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313" r:id="rId3"/>
    <p:sldId id="286" r:id="rId4"/>
    <p:sldId id="323" r:id="rId5"/>
    <p:sldId id="325" r:id="rId6"/>
    <p:sldId id="324" r:id="rId7"/>
    <p:sldId id="326" r:id="rId8"/>
    <p:sldId id="335" r:id="rId9"/>
    <p:sldId id="322" r:id="rId10"/>
    <p:sldId id="306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61" r:id="rId21"/>
    <p:sldId id="479" r:id="rId22"/>
    <p:sldId id="462" r:id="rId23"/>
    <p:sldId id="463" r:id="rId24"/>
    <p:sldId id="482" r:id="rId25"/>
    <p:sldId id="484" r:id="rId26"/>
    <p:sldId id="480" r:id="rId27"/>
    <p:sldId id="466" r:id="rId28"/>
    <p:sldId id="467" r:id="rId29"/>
    <p:sldId id="483" r:id="rId30"/>
    <p:sldId id="485" r:id="rId31"/>
    <p:sldId id="481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52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45">
          <p15:clr>
            <a:srgbClr val="A4A3A4"/>
          </p15:clr>
        </p15:guide>
        <p15:guide id="4" pos="21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mise" initials="P" lastIdx="7" clrIdx="0">
    <p:extLst>
      <p:ext uri="{19B8F6BF-5375-455C-9EA6-DF929625EA0E}">
        <p15:presenceInfo xmlns:p15="http://schemas.microsoft.com/office/powerpoint/2012/main" userId="S-1-5-21-344812137-596567550-2545855199-1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59991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84493" autoAdjust="0"/>
  </p:normalViewPr>
  <p:slideViewPr>
    <p:cSldViewPr snapToGrid="0">
      <p:cViewPr varScale="1">
        <p:scale>
          <a:sx n="97" d="100"/>
          <a:sy n="97" d="100"/>
        </p:scale>
        <p:origin x="780" y="72"/>
      </p:cViewPr>
      <p:guideLst>
        <p:guide orient="horz" pos="2160"/>
        <p:guide pos="2880"/>
        <p:guide orient="horz" pos="3545"/>
        <p:guide pos="21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26"/>
    </p:cViewPr>
  </p:sorterViewPr>
  <p:notesViewPr>
    <p:cSldViewPr snapToGrid="0" showGuides="1"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Relationship Id="rId9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0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12" Type="http://schemas.openxmlformats.org/officeDocument/2006/relationships/image" Target="../media/image118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11" Type="http://schemas.openxmlformats.org/officeDocument/2006/relationships/image" Target="../media/image117.wmf"/><Relationship Id="rId5" Type="http://schemas.openxmlformats.org/officeDocument/2006/relationships/image" Target="../media/image111.wmf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10" Type="http://schemas.openxmlformats.org/officeDocument/2006/relationships/image" Target="../media/image79.wmf"/><Relationship Id="rId4" Type="http://schemas.openxmlformats.org/officeDocument/2006/relationships/image" Target="../media/image73.wmf"/><Relationship Id="rId9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A4C22-8EB2-4C7A-9504-82E8A48F0ADF}" type="datetimeFigureOut">
              <a:rPr lang="en-ZA" smtClean="0"/>
              <a:t>2018/03/07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ED724-CCA3-4DCA-8CF3-5C26264746E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0885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99236-336C-4993-B98F-44278CF52849}" type="datetimeFigureOut">
              <a:rPr lang="en-ZA" smtClean="0"/>
              <a:t>2018/03/07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62982-9DAC-4D05-999C-93BE747C240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693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62982-9DAC-4D05-999C-93BE747C240A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880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62982-9DAC-4D05-999C-93BE747C240A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203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62982-9DAC-4D05-999C-93BE747C240A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827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62982-9DAC-4D05-999C-93BE747C240A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82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62982-9DAC-4D05-999C-93BE747C240A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552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4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mod 6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Summative assessment – Module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8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mod 7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Summative assessment – Module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027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3.1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3.1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72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3.2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3.2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815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3.3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3.3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98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3.5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3.5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987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3.12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3.12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33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4.3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4.3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6541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5.2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5.2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396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6.3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6.3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675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4</a:t>
            </a:r>
          </a:p>
        </p:txBody>
      </p:sp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6.4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6.4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54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6.6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6.6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57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6.5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6.5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8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6.9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6.8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1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7.1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826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2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7.2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01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3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107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4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7.4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778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5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7.5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681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6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7.6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29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93576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325334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 7.7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Learning activity</a:t>
            </a:r>
            <a:r>
              <a:rPr lang="en-ZA" sz="2400" b="1" baseline="0" dirty="0">
                <a:solidFill>
                  <a:schemeClr val="bg1"/>
                </a:solidFill>
              </a:rPr>
              <a:t> 7.7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885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4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3714" y="4455679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4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8" y="573885"/>
            <a:ext cx="2087435" cy="2981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</a:t>
            </a:r>
            <a:r>
              <a:rPr lang="en-ZA" sz="2400" b="1" baseline="0" dirty="0">
                <a:solidFill>
                  <a:prstClr val="white"/>
                </a:solidFill>
              </a:rPr>
              <a:t> 4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60615" y="3951325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9" y="770129"/>
            <a:ext cx="2087435" cy="2981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01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mod 3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Summative assessment – Module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mod 4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Summative assessment – Module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62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mod 5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x-none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4552" y="6371013"/>
            <a:ext cx="511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Summative assessment – Module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6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599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9" y="5445769"/>
            <a:ext cx="720001" cy="87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4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74" r:id="rId7"/>
    <p:sldLayoutId id="2147483675" r:id="rId8"/>
    <p:sldLayoutId id="2147483681" r:id="rId9"/>
    <p:sldLayoutId id="2147483682" r:id="rId10"/>
    <p:sldLayoutId id="2147483683" r:id="rId11"/>
    <p:sldLayoutId id="2147483672" r:id="rId12"/>
    <p:sldLayoutId id="2147483678" r:id="rId13"/>
    <p:sldLayoutId id="2147483676" r:id="rId14"/>
    <p:sldLayoutId id="2147483677" r:id="rId15"/>
    <p:sldLayoutId id="2147483673" r:id="rId16"/>
    <p:sldLayoutId id="2147483679" r:id="rId17"/>
    <p:sldLayoutId id="2147483680" r:id="rId18"/>
    <p:sldLayoutId id="2147483687" r:id="rId19"/>
    <p:sldLayoutId id="2147483688" r:id="rId20"/>
    <p:sldLayoutId id="2147483686" r:id="rId21"/>
    <p:sldLayoutId id="2147483684" r:id="rId22"/>
    <p:sldLayoutId id="2147483685" r:id="rId23"/>
    <p:sldLayoutId id="2147483693" r:id="rId24"/>
    <p:sldLayoutId id="2147483694" r:id="rId25"/>
    <p:sldLayoutId id="2147483695" r:id="rId26"/>
    <p:sldLayoutId id="2147483691" r:id="rId27"/>
    <p:sldLayoutId id="2147483689" r:id="rId28"/>
    <p:sldLayoutId id="2147483690" r:id="rId29"/>
    <p:sldLayoutId id="2147483692" r:id="rId30"/>
    <p:sldLayoutId id="2147483668" r:id="rId31"/>
    <p:sldLayoutId id="214748366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0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38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45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47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3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42.bin"/><Relationship Id="rId26" Type="http://schemas.openxmlformats.org/officeDocument/2006/relationships/oleObject" Target="../embeddings/oleObject46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7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55.w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2.wmf"/><Relationship Id="rId24" Type="http://schemas.openxmlformats.org/officeDocument/2006/relationships/oleObject" Target="../embeddings/oleObject45.bin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4.bin"/><Relationship Id="rId27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66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59.bin"/><Relationship Id="rId18" Type="http://schemas.openxmlformats.org/officeDocument/2006/relationships/image" Target="../media/image77.wmf"/><Relationship Id="rId3" Type="http://schemas.openxmlformats.org/officeDocument/2006/relationships/oleObject" Target="../embeddings/oleObject54.bin"/><Relationship Id="rId21" Type="http://schemas.openxmlformats.org/officeDocument/2006/relationships/oleObject" Target="../embeddings/oleObject63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61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6.wmf"/><Relationship Id="rId20" Type="http://schemas.openxmlformats.org/officeDocument/2006/relationships/image" Target="../media/image7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5" Type="http://schemas.openxmlformats.org/officeDocument/2006/relationships/oleObject" Target="../embeddings/oleObject60.bin"/><Relationship Id="rId10" Type="http://schemas.openxmlformats.org/officeDocument/2006/relationships/image" Target="../media/image73.wmf"/><Relationship Id="rId19" Type="http://schemas.openxmlformats.org/officeDocument/2006/relationships/oleObject" Target="../embeddings/oleObject62.bin"/><Relationship Id="rId4" Type="http://schemas.openxmlformats.org/officeDocument/2006/relationships/image" Target="../media/image70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75.wmf"/><Relationship Id="rId22" Type="http://schemas.openxmlformats.org/officeDocument/2006/relationships/image" Target="../media/image7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89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71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88.wmf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85.wmf"/><Relationship Id="rId19" Type="http://schemas.openxmlformats.org/officeDocument/2006/relationships/oleObject" Target="../embeddings/oleObject72.bin"/><Relationship Id="rId4" Type="http://schemas.openxmlformats.org/officeDocument/2006/relationships/image" Target="../media/image82.w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9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80.bin"/><Relationship Id="rId7" Type="http://schemas.openxmlformats.org/officeDocument/2006/relationships/image" Target="../media/image102.wmf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6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3.bin"/><Relationship Id="rId5" Type="http://schemas.openxmlformats.org/officeDocument/2006/relationships/image" Target="../media/image333.png"/><Relationship Id="rId15" Type="http://schemas.openxmlformats.org/officeDocument/2006/relationships/oleObject" Target="../embeddings/oleObject85.bin"/><Relationship Id="rId10" Type="http://schemas.openxmlformats.org/officeDocument/2006/relationships/image" Target="../media/image334.png"/><Relationship Id="rId4" Type="http://schemas.openxmlformats.org/officeDocument/2006/relationships/image" Target="../media/image100.wmf"/><Relationship Id="rId9" Type="http://schemas.openxmlformats.org/officeDocument/2006/relationships/image" Target="../media/image103.wmf"/><Relationship Id="rId14" Type="http://schemas.openxmlformats.org/officeDocument/2006/relationships/image" Target="../media/image10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image" Target="../media/image110.wmf"/><Relationship Id="rId18" Type="http://schemas.openxmlformats.org/officeDocument/2006/relationships/oleObject" Target="../embeddings/oleObject92.bin"/><Relationship Id="rId26" Type="http://schemas.openxmlformats.org/officeDocument/2006/relationships/oleObject" Target="../embeddings/oleObject96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14.wmf"/><Relationship Id="rId7" Type="http://schemas.openxmlformats.org/officeDocument/2006/relationships/image" Target="../media/image348.png"/><Relationship Id="rId12" Type="http://schemas.openxmlformats.org/officeDocument/2006/relationships/oleObject" Target="../embeddings/oleObject89.bin"/><Relationship Id="rId17" Type="http://schemas.openxmlformats.org/officeDocument/2006/relationships/image" Target="../media/image112.wmf"/><Relationship Id="rId25" Type="http://schemas.openxmlformats.org/officeDocument/2006/relationships/image" Target="../media/image116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91.bin"/><Relationship Id="rId20" Type="http://schemas.openxmlformats.org/officeDocument/2006/relationships/oleObject" Target="../embeddings/oleObject93.bin"/><Relationship Id="rId29" Type="http://schemas.openxmlformats.org/officeDocument/2006/relationships/image" Target="../media/image118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7.wmf"/><Relationship Id="rId11" Type="http://schemas.openxmlformats.org/officeDocument/2006/relationships/image" Target="../media/image109.wmf"/><Relationship Id="rId24" Type="http://schemas.openxmlformats.org/officeDocument/2006/relationships/oleObject" Target="../embeddings/oleObject95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111.wmf"/><Relationship Id="rId23" Type="http://schemas.openxmlformats.org/officeDocument/2006/relationships/image" Target="../media/image115.wmf"/><Relationship Id="rId28" Type="http://schemas.openxmlformats.org/officeDocument/2006/relationships/oleObject" Target="../embeddings/oleObject97.bin"/><Relationship Id="rId10" Type="http://schemas.openxmlformats.org/officeDocument/2006/relationships/oleObject" Target="../embeddings/oleObject88.bin"/><Relationship Id="rId19" Type="http://schemas.openxmlformats.org/officeDocument/2006/relationships/image" Target="../media/image113.wmf"/><Relationship Id="rId4" Type="http://schemas.openxmlformats.org/officeDocument/2006/relationships/image" Target="../media/image347.png"/><Relationship Id="rId9" Type="http://schemas.openxmlformats.org/officeDocument/2006/relationships/image" Target="../media/image108.wmf"/><Relationship Id="rId14" Type="http://schemas.openxmlformats.org/officeDocument/2006/relationships/oleObject" Target="../embeddings/oleObject90.bin"/><Relationship Id="rId22" Type="http://schemas.openxmlformats.org/officeDocument/2006/relationships/oleObject" Target="../embeddings/oleObject94.bin"/><Relationship Id="rId27" Type="http://schemas.openxmlformats.org/officeDocument/2006/relationships/image" Target="../media/image11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51.png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9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NQF Level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97962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7F658-9424-49D7-B3C2-891E9D9A6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1346072"/>
          </a:xfrm>
        </p:spPr>
        <p:txBody>
          <a:bodyPr>
            <a:normAutofit fontScale="90000"/>
          </a:bodyPr>
          <a:lstStyle/>
          <a:p>
            <a:r>
              <a:rPr lang="en-GB" dirty="0"/>
              <a:t>1) Find the inverse of each equation, and sketch the graph and its inverse on the same system of axes.</a:t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648C7C-2882-4F56-A4C3-BE8956DC25BF}"/>
              </a:ext>
            </a:extLst>
          </p:cNvPr>
          <p:cNvSpPr/>
          <p:nvPr/>
        </p:nvSpPr>
        <p:spPr>
          <a:xfrm>
            <a:off x="-162761" y="1794315"/>
            <a:ext cx="103169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1.1)</a:t>
            </a:r>
            <a:endParaRPr lang="en-GB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FC1E8F-ECCD-4E23-A05B-E40086B8B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694438"/>
              </p:ext>
            </p:extLst>
          </p:nvPr>
        </p:nvGraphicFramePr>
        <p:xfrm>
          <a:off x="1104665" y="1833782"/>
          <a:ext cx="1627188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57" name="Equation" r:id="rId3" imgW="723600" imgH="203040" progId="Equation.DSMT4">
                  <p:embed/>
                </p:oleObj>
              </mc:Choice>
              <mc:Fallback>
                <p:oleObj name="Equation" r:id="rId3" imgW="723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665" y="1833782"/>
                        <a:ext cx="1627188" cy="531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9803AB34-6045-444E-A3DE-03821511D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1617224"/>
            <a:ext cx="28464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C4B3539-D8C2-4FE7-84DD-5F30473A0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047330"/>
              </p:ext>
            </p:extLst>
          </p:nvPr>
        </p:nvGraphicFramePr>
        <p:xfrm>
          <a:off x="793709" y="3098818"/>
          <a:ext cx="25908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58" name="Equation" r:id="rId5" imgW="1002960" imgH="393480" progId="Equation.DSMT4">
                  <p:embed/>
                </p:oleObj>
              </mc:Choice>
              <mc:Fallback>
                <p:oleObj name="Equation" r:id="rId5" imgW="1002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09" y="3098818"/>
                        <a:ext cx="2590800" cy="1009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1BDB5C86-10BE-4871-B5AD-4EC6EA14BBA9}"/>
              </a:ext>
            </a:extLst>
          </p:cNvPr>
          <p:cNvSpPr/>
          <p:nvPr/>
        </p:nvSpPr>
        <p:spPr>
          <a:xfrm>
            <a:off x="3762141" y="2623862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73D5D-0081-4CB8-B461-E54BBE2FF237}"/>
              </a:ext>
            </a:extLst>
          </p:cNvPr>
          <p:cNvCxnSpPr>
            <a:cxnSpLocks/>
          </p:cNvCxnSpPr>
          <p:nvPr/>
        </p:nvCxnSpPr>
        <p:spPr>
          <a:xfrm>
            <a:off x="3872675" y="3386967"/>
            <a:ext cx="1311867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2FC1E8F-ECCD-4E23-A05B-E40086B8B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233339"/>
              </p:ext>
            </p:extLst>
          </p:nvPr>
        </p:nvGraphicFramePr>
        <p:xfrm>
          <a:off x="893913" y="2567005"/>
          <a:ext cx="2112963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59" name="Equation" r:id="rId7" imgW="939600" imgH="203040" progId="Equation.DSMT4">
                  <p:embed/>
                </p:oleObj>
              </mc:Choice>
              <mc:Fallback>
                <p:oleObj name="Equation" r:id="rId7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913" y="2567005"/>
                        <a:ext cx="2112963" cy="531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0C0D0D2-354B-4FD9-9B1B-9D6AEED1B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672916"/>
              </p:ext>
            </p:extLst>
          </p:nvPr>
        </p:nvGraphicFramePr>
        <p:xfrm>
          <a:off x="5502275" y="3970338"/>
          <a:ext cx="2459038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60" name="Equation" r:id="rId9" imgW="952200" imgH="393480" progId="Equation.DSMT4">
                  <p:embed/>
                </p:oleObj>
              </mc:Choice>
              <mc:Fallback>
                <p:oleObj name="Equation" r:id="rId9" imgW="952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75" y="3970338"/>
                        <a:ext cx="2459038" cy="1009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0C0D0D2-354B-4FD9-9B1B-9D6AEED1B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67247"/>
              </p:ext>
            </p:extLst>
          </p:nvPr>
        </p:nvGraphicFramePr>
        <p:xfrm>
          <a:off x="5385280" y="3448051"/>
          <a:ext cx="23939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61" name="Equation" r:id="rId11" imgW="927000" imgH="203040" progId="Equation.DSMT4">
                  <p:embed/>
                </p:oleObj>
              </mc:Choice>
              <mc:Fallback>
                <p:oleObj name="Equation" r:id="rId11" imgW="927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5280" y="3448051"/>
                        <a:ext cx="2393950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0C0D0D2-354B-4FD9-9B1B-9D6AEED1B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331978"/>
              </p:ext>
            </p:extLst>
          </p:nvPr>
        </p:nvGraphicFramePr>
        <p:xfrm>
          <a:off x="5351942" y="2677421"/>
          <a:ext cx="24272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62" name="Equation" r:id="rId13" imgW="939600" imgH="203040" progId="Equation.DSMT4">
                  <p:embed/>
                </p:oleObj>
              </mc:Choice>
              <mc:Fallback>
                <p:oleObj name="Equation" r:id="rId13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942" y="2677421"/>
                        <a:ext cx="2427288" cy="520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C0D0D2-354B-4FD9-9B1B-9D6AEED1B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631893"/>
              </p:ext>
            </p:extLst>
          </p:nvPr>
        </p:nvGraphicFramePr>
        <p:xfrm>
          <a:off x="5108575" y="1594070"/>
          <a:ext cx="28527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63" name="Equation" r:id="rId15" imgW="1104840" imgH="393480" progId="Equation.DSMT4">
                  <p:embed/>
                </p:oleObj>
              </mc:Choice>
              <mc:Fallback>
                <p:oleObj name="Equation" r:id="rId15" imgW="1104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1594070"/>
                        <a:ext cx="2852738" cy="1011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09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04462" y="514852"/>
            <a:ext cx="3964207" cy="519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/>
              <a:t>1.1) </a:t>
            </a:r>
            <a:r>
              <a:rPr lang="en-GB" sz="3200" dirty="0">
                <a:cs typeface="Times New Roman" panose="02020603050405020304" pitchFamily="18" charset="0"/>
              </a:rPr>
              <a:t>Continued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183403"/>
              </p:ext>
            </p:extLst>
          </p:nvPr>
        </p:nvGraphicFramePr>
        <p:xfrm>
          <a:off x="2923630" y="186328"/>
          <a:ext cx="281305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5" name="Equation" r:id="rId4" imgW="1002960" imgH="419040" progId="Equation.DSMT4">
                  <p:embed/>
                </p:oleObj>
              </mc:Choice>
              <mc:Fallback>
                <p:oleObj name="Equation" r:id="rId4" imgW="1002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3630" y="186328"/>
                        <a:ext cx="2813050" cy="117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904064"/>
              </p:ext>
            </p:extLst>
          </p:nvPr>
        </p:nvGraphicFramePr>
        <p:xfrm>
          <a:off x="428747" y="1634235"/>
          <a:ext cx="318135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6" name="Equation" r:id="rId6" imgW="1244520" imgH="203040" progId="Equation.DSMT4">
                  <p:embed/>
                </p:oleObj>
              </mc:Choice>
              <mc:Fallback>
                <p:oleObj name="Equation" r:id="rId6" imgW="1244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47" y="1634235"/>
                        <a:ext cx="3181350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43535"/>
              </p:ext>
            </p:extLst>
          </p:nvPr>
        </p:nvGraphicFramePr>
        <p:xfrm>
          <a:off x="4270276" y="1634234"/>
          <a:ext cx="318293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7" name="Equation" r:id="rId8" imgW="1244520" imgH="203040" progId="Equation.DSMT4">
                  <p:embed/>
                </p:oleObj>
              </mc:Choice>
              <mc:Fallback>
                <p:oleObj name="Equation" r:id="rId8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70276" y="1634234"/>
                        <a:ext cx="3182937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509120"/>
              </p:ext>
            </p:extLst>
          </p:nvPr>
        </p:nvGraphicFramePr>
        <p:xfrm>
          <a:off x="4817735" y="3417514"/>
          <a:ext cx="1575708" cy="1039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8" name="Equation" r:id="rId10" imgW="596880" imgH="393480" progId="Equation.DSMT4">
                  <p:embed/>
                </p:oleObj>
              </mc:Choice>
              <mc:Fallback>
                <p:oleObj name="Equation" r:id="rId10" imgW="59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17735" y="3417514"/>
                        <a:ext cx="1575708" cy="1039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016204"/>
              </p:ext>
            </p:extLst>
          </p:nvPr>
        </p:nvGraphicFramePr>
        <p:xfrm>
          <a:off x="5140225" y="4355018"/>
          <a:ext cx="2294165" cy="100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9" name="Equation" r:id="rId12" imgW="901440" imgH="393480" progId="Equation.DSMT4">
                  <p:embed/>
                </p:oleObj>
              </mc:Choice>
              <mc:Fallback>
                <p:oleObj name="Equation" r:id="rId12" imgW="901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0225" y="4355018"/>
                        <a:ext cx="2294165" cy="100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63308"/>
              </p:ext>
            </p:extLst>
          </p:nvPr>
        </p:nvGraphicFramePr>
        <p:xfrm>
          <a:off x="428747" y="2353825"/>
          <a:ext cx="12334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0" name="Equation" r:id="rId14" imgW="482400" imgH="203040" progId="Equation.DSMT4">
                  <p:embed/>
                </p:oleObj>
              </mc:Choice>
              <mc:Fallback>
                <p:oleObj name="Equation" r:id="rId14" imgW="482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47" y="2353825"/>
                        <a:ext cx="123348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892656"/>
              </p:ext>
            </p:extLst>
          </p:nvPr>
        </p:nvGraphicFramePr>
        <p:xfrm>
          <a:off x="4428118" y="2335908"/>
          <a:ext cx="1874158" cy="937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1" name="Equation" r:id="rId16" imgW="787320" imgH="393480" progId="Equation.DSMT4">
                  <p:embed/>
                </p:oleObj>
              </mc:Choice>
              <mc:Fallback>
                <p:oleObj name="Equation" r:id="rId16" imgW="787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28118" y="2335908"/>
                        <a:ext cx="1874158" cy="937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899673"/>
              </p:ext>
            </p:extLst>
          </p:nvPr>
        </p:nvGraphicFramePr>
        <p:xfrm>
          <a:off x="700209" y="3101311"/>
          <a:ext cx="90805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2" name="Equation" r:id="rId18" imgW="355320" imgH="203040" progId="Equation.DSMT4">
                  <p:embed/>
                </p:oleObj>
              </mc:Choice>
              <mc:Fallback>
                <p:oleObj name="Equation" r:id="rId18" imgW="355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09" y="3101311"/>
                        <a:ext cx="908050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432780"/>
              </p:ext>
            </p:extLst>
          </p:nvPr>
        </p:nvGraphicFramePr>
        <p:xfrm>
          <a:off x="5401936" y="5502744"/>
          <a:ext cx="13303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3" name="Equation" r:id="rId20" imgW="520560" imgH="203040" progId="Equation.DSMT4">
                  <p:embed/>
                </p:oleObj>
              </mc:Choice>
              <mc:Fallback>
                <p:oleObj name="Equation" r:id="rId20" imgW="520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936" y="5502744"/>
                        <a:ext cx="133032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3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1708" y="479682"/>
            <a:ext cx="3964207" cy="519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/>
              <a:t>1.1) </a:t>
            </a:r>
            <a:r>
              <a:rPr lang="en-GB" sz="3200" dirty="0">
                <a:cs typeface="Times New Roman" panose="02020603050405020304" pitchFamily="18" charset="0"/>
              </a:rPr>
              <a:t>Continued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687764"/>
              </p:ext>
            </p:extLst>
          </p:nvPr>
        </p:nvGraphicFramePr>
        <p:xfrm>
          <a:off x="5626072" y="4126134"/>
          <a:ext cx="21082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39" name="Equation" r:id="rId3" imgW="787320" imgH="393480" progId="Equation.DSMT4">
                  <p:embed/>
                </p:oleObj>
              </mc:Choice>
              <mc:Fallback>
                <p:oleObj name="Equation" r:id="rId3" imgW="787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072" y="4126134"/>
                        <a:ext cx="2108200" cy="1060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36712"/>
              </p:ext>
            </p:extLst>
          </p:nvPr>
        </p:nvGraphicFramePr>
        <p:xfrm>
          <a:off x="2767795" y="175764"/>
          <a:ext cx="29702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0" name="Equation" r:id="rId5" imgW="1104840" imgH="419040" progId="Equation.DSMT4">
                  <p:embed/>
                </p:oleObj>
              </mc:Choice>
              <mc:Fallback>
                <p:oleObj name="Equation" r:id="rId5" imgW="1104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795" y="175764"/>
                        <a:ext cx="29702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28423"/>
              </p:ext>
            </p:extLst>
          </p:nvPr>
        </p:nvGraphicFramePr>
        <p:xfrm>
          <a:off x="343794" y="1713134"/>
          <a:ext cx="332740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1" name="Equation" r:id="rId7" imgW="1244520" imgH="203040" progId="Equation.DSMT4">
                  <p:embed/>
                </p:oleObj>
              </mc:Choice>
              <mc:Fallback>
                <p:oleObj name="Equation" r:id="rId7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794" y="1713134"/>
                        <a:ext cx="3327400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855546"/>
              </p:ext>
            </p:extLst>
          </p:nvPr>
        </p:nvGraphicFramePr>
        <p:xfrm>
          <a:off x="5024193" y="3495216"/>
          <a:ext cx="154463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2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24193" y="3495216"/>
                        <a:ext cx="1544637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757753"/>
              </p:ext>
            </p:extLst>
          </p:nvPr>
        </p:nvGraphicFramePr>
        <p:xfrm>
          <a:off x="344926" y="2600546"/>
          <a:ext cx="12985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3" name="Equation" r:id="rId11" imgW="469800" imgH="177480" progId="Equation.DSMT4">
                  <p:embed/>
                </p:oleObj>
              </mc:Choice>
              <mc:Fallback>
                <p:oleObj name="Equation" r:id="rId11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26" y="2600546"/>
                        <a:ext cx="12985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896542"/>
              </p:ext>
            </p:extLst>
          </p:nvPr>
        </p:nvGraphicFramePr>
        <p:xfrm>
          <a:off x="415231" y="3574137"/>
          <a:ext cx="90805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4" name="Equation" r:id="rId13" imgW="355320" imgH="203040" progId="Equation.DSMT4">
                  <p:embed/>
                </p:oleObj>
              </mc:Choice>
              <mc:Fallback>
                <p:oleObj name="Equation" r:id="rId13" imgW="355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31" y="3574137"/>
                        <a:ext cx="908050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819614"/>
              </p:ext>
            </p:extLst>
          </p:nvPr>
        </p:nvGraphicFramePr>
        <p:xfrm>
          <a:off x="4667693" y="1715401"/>
          <a:ext cx="318293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5" name="Equation" r:id="rId15" imgW="1244520" imgH="203040" progId="Equation.DSMT4">
                  <p:embed/>
                </p:oleObj>
              </mc:Choice>
              <mc:Fallback>
                <p:oleObj name="Equation" r:id="rId15" imgW="1244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693" y="1715401"/>
                        <a:ext cx="318293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322284"/>
              </p:ext>
            </p:extLst>
          </p:nvPr>
        </p:nvGraphicFramePr>
        <p:xfrm>
          <a:off x="5309943" y="2383059"/>
          <a:ext cx="252730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6" name="Equation" r:id="rId17" imgW="914400" imgH="393480" progId="Equation.DSMT4">
                  <p:embed/>
                </p:oleObj>
              </mc:Choice>
              <mc:Fallback>
                <p:oleObj name="Equation" r:id="rId17" imgW="914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943" y="2383059"/>
                        <a:ext cx="2527300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322033"/>
              </p:ext>
            </p:extLst>
          </p:nvPr>
        </p:nvGraphicFramePr>
        <p:xfrm>
          <a:off x="5646493" y="5363919"/>
          <a:ext cx="132873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7" name="Equation" r:id="rId19" imgW="520560" imgH="203040" progId="Equation.DSMT4">
                  <p:embed/>
                </p:oleObj>
              </mc:Choice>
              <mc:Fallback>
                <p:oleObj name="Equation" r:id="rId19" imgW="520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493" y="5363919"/>
                        <a:ext cx="1328737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8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0691" y="801277"/>
            <a:ext cx="5741078" cy="4495574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86878" y="444512"/>
            <a:ext cx="3964207" cy="519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/>
              <a:t>1.1) </a:t>
            </a:r>
            <a:r>
              <a:rPr lang="en-GB" sz="3200" dirty="0">
                <a:cs typeface="Times New Roman" panose="02020603050405020304" pitchFamily="18" charset="0"/>
              </a:rPr>
              <a:t>Continued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2879422" y="5717412"/>
            <a:ext cx="2543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Figure 4.20: Question 1a)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8" y="188259"/>
            <a:ext cx="8138833" cy="1509911"/>
          </a:xfrm>
          <a:noFill/>
        </p:spPr>
        <p:txBody>
          <a:bodyPr>
            <a:normAutofit fontScale="90000"/>
          </a:bodyPr>
          <a:lstStyle/>
          <a:p>
            <a:pPr lvl="0"/>
            <a:r>
              <a:rPr lang="en-ZA" dirty="0"/>
              <a:t>1. </a:t>
            </a:r>
            <a:r>
              <a:rPr lang="en-GB" dirty="0"/>
              <a:t>Find the inverse of each equation, and sketch the graph and its inverse on the same system of axes.</a:t>
            </a:r>
            <a:br>
              <a:rPr lang="en-ZA" dirty="0"/>
            </a:br>
            <a:endParaRPr lang="en-ZA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86879" y="1686878"/>
            <a:ext cx="3964207" cy="519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/>
              <a:t>1.2) 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−2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21" name="Rounded Rectangle 20"/>
          <p:cNvSpPr/>
          <p:nvPr/>
        </p:nvSpPr>
        <p:spPr>
          <a:xfrm>
            <a:off x="3439885" y="2091666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200525"/>
              </p:ext>
            </p:extLst>
          </p:nvPr>
        </p:nvGraphicFramePr>
        <p:xfrm>
          <a:off x="541563" y="2423890"/>
          <a:ext cx="2170373" cy="64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29" name="Equation" r:id="rId4" imgW="774360" imgH="228600" progId="Equation.DSMT4">
                  <p:embed/>
                </p:oleObj>
              </mc:Choice>
              <mc:Fallback>
                <p:oleObj name="Equation" r:id="rId4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563" y="2423890"/>
                        <a:ext cx="2170373" cy="640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18971" y="2815771"/>
            <a:ext cx="2148115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726671"/>
              </p:ext>
            </p:extLst>
          </p:nvPr>
        </p:nvGraphicFramePr>
        <p:xfrm>
          <a:off x="4284780" y="4492209"/>
          <a:ext cx="3385636" cy="57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0" name="Equation" r:id="rId6" imgW="1371600" imgH="228600" progId="Equation.DSMT4">
                  <p:embed/>
                </p:oleObj>
              </mc:Choice>
              <mc:Fallback>
                <p:oleObj name="Equation" r:id="rId6" imgW="1371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780" y="4492209"/>
                        <a:ext cx="3385636" cy="5756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211178"/>
              </p:ext>
            </p:extLst>
          </p:nvPr>
        </p:nvGraphicFramePr>
        <p:xfrm>
          <a:off x="665847" y="3239462"/>
          <a:ext cx="3006270" cy="56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1" name="Equation" r:id="rId8" imgW="1206360" imgH="228600" progId="Equation.DSMT4">
                  <p:embed/>
                </p:oleObj>
              </mc:Choice>
              <mc:Fallback>
                <p:oleObj name="Equation" r:id="rId8" imgW="1206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5847" y="3239462"/>
                        <a:ext cx="3006270" cy="569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532650"/>
              </p:ext>
            </p:extLst>
          </p:nvPr>
        </p:nvGraphicFramePr>
        <p:xfrm>
          <a:off x="436774" y="3981504"/>
          <a:ext cx="3407226" cy="56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2" name="Equation" r:id="rId10" imgW="1371600" imgH="228600" progId="Equation.DSMT4">
                  <p:embed/>
                </p:oleObj>
              </mc:Choice>
              <mc:Fallback>
                <p:oleObj name="Equation" r:id="rId10" imgW="1371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6774" y="3981504"/>
                        <a:ext cx="3407226" cy="567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936170" y="4760686"/>
            <a:ext cx="2503715" cy="127161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Note: f</a:t>
            </a:r>
            <a:r>
              <a:rPr lang="en-ZA" sz="2000" b="1" baseline="30000" dirty="0">
                <a:solidFill>
                  <a:srgbClr val="0000FF"/>
                </a:solidFill>
              </a:rPr>
              <a:t>-1</a:t>
            </a:r>
            <a:r>
              <a:rPr lang="en-ZA" sz="2000" b="1" dirty="0">
                <a:solidFill>
                  <a:srgbClr val="0000FF"/>
                </a:solidFill>
              </a:rPr>
              <a:t> is not a function but a relation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04965"/>
              </p:ext>
            </p:extLst>
          </p:nvPr>
        </p:nvGraphicFramePr>
        <p:xfrm>
          <a:off x="4553678" y="3782040"/>
          <a:ext cx="3116738" cy="60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3" name="Equation" r:id="rId12" imgW="1206360" imgH="228600" progId="Equation.DSMT4">
                  <p:embed/>
                </p:oleObj>
              </mc:Choice>
              <mc:Fallback>
                <p:oleObj name="Equation" r:id="rId12" imgW="1206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3678" y="3782040"/>
                        <a:ext cx="3116738" cy="602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06425"/>
              </p:ext>
            </p:extLst>
          </p:nvPr>
        </p:nvGraphicFramePr>
        <p:xfrm>
          <a:off x="5960186" y="3097577"/>
          <a:ext cx="1979128" cy="57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4" name="Equation" r:id="rId14" imgW="799920" imgH="228600" progId="Equation.DSMT4">
                  <p:embed/>
                </p:oleObj>
              </mc:Choice>
              <mc:Fallback>
                <p:oleObj name="Equation" r:id="rId14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186" y="3097577"/>
                        <a:ext cx="1979128" cy="576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36190"/>
              </p:ext>
            </p:extLst>
          </p:nvPr>
        </p:nvGraphicFramePr>
        <p:xfrm>
          <a:off x="5646297" y="2385669"/>
          <a:ext cx="2293017" cy="610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5" name="Equation" r:id="rId16" imgW="876240" imgH="228600" progId="Equation.DSMT4">
                  <p:embed/>
                </p:oleObj>
              </mc:Choice>
              <mc:Fallback>
                <p:oleObj name="Equation" r:id="rId16" imgW="876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297" y="2385669"/>
                        <a:ext cx="2293017" cy="610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17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F75FA8-FF21-42D0-87F0-1826D479624F}"/>
              </a:ext>
            </a:extLst>
          </p:cNvPr>
          <p:cNvSpPr/>
          <p:nvPr/>
        </p:nvSpPr>
        <p:spPr>
          <a:xfrm>
            <a:off x="-197384" y="253315"/>
            <a:ext cx="559488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1.2) Continued</a:t>
            </a:r>
            <a:endParaRPr lang="en-GB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A1DA74-092A-411B-A8AA-88F1225B15E2}"/>
              </a:ext>
            </a:extLst>
          </p:cNvPr>
          <p:cNvSpPr/>
          <p:nvPr/>
        </p:nvSpPr>
        <p:spPr>
          <a:xfrm>
            <a:off x="3033670" y="5593435"/>
            <a:ext cx="304818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4.21: Question 1.2)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927E2-0268-40DC-B974-8C4453F4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51" y="974193"/>
            <a:ext cx="4505325" cy="4517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82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8" y="188259"/>
            <a:ext cx="8138833" cy="1509911"/>
          </a:xfrm>
          <a:noFill/>
        </p:spPr>
        <p:txBody>
          <a:bodyPr>
            <a:normAutofit fontScale="90000"/>
          </a:bodyPr>
          <a:lstStyle/>
          <a:p>
            <a:pPr lvl="0"/>
            <a:r>
              <a:rPr lang="en-ZA" dirty="0"/>
              <a:t>1. </a:t>
            </a:r>
            <a:r>
              <a:rPr lang="en-GB" dirty="0"/>
              <a:t>Find the inverse of each equation, and sketch the graph and its inverse on the same system of axes.</a:t>
            </a:r>
            <a:br>
              <a:rPr lang="en-ZA" dirty="0"/>
            </a:br>
            <a:endParaRPr lang="en-ZA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86879" y="1686878"/>
            <a:ext cx="3964207" cy="519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/>
              <a:t>1.3) 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GB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21" name="Rounded Rectangle 20"/>
          <p:cNvSpPr/>
          <p:nvPr/>
        </p:nvSpPr>
        <p:spPr>
          <a:xfrm>
            <a:off x="3439885" y="2091666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18971" y="2815771"/>
            <a:ext cx="2148115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264198"/>
              </p:ext>
            </p:extLst>
          </p:nvPr>
        </p:nvGraphicFramePr>
        <p:xfrm>
          <a:off x="363538" y="2300288"/>
          <a:ext cx="16049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8" name="Equation" r:id="rId4" imgW="622080" imgH="253800" progId="Equation.DSMT4">
                  <p:embed/>
                </p:oleObj>
              </mc:Choice>
              <mc:Fallback>
                <p:oleObj name="Equation" r:id="rId4" imgW="622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2300288"/>
                        <a:ext cx="1604962" cy="655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598165"/>
              </p:ext>
            </p:extLst>
          </p:nvPr>
        </p:nvGraphicFramePr>
        <p:xfrm>
          <a:off x="430892" y="3016069"/>
          <a:ext cx="2858111" cy="466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9" name="Equation" r:id="rId6" imgW="1244520" imgH="203040" progId="Equation.DSMT4">
                  <p:embed/>
                </p:oleObj>
              </mc:Choice>
              <mc:Fallback>
                <p:oleObj name="Equation" r:id="rId6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892" y="3016069"/>
                        <a:ext cx="2858111" cy="466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273243"/>
              </p:ext>
            </p:extLst>
          </p:nvPr>
        </p:nvGraphicFramePr>
        <p:xfrm>
          <a:off x="410572" y="3581505"/>
          <a:ext cx="1045029" cy="46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0" name="Equation" r:id="rId8" imgW="457200" imgH="203040" progId="Equation.DSMT4">
                  <p:embed/>
                </p:oleObj>
              </mc:Choice>
              <mc:Fallback>
                <p:oleObj name="Equation" r:id="rId8" imgW="457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572" y="3581505"/>
                        <a:ext cx="1045029" cy="464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5737"/>
              </p:ext>
            </p:extLst>
          </p:nvPr>
        </p:nvGraphicFramePr>
        <p:xfrm>
          <a:off x="5842000" y="2297113"/>
          <a:ext cx="18891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1" name="Equation" r:id="rId10" imgW="723600" imgH="253800" progId="Equation.DSMT4">
                  <p:embed/>
                </p:oleObj>
              </mc:Choice>
              <mc:Fallback>
                <p:oleObj name="Equation" r:id="rId10" imgW="723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42000" y="2297113"/>
                        <a:ext cx="1889125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76BF051-EF7E-488C-A309-ECB854A05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787580"/>
              </p:ext>
            </p:extLst>
          </p:nvPr>
        </p:nvGraphicFramePr>
        <p:xfrm>
          <a:off x="4935538" y="3038094"/>
          <a:ext cx="27781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2" name="Equation" r:id="rId12" imgW="1244520" imgH="203040" progId="Equation.DSMT4">
                  <p:embed/>
                </p:oleObj>
              </mc:Choice>
              <mc:Fallback>
                <p:oleObj name="Equation" r:id="rId12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35538" y="3038094"/>
                        <a:ext cx="2778125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76BF051-EF7E-488C-A309-ECB854A05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180150"/>
              </p:ext>
            </p:extLst>
          </p:nvPr>
        </p:nvGraphicFramePr>
        <p:xfrm>
          <a:off x="4935538" y="3597602"/>
          <a:ext cx="992187" cy="41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3" name="Equation" r:id="rId14" imgW="444240" imgH="177480" progId="Equation.DSMT4">
                  <p:embed/>
                </p:oleObj>
              </mc:Choice>
              <mc:Fallback>
                <p:oleObj name="Equation" r:id="rId14" imgW="444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35538" y="3597602"/>
                        <a:ext cx="992187" cy="41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066535"/>
              </p:ext>
            </p:extLst>
          </p:nvPr>
        </p:nvGraphicFramePr>
        <p:xfrm>
          <a:off x="466408" y="4315460"/>
          <a:ext cx="31464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4" name="Equation" r:id="rId16" imgW="1409400" imgH="431640" progId="Equation.DSMT4">
                  <p:embed/>
                </p:oleObj>
              </mc:Choice>
              <mc:Fallback>
                <p:oleObj name="Equation" r:id="rId16" imgW="1409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8" y="4315460"/>
                        <a:ext cx="31464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321167"/>
              </p:ext>
            </p:extLst>
          </p:nvPr>
        </p:nvGraphicFramePr>
        <p:xfrm>
          <a:off x="443548" y="5302568"/>
          <a:ext cx="23526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5" name="Equation" r:id="rId18" imgW="1054080" imgH="203040" progId="Equation.DSMT4">
                  <p:embed/>
                </p:oleObj>
              </mc:Choice>
              <mc:Fallback>
                <p:oleObj name="Equation" r:id="rId18" imgW="1054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8" y="5302568"/>
                        <a:ext cx="235267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63245"/>
              </p:ext>
            </p:extLst>
          </p:nvPr>
        </p:nvGraphicFramePr>
        <p:xfrm>
          <a:off x="1929765" y="3533140"/>
          <a:ext cx="84296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6" name="Equation" r:id="rId20" imgW="330120" imgH="203040" progId="Equation.DSMT4">
                  <p:embed/>
                </p:oleObj>
              </mc:Choice>
              <mc:Fallback>
                <p:oleObj name="Equation" r:id="rId20" imgW="33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9765" y="3533140"/>
                        <a:ext cx="842963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100186"/>
              </p:ext>
            </p:extLst>
          </p:nvPr>
        </p:nvGraphicFramePr>
        <p:xfrm>
          <a:off x="5090478" y="4305618"/>
          <a:ext cx="27781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7" name="Equation" r:id="rId22" imgW="1244520" imgH="431640" progId="Equation.DSMT4">
                  <p:embed/>
                </p:oleObj>
              </mc:Choice>
              <mc:Fallback>
                <p:oleObj name="Equation" r:id="rId22" imgW="12445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478" y="4305618"/>
                        <a:ext cx="27781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431783"/>
              </p:ext>
            </p:extLst>
          </p:nvPr>
        </p:nvGraphicFramePr>
        <p:xfrm>
          <a:off x="4862286" y="5302568"/>
          <a:ext cx="23526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8" name="Equation" r:id="rId24" imgW="1054080" imgH="203040" progId="Equation.DSMT4">
                  <p:embed/>
                </p:oleObj>
              </mc:Choice>
              <mc:Fallback>
                <p:oleObj name="Equation" r:id="rId24" imgW="1054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286" y="5302568"/>
                        <a:ext cx="235267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977523"/>
              </p:ext>
            </p:extLst>
          </p:nvPr>
        </p:nvGraphicFramePr>
        <p:xfrm>
          <a:off x="6502400" y="3554095"/>
          <a:ext cx="84296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49" name="Equation" r:id="rId26" imgW="330120" imgH="203040" progId="Equation.DSMT4">
                  <p:embed/>
                </p:oleObj>
              </mc:Choice>
              <mc:Fallback>
                <p:oleObj name="Equation" r:id="rId26" imgW="33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400" y="3554095"/>
                        <a:ext cx="842963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0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3529-E1C7-48C7-AD46-837DCD3B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1421258"/>
          </a:xfrm>
        </p:spPr>
        <p:txBody>
          <a:bodyPr>
            <a:normAutofit fontScale="90000"/>
          </a:bodyPr>
          <a:lstStyle/>
          <a:p>
            <a:r>
              <a:rPr lang="en-GB" dirty="0"/>
              <a:t>1) Find the inverse of each equation, and sketch the graph and its inverse on the same system of axes.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75E498-2A1F-4845-B06E-123DBCBBE5A6}"/>
              </a:ext>
            </a:extLst>
          </p:cNvPr>
          <p:cNvSpPr/>
          <p:nvPr/>
        </p:nvSpPr>
        <p:spPr>
          <a:xfrm>
            <a:off x="274004" y="1687187"/>
            <a:ext cx="4152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ea typeface="Calibri" panose="020F0502020204030204" pitchFamily="34" charset="0"/>
              </a:rPr>
              <a:t>1.3)</a:t>
            </a:r>
            <a:r>
              <a:rPr lang="en-GB" sz="3200" b="1" i="1" dirty="0">
                <a:ea typeface="Calibri" panose="020F0502020204030204" pitchFamily="34" charset="0"/>
              </a:rPr>
              <a:t> </a:t>
            </a:r>
            <a:r>
              <a:rPr lang="en-GB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= 4</a:t>
            </a:r>
            <a:r>
              <a:rPr lang="en-GB" sz="3200" b="1" i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x   </a:t>
            </a:r>
            <a:r>
              <a:rPr lang="en-GB" sz="3200" b="1" dirty="0">
                <a:ea typeface="Calibri" panose="020F0502020204030204" pitchFamily="34" charset="0"/>
              </a:rPr>
              <a:t>(Continued)</a:t>
            </a:r>
            <a:endParaRPr lang="en-GB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479739"/>
              </p:ext>
            </p:extLst>
          </p:nvPr>
        </p:nvGraphicFramePr>
        <p:xfrm>
          <a:off x="365444" y="2536508"/>
          <a:ext cx="3822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77" name="Equation" r:id="rId3" imgW="1663560" imgH="241200" progId="Equation.DSMT4">
                  <p:embed/>
                </p:oleObj>
              </mc:Choice>
              <mc:Fallback>
                <p:oleObj name="Equation" r:id="rId3" imgW="1663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44" y="2536508"/>
                        <a:ext cx="3822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660897"/>
              </p:ext>
            </p:extLst>
          </p:nvPr>
        </p:nvGraphicFramePr>
        <p:xfrm>
          <a:off x="344488" y="3292475"/>
          <a:ext cx="150653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78" name="Equation" r:id="rId5" imgW="622080" imgH="253800" progId="Equation.DSMT4">
                  <p:embed/>
                </p:oleObj>
              </mc:Choice>
              <mc:Fallback>
                <p:oleObj name="Equation" r:id="rId5" imgW="622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3292475"/>
                        <a:ext cx="1506537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025232"/>
              </p:ext>
            </p:extLst>
          </p:nvPr>
        </p:nvGraphicFramePr>
        <p:xfrm>
          <a:off x="374968" y="4211320"/>
          <a:ext cx="12906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79" name="Equation" r:id="rId7" imgW="533160" imgH="203040" progId="Equation.DSMT4">
                  <p:embed/>
                </p:oleObj>
              </mc:Choice>
              <mc:Fallback>
                <p:oleObj name="Equation" r:id="rId7" imgW="533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8" y="4211320"/>
                        <a:ext cx="1290637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092774"/>
              </p:ext>
            </p:extLst>
          </p:nvPr>
        </p:nvGraphicFramePr>
        <p:xfrm>
          <a:off x="4857750" y="3305175"/>
          <a:ext cx="1654175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0" name="Equation" r:id="rId9" imgW="723600" imgH="253800" progId="Equation.DSMT4">
                  <p:embed/>
                </p:oleObj>
              </mc:Choice>
              <mc:Fallback>
                <p:oleObj name="Equation" r:id="rId9" imgW="723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3305175"/>
                        <a:ext cx="1654175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22027"/>
              </p:ext>
            </p:extLst>
          </p:nvPr>
        </p:nvGraphicFramePr>
        <p:xfrm>
          <a:off x="354013" y="4997450"/>
          <a:ext cx="259238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1" name="Equation" r:id="rId11" imgW="1015920" imgH="203040" progId="Equation.DSMT4">
                  <p:embed/>
                </p:oleObj>
              </mc:Choice>
              <mc:Fallback>
                <p:oleObj name="Equation" r:id="rId11" imgW="1015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4997450"/>
                        <a:ext cx="2592387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647467"/>
              </p:ext>
            </p:extLst>
          </p:nvPr>
        </p:nvGraphicFramePr>
        <p:xfrm>
          <a:off x="4828223" y="4140200"/>
          <a:ext cx="1566862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2" name="Equation" r:id="rId13" imgW="647640" imgH="228600" progId="Equation.DSMT4">
                  <p:embed/>
                </p:oleObj>
              </mc:Choice>
              <mc:Fallback>
                <p:oleObj name="Equation" r:id="rId13" imgW="64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8223" y="4140200"/>
                        <a:ext cx="1566862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101525"/>
              </p:ext>
            </p:extLst>
          </p:nvPr>
        </p:nvGraphicFramePr>
        <p:xfrm>
          <a:off x="4933950" y="4924425"/>
          <a:ext cx="2819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3" name="Equation" r:id="rId15" imgW="1104840" imgH="228600" progId="Equation.DSMT4">
                  <p:embed/>
                </p:oleObj>
              </mc:Choice>
              <mc:Fallback>
                <p:oleObj name="Equation" r:id="rId15" imgW="1104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4924425"/>
                        <a:ext cx="28194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90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54" y="746066"/>
            <a:ext cx="5365756" cy="496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F61140-C694-4016-A1C7-E80648EA7BB8}"/>
              </a:ext>
            </a:extLst>
          </p:cNvPr>
          <p:cNvSpPr/>
          <p:nvPr/>
        </p:nvSpPr>
        <p:spPr>
          <a:xfrm>
            <a:off x="235841" y="258824"/>
            <a:ext cx="3157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ea typeface="Calibri" panose="020F0502020204030204" pitchFamily="34" charset="0"/>
              </a:rPr>
              <a:t>1.3)</a:t>
            </a:r>
            <a:r>
              <a:rPr lang="en-GB" sz="3200" b="1" i="1" dirty="0">
                <a:ea typeface="Calibri" panose="020F0502020204030204" pitchFamily="34" charset="0"/>
              </a:rPr>
              <a:t>   </a:t>
            </a:r>
            <a:r>
              <a:rPr lang="en-GB" sz="3200" b="1" dirty="0">
                <a:ea typeface="Calibri" panose="020F0502020204030204" pitchFamily="34" charset="0"/>
              </a:rPr>
              <a:t>Continued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B0AE8-B10A-4568-B446-EC3ED25BE01A}"/>
              </a:ext>
            </a:extLst>
          </p:cNvPr>
          <p:cNvSpPr/>
          <p:nvPr/>
        </p:nvSpPr>
        <p:spPr>
          <a:xfrm>
            <a:off x="3087948" y="5611856"/>
            <a:ext cx="252889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4.22: Question 1.3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Functions and algebra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Topic 2</a:t>
            </a:r>
          </a:p>
        </p:txBody>
      </p:sp>
    </p:spTree>
    <p:extLst>
      <p:ext uri="{BB962C8B-B14F-4D97-AF65-F5344CB8AC3E}">
        <p14:creationId xmlns:p14="http://schemas.microsoft.com/office/powerpoint/2010/main" val="414926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4D68-5862-4553-A3AA-6C6DDCD9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0200"/>
            <a:ext cx="8339958" cy="303866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2) The following graph (2.1) represents the inverse function </a:t>
            </a:r>
            <a:r>
              <a:rPr lang="en-GB" i="1" dirty="0"/>
              <a:t>f</a:t>
            </a:r>
            <a:r>
              <a:rPr lang="en-GB" baseline="30000" dirty="0"/>
              <a:t>−1</a:t>
            </a:r>
            <a:r>
              <a:rPr lang="en-GB" dirty="0"/>
              <a:t>. </a:t>
            </a:r>
            <a:br>
              <a:rPr lang="en-GB" dirty="0"/>
            </a:br>
            <a:r>
              <a:rPr lang="en-GB" sz="3400" dirty="0"/>
              <a:t>a) Determine the equations of </a:t>
            </a:r>
            <a:r>
              <a:rPr lang="en-GB" sz="3400" i="1" dirty="0"/>
              <a:t>f</a:t>
            </a:r>
            <a:r>
              <a:rPr lang="en-GB" sz="3400" baseline="30000" dirty="0"/>
              <a:t>−1</a:t>
            </a:r>
            <a:r>
              <a:rPr lang="en-GB" sz="3400" i="1" dirty="0"/>
              <a:t> and  f</a:t>
            </a:r>
            <a:r>
              <a:rPr lang="en-GB" sz="3400" dirty="0"/>
              <a:t>.</a:t>
            </a:r>
            <a:br>
              <a:rPr lang="en-GB" sz="3400" dirty="0"/>
            </a:br>
            <a:r>
              <a:rPr lang="en-GB" sz="3400" dirty="0"/>
              <a:t>b) Sketch the graphs of </a:t>
            </a:r>
            <a:r>
              <a:rPr lang="en-GB" sz="3400" i="1" dirty="0"/>
              <a:t>f</a:t>
            </a:r>
            <a:r>
              <a:rPr lang="en-GB" sz="3400" baseline="30000" dirty="0"/>
              <a:t>−1</a:t>
            </a:r>
            <a:r>
              <a:rPr lang="en-GB" sz="3400" i="1" dirty="0"/>
              <a:t> and  f on the same axes.</a:t>
            </a:r>
            <a:br>
              <a:rPr lang="en-GB" sz="3400" i="1" dirty="0"/>
            </a:br>
            <a:r>
              <a:rPr lang="en-GB" sz="3400" i="1" dirty="0"/>
              <a:t>c) Determine the domain and range 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20031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938D7A-1121-4DD0-9D2C-E94273573C51}"/>
              </a:ext>
            </a:extLst>
          </p:cNvPr>
          <p:cNvSpPr/>
          <p:nvPr/>
        </p:nvSpPr>
        <p:spPr>
          <a:xfrm>
            <a:off x="0" y="286019"/>
            <a:ext cx="11611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450215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2.1)</a:t>
            </a:r>
            <a:endParaRPr lang="en-GB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9ED1F-AA31-4861-911A-559B8953AD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75273" y="286019"/>
            <a:ext cx="5182717" cy="49627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C8F3E2-D6B1-477A-8C7A-7DBBE753DF01}"/>
              </a:ext>
            </a:extLst>
          </p:cNvPr>
          <p:cNvSpPr/>
          <p:nvPr/>
        </p:nvSpPr>
        <p:spPr>
          <a:xfrm>
            <a:off x="3037870" y="5248788"/>
            <a:ext cx="265752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4.34: Question 2.1)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76BF-D371-47BD-BFF0-0A527BF8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2.1) Continued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8DAB61-C4CB-429E-93DB-7CFBC5BC7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923408"/>
              </p:ext>
            </p:extLst>
          </p:nvPr>
        </p:nvGraphicFramePr>
        <p:xfrm>
          <a:off x="507063" y="1659241"/>
          <a:ext cx="2020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58" name="Equation" r:id="rId3" imgW="901440" imgH="393480" progId="Equation.DSMT4">
                  <p:embed/>
                </p:oleObj>
              </mc:Choice>
              <mc:Fallback>
                <p:oleObj name="Equation" r:id="rId3" imgW="9014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63" y="1659241"/>
                        <a:ext cx="2020887" cy="881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782942"/>
              </p:ext>
            </p:extLst>
          </p:nvPr>
        </p:nvGraphicFramePr>
        <p:xfrm>
          <a:off x="5429771" y="1685434"/>
          <a:ext cx="20955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59" name="Equation" r:id="rId5" imgW="990360" imgH="393480" progId="Equation.DSMT4">
                  <p:embed/>
                </p:oleObj>
              </mc:Choice>
              <mc:Fallback>
                <p:oleObj name="Equation" r:id="rId5" imgW="99036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771" y="1685434"/>
                        <a:ext cx="2095500" cy="828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1FD55B40-F6F2-45A6-976A-D9E7BD8B43D1}"/>
              </a:ext>
            </a:extLst>
          </p:cNvPr>
          <p:cNvSpPr/>
          <p:nvPr/>
        </p:nvSpPr>
        <p:spPr>
          <a:xfrm>
            <a:off x="3301653" y="2033038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0F664E-7059-42E0-95A3-67B4C806C332}"/>
              </a:ext>
            </a:extLst>
          </p:cNvPr>
          <p:cNvCxnSpPr>
            <a:cxnSpLocks/>
          </p:cNvCxnSpPr>
          <p:nvPr/>
        </p:nvCxnSpPr>
        <p:spPr>
          <a:xfrm>
            <a:off x="3356919" y="2889580"/>
            <a:ext cx="1311867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F6BBC3-6B13-41EC-ADB6-5A80BF74D3FA}"/>
              </a:ext>
            </a:extLst>
          </p:cNvPr>
          <p:cNvSpPr/>
          <p:nvPr/>
        </p:nvSpPr>
        <p:spPr>
          <a:xfrm>
            <a:off x="147918" y="1020326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2.1a)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8DAB61-C4CB-429E-93DB-7CFBC5BC7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569743"/>
              </p:ext>
            </p:extLst>
          </p:nvPr>
        </p:nvGraphicFramePr>
        <p:xfrm>
          <a:off x="492774" y="3144756"/>
          <a:ext cx="2049463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0" name="Equation" r:id="rId7" imgW="914400" imgH="393480" progId="Equation.DSMT4">
                  <p:embed/>
                </p:oleObj>
              </mc:Choice>
              <mc:Fallback>
                <p:oleObj name="Equation" r:id="rId7" imgW="914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74" y="3144756"/>
                        <a:ext cx="2049463" cy="881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28DAB61-C4CB-429E-93DB-7CFBC5BC7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299702"/>
              </p:ext>
            </p:extLst>
          </p:nvPr>
        </p:nvGraphicFramePr>
        <p:xfrm>
          <a:off x="507063" y="2674966"/>
          <a:ext cx="190658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1" name="Equation" r:id="rId9" imgW="850680" imgH="203040" progId="Equation.DSMT4">
                  <p:embed/>
                </p:oleObj>
              </mc:Choice>
              <mc:Fallback>
                <p:oleObj name="Equation" r:id="rId9" imgW="850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63" y="2674966"/>
                        <a:ext cx="1906587" cy="454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227585"/>
              </p:ext>
            </p:extLst>
          </p:nvPr>
        </p:nvGraphicFramePr>
        <p:xfrm>
          <a:off x="5648388" y="5860803"/>
          <a:ext cx="9937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2" name="Equation" r:id="rId11" imgW="469800" imgH="177480" progId="Equation.DSMT4">
                  <p:embed/>
                </p:oleObj>
              </mc:Choice>
              <mc:Fallback>
                <p:oleObj name="Equation" r:id="rId11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388" y="5860803"/>
                        <a:ext cx="993775" cy="373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696288"/>
              </p:ext>
            </p:extLst>
          </p:nvPr>
        </p:nvGraphicFramePr>
        <p:xfrm>
          <a:off x="5355577" y="4476908"/>
          <a:ext cx="252571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3" name="Equation" r:id="rId13" imgW="1193760" imgH="203040" progId="Equation.DSMT4">
                  <p:embed/>
                </p:oleObj>
              </mc:Choice>
              <mc:Fallback>
                <p:oleObj name="Equation" r:id="rId13" imgW="1193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577" y="4476908"/>
                        <a:ext cx="2525713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23007"/>
              </p:ext>
            </p:extLst>
          </p:nvPr>
        </p:nvGraphicFramePr>
        <p:xfrm>
          <a:off x="5355577" y="3887664"/>
          <a:ext cx="20161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4" name="Equation" r:id="rId15" imgW="952200" imgH="203040" progId="Equation.DSMT4">
                  <p:embed/>
                </p:oleObj>
              </mc:Choice>
              <mc:Fallback>
                <p:oleObj name="Equation" r:id="rId15" imgW="952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577" y="3887664"/>
                        <a:ext cx="2016125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500349"/>
              </p:ext>
            </p:extLst>
          </p:nvPr>
        </p:nvGraphicFramePr>
        <p:xfrm>
          <a:off x="5609898" y="3060577"/>
          <a:ext cx="1960563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5" name="Equation" r:id="rId17" imgW="927000" imgH="393480" progId="Equation.DSMT4">
                  <p:embed/>
                </p:oleObj>
              </mc:Choice>
              <mc:Fallback>
                <p:oleObj name="Equation" r:id="rId17" imgW="927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9898" y="3060577"/>
                        <a:ext cx="1960563" cy="827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961302"/>
              </p:ext>
            </p:extLst>
          </p:nvPr>
        </p:nvGraphicFramePr>
        <p:xfrm>
          <a:off x="5345113" y="2347735"/>
          <a:ext cx="19065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6" name="Equation" r:id="rId19" imgW="901440" imgH="393480" progId="Equation.DSMT4">
                  <p:embed/>
                </p:oleObj>
              </mc:Choice>
              <mc:Fallback>
                <p:oleObj name="Equation" r:id="rId19" imgW="901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113" y="2347735"/>
                        <a:ext cx="1906587" cy="828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E32A180-8F1C-4490-8AFC-1F7CB0F81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614506"/>
              </p:ext>
            </p:extLst>
          </p:nvPr>
        </p:nvGraphicFramePr>
        <p:xfrm>
          <a:off x="5609898" y="4983010"/>
          <a:ext cx="99377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7" name="Equation" r:id="rId21" imgW="469800" imgH="393480" progId="Equation.DSMT4">
                  <p:embed/>
                </p:oleObj>
              </mc:Choice>
              <mc:Fallback>
                <p:oleObj name="Equation" r:id="rId21" imgW="469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9898" y="4983010"/>
                        <a:ext cx="993775" cy="827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7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3DC807-3800-43ED-9AEF-0EB26E34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2.1)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5CE5FC-0B1A-415B-9468-70183676916B}"/>
              </a:ext>
            </a:extLst>
          </p:cNvPr>
          <p:cNvSpPr/>
          <p:nvPr/>
        </p:nvSpPr>
        <p:spPr>
          <a:xfrm>
            <a:off x="147918" y="1020326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2.1b)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66721-AFBF-4D14-8740-5F5E6E2FFE63}"/>
              </a:ext>
            </a:extLst>
          </p:cNvPr>
          <p:cNvSpPr/>
          <p:nvPr/>
        </p:nvSpPr>
        <p:spPr>
          <a:xfrm>
            <a:off x="2802010" y="5713053"/>
            <a:ext cx="283064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4.23: Question 2.1 b)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FA47-9345-4108-B33D-81FB37A5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02" y="634839"/>
            <a:ext cx="4900920" cy="5078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9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1FFAE2-14E2-4578-81FF-69D969C5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2.1)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C5891-6489-4652-B8A4-D2B4ACEFD3A0}"/>
              </a:ext>
            </a:extLst>
          </p:cNvPr>
          <p:cNvSpPr/>
          <p:nvPr/>
        </p:nvSpPr>
        <p:spPr>
          <a:xfrm>
            <a:off x="147917" y="1020326"/>
            <a:ext cx="116062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2.1c)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509420" y="4211677"/>
                <a:ext cx="7988693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𝑅𝑎𝑛𝑔𝑒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   0≤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≤2.5</m:t>
                    </m:r>
                  </m:oMath>
                </a14:m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0" y="4211677"/>
                <a:ext cx="7988693" cy="61927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222987" y="1857721"/>
                <a:ext cx="7988693" cy="592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3200" i="1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𝐷𝑜𝑚𝑎𝑖𝑛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:−1≤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87" y="1857721"/>
                <a:ext cx="7988693" cy="5927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-145960" y="2426620"/>
                <a:ext cx="7988693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</a:rPr>
                        <m:t>𝑅𝑎𝑛𝑔𝑒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:   −1.5≤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≤4.5</m:t>
                      </m:r>
                    </m:oMath>
                  </m:oMathPara>
                </a14:m>
                <a:endParaRPr lang="en-GB" sz="32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5960" y="2426620"/>
                <a:ext cx="7988693" cy="6192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222987" y="3614791"/>
                <a:ext cx="5117766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      −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𝐷𝑜𝑚𝑎𝑖𝑛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:−1≤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≤3</m:t>
                      </m:r>
                    </m:oMath>
                  </m:oMathPara>
                </a14:m>
                <a:endParaRPr lang="en-GB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87" y="3614791"/>
                <a:ext cx="5117766" cy="6192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2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4D68-5862-4553-A3AA-6C6DDCD9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0200"/>
            <a:ext cx="8339958" cy="303866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2) The following graph (2.2) represents the inverse function f</a:t>
            </a:r>
            <a:r>
              <a:rPr lang="en-GB" baseline="30000" dirty="0"/>
              <a:t>−1</a:t>
            </a:r>
            <a:r>
              <a:rPr lang="en-GB" dirty="0"/>
              <a:t>. </a:t>
            </a:r>
            <a:br>
              <a:rPr lang="en-GB" dirty="0"/>
            </a:br>
            <a:r>
              <a:rPr lang="en-GB" sz="3400" dirty="0"/>
              <a:t>a) Determine the equations of f</a:t>
            </a:r>
            <a:r>
              <a:rPr lang="en-GB" sz="3400" baseline="30000" dirty="0"/>
              <a:t>−1</a:t>
            </a:r>
            <a:r>
              <a:rPr lang="en-GB" sz="3400" dirty="0"/>
              <a:t> and  f.</a:t>
            </a:r>
            <a:br>
              <a:rPr lang="en-GB" sz="3400" dirty="0"/>
            </a:br>
            <a:r>
              <a:rPr lang="en-GB" sz="3400" dirty="0"/>
              <a:t>b) Sketch the graphs of f</a:t>
            </a:r>
            <a:r>
              <a:rPr lang="en-GB" sz="3400" baseline="30000" dirty="0"/>
              <a:t>−1</a:t>
            </a:r>
            <a:r>
              <a:rPr lang="en-GB" sz="3400" dirty="0"/>
              <a:t> and  f on the same axes.</a:t>
            </a:r>
            <a:br>
              <a:rPr lang="en-GB" sz="3400" dirty="0"/>
            </a:br>
            <a:r>
              <a:rPr lang="en-GB" sz="3400" dirty="0"/>
              <a:t>c) Determine the domain and range </a:t>
            </a:r>
          </a:p>
        </p:txBody>
      </p:sp>
    </p:spTree>
    <p:extLst>
      <p:ext uri="{BB962C8B-B14F-4D97-AF65-F5344CB8AC3E}">
        <p14:creationId xmlns:p14="http://schemas.microsoft.com/office/powerpoint/2010/main" val="28828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AE8D4E-5205-496E-81BD-C776536A3DD5}"/>
              </a:ext>
            </a:extLst>
          </p:cNvPr>
          <p:cNvSpPr/>
          <p:nvPr/>
        </p:nvSpPr>
        <p:spPr>
          <a:xfrm>
            <a:off x="-140677" y="250849"/>
            <a:ext cx="116114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450215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2.2)</a:t>
            </a:r>
            <a:endParaRPr lang="en-GB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A8735-F4F5-4170-8085-FC96CA4F0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1209" y="489099"/>
            <a:ext cx="5684329" cy="46630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589B6-1F3F-4E0B-9266-A50FD6F4B193}"/>
              </a:ext>
            </a:extLst>
          </p:cNvPr>
          <p:cNvSpPr/>
          <p:nvPr/>
        </p:nvSpPr>
        <p:spPr>
          <a:xfrm>
            <a:off x="2604198" y="5338544"/>
            <a:ext cx="292548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4.35 : Question 2.2)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6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0B090BD-A7A6-406B-AF98-26F6136C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2.2)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D6EC7-52A8-408C-94E1-D0E6EA6895D2}"/>
              </a:ext>
            </a:extLst>
          </p:cNvPr>
          <p:cNvSpPr/>
          <p:nvPr/>
        </p:nvSpPr>
        <p:spPr>
          <a:xfrm>
            <a:off x="147918" y="973831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2.2a)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B843927-71E5-4062-938F-665CC86356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251685"/>
              </p:ext>
            </p:extLst>
          </p:nvPr>
        </p:nvGraphicFramePr>
        <p:xfrm>
          <a:off x="1335879" y="1021636"/>
          <a:ext cx="1736586" cy="50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3" name="Equation" r:id="rId3" imgW="787400" imgH="228600" progId="Equation.DSMT4">
                  <p:embed/>
                </p:oleObj>
              </mc:Choice>
              <mc:Fallback>
                <p:oleObj name="Equation" r:id="rId3" imgW="787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879" y="1021636"/>
                        <a:ext cx="1736586" cy="50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52F548-733B-4548-9C7D-857936BBE804}"/>
              </a:ext>
            </a:extLst>
          </p:cNvPr>
          <p:cNvSpPr txBox="1"/>
          <p:nvPr/>
        </p:nvSpPr>
        <p:spPr>
          <a:xfrm>
            <a:off x="147918" y="1658633"/>
            <a:ext cx="484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Point (3; 6)  occurs on the graph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3B79902-D2B4-407E-895B-03A58D5F3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688621"/>
              </p:ext>
            </p:extLst>
          </p:nvPr>
        </p:nvGraphicFramePr>
        <p:xfrm>
          <a:off x="5628481" y="5215528"/>
          <a:ext cx="2017795" cy="92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4" name="Equation" r:id="rId5" imgW="863280" imgH="393480" progId="Equation.DSMT4">
                  <p:embed/>
                </p:oleObj>
              </mc:Choice>
              <mc:Fallback>
                <p:oleObj name="Equation" r:id="rId5" imgW="86328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8481" y="5215528"/>
                        <a:ext cx="2017795" cy="925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5F5229AA-C97B-4B74-8292-56D5BE20668E}"/>
              </a:ext>
            </a:extLst>
          </p:cNvPr>
          <p:cNvSpPr/>
          <p:nvPr/>
        </p:nvSpPr>
        <p:spPr>
          <a:xfrm>
            <a:off x="3213370" y="3239668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1B220D-0521-49C3-AEFD-833B061DDFA2}"/>
              </a:ext>
            </a:extLst>
          </p:cNvPr>
          <p:cNvCxnSpPr>
            <a:cxnSpLocks/>
          </p:cNvCxnSpPr>
          <p:nvPr/>
        </p:nvCxnSpPr>
        <p:spPr>
          <a:xfrm>
            <a:off x="3323904" y="3980477"/>
            <a:ext cx="1311867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E547E8D-AA73-4AFF-8CAF-71353EECE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754060"/>
              </p:ext>
            </p:extLst>
          </p:nvPr>
        </p:nvGraphicFramePr>
        <p:xfrm>
          <a:off x="667542" y="2340934"/>
          <a:ext cx="13366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5"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42" y="2340934"/>
                        <a:ext cx="1336675" cy="525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E547E8D-AA73-4AFF-8CAF-71353EECE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297451"/>
              </p:ext>
            </p:extLst>
          </p:nvPr>
        </p:nvGraphicFramePr>
        <p:xfrm>
          <a:off x="711578" y="4058822"/>
          <a:ext cx="7842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6" name="Equation" r:id="rId9" imgW="342720" imgH="393480" progId="Equation.DSMT4">
                  <p:embed/>
                </p:oleObj>
              </mc:Choice>
              <mc:Fallback>
                <p:oleObj name="Equation" r:id="rId9" imgW="34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78" y="4058822"/>
                        <a:ext cx="784225" cy="904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E547E8D-AA73-4AFF-8CAF-71353EECE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655950"/>
              </p:ext>
            </p:extLst>
          </p:nvPr>
        </p:nvGraphicFramePr>
        <p:xfrm>
          <a:off x="348041" y="5097524"/>
          <a:ext cx="151130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7" name="Equation" r:id="rId11" imgW="660240" imgH="393480" progId="Equation.DSMT4">
                  <p:embed/>
                </p:oleObj>
              </mc:Choice>
              <mc:Fallback>
                <p:oleObj name="Equation" r:id="rId11" imgW="660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041" y="5097524"/>
                        <a:ext cx="1511300" cy="906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E547E8D-AA73-4AFF-8CAF-71353EECE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91808"/>
              </p:ext>
            </p:extLst>
          </p:nvPr>
        </p:nvGraphicFramePr>
        <p:xfrm>
          <a:off x="362328" y="3087033"/>
          <a:ext cx="11334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8" name="Equation" r:id="rId13" imgW="495000" imgH="393480" progId="Equation.DSMT4">
                  <p:embed/>
                </p:oleObj>
              </mc:Choice>
              <mc:Fallback>
                <p:oleObj name="Equation" r:id="rId13" imgW="495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328" y="3087033"/>
                        <a:ext cx="1133475" cy="904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3B79902-D2B4-407E-895B-03A58D5F3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241198"/>
              </p:ext>
            </p:extLst>
          </p:nvPr>
        </p:nvGraphicFramePr>
        <p:xfrm>
          <a:off x="5628481" y="4173871"/>
          <a:ext cx="2401887" cy="93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9" name="Equation" r:id="rId15" imgW="1015920" imgH="393480" progId="Equation.DSMT4">
                  <p:embed/>
                </p:oleObj>
              </mc:Choice>
              <mc:Fallback>
                <p:oleObj name="Equation" r:id="rId15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8481" y="4173871"/>
                        <a:ext cx="2401887" cy="936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3B79902-D2B4-407E-895B-03A58D5F3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718717"/>
              </p:ext>
            </p:extLst>
          </p:nvPr>
        </p:nvGraphicFramePr>
        <p:xfrm>
          <a:off x="5628481" y="3189158"/>
          <a:ext cx="2401887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10" name="Equation" r:id="rId17" imgW="990360" imgH="393480" progId="Equation.DSMT4">
                  <p:embed/>
                </p:oleObj>
              </mc:Choice>
              <mc:Fallback>
                <p:oleObj name="Equation" r:id="rId17" imgW="990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8481" y="3189158"/>
                        <a:ext cx="2401887" cy="958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3B79902-D2B4-407E-895B-03A58D5F3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190379"/>
              </p:ext>
            </p:extLst>
          </p:nvPr>
        </p:nvGraphicFramePr>
        <p:xfrm>
          <a:off x="5628481" y="2120298"/>
          <a:ext cx="1793235" cy="96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11" name="Equation" r:id="rId19" imgW="736560" imgH="393480" progId="Equation.DSMT4">
                  <p:embed/>
                </p:oleObj>
              </mc:Choice>
              <mc:Fallback>
                <p:oleObj name="Equation" r:id="rId19" imgW="736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8481" y="2120298"/>
                        <a:ext cx="1793235" cy="9635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1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743AA-BFAF-4356-998E-F2EBBDDA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2.2)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9F940-5814-4BC6-A549-277371D8E526}"/>
              </a:ext>
            </a:extLst>
          </p:cNvPr>
          <p:cNvSpPr/>
          <p:nvPr/>
        </p:nvSpPr>
        <p:spPr>
          <a:xfrm>
            <a:off x="147918" y="973831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2.2b)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6A4258-7680-49DE-BF95-975EB274C318}"/>
              </a:ext>
            </a:extLst>
          </p:cNvPr>
          <p:cNvSpPr/>
          <p:nvPr/>
        </p:nvSpPr>
        <p:spPr>
          <a:xfrm>
            <a:off x="2830864" y="5909422"/>
            <a:ext cx="277293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4.24: Question 2.2b)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58843-964A-4F1A-961C-15EC5D74F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55" y="1073075"/>
            <a:ext cx="5289755" cy="4836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1FFAE2-14E2-4578-81FF-69D969C5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2.2)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C5891-6489-4652-B8A4-D2B4ACEFD3A0}"/>
              </a:ext>
            </a:extLst>
          </p:cNvPr>
          <p:cNvSpPr/>
          <p:nvPr/>
        </p:nvSpPr>
        <p:spPr>
          <a:xfrm>
            <a:off x="147917" y="1020326"/>
            <a:ext cx="116062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2.2c)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509420" y="4211677"/>
                <a:ext cx="7988693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𝑅𝑎𝑛𝑔𝑒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   −3≤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0" y="4211677"/>
                <a:ext cx="7988693" cy="61927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222987" y="1857721"/>
                <a:ext cx="7988693" cy="1146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3200" i="1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𝐷𝑜𝑚𝑎𝑖𝑛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:−3≤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endParaRPr lang="en-GB" sz="32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87" y="1857721"/>
                <a:ext cx="7988693" cy="11462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383296" y="2376760"/>
                <a:ext cx="4055807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</a:rPr>
                        <m:t>𝑅𝑎𝑛𝑔𝑒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:   0≤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≤6</m:t>
                      </m:r>
                    </m:oMath>
                  </m:oMathPara>
                </a14:m>
                <a:endParaRPr lang="en-GB" sz="32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296" y="2376760"/>
                <a:ext cx="4055807" cy="6192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47918" y="3641273"/>
                <a:ext cx="5165062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      −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𝐷𝑜𝑚𝑎𝑖𝑛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:0≤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≤6</m:t>
                      </m:r>
                    </m:oMath>
                  </m:oMathPara>
                </a14:m>
                <a:endParaRPr lang="en-GB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8" y="3641273"/>
                <a:ext cx="5165062" cy="6192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5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Sketch and interpret information for the inverse graphs of functions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2921896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4D68-5862-4553-A3AA-6C6DDCD9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0200"/>
            <a:ext cx="8339958" cy="303866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2) The following graph (2.3) represents the inverse function f</a:t>
            </a:r>
            <a:r>
              <a:rPr lang="en-GB" baseline="30000" dirty="0"/>
              <a:t>−1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 a) Determine the equations of f</a:t>
            </a:r>
            <a:r>
              <a:rPr lang="en-GB" baseline="30000" dirty="0"/>
              <a:t>−1</a:t>
            </a:r>
            <a:r>
              <a:rPr lang="en-GB" dirty="0"/>
              <a:t> and  f.</a:t>
            </a:r>
            <a:br>
              <a:rPr lang="en-GB" dirty="0"/>
            </a:br>
            <a:r>
              <a:rPr lang="en-GB" dirty="0"/>
              <a:t>b) Sketch the graphs of f</a:t>
            </a:r>
            <a:r>
              <a:rPr lang="en-GB" baseline="30000" dirty="0"/>
              <a:t>−1</a:t>
            </a:r>
            <a:r>
              <a:rPr lang="en-GB" dirty="0"/>
              <a:t> and  f on the same axes.</a:t>
            </a:r>
            <a:br>
              <a:rPr lang="en-GB" dirty="0"/>
            </a:br>
            <a:r>
              <a:rPr lang="en-GB" dirty="0"/>
              <a:t>c) Determine the domain and range </a:t>
            </a:r>
          </a:p>
        </p:txBody>
      </p:sp>
    </p:spTree>
    <p:extLst>
      <p:ext uri="{BB962C8B-B14F-4D97-AF65-F5344CB8AC3E}">
        <p14:creationId xmlns:p14="http://schemas.microsoft.com/office/powerpoint/2010/main" val="9931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75EDBB-AC5B-451F-872D-0363B0F8223C}"/>
              </a:ext>
            </a:extLst>
          </p:cNvPr>
          <p:cNvSpPr/>
          <p:nvPr/>
        </p:nvSpPr>
        <p:spPr>
          <a:xfrm>
            <a:off x="123093" y="268434"/>
            <a:ext cx="116114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450215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2.3)</a:t>
            </a:r>
            <a:endParaRPr lang="en-GB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87F55C-A532-4D83-B83B-6B4DBFBFADF1}"/>
              </a:ext>
            </a:extLst>
          </p:cNvPr>
          <p:cNvSpPr/>
          <p:nvPr/>
        </p:nvSpPr>
        <p:spPr>
          <a:xfrm>
            <a:off x="2760266" y="5514391"/>
            <a:ext cx="298838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i="1" dirty="0">
                <a:ea typeface="Calibri" panose="020F0502020204030204" pitchFamily="34" charset="0"/>
                <a:cs typeface="Times New Roman" panose="02020603050405020304" pitchFamily="18" charset="0"/>
              </a:rPr>
              <a:t>Figure 4.36 : Question 2.3)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A210F7-CEFB-4327-9108-A18FA0EF5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87" y="486083"/>
            <a:ext cx="5068339" cy="4890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2B3133-CD50-456E-A0CD-9829DCFF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2.3)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D24ADD-B3C7-4787-B177-41EE7E3AD3C9}"/>
              </a:ext>
            </a:extLst>
          </p:cNvPr>
          <p:cNvSpPr/>
          <p:nvPr/>
        </p:nvSpPr>
        <p:spPr>
          <a:xfrm>
            <a:off x="147918" y="973831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2.3a)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E8DEFF-5E9D-4295-92D0-7538D23F3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059932"/>
              </p:ext>
            </p:extLst>
          </p:nvPr>
        </p:nvGraphicFramePr>
        <p:xfrm>
          <a:off x="1054043" y="864062"/>
          <a:ext cx="2110151" cy="645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0" name="Equation" r:id="rId3" imgW="723586" imgH="228501" progId="Equation.DSMT4">
                  <p:embed/>
                </p:oleObj>
              </mc:Choice>
              <mc:Fallback>
                <p:oleObj name="Equation" r:id="rId3" imgW="723586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043" y="864062"/>
                        <a:ext cx="2110151" cy="6454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7EE9F88-B01F-4332-811C-6EA338C42BBE}"/>
              </a:ext>
            </a:extLst>
          </p:cNvPr>
          <p:cNvSpPr txBox="1"/>
          <p:nvPr/>
        </p:nvSpPr>
        <p:spPr>
          <a:xfrm>
            <a:off x="147918" y="1658633"/>
            <a:ext cx="611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</a:rPr>
              <a:t>Point (2;16)  occurs on the graph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1FB7442-C5C6-4DC3-AC8F-2D0A89AF4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330537"/>
              </p:ext>
            </p:extLst>
          </p:nvPr>
        </p:nvGraphicFramePr>
        <p:xfrm>
          <a:off x="449085" y="2479891"/>
          <a:ext cx="1196357" cy="512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1" name="Equation" r:id="rId5" imgW="469800" imgH="203040" progId="Equation.DSMT4">
                  <p:embed/>
                </p:oleObj>
              </mc:Choice>
              <mc:Fallback>
                <p:oleObj name="Equation" r:id="rId5" imgW="46980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085" y="2479891"/>
                        <a:ext cx="1196357" cy="5124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AAAEBA2E-F164-4062-A1A1-64591FCF4A9F}"/>
              </a:ext>
            </a:extLst>
          </p:cNvPr>
          <p:cNvSpPr/>
          <p:nvPr/>
        </p:nvSpPr>
        <p:spPr>
          <a:xfrm>
            <a:off x="2933457" y="3117314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399DE8-F065-4290-87D8-A06A63A85CD7}"/>
              </a:ext>
            </a:extLst>
          </p:cNvPr>
          <p:cNvCxnSpPr>
            <a:cxnSpLocks/>
          </p:cNvCxnSpPr>
          <p:nvPr/>
        </p:nvCxnSpPr>
        <p:spPr>
          <a:xfrm>
            <a:off x="2988723" y="3973655"/>
            <a:ext cx="1311867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70B565B-350D-4441-A654-249A77944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030774"/>
              </p:ext>
            </p:extLst>
          </p:nvPr>
        </p:nvGraphicFramePr>
        <p:xfrm>
          <a:off x="5488147" y="3295424"/>
          <a:ext cx="1526517" cy="573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2" name="Equation" r:id="rId7" imgW="609480" imgH="228600" progId="Equation.DSMT4">
                  <p:embed/>
                </p:oleObj>
              </mc:Choice>
              <mc:Fallback>
                <p:oleObj name="Equation" r:id="rId7" imgW="60948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8147" y="3295424"/>
                        <a:ext cx="1526517" cy="5738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30C5FE2-6A43-4DEF-815C-E7B513A4D5C2}"/>
              </a:ext>
            </a:extLst>
          </p:cNvPr>
          <p:cNvSpPr/>
          <p:nvPr/>
        </p:nvSpPr>
        <p:spPr>
          <a:xfrm>
            <a:off x="4939188" y="451700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If </a:t>
            </a:r>
            <a:r>
              <a:rPr lang="en-GB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= 2 </a:t>
            </a:r>
            <a:r>
              <a:rPr lang="en-GB" sz="28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⇒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= 16</a:t>
            </a:r>
            <a:endParaRPr lang="en-GB" sz="2800" dirty="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1FB7442-C5C6-4DC3-AC8F-2D0A89AF4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481829"/>
              </p:ext>
            </p:extLst>
          </p:nvPr>
        </p:nvGraphicFramePr>
        <p:xfrm>
          <a:off x="301367" y="3753644"/>
          <a:ext cx="1322481" cy="56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3" name="Equation" r:id="rId9" imgW="533160" imgH="228600" progId="Equation.DSMT4">
                  <p:embed/>
                </p:oleObj>
              </mc:Choice>
              <mc:Fallback>
                <p:oleObj name="Equation" r:id="rId9" imgW="533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67" y="3753644"/>
                        <a:ext cx="1322481" cy="5605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1FB7442-C5C6-4DC3-AC8F-2D0A89AF4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51999"/>
              </p:ext>
            </p:extLst>
          </p:nvPr>
        </p:nvGraphicFramePr>
        <p:xfrm>
          <a:off x="596804" y="3141463"/>
          <a:ext cx="900920" cy="44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4" name="Equation" r:id="rId11" imgW="355320" imgH="177480" progId="Equation.DSMT4">
                  <p:embed/>
                </p:oleObj>
              </mc:Choice>
              <mc:Fallback>
                <p:oleObj name="Equation" r:id="rId11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04" y="3141463"/>
                        <a:ext cx="900920" cy="444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70B565B-350D-4441-A654-249A77944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590235"/>
              </p:ext>
            </p:extLst>
          </p:nvPr>
        </p:nvGraphicFramePr>
        <p:xfrm>
          <a:off x="5665465" y="3901579"/>
          <a:ext cx="1349200" cy="514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45" name="Equation" r:id="rId13" imgW="533160" imgH="203040" progId="Equation.DSMT4">
                  <p:embed/>
                </p:oleObj>
              </mc:Choice>
              <mc:Fallback>
                <p:oleObj name="Equation" r:id="rId13" imgW="533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465" y="3901579"/>
                        <a:ext cx="1349200" cy="514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8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4EB304-01CA-4088-89FF-51A36FCB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2.3)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4E790-B52A-42DF-B1F6-C71F2BB26AE1}"/>
              </a:ext>
            </a:extLst>
          </p:cNvPr>
          <p:cNvSpPr/>
          <p:nvPr/>
        </p:nvSpPr>
        <p:spPr>
          <a:xfrm>
            <a:off x="147918" y="833718"/>
            <a:ext cx="1187962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2.3b)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77E07-CD70-4959-BAB5-2645F9418E3B}"/>
              </a:ext>
            </a:extLst>
          </p:cNvPr>
          <p:cNvSpPr/>
          <p:nvPr/>
        </p:nvSpPr>
        <p:spPr>
          <a:xfrm>
            <a:off x="3134226" y="5804181"/>
            <a:ext cx="277293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4.25: Question 2.3b)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A326B-A71A-4F91-A8D8-64180046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243" y="1062653"/>
            <a:ext cx="5238795" cy="474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9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1FFAE2-14E2-4578-81FF-69D969C5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18" y="188260"/>
            <a:ext cx="8138833" cy="645458"/>
          </a:xfrm>
        </p:spPr>
        <p:txBody>
          <a:bodyPr/>
          <a:lstStyle/>
          <a:p>
            <a:r>
              <a:rPr lang="en-GB" dirty="0"/>
              <a:t>2.3)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C5891-6489-4652-B8A4-D2B4ACEFD3A0}"/>
              </a:ext>
            </a:extLst>
          </p:cNvPr>
          <p:cNvSpPr/>
          <p:nvPr/>
        </p:nvSpPr>
        <p:spPr>
          <a:xfrm>
            <a:off x="147917" y="1020326"/>
            <a:ext cx="116062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2.3c)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509420" y="4211677"/>
                <a:ext cx="7988693" cy="583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𝑅𝑎𝑛𝑔𝑒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   −</m:t>
                    </m:r>
                    <m:r>
                      <m:rPr>
                        <m:nor/>
                      </m:rPr>
                      <a:rPr lang="en-GB" sz="3200"/>
                      <m:t>Ꚙ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0" y="4211677"/>
                <a:ext cx="7988693" cy="5837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222987" y="1857721"/>
                <a:ext cx="7988693" cy="592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𝐷𝑜𝑚𝑎𝑖𝑛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:−</m:t>
                    </m:r>
                    <m:r>
                      <m:rPr>
                        <m:nor/>
                      </m:rPr>
                      <a:rPr lang="en-GB" sz="3200"/>
                      <m:t>Ꚙ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GB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GB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87" y="1857721"/>
                <a:ext cx="7988693" cy="5927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383296" y="2376760"/>
                <a:ext cx="7988693" cy="583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𝑅𝑎𝑛𝑔𝑒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32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endParaRPr lang="en-GB" sz="32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296" y="2376760"/>
                <a:ext cx="7988693" cy="5837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E1C5891-6489-4652-B8A4-D2B4ACEFD3A0}"/>
                  </a:ext>
                </a:extLst>
              </p:cNvPr>
              <p:cNvSpPr/>
              <p:nvPr/>
            </p:nvSpPr>
            <p:spPr>
              <a:xfrm>
                <a:off x="147917" y="3641273"/>
                <a:ext cx="7988693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270510" algn="l"/>
                    <a:tab pos="540385" algn="l"/>
                    <a:tab pos="4770755" algn="l"/>
                    <a:tab pos="5311140" algn="l"/>
                  </a:tabLst>
                </a:pP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      −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𝐷𝑜𝑚𝑎𝑖𝑛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:0≤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3200" i="1">
                        <a:latin typeface="Cambria Math" panose="02040503050406030204" pitchFamily="18" charset="0"/>
                      </a:rPr>
                      <m:t>≤16</m:t>
                    </m:r>
                  </m:oMath>
                </a14:m>
                <a:endParaRPr lang="en-GB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C5891-6489-4652-B8A4-D2B4ACEFD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7" y="3641273"/>
                <a:ext cx="7988693" cy="6192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9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D677-3A45-4B7E-B5FF-BD8E59F9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3.Determine whether the following functions have a maximum or minimum turning point.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147918" y="1341658"/>
            <a:ext cx="67100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3.1</a:t>
            </a:r>
            <a:r>
              <a:rPr lang="en-GB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3</a:t>
            </a:r>
            <a:r>
              <a:rPr lang="en-GB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GB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411574" y="2409766"/>
            <a:ext cx="67100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∴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735470" y="1910367"/>
            <a:ext cx="197776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147918" y="2963057"/>
            <a:ext cx="67100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∴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minimum turning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147918" y="3965184"/>
            <a:ext cx="67100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630555" algn="l"/>
              </a:tabLs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3.2</a:t>
            </a:r>
            <a:r>
              <a:rPr lang="en-GB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GB" sz="3200" b="1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GB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411574" y="5065460"/>
            <a:ext cx="197776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∴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735470" y="4484331"/>
            <a:ext cx="197776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GB" sz="3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3E4BEB-B217-49D9-A8A7-5D7948B19072}"/>
              </a:ext>
            </a:extLst>
          </p:cNvPr>
          <p:cNvSpPr/>
          <p:nvPr/>
        </p:nvSpPr>
        <p:spPr>
          <a:xfrm>
            <a:off x="147918" y="5622750"/>
            <a:ext cx="671008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sz="3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∴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maximum turning point</a:t>
            </a:r>
          </a:p>
        </p:txBody>
      </p:sp>
    </p:spTree>
    <p:extLst>
      <p:ext uri="{BB962C8B-B14F-4D97-AF65-F5344CB8AC3E}">
        <p14:creationId xmlns:p14="http://schemas.microsoft.com/office/powerpoint/2010/main" val="21071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756C-0B39-47E7-B34F-B7D8D837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260"/>
            <a:ext cx="1654629" cy="645458"/>
          </a:xfrm>
        </p:spPr>
        <p:txBody>
          <a:bodyPr>
            <a:normAutofit/>
          </a:bodyPr>
          <a:lstStyle/>
          <a:p>
            <a:r>
              <a:rPr lang="en-GB" sz="3200" dirty="0"/>
              <a:t>4) Given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2243480-D23E-45E2-BAAA-3575E9340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046666"/>
              </p:ext>
            </p:extLst>
          </p:nvPr>
        </p:nvGraphicFramePr>
        <p:xfrm>
          <a:off x="1756316" y="35747"/>
          <a:ext cx="154194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27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316" y="35747"/>
                        <a:ext cx="1541942" cy="711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BA3334C-220F-475E-89FE-D3E2EB40C7A9}"/>
              </a:ext>
            </a:extLst>
          </p:cNvPr>
          <p:cNvSpPr txBox="1"/>
          <p:nvPr/>
        </p:nvSpPr>
        <p:spPr>
          <a:xfrm>
            <a:off x="147918" y="833718"/>
            <a:ext cx="814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4.1) Draw a sketch showing at least 3 points </a:t>
            </a:r>
            <a:br>
              <a:rPr lang="en-GB" sz="3200" b="1" dirty="0"/>
            </a:br>
            <a:r>
              <a:rPr lang="en-GB" sz="3200" b="1" dirty="0"/>
              <a:t>on the graph</a:t>
            </a:r>
            <a:r>
              <a:rPr lang="en-GB" sz="3200" dirty="0"/>
              <a:t>.</a:t>
            </a:r>
          </a:p>
          <a:p>
            <a:endParaRPr lang="en-GB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17E9-4D1D-4F24-B16A-81DB797A5E57}"/>
              </a:ext>
            </a:extLst>
          </p:cNvPr>
          <p:cNvSpPr/>
          <p:nvPr/>
        </p:nvSpPr>
        <p:spPr>
          <a:xfrm>
            <a:off x="3120539" y="5836823"/>
            <a:ext cx="258057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270510" algn="l"/>
                <a:tab pos="540385" algn="l"/>
                <a:tab pos="4770755" algn="l"/>
                <a:tab pos="5311140" algn="l"/>
              </a:tabLst>
            </a:pPr>
            <a:r>
              <a:rPr lang="en-GB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4.26: Question 4.1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42704-62E3-496F-8017-EA9FD568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287" y="1798805"/>
            <a:ext cx="5328650" cy="4038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4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5912AE-902C-477C-90BF-B3A06E86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4" y="145471"/>
            <a:ext cx="7967437" cy="522710"/>
          </a:xfrm>
        </p:spPr>
        <p:txBody>
          <a:bodyPr>
            <a:normAutofit fontScale="90000"/>
          </a:bodyPr>
          <a:lstStyle/>
          <a:p>
            <a:r>
              <a:rPr lang="en-GB" dirty="0"/>
              <a:t>4) Given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32FF88D-8185-4CA5-9894-58046B185F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01510"/>
              </p:ext>
            </p:extLst>
          </p:nvPr>
        </p:nvGraphicFramePr>
        <p:xfrm>
          <a:off x="1616147" y="-16472"/>
          <a:ext cx="1562481" cy="720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1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2243480-D23E-45E2-BAAA-3575E93408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147" y="-16472"/>
                        <a:ext cx="1562481" cy="7206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B3CF54-0B24-41EC-B503-054C0597EEEF}"/>
                  </a:ext>
                </a:extLst>
              </p:cNvPr>
              <p:cNvSpPr txBox="1"/>
              <p:nvPr/>
            </p:nvSpPr>
            <p:spPr>
              <a:xfrm>
                <a:off x="0" y="692312"/>
                <a:ext cx="7967437" cy="158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4.2)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200" b="1" dirty="0"/>
                  <a:t> if is restricted to the domain {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3200" b="1" dirty="0"/>
                  <a:t>} 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B3CF54-0B24-41EC-B503-054C0597E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92312"/>
                <a:ext cx="7967437" cy="1580817"/>
              </a:xfrm>
              <a:prstGeom prst="rect">
                <a:avLst/>
              </a:prstGeom>
              <a:blipFill rotWithShape="0">
                <a:blip r:embed="rId5"/>
                <a:stretch>
                  <a:fillRect l="-1913" t="-3861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5DC4403-BED7-4A7B-B332-40CD5290D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870351"/>
              </p:ext>
            </p:extLst>
          </p:nvPr>
        </p:nvGraphicFramePr>
        <p:xfrm>
          <a:off x="939078" y="1726718"/>
          <a:ext cx="1354138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2" name="Equation" r:id="rId6" imgW="419040" imgH="228600" progId="Equation.DSMT4">
                  <p:embed/>
                </p:oleObj>
              </mc:Choice>
              <mc:Fallback>
                <p:oleObj name="Equation" r:id="rId6" imgW="41904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078" y="1726718"/>
                        <a:ext cx="1354138" cy="738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A95D4CB-E9FF-48FA-8EA6-40D719F41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70946"/>
              </p:ext>
            </p:extLst>
          </p:nvPr>
        </p:nvGraphicFramePr>
        <p:xfrm>
          <a:off x="4750755" y="2979522"/>
          <a:ext cx="2864914" cy="81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3" name="Equation" r:id="rId8" imgW="939600" imgH="266400" progId="Equation.DSMT4">
                  <p:embed/>
                </p:oleObj>
              </mc:Choice>
              <mc:Fallback>
                <p:oleObj name="Equation" r:id="rId8" imgW="939600" imgH="266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5DC4403-BED7-4A7B-B332-40CD5290D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0755" y="2979522"/>
                        <a:ext cx="2864914" cy="812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E7051C8F-9290-4CD4-88C2-810A377A7BC3}"/>
              </a:ext>
            </a:extLst>
          </p:cNvPr>
          <p:cNvSpPr/>
          <p:nvPr/>
        </p:nvSpPr>
        <p:spPr>
          <a:xfrm>
            <a:off x="3515510" y="1989757"/>
            <a:ext cx="1422401" cy="5370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rgbClr val="0000FF"/>
                </a:solidFill>
              </a:rPr>
              <a:t>INVERSE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CECFD4-AF14-4454-B704-19646542D5FE}"/>
              </a:ext>
            </a:extLst>
          </p:cNvPr>
          <p:cNvCxnSpPr>
            <a:cxnSpLocks/>
          </p:cNvCxnSpPr>
          <p:nvPr/>
        </p:nvCxnSpPr>
        <p:spPr>
          <a:xfrm>
            <a:off x="3561398" y="2753154"/>
            <a:ext cx="1311867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1887FC-3B11-4F62-AE8C-01E62C49AEDD}"/>
              </a:ext>
            </a:extLst>
          </p:cNvPr>
          <p:cNvSpPr txBox="1"/>
          <p:nvPr/>
        </p:nvSpPr>
        <p:spPr>
          <a:xfrm>
            <a:off x="109050" y="3758428"/>
            <a:ext cx="8248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00FF"/>
                </a:solidFill>
              </a:rPr>
              <a:t>We select the positive square root solution only because of the domain restriction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05D6FE-4B21-44A9-8F9F-F28782F8BC91}"/>
                  </a:ext>
                </a:extLst>
              </p:cNvPr>
              <p:cNvSpPr txBox="1"/>
              <p:nvPr/>
            </p:nvSpPr>
            <p:spPr>
              <a:xfrm>
                <a:off x="-6438" y="4706940"/>
                <a:ext cx="8357611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4.3) Sketch the graph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32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200" b="1" dirty="0"/>
                  <a:t> on the same set of axes.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305D6FE-4B21-44A9-8F9F-F28782F8B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438" y="4706940"/>
                <a:ext cx="8357611" cy="1088375"/>
              </a:xfrm>
              <a:prstGeom prst="rect">
                <a:avLst/>
              </a:prstGeom>
              <a:blipFill rotWithShape="0">
                <a:blip r:embed="rId10"/>
                <a:stretch>
                  <a:fillRect l="-1896" t="-5587" r="-1313" b="-1731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5DC4403-BED7-4A7B-B332-40CD5290D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324934"/>
              </p:ext>
            </p:extLst>
          </p:nvPr>
        </p:nvGraphicFramePr>
        <p:xfrm>
          <a:off x="765936" y="2504036"/>
          <a:ext cx="13938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4" name="Equation" r:id="rId11" imgW="431640" imgH="228600" progId="Equation.DSMT4">
                  <p:embed/>
                </p:oleObj>
              </mc:Choice>
              <mc:Fallback>
                <p:oleObj name="Equation" r:id="rId11" imgW="43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36" y="2504036"/>
                        <a:ext cx="1393825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A95D4CB-E9FF-48FA-8EA6-40D719F41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180461"/>
              </p:ext>
            </p:extLst>
          </p:nvPr>
        </p:nvGraphicFramePr>
        <p:xfrm>
          <a:off x="6160205" y="2336288"/>
          <a:ext cx="1455464" cy="72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5" name="Equation" r:id="rId13" imgW="482400" imgH="241200" progId="Equation.DSMT4">
                  <p:embed/>
                </p:oleObj>
              </mc:Choice>
              <mc:Fallback>
                <p:oleObj name="Equation" r:id="rId13" imgW="482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0205" y="2336288"/>
                        <a:ext cx="1455464" cy="7277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A95D4CB-E9FF-48FA-8EA6-40D719F41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23584"/>
              </p:ext>
            </p:extLst>
          </p:nvPr>
        </p:nvGraphicFramePr>
        <p:xfrm>
          <a:off x="5923705" y="1719599"/>
          <a:ext cx="1399344" cy="74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6" name="Equation" r:id="rId15" imgW="431640" imgH="228600" progId="Equation.DSMT4">
                  <p:embed/>
                </p:oleObj>
              </mc:Choice>
              <mc:Fallback>
                <p:oleObj name="Equation" r:id="rId15" imgW="43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705" y="1719599"/>
                        <a:ext cx="1399344" cy="741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305D6FE-4B21-44A9-8F9F-F28782F8BC91}"/>
              </a:ext>
            </a:extLst>
          </p:cNvPr>
          <p:cNvSpPr txBox="1"/>
          <p:nvPr/>
        </p:nvSpPr>
        <p:spPr>
          <a:xfrm>
            <a:off x="-850451" y="5741065"/>
            <a:ext cx="835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	[See graph above for solution]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6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  <p:bldP spid="11" grpId="0"/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FDF296-1791-4EBD-AEDB-2B87F76AEEC7}"/>
                  </a:ext>
                </a:extLst>
              </p:cNvPr>
              <p:cNvSpPr txBox="1"/>
              <p:nvPr/>
            </p:nvSpPr>
            <p:spPr>
              <a:xfrm>
                <a:off x="0" y="123079"/>
                <a:ext cx="8331200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4.4) Determine algebraically the coordinates of the points of intersection of 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3200" b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200" b="1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3200" b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200" b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9FDF296-1791-4EBD-AEDB-2B87F76AE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3079"/>
                <a:ext cx="8331200" cy="1088375"/>
              </a:xfrm>
              <a:prstGeom prst="rect">
                <a:avLst/>
              </a:prstGeom>
              <a:blipFill rotWithShape="0">
                <a:blip r:embed="rId4"/>
                <a:stretch>
                  <a:fillRect l="-1829" t="-7263" b="-1787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4">
            <a:extLst>
              <a:ext uri="{FF2B5EF4-FFF2-40B4-BE49-F238E27FC236}">
                <a16:creationId xmlns:a16="http://schemas.microsoft.com/office/drawing/2014/main" id="{C2208AF9-6537-4671-9A41-18B7CBCE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062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B49DF4-5A36-49AE-BD3F-3FA38DA1E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13534"/>
              </p:ext>
            </p:extLst>
          </p:nvPr>
        </p:nvGraphicFramePr>
        <p:xfrm>
          <a:off x="3115122" y="4416694"/>
          <a:ext cx="16510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4" name="Equation" r:id="rId5" imgW="622080" imgH="203040" progId="Equation.DSMT4">
                  <p:embed/>
                </p:oleObj>
              </mc:Choice>
              <mc:Fallback>
                <p:oleObj name="Equation" r:id="rId5" imgW="6220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5122" y="4416694"/>
                        <a:ext cx="165100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AF61BD-B0E0-4F4F-A5C6-BD2EDEC22FCB}"/>
              </a:ext>
            </a:extLst>
          </p:cNvPr>
          <p:cNvCxnSpPr>
            <a:cxnSpLocks/>
          </p:cNvCxnSpPr>
          <p:nvPr/>
        </p:nvCxnSpPr>
        <p:spPr>
          <a:xfrm>
            <a:off x="5080000" y="5245825"/>
            <a:ext cx="903995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284AE1-DCD2-497B-9D3D-3B961D0BFAB6}"/>
                  </a:ext>
                </a:extLst>
              </p:cNvPr>
              <p:cNvSpPr txBox="1"/>
              <p:nvPr/>
            </p:nvSpPr>
            <p:spPr>
              <a:xfrm>
                <a:off x="4934857" y="3778445"/>
                <a:ext cx="39993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solidFill>
                      <a:srgbClr val="0000FF"/>
                    </a:solidFill>
                  </a:rPr>
                  <a:t>Substitute into 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5284AE1-DCD2-497B-9D3D-3B961D0BF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57" y="3778445"/>
                <a:ext cx="3999324" cy="584775"/>
              </a:xfrm>
              <a:prstGeom prst="rect">
                <a:avLst/>
              </a:prstGeom>
              <a:blipFill rotWithShape="0">
                <a:blip r:embed="rId7"/>
                <a:stretch>
                  <a:fillRect l="-3963" t="-12500" b="-3437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1339"/>
              </p:ext>
            </p:extLst>
          </p:nvPr>
        </p:nvGraphicFramePr>
        <p:xfrm>
          <a:off x="685566" y="3183248"/>
          <a:ext cx="143668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5" name="Equation" r:id="rId8" imgW="634680" imgH="203040" progId="Equation.DSMT4">
                  <p:embed/>
                </p:oleObj>
              </mc:Choice>
              <mc:Fallback>
                <p:oleObj name="Equation" r:id="rId8" imgW="634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566" y="3183248"/>
                        <a:ext cx="1436687" cy="461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691145"/>
              </p:ext>
            </p:extLst>
          </p:nvPr>
        </p:nvGraphicFramePr>
        <p:xfrm>
          <a:off x="716076" y="1292037"/>
          <a:ext cx="2231678" cy="57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6" name="Equation" r:id="rId10" imgW="888840" imgH="228600" progId="Equation.DSMT4">
                  <p:embed/>
                </p:oleObj>
              </mc:Choice>
              <mc:Fallback>
                <p:oleObj name="Equation" r:id="rId10" imgW="888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076" y="1292037"/>
                        <a:ext cx="2231678" cy="577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992861"/>
              </p:ext>
            </p:extLst>
          </p:nvPr>
        </p:nvGraphicFramePr>
        <p:xfrm>
          <a:off x="121442" y="3753617"/>
          <a:ext cx="2000811" cy="703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7" name="Equation" r:id="rId12" imgW="799920" imgH="279360" progId="Equation.DSMT4">
                  <p:embed/>
                </p:oleObj>
              </mc:Choice>
              <mc:Fallback>
                <p:oleObj name="Equation" r:id="rId12" imgW="7999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2" y="3753617"/>
                        <a:ext cx="2000811" cy="703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302183"/>
              </p:ext>
            </p:extLst>
          </p:nvPr>
        </p:nvGraphicFramePr>
        <p:xfrm>
          <a:off x="1095744" y="2574150"/>
          <a:ext cx="1052211" cy="512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8" name="Equation" r:id="rId14" imgW="419040" imgH="203040" progId="Equation.DSMT4">
                  <p:embed/>
                </p:oleObj>
              </mc:Choice>
              <mc:Fallback>
                <p:oleObj name="Equation" r:id="rId14" imgW="419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744" y="2574150"/>
                        <a:ext cx="1052211" cy="512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951279"/>
              </p:ext>
            </p:extLst>
          </p:nvPr>
        </p:nvGraphicFramePr>
        <p:xfrm>
          <a:off x="1121847" y="1978178"/>
          <a:ext cx="1362386" cy="58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09" name="Equation" r:id="rId16" imgW="533160" imgH="228600" progId="Equation.DSMT4">
                  <p:embed/>
                </p:oleObj>
              </mc:Choice>
              <mc:Fallback>
                <p:oleObj name="Equation" r:id="rId16" imgW="533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1847" y="1978178"/>
                        <a:ext cx="1362386" cy="5879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67BD97A-BEA8-4EBD-84E6-523DF9E965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586862"/>
              </p:ext>
            </p:extLst>
          </p:nvPr>
        </p:nvGraphicFramePr>
        <p:xfrm>
          <a:off x="1208473" y="4457410"/>
          <a:ext cx="1157356" cy="46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0" name="Equation" r:id="rId18" imgW="444240" imgH="177480" progId="Equation.DSMT4">
                  <p:embed/>
                </p:oleObj>
              </mc:Choice>
              <mc:Fallback>
                <p:oleObj name="Equation" r:id="rId18" imgW="4442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473" y="4457410"/>
                        <a:ext cx="1157356" cy="4654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9361" y="4380173"/>
            <a:ext cx="84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00FF"/>
                </a:solidFill>
              </a:rPr>
              <a:t>or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0B49DF4-5A36-49AE-BD3F-3FA38DA1E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300321"/>
              </p:ext>
            </p:extLst>
          </p:nvPr>
        </p:nvGraphicFramePr>
        <p:xfrm>
          <a:off x="3588197" y="5567714"/>
          <a:ext cx="11779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1" name="Equation" r:id="rId20" imgW="444240" imgH="177480" progId="Equation.DSMT4">
                  <p:embed/>
                </p:oleObj>
              </mc:Choice>
              <mc:Fallback>
                <p:oleObj name="Equation" r:id="rId20" imgW="4442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8197" y="5567714"/>
                        <a:ext cx="1177925" cy="474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0B49DF4-5A36-49AE-BD3F-3FA38DA1E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295675"/>
              </p:ext>
            </p:extLst>
          </p:nvPr>
        </p:nvGraphicFramePr>
        <p:xfrm>
          <a:off x="3736982" y="4922908"/>
          <a:ext cx="1011237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2" name="Equation" r:id="rId22" imgW="380880" imgH="203040" progId="Equation.DSMT4">
                  <p:embed/>
                </p:oleObj>
              </mc:Choice>
              <mc:Fallback>
                <p:oleObj name="Equation" r:id="rId22" imgW="380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82" y="4922908"/>
                        <a:ext cx="1011237" cy="541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330CF43-7399-49F3-9013-85E0004D4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711399"/>
              </p:ext>
            </p:extLst>
          </p:nvPr>
        </p:nvGraphicFramePr>
        <p:xfrm>
          <a:off x="6355199" y="5552188"/>
          <a:ext cx="1308344" cy="62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3" name="Equation" r:id="rId24" imgW="533160" imgH="253800" progId="Equation.DSMT4">
                  <p:embed/>
                </p:oleObj>
              </mc:Choice>
              <mc:Fallback>
                <p:oleObj name="Equation" r:id="rId24" imgW="533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199" y="5552188"/>
                        <a:ext cx="1308344" cy="627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330CF43-7399-49F3-9013-85E0004D4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77886"/>
              </p:ext>
            </p:extLst>
          </p:nvPr>
        </p:nvGraphicFramePr>
        <p:xfrm>
          <a:off x="6315776" y="4971849"/>
          <a:ext cx="1405824" cy="61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4" name="Equation" r:id="rId26" imgW="583920" imgH="253800" progId="Equation.DSMT4">
                  <p:embed/>
                </p:oleObj>
              </mc:Choice>
              <mc:Fallback>
                <p:oleObj name="Equation" r:id="rId26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776" y="4971849"/>
                        <a:ext cx="1405824" cy="615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330CF43-7399-49F3-9013-85E0004D4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295078"/>
              </p:ext>
            </p:extLst>
          </p:nvPr>
        </p:nvGraphicFramePr>
        <p:xfrm>
          <a:off x="6355199" y="4391512"/>
          <a:ext cx="1540572" cy="569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15" name="Equation" r:id="rId28" imgW="622080" imgH="228600" progId="Equation.DSMT4">
                  <p:embed/>
                </p:oleObj>
              </mc:Choice>
              <mc:Fallback>
                <p:oleObj name="Equation" r:id="rId28" imgW="622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199" y="4391512"/>
                        <a:ext cx="1540572" cy="569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6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D1A23D-7BA0-4121-B40A-64714A80214C}"/>
                  </a:ext>
                </a:extLst>
              </p:cNvPr>
              <p:cNvSpPr txBox="1"/>
              <p:nvPr/>
            </p:nvSpPr>
            <p:spPr>
              <a:xfrm>
                <a:off x="0" y="123079"/>
                <a:ext cx="8345714" cy="1133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4.5) I</a:t>
                </a:r>
                <a14:m>
                  <m:oMath xmlns:m="http://schemas.openxmlformats.org/officeDocument/2006/math"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32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3200" b="1" i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200" b="1" dirty="0"/>
                  <a:t> a function or a non-function? </a:t>
                </a:r>
              </a:p>
              <a:p>
                <a:pPr indent="623888"/>
                <a:r>
                  <a:rPr lang="en-GB" sz="3200" b="1" dirty="0"/>
                  <a:t> Give a reason.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D1A23D-7BA0-4121-B40A-64714A802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3079"/>
                <a:ext cx="8345714" cy="1133644"/>
              </a:xfrm>
              <a:prstGeom prst="rect">
                <a:avLst/>
              </a:prstGeom>
              <a:blipFill rotWithShape="0">
                <a:blip r:embed="rId3"/>
                <a:stretch>
                  <a:fillRect l="-1826" t="-1613" b="-1720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AAD791-BFDD-4C14-B8BE-AE564585FB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952790"/>
              </p:ext>
            </p:extLst>
          </p:nvPr>
        </p:nvGraphicFramePr>
        <p:xfrm>
          <a:off x="829130" y="3930146"/>
          <a:ext cx="16160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5" name="Equation" r:id="rId4" imgW="609480" imgH="203040" progId="Equation.DSMT4">
                  <p:embed/>
                </p:oleObj>
              </mc:Choice>
              <mc:Fallback>
                <p:oleObj name="Equation" r:id="rId4" imgW="60948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330CF43-7399-49F3-9013-85E0004D4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130" y="3930146"/>
                        <a:ext cx="1616075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D1A23D-7BA0-4121-B40A-64714A80214C}"/>
                  </a:ext>
                </a:extLst>
              </p:cNvPr>
              <p:cNvSpPr txBox="1"/>
              <p:nvPr/>
            </p:nvSpPr>
            <p:spPr>
              <a:xfrm>
                <a:off x="0" y="2796502"/>
                <a:ext cx="6981371" cy="1133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3200" dirty="0"/>
              </a:p>
              <a:p>
                <a:r>
                  <a:rPr lang="en-GB" sz="3200" b="1" dirty="0"/>
                  <a:t>4.6) Write down the domain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en-GB" sz="3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GB" sz="32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D1A23D-7BA0-4121-B40A-64714A802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96502"/>
                <a:ext cx="6981371" cy="1133644"/>
              </a:xfrm>
              <a:prstGeom prst="rect">
                <a:avLst/>
              </a:prstGeom>
              <a:blipFill rotWithShape="0">
                <a:blip r:embed="rId6"/>
                <a:stretch>
                  <a:fillRect l="-2183" b="-1720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AD1A23D-7BA0-4121-B40A-64714A80214C}"/>
              </a:ext>
            </a:extLst>
          </p:cNvPr>
          <p:cNvSpPr txBox="1"/>
          <p:nvPr/>
        </p:nvSpPr>
        <p:spPr>
          <a:xfrm>
            <a:off x="649367" y="1226842"/>
            <a:ext cx="7565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 function. </a:t>
            </a:r>
          </a:p>
          <a:p>
            <a:r>
              <a:rPr lang="en-GB" sz="3200" dirty="0"/>
              <a:t>Any line drawn parallel to the </a:t>
            </a:r>
            <a:r>
              <a:rPr lang="en-GB" sz="3200" i="1" dirty="0"/>
              <a:t>y</a:t>
            </a:r>
            <a:r>
              <a:rPr lang="en-GB" sz="3200" dirty="0"/>
              <a:t>-axis cuts the graph once.	</a:t>
            </a:r>
          </a:p>
        </p:txBody>
      </p:sp>
    </p:spTree>
    <p:extLst>
      <p:ext uri="{BB962C8B-B14F-4D97-AF65-F5344CB8AC3E}">
        <p14:creationId xmlns:p14="http://schemas.microsoft.com/office/powerpoint/2010/main" val="658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/>
              <a:t>Unit 4.1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‘One-to-one’ functions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7" y="885372"/>
            <a:ext cx="5176999" cy="37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7820" y="4598461"/>
            <a:ext cx="382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Figure 4.1: Mapping diagram for y = 2x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116115" y="5206940"/>
            <a:ext cx="8200571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Here,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b="1" dirty="0"/>
              <a:t> is a one-to-one function because each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b="1" dirty="0"/>
              <a:t>-value maps to only one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b="1" i="1" dirty="0"/>
              <a:t>-</a:t>
            </a:r>
            <a:r>
              <a:rPr lang="en-GB" sz="2400" b="1" dirty="0"/>
              <a:t>value.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34535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04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/>
              <a:t>Unit 4.1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‘One-to-one’ functions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2340" y="5917105"/>
            <a:ext cx="312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Figure 4.2: Graph of y = 2x</a:t>
            </a:r>
            <a:endParaRPr lang="en-ZA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2780"/>
            <a:ext cx="5167086" cy="520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12230" y="1103372"/>
            <a:ext cx="2924629" cy="45243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AB represents </a:t>
            </a:r>
            <a:r>
              <a:rPr lang="en-GB" sz="2400" b="1" dirty="0"/>
              <a:t>any vertical line</a:t>
            </a:r>
            <a:r>
              <a:rPr lang="en-GB" sz="2400" dirty="0"/>
              <a:t>. AB will not intersect the graph more than once, which means it is </a:t>
            </a:r>
            <a:r>
              <a:rPr lang="en-GB" sz="2400" u="sng" dirty="0"/>
              <a:t>a one-to-one function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This is an important method to distinguish between a </a:t>
            </a:r>
            <a:r>
              <a:rPr lang="en-GB" sz="2400" b="1" dirty="0"/>
              <a:t>function</a:t>
            </a:r>
            <a:r>
              <a:rPr lang="en-GB" sz="2400" dirty="0"/>
              <a:t> and a </a:t>
            </a:r>
            <a:r>
              <a:rPr lang="en-GB" sz="2400" b="1" dirty="0"/>
              <a:t>relation</a:t>
            </a:r>
            <a:r>
              <a:rPr lang="en-GB" sz="2400" dirty="0"/>
              <a:t>.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366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/>
              <a:t>Unit 4.1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relation but not a function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629" y="5369224"/>
            <a:ext cx="755468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Here,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b="1" dirty="0"/>
              <a:t> is a relation of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b="1" dirty="0"/>
              <a:t>, not a function, because for every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b="1" i="1" dirty="0"/>
              <a:t>-</a:t>
            </a:r>
            <a:r>
              <a:rPr lang="en-GB" sz="2400" b="1" dirty="0"/>
              <a:t>value there are two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b="1" dirty="0"/>
              <a:t>-values. </a:t>
            </a:r>
            <a:endParaRPr lang="en-ZA" sz="2400" b="1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19060" y="4799181"/>
            <a:ext cx="3285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i="1" dirty="0"/>
              <a:t>Figure 4.3: Mapping diagram for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161933"/>
              </p:ext>
            </p:extLst>
          </p:nvPr>
        </p:nvGraphicFramePr>
        <p:xfrm>
          <a:off x="5305488" y="4799182"/>
          <a:ext cx="886397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8" name="Equation" r:id="rId3" imgW="571252" imgH="241195" progId="Equation.DSMT4">
                  <p:embed/>
                </p:oleObj>
              </mc:Choice>
              <mc:Fallback>
                <p:oleObj name="Equation" r:id="rId3" imgW="571252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488" y="4799182"/>
                        <a:ext cx="886397" cy="3693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6652" y="1876421"/>
            <a:ext cx="202262" cy="22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5806652" y="1977431"/>
            <a:ext cx="2022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2336" t="30827" r="37084" b="33699"/>
          <a:stretch/>
        </p:blipFill>
        <p:spPr>
          <a:xfrm>
            <a:off x="1486339" y="1029535"/>
            <a:ext cx="5433443" cy="3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7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/>
              <a:t>Unit 4.1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relation but not a function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6" y="1161142"/>
            <a:ext cx="5454685" cy="40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94400" y="1379143"/>
            <a:ext cx="2148113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If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dirty="0"/>
              <a:t> is a relation of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400" dirty="0"/>
              <a:t>, but not a function, </a:t>
            </a:r>
            <a:r>
              <a:rPr lang="en-GB" sz="2400" b="1" dirty="0"/>
              <a:t>any vertical line AB </a:t>
            </a:r>
            <a:r>
              <a:rPr lang="en-GB" sz="2400" dirty="0"/>
              <a:t>will intersect the graph </a:t>
            </a:r>
            <a:r>
              <a:rPr lang="en-GB" sz="2400" b="1" dirty="0"/>
              <a:t>more than once.</a:t>
            </a:r>
            <a:endParaRPr lang="en-ZA" sz="24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554" y="5512520"/>
            <a:ext cx="2105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i="1" dirty="0"/>
              <a:t>Figure 4.4: Graph of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21931"/>
              </p:ext>
            </p:extLst>
          </p:nvPr>
        </p:nvGraphicFramePr>
        <p:xfrm>
          <a:off x="3099047" y="5512520"/>
          <a:ext cx="88582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5" name="Equation" r:id="rId4" imgW="571252" imgH="241195" progId="Equation.DSMT4">
                  <p:embed/>
                </p:oleObj>
              </mc:Choice>
              <mc:Fallback>
                <p:oleObj name="Equation" r:id="rId4" imgW="571252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9047" y="5512520"/>
                        <a:ext cx="885825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32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ZA" dirty="0"/>
              <a:t>Learning activity 4.3</a:t>
            </a:r>
          </a:p>
        </p:txBody>
      </p:sp>
    </p:spTree>
    <p:extLst>
      <p:ext uri="{BB962C8B-B14F-4D97-AF65-F5344CB8AC3E}">
        <p14:creationId xmlns:p14="http://schemas.microsoft.com/office/powerpoint/2010/main" val="191833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79" y="1186932"/>
            <a:ext cx="8138833" cy="64545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GB" dirty="0"/>
              <a:t>2. The graphs below represent inverse functions. For each one:</a:t>
            </a:r>
            <a:endParaRPr lang="en-ZA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86879" y="1186932"/>
            <a:ext cx="8376550" cy="5192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GB" sz="3200" dirty="0"/>
              <a:t>a) Determine the equations of the function and the inverse function in each case.</a:t>
            </a:r>
            <a:endParaRPr lang="en-ZA" sz="3200" dirty="0"/>
          </a:p>
          <a:p>
            <a:pPr lvl="0"/>
            <a:r>
              <a:rPr lang="en-GB" sz="3200" dirty="0"/>
              <a:t>b) Sketch the graphs of the function and its inverse on the same set of axes in each case.</a:t>
            </a:r>
            <a:endParaRPr lang="en-ZA" sz="32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6879" y="3124590"/>
            <a:ext cx="8376550" cy="51929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ZA" sz="3200" dirty="0"/>
              <a:t>2.4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79" y="3875314"/>
            <a:ext cx="255451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3600" b="1" dirty="0"/>
              <a:t>VIDEO</a:t>
            </a:r>
          </a:p>
        </p:txBody>
      </p:sp>
      <p:pic>
        <p:nvPicPr>
          <p:cNvPr id="6" name="Inverse Linear Functions">
            <a:hlinkClick r:id="" action="ppaction://media"/>
            <a:extLst>
              <a:ext uri="{FF2B5EF4-FFF2-40B4-BE49-F238E27FC236}">
                <a16:creationId xmlns:a16="http://schemas.microsoft.com/office/drawing/2014/main" id="{70B989AB-72EB-4DD3-AAE3-B3DC40E86C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8548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41F3D-7F6B-441F-B699-A0D412C64326}"/>
              </a:ext>
            </a:extLst>
          </p:cNvPr>
          <p:cNvSpPr txBox="1"/>
          <p:nvPr/>
        </p:nvSpPr>
        <p:spPr>
          <a:xfrm>
            <a:off x="579756" y="5546423"/>
            <a:ext cx="448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Click above to play this video. </a:t>
            </a:r>
          </a:p>
        </p:txBody>
      </p:sp>
      <p:sp>
        <p:nvSpPr>
          <p:cNvPr id="8" name="Up Arrow 6">
            <a:extLst>
              <a:ext uri="{FF2B5EF4-FFF2-40B4-BE49-F238E27FC236}">
                <a16:creationId xmlns:a16="http://schemas.microsoft.com/office/drawing/2014/main" id="{F328E43B-2077-45B4-9945-51E24CEBC3CF}"/>
              </a:ext>
            </a:extLst>
          </p:cNvPr>
          <p:cNvSpPr/>
          <p:nvPr/>
        </p:nvSpPr>
        <p:spPr>
          <a:xfrm>
            <a:off x="77108" y="5456410"/>
            <a:ext cx="415230" cy="581321"/>
          </a:xfrm>
          <a:prstGeom prst="up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7471</TotalTime>
  <Words>866</Words>
  <Application>Microsoft Office PowerPoint</Application>
  <PresentationFormat>On-screen Show (4:3)</PresentationFormat>
  <Paragraphs>133</Paragraphs>
  <Slides>40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Presentation2</vt:lpstr>
      <vt:lpstr>Equation</vt:lpstr>
      <vt:lpstr>Mathematics</vt:lpstr>
      <vt:lpstr>Functions and algebra</vt:lpstr>
      <vt:lpstr>Sketch and interpret information for the inverse graphs of functions</vt:lpstr>
      <vt:lpstr>‘One-to-one’ functions</vt:lpstr>
      <vt:lpstr>‘One-to-one’ functions</vt:lpstr>
      <vt:lpstr>A relation but not a function</vt:lpstr>
      <vt:lpstr>A relation but not a function</vt:lpstr>
      <vt:lpstr>PowerPoint Presentation</vt:lpstr>
      <vt:lpstr>2. The graphs below represent inverse functions. For each one:</vt:lpstr>
      <vt:lpstr>PowerPoint Presentation</vt:lpstr>
      <vt:lpstr>1) Find the inverse of each equation, and sketch the graph and its inverse on the same system of axes. </vt:lpstr>
      <vt:lpstr>PowerPoint Presentation</vt:lpstr>
      <vt:lpstr>PowerPoint Presentation</vt:lpstr>
      <vt:lpstr>PowerPoint Presentation</vt:lpstr>
      <vt:lpstr>1. Find the inverse of each equation, and sketch the graph and its inverse on the same system of axes. </vt:lpstr>
      <vt:lpstr>PowerPoint Presentation</vt:lpstr>
      <vt:lpstr>1. Find the inverse of each equation, and sketch the graph and its inverse on the same system of axes. </vt:lpstr>
      <vt:lpstr>1) Find the inverse of each equation, and sketch the graph and its inverse on the same system of axes.</vt:lpstr>
      <vt:lpstr>PowerPoint Presentation</vt:lpstr>
      <vt:lpstr>2) The following graph (2.1) represents the inverse function f−1.  a) Determine the equations of f−1 and  f. b) Sketch the graphs of f−1 and  f on the same axes. c) Determine the domain and range </vt:lpstr>
      <vt:lpstr>PowerPoint Presentation</vt:lpstr>
      <vt:lpstr>2.1) Continued</vt:lpstr>
      <vt:lpstr>2.1) Continued</vt:lpstr>
      <vt:lpstr>2.1) Continued</vt:lpstr>
      <vt:lpstr>2) The following graph (2.2) represents the inverse function f−1.  a) Determine the equations of f−1 and  f. b) Sketch the graphs of f−1 and  f on the same axes. c) Determine the domain and range </vt:lpstr>
      <vt:lpstr>PowerPoint Presentation</vt:lpstr>
      <vt:lpstr>2.2) Continued</vt:lpstr>
      <vt:lpstr>2.2) Continued</vt:lpstr>
      <vt:lpstr>2.2) Continued</vt:lpstr>
      <vt:lpstr>2) The following graph (2.3) represents the inverse function f−1.  a) Determine the equations of f−1 and  f. b) Sketch the graphs of f−1 and  f on the same axes. c) Determine the domain and range </vt:lpstr>
      <vt:lpstr>PowerPoint Presentation</vt:lpstr>
      <vt:lpstr>2.3) Continued</vt:lpstr>
      <vt:lpstr>2.3) continued</vt:lpstr>
      <vt:lpstr>2.3) Continued</vt:lpstr>
      <vt:lpstr>3.Determine whether the following functions have a maximum or minimum turning point.</vt:lpstr>
      <vt:lpstr>4) Given </vt:lpstr>
      <vt:lpstr>4) Given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315</cp:revision>
  <cp:lastPrinted>2017-12-04T12:30:30Z</cp:lastPrinted>
  <dcterms:created xsi:type="dcterms:W3CDTF">2017-08-15T07:49:10Z</dcterms:created>
  <dcterms:modified xsi:type="dcterms:W3CDTF">2018-03-07T12:41:22Z</dcterms:modified>
</cp:coreProperties>
</file>