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69" r:id="rId2"/>
    <p:sldId id="313" r:id="rId3"/>
    <p:sldId id="314" r:id="rId4"/>
    <p:sldId id="467" r:id="rId5"/>
    <p:sldId id="355" r:id="rId6"/>
    <p:sldId id="426" r:id="rId7"/>
    <p:sldId id="427" r:id="rId8"/>
    <p:sldId id="428" r:id="rId9"/>
    <p:sldId id="429" r:id="rId10"/>
    <p:sldId id="430" r:id="rId11"/>
    <p:sldId id="432" r:id="rId12"/>
    <p:sldId id="433" r:id="rId13"/>
    <p:sldId id="434" r:id="rId14"/>
    <p:sldId id="4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5D3A92-6F30-4F8B-A71A-E55C254F0660}">
          <p14:sldIdLst>
            <p14:sldId id="469"/>
            <p14:sldId id="313"/>
            <p14:sldId id="314"/>
            <p14:sldId id="467"/>
            <p14:sldId id="355"/>
            <p14:sldId id="426"/>
            <p14:sldId id="427"/>
            <p14:sldId id="428"/>
            <p14:sldId id="429"/>
            <p14:sldId id="430"/>
            <p14:sldId id="432"/>
            <p14:sldId id="433"/>
            <p14:sldId id="434"/>
            <p14:sldId id="4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595">
          <p15:clr>
            <a:srgbClr val="A4A3A4"/>
          </p15:clr>
        </p15:guide>
        <p15:guide id="4" pos="55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tiyyah Limalia" initials="AL" lastIdx="1" clrIdx="0">
    <p:extLst>
      <p:ext uri="{19B8F6BF-5375-455C-9EA6-DF929625EA0E}">
        <p15:presenceInfo xmlns:p15="http://schemas.microsoft.com/office/powerpoint/2012/main" userId="91afd9f8a7fcd0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009900"/>
    <a:srgbClr val="599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3443" autoAdjust="0"/>
  </p:normalViewPr>
  <p:slideViewPr>
    <p:cSldViewPr snapToGrid="0">
      <p:cViewPr varScale="1">
        <p:scale>
          <a:sx n="114" d="100"/>
          <a:sy n="114" d="100"/>
        </p:scale>
        <p:origin x="714" y="84"/>
      </p:cViewPr>
      <p:guideLst>
        <p:guide orient="horz" pos="2160"/>
        <p:guide pos="2880"/>
        <p:guide orient="horz" pos="1595"/>
        <p:guide pos="55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 snapToGrid="0" showGuides="1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A4C22-8EB2-4C7A-9504-82E8A48F0ADF}" type="datetimeFigureOut">
              <a:rPr lang="en-ZA" smtClean="0"/>
              <a:t>2018/03/07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ED724-CCA3-4DCA-8CF3-5C26264746E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0885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99236-336C-4993-B98F-44278CF52849}" type="datetimeFigureOut">
              <a:rPr lang="en-ZA" smtClean="0"/>
              <a:t>2018/03/07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62982-9DAC-4D05-999C-93BE747C240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6938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548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365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8666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1726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9695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84236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62982-9DAC-4D05-999C-93BE747C240A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368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oo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1" y="2497069"/>
            <a:ext cx="7915274" cy="2114552"/>
          </a:xfrm>
        </p:spPr>
        <p:txBody>
          <a:bodyPr anchor="b">
            <a:normAutofit/>
          </a:bodyPr>
          <a:lstStyle>
            <a:lvl1pPr algn="ctr">
              <a:defRPr sz="7200" b="1">
                <a:latin typeface="+mn-lt"/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1" y="4689678"/>
            <a:ext cx="7915274" cy="1495425"/>
          </a:xfrm>
        </p:spPr>
        <p:txBody>
          <a:bodyPr>
            <a:normAutofit/>
          </a:bodyPr>
          <a:lstStyle>
            <a:lvl1pPr marL="0" indent="0" algn="ctr">
              <a:buNone/>
              <a:defRPr sz="4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503583" y="5844209"/>
            <a:ext cx="2655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" action="ppaction://hlinkshowjump?jump=lastslide"/>
              </a:rPr>
              <a:t>*see</a:t>
            </a:r>
            <a:r>
              <a:rPr lang="en-US" baseline="0" dirty="0">
                <a:hlinkClick r:id="" action="ppaction://hlinkshowjump?jump=lastslide"/>
              </a:rPr>
              <a:t> terms and conditions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96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8.1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8.1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511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8.2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8.2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8721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9.1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9.1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285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9.2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9.2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729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9.3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9.3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698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9.4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9.4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0332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10.2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10.2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853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10.3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10.3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993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10.4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10.4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3993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arning activity 10.5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Learning activity</a:t>
            </a:r>
            <a:r>
              <a:rPr lang="en-ZA" sz="2400" b="1" baseline="0" dirty="0">
                <a:solidFill>
                  <a:schemeClr val="bg1"/>
                </a:solidFill>
              </a:rPr>
              <a:t> 10.5</a:t>
            </a:r>
            <a:endParaRPr lang="en-ZA" sz="24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0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pic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85762" y="1540567"/>
            <a:ext cx="7910513" cy="2636839"/>
          </a:xfrm>
        </p:spPr>
        <p:txBody>
          <a:bodyPr anchor="b">
            <a:normAutofit/>
          </a:bodyPr>
          <a:lstStyle>
            <a:lvl1pPr algn="l">
              <a:defRPr sz="6600" b="1">
                <a:latin typeface="+mn-lt"/>
              </a:defRPr>
            </a:lvl1pPr>
          </a:lstStyle>
          <a:p>
            <a:r>
              <a:rPr lang="en-US" dirty="0"/>
              <a:t>Topic title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3" y="4323750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4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Topic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</p:spTree>
    <p:extLst>
      <p:ext uri="{BB962C8B-B14F-4D97-AF65-F5344CB8AC3E}">
        <p14:creationId xmlns:p14="http://schemas.microsoft.com/office/powerpoint/2010/main" val="12614307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262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rms and condi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54553" y="4609450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2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692" y="480765"/>
            <a:ext cx="3635892" cy="10337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81990" y="2065530"/>
            <a:ext cx="7913294" cy="78645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59674" y="2839069"/>
            <a:ext cx="6639119" cy="26824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1990" y="5618365"/>
            <a:ext cx="7815749" cy="6767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14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odu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5762" y="1593576"/>
            <a:ext cx="7910513" cy="2636839"/>
          </a:xfrm>
        </p:spPr>
        <p:txBody>
          <a:bodyPr anchor="b">
            <a:normAutofit/>
          </a:bodyPr>
          <a:lstStyle>
            <a:lvl1pPr algn="l">
              <a:defRPr sz="5400" b="1">
                <a:latin typeface="+mn-lt"/>
              </a:defRPr>
            </a:lvl1pPr>
          </a:lstStyle>
          <a:p>
            <a:r>
              <a:rPr lang="en-US" dirty="0"/>
              <a:t>Module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5762" y="4325334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number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401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assess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714" y="4455679"/>
            <a:ext cx="7910513" cy="1500187"/>
          </a:xfrm>
        </p:spPr>
        <p:txBody>
          <a:bodyPr>
            <a:normAutofit/>
          </a:bodyPr>
          <a:lstStyle>
            <a:lvl1pPr marL="0" indent="0" algn="l">
              <a:buNone/>
              <a:defRPr sz="30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Module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1" y="2064547"/>
            <a:ext cx="789286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endParaRPr lang="en-US" sz="5000" dirty="0">
              <a:solidFill>
                <a:prstClr val="black"/>
              </a:solidFill>
            </a:endParaRPr>
          </a:p>
          <a:p>
            <a:pPr defTabSz="457200"/>
            <a:r>
              <a:rPr lang="en-US" sz="4800" b="1" dirty="0">
                <a:solidFill>
                  <a:prstClr val="black"/>
                </a:solidFill>
              </a:rPr>
              <a:t>Summative assessment</a:t>
            </a:r>
            <a:endParaRPr lang="en-GB" sz="4800" b="1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28" y="573885"/>
            <a:ext cx="2087435" cy="29813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45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91" y="256559"/>
            <a:ext cx="2232284" cy="6346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53" y="6371015"/>
            <a:ext cx="3433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defTabSz="457200"/>
            <a:r>
              <a:rPr lang="en-ZA" sz="2400" b="1" dirty="0">
                <a:solidFill>
                  <a:prstClr val="white"/>
                </a:solidFill>
              </a:rPr>
              <a:t>Mathematics NQF Level 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60615" y="3951325"/>
            <a:ext cx="8051800" cy="1187450"/>
          </a:xfrm>
        </p:spPr>
        <p:txBody>
          <a:bodyPr>
            <a:normAutofit/>
          </a:bodyPr>
          <a:lstStyle>
            <a:lvl1pPr marL="0" indent="0" algn="l" defTabSz="457200" rtl="0" eaLnBrk="1" latinLnBrk="0" hangingPunct="1">
              <a:buNone/>
              <a:def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Learning activity number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9" y="770129"/>
            <a:ext cx="2087435" cy="29813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373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oter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53946" y="6396038"/>
            <a:ext cx="3433763" cy="461962"/>
          </a:xfrm>
        </p:spPr>
        <p:txBody>
          <a:bodyPr/>
          <a:lstStyle>
            <a:lvl1pPr marL="0" indent="0">
              <a:buNone/>
              <a:defRPr lang="en-US" sz="24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algn="l" defTabSz="457200" rtl="0" eaLnBrk="1" latinLnBrk="0" hangingPunct="1"/>
            <a:r>
              <a:rPr lang="en-US" dirty="0"/>
              <a:t>Footer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 dirty="0"/>
              <a:t>Click to edit Master title style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101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mod 8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Summative assessment – Module 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716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mod 9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Summative assessment – Module 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622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tive mod 10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+mn-lt"/>
              </a:defRPr>
            </a:lvl1pPr>
          </a:lstStyle>
          <a:p>
            <a:r>
              <a:rPr lang="x-none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54552" y="6371013"/>
            <a:ext cx="5117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200">
                <a:solidFill>
                  <a:prstClr val="black"/>
                </a:solidFill>
              </a:defRPr>
            </a:lvl1pPr>
          </a:lstStyle>
          <a:p>
            <a:pPr lvl="0"/>
            <a:r>
              <a:rPr lang="en-ZA" sz="2400" b="1" dirty="0">
                <a:solidFill>
                  <a:schemeClr val="bg1"/>
                </a:solidFill>
              </a:rPr>
              <a:t>Summative assessment – Module 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96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918" y="188260"/>
            <a:ext cx="8138833" cy="6454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1" y="1285875"/>
            <a:ext cx="7905751" cy="4891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24000" y="2"/>
            <a:ext cx="720000" cy="68518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24794"/>
            <a:ext cx="9144000" cy="540000"/>
          </a:xfrm>
          <a:prstGeom prst="rect">
            <a:avLst/>
          </a:prstGeom>
          <a:solidFill>
            <a:srgbClr val="5999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ZA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73906" y="6324600"/>
            <a:ext cx="2770094" cy="533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sz="1800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30" y="6407026"/>
            <a:ext cx="2547117" cy="4192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999" y="5445769"/>
            <a:ext cx="720001" cy="87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23"/>
    </p:custDataLst>
    <p:extLst>
      <p:ext uri="{BB962C8B-B14F-4D97-AF65-F5344CB8AC3E}">
        <p14:creationId xmlns:p14="http://schemas.microsoft.com/office/powerpoint/2010/main" val="101458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1" r:id="rId6"/>
    <p:sldLayoutId id="2147483674" r:id="rId7"/>
    <p:sldLayoutId id="2147483675" r:id="rId8"/>
    <p:sldLayoutId id="2147483681" r:id="rId9"/>
    <p:sldLayoutId id="2147483697" r:id="rId10"/>
    <p:sldLayoutId id="2147483672" r:id="rId11"/>
    <p:sldLayoutId id="2147483698" r:id="rId12"/>
    <p:sldLayoutId id="2147483699" r:id="rId13"/>
    <p:sldLayoutId id="2147483677" r:id="rId14"/>
    <p:sldLayoutId id="2147483673" r:id="rId15"/>
    <p:sldLayoutId id="2147483702" r:id="rId16"/>
    <p:sldLayoutId id="2147483700" r:id="rId17"/>
    <p:sldLayoutId id="2147483701" r:id="rId18"/>
    <p:sldLayoutId id="2147483703" r:id="rId19"/>
    <p:sldLayoutId id="2147483668" r:id="rId20"/>
    <p:sldLayoutId id="2147483667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Mathematics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NQF Level 4</a:t>
            </a:r>
          </a:p>
        </p:txBody>
      </p:sp>
    </p:spTree>
    <p:extLst>
      <p:ext uri="{BB962C8B-B14F-4D97-AF65-F5344CB8AC3E}">
        <p14:creationId xmlns:p14="http://schemas.microsoft.com/office/powerpoint/2010/main" val="2976949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82686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203830"/>
            <a:ext cx="8138833" cy="939169"/>
          </a:xfrm>
        </p:spPr>
        <p:txBody>
          <a:bodyPr>
            <a:noAutofit/>
          </a:bodyPr>
          <a:lstStyle/>
          <a:p>
            <a:pPr marL="449263" lvl="0" indent="-449263"/>
            <a:r>
              <a:rPr lang="en-ZA" dirty="0"/>
              <a:t>6. The </a:t>
            </a:r>
            <a:r>
              <a:rPr lang="en-ZA" dirty="0" err="1"/>
              <a:t>ogive</a:t>
            </a:r>
            <a:r>
              <a:rPr lang="en-ZA" dirty="0"/>
              <a:t> in Figure 11.12 was drawn from data obtained from the marks students scored in a test.</a:t>
            </a:r>
            <a:br>
              <a:rPr lang="en-ZA" dirty="0"/>
            </a:br>
            <a:br>
              <a:rPr lang="en-ZA" dirty="0"/>
            </a:br>
            <a:br>
              <a:rPr lang="en-ZA" dirty="0"/>
            </a:br>
            <a:br>
              <a:rPr lang="en-ZA" dirty="0"/>
            </a:br>
            <a:endParaRPr lang="en-Z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3" name="TextBox 2"/>
          <p:cNvSpPr txBox="1"/>
          <p:nvPr/>
        </p:nvSpPr>
        <p:spPr>
          <a:xfrm>
            <a:off x="2801458" y="5916413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i="1" dirty="0"/>
              <a:t>Figure 11.12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DF5A09-8565-4999-8C39-3458A4F862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490" y="1789357"/>
            <a:ext cx="4118426" cy="404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87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04AF3777-52FB-4F25-861D-3D19FD2BD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6a. </a:t>
            </a:r>
            <a:r>
              <a:rPr lang="en-GB" dirty="0"/>
              <a:t>How many students were in the class? 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5625FB5-2B94-4B93-944E-4FF0D64CE7E3}"/>
              </a:ext>
            </a:extLst>
          </p:cNvPr>
          <p:cNvSpPr txBox="1">
            <a:spLocks/>
          </p:cNvSpPr>
          <p:nvPr/>
        </p:nvSpPr>
        <p:spPr>
          <a:xfrm>
            <a:off x="147916" y="1997949"/>
            <a:ext cx="8138833" cy="6454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723900" indent="-723900"/>
            <a:r>
              <a:rPr lang="en-ZA" dirty="0"/>
              <a:t>6b. </a:t>
            </a:r>
            <a:r>
              <a:rPr lang="en-GB" dirty="0"/>
              <a:t>How many students got less than 20%? 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5A7992D6-04DE-44EE-B853-3AD2870AC44C}"/>
              </a:ext>
            </a:extLst>
          </p:cNvPr>
          <p:cNvSpPr txBox="1">
            <a:spLocks/>
          </p:cNvSpPr>
          <p:nvPr/>
        </p:nvSpPr>
        <p:spPr>
          <a:xfrm>
            <a:off x="147916" y="4115901"/>
            <a:ext cx="8138833" cy="6454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723900" indent="-723900"/>
            <a:r>
              <a:rPr lang="en-ZA" dirty="0"/>
              <a:t>6c. </a:t>
            </a:r>
            <a:r>
              <a:rPr lang="en-GB" dirty="0"/>
              <a:t>How many students got more than 40%?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EB5AB39-FC1E-49A2-BC56-C1D070A2A7A6}"/>
              </a:ext>
            </a:extLst>
          </p:cNvPr>
          <p:cNvSpPr txBox="1">
            <a:spLocks/>
          </p:cNvSpPr>
          <p:nvPr/>
        </p:nvSpPr>
        <p:spPr>
          <a:xfrm>
            <a:off x="823955" y="735064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dirty="0">
                <a:solidFill>
                  <a:srgbClr val="0000FF"/>
                </a:solidFill>
              </a:rPr>
              <a:t>27</a:t>
            </a:r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9642B85-83A3-461E-AF45-7962039B63C5}"/>
              </a:ext>
            </a:extLst>
          </p:cNvPr>
          <p:cNvSpPr txBox="1">
            <a:spLocks/>
          </p:cNvSpPr>
          <p:nvPr/>
        </p:nvSpPr>
        <p:spPr>
          <a:xfrm>
            <a:off x="823955" y="3079561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88900" lvl="0" indent="-88900"/>
            <a:r>
              <a:rPr lang="en-ZA" dirty="0">
                <a:solidFill>
                  <a:srgbClr val="0000FF"/>
                </a:solidFill>
              </a:rPr>
              <a:t>2</a:t>
            </a:r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F0321F1-4080-4CD6-9DDB-686B0F70F912}"/>
              </a:ext>
            </a:extLst>
          </p:cNvPr>
          <p:cNvSpPr txBox="1">
            <a:spLocks/>
          </p:cNvSpPr>
          <p:nvPr/>
        </p:nvSpPr>
        <p:spPr>
          <a:xfrm>
            <a:off x="823955" y="5105123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dirty="0">
                <a:solidFill>
                  <a:srgbClr val="0000FF"/>
                </a:solidFill>
              </a:rPr>
              <a:t>18</a:t>
            </a:r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  <p:sp>
        <p:nvSpPr>
          <p:cNvPr id="15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32554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</p:spTree>
    <p:extLst>
      <p:ext uri="{BB962C8B-B14F-4D97-AF65-F5344CB8AC3E}">
        <p14:creationId xmlns:p14="http://schemas.microsoft.com/office/powerpoint/2010/main" val="27312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C763A-4DCF-40DD-BCF3-7D8DE45F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49263" indent="-449263"/>
            <a:r>
              <a:rPr lang="en-GB" dirty="0"/>
              <a:t>7. The box-and-whisker diagram in Figure 11.13 was drawn to show a class’s test marks.</a:t>
            </a:r>
            <a:br>
              <a:rPr lang="en-GB" dirty="0"/>
            </a:b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45024C-FCEB-48D6-9526-0EA63D10E6EE}"/>
              </a:ext>
            </a:extLst>
          </p:cNvPr>
          <p:cNvSpPr txBox="1"/>
          <p:nvPr/>
        </p:nvSpPr>
        <p:spPr>
          <a:xfrm>
            <a:off x="-537936" y="594682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i="1" dirty="0"/>
              <a:t>Figure 11.13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E0FE490F-66D8-40AC-8C67-83525ED777A1}"/>
              </a:ext>
            </a:extLst>
          </p:cNvPr>
          <p:cNvSpPr txBox="1">
            <a:spLocks/>
          </p:cNvSpPr>
          <p:nvPr/>
        </p:nvSpPr>
        <p:spPr>
          <a:xfrm>
            <a:off x="2662464" y="1796300"/>
            <a:ext cx="5219984" cy="546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sz="3200" dirty="0"/>
              <a:t>From the diagram determine:</a:t>
            </a:r>
          </a:p>
          <a:p>
            <a:endParaRPr lang="en-ZA" sz="32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2804F0B-6896-4768-92B6-C83C804B0F61}"/>
              </a:ext>
            </a:extLst>
          </p:cNvPr>
          <p:cNvSpPr txBox="1">
            <a:spLocks/>
          </p:cNvSpPr>
          <p:nvPr/>
        </p:nvSpPr>
        <p:spPr>
          <a:xfrm>
            <a:off x="2727664" y="4318381"/>
            <a:ext cx="5219985" cy="6454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ZA" sz="3200" dirty="0"/>
              <a:t>7b. </a:t>
            </a:r>
            <a:r>
              <a:rPr lang="en-GB" sz="3200" dirty="0"/>
              <a:t>The lowest mark obtained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65A404-D96F-47BF-A26D-3F2330605CB5}"/>
              </a:ext>
            </a:extLst>
          </p:cNvPr>
          <p:cNvSpPr txBox="1">
            <a:spLocks/>
          </p:cNvSpPr>
          <p:nvPr/>
        </p:nvSpPr>
        <p:spPr>
          <a:xfrm>
            <a:off x="3327148" y="3195358"/>
            <a:ext cx="1124520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dirty="0">
                <a:solidFill>
                  <a:srgbClr val="0000FF"/>
                </a:solidFill>
              </a:rPr>
              <a:t>45%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FDB58CD-8844-4A1E-800A-1D6AA83F1FA9}"/>
              </a:ext>
            </a:extLst>
          </p:cNvPr>
          <p:cNvSpPr txBox="1">
            <a:spLocks/>
          </p:cNvSpPr>
          <p:nvPr/>
        </p:nvSpPr>
        <p:spPr>
          <a:xfrm>
            <a:off x="3335790" y="4795698"/>
            <a:ext cx="1115878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dirty="0">
                <a:solidFill>
                  <a:srgbClr val="0000FF"/>
                </a:solidFill>
              </a:rPr>
              <a:t>10%</a:t>
            </a:r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32554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E0FE490F-66D8-40AC-8C67-83525ED777A1}"/>
              </a:ext>
            </a:extLst>
          </p:cNvPr>
          <p:cNvSpPr txBox="1">
            <a:spLocks/>
          </p:cNvSpPr>
          <p:nvPr/>
        </p:nvSpPr>
        <p:spPr>
          <a:xfrm>
            <a:off x="2727664" y="2663927"/>
            <a:ext cx="5219984" cy="13332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ZA" sz="3200" dirty="0"/>
              <a:t>7a. </a:t>
            </a:r>
            <a:r>
              <a:rPr lang="en-GB" sz="3200" dirty="0"/>
              <a:t>The mean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31F8D8-5D2B-4B44-AD86-CC0CE470B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466" y="1658766"/>
            <a:ext cx="1922672" cy="436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2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C75316-0F1A-4E5B-A260-8EA91E760674}"/>
              </a:ext>
            </a:extLst>
          </p:cNvPr>
          <p:cNvSpPr txBox="1">
            <a:spLocks/>
          </p:cNvSpPr>
          <p:nvPr/>
        </p:nvSpPr>
        <p:spPr>
          <a:xfrm>
            <a:off x="0" y="379389"/>
            <a:ext cx="8050349" cy="13552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631825" indent="-631825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ZA" sz="12800" dirty="0"/>
              <a:t>7c. </a:t>
            </a:r>
            <a:r>
              <a:rPr lang="en-GB" sz="12800" dirty="0"/>
              <a:t>How many students got between 10% and 30% if there were 32 students in the class?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2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F0B3BEA-EE2F-45B2-B18E-611B23A6B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51949"/>
              </p:ext>
            </p:extLst>
          </p:nvPr>
        </p:nvGraphicFramePr>
        <p:xfrm>
          <a:off x="669925" y="1809273"/>
          <a:ext cx="6255310" cy="108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Equation" r:id="rId3" imgW="2349360" imgH="406080" progId="Equation.DSMT4">
                  <p:embed/>
                </p:oleObj>
              </mc:Choice>
              <mc:Fallback>
                <p:oleObj name="Equation" r:id="rId3" imgW="234936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809273"/>
                        <a:ext cx="6255310" cy="1086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32554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F0B3BEA-EE2F-45B2-B18E-611B23A6B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484804"/>
              </p:ext>
            </p:extLst>
          </p:nvPr>
        </p:nvGraphicFramePr>
        <p:xfrm>
          <a:off x="843004" y="2545897"/>
          <a:ext cx="1696757" cy="998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5" imgW="672840" imgH="393480" progId="Equation.DSMT4">
                  <p:embed/>
                </p:oleObj>
              </mc:Choice>
              <mc:Fallback>
                <p:oleObj name="Equation" r:id="rId5" imgW="672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004" y="2545897"/>
                        <a:ext cx="1696757" cy="9981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3F0B3BEA-EE2F-45B2-B18E-611B23A6BA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734389"/>
              </p:ext>
            </p:extLst>
          </p:nvPr>
        </p:nvGraphicFramePr>
        <p:xfrm>
          <a:off x="843004" y="3784899"/>
          <a:ext cx="56197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" name="Equation" r:id="rId7" imgW="228600" imgH="406080" progId="Equation.DSMT4">
                  <p:embed/>
                </p:oleObj>
              </mc:Choice>
              <mc:Fallback>
                <p:oleObj name="Equation" r:id="rId7" imgW="228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004" y="3784899"/>
                        <a:ext cx="561975" cy="1004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081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0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Data handling and probability models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Topic 4</a:t>
            </a:r>
          </a:p>
        </p:txBody>
      </p:sp>
    </p:spTree>
    <p:extLst>
      <p:ext uri="{BB962C8B-B14F-4D97-AF65-F5344CB8AC3E}">
        <p14:creationId xmlns:p14="http://schemas.microsoft.com/office/powerpoint/2010/main" val="4149269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/>
              <a:t>Represent, analyse and interpret data using various techniques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/>
              <a:t>Module 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519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Module 11</a:t>
            </a:r>
          </a:p>
        </p:txBody>
      </p:sp>
    </p:spTree>
    <p:extLst>
      <p:ext uri="{BB962C8B-B14F-4D97-AF65-F5344CB8AC3E}">
        <p14:creationId xmlns:p14="http://schemas.microsoft.com/office/powerpoint/2010/main" val="1530528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66643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186924"/>
            <a:ext cx="8138833" cy="645458"/>
          </a:xfrm>
        </p:spPr>
        <p:txBody>
          <a:bodyPr>
            <a:noAutofit/>
          </a:bodyPr>
          <a:lstStyle/>
          <a:p>
            <a:pPr lvl="0"/>
            <a:r>
              <a:rPr lang="en-ZA" dirty="0"/>
              <a:t>2.  Give examples of:</a:t>
            </a:r>
            <a:br>
              <a:rPr lang="en-ZA" dirty="0"/>
            </a:br>
            <a:endParaRPr lang="en-ZA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96016" y="1019305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dirty="0"/>
              <a:t>a) Qualitative variables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0681" y="1498341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b="0" dirty="0">
                <a:solidFill>
                  <a:srgbClr val="0000FF"/>
                </a:solidFill>
              </a:rPr>
              <a:t>Male/female; eye colour (blue or brown)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88758" y="2329386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dirty="0"/>
              <a:t>b) Quantitative variables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50681" y="2903332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b="0" dirty="0">
                <a:solidFill>
                  <a:srgbClr val="0000FF"/>
                </a:solidFill>
              </a:rPr>
              <a:t>The IQ of students; size of families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96016" y="3658677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dirty="0"/>
              <a:t>c) Discrete variables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57939" y="4232623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b="0" dirty="0">
                <a:solidFill>
                  <a:srgbClr val="0000FF"/>
                </a:solidFill>
              </a:rPr>
              <a:t>1; 3; 5; 10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88758" y="5031129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dirty="0"/>
              <a:t>d) Continuous variables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50681" y="5605075"/>
            <a:ext cx="8138833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sz="3200" b="0" dirty="0">
                <a:solidFill>
                  <a:srgbClr val="0000FF"/>
                </a:solidFill>
              </a:rPr>
              <a:t>1,21; 16,45 </a:t>
            </a:r>
          </a:p>
        </p:txBody>
      </p:sp>
    </p:spTree>
    <p:extLst>
      <p:ext uri="{BB962C8B-B14F-4D97-AF65-F5344CB8AC3E}">
        <p14:creationId xmlns:p14="http://schemas.microsoft.com/office/powerpoint/2010/main" val="320782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98728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203831"/>
            <a:ext cx="8138833" cy="645458"/>
          </a:xfrm>
        </p:spPr>
        <p:txBody>
          <a:bodyPr>
            <a:noAutofit/>
          </a:bodyPr>
          <a:lstStyle/>
          <a:p>
            <a:pPr marL="449263" lvl="0" indent="-449263"/>
            <a:r>
              <a:rPr lang="en-ZA" dirty="0"/>
              <a:t>3. What type of data results from rolling a      dice?</a:t>
            </a:r>
            <a:br>
              <a:rPr lang="en-ZA" dirty="0"/>
            </a:br>
            <a:endParaRPr lang="en-Z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5535" y="1349891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b="0" dirty="0">
                <a:solidFill>
                  <a:srgbClr val="0000FF"/>
                </a:solidFill>
              </a:rPr>
              <a:t>Discrete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2529896"/>
            <a:ext cx="8279493" cy="13100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449263" indent="-449263"/>
            <a:r>
              <a:rPr lang="en-ZA" dirty="0"/>
              <a:t>4. What type of data is collected when a person is weighed?</a:t>
            </a:r>
            <a:br>
              <a:rPr lang="en-ZA" dirty="0"/>
            </a:br>
            <a:endParaRPr lang="en-ZA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85535" y="3681947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/>
            <a:r>
              <a:rPr lang="en-ZA" b="0" dirty="0">
                <a:solidFill>
                  <a:srgbClr val="0000FF"/>
                </a:solidFill>
              </a:rPr>
              <a:t>Continuous</a:t>
            </a:r>
          </a:p>
        </p:txBody>
      </p:sp>
    </p:spTree>
    <p:extLst>
      <p:ext uri="{BB962C8B-B14F-4D97-AF65-F5344CB8AC3E}">
        <p14:creationId xmlns:p14="http://schemas.microsoft.com/office/powerpoint/2010/main" val="244341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82686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203831"/>
            <a:ext cx="8138833" cy="645458"/>
          </a:xfrm>
        </p:spPr>
        <p:txBody>
          <a:bodyPr>
            <a:noAutofit/>
          </a:bodyPr>
          <a:lstStyle/>
          <a:p>
            <a:pPr marL="449263" lvl="0" indent="-449263"/>
            <a:r>
              <a:rPr lang="en-ZA" dirty="0"/>
              <a:t>5. What factors must be considered when deciding on a sample size?</a:t>
            </a:r>
            <a:br>
              <a:rPr lang="en-ZA" dirty="0"/>
            </a:br>
            <a:endParaRPr lang="en-Z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85535" y="1349890"/>
            <a:ext cx="8158414" cy="447339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The bigger the sample the more accurate the results will be.</a:t>
            </a:r>
            <a:endParaRPr lang="en-ZA" b="0" dirty="0">
              <a:solidFill>
                <a:srgbClr val="0000FF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The bigger the population, the smaller the sample may be.</a:t>
            </a:r>
            <a:endParaRPr lang="en-ZA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Quantitative research needs bigger samples.</a:t>
            </a:r>
            <a:endParaRPr lang="en-ZA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Qualitative research needs smaller samples.</a:t>
            </a:r>
            <a:endParaRPr lang="en-ZA" b="0" dirty="0">
              <a:solidFill>
                <a:srgbClr val="0000FF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</a:pPr>
            <a:endParaRPr lang="en-Z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82686" cy="461962"/>
          </a:xfrm>
        </p:spPr>
        <p:txBody>
          <a:bodyPr/>
          <a:lstStyle/>
          <a:p>
            <a:r>
              <a:rPr lang="en-ZA"/>
              <a:t>Summative assessment – Module 11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203831"/>
            <a:ext cx="8138833" cy="645458"/>
          </a:xfrm>
        </p:spPr>
        <p:txBody>
          <a:bodyPr>
            <a:noAutofit/>
          </a:bodyPr>
          <a:lstStyle/>
          <a:p>
            <a:pPr marL="449263" lvl="0" indent="-449263"/>
            <a:r>
              <a:rPr lang="en-ZA" dirty="0"/>
              <a:t>5. What factors must be considered when deciding on a sample size? (Continued)</a:t>
            </a:r>
            <a:br>
              <a:rPr lang="en-ZA" dirty="0"/>
            </a:br>
            <a:endParaRPr lang="en-Z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1423" y="1526354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At least 30 items are needed when statistical techniques are going to be used.</a:t>
            </a:r>
            <a:endParaRPr lang="en-ZA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Heterogeneous populations need bigger samples.</a:t>
            </a:r>
            <a:endParaRPr lang="en-ZA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rgbClr val="0000FF"/>
                </a:solidFill>
              </a:rPr>
              <a:t>If you expect small differences, you need a big sample size.</a:t>
            </a:r>
            <a:endParaRPr lang="en-ZA" b="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 </a:t>
            </a:r>
            <a:endParaRPr lang="en-ZA" dirty="0"/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9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53946" y="6396038"/>
            <a:ext cx="6282686" cy="461962"/>
          </a:xfrm>
        </p:spPr>
        <p:txBody>
          <a:bodyPr>
            <a:normAutofit/>
          </a:bodyPr>
          <a:lstStyle/>
          <a:p>
            <a:r>
              <a:rPr lang="en-ZA" dirty="0"/>
              <a:t>Summative assessment – Module 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6" y="203831"/>
            <a:ext cx="8138833" cy="645458"/>
          </a:xfrm>
        </p:spPr>
        <p:txBody>
          <a:bodyPr>
            <a:noAutofit/>
          </a:bodyPr>
          <a:lstStyle/>
          <a:p>
            <a:pPr marL="449263" lvl="0" indent="-449263"/>
            <a:r>
              <a:rPr lang="en-ZA" dirty="0"/>
              <a:t>5. What factors must be considered when deciding on a sample size? (Continued)</a:t>
            </a:r>
            <a:br>
              <a:rPr lang="en-ZA" dirty="0"/>
            </a:br>
            <a:endParaRPr lang="en-Z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6605" y="1446143"/>
            <a:ext cx="8158414" cy="6925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b="0" dirty="0">
                <a:solidFill>
                  <a:srgbClr val="0000FF"/>
                </a:solidFill>
              </a:rPr>
              <a:t>At least 30 items are needed when statistical techniques are going to be used.</a:t>
            </a:r>
            <a:endParaRPr lang="en-ZA" sz="3400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b="0" dirty="0">
                <a:solidFill>
                  <a:srgbClr val="0000FF"/>
                </a:solidFill>
              </a:rPr>
              <a:t>Heterogeneous populations need bigger samples.</a:t>
            </a:r>
            <a:endParaRPr lang="en-ZA" sz="3400" b="0" dirty="0">
              <a:solidFill>
                <a:srgbClr val="0000FF"/>
              </a:solidFill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400" b="0" dirty="0">
                <a:solidFill>
                  <a:srgbClr val="0000FF"/>
                </a:solidFill>
              </a:rPr>
              <a:t>If you expect small differences, you need </a:t>
            </a:r>
            <a:br>
              <a:rPr lang="en-GB" sz="3400" b="0" dirty="0">
                <a:solidFill>
                  <a:srgbClr val="0000FF"/>
                </a:solidFill>
              </a:rPr>
            </a:br>
            <a:r>
              <a:rPr lang="en-GB" sz="3400" b="0" dirty="0">
                <a:solidFill>
                  <a:srgbClr val="0000FF"/>
                </a:solidFill>
              </a:rPr>
              <a:t>a big sample size.</a:t>
            </a:r>
            <a:endParaRPr lang="en-ZA" sz="3400" b="0" dirty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 </a:t>
            </a:r>
            <a:endParaRPr lang="en-ZA" dirty="0"/>
          </a:p>
          <a:p>
            <a:pPr lvl="0"/>
            <a:endParaRPr lang="en-ZA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</TotalTime>
  <Words>417</Words>
  <Application>Microsoft Office PowerPoint</Application>
  <PresentationFormat>On-screen Show (4:3)</PresentationFormat>
  <Paragraphs>67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Presentation2</vt:lpstr>
      <vt:lpstr>Equation</vt:lpstr>
      <vt:lpstr>Mathematics</vt:lpstr>
      <vt:lpstr>Data handling and probability models</vt:lpstr>
      <vt:lpstr>Represent, analyse and interpret data using various techniques</vt:lpstr>
      <vt:lpstr>PowerPoint Presentation</vt:lpstr>
      <vt:lpstr>2.  Give examples of: </vt:lpstr>
      <vt:lpstr>3. What type of data results from rolling a      dice? </vt:lpstr>
      <vt:lpstr>5. What factors must be considered when deciding on a sample size? </vt:lpstr>
      <vt:lpstr>5. What factors must be considered when deciding on a sample size? (Continued) </vt:lpstr>
      <vt:lpstr>5. What factors must be considered when deciding on a sample size? (Continued) </vt:lpstr>
      <vt:lpstr>6. The ogive in Figure 11.12 was drawn from data obtained from the marks students scored in a test.    </vt:lpstr>
      <vt:lpstr>6a. How many students were in the class? </vt:lpstr>
      <vt:lpstr>7. The box-and-whisker diagram in Figure 11.13 was drawn to show a class’s test marks.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Storer</dc:creator>
  <cp:lastModifiedBy>Promise</cp:lastModifiedBy>
  <cp:revision>450</cp:revision>
  <dcterms:created xsi:type="dcterms:W3CDTF">2017-08-15T07:49:10Z</dcterms:created>
  <dcterms:modified xsi:type="dcterms:W3CDTF">2018-03-07T09:28:52Z</dcterms:modified>
</cp:coreProperties>
</file>