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3"/>
  </p:handoutMasterIdLst>
  <p:sldIdLst>
    <p:sldId id="256" r:id="rId2"/>
    <p:sldId id="257" r:id="rId3"/>
    <p:sldId id="258" r:id="rId4"/>
    <p:sldId id="382" r:id="rId5"/>
    <p:sldId id="397" r:id="rId6"/>
    <p:sldId id="375" r:id="rId7"/>
    <p:sldId id="384" r:id="rId8"/>
    <p:sldId id="385" r:id="rId9"/>
    <p:sldId id="315" r:id="rId10"/>
    <p:sldId id="386" r:id="rId11"/>
    <p:sldId id="387" r:id="rId12"/>
    <p:sldId id="388" r:id="rId13"/>
    <p:sldId id="399" r:id="rId14"/>
    <p:sldId id="389" r:id="rId15"/>
    <p:sldId id="390" r:id="rId16"/>
    <p:sldId id="392" r:id="rId17"/>
    <p:sldId id="393" r:id="rId18"/>
    <p:sldId id="395" r:id="rId19"/>
    <p:sldId id="398" r:id="rId20"/>
    <p:sldId id="316" r:id="rId21"/>
    <p:sldId id="40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2676" userDrawn="1">
          <p15:clr>
            <a:srgbClr val="A4A3A4"/>
          </p15:clr>
        </p15:guide>
        <p15:guide id="3" orient="horz" pos="3861" userDrawn="1">
          <p15:clr>
            <a:srgbClr val="A4A3A4"/>
          </p15:clr>
        </p15:guide>
        <p15:guide id="4" pos="1338" userDrawn="1">
          <p15:clr>
            <a:srgbClr val="A4A3A4"/>
          </p15:clr>
        </p15:guide>
        <p15:guide id="5" orient="horz" pos="1888" userDrawn="1">
          <p15:clr>
            <a:srgbClr val="A4A3A4"/>
          </p15:clr>
        </p15:guide>
        <p15:guide id="6" orient="horz" pos="3453" userDrawn="1">
          <p15:clr>
            <a:srgbClr val="A4A3A4"/>
          </p15:clr>
        </p15:guide>
        <p15:guide id="7" pos="3742" userDrawn="1">
          <p15:clr>
            <a:srgbClr val="A4A3A4"/>
          </p15:clr>
        </p15:guide>
        <p15:guide id="8" pos="4967" userDrawn="1">
          <p15:clr>
            <a:srgbClr val="A4A3A4"/>
          </p15:clr>
        </p15:guide>
        <p15:guide id="9" orient="horz" pos="3294" userDrawn="1">
          <p15:clr>
            <a:srgbClr val="A4A3A4"/>
          </p15:clr>
        </p15:guide>
        <p15:guide id="10" pos="229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79E"/>
    <a:srgbClr val="78C0C5"/>
    <a:srgbClr val="9DCC47"/>
    <a:srgbClr val="BDDA73"/>
    <a:srgbClr val="3BB46E"/>
    <a:srgbClr val="6DC794"/>
    <a:srgbClr val="0D969D"/>
    <a:srgbClr val="4472C4"/>
    <a:srgbClr val="D8E8EA"/>
    <a:srgbClr val="9CD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7" autoAdjust="0"/>
    <p:restoredTop sz="94660"/>
  </p:normalViewPr>
  <p:slideViewPr>
    <p:cSldViewPr snapToGrid="0">
      <p:cViewPr varScale="1">
        <p:scale>
          <a:sx n="105" d="100"/>
          <a:sy n="105" d="100"/>
        </p:scale>
        <p:origin x="126" y="78"/>
      </p:cViewPr>
      <p:guideLst>
        <p:guide orient="horz" pos="981"/>
        <p:guide pos="2676"/>
        <p:guide orient="horz" pos="3861"/>
        <p:guide pos="1338"/>
        <p:guide orient="horz" pos="1888"/>
        <p:guide orient="horz" pos="3453"/>
        <p:guide pos="3742"/>
        <p:guide pos="4967"/>
        <p:guide orient="horz" pos="3294"/>
        <p:guide pos="229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551"/>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6922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2333366455"/>
      </p:ext>
    </p:extLst>
  </p:cSld>
  <p:clrMapOvr>
    <a:masterClrMapping/>
  </p:clrMapOvr>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289" y="1449388"/>
            <a:ext cx="7905751" cy="4628223"/>
          </a:xfrm>
        </p:spPr>
        <p:txBody>
          <a:bodyPr/>
          <a:lstStyle/>
          <a:p>
            <a:pPr marL="182563" indent="-182563">
              <a:buNone/>
            </a:pPr>
            <a:r>
              <a:rPr lang="en-ZA" sz="2000" dirty="0"/>
              <a:t>How do interest rates affect our economy?</a:t>
            </a:r>
            <a:endParaRPr lang="en-GB" sz="2000" dirty="0"/>
          </a:p>
          <a:p>
            <a:pPr marL="182563" indent="-182563"/>
            <a:endParaRPr lang="en-ZA" sz="2000" dirty="0"/>
          </a:p>
          <a:p>
            <a:pPr marL="182563" indent="-182563"/>
            <a:endParaRPr lang="en-ZA" sz="2000" dirty="0"/>
          </a:p>
          <a:p>
            <a:pPr marL="182563" indent="-182563"/>
            <a:endParaRPr lang="en-ZA" sz="2000" dirty="0"/>
          </a:p>
          <a:p>
            <a:pPr marL="182563" indent="-182563"/>
            <a:endParaRPr lang="en-ZA" sz="2000" dirty="0"/>
          </a:p>
          <a:p>
            <a:pPr marL="182563" indent="-182563"/>
            <a:endParaRPr lang="en-ZA" sz="2000" dirty="0"/>
          </a:p>
          <a:p>
            <a:pPr marL="182563" indent="-182563"/>
            <a:endParaRPr lang="en-ZA" sz="2000" dirty="0"/>
          </a:p>
          <a:p>
            <a:pPr marL="182563" indent="-182563"/>
            <a:endParaRPr lang="en-GB" sz="2000" dirty="0"/>
          </a:p>
          <a:p>
            <a:pPr marL="182563" indent="-182563"/>
            <a:r>
              <a:rPr lang="en-GB" sz="2000" dirty="0"/>
              <a:t>The Reserve Bank determines the repo rate. This is the interest rate at which the Reserve Bank lends money to ordinary banks. </a:t>
            </a:r>
          </a:p>
          <a:p>
            <a:pPr marL="182563" indent="-182563"/>
            <a:r>
              <a:rPr lang="en-GB" sz="2000" dirty="0"/>
              <a:t>When the repo rate increases, banks increase their interest rates. </a:t>
            </a:r>
          </a:p>
          <a:p>
            <a:pPr marL="182563" indent="-182563"/>
            <a:r>
              <a:rPr lang="en-GB" sz="2000" dirty="0"/>
              <a:t>Private individuals are affected when the interest rate goes up. </a:t>
            </a:r>
          </a:p>
          <a:p>
            <a:pPr marL="182563" indent="-182563"/>
            <a:endParaRPr lang="en-GB" sz="2000"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186" y="1858767"/>
            <a:ext cx="3255927" cy="3847205"/>
          </a:xfrm>
          <a:prstGeom prst="rect">
            <a:avLst/>
          </a:prstGeom>
          <a:noFill/>
          <a:ln>
            <a:noFill/>
          </a:ln>
        </p:spPr>
      </p:pic>
      <p:sp>
        <p:nvSpPr>
          <p:cNvPr id="2" name="Title 1"/>
          <p:cNvSpPr>
            <a:spLocks noGrp="1"/>
          </p:cNvSpPr>
          <p:nvPr>
            <p:ph type="title"/>
          </p:nvPr>
        </p:nvSpPr>
        <p:spPr/>
        <p:txBody>
          <a:bodyPr/>
          <a:lstStyle/>
          <a:p>
            <a:r>
              <a:rPr lang="en-ZA" dirty="0"/>
              <a:t>Interest rates and the economy</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
        <p:nvSpPr>
          <p:cNvPr id="6" name="Rounded Rectangle 5"/>
          <p:cNvSpPr/>
          <p:nvPr/>
        </p:nvSpPr>
        <p:spPr>
          <a:xfrm>
            <a:off x="698679" y="2103120"/>
            <a:ext cx="1131570" cy="1737360"/>
          </a:xfrm>
          <a:prstGeom prst="roundRect">
            <a:avLst/>
          </a:prstGeom>
          <a:solidFill>
            <a:schemeClr val="bg1"/>
          </a:solidFill>
          <a:ln w="28575">
            <a:solidFill>
              <a:srgbClr val="78C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RESERVE BANK</a:t>
            </a:r>
          </a:p>
          <a:p>
            <a:pPr algn="ctr"/>
            <a:r>
              <a:rPr lang="en-ZA" sz="1400" dirty="0">
                <a:solidFill>
                  <a:schemeClr val="tx1"/>
                </a:solidFill>
              </a:rPr>
              <a:t>of</a:t>
            </a:r>
          </a:p>
          <a:p>
            <a:pPr algn="ctr"/>
            <a:r>
              <a:rPr lang="en-ZA" sz="1400" dirty="0">
                <a:solidFill>
                  <a:schemeClr val="tx1"/>
                </a:solidFill>
              </a:rPr>
              <a:t>SOUTH</a:t>
            </a:r>
          </a:p>
          <a:p>
            <a:pPr algn="ctr"/>
            <a:r>
              <a:rPr lang="en-ZA" sz="1400" dirty="0">
                <a:solidFill>
                  <a:schemeClr val="tx1"/>
                </a:solidFill>
              </a:rPr>
              <a:t>AFRICA</a:t>
            </a:r>
            <a:endParaRPr lang="en-GB" sz="1400" dirty="0">
              <a:solidFill>
                <a:schemeClr val="tx1"/>
              </a:solidFill>
            </a:endParaRPr>
          </a:p>
        </p:txBody>
      </p:sp>
      <p:sp>
        <p:nvSpPr>
          <p:cNvPr id="7" name="Rounded Rectangle 6"/>
          <p:cNvSpPr/>
          <p:nvPr/>
        </p:nvSpPr>
        <p:spPr>
          <a:xfrm>
            <a:off x="3233437" y="2130233"/>
            <a:ext cx="1131570" cy="1737360"/>
          </a:xfrm>
          <a:prstGeom prst="roundRect">
            <a:avLst/>
          </a:prstGeom>
          <a:solidFill>
            <a:schemeClr val="bg1"/>
          </a:solidFill>
          <a:ln w="28575">
            <a:solidFill>
              <a:srgbClr val="78C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ORDINARY</a:t>
            </a:r>
          </a:p>
          <a:p>
            <a:pPr algn="ctr"/>
            <a:r>
              <a:rPr lang="en-ZA" sz="1400" dirty="0">
                <a:solidFill>
                  <a:schemeClr val="tx1"/>
                </a:solidFill>
              </a:rPr>
              <a:t>BANKS</a:t>
            </a:r>
            <a:endParaRPr lang="en-GB" sz="1400" dirty="0">
              <a:solidFill>
                <a:schemeClr val="tx1"/>
              </a:solidFill>
            </a:endParaRPr>
          </a:p>
        </p:txBody>
      </p:sp>
      <p:sp>
        <p:nvSpPr>
          <p:cNvPr id="9" name="Rounded Rectangle 8"/>
          <p:cNvSpPr/>
          <p:nvPr/>
        </p:nvSpPr>
        <p:spPr>
          <a:xfrm>
            <a:off x="5783580" y="2100531"/>
            <a:ext cx="2034540" cy="491490"/>
          </a:xfrm>
          <a:prstGeom prst="roundRect">
            <a:avLst/>
          </a:prstGeom>
          <a:solidFill>
            <a:schemeClr val="bg1"/>
          </a:solidFill>
          <a:ln w="28575">
            <a:solidFill>
              <a:srgbClr val="78C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ORGANISATIONS</a:t>
            </a:r>
            <a:endParaRPr lang="en-GB" sz="1400" dirty="0">
              <a:solidFill>
                <a:schemeClr val="tx1"/>
              </a:solidFill>
            </a:endParaRPr>
          </a:p>
        </p:txBody>
      </p:sp>
      <p:sp>
        <p:nvSpPr>
          <p:cNvPr id="10" name="Rounded Rectangle 9"/>
          <p:cNvSpPr/>
          <p:nvPr/>
        </p:nvSpPr>
        <p:spPr>
          <a:xfrm>
            <a:off x="5772150" y="2721546"/>
            <a:ext cx="2034540" cy="491490"/>
          </a:xfrm>
          <a:prstGeom prst="roundRect">
            <a:avLst/>
          </a:prstGeom>
          <a:solidFill>
            <a:schemeClr val="bg1"/>
          </a:solidFill>
          <a:ln w="28575">
            <a:solidFill>
              <a:srgbClr val="78C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PRIVATE INDIVIDUALS</a:t>
            </a:r>
            <a:endParaRPr lang="en-GB" sz="1400" dirty="0">
              <a:solidFill>
                <a:schemeClr val="tx1"/>
              </a:solidFill>
            </a:endParaRPr>
          </a:p>
        </p:txBody>
      </p:sp>
      <p:sp>
        <p:nvSpPr>
          <p:cNvPr id="11" name="Rounded Rectangle 10"/>
          <p:cNvSpPr/>
          <p:nvPr/>
        </p:nvSpPr>
        <p:spPr>
          <a:xfrm>
            <a:off x="5783580" y="3376895"/>
            <a:ext cx="2034540" cy="491490"/>
          </a:xfrm>
          <a:prstGeom prst="roundRect">
            <a:avLst/>
          </a:prstGeom>
          <a:solidFill>
            <a:schemeClr val="bg1"/>
          </a:solidFill>
          <a:ln w="28575">
            <a:solidFill>
              <a:srgbClr val="78C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tx1"/>
                </a:solidFill>
              </a:rPr>
              <a:t>BUSINESSES</a:t>
            </a:r>
            <a:endParaRPr lang="en-GB" sz="1400" dirty="0">
              <a:solidFill>
                <a:schemeClr val="tx1"/>
              </a:solidFill>
            </a:endParaRPr>
          </a:p>
        </p:txBody>
      </p:sp>
      <p:sp>
        <p:nvSpPr>
          <p:cNvPr id="12" name="TextBox 11"/>
          <p:cNvSpPr txBox="1"/>
          <p:nvPr/>
        </p:nvSpPr>
        <p:spPr>
          <a:xfrm>
            <a:off x="1861409" y="2695120"/>
            <a:ext cx="1311898" cy="307777"/>
          </a:xfrm>
          <a:prstGeom prst="rect">
            <a:avLst/>
          </a:prstGeom>
          <a:noFill/>
        </p:spPr>
        <p:txBody>
          <a:bodyPr wrap="none" rtlCol="0">
            <a:spAutoFit/>
          </a:bodyPr>
          <a:lstStyle/>
          <a:p>
            <a:r>
              <a:rPr lang="en-ZA" sz="1400" dirty="0"/>
              <a:t>lends money to</a:t>
            </a:r>
            <a:endParaRPr lang="en-GB" sz="1400" dirty="0"/>
          </a:p>
        </p:txBody>
      </p:sp>
      <p:sp>
        <p:nvSpPr>
          <p:cNvPr id="13" name="TextBox 12"/>
          <p:cNvSpPr txBox="1"/>
          <p:nvPr/>
        </p:nvSpPr>
        <p:spPr>
          <a:xfrm>
            <a:off x="4380242" y="2684391"/>
            <a:ext cx="1311898" cy="307777"/>
          </a:xfrm>
          <a:prstGeom prst="rect">
            <a:avLst/>
          </a:prstGeom>
          <a:noFill/>
        </p:spPr>
        <p:txBody>
          <a:bodyPr wrap="none" rtlCol="0">
            <a:spAutoFit/>
          </a:bodyPr>
          <a:lstStyle/>
          <a:p>
            <a:r>
              <a:rPr lang="en-ZA" sz="1400" dirty="0"/>
              <a:t>lends money to</a:t>
            </a:r>
            <a:endParaRPr lang="en-GB" sz="1400" dirty="0"/>
          </a:p>
        </p:txBody>
      </p:sp>
      <p:cxnSp>
        <p:nvCxnSpPr>
          <p:cNvPr id="15" name="Straight Arrow Connector 14"/>
          <p:cNvCxnSpPr/>
          <p:nvPr/>
        </p:nvCxnSpPr>
        <p:spPr>
          <a:xfrm>
            <a:off x="1931670" y="3082261"/>
            <a:ext cx="1199750" cy="0"/>
          </a:xfrm>
          <a:prstGeom prst="straightConnector1">
            <a:avLst/>
          </a:prstGeom>
          <a:ln w="38100">
            <a:solidFill>
              <a:srgbClr val="0D969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97775" y="3036512"/>
            <a:ext cx="1199750" cy="0"/>
          </a:xfrm>
          <a:prstGeom prst="straightConnector1">
            <a:avLst/>
          </a:prstGeom>
          <a:ln w="38100">
            <a:solidFill>
              <a:srgbClr val="0D969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26307" y="3364861"/>
            <a:ext cx="1254403" cy="304169"/>
          </a:xfrm>
          <a:prstGeom prst="straightConnector1">
            <a:avLst/>
          </a:prstGeom>
          <a:ln w="38100">
            <a:solidFill>
              <a:srgbClr val="0D969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395147" y="2338382"/>
            <a:ext cx="1254403" cy="304169"/>
          </a:xfrm>
          <a:prstGeom prst="straightConnector1">
            <a:avLst/>
          </a:prstGeom>
          <a:ln w="38100">
            <a:solidFill>
              <a:srgbClr val="0D969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1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 calcmode="lin" valueType="num">
                                      <p:cBhvr additive="base">
                                        <p:cTn id="44"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 presetClass="entr" presetSubtype="8"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500" fill="hold"/>
                                        <p:tgtEl>
                                          <p:spTgt spid="11"/>
                                        </p:tgtEl>
                                        <p:attrNameLst>
                                          <p:attrName>ppt_w</p:attrName>
                                        </p:attrNameLst>
                                      </p:cBhvr>
                                      <p:tavLst>
                                        <p:tav tm="0">
                                          <p:val>
                                            <p:fltVal val="0"/>
                                          </p:val>
                                        </p:tav>
                                        <p:tav tm="100000">
                                          <p:val>
                                            <p:strVal val="#ppt_w"/>
                                          </p:val>
                                        </p:tav>
                                      </p:tavLst>
                                    </p:anim>
                                    <p:anim calcmode="lin" valueType="num">
                                      <p:cBhvr>
                                        <p:cTn id="82" dur="500" fill="hold"/>
                                        <p:tgtEl>
                                          <p:spTgt spid="11"/>
                                        </p:tgtEl>
                                        <p:attrNameLst>
                                          <p:attrName>ppt_h</p:attrName>
                                        </p:attrNameLst>
                                      </p:cBhvr>
                                      <p:tavLst>
                                        <p:tav tm="0">
                                          <p:val>
                                            <p:fltVal val="0"/>
                                          </p:val>
                                        </p:tav>
                                        <p:tav tm="100000">
                                          <p:val>
                                            <p:strVal val="#ppt_h"/>
                                          </p:val>
                                        </p:tav>
                                      </p:tavLst>
                                    </p:anim>
                                    <p:animEffect transition="in" filter="fade">
                                      <p:cBhvr>
                                        <p:cTn id="8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P spid="7" grpId="0" uiExpand="1" animBg="1"/>
      <p:bldP spid="9" grpId="0" animBg="1"/>
      <p:bldP spid="10" grpId="0" animBg="1"/>
      <p:bldP spid="11" grpId="0" animBg="1"/>
      <p:bldP spid="12" grpId="0" uiExpan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6005062"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err="1"/>
              <a:t>Sipho</a:t>
            </a:r>
            <a:r>
              <a:rPr lang="en-ZA" sz="2000" dirty="0"/>
              <a:t> is a pensioner who lives off the interest on his investment. </a:t>
            </a:r>
          </a:p>
          <a:p>
            <a:pPr marL="0" indent="0">
              <a:buNone/>
            </a:pPr>
            <a:r>
              <a:rPr lang="en-ZA" sz="2000" dirty="0"/>
              <a:t>He has R560 000 in his investment. The bank reduces its interest rate on investments from 9,8% per year to 9,25% per year. </a:t>
            </a:r>
          </a:p>
          <a:p>
            <a:pPr marL="0" indent="0">
              <a:buNone/>
            </a:pPr>
            <a:r>
              <a:rPr lang="en-ZA" sz="2000" dirty="0"/>
              <a:t>Interest is calculated on a daily balance.</a:t>
            </a:r>
          </a:p>
          <a:p>
            <a:pPr marL="263525" indent="-263525">
              <a:buAutoNum type="arabicPeriod"/>
            </a:pPr>
            <a:r>
              <a:rPr lang="en-ZA" sz="2000" dirty="0"/>
              <a:t>How will the drop in interest rate affect </a:t>
            </a:r>
            <a:r>
              <a:rPr lang="en-ZA" sz="2000" dirty="0" err="1"/>
              <a:t>Sipho’s</a:t>
            </a:r>
            <a:r>
              <a:rPr lang="en-ZA" sz="2000" dirty="0"/>
              <a:t> income? Explain.</a:t>
            </a:r>
          </a:p>
          <a:p>
            <a:pPr marL="263525" indent="-263525">
              <a:buAutoNum type="arabicPeriod"/>
            </a:pPr>
            <a:r>
              <a:rPr lang="en-ZA" sz="2000" dirty="0"/>
              <a:t>Use a spreadsheet to compare </a:t>
            </a:r>
            <a:r>
              <a:rPr lang="en-ZA" sz="2000" dirty="0" err="1"/>
              <a:t>Sipho’s</a:t>
            </a:r>
            <a:r>
              <a:rPr lang="en-ZA" sz="2000" dirty="0"/>
              <a:t> income in a 30-day month at the old and new interest rates. </a:t>
            </a:r>
          </a:p>
          <a:p>
            <a:pPr marL="263525" indent="-263525">
              <a:buNone/>
            </a:pPr>
            <a:endParaRPr lang="en-ZA" sz="2000" b="1" dirty="0"/>
          </a:p>
        </p:txBody>
      </p:sp>
      <p:sp>
        <p:nvSpPr>
          <p:cNvPr id="2" name="Title 1"/>
          <p:cNvSpPr>
            <a:spLocks noGrp="1"/>
          </p:cNvSpPr>
          <p:nvPr>
            <p:ph type="title"/>
          </p:nvPr>
        </p:nvSpPr>
        <p:spPr/>
        <p:txBody>
          <a:bodyPr/>
          <a:lstStyle/>
          <a:p>
            <a:r>
              <a:rPr lang="en-ZA" dirty="0"/>
              <a:t>Example 9.4 page 189</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Tree>
    <p:extLst>
      <p:ext uri="{BB962C8B-B14F-4D97-AF65-F5344CB8AC3E}">
        <p14:creationId xmlns:p14="http://schemas.microsoft.com/office/powerpoint/2010/main" val="334987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4602" y="1712351"/>
            <a:ext cx="5972401" cy="2932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buFont typeface="+mj-lt"/>
              <a:buAutoNum type="arabicPeriod"/>
            </a:pPr>
            <a:r>
              <a:rPr lang="en-GB" sz="2000" dirty="0"/>
              <a:t>His income will be reduced because he will earn less interest. </a:t>
            </a:r>
          </a:p>
          <a:p>
            <a:pPr marL="263525" indent="-263525">
              <a:buFont typeface="+mj-lt"/>
              <a:buAutoNum type="arabicPeriod"/>
            </a:pPr>
            <a:r>
              <a:rPr lang="en-GB" sz="2000" dirty="0"/>
              <a:t>Students should realise that they need to add the previous day’s interest to the previous principal sum for every calculation. </a:t>
            </a:r>
            <a:endParaRPr lang="en-ZA" altLang="en-US" sz="2000" dirty="0">
              <a:sym typeface="+mn-ea"/>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927"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9.4 page 189</a:t>
            </a:r>
            <a:r>
              <a:rPr lang="en-ZA" sz="3200" dirty="0"/>
              <a:t> continued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Tree>
    <p:extLst>
      <p:ext uri="{BB962C8B-B14F-4D97-AF65-F5344CB8AC3E}">
        <p14:creationId xmlns:p14="http://schemas.microsoft.com/office/powerpoint/2010/main" val="530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288979"/>
            <a:ext cx="7202854" cy="475520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81001" y="1457477"/>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Example 9.4 page 189 </a:t>
            </a:r>
            <a:r>
              <a:rPr lang="en-ZA" sz="3200" dirty="0"/>
              <a:t>continued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913" y="1457477"/>
            <a:ext cx="4587270" cy="4450745"/>
          </a:xfrm>
          <a:prstGeom prst="rect">
            <a:avLst/>
          </a:prstGeom>
        </p:spPr>
      </p:pic>
    </p:spTree>
    <p:extLst>
      <p:ext uri="{BB962C8B-B14F-4D97-AF65-F5344CB8AC3E}">
        <p14:creationId xmlns:p14="http://schemas.microsoft.com/office/powerpoint/2010/main" val="40078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How interest affects a housing loan</a:t>
            </a:r>
            <a:endParaRPr lang="en-GB" sz="4400" dirty="0"/>
          </a:p>
        </p:txBody>
      </p:sp>
      <p:sp>
        <p:nvSpPr>
          <p:cNvPr id="3" name="Content Placeholder 2"/>
          <p:cNvSpPr>
            <a:spLocks noGrp="1"/>
          </p:cNvSpPr>
          <p:nvPr>
            <p:ph idx="1"/>
          </p:nvPr>
        </p:nvSpPr>
        <p:spPr/>
        <p:txBody>
          <a:bodyPr/>
          <a:lstStyle/>
          <a:p>
            <a:pPr marL="182563" indent="-182563">
              <a:buFont typeface="Arial" panose="020B0604020202020204" pitchFamily="34" charset="0"/>
              <a:buChar char="•"/>
            </a:pPr>
            <a:r>
              <a:rPr lang="en-ZA" dirty="0"/>
              <a:t>Most people need to borrow money from the bank to buy a house. A loan for a property is called a </a:t>
            </a:r>
            <a:r>
              <a:rPr lang="en-ZA" b="1" dirty="0"/>
              <a:t>mortgage bond. </a:t>
            </a:r>
          </a:p>
          <a:p>
            <a:pPr marL="182563" indent="-182563">
              <a:buFont typeface="Arial" panose="020B0604020202020204" pitchFamily="34" charset="0"/>
              <a:buChar char="•"/>
            </a:pPr>
            <a:r>
              <a:rPr lang="en-ZA" dirty="0"/>
              <a:t>Financial institutions gain income from charging interest on home loans. </a:t>
            </a:r>
          </a:p>
          <a:p>
            <a:pPr marL="182563" indent="-182563">
              <a:buFont typeface="Arial" panose="020B0604020202020204" pitchFamily="34" charset="0"/>
              <a:buChar char="•"/>
            </a:pPr>
            <a:r>
              <a:rPr lang="en-ZA" dirty="0"/>
              <a:t>Financial institutions charge compound interest on home loans. </a:t>
            </a:r>
          </a:p>
          <a:p>
            <a:pPr marL="182563" indent="-182563">
              <a:buFont typeface="Arial" panose="020B0604020202020204" pitchFamily="34" charset="0"/>
              <a:buChar char="•"/>
            </a:pPr>
            <a:r>
              <a:rPr lang="en-ZA" dirty="0"/>
              <a:t>The bigger the loan (principal sum), the more interest you pay. As the loan reduces, the interest amount also reduces.</a:t>
            </a:r>
          </a:p>
          <a:p>
            <a:pPr marL="182563" indent="-182563">
              <a:buFont typeface="Arial" panose="020B0604020202020204" pitchFamily="34" charset="0"/>
              <a:buChar char="•"/>
            </a:pPr>
            <a:r>
              <a:rPr lang="en-ZA" dirty="0"/>
              <a:t>You can reduce the loan amount faster if you pay extra every month with your monthly instalment. The extra payment goes towards paying off the loan, not towards interest.</a:t>
            </a:r>
          </a:p>
          <a:p>
            <a:pPr marL="182563" indent="-182563">
              <a:buFont typeface="Arial" panose="020B0604020202020204" pitchFamily="34" charset="0"/>
              <a:buChar char="•"/>
            </a:pPr>
            <a:endParaRPr lang="en-GB" dirty="0"/>
          </a:p>
        </p:txBody>
      </p:sp>
      <p:sp>
        <p:nvSpPr>
          <p:cNvPr id="4" name="Text Placeholder 3"/>
          <p:cNvSpPr>
            <a:spLocks noGrp="1"/>
          </p:cNvSpPr>
          <p:nvPr>
            <p:ph type="body" sz="quarter" idx="10"/>
          </p:nvPr>
        </p:nvSpPr>
        <p:spPr/>
        <p:txBody>
          <a:bodyPr/>
          <a:lstStyle/>
          <a:p>
            <a:r>
              <a:rPr lang="en-GB" dirty="0"/>
              <a:t>Unit 9.2</a:t>
            </a:r>
          </a:p>
        </p:txBody>
      </p:sp>
    </p:spTree>
    <p:extLst>
      <p:ext uri="{BB962C8B-B14F-4D97-AF65-F5344CB8AC3E}">
        <p14:creationId xmlns:p14="http://schemas.microsoft.com/office/powerpoint/2010/main" val="1253097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Study this graph below</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939" y="1707832"/>
            <a:ext cx="6474421" cy="3183336"/>
          </a:xfrm>
        </p:spPr>
      </p:pic>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
        <p:nvSpPr>
          <p:cNvPr id="6" name="TextBox 5"/>
          <p:cNvSpPr txBox="1"/>
          <p:nvPr/>
        </p:nvSpPr>
        <p:spPr>
          <a:xfrm>
            <a:off x="338912" y="5146406"/>
            <a:ext cx="7966128" cy="646331"/>
          </a:xfrm>
          <a:prstGeom prst="rect">
            <a:avLst/>
          </a:prstGeom>
          <a:noFill/>
        </p:spPr>
        <p:txBody>
          <a:bodyPr wrap="square" rtlCol="0">
            <a:spAutoFit/>
          </a:bodyPr>
          <a:lstStyle/>
          <a:p>
            <a:pPr marL="182563" indent="-182563">
              <a:buFont typeface="Arial" panose="020B0604020202020204" pitchFamily="34" charset="0"/>
              <a:buChar char="•"/>
            </a:pPr>
            <a:r>
              <a:rPr lang="en-ZA" dirty="0"/>
              <a:t>The </a:t>
            </a:r>
            <a:r>
              <a:rPr lang="en-ZA" b="1" dirty="0">
                <a:solidFill>
                  <a:srgbClr val="44479E"/>
                </a:solidFill>
              </a:rPr>
              <a:t>blue graph</a:t>
            </a:r>
            <a:r>
              <a:rPr lang="en-ZA" dirty="0"/>
              <a:t> shows the bond payment. The straight line indicates that payments were made regularly (every month). </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186" y="1858767"/>
            <a:ext cx="3255927" cy="3847205"/>
          </a:xfrm>
          <a:prstGeom prst="rect">
            <a:avLst/>
          </a:prstGeom>
          <a:noFill/>
          <a:ln>
            <a:noFill/>
          </a:ln>
        </p:spPr>
      </p:pic>
    </p:spTree>
    <p:extLst>
      <p:ext uri="{BB962C8B-B14F-4D97-AF65-F5344CB8AC3E}">
        <p14:creationId xmlns:p14="http://schemas.microsoft.com/office/powerpoint/2010/main" val="11081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Study this graph below</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939" y="1707832"/>
            <a:ext cx="6474421" cy="3183336"/>
          </a:xfrm>
        </p:spPr>
      </p:pic>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
        <p:nvSpPr>
          <p:cNvPr id="6" name="TextBox 5"/>
          <p:cNvSpPr txBox="1"/>
          <p:nvPr/>
        </p:nvSpPr>
        <p:spPr>
          <a:xfrm>
            <a:off x="338912" y="5146406"/>
            <a:ext cx="7966128" cy="923330"/>
          </a:xfrm>
          <a:prstGeom prst="rect">
            <a:avLst/>
          </a:prstGeom>
          <a:noFill/>
        </p:spPr>
        <p:txBody>
          <a:bodyPr wrap="square" rtlCol="0">
            <a:spAutoFit/>
          </a:bodyPr>
          <a:lstStyle/>
          <a:p>
            <a:pPr marL="182563" indent="-182563">
              <a:buFont typeface="Arial" panose="020B0604020202020204" pitchFamily="34" charset="0"/>
              <a:buChar char="•"/>
            </a:pPr>
            <a:r>
              <a:rPr lang="en-ZA" dirty="0"/>
              <a:t>The </a:t>
            </a:r>
            <a:r>
              <a:rPr lang="en-ZA" b="1" dirty="0">
                <a:solidFill>
                  <a:srgbClr val="3BB46E"/>
                </a:solidFill>
              </a:rPr>
              <a:t>green graph </a:t>
            </a:r>
            <a:r>
              <a:rPr lang="en-ZA" dirty="0"/>
              <a:t>shows the interest payment. Initially, almost the whole payment goes towards the interest charged. As the balance outstanding decreases, the interest also decreases.</a:t>
            </a:r>
          </a:p>
        </p:txBody>
      </p:sp>
    </p:spTree>
    <p:extLst>
      <p:ext uri="{BB962C8B-B14F-4D97-AF65-F5344CB8AC3E}">
        <p14:creationId xmlns:p14="http://schemas.microsoft.com/office/powerpoint/2010/main" val="30197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Study this graph below</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939" y="1707832"/>
            <a:ext cx="6474421" cy="3183336"/>
          </a:xfrm>
        </p:spPr>
      </p:pic>
      <p:sp>
        <p:nvSpPr>
          <p:cNvPr id="4" name="Text Placeholder 3"/>
          <p:cNvSpPr>
            <a:spLocks noGrp="1"/>
          </p:cNvSpPr>
          <p:nvPr>
            <p:ph type="body" sz="quarter" idx="10"/>
          </p:nvPr>
        </p:nvSpPr>
        <p:spPr/>
        <p:txBody>
          <a:bodyPr/>
          <a:lstStyle/>
          <a:p>
            <a:r>
              <a:rPr lang="en-GB" dirty="0">
                <a:solidFill>
                  <a:schemeClr val="bg1">
                    <a:lumMod val="65000"/>
                  </a:schemeClr>
                </a:solidFill>
              </a:rPr>
              <a:t>Unit 9.2</a:t>
            </a:r>
          </a:p>
        </p:txBody>
      </p:sp>
      <p:sp>
        <p:nvSpPr>
          <p:cNvPr id="6" name="TextBox 5"/>
          <p:cNvSpPr txBox="1"/>
          <p:nvPr/>
        </p:nvSpPr>
        <p:spPr>
          <a:xfrm>
            <a:off x="338912" y="5146406"/>
            <a:ext cx="7966128" cy="923330"/>
          </a:xfrm>
          <a:prstGeom prst="rect">
            <a:avLst/>
          </a:prstGeom>
          <a:noFill/>
        </p:spPr>
        <p:txBody>
          <a:bodyPr wrap="square" rtlCol="0">
            <a:spAutoFit/>
          </a:bodyPr>
          <a:lstStyle/>
          <a:p>
            <a:pPr marL="182563" indent="-182563">
              <a:buFont typeface="Arial" panose="020B0604020202020204" pitchFamily="34" charset="0"/>
              <a:buChar char="•"/>
            </a:pPr>
            <a:r>
              <a:rPr lang="en-ZA" dirty="0"/>
              <a:t>The </a:t>
            </a:r>
            <a:r>
              <a:rPr lang="en-ZA" b="1" dirty="0"/>
              <a:t>black graph</a:t>
            </a:r>
            <a:r>
              <a:rPr lang="en-ZA" dirty="0"/>
              <a:t> shows the amount outstanding on the bond. For the first year and a bit, the amount remains almost the same. This is because almost the whole payment goes to interest.</a:t>
            </a:r>
          </a:p>
        </p:txBody>
      </p:sp>
    </p:spTree>
    <p:extLst>
      <p:ext uri="{BB962C8B-B14F-4D97-AF65-F5344CB8AC3E}">
        <p14:creationId xmlns:p14="http://schemas.microsoft.com/office/powerpoint/2010/main" val="41510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9.2 </a:t>
            </a:r>
          </a:p>
        </p:txBody>
      </p:sp>
      <p:sp>
        <p:nvSpPr>
          <p:cNvPr id="3" name="Content Placeholder 2"/>
          <p:cNvSpPr>
            <a:spLocks noGrp="1"/>
          </p:cNvSpPr>
          <p:nvPr>
            <p:ph sz="quarter" idx="10"/>
          </p:nvPr>
        </p:nvSpPr>
        <p:spPr/>
        <p:txBody>
          <a:bodyPr/>
          <a:lstStyle/>
          <a:p>
            <a:r>
              <a:rPr lang="en-ZA" dirty="0"/>
              <a:t>Exercise 9.2</a:t>
            </a:r>
          </a:p>
        </p:txBody>
      </p:sp>
      <p:sp>
        <p:nvSpPr>
          <p:cNvPr id="4" name="Text Placeholder 3"/>
          <p:cNvSpPr>
            <a:spLocks noGrp="1"/>
          </p:cNvSpPr>
          <p:nvPr>
            <p:ph type="body" idx="11"/>
          </p:nvPr>
        </p:nvSpPr>
        <p:spPr/>
        <p:txBody>
          <a:bodyPr/>
          <a:lstStyle/>
          <a:p>
            <a:r>
              <a:rPr lang="en-US" altLang="en-US" dirty="0"/>
              <a:t>Complete </a:t>
            </a:r>
            <a:r>
              <a:rPr lang="en-US" altLang="en-US" b="1" dirty="0"/>
              <a:t>Exercise 9.2 </a:t>
            </a:r>
            <a:r>
              <a:rPr lang="en-US" altLang="en-US" dirty="0"/>
              <a:t>on </a:t>
            </a:r>
            <a:r>
              <a:rPr lang="en-US" altLang="en-US" b="1" dirty="0"/>
              <a:t>page 192 </a:t>
            </a:r>
            <a:r>
              <a:rPr lang="en-US" altLang="en-US" dirty="0"/>
              <a:t>of your Student’s Book</a:t>
            </a:r>
            <a:endParaRPr lang="en-GB" altLang="en-US" dirty="0"/>
          </a:p>
        </p:txBody>
      </p:sp>
    </p:spTree>
    <p:extLst>
      <p:ext uri="{BB962C8B-B14F-4D97-AF65-F5344CB8AC3E}">
        <p14:creationId xmlns:p14="http://schemas.microsoft.com/office/powerpoint/2010/main" val="711976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 L4 M9 Slide 13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7422" y="1557337"/>
            <a:ext cx="5789483" cy="4320000"/>
          </a:xfrm>
          <a:prstGeom prst="rect">
            <a:avLst/>
          </a:prstGeom>
        </p:spPr>
      </p:pic>
      <p:sp>
        <p:nvSpPr>
          <p:cNvPr id="5" name="Rectangle 4"/>
          <p:cNvSpPr/>
          <p:nvPr/>
        </p:nvSpPr>
        <p:spPr>
          <a:xfrm>
            <a:off x="78059" y="132656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sz="4400" dirty="0"/>
              <a:t>Exercise </a:t>
            </a:r>
            <a:r>
              <a:rPr lang="en-ZA" dirty="0"/>
              <a:t>9.2</a:t>
            </a:r>
            <a:r>
              <a:rPr lang="en-ZA" sz="4400" dirty="0"/>
              <a:t> page 192</a:t>
            </a:r>
            <a:endParaRPr lang="en-GB" sz="4400" dirty="0"/>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9.2</a:t>
            </a:r>
            <a:endParaRPr lang="en-GB" sz="1800" b="1" dirty="0">
              <a:solidFill>
                <a:schemeClr val="bg1">
                  <a:lumMod val="65000"/>
                </a:schemeClr>
              </a:solidFill>
            </a:endParaRPr>
          </a:p>
        </p:txBody>
      </p:sp>
    </p:spTree>
    <p:extLst>
      <p:ext uri="{BB962C8B-B14F-4D97-AF65-F5344CB8AC3E}">
        <p14:creationId xmlns:p14="http://schemas.microsoft.com/office/powerpoint/2010/main" val="397755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63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Understanding interest</a:t>
            </a:r>
            <a:endParaRPr lang="en-GB" dirty="0"/>
          </a:p>
        </p:txBody>
      </p:sp>
      <p:sp>
        <p:nvSpPr>
          <p:cNvPr id="3" name="Text Placeholder 2"/>
          <p:cNvSpPr>
            <a:spLocks noGrp="1"/>
          </p:cNvSpPr>
          <p:nvPr>
            <p:ph type="body" idx="1"/>
          </p:nvPr>
        </p:nvSpPr>
        <p:spPr/>
        <p:txBody>
          <a:bodyPr/>
          <a:lstStyle/>
          <a:p>
            <a:r>
              <a:rPr lang="en-ZA" sz="3200" dirty="0"/>
              <a:t>Module 9</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9</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195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6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9.1	Simple versus compound interest</a:t>
            </a:r>
          </a:p>
          <a:p>
            <a:pPr marL="0" indent="0">
              <a:buNone/>
            </a:pPr>
            <a:r>
              <a:rPr lang="en-ZA" dirty="0"/>
              <a:t>9.2	Interest rates and the economy</a:t>
            </a:r>
            <a:endParaRPr lang="en-GB" dirty="0"/>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Simple versus compound interest</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9.1</a:t>
            </a:r>
            <a:endParaRPr lang="en-GB" dirty="0">
              <a:solidFill>
                <a:schemeClr val="bg1">
                  <a:lumMod val="65000"/>
                </a:schemeClr>
              </a:solidFill>
            </a:endParaRPr>
          </a:p>
        </p:txBody>
      </p:sp>
      <p:sp>
        <p:nvSpPr>
          <p:cNvPr id="6" name="Rectangle 5"/>
          <p:cNvSpPr/>
          <p:nvPr/>
        </p:nvSpPr>
        <p:spPr>
          <a:xfrm>
            <a:off x="498075" y="2154955"/>
            <a:ext cx="7243127" cy="766849"/>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524614" y="2285257"/>
            <a:ext cx="609600" cy="523220"/>
          </a:xfrm>
          <a:prstGeom prst="rect">
            <a:avLst/>
          </a:prstGeom>
          <a:noFill/>
        </p:spPr>
        <p:txBody>
          <a:bodyPr wrap="square" rtlCol="0">
            <a:spAutoFit/>
          </a:bodyPr>
          <a:lstStyle/>
          <a:p>
            <a:pPr algn="ctr"/>
            <a:r>
              <a:rPr lang="en-GB" sz="2800" b="1" dirty="0">
                <a:solidFill>
                  <a:schemeClr val="bg1"/>
                </a:solidFill>
              </a:rPr>
              <a:t>1</a:t>
            </a:r>
            <a:endParaRPr lang="en-ZA" sz="2800" dirty="0">
              <a:solidFill>
                <a:schemeClr val="bg1"/>
              </a:solidFill>
            </a:endParaRPr>
          </a:p>
        </p:txBody>
      </p:sp>
      <p:sp>
        <p:nvSpPr>
          <p:cNvPr id="8" name="TextBox 7"/>
          <p:cNvSpPr txBox="1"/>
          <p:nvPr/>
        </p:nvSpPr>
        <p:spPr>
          <a:xfrm>
            <a:off x="1230204" y="2223702"/>
            <a:ext cx="6231300" cy="646331"/>
          </a:xfrm>
          <a:prstGeom prst="rect">
            <a:avLst/>
          </a:prstGeom>
          <a:noFill/>
        </p:spPr>
        <p:txBody>
          <a:bodyPr wrap="square" rtlCol="0">
            <a:spAutoFit/>
          </a:bodyPr>
          <a:lstStyle/>
          <a:p>
            <a:r>
              <a:rPr lang="en-ZA" dirty="0"/>
              <a:t>When you borrow money from a financial institution, you pay interest on the amount borrowed.</a:t>
            </a:r>
          </a:p>
        </p:txBody>
      </p:sp>
      <p:sp>
        <p:nvSpPr>
          <p:cNvPr id="9" name="Rectangle 8"/>
          <p:cNvSpPr/>
          <p:nvPr/>
        </p:nvSpPr>
        <p:spPr>
          <a:xfrm>
            <a:off x="1116284" y="2305047"/>
            <a:ext cx="45719" cy="50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496800" y="1557338"/>
            <a:ext cx="724312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Interest is payable in two ways:</a:t>
            </a:r>
          </a:p>
        </p:txBody>
      </p:sp>
      <p:sp>
        <p:nvSpPr>
          <p:cNvPr id="15" name="Rectangle 14"/>
          <p:cNvSpPr/>
          <p:nvPr/>
        </p:nvSpPr>
        <p:spPr>
          <a:xfrm>
            <a:off x="496800" y="2985952"/>
            <a:ext cx="7243127" cy="766849"/>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TextBox 15"/>
          <p:cNvSpPr txBox="1"/>
          <p:nvPr/>
        </p:nvSpPr>
        <p:spPr>
          <a:xfrm>
            <a:off x="523339" y="3116254"/>
            <a:ext cx="609600" cy="523220"/>
          </a:xfrm>
          <a:prstGeom prst="rect">
            <a:avLst/>
          </a:prstGeom>
          <a:noFill/>
        </p:spPr>
        <p:txBody>
          <a:bodyPr wrap="square" rtlCol="0">
            <a:spAutoFit/>
          </a:bodyPr>
          <a:lstStyle/>
          <a:p>
            <a:pPr algn="ctr"/>
            <a:r>
              <a:rPr lang="en-ZA" sz="2800" b="1" dirty="0">
                <a:solidFill>
                  <a:schemeClr val="bg1"/>
                </a:solidFill>
              </a:rPr>
              <a:t>2</a:t>
            </a:r>
            <a:endParaRPr lang="en-ZA" sz="2800" dirty="0">
              <a:solidFill>
                <a:schemeClr val="bg1"/>
              </a:solidFill>
            </a:endParaRPr>
          </a:p>
        </p:txBody>
      </p:sp>
      <p:sp>
        <p:nvSpPr>
          <p:cNvPr id="17" name="TextBox 16"/>
          <p:cNvSpPr txBox="1"/>
          <p:nvPr/>
        </p:nvSpPr>
        <p:spPr>
          <a:xfrm>
            <a:off x="1228929" y="3054699"/>
            <a:ext cx="6231300" cy="646331"/>
          </a:xfrm>
          <a:prstGeom prst="rect">
            <a:avLst/>
          </a:prstGeom>
          <a:noFill/>
        </p:spPr>
        <p:txBody>
          <a:bodyPr wrap="square" rtlCol="0">
            <a:spAutoFit/>
          </a:bodyPr>
          <a:lstStyle/>
          <a:p>
            <a:r>
              <a:rPr lang="en-ZA" dirty="0"/>
              <a:t>When you invest money with a financial institution, you earn interest on the amount invested.</a:t>
            </a:r>
          </a:p>
        </p:txBody>
      </p:sp>
      <p:sp>
        <p:nvSpPr>
          <p:cNvPr id="18" name="Rectangle 17"/>
          <p:cNvSpPr/>
          <p:nvPr/>
        </p:nvSpPr>
        <p:spPr>
          <a:xfrm>
            <a:off x="1115009" y="3136044"/>
            <a:ext cx="45719" cy="504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364" y="2143147"/>
            <a:ext cx="2808903" cy="3319001"/>
          </a:xfrm>
          <a:prstGeom prst="rect">
            <a:avLst/>
          </a:prstGeom>
          <a:noFill/>
          <a:ln>
            <a:noFill/>
          </a:ln>
        </p:spPr>
      </p:pic>
    </p:spTree>
    <p:extLst>
      <p:ext uri="{BB962C8B-B14F-4D97-AF65-F5344CB8AC3E}">
        <p14:creationId xmlns:p14="http://schemas.microsoft.com/office/powerpoint/2010/main" val="382711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5" grpId="0" animBg="1"/>
      <p:bldP spid="16"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Simple versus compound interest</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9.1</a:t>
            </a:r>
            <a:endParaRPr lang="en-GB" dirty="0">
              <a:solidFill>
                <a:schemeClr val="bg1">
                  <a:lumMod val="65000"/>
                </a:schemeClr>
              </a:solidFill>
            </a:endParaRPr>
          </a:p>
        </p:txBody>
      </p:sp>
      <p:grpSp>
        <p:nvGrpSpPr>
          <p:cNvPr id="26" name="Group 25"/>
          <p:cNvGrpSpPr/>
          <p:nvPr/>
        </p:nvGrpSpPr>
        <p:grpSpPr>
          <a:xfrm>
            <a:off x="334081" y="4764117"/>
            <a:ext cx="3768660" cy="1104199"/>
            <a:chOff x="334081" y="4764117"/>
            <a:chExt cx="3768660" cy="1104199"/>
          </a:xfrm>
        </p:grpSpPr>
        <p:sp>
          <p:nvSpPr>
            <p:cNvPr id="13" name="TextBox 12"/>
            <p:cNvSpPr txBox="1"/>
            <p:nvPr/>
          </p:nvSpPr>
          <p:spPr>
            <a:xfrm>
              <a:off x="334081" y="4764117"/>
              <a:ext cx="3768660" cy="523220"/>
            </a:xfrm>
            <a:prstGeom prst="rect">
              <a:avLst/>
            </a:prstGeom>
            <a:noFill/>
          </p:spPr>
          <p:txBody>
            <a:bodyPr wrap="square" rtlCol="0">
              <a:spAutoFit/>
            </a:bodyPr>
            <a:lstStyle/>
            <a:p>
              <a:pPr algn="ctr"/>
              <a:r>
                <a:rPr lang="en-ZA" sz="2800" b="1" dirty="0">
                  <a:solidFill>
                    <a:srgbClr val="0D9293"/>
                  </a:solidFill>
                </a:rPr>
                <a:t>Simple interest</a:t>
              </a:r>
              <a:endParaRPr lang="en-GB" sz="2800" b="1" dirty="0">
                <a:solidFill>
                  <a:srgbClr val="0D9293"/>
                </a:solidFill>
              </a:endParaRPr>
            </a:p>
          </p:txBody>
        </p:sp>
        <p:sp>
          <p:nvSpPr>
            <p:cNvPr id="14" name="TextBox 13"/>
            <p:cNvSpPr txBox="1"/>
            <p:nvPr/>
          </p:nvSpPr>
          <p:spPr>
            <a:xfrm>
              <a:off x="541885" y="5221985"/>
              <a:ext cx="3184320" cy="646331"/>
            </a:xfrm>
            <a:prstGeom prst="rect">
              <a:avLst/>
            </a:prstGeom>
            <a:noFill/>
          </p:spPr>
          <p:txBody>
            <a:bodyPr wrap="square" rtlCol="0">
              <a:spAutoFit/>
            </a:bodyPr>
            <a:lstStyle/>
            <a:p>
              <a:pPr algn="ctr"/>
              <a:r>
                <a:rPr lang="en-ZA" dirty="0"/>
                <a:t>is calculated using the original (principal) amount only.</a:t>
              </a:r>
            </a:p>
          </p:txBody>
        </p:sp>
      </p:grpSp>
      <p:sp>
        <p:nvSpPr>
          <p:cNvPr id="19" name="Rectangle 18"/>
          <p:cNvSpPr/>
          <p:nvPr/>
        </p:nvSpPr>
        <p:spPr>
          <a:xfrm>
            <a:off x="4232910" y="4822557"/>
            <a:ext cx="54000" cy="118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p:nvGrpSpPr>
        <p:grpSpPr>
          <a:xfrm>
            <a:off x="4238037" y="4764117"/>
            <a:ext cx="3888828" cy="1104199"/>
            <a:chOff x="4173489" y="4764117"/>
            <a:chExt cx="3888828" cy="1104199"/>
          </a:xfrm>
        </p:grpSpPr>
        <p:sp>
          <p:nvSpPr>
            <p:cNvPr id="21" name="TextBox 20"/>
            <p:cNvSpPr txBox="1"/>
            <p:nvPr/>
          </p:nvSpPr>
          <p:spPr>
            <a:xfrm>
              <a:off x="4173489" y="4764117"/>
              <a:ext cx="3888828" cy="523220"/>
            </a:xfrm>
            <a:prstGeom prst="rect">
              <a:avLst/>
            </a:prstGeom>
            <a:noFill/>
          </p:spPr>
          <p:txBody>
            <a:bodyPr wrap="square" rtlCol="0">
              <a:spAutoFit/>
            </a:bodyPr>
            <a:lstStyle/>
            <a:p>
              <a:pPr algn="ctr"/>
              <a:r>
                <a:rPr lang="en-ZA" sz="2800" b="1" dirty="0">
                  <a:solidFill>
                    <a:srgbClr val="9CD043"/>
                  </a:solidFill>
                </a:rPr>
                <a:t>Compound interest</a:t>
              </a:r>
              <a:endParaRPr lang="en-ZA" dirty="0"/>
            </a:p>
          </p:txBody>
        </p:sp>
        <p:sp>
          <p:nvSpPr>
            <p:cNvPr id="22" name="TextBox 21"/>
            <p:cNvSpPr txBox="1"/>
            <p:nvPr/>
          </p:nvSpPr>
          <p:spPr>
            <a:xfrm>
              <a:off x="4261254" y="5221985"/>
              <a:ext cx="3713298" cy="646331"/>
            </a:xfrm>
            <a:prstGeom prst="rect">
              <a:avLst/>
            </a:prstGeom>
            <a:noFill/>
          </p:spPr>
          <p:txBody>
            <a:bodyPr wrap="square" rtlCol="0">
              <a:spAutoFit/>
            </a:bodyPr>
            <a:lstStyle/>
            <a:p>
              <a:pPr algn="ctr"/>
              <a:r>
                <a:rPr lang="en-ZA" dirty="0"/>
                <a:t>is calculated on the principal amount plus all previous interest earned.</a:t>
              </a: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364" y="2277617"/>
            <a:ext cx="2808903" cy="3319001"/>
          </a:xfrm>
          <a:prstGeom prst="rect">
            <a:avLst/>
          </a:prstGeom>
          <a:noFill/>
          <a:ln>
            <a:no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931" y="1843925"/>
            <a:ext cx="3561919" cy="239765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7931" y="3336929"/>
            <a:ext cx="3793065" cy="9285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849" y="1552880"/>
            <a:ext cx="4201147" cy="3078689"/>
          </a:xfrm>
          <a:prstGeom prst="rect">
            <a:avLst/>
          </a:prstGeom>
        </p:spPr>
      </p:pic>
    </p:spTree>
    <p:extLst>
      <p:ext uri="{BB962C8B-B14F-4D97-AF65-F5344CB8AC3E}">
        <p14:creationId xmlns:p14="http://schemas.microsoft.com/office/powerpoint/2010/main" val="33080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6005062"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Jo lends R2 000 to Mel.</a:t>
            </a:r>
          </a:p>
          <a:p>
            <a:pPr marL="0" indent="0">
              <a:buNone/>
            </a:pPr>
            <a:r>
              <a:rPr lang="en-ZA" sz="2000" dirty="0"/>
              <a:t>She charges him 6,25% simple interest per year. </a:t>
            </a:r>
          </a:p>
          <a:p>
            <a:pPr marL="447675" indent="-265113">
              <a:buAutoNum type="arabicPeriod"/>
            </a:pPr>
            <a:r>
              <a:rPr lang="en-ZA" sz="2000" dirty="0"/>
              <a:t>If he borrows the money for two years, how much would he pay Jo in total?</a:t>
            </a:r>
          </a:p>
          <a:p>
            <a:pPr marL="447675" indent="-265113">
              <a:buAutoNum type="arabicPeriod"/>
            </a:pPr>
            <a:r>
              <a:rPr lang="en-ZA" sz="2000" dirty="0"/>
              <a:t>If he pays back the money after 4 months, how much would he pay Jo in total?</a:t>
            </a:r>
          </a:p>
          <a:p>
            <a:pPr marL="447675" indent="-265113">
              <a:buAutoNum type="arabicPeriod"/>
            </a:pPr>
            <a:r>
              <a:rPr lang="en-ZA" sz="2000" dirty="0"/>
              <a:t>How much would he have paid in interest if Jo charged him 6,25% compound interest?</a:t>
            </a:r>
          </a:p>
        </p:txBody>
      </p:sp>
      <p:sp>
        <p:nvSpPr>
          <p:cNvPr id="2" name="Title 1"/>
          <p:cNvSpPr>
            <a:spLocks noGrp="1"/>
          </p:cNvSpPr>
          <p:nvPr>
            <p:ph type="title"/>
          </p:nvPr>
        </p:nvSpPr>
        <p:spPr/>
        <p:txBody>
          <a:bodyPr/>
          <a:lstStyle/>
          <a:p>
            <a:r>
              <a:rPr lang="en-ZA" dirty="0"/>
              <a:t>Example 9.1 page 184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9.1</a:t>
            </a:r>
          </a:p>
        </p:txBody>
      </p:sp>
    </p:spTree>
    <p:extLst>
      <p:ext uri="{BB962C8B-B14F-4D97-AF65-F5344CB8AC3E}">
        <p14:creationId xmlns:p14="http://schemas.microsoft.com/office/powerpoint/2010/main" val="2676521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4602" y="1712351"/>
            <a:ext cx="5972401" cy="4184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a:buFont typeface="+mj-lt"/>
              <a:buAutoNum type="arabicPeriod"/>
            </a:pPr>
            <a:r>
              <a:rPr lang="en-GB" sz="2000" dirty="0"/>
              <a:t>Interest paid for 1 year: 6,25% of R2 000 = R125</a:t>
            </a:r>
          </a:p>
          <a:p>
            <a:pPr marL="0" indent="0">
              <a:buNone/>
            </a:pPr>
            <a:r>
              <a:rPr lang="en-GB" sz="2000" dirty="0"/>
              <a:t>     Interest paid for 2 years: R125 × 2 = R250              </a:t>
            </a:r>
          </a:p>
          <a:p>
            <a:pPr marL="0" indent="0">
              <a:buNone/>
            </a:pPr>
            <a:r>
              <a:rPr lang="en-GB" sz="2000" dirty="0"/>
              <a:t>    Total paid to Jo after 2 years: R2 000 + R250 = R2 250 </a:t>
            </a:r>
          </a:p>
          <a:p>
            <a:pPr marL="0" indent="0">
              <a:buNone/>
            </a:pPr>
            <a:endParaRPr lang="en-GB" sz="2000" dirty="0"/>
          </a:p>
          <a:p>
            <a:pPr marL="0" indent="0">
              <a:buNone/>
            </a:pPr>
            <a:r>
              <a:rPr lang="en-GB" sz="2000" dirty="0"/>
              <a:t>2. Mel would pay 4 months’ worth of interest. </a:t>
            </a:r>
          </a:p>
          <a:p>
            <a:pPr marL="0" indent="0">
              <a:buNone/>
            </a:pPr>
            <a:r>
              <a:rPr lang="en-GB" sz="2000" dirty="0"/>
              <a:t>    This means he would pay      of a year’s interest.        </a:t>
            </a:r>
          </a:p>
          <a:p>
            <a:pPr marL="263525" indent="0">
              <a:buNone/>
            </a:pPr>
            <a:r>
              <a:rPr lang="en-GB" sz="2000" dirty="0"/>
              <a:t>Interest paid for 4 months:                                                   </a:t>
            </a:r>
          </a:p>
          <a:p>
            <a:pPr marL="263525" indent="0">
              <a:buNone/>
            </a:pPr>
            <a:r>
              <a:rPr lang="en-GB" sz="2000" dirty="0"/>
              <a:t>    ×  (6,25% of R2 000)                           </a:t>
            </a:r>
          </a:p>
          <a:p>
            <a:pPr marL="263525" indent="0">
              <a:buNone/>
            </a:pPr>
            <a:r>
              <a:rPr lang="en-GB" sz="2000" dirty="0"/>
              <a:t>=      × R125 = R41,67                                                        </a:t>
            </a:r>
          </a:p>
          <a:p>
            <a:pPr marL="263525" indent="0">
              <a:buNone/>
            </a:pPr>
            <a:r>
              <a:rPr lang="en-GB" sz="2000" dirty="0"/>
              <a:t>He would pay Jo R2 041,67</a:t>
            </a:r>
            <a:endParaRPr lang="en-ZA" altLang="en-US" sz="2000" dirty="0">
              <a:sym typeface="+mn-ea"/>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927" y="1858767"/>
            <a:ext cx="3056446" cy="3611498"/>
          </a:xfrm>
          <a:prstGeom prst="rect">
            <a:avLst/>
          </a:prstGeom>
          <a:noFill/>
          <a:ln>
            <a:noFill/>
          </a:ln>
        </p:spPr>
      </p:pic>
      <p:sp>
        <p:nvSpPr>
          <p:cNvPr id="2" name="Title 1"/>
          <p:cNvSpPr>
            <a:spLocks noGrp="1"/>
          </p:cNvSpPr>
          <p:nvPr>
            <p:ph type="title"/>
          </p:nvPr>
        </p:nvSpPr>
        <p:spPr/>
        <p:txBody>
          <a:bodyPr/>
          <a:lstStyle/>
          <a:p>
            <a:r>
              <a:rPr lang="en-ZA" dirty="0"/>
              <a:t>Example 9.1 page 184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9.1</a:t>
            </a:r>
          </a:p>
        </p:txBody>
      </p:sp>
      <p:graphicFrame>
        <p:nvGraphicFramePr>
          <p:cNvPr id="24" name="Object 23"/>
          <p:cNvGraphicFramePr>
            <a:graphicFrameLocks noChangeAspect="1"/>
          </p:cNvGraphicFramePr>
          <p:nvPr>
            <p:extLst>
              <p:ext uri="{D42A27DB-BD31-4B8C-83A1-F6EECF244321}">
                <p14:modId xmlns:p14="http://schemas.microsoft.com/office/powerpoint/2010/main" val="1444708303"/>
              </p:ext>
            </p:extLst>
          </p:nvPr>
        </p:nvGraphicFramePr>
        <p:xfrm>
          <a:off x="4961046" y="3611357"/>
          <a:ext cx="286815" cy="555704"/>
        </p:xfrm>
        <a:graphic>
          <a:graphicData uri="http://schemas.openxmlformats.org/presentationml/2006/ole">
            <mc:AlternateContent xmlns:mc="http://schemas.openxmlformats.org/markup-compatibility/2006">
              <mc:Choice xmlns:v="urn:schemas-microsoft-com:vml" Requires="v">
                <p:oleObj spid="_x0000_s27696" name="Equation" r:id="rId5" imgW="203040" imgH="393480" progId="Equation.DSMT4">
                  <p:embed/>
                </p:oleObj>
              </mc:Choice>
              <mc:Fallback>
                <p:oleObj name="Equation" r:id="rId5" imgW="203040" imgH="393480" progId="Equation.DSMT4">
                  <p:embed/>
                  <p:pic>
                    <p:nvPicPr>
                      <p:cNvPr id="0" name=""/>
                      <p:cNvPicPr/>
                      <p:nvPr/>
                    </p:nvPicPr>
                    <p:blipFill>
                      <a:blip r:embed="rId6"/>
                      <a:stretch>
                        <a:fillRect/>
                      </a:stretch>
                    </p:blipFill>
                    <p:spPr>
                      <a:xfrm>
                        <a:off x="4961046" y="3611357"/>
                        <a:ext cx="286815" cy="55570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574626776"/>
              </p:ext>
            </p:extLst>
          </p:nvPr>
        </p:nvGraphicFramePr>
        <p:xfrm>
          <a:off x="2276699" y="4352163"/>
          <a:ext cx="326515" cy="632623"/>
        </p:xfrm>
        <a:graphic>
          <a:graphicData uri="http://schemas.openxmlformats.org/presentationml/2006/ole">
            <mc:AlternateContent xmlns:mc="http://schemas.openxmlformats.org/markup-compatibility/2006">
              <mc:Choice xmlns:v="urn:schemas-microsoft-com:vml" Requires="v">
                <p:oleObj spid="_x0000_s27697" name="Equation" r:id="rId7" imgW="203040" imgH="393480" progId="Equation.DSMT4">
                  <p:embed/>
                </p:oleObj>
              </mc:Choice>
              <mc:Fallback>
                <p:oleObj name="Equation" r:id="rId7" imgW="203040" imgH="393480" progId="Equation.DSMT4">
                  <p:embed/>
                  <p:pic>
                    <p:nvPicPr>
                      <p:cNvPr id="0" name=""/>
                      <p:cNvPicPr/>
                      <p:nvPr/>
                    </p:nvPicPr>
                    <p:blipFill>
                      <a:blip r:embed="rId6"/>
                      <a:stretch>
                        <a:fillRect/>
                      </a:stretch>
                    </p:blipFill>
                    <p:spPr>
                      <a:xfrm>
                        <a:off x="2276699" y="4352163"/>
                        <a:ext cx="326515" cy="632623"/>
                      </a:xfrm>
                      <a:prstGeom prst="rect">
                        <a:avLst/>
                      </a:prstGeom>
                    </p:spPr>
                  </p:pic>
                </p:oleObj>
              </mc:Fallback>
            </mc:AlternateContent>
          </a:graphicData>
        </a:graphic>
      </p:graphicFrame>
      <p:graphicFrame>
        <p:nvGraphicFramePr>
          <p:cNvPr id="15" name="Object 14">
            <a:extLst>
              <a:ext uri="{FF2B5EF4-FFF2-40B4-BE49-F238E27FC236}">
                <a16:creationId xmlns="" xmlns:a16="http://schemas.microsoft.com/office/drawing/2014/main" id="{23504965-39D3-40C0-AFCF-A3A81026B051}"/>
              </a:ext>
            </a:extLst>
          </p:cNvPr>
          <p:cNvGraphicFramePr>
            <a:graphicFrameLocks noChangeAspect="1"/>
          </p:cNvGraphicFramePr>
          <p:nvPr>
            <p:extLst>
              <p:ext uri="{D42A27DB-BD31-4B8C-83A1-F6EECF244321}">
                <p14:modId xmlns:p14="http://schemas.microsoft.com/office/powerpoint/2010/main" val="3548386824"/>
              </p:ext>
            </p:extLst>
          </p:nvPr>
        </p:nvGraphicFramePr>
        <p:xfrm>
          <a:off x="2536531" y="4815442"/>
          <a:ext cx="285090" cy="552362"/>
        </p:xfrm>
        <a:graphic>
          <a:graphicData uri="http://schemas.openxmlformats.org/presentationml/2006/ole">
            <mc:AlternateContent xmlns:mc="http://schemas.openxmlformats.org/markup-compatibility/2006">
              <mc:Choice xmlns:v="urn:schemas-microsoft-com:vml" Requires="v">
                <p:oleObj spid="_x0000_s27698" name="Equation" r:id="rId8" imgW="203040" imgH="393480" progId="Equation.DSMT4">
                  <p:embed/>
                </p:oleObj>
              </mc:Choice>
              <mc:Fallback>
                <p:oleObj name="Equation" r:id="rId8" imgW="203040" imgH="393480" progId="Equation.DSMT4">
                  <p:embed/>
                  <p:pic>
                    <p:nvPicPr>
                      <p:cNvPr id="25" name="Object 24"/>
                      <p:cNvPicPr/>
                      <p:nvPr/>
                    </p:nvPicPr>
                    <p:blipFill>
                      <a:blip r:embed="rId6"/>
                      <a:stretch>
                        <a:fillRect/>
                      </a:stretch>
                    </p:blipFill>
                    <p:spPr>
                      <a:xfrm>
                        <a:off x="2536531" y="4815442"/>
                        <a:ext cx="285090" cy="552362"/>
                      </a:xfrm>
                      <a:prstGeom prst="rect">
                        <a:avLst/>
                      </a:prstGeom>
                    </p:spPr>
                  </p:pic>
                </p:oleObj>
              </mc:Fallback>
            </mc:AlternateContent>
          </a:graphicData>
        </a:graphic>
      </p:graphicFrame>
    </p:spTree>
    <p:extLst>
      <p:ext uri="{BB962C8B-B14F-4D97-AF65-F5344CB8AC3E}">
        <p14:creationId xmlns:p14="http://schemas.microsoft.com/office/powerpoint/2010/main" val="30846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500"/>
                                        <p:tgtEl>
                                          <p:spTgt spid="1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5" end="5"/>
                                            </p:txEl>
                                          </p:spTgt>
                                        </p:tgtEl>
                                        <p:attrNameLst>
                                          <p:attrName>style.visibility</p:attrName>
                                        </p:attrNameLst>
                                      </p:cBhvr>
                                      <p:to>
                                        <p:strVal val="visible"/>
                                      </p:to>
                                    </p:set>
                                    <p:animEffect transition="in" filter="fade">
                                      <p:cBhvr>
                                        <p:cTn id="43" dur="500"/>
                                        <p:tgtEl>
                                          <p:spTgt spid="13">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animEffect transition="in" filter="fade">
                                      <p:cBhvr>
                                        <p:cTn id="51" dur="500"/>
                                        <p:tgtEl>
                                          <p:spTgt spid="1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7" end="7"/>
                                            </p:txEl>
                                          </p:spTgt>
                                        </p:tgtEl>
                                        <p:attrNameLst>
                                          <p:attrName>style.visibility</p:attrName>
                                        </p:attrNameLst>
                                      </p:cBhvr>
                                      <p:to>
                                        <p:strVal val="visible"/>
                                      </p:to>
                                    </p:set>
                                    <p:animEffect transition="in" filter="fade">
                                      <p:cBhvr>
                                        <p:cTn id="56" dur="500"/>
                                        <p:tgtEl>
                                          <p:spTgt spid="13">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xEl>
                                              <p:pRg st="8" end="8"/>
                                            </p:txEl>
                                          </p:spTgt>
                                        </p:tgtEl>
                                        <p:attrNameLst>
                                          <p:attrName>style.visibility</p:attrName>
                                        </p:attrNameLst>
                                      </p:cBhvr>
                                      <p:to>
                                        <p:strVal val="visible"/>
                                      </p:to>
                                    </p:set>
                                    <p:animEffect transition="in" filter="fade">
                                      <p:cBhvr>
                                        <p:cTn id="64" dur="500"/>
                                        <p:tgtEl>
                                          <p:spTgt spid="13">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xEl>
                                              <p:pRg st="9" end="9"/>
                                            </p:txEl>
                                          </p:spTgt>
                                        </p:tgtEl>
                                        <p:attrNameLst>
                                          <p:attrName>style.visibility</p:attrName>
                                        </p:attrNameLst>
                                      </p:cBhvr>
                                      <p:to>
                                        <p:strVal val="visible"/>
                                      </p:to>
                                    </p:set>
                                    <p:animEffect transition="in" filter="fade">
                                      <p:cBhvr>
                                        <p:cTn id="72"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3600" y="1449388"/>
            <a:ext cx="7202854" cy="45947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0" name="Group 9"/>
          <p:cNvGrpSpPr/>
          <p:nvPr/>
        </p:nvGrpSpPr>
        <p:grpSpPr>
          <a:xfrm>
            <a:off x="354455" y="161179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13" name="Content Placeholder 2"/>
          <p:cNvSpPr txBox="1">
            <a:spLocks/>
          </p:cNvSpPr>
          <p:nvPr/>
        </p:nvSpPr>
        <p:spPr>
          <a:xfrm>
            <a:off x="2014602" y="1712351"/>
            <a:ext cx="5972401" cy="2932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buFont typeface="+mj-lt"/>
              <a:buAutoNum type="arabicPeriod" startAt="3"/>
            </a:pPr>
            <a:r>
              <a:rPr lang="en-GB" sz="2000" dirty="0"/>
              <a:t>For compound interest, the principal sum changes every time interest is added. </a:t>
            </a:r>
          </a:p>
          <a:p>
            <a:pPr marL="269875" indent="0">
              <a:buNone/>
            </a:pPr>
            <a:r>
              <a:rPr lang="en-GB" sz="2000" b="1" dirty="0"/>
              <a:t>Interest paid for first year:  </a:t>
            </a:r>
            <a:r>
              <a:rPr lang="en-GB" sz="2000" dirty="0"/>
              <a:t>6,25% of R2 000 = R125          </a:t>
            </a:r>
          </a:p>
          <a:p>
            <a:pPr marL="269875" indent="0">
              <a:buNone/>
            </a:pPr>
            <a:r>
              <a:rPr lang="en-GB" sz="2000" dirty="0"/>
              <a:t>The interest is added to the principal of R2 000. </a:t>
            </a:r>
          </a:p>
          <a:p>
            <a:pPr marL="269875" indent="0">
              <a:buNone/>
            </a:pPr>
            <a:r>
              <a:rPr lang="en-GB" sz="2000" b="1" dirty="0"/>
              <a:t>Principal amount for the second year </a:t>
            </a:r>
            <a:r>
              <a:rPr lang="en-GB" sz="2000" dirty="0"/>
              <a:t>= R2 125 </a:t>
            </a:r>
          </a:p>
        </p:txBody>
      </p:sp>
      <p:sp>
        <p:nvSpPr>
          <p:cNvPr id="2" name="Title 1"/>
          <p:cNvSpPr>
            <a:spLocks noGrp="1"/>
          </p:cNvSpPr>
          <p:nvPr>
            <p:ph type="title"/>
          </p:nvPr>
        </p:nvSpPr>
        <p:spPr/>
        <p:txBody>
          <a:bodyPr/>
          <a:lstStyle/>
          <a:p>
            <a:r>
              <a:rPr lang="en-ZA" dirty="0"/>
              <a:t>Example 9.1 page 184</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9.1</a:t>
            </a:r>
          </a:p>
        </p:txBody>
      </p:sp>
      <p:sp>
        <p:nvSpPr>
          <p:cNvPr id="6" name="TextBox 5"/>
          <p:cNvSpPr txBox="1"/>
          <p:nvPr/>
        </p:nvSpPr>
        <p:spPr>
          <a:xfrm>
            <a:off x="2398643" y="4106564"/>
            <a:ext cx="4535865" cy="1756992"/>
          </a:xfrm>
          <a:prstGeom prst="rect">
            <a:avLst/>
          </a:prstGeom>
          <a:solidFill>
            <a:srgbClr val="D8E8EA"/>
          </a:solidFill>
        </p:spPr>
        <p:txBody>
          <a:bodyPr wrap="square" lIns="144000" tIns="108000" rIns="144000" bIns="108000" rtlCol="0">
            <a:spAutoFit/>
          </a:bodyPr>
          <a:lstStyle/>
          <a:p>
            <a:r>
              <a:rPr lang="en-GB" sz="2000" dirty="0"/>
              <a:t>Interest paid for second year: </a:t>
            </a:r>
          </a:p>
          <a:p>
            <a:r>
              <a:rPr lang="en-GB" sz="2000" dirty="0"/>
              <a:t>6,25% of R2 125 = R132,81 </a:t>
            </a:r>
          </a:p>
          <a:p>
            <a:r>
              <a:rPr lang="en-GB" sz="2000" dirty="0"/>
              <a:t>The value of the loan after two years with interest compounded annually is: </a:t>
            </a:r>
          </a:p>
          <a:p>
            <a:r>
              <a:rPr lang="en-GB" sz="2000" dirty="0"/>
              <a:t>R2 000 + R125 + R132,81 = R2 257,81. </a:t>
            </a:r>
          </a:p>
        </p:txBody>
      </p:sp>
      <p:cxnSp>
        <p:nvCxnSpPr>
          <p:cNvPr id="17" name="Elbow Connector 16"/>
          <p:cNvCxnSpPr/>
          <p:nvPr/>
        </p:nvCxnSpPr>
        <p:spPr>
          <a:xfrm rot="5400000" flipH="1" flipV="1">
            <a:off x="6284342" y="3570915"/>
            <a:ext cx="643813" cy="550506"/>
          </a:xfrm>
          <a:prstGeom prst="bentConnector3">
            <a:avLst/>
          </a:prstGeom>
          <a:ln w="57150">
            <a:solidFill>
              <a:srgbClr val="D8E8E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1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9.1 </a:t>
            </a:r>
          </a:p>
        </p:txBody>
      </p:sp>
      <p:sp>
        <p:nvSpPr>
          <p:cNvPr id="3" name="Content Placeholder 2"/>
          <p:cNvSpPr>
            <a:spLocks noGrp="1"/>
          </p:cNvSpPr>
          <p:nvPr>
            <p:ph sz="quarter" idx="10"/>
          </p:nvPr>
        </p:nvSpPr>
        <p:spPr/>
        <p:txBody>
          <a:bodyPr/>
          <a:lstStyle/>
          <a:p>
            <a:r>
              <a:rPr lang="en-ZA" dirty="0"/>
              <a:t>Exercise 9.1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9.1 </a:t>
            </a:r>
            <a:r>
              <a:rPr lang="en-US" altLang="en-US" sz="2000" dirty="0"/>
              <a:t>on </a:t>
            </a:r>
            <a:r>
              <a:rPr lang="en-US" altLang="en-US" sz="2000" b="1" dirty="0"/>
              <a:t>page 187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3150</TotalTime>
  <Words>834</Words>
  <Application>Microsoft Office PowerPoint</Application>
  <PresentationFormat>On-screen Show (4:3)</PresentationFormat>
  <Paragraphs>113</Paragraphs>
  <Slides>21</Slides>
  <Notes>0</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5" baseType="lpstr">
      <vt:lpstr>Arial</vt:lpstr>
      <vt:lpstr>Calibri</vt:lpstr>
      <vt:lpstr>Presentation2</vt:lpstr>
      <vt:lpstr>Equation</vt:lpstr>
      <vt:lpstr>Mathematical Literacy</vt:lpstr>
      <vt:lpstr>Understanding interest</vt:lpstr>
      <vt:lpstr>Overview</vt:lpstr>
      <vt:lpstr>Simple versus compound interest</vt:lpstr>
      <vt:lpstr>Simple versus compound interest</vt:lpstr>
      <vt:lpstr>Example 9.1 page 184</vt:lpstr>
      <vt:lpstr>Example 9.1 page 184</vt:lpstr>
      <vt:lpstr>Example 9.1 page 184</vt:lpstr>
      <vt:lpstr>PowerPoint Presentation</vt:lpstr>
      <vt:lpstr>Interest rates and the economy</vt:lpstr>
      <vt:lpstr>Example 9.4 page 189</vt:lpstr>
      <vt:lpstr>Example 9.4 page 189 continued …</vt:lpstr>
      <vt:lpstr>Example 9.4 page 189 continued …</vt:lpstr>
      <vt:lpstr>How interest affects a housing loan</vt:lpstr>
      <vt:lpstr>Study this graph below</vt:lpstr>
      <vt:lpstr>Study this graph below</vt:lpstr>
      <vt:lpstr>Study this graph below</vt:lpstr>
      <vt:lpstr>PowerPoint Presentation</vt:lpstr>
      <vt:lpstr>Exercise 9.2 page 192</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653</cp:revision>
  <dcterms:created xsi:type="dcterms:W3CDTF">2017-08-15T07:49:10Z</dcterms:created>
  <dcterms:modified xsi:type="dcterms:W3CDTF">2017-12-22T10:57:26Z</dcterms:modified>
</cp:coreProperties>
</file>