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56" r:id="rId2"/>
    <p:sldId id="257" r:id="rId3"/>
    <p:sldId id="258" r:id="rId4"/>
    <p:sldId id="382" r:id="rId5"/>
    <p:sldId id="383" r:id="rId6"/>
    <p:sldId id="385" r:id="rId7"/>
    <p:sldId id="375" r:id="rId8"/>
    <p:sldId id="315" r:id="rId9"/>
    <p:sldId id="387" r:id="rId10"/>
    <p:sldId id="388" r:id="rId11"/>
    <p:sldId id="389" r:id="rId12"/>
    <p:sldId id="390" r:id="rId13"/>
    <p:sldId id="392" r:id="rId14"/>
    <p:sldId id="393" r:id="rId15"/>
    <p:sldId id="394" r:id="rId16"/>
    <p:sldId id="395" r:id="rId17"/>
    <p:sldId id="397" r:id="rId18"/>
    <p:sldId id="400" r:id="rId19"/>
    <p:sldId id="398" r:id="rId20"/>
    <p:sldId id="399" r:id="rId21"/>
    <p:sldId id="401" r:id="rId22"/>
    <p:sldId id="402" r:id="rId23"/>
    <p:sldId id="403" r:id="rId24"/>
    <p:sldId id="404" r:id="rId25"/>
    <p:sldId id="405" r:id="rId26"/>
    <p:sldId id="406" r:id="rId27"/>
    <p:sldId id="408" r:id="rId28"/>
    <p:sldId id="381" r:id="rId29"/>
    <p:sldId id="316" r:id="rId30"/>
    <p:sldId id="40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pos="2744" userDrawn="1">
          <p15:clr>
            <a:srgbClr val="A4A3A4"/>
          </p15:clr>
        </p15:guide>
        <p15:guide id="3" orient="horz" pos="3861" userDrawn="1">
          <p15:clr>
            <a:srgbClr val="A4A3A4"/>
          </p15:clr>
        </p15:guide>
        <p15:guide id="4" pos="1338" userDrawn="1">
          <p15:clr>
            <a:srgbClr val="A4A3A4"/>
          </p15:clr>
        </p15:guide>
        <p15:guide id="5" orient="horz" pos="2478" userDrawn="1">
          <p15:clr>
            <a:srgbClr val="A4A3A4"/>
          </p15:clr>
        </p15:guide>
        <p15:guide id="6" orient="horz" pos="3566" userDrawn="1">
          <p15:clr>
            <a:srgbClr val="A4A3A4"/>
          </p15:clr>
        </p15:guide>
        <p15:guide id="7" pos="3742" userDrawn="1">
          <p15:clr>
            <a:srgbClr val="A4A3A4"/>
          </p15:clr>
        </p15:guide>
        <p15:guide id="8" pos="4967" userDrawn="1">
          <p15:clr>
            <a:srgbClr val="A4A3A4"/>
          </p15:clr>
        </p15:guide>
        <p15:guide id="9" orient="horz" pos="2840" userDrawn="1">
          <p15:clr>
            <a:srgbClr val="A4A3A4"/>
          </p15:clr>
        </p15:guide>
        <p15:guide id="10" pos="2290" userDrawn="1">
          <p15:clr>
            <a:srgbClr val="A4A3A4"/>
          </p15:clr>
        </p15:guide>
        <p15:guide id="11" orient="horz" pos="123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D043"/>
    <a:srgbClr val="BDDA73"/>
    <a:srgbClr val="0D9293"/>
    <a:srgbClr val="2FA1A2"/>
    <a:srgbClr val="4BB3B5"/>
    <a:srgbClr val="D9D9D9"/>
    <a:srgbClr val="D8E8EA"/>
    <a:srgbClr val="94C2C8"/>
    <a:srgbClr val="9FC8CD"/>
    <a:srgbClr val="A6C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7" autoAdjust="0"/>
    <p:restoredTop sz="94249" autoAdjust="0"/>
  </p:normalViewPr>
  <p:slideViewPr>
    <p:cSldViewPr snapToGrid="0">
      <p:cViewPr varScale="1">
        <p:scale>
          <a:sx n="99" d="100"/>
          <a:sy n="99" d="100"/>
        </p:scale>
        <p:origin x="276" y="72"/>
      </p:cViewPr>
      <p:guideLst>
        <p:guide orient="horz" pos="2432"/>
        <p:guide pos="2744"/>
        <p:guide orient="horz" pos="3861"/>
        <p:guide pos="1338"/>
        <p:guide orient="horz" pos="2478"/>
        <p:guide orient="horz" pos="3566"/>
        <p:guide pos="3742"/>
        <p:guide pos="4967"/>
        <p:guide orient="horz" pos="2840"/>
        <p:guide pos="2290"/>
        <p:guide orient="horz" pos="123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D87E42-A97C-45D3-8678-BF71BE5913AE}" type="datetimeFigureOut">
              <a:rPr lang="en-GB" smtClean="0"/>
              <a:t>22/12/2017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4E351C-D2F9-4339-AEC5-7206194B4A5F}" type="slidenum">
              <a:rPr lang="en-GB" smtClean="0"/>
              <a:t>‹#›</a:t>
            </a:fld>
            <a:endParaRPr lang="en-GB"/>
          </a:p>
        </p:txBody>
      </p:sp>
    </p:spTree>
    <p:extLst>
      <p:ext uri="{BB962C8B-B14F-4D97-AF65-F5344CB8AC3E}">
        <p14:creationId xmlns:p14="http://schemas.microsoft.com/office/powerpoint/2010/main" val="42482437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ook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1676398"/>
            <a:ext cx="7915274" cy="2114552"/>
          </a:xfrm>
          <a:prstGeom prst="rect">
            <a:avLst/>
          </a:prstGeom>
        </p:spPr>
        <p:txBody>
          <a:bodyPr anchor="b">
            <a:normAutofit/>
          </a:bodyPr>
          <a:lstStyle>
            <a:lvl1pPr algn="ctr">
              <a:defRPr sz="7200" b="1">
                <a:latin typeface="+mn-lt"/>
              </a:defRPr>
            </a:lvl1pPr>
          </a:lstStyle>
          <a:p>
            <a:r>
              <a:rPr lang="en-US" dirty="0"/>
              <a:t>Book title</a:t>
            </a:r>
          </a:p>
        </p:txBody>
      </p:sp>
      <p:sp>
        <p:nvSpPr>
          <p:cNvPr id="3" name="Subtitle 2"/>
          <p:cNvSpPr>
            <a:spLocks noGrp="1"/>
          </p:cNvSpPr>
          <p:nvPr>
            <p:ph type="subTitle" idx="1" hasCustomPrompt="1"/>
          </p:nvPr>
        </p:nvSpPr>
        <p:spPr>
          <a:xfrm>
            <a:off x="381001" y="3952877"/>
            <a:ext cx="7915274" cy="1495425"/>
          </a:xfrm>
          <a:prstGeom prst="rect">
            <a:avLst/>
          </a:prstGeom>
        </p:spPr>
        <p:txBody>
          <a:bodyPr>
            <a:normAutofit/>
          </a:bodyPr>
          <a:lstStyle>
            <a:lvl1pPr marL="0" indent="0" algn="ctr">
              <a:buNone/>
              <a:defRPr sz="4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Level</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spTree>
    <p:custDataLst>
      <p:tags r:id="rId1"/>
    </p:custDataLst>
    <p:extLst>
      <p:ext uri="{BB962C8B-B14F-4D97-AF65-F5344CB8AC3E}">
        <p14:creationId xmlns:p14="http://schemas.microsoft.com/office/powerpoint/2010/main" val="342596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pic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6600" b="1">
                <a:latin typeface="+mn-lt"/>
              </a:defRPr>
            </a:lvl1pPr>
          </a:lstStyle>
          <a:p>
            <a:r>
              <a:rPr lang="en-US" dirty="0"/>
              <a:t>Topic title</a:t>
            </a:r>
          </a:p>
        </p:txBody>
      </p:sp>
      <p:sp>
        <p:nvSpPr>
          <p:cNvPr id="4"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4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Topic number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extLst>
      <p:ext uri="{BB962C8B-B14F-4D97-AF65-F5344CB8AC3E}">
        <p14:creationId xmlns:p14="http://schemas.microsoft.com/office/powerpoint/2010/main" val="126143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Modu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5400" b="1">
                <a:latin typeface="+mn-lt"/>
              </a:defRPr>
            </a:lvl1pPr>
          </a:lstStyle>
          <a:p>
            <a:r>
              <a:rPr lang="en-US" dirty="0"/>
              <a:t>Module title</a:t>
            </a:r>
          </a:p>
        </p:txBody>
      </p:sp>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ustDataLst>
      <p:tags r:id="rId1"/>
    </p:custDataLst>
    <p:extLst>
      <p:ext uri="{BB962C8B-B14F-4D97-AF65-F5344CB8AC3E}">
        <p14:creationId xmlns:p14="http://schemas.microsoft.com/office/powerpoint/2010/main" val="363401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mmative assessm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6" name="TextBox 5"/>
          <p:cNvSpPr txBox="1"/>
          <p:nvPr/>
        </p:nvSpPr>
        <p:spPr>
          <a:xfrm>
            <a:off x="403411" y="1405577"/>
            <a:ext cx="7892863" cy="2400657"/>
          </a:xfrm>
          <a:prstGeom prst="rect">
            <a:avLst/>
          </a:prstGeom>
          <a:noFill/>
        </p:spPr>
        <p:txBody>
          <a:bodyPr wrap="square" rtlCol="0">
            <a:spAutoFit/>
          </a:bodyPr>
          <a:lstStyle/>
          <a:p>
            <a:pPr defTabSz="457200"/>
            <a:endParaRPr lang="en-US" sz="5000" dirty="0">
              <a:solidFill>
                <a:prstClr val="black"/>
              </a:solidFill>
            </a:endParaRPr>
          </a:p>
          <a:p>
            <a:pPr defTabSz="457200"/>
            <a:endParaRPr lang="en-US" sz="5000" dirty="0">
              <a:solidFill>
                <a:prstClr val="black"/>
              </a:solidFill>
            </a:endParaRPr>
          </a:p>
          <a:p>
            <a:pPr defTabSz="457200"/>
            <a:r>
              <a:rPr lang="en-US" sz="4800" b="1" dirty="0">
                <a:solidFill>
                  <a:prstClr val="black"/>
                </a:solidFill>
              </a:rPr>
              <a:t>Summative assessment</a:t>
            </a:r>
            <a:endParaRPr lang="en-GB" sz="4800" b="1" dirty="0">
              <a:solidFill>
                <a:prstClr val="black"/>
              </a:solidFill>
            </a:endParaRPr>
          </a:p>
        </p:txBody>
      </p:sp>
    </p:spTree>
    <p:custDataLst>
      <p:tags r:id="rId1"/>
    </p:custDataLst>
    <p:extLst>
      <p:ext uri="{BB962C8B-B14F-4D97-AF65-F5344CB8AC3E}">
        <p14:creationId xmlns:p14="http://schemas.microsoft.com/office/powerpoint/2010/main" val="7345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activit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3756" y="470610"/>
            <a:ext cx="1729753" cy="2455200"/>
          </a:xfrm>
          <a:prstGeom prst="rect">
            <a:avLst/>
          </a:prstGeom>
        </p:spPr>
      </p:pic>
      <p:sp>
        <p:nvSpPr>
          <p:cNvPr id="3" name="Text Placeholder 2"/>
          <p:cNvSpPr>
            <a:spLocks noGrp="1"/>
          </p:cNvSpPr>
          <p:nvPr>
            <p:ph type="body" idx="1" hasCustomPrompt="1"/>
          </p:nvPr>
        </p:nvSpPr>
        <p:spPr>
          <a:xfrm>
            <a:off x="385763" y="3960817"/>
            <a:ext cx="7910513" cy="479206"/>
          </a:xfrm>
          <a:prstGeom prst="rect">
            <a:avLst/>
          </a:prstGeom>
        </p:spPr>
        <p:txBody>
          <a:bodyPr>
            <a:normAutofit/>
          </a:bodyPr>
          <a:lstStyle>
            <a:lvl1pPr marL="0" indent="0" algn="l">
              <a:buNone/>
              <a:defRPr sz="3000" b="1" baseline="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4" name="Content Placeholder 3"/>
          <p:cNvSpPr>
            <a:spLocks noGrp="1"/>
          </p:cNvSpPr>
          <p:nvPr>
            <p:ph sz="quarter" idx="10" hasCustomPrompt="1"/>
          </p:nvPr>
        </p:nvSpPr>
        <p:spPr>
          <a:xfrm>
            <a:off x="392595" y="3262376"/>
            <a:ext cx="8051800" cy="870712"/>
          </a:xfrm>
          <a:prstGeom prst="rect">
            <a:avLst/>
          </a:prstGeom>
        </p:spPr>
        <p:txBody>
          <a:bodyPr>
            <a:normAutofit/>
          </a:bodyPr>
          <a:lstStyle>
            <a:lvl1pPr marL="0" indent="0" algn="l" defTabSz="457200" rtl="0" eaLnBrk="1" latinLnBrk="0" hangingPunct="1">
              <a:buNone/>
              <a:defRPr lang="en-US" sz="4800" b="1" kern="1200" dirty="0">
                <a:solidFill>
                  <a:schemeClr val="tx1"/>
                </a:solidFill>
                <a:latin typeface="+mn-lt"/>
                <a:ea typeface="+mn-ea"/>
                <a:cs typeface="+mn-cs"/>
              </a:defRPr>
            </a:lvl1pPr>
          </a:lstStyle>
          <a:p>
            <a:pPr lvl="0"/>
            <a:r>
              <a:rPr lang="en-US" dirty="0"/>
              <a:t>Learning activity number</a:t>
            </a:r>
          </a:p>
        </p:txBody>
      </p:sp>
      <p:sp>
        <p:nvSpPr>
          <p:cNvPr id="7" name="Text Placeholder 2"/>
          <p:cNvSpPr txBox="1">
            <a:spLocks/>
          </p:cNvSpPr>
          <p:nvPr userDrawn="1"/>
        </p:nvSpPr>
        <p:spPr>
          <a:xfrm>
            <a:off x="385763" y="4440022"/>
            <a:ext cx="7910513" cy="550427"/>
          </a:xfrm>
          <a:prstGeom prst="rect">
            <a:avLst/>
          </a:prstGeom>
        </p:spPr>
        <p:txBody>
          <a:bodyPr>
            <a:normAutofit/>
          </a:bodyPr>
          <a:lstStyle>
            <a:lvl1pPr marL="0" indent="0" algn="l" defTabSz="685800" rtl="0" eaLnBrk="1" latinLnBrk="0" hangingPunct="1">
              <a:lnSpc>
                <a:spcPct val="90000"/>
              </a:lnSpc>
              <a:spcBef>
                <a:spcPts val="750"/>
              </a:spcBef>
              <a:buFont typeface="Arial" panose="020B0604020202020204" pitchFamily="34" charset="0"/>
              <a:buNone/>
              <a:defRPr sz="3000" b="1" kern="1200">
                <a:solidFill>
                  <a:schemeClr val="bg1">
                    <a:lumMod val="50000"/>
                  </a:schemeClr>
                </a:solidFill>
                <a:latin typeface="+mn-lt"/>
                <a:ea typeface="+mn-ea"/>
                <a:cs typeface="+mn-cs"/>
              </a:defRPr>
            </a:lvl1pPr>
            <a:lvl2pPr marL="457200" indent="0" algn="l" defTabSz="685800" rtl="0" eaLnBrk="1" latinLnBrk="0" hangingPunct="1">
              <a:lnSpc>
                <a:spcPct val="90000"/>
              </a:lnSpc>
              <a:spcBef>
                <a:spcPts val="375"/>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ZA" sz="1800" b="0" dirty="0">
              <a:solidFill>
                <a:schemeClr val="tx1"/>
              </a:solidFill>
            </a:endParaRPr>
          </a:p>
        </p:txBody>
      </p:sp>
      <p:sp>
        <p:nvSpPr>
          <p:cNvPr id="9" name="Text Placeholder 2"/>
          <p:cNvSpPr>
            <a:spLocks noGrp="1"/>
          </p:cNvSpPr>
          <p:nvPr>
            <p:ph type="body" idx="11" hasCustomPrompt="1"/>
          </p:nvPr>
        </p:nvSpPr>
        <p:spPr>
          <a:xfrm>
            <a:off x="392595" y="4475632"/>
            <a:ext cx="7910513" cy="479206"/>
          </a:xfrm>
          <a:prstGeom prst="rect">
            <a:avLst/>
          </a:prstGeom>
        </p:spPr>
        <p:txBody>
          <a:bodyPr>
            <a:normAutofit/>
          </a:bodyPr>
          <a:lstStyle>
            <a:lvl1pPr marL="0" indent="0" algn="l">
              <a:buNone/>
              <a:defRPr sz="1700" b="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p>
        </p:txBody>
      </p:sp>
    </p:spTree>
    <p:custDataLst>
      <p:tags r:id="rId1"/>
    </p:custDataLst>
    <p:extLst>
      <p:ext uri="{BB962C8B-B14F-4D97-AF65-F5344CB8AC3E}">
        <p14:creationId xmlns:p14="http://schemas.microsoft.com/office/powerpoint/2010/main" val="351373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1" y="417320"/>
            <a:ext cx="7905750" cy="720724"/>
          </a:xfrm>
          <a:prstGeom prst="rect">
            <a:avLst/>
          </a:prstGeom>
        </p:spPr>
        <p:txBody>
          <a:bodyPr/>
          <a:lstStyle>
            <a:lvl1pPr>
              <a:defRPr sz="4400" b="1">
                <a:latin typeface="+mn-lt"/>
              </a:defRPr>
            </a:lvl1pPr>
          </a:lstStyle>
          <a:p>
            <a:r>
              <a:rPr lang="en-US" dirty="0"/>
              <a:t>Click to edit Master title style</a:t>
            </a:r>
          </a:p>
        </p:txBody>
      </p:sp>
      <p:sp>
        <p:nvSpPr>
          <p:cNvPr id="3" name="Content Placeholder 2"/>
          <p:cNvSpPr>
            <a:spLocks noGrp="1"/>
          </p:cNvSpPr>
          <p:nvPr>
            <p:ph idx="1"/>
          </p:nvPr>
        </p:nvSpPr>
        <p:spPr>
          <a:xfrm>
            <a:off x="399289" y="1592288"/>
            <a:ext cx="7905751" cy="448532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0" hasCustomPrompt="1"/>
          </p:nvPr>
        </p:nvSpPr>
        <p:spPr>
          <a:xfrm>
            <a:off x="399289" y="987108"/>
            <a:ext cx="7905751" cy="301871"/>
          </a:xfrm>
          <a:prstGeom prst="rect">
            <a:avLst/>
          </a:prstGeom>
        </p:spPr>
        <p:txBody>
          <a:bodyPr/>
          <a:lstStyle>
            <a:lvl1pPr marL="0" indent="0">
              <a:buNone/>
              <a:defRPr sz="1800" b="1"/>
            </a:lvl1pPr>
          </a:lstStyle>
          <a:p>
            <a:r>
              <a:rPr lang="en-ZA" sz="1800" dirty="0">
                <a:solidFill>
                  <a:schemeClr val="bg2">
                    <a:lumMod val="75000"/>
                  </a:schemeClr>
                </a:solidFill>
              </a:rPr>
              <a:t>Unit</a:t>
            </a:r>
            <a:endParaRPr lang="en-US" dirty="0"/>
          </a:p>
        </p:txBody>
      </p:sp>
    </p:spTree>
    <p:custDataLst>
      <p:tags r:id="rId1"/>
    </p:custDataLst>
    <p:extLst>
      <p:ext uri="{BB962C8B-B14F-4D97-AF65-F5344CB8AC3E}">
        <p14:creationId xmlns:p14="http://schemas.microsoft.com/office/powerpoint/2010/main" val="516262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81001" y="417320"/>
            <a:ext cx="7905750" cy="720724"/>
          </a:xfrm>
          <a:prstGeom prst="rect">
            <a:avLst/>
          </a:prstGeom>
        </p:spPr>
        <p:txBody>
          <a:bodyPr/>
          <a:lstStyle>
            <a:lvl1pPr>
              <a:defRPr sz="4000" b="1">
                <a:latin typeface="+mn-lt"/>
              </a:defRPr>
            </a:lvl1pPr>
          </a:lstStyle>
          <a:p>
            <a:endParaRPr lang="en-US" dirty="0"/>
          </a:p>
        </p:txBody>
      </p:sp>
      <p:sp>
        <p:nvSpPr>
          <p:cNvPr id="4" name="Content Placeholder 2"/>
          <p:cNvSpPr>
            <a:spLocks noGrp="1"/>
          </p:cNvSpPr>
          <p:nvPr>
            <p:ph idx="1"/>
          </p:nvPr>
        </p:nvSpPr>
        <p:spPr>
          <a:xfrm>
            <a:off x="399289" y="1947672"/>
            <a:ext cx="7905751" cy="4129939"/>
          </a:xfrm>
          <a:prstGeom prst="rect">
            <a:avLst/>
          </a:prstGeom>
        </p:spPr>
        <p:txBody>
          <a:bodyPr/>
          <a:lstStyle>
            <a:lvl1pPr marL="0" indent="0">
              <a:buNone/>
              <a:defRPr sz="2000" baseline="0"/>
            </a:lvl1pPr>
            <a:lvl2pPr>
              <a:defRPr sz="1800"/>
            </a:lvl2pPr>
            <a:lvl3pPr>
              <a:defRPr sz="1600"/>
            </a:lvl3pPr>
            <a:lvl4pPr>
              <a:defRPr sz="1400"/>
            </a:lvl4pPr>
            <a:lvl5pPr>
              <a:defRPr sz="1200"/>
            </a:lvl5pPr>
          </a:lstStyle>
          <a:p>
            <a:pPr lvl="0"/>
            <a:endParaRPr lang="en-ZA" dirty="0"/>
          </a:p>
        </p:txBody>
      </p:sp>
      <p:sp>
        <p:nvSpPr>
          <p:cNvPr id="5" name="Text Placeholder 5"/>
          <p:cNvSpPr>
            <a:spLocks noGrp="1"/>
          </p:cNvSpPr>
          <p:nvPr>
            <p:ph type="body" sz="quarter" idx="10"/>
          </p:nvPr>
        </p:nvSpPr>
        <p:spPr>
          <a:xfrm>
            <a:off x="399289" y="1563523"/>
            <a:ext cx="7905751" cy="301871"/>
          </a:xfrm>
          <a:prstGeom prst="rect">
            <a:avLst/>
          </a:prstGeom>
        </p:spPr>
        <p:txBody>
          <a:bodyPr/>
          <a:lstStyle>
            <a:lvl1pPr marL="0" indent="0">
              <a:buNone/>
              <a:defRPr sz="1800" b="1">
                <a:solidFill>
                  <a:schemeClr val="bg1">
                    <a:lumMod val="65000"/>
                  </a:schemeClr>
                </a:solidFill>
              </a:defRPr>
            </a:lvl1pPr>
          </a:lstStyle>
          <a:p>
            <a:endParaRPr lang="en-US" dirty="0"/>
          </a:p>
        </p:txBody>
      </p:sp>
    </p:spTree>
    <p:extLst>
      <p:ext uri="{BB962C8B-B14F-4D97-AF65-F5344CB8AC3E}">
        <p14:creationId xmlns:p14="http://schemas.microsoft.com/office/powerpoint/2010/main" val="236152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905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ook 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20692" y="425709"/>
            <a:ext cx="3635892" cy="1033709"/>
          </a:xfrm>
          <a:prstGeom prst="rect">
            <a:avLst/>
          </a:prstGeom>
        </p:spPr>
      </p:pic>
      <p:sp>
        <p:nvSpPr>
          <p:cNvPr id="4" name="TextBox 3"/>
          <p:cNvSpPr txBox="1"/>
          <p:nvPr userDrawn="1"/>
        </p:nvSpPr>
        <p:spPr>
          <a:xfrm>
            <a:off x="687354" y="2710438"/>
            <a:ext cx="7264468" cy="3293209"/>
          </a:xfrm>
          <a:prstGeom prst="rect">
            <a:avLst/>
          </a:prstGeom>
          <a:noFill/>
        </p:spPr>
        <p:txBody>
          <a:bodyPr wrap="square" rtlCol="0">
            <a:spAutoFit/>
          </a:bodyPr>
          <a:lstStyle/>
          <a:p>
            <a:pPr algn="ctr"/>
            <a:r>
              <a:rPr lang="en-ZA" sz="1600" kern="1200" dirty="0">
                <a:solidFill>
                  <a:schemeClr val="tx1"/>
                </a:solidFill>
                <a:effectLst/>
                <a:latin typeface="+mn-lt"/>
                <a:ea typeface="+mn-ea"/>
                <a:cs typeface="+mn-cs"/>
              </a:rPr>
              <a:t>This PowerPoint Presentation has been developed by Macmillan Education South Africa (Pty) Ltd. </a:t>
            </a:r>
          </a:p>
          <a:p>
            <a:pPr algn="ctr"/>
            <a:r>
              <a:rPr lang="en-ZA" sz="1600" kern="1200" dirty="0">
                <a:solidFill>
                  <a:schemeClr val="tx1"/>
                </a:solidFill>
                <a:effectLst/>
                <a:latin typeface="+mn-lt"/>
                <a:ea typeface="+mn-ea"/>
                <a:cs typeface="+mn-cs"/>
              </a:rPr>
              <a:t>All texts, images, videos, animations, audio and vector simulations contained in the slides are property of Macmillan South Africa. Reproducing, reselling and redistributing this material without the written permission of Macmillan South Africa is prohibited. </a:t>
            </a:r>
          </a:p>
          <a:p>
            <a:pPr algn="ctr"/>
            <a:r>
              <a:rPr lang="en-ZA" sz="1600" kern="1200" dirty="0">
                <a:solidFill>
                  <a:schemeClr val="tx1"/>
                </a:solidFill>
                <a:effectLst/>
                <a:latin typeface="+mn-lt"/>
                <a:ea typeface="+mn-ea"/>
                <a:cs typeface="+mn-cs"/>
              </a:rPr>
              <a:t> </a:t>
            </a:r>
          </a:p>
          <a:p>
            <a:pPr algn="ctr"/>
            <a:r>
              <a:rPr lang="en-ZA" sz="1600" kern="1200" dirty="0">
                <a:solidFill>
                  <a:schemeClr val="tx1"/>
                </a:solidFill>
                <a:effectLst/>
                <a:latin typeface="+mn-lt"/>
                <a:ea typeface="+mn-ea"/>
                <a:cs typeface="+mn-cs"/>
              </a:rPr>
              <a:t>Lecturers are granted permission to: (i) modify the slides by adding and removing content; (ii) print copies of the presentation; and (iii) download and save the slides to a computer or local server. </a:t>
            </a:r>
          </a:p>
          <a:p>
            <a:pPr algn="ctr"/>
            <a:r>
              <a:rPr lang="en-ZA" sz="1600" kern="1200" dirty="0">
                <a:solidFill>
                  <a:schemeClr val="tx1"/>
                </a:solidFill>
                <a:effectLst/>
                <a:latin typeface="+mn-lt"/>
                <a:ea typeface="+mn-ea"/>
                <a:cs typeface="+mn-cs"/>
              </a:rPr>
              <a:t> </a:t>
            </a:r>
          </a:p>
          <a:p>
            <a:pPr algn="ctr"/>
            <a:r>
              <a:rPr lang="en-ZA" sz="1600" kern="1200" dirty="0">
                <a:solidFill>
                  <a:schemeClr val="tx1"/>
                </a:solidFill>
                <a:effectLst/>
                <a:latin typeface="+mn-lt"/>
                <a:ea typeface="+mn-ea"/>
                <a:cs typeface="+mn-cs"/>
              </a:rPr>
              <a:t>Nothing in this copyright notice constitutes permission to assert or imply that your use of the materials is sponsored or endorsed by Macmillan South Africa. </a:t>
            </a:r>
            <a:endParaRPr lang="en-ZA" sz="1600" dirty="0"/>
          </a:p>
        </p:txBody>
      </p:sp>
      <p:cxnSp>
        <p:nvCxnSpPr>
          <p:cNvPr id="7" name="Straight Connector 6"/>
          <p:cNvCxnSpPr/>
          <p:nvPr userDrawn="1"/>
        </p:nvCxnSpPr>
        <p:spPr>
          <a:xfrm>
            <a:off x="2809457" y="2464904"/>
            <a:ext cx="2880000" cy="0"/>
          </a:xfrm>
          <a:prstGeom prst="line">
            <a:avLst/>
          </a:prstGeom>
          <a:ln w="76200">
            <a:solidFill>
              <a:srgbClr val="BDDA7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980662" y="1590261"/>
            <a:ext cx="6688369" cy="830997"/>
          </a:xfrm>
          <a:prstGeom prst="rect">
            <a:avLst/>
          </a:prstGeom>
          <a:noFill/>
        </p:spPr>
        <p:txBody>
          <a:bodyPr wrap="none" rtlCol="0">
            <a:spAutoFit/>
          </a:bodyPr>
          <a:lstStyle/>
          <a:p>
            <a:r>
              <a:rPr lang="en-ZA" sz="4800" b="1" dirty="0"/>
              <a:t>TERMS AND CONDITIONS</a:t>
            </a:r>
          </a:p>
        </p:txBody>
      </p:sp>
    </p:spTree>
    <p:custDataLst>
      <p:tags r:id="rId1"/>
    </p:custDataLst>
    <p:extLst>
      <p:ext uri="{BB962C8B-B14F-4D97-AF65-F5344CB8AC3E}">
        <p14:creationId xmlns:p14="http://schemas.microsoft.com/office/powerpoint/2010/main" val="2538926062"/>
      </p:ext>
    </p:extLst>
  </p:cSld>
  <p:clrMapOvr>
    <a:masterClrMapping/>
  </p:clrMapOvr>
  <p:extLst mod="1">
    <p:ext uri="{DCECCB84-F9BA-43D5-87BE-67443E8EF086}">
      <p15:sldGuideLst xmlns:p15="http://schemas.microsoft.com/office/powerpoint/2012/main">
        <p15:guide id="1" pos="272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24000" y="2"/>
            <a:ext cx="720000" cy="68518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8" name="Rectangle 7"/>
          <p:cNvSpPr/>
          <p:nvPr/>
        </p:nvSpPr>
        <p:spPr>
          <a:xfrm>
            <a:off x="0" y="6324794"/>
            <a:ext cx="9144000" cy="540000"/>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9" name="Rectangle 8"/>
          <p:cNvSpPr/>
          <p:nvPr/>
        </p:nvSpPr>
        <p:spPr>
          <a:xfrm>
            <a:off x="6373906" y="6324600"/>
            <a:ext cx="2770094"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800">
              <a:solidFill>
                <a:prstClr val="white"/>
              </a:solidFill>
            </a:endParaRPr>
          </a:p>
        </p:txBody>
      </p:sp>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94930" y="6407026"/>
            <a:ext cx="2547117" cy="419247"/>
          </a:xfrm>
          <a:prstGeom prst="rect">
            <a:avLst/>
          </a:prstGeom>
        </p:spPr>
      </p:pic>
      <p:sp>
        <p:nvSpPr>
          <p:cNvPr id="11" name="TextBox 10"/>
          <p:cNvSpPr txBox="1"/>
          <p:nvPr userDrawn="1"/>
        </p:nvSpPr>
        <p:spPr>
          <a:xfrm>
            <a:off x="54553" y="6371015"/>
            <a:ext cx="3433157" cy="461665"/>
          </a:xfrm>
          <a:prstGeom prst="rect">
            <a:avLst/>
          </a:prstGeom>
          <a:noFill/>
        </p:spPr>
        <p:txBody>
          <a:bodyPr wrap="square" rtlCol="0">
            <a:spAutoFit/>
          </a:bodyPr>
          <a:lstStyle>
            <a:defPPr>
              <a:defRPr lang="en-US"/>
            </a:defPPr>
            <a:lvl1pPr>
              <a:defRPr sz="2200">
                <a:solidFill>
                  <a:prstClr val="black"/>
                </a:solidFill>
              </a:defRPr>
            </a:lvl1pPr>
          </a:lstStyle>
          <a:p>
            <a:pPr defTabSz="457200"/>
            <a:r>
              <a:rPr lang="en-ZA" sz="2400" b="1" dirty="0">
                <a:solidFill>
                  <a:prstClr val="white"/>
                </a:solidFill>
              </a:rPr>
              <a:t>Maths Lit NQF Level 4</a:t>
            </a:r>
          </a:p>
        </p:txBody>
      </p:sp>
      <p:pic>
        <p:nvPicPr>
          <p:cNvPr id="10" name="Picture 9"/>
          <p:cNvPicPr>
            <a:picLocks noChangeAspect="1"/>
          </p:cNvPicPr>
          <p:nvPr userDrawn="1"/>
        </p:nvPicPr>
        <p:blipFill rotWithShape="1">
          <a:blip r:embed="rId13"/>
          <a:srcRect l="65718" t="503" r="5295" b="78272"/>
          <a:stretch/>
        </p:blipFill>
        <p:spPr>
          <a:xfrm>
            <a:off x="8422374" y="5619097"/>
            <a:ext cx="721626" cy="705600"/>
          </a:xfrm>
          <a:prstGeom prst="rect">
            <a:avLst/>
          </a:prstGeom>
        </p:spPr>
      </p:pic>
    </p:spTree>
    <p:custDataLst>
      <p:tags r:id="rId11"/>
    </p:custDataLst>
    <p:extLst>
      <p:ext uri="{BB962C8B-B14F-4D97-AF65-F5344CB8AC3E}">
        <p14:creationId xmlns:p14="http://schemas.microsoft.com/office/powerpoint/2010/main" val="1014585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69" r:id="rId7"/>
    <p:sldLayoutId id="2147483676" r:id="rId8"/>
    <p:sldLayoutId id="214748367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600" dirty="0"/>
              <a:t>Mathematical Literacy</a:t>
            </a:r>
            <a:endParaRPr lang="en-GB" sz="6600" dirty="0"/>
          </a:p>
        </p:txBody>
      </p:sp>
      <p:sp>
        <p:nvSpPr>
          <p:cNvPr id="3" name="Subtitle 2"/>
          <p:cNvSpPr>
            <a:spLocks noGrp="1"/>
          </p:cNvSpPr>
          <p:nvPr>
            <p:ph type="subTitle" idx="1"/>
          </p:nvPr>
        </p:nvSpPr>
        <p:spPr/>
        <p:txBody>
          <a:bodyPr/>
          <a:lstStyle/>
          <a:p>
            <a:r>
              <a:rPr lang="en-ZA" dirty="0"/>
              <a:t>NQF 4</a:t>
            </a:r>
            <a:endParaRPr lang="en-GB" dirty="0"/>
          </a:p>
        </p:txBody>
      </p:sp>
    </p:spTree>
    <p:extLst>
      <p:ext uri="{BB962C8B-B14F-4D97-AF65-F5344CB8AC3E}">
        <p14:creationId xmlns:p14="http://schemas.microsoft.com/office/powerpoint/2010/main" val="1464255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Understanding UIF</a:t>
            </a:r>
          </a:p>
        </p:txBody>
      </p:sp>
      <p:sp>
        <p:nvSpPr>
          <p:cNvPr id="3" name="Content Placeholder 2"/>
          <p:cNvSpPr>
            <a:spLocks noGrp="1"/>
          </p:cNvSpPr>
          <p:nvPr>
            <p:ph idx="1"/>
          </p:nvPr>
        </p:nvSpPr>
        <p:spPr/>
        <p:txBody>
          <a:bodyPr/>
          <a:lstStyle/>
          <a:p>
            <a:pPr marL="0" indent="0">
              <a:buNone/>
            </a:pPr>
            <a:r>
              <a:rPr lang="en-ZA" sz="2000" dirty="0"/>
              <a:t>The purpose of UIF is to provide support to workers when they cannot earn an income.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8.2</a:t>
            </a:r>
          </a:p>
        </p:txBody>
      </p:sp>
      <p:sp>
        <p:nvSpPr>
          <p:cNvPr id="5" name="Rectangle 4"/>
          <p:cNvSpPr/>
          <p:nvPr/>
        </p:nvSpPr>
        <p:spPr>
          <a:xfrm>
            <a:off x="498075" y="2898384"/>
            <a:ext cx="7388313"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6" name="TextBox 5"/>
          <p:cNvSpPr txBox="1"/>
          <p:nvPr/>
        </p:nvSpPr>
        <p:spPr>
          <a:xfrm>
            <a:off x="524614" y="2887601"/>
            <a:ext cx="609600" cy="523220"/>
          </a:xfrm>
          <a:prstGeom prst="rect">
            <a:avLst/>
          </a:prstGeom>
          <a:noFill/>
        </p:spPr>
        <p:txBody>
          <a:bodyPr wrap="square" rtlCol="0">
            <a:spAutoFit/>
          </a:bodyPr>
          <a:lstStyle/>
          <a:p>
            <a:pPr algn="ctr"/>
            <a:r>
              <a:rPr lang="en-GB" sz="2800" b="1" dirty="0">
                <a:solidFill>
                  <a:schemeClr val="bg1"/>
                </a:solidFill>
              </a:rPr>
              <a:t>1</a:t>
            </a:r>
            <a:endParaRPr lang="en-ZA" sz="2800" dirty="0">
              <a:solidFill>
                <a:schemeClr val="bg1"/>
              </a:solidFill>
            </a:endParaRPr>
          </a:p>
        </p:txBody>
      </p:sp>
      <p:sp>
        <p:nvSpPr>
          <p:cNvPr id="7" name="TextBox 6"/>
          <p:cNvSpPr txBox="1"/>
          <p:nvPr/>
        </p:nvSpPr>
        <p:spPr>
          <a:xfrm>
            <a:off x="1230204" y="2967130"/>
            <a:ext cx="6231300" cy="369332"/>
          </a:xfrm>
          <a:prstGeom prst="rect">
            <a:avLst/>
          </a:prstGeom>
          <a:noFill/>
        </p:spPr>
        <p:txBody>
          <a:bodyPr wrap="square" rtlCol="0">
            <a:spAutoFit/>
          </a:bodyPr>
          <a:lstStyle/>
          <a:p>
            <a:r>
              <a:rPr lang="en-ZA" dirty="0"/>
              <a:t>Unemployment benefits</a:t>
            </a:r>
          </a:p>
        </p:txBody>
      </p:sp>
      <p:sp>
        <p:nvSpPr>
          <p:cNvPr id="8" name="Rectangle 7"/>
          <p:cNvSpPr/>
          <p:nvPr/>
        </p:nvSpPr>
        <p:spPr>
          <a:xfrm>
            <a:off x="1116284" y="2994685"/>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496800" y="2322282"/>
            <a:ext cx="7388313" cy="4963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The benefits covered by UIF are:</a:t>
            </a:r>
            <a:endParaRPr lang="en-ZA" sz="2400" b="1" dirty="0">
              <a:solidFill>
                <a:schemeClr val="bg1"/>
              </a:solidFill>
            </a:endParaRPr>
          </a:p>
        </p:txBody>
      </p:sp>
      <p:sp>
        <p:nvSpPr>
          <p:cNvPr id="10" name="Rectangle 9"/>
          <p:cNvSpPr/>
          <p:nvPr/>
        </p:nvSpPr>
        <p:spPr>
          <a:xfrm>
            <a:off x="496800" y="3466041"/>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1" name="TextBox 10"/>
          <p:cNvSpPr txBox="1"/>
          <p:nvPr/>
        </p:nvSpPr>
        <p:spPr>
          <a:xfrm>
            <a:off x="523339" y="3455258"/>
            <a:ext cx="609600" cy="523220"/>
          </a:xfrm>
          <a:prstGeom prst="rect">
            <a:avLst/>
          </a:prstGeom>
          <a:noFill/>
        </p:spPr>
        <p:txBody>
          <a:bodyPr wrap="square" rtlCol="0">
            <a:spAutoFit/>
          </a:bodyPr>
          <a:lstStyle/>
          <a:p>
            <a:pPr algn="ctr"/>
            <a:r>
              <a:rPr lang="en-GB" sz="2800" b="1" dirty="0">
                <a:solidFill>
                  <a:schemeClr val="bg1"/>
                </a:solidFill>
              </a:rPr>
              <a:t>2</a:t>
            </a:r>
            <a:endParaRPr lang="en-ZA" sz="2800" dirty="0">
              <a:solidFill>
                <a:schemeClr val="bg1"/>
              </a:solidFill>
            </a:endParaRPr>
          </a:p>
        </p:txBody>
      </p:sp>
      <p:sp>
        <p:nvSpPr>
          <p:cNvPr id="12" name="TextBox 11"/>
          <p:cNvSpPr txBox="1"/>
          <p:nvPr/>
        </p:nvSpPr>
        <p:spPr>
          <a:xfrm>
            <a:off x="1228929" y="3534787"/>
            <a:ext cx="6231300" cy="369332"/>
          </a:xfrm>
          <a:prstGeom prst="rect">
            <a:avLst/>
          </a:prstGeom>
          <a:noFill/>
        </p:spPr>
        <p:txBody>
          <a:bodyPr wrap="square" rtlCol="0">
            <a:spAutoFit/>
          </a:bodyPr>
          <a:lstStyle/>
          <a:p>
            <a:r>
              <a:rPr lang="en-ZA" dirty="0"/>
              <a:t>Illness benefits</a:t>
            </a:r>
          </a:p>
        </p:txBody>
      </p:sp>
      <p:sp>
        <p:nvSpPr>
          <p:cNvPr id="13" name="Rectangle 12"/>
          <p:cNvSpPr/>
          <p:nvPr/>
        </p:nvSpPr>
        <p:spPr>
          <a:xfrm>
            <a:off x="1115009" y="3562342"/>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498075" y="4046041"/>
            <a:ext cx="7388313"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5" name="TextBox 14"/>
          <p:cNvSpPr txBox="1"/>
          <p:nvPr/>
        </p:nvSpPr>
        <p:spPr>
          <a:xfrm>
            <a:off x="524614" y="4035258"/>
            <a:ext cx="609600" cy="523220"/>
          </a:xfrm>
          <a:prstGeom prst="rect">
            <a:avLst/>
          </a:prstGeom>
          <a:noFill/>
        </p:spPr>
        <p:txBody>
          <a:bodyPr wrap="square" rtlCol="0">
            <a:spAutoFit/>
          </a:bodyPr>
          <a:lstStyle/>
          <a:p>
            <a:pPr algn="ctr"/>
            <a:r>
              <a:rPr lang="en-GB" sz="2800" b="1" dirty="0">
                <a:solidFill>
                  <a:schemeClr val="bg1"/>
                </a:solidFill>
              </a:rPr>
              <a:t>3</a:t>
            </a:r>
            <a:endParaRPr lang="en-ZA" sz="2800" dirty="0">
              <a:solidFill>
                <a:schemeClr val="bg1"/>
              </a:solidFill>
            </a:endParaRPr>
          </a:p>
        </p:txBody>
      </p:sp>
      <p:sp>
        <p:nvSpPr>
          <p:cNvPr id="16" name="TextBox 15"/>
          <p:cNvSpPr txBox="1"/>
          <p:nvPr/>
        </p:nvSpPr>
        <p:spPr>
          <a:xfrm>
            <a:off x="1230204" y="4114787"/>
            <a:ext cx="6231300" cy="369332"/>
          </a:xfrm>
          <a:prstGeom prst="rect">
            <a:avLst/>
          </a:prstGeom>
          <a:noFill/>
        </p:spPr>
        <p:txBody>
          <a:bodyPr wrap="square" rtlCol="0">
            <a:spAutoFit/>
          </a:bodyPr>
          <a:lstStyle/>
          <a:p>
            <a:r>
              <a:rPr lang="en-ZA" dirty="0"/>
              <a:t>Maternity benefits</a:t>
            </a:r>
          </a:p>
        </p:txBody>
      </p:sp>
      <p:sp>
        <p:nvSpPr>
          <p:cNvPr id="17" name="Rectangle 16"/>
          <p:cNvSpPr/>
          <p:nvPr/>
        </p:nvSpPr>
        <p:spPr>
          <a:xfrm>
            <a:off x="1116284" y="4142342"/>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p:cNvSpPr/>
          <p:nvPr/>
        </p:nvSpPr>
        <p:spPr>
          <a:xfrm>
            <a:off x="496800" y="4613698"/>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9" name="TextBox 18"/>
          <p:cNvSpPr txBox="1"/>
          <p:nvPr/>
        </p:nvSpPr>
        <p:spPr>
          <a:xfrm>
            <a:off x="523339" y="4602915"/>
            <a:ext cx="609600" cy="523220"/>
          </a:xfrm>
          <a:prstGeom prst="rect">
            <a:avLst/>
          </a:prstGeom>
          <a:noFill/>
        </p:spPr>
        <p:txBody>
          <a:bodyPr wrap="square" rtlCol="0">
            <a:spAutoFit/>
          </a:bodyPr>
          <a:lstStyle/>
          <a:p>
            <a:pPr algn="ctr"/>
            <a:r>
              <a:rPr lang="en-GB" sz="2800" b="1" dirty="0">
                <a:solidFill>
                  <a:schemeClr val="bg1"/>
                </a:solidFill>
              </a:rPr>
              <a:t>4</a:t>
            </a:r>
            <a:endParaRPr lang="en-ZA" sz="2800" dirty="0">
              <a:solidFill>
                <a:schemeClr val="bg1"/>
              </a:solidFill>
            </a:endParaRPr>
          </a:p>
        </p:txBody>
      </p:sp>
      <p:sp>
        <p:nvSpPr>
          <p:cNvPr id="20" name="TextBox 19"/>
          <p:cNvSpPr txBox="1"/>
          <p:nvPr/>
        </p:nvSpPr>
        <p:spPr>
          <a:xfrm>
            <a:off x="1228929" y="4682444"/>
            <a:ext cx="6231300" cy="369332"/>
          </a:xfrm>
          <a:prstGeom prst="rect">
            <a:avLst/>
          </a:prstGeom>
          <a:noFill/>
        </p:spPr>
        <p:txBody>
          <a:bodyPr wrap="square" rtlCol="0">
            <a:spAutoFit/>
          </a:bodyPr>
          <a:lstStyle/>
          <a:p>
            <a:r>
              <a:rPr lang="en-ZA" dirty="0"/>
              <a:t>Adoption benefits</a:t>
            </a:r>
          </a:p>
        </p:txBody>
      </p:sp>
      <p:sp>
        <p:nvSpPr>
          <p:cNvPr id="21" name="Rectangle 20"/>
          <p:cNvSpPr/>
          <p:nvPr/>
        </p:nvSpPr>
        <p:spPr>
          <a:xfrm>
            <a:off x="1115009" y="4709999"/>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ectangle 21"/>
          <p:cNvSpPr/>
          <p:nvPr/>
        </p:nvSpPr>
        <p:spPr>
          <a:xfrm>
            <a:off x="496800" y="5189559"/>
            <a:ext cx="7388313"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23" name="TextBox 22"/>
          <p:cNvSpPr txBox="1"/>
          <p:nvPr/>
        </p:nvSpPr>
        <p:spPr>
          <a:xfrm>
            <a:off x="523339" y="5178776"/>
            <a:ext cx="609600" cy="523220"/>
          </a:xfrm>
          <a:prstGeom prst="rect">
            <a:avLst/>
          </a:prstGeom>
          <a:noFill/>
        </p:spPr>
        <p:txBody>
          <a:bodyPr wrap="square" rtlCol="0">
            <a:spAutoFit/>
          </a:bodyPr>
          <a:lstStyle/>
          <a:p>
            <a:pPr algn="ctr"/>
            <a:r>
              <a:rPr lang="en-GB" sz="2800" b="1" dirty="0">
                <a:solidFill>
                  <a:schemeClr val="bg1"/>
                </a:solidFill>
              </a:rPr>
              <a:t>5</a:t>
            </a:r>
            <a:endParaRPr lang="en-ZA" sz="2800" dirty="0">
              <a:solidFill>
                <a:schemeClr val="bg1"/>
              </a:solidFill>
            </a:endParaRPr>
          </a:p>
        </p:txBody>
      </p:sp>
      <p:sp>
        <p:nvSpPr>
          <p:cNvPr id="24" name="TextBox 23"/>
          <p:cNvSpPr txBox="1"/>
          <p:nvPr/>
        </p:nvSpPr>
        <p:spPr>
          <a:xfrm>
            <a:off x="1228929" y="5258305"/>
            <a:ext cx="6231300" cy="369332"/>
          </a:xfrm>
          <a:prstGeom prst="rect">
            <a:avLst/>
          </a:prstGeom>
          <a:noFill/>
        </p:spPr>
        <p:txBody>
          <a:bodyPr wrap="square" rtlCol="0">
            <a:spAutoFit/>
          </a:bodyPr>
          <a:lstStyle/>
          <a:p>
            <a:r>
              <a:rPr lang="en-ZA" dirty="0"/>
              <a:t>Death benefits</a:t>
            </a:r>
          </a:p>
        </p:txBody>
      </p:sp>
      <p:sp>
        <p:nvSpPr>
          <p:cNvPr id="25" name="Rectangle 24"/>
          <p:cNvSpPr/>
          <p:nvPr/>
        </p:nvSpPr>
        <p:spPr>
          <a:xfrm>
            <a:off x="1115009" y="5285860"/>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668367"/>
            <a:ext cx="2756432" cy="3257001"/>
          </a:xfrm>
          <a:prstGeom prst="rect">
            <a:avLst/>
          </a:prstGeom>
          <a:noFill/>
          <a:ln>
            <a:noFill/>
          </a:ln>
        </p:spPr>
      </p:pic>
    </p:spTree>
    <p:extLst>
      <p:ext uri="{BB962C8B-B14F-4D97-AF65-F5344CB8AC3E}">
        <p14:creationId xmlns:p14="http://schemas.microsoft.com/office/powerpoint/2010/main" val="317538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0-#ppt_w/2"/>
                                          </p:val>
                                        </p:tav>
                                        <p:tav tm="100000">
                                          <p:val>
                                            <p:strVal val="#ppt_x"/>
                                          </p:val>
                                        </p:tav>
                                      </p:tavLst>
                                    </p:anim>
                                    <p:anim calcmode="lin" valueType="num">
                                      <p:cBhvr additive="base">
                                        <p:cTn id="37" dur="500" fill="hold"/>
                                        <p:tgtEl>
                                          <p:spTgt spid="10"/>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1+#ppt_w/2"/>
                                          </p:val>
                                        </p:tav>
                                        <p:tav tm="100000">
                                          <p:val>
                                            <p:strVal val="#ppt_x"/>
                                          </p:val>
                                        </p:tav>
                                      </p:tavLst>
                                    </p:anim>
                                    <p:anim calcmode="lin" valueType="num">
                                      <p:cBhvr additive="base">
                                        <p:cTn id="41" dur="500" fill="hold"/>
                                        <p:tgtEl>
                                          <p:spTgt spid="11"/>
                                        </p:tgtEl>
                                        <p:attrNameLst>
                                          <p:attrName>ppt_y</p:attrName>
                                        </p:attrNameLst>
                                      </p:cBhvr>
                                      <p:tavLst>
                                        <p:tav tm="0">
                                          <p:val>
                                            <p:strVal val="#ppt_y"/>
                                          </p:val>
                                        </p:tav>
                                        <p:tav tm="100000">
                                          <p:val>
                                            <p:strVal val="#ppt_y"/>
                                          </p:val>
                                        </p:tav>
                                      </p:tavLst>
                                    </p:anim>
                                  </p:childTnLst>
                                </p:cTn>
                              </p:par>
                              <p:par>
                                <p:cTn id="42" presetID="53" presetClass="entr" presetSubtype="16"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500" fill="hold"/>
                                        <p:tgtEl>
                                          <p:spTgt spid="13"/>
                                        </p:tgtEl>
                                        <p:attrNameLst>
                                          <p:attrName>ppt_w</p:attrName>
                                        </p:attrNameLst>
                                      </p:cBhvr>
                                      <p:tavLst>
                                        <p:tav tm="0">
                                          <p:val>
                                            <p:fltVal val="0"/>
                                          </p:val>
                                        </p:tav>
                                        <p:tav tm="100000">
                                          <p:val>
                                            <p:strVal val="#ppt_w"/>
                                          </p:val>
                                        </p:tav>
                                      </p:tavLst>
                                    </p:anim>
                                    <p:anim calcmode="lin" valueType="num">
                                      <p:cBhvr>
                                        <p:cTn id="45" dur="500" fill="hold"/>
                                        <p:tgtEl>
                                          <p:spTgt spid="13"/>
                                        </p:tgtEl>
                                        <p:attrNameLst>
                                          <p:attrName>ppt_h</p:attrName>
                                        </p:attrNameLst>
                                      </p:cBhvr>
                                      <p:tavLst>
                                        <p:tav tm="0">
                                          <p:val>
                                            <p:fltVal val="0"/>
                                          </p:val>
                                        </p:tav>
                                        <p:tav tm="100000">
                                          <p:val>
                                            <p:strVal val="#ppt_h"/>
                                          </p:val>
                                        </p:tav>
                                      </p:tavLst>
                                    </p:anim>
                                    <p:animEffect transition="in" filter="fade">
                                      <p:cBhvr>
                                        <p:cTn id="46" dur="500"/>
                                        <p:tgtEl>
                                          <p:spTgt spid="13"/>
                                        </p:tgtEl>
                                      </p:cBhvr>
                                    </p:animEffect>
                                  </p:childTnLst>
                                </p:cTn>
                              </p:par>
                              <p:par>
                                <p:cTn id="47" presetID="10" presetClass="entr" presetSubtype="0" fill="hold" grpId="0" nodeType="withEffect">
                                  <p:stCondLst>
                                    <p:cond delay="5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0-#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1+#ppt_w/2"/>
                                          </p:val>
                                        </p:tav>
                                        <p:tav tm="100000">
                                          <p:val>
                                            <p:strVal val="#ppt_x"/>
                                          </p:val>
                                        </p:tav>
                                      </p:tavLst>
                                    </p:anim>
                                    <p:anim calcmode="lin" valueType="num">
                                      <p:cBhvr additive="base">
                                        <p:cTn id="59" dur="500" fill="hold"/>
                                        <p:tgtEl>
                                          <p:spTgt spid="15"/>
                                        </p:tgtEl>
                                        <p:attrNameLst>
                                          <p:attrName>ppt_y</p:attrName>
                                        </p:attrNameLst>
                                      </p:cBhvr>
                                      <p:tavLst>
                                        <p:tav tm="0">
                                          <p:val>
                                            <p:strVal val="#ppt_y"/>
                                          </p:val>
                                        </p:tav>
                                        <p:tav tm="100000">
                                          <p:val>
                                            <p:strVal val="#ppt_y"/>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10" presetClass="entr" presetSubtype="0" fill="hold" grpId="0" nodeType="withEffect">
                                  <p:stCondLst>
                                    <p:cond delay="50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500" fill="hold"/>
                                        <p:tgtEl>
                                          <p:spTgt spid="18"/>
                                        </p:tgtEl>
                                        <p:attrNameLst>
                                          <p:attrName>ppt_x</p:attrName>
                                        </p:attrNameLst>
                                      </p:cBhvr>
                                      <p:tavLst>
                                        <p:tav tm="0">
                                          <p:val>
                                            <p:strVal val="0-#ppt_w/2"/>
                                          </p:val>
                                        </p:tav>
                                        <p:tav tm="100000">
                                          <p:val>
                                            <p:strVal val="#ppt_x"/>
                                          </p:val>
                                        </p:tav>
                                      </p:tavLst>
                                    </p:anim>
                                    <p:anim calcmode="lin" valueType="num">
                                      <p:cBhvr additive="base">
                                        <p:cTn id="73" dur="500" fill="hold"/>
                                        <p:tgtEl>
                                          <p:spTgt spid="18"/>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additive="base">
                                        <p:cTn id="76" dur="500" fill="hold"/>
                                        <p:tgtEl>
                                          <p:spTgt spid="19"/>
                                        </p:tgtEl>
                                        <p:attrNameLst>
                                          <p:attrName>ppt_x</p:attrName>
                                        </p:attrNameLst>
                                      </p:cBhvr>
                                      <p:tavLst>
                                        <p:tav tm="0">
                                          <p:val>
                                            <p:strVal val="1+#ppt_w/2"/>
                                          </p:val>
                                        </p:tav>
                                        <p:tav tm="100000">
                                          <p:val>
                                            <p:strVal val="#ppt_x"/>
                                          </p:val>
                                        </p:tav>
                                      </p:tavLst>
                                    </p:anim>
                                    <p:anim calcmode="lin" valueType="num">
                                      <p:cBhvr additive="base">
                                        <p:cTn id="77" dur="500" fill="hold"/>
                                        <p:tgtEl>
                                          <p:spTgt spid="19"/>
                                        </p:tgtEl>
                                        <p:attrNameLst>
                                          <p:attrName>ppt_y</p:attrName>
                                        </p:attrNameLst>
                                      </p:cBhvr>
                                      <p:tavLst>
                                        <p:tav tm="0">
                                          <p:val>
                                            <p:strVal val="#ppt_y"/>
                                          </p:val>
                                        </p:tav>
                                        <p:tav tm="100000">
                                          <p:val>
                                            <p:strVal val="#ppt_y"/>
                                          </p:val>
                                        </p:tav>
                                      </p:tavLst>
                                    </p:anim>
                                  </p:childTnLst>
                                </p:cTn>
                              </p:par>
                              <p:par>
                                <p:cTn id="78" presetID="53" presetClass="entr" presetSubtype="16"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fltVal val="0"/>
                                          </p:val>
                                        </p:tav>
                                        <p:tav tm="100000">
                                          <p:val>
                                            <p:strVal val="#ppt_w"/>
                                          </p:val>
                                        </p:tav>
                                      </p:tavLst>
                                    </p:anim>
                                    <p:anim calcmode="lin" valueType="num">
                                      <p:cBhvr>
                                        <p:cTn id="81" dur="500" fill="hold"/>
                                        <p:tgtEl>
                                          <p:spTgt spid="21"/>
                                        </p:tgtEl>
                                        <p:attrNameLst>
                                          <p:attrName>ppt_h</p:attrName>
                                        </p:attrNameLst>
                                      </p:cBhvr>
                                      <p:tavLst>
                                        <p:tav tm="0">
                                          <p:val>
                                            <p:fltVal val="0"/>
                                          </p:val>
                                        </p:tav>
                                        <p:tav tm="100000">
                                          <p:val>
                                            <p:strVal val="#ppt_h"/>
                                          </p:val>
                                        </p:tav>
                                      </p:tavLst>
                                    </p:anim>
                                    <p:animEffect transition="in" filter="fade">
                                      <p:cBhvr>
                                        <p:cTn id="82" dur="500"/>
                                        <p:tgtEl>
                                          <p:spTgt spid="21"/>
                                        </p:tgtEl>
                                      </p:cBhvr>
                                    </p:animEffect>
                                  </p:childTnLst>
                                </p:cTn>
                              </p:par>
                              <p:par>
                                <p:cTn id="83" presetID="10" presetClass="entr" presetSubtype="0" fill="hold" grpId="0" nodeType="withEffect">
                                  <p:stCondLst>
                                    <p:cond delay="50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5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additive="base">
                                        <p:cTn id="90" dur="500" fill="hold"/>
                                        <p:tgtEl>
                                          <p:spTgt spid="22"/>
                                        </p:tgtEl>
                                        <p:attrNameLst>
                                          <p:attrName>ppt_x</p:attrName>
                                        </p:attrNameLst>
                                      </p:cBhvr>
                                      <p:tavLst>
                                        <p:tav tm="0">
                                          <p:val>
                                            <p:strVal val="0-#ppt_w/2"/>
                                          </p:val>
                                        </p:tav>
                                        <p:tav tm="100000">
                                          <p:val>
                                            <p:strVal val="#ppt_x"/>
                                          </p:val>
                                        </p:tav>
                                      </p:tavLst>
                                    </p:anim>
                                    <p:anim calcmode="lin" valueType="num">
                                      <p:cBhvr additive="base">
                                        <p:cTn id="91" dur="500" fill="hold"/>
                                        <p:tgtEl>
                                          <p:spTgt spid="22"/>
                                        </p:tgtEl>
                                        <p:attrNameLst>
                                          <p:attrName>ppt_y</p:attrName>
                                        </p:attrNameLst>
                                      </p:cBhvr>
                                      <p:tavLst>
                                        <p:tav tm="0">
                                          <p:val>
                                            <p:strVal val="#ppt_y"/>
                                          </p:val>
                                        </p:tav>
                                        <p:tav tm="100000">
                                          <p:val>
                                            <p:strVal val="#ppt_y"/>
                                          </p:val>
                                        </p:tav>
                                      </p:tavLst>
                                    </p:anim>
                                  </p:childTnLst>
                                </p:cTn>
                              </p:par>
                              <p:par>
                                <p:cTn id="92" presetID="2" presetClass="entr" presetSubtype="2" fill="hold" grpId="0" nodeType="withEffect">
                                  <p:stCondLst>
                                    <p:cond delay="0"/>
                                  </p:stCondLst>
                                  <p:childTnLst>
                                    <p:set>
                                      <p:cBhvr>
                                        <p:cTn id="93" dur="1" fill="hold">
                                          <p:stCondLst>
                                            <p:cond delay="0"/>
                                          </p:stCondLst>
                                        </p:cTn>
                                        <p:tgtEl>
                                          <p:spTgt spid="23"/>
                                        </p:tgtEl>
                                        <p:attrNameLst>
                                          <p:attrName>style.visibility</p:attrName>
                                        </p:attrNameLst>
                                      </p:cBhvr>
                                      <p:to>
                                        <p:strVal val="visible"/>
                                      </p:to>
                                    </p:set>
                                    <p:anim calcmode="lin" valueType="num">
                                      <p:cBhvr additive="base">
                                        <p:cTn id="94" dur="500" fill="hold"/>
                                        <p:tgtEl>
                                          <p:spTgt spid="23"/>
                                        </p:tgtEl>
                                        <p:attrNameLst>
                                          <p:attrName>ppt_x</p:attrName>
                                        </p:attrNameLst>
                                      </p:cBhvr>
                                      <p:tavLst>
                                        <p:tav tm="0">
                                          <p:val>
                                            <p:strVal val="1+#ppt_w/2"/>
                                          </p:val>
                                        </p:tav>
                                        <p:tav tm="100000">
                                          <p:val>
                                            <p:strVal val="#ppt_x"/>
                                          </p:val>
                                        </p:tav>
                                      </p:tavLst>
                                    </p:anim>
                                    <p:anim calcmode="lin" valueType="num">
                                      <p:cBhvr additive="base">
                                        <p:cTn id="95" dur="500" fill="hold"/>
                                        <p:tgtEl>
                                          <p:spTgt spid="23"/>
                                        </p:tgtEl>
                                        <p:attrNameLst>
                                          <p:attrName>ppt_y</p:attrName>
                                        </p:attrNameLst>
                                      </p:cBhvr>
                                      <p:tavLst>
                                        <p:tav tm="0">
                                          <p:val>
                                            <p:strVal val="#ppt_y"/>
                                          </p:val>
                                        </p:tav>
                                        <p:tav tm="100000">
                                          <p:val>
                                            <p:strVal val="#ppt_y"/>
                                          </p:val>
                                        </p:tav>
                                      </p:tavLst>
                                    </p:anim>
                                  </p:childTnLst>
                                </p:cTn>
                              </p:par>
                              <p:par>
                                <p:cTn id="96" presetID="53" presetClass="entr" presetSubtype="16"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childTnLst>
                                </p:cTn>
                              </p:par>
                              <p:par>
                                <p:cTn id="101" presetID="10" presetClass="entr" presetSubtype="0" fill="hold" grpId="0" nodeType="withEffect">
                                  <p:stCondLst>
                                    <p:cond delay="500"/>
                                  </p:stCondLst>
                                  <p:childTnLst>
                                    <p:set>
                                      <p:cBhvr>
                                        <p:cTn id="102" dur="1" fill="hold">
                                          <p:stCondLst>
                                            <p:cond delay="0"/>
                                          </p:stCondLst>
                                        </p:cTn>
                                        <p:tgtEl>
                                          <p:spTgt spid="24"/>
                                        </p:tgtEl>
                                        <p:attrNameLst>
                                          <p:attrName>style.visibility</p:attrName>
                                        </p:attrNameLst>
                                      </p:cBhvr>
                                      <p:to>
                                        <p:strVal val="visible"/>
                                      </p:to>
                                    </p:set>
                                    <p:animEffect transition="in" filter="fade">
                                      <p:cBhvr>
                                        <p:cTn id="10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9" grpId="0" animBg="1"/>
      <p:bldP spid="10" grpId="0" animBg="1"/>
      <p:bldP spid="11" grpId="0"/>
      <p:bldP spid="12" grpId="0"/>
      <p:bldP spid="13" grpId="0" animBg="1"/>
      <p:bldP spid="14" grpId="0" animBg="1"/>
      <p:bldP spid="15" grpId="0"/>
      <p:bldP spid="16" grpId="0"/>
      <p:bldP spid="17" grpId="0" animBg="1"/>
      <p:bldP spid="18" grpId="0" animBg="1"/>
      <p:bldP spid="19" grpId="0"/>
      <p:bldP spid="20" grpId="0"/>
      <p:bldP spid="21" grpId="0" animBg="1"/>
      <p:bldP spid="22" grpId="0" animBg="1"/>
      <p:bldP spid="23" grpId="0"/>
      <p:bldP spid="24" grpId="0"/>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How employees benefit from UIF</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8.2</a:t>
            </a:r>
          </a:p>
        </p:txBody>
      </p:sp>
      <p:grpSp>
        <p:nvGrpSpPr>
          <p:cNvPr id="6" name="Group 5"/>
          <p:cNvGrpSpPr/>
          <p:nvPr/>
        </p:nvGrpSpPr>
        <p:grpSpPr>
          <a:xfrm>
            <a:off x="3071004" y="1874766"/>
            <a:ext cx="4824461" cy="1077218"/>
            <a:chOff x="3647661" y="2835178"/>
            <a:chExt cx="4247804" cy="1077218"/>
          </a:xfrm>
        </p:grpSpPr>
        <p:sp>
          <p:nvSpPr>
            <p:cNvPr id="7" name="Rectangle 6"/>
            <p:cNvSpPr/>
            <p:nvPr/>
          </p:nvSpPr>
          <p:spPr>
            <a:xfrm>
              <a:off x="3647661" y="2931520"/>
              <a:ext cx="4247804"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3709197" y="2835178"/>
              <a:ext cx="4075044" cy="1077218"/>
            </a:xfrm>
            <a:prstGeom prst="rect">
              <a:avLst/>
            </a:prstGeom>
            <a:noFill/>
          </p:spPr>
          <p:txBody>
            <a:bodyPr wrap="square" rtlCol="0">
              <a:spAutoFit/>
            </a:bodyPr>
            <a:lstStyle/>
            <a:p>
              <a:pPr algn="r">
                <a:spcBef>
                  <a:spcPts val="300"/>
                </a:spcBef>
              </a:pPr>
              <a:r>
                <a:rPr lang="en-ZA" sz="2800" b="1" dirty="0">
                  <a:solidFill>
                    <a:schemeClr val="bg1"/>
                  </a:solidFill>
                </a:rPr>
                <a:t>“An </a:t>
              </a:r>
              <a:r>
                <a:rPr lang="en-ZA" sz="3600" b="1" i="1" dirty="0">
                  <a:solidFill>
                    <a:schemeClr val="bg1"/>
                  </a:solidFill>
                </a:rPr>
                <a:t>employee</a:t>
              </a:r>
              <a:r>
                <a:rPr lang="en-ZA" sz="2800" b="1" i="1" dirty="0">
                  <a:solidFill>
                    <a:schemeClr val="bg1"/>
                  </a:solidFill>
                </a:rPr>
                <a:t> </a:t>
              </a:r>
              <a:r>
                <a:rPr lang="en-ZA" sz="2800" b="1" dirty="0">
                  <a:solidFill>
                    <a:schemeClr val="bg1"/>
                  </a:solidFill>
                </a:rPr>
                <a:t>is entitled to</a:t>
              </a:r>
              <a:endParaRPr lang="en-ZA" sz="3600" b="1" i="1" dirty="0">
                <a:solidFill>
                  <a:schemeClr val="bg1"/>
                </a:solidFill>
              </a:endParaRPr>
            </a:p>
          </p:txBody>
        </p:sp>
      </p:grpSp>
      <p:grpSp>
        <p:nvGrpSpPr>
          <p:cNvPr id="10" name="Group 9"/>
          <p:cNvGrpSpPr/>
          <p:nvPr/>
        </p:nvGrpSpPr>
        <p:grpSpPr>
          <a:xfrm>
            <a:off x="3678249" y="3133007"/>
            <a:ext cx="4204348" cy="646331"/>
            <a:chOff x="3678249" y="4093419"/>
            <a:chExt cx="4204348" cy="646331"/>
          </a:xfrm>
        </p:grpSpPr>
        <p:sp>
          <p:nvSpPr>
            <p:cNvPr id="11" name="Rectangle 10"/>
            <p:cNvSpPr/>
            <p:nvPr/>
          </p:nvSpPr>
          <p:spPr>
            <a:xfrm>
              <a:off x="4114800" y="4157213"/>
              <a:ext cx="3767797"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678249" y="4093419"/>
              <a:ext cx="4075044" cy="646331"/>
            </a:xfrm>
            <a:prstGeom prst="rect">
              <a:avLst/>
            </a:prstGeom>
            <a:noFill/>
          </p:spPr>
          <p:txBody>
            <a:bodyPr wrap="square" rtlCol="0">
              <a:spAutoFit/>
            </a:bodyPr>
            <a:lstStyle/>
            <a:p>
              <a:pPr algn="r">
                <a:spcBef>
                  <a:spcPts val="300"/>
                </a:spcBef>
              </a:pPr>
              <a:r>
                <a:rPr lang="en-ZA" sz="3600" b="1" dirty="0">
                  <a:solidFill>
                    <a:schemeClr val="bg1"/>
                  </a:solidFill>
                </a:rPr>
                <a:t> </a:t>
              </a:r>
              <a:r>
                <a:rPr lang="en-ZA" sz="3600" b="1" i="1" dirty="0">
                  <a:solidFill>
                    <a:schemeClr val="bg1"/>
                  </a:solidFill>
                </a:rPr>
                <a:t>6 days</a:t>
              </a:r>
              <a:r>
                <a:rPr lang="en-ZA" sz="2800" b="1" dirty="0">
                  <a:solidFill>
                    <a:schemeClr val="bg1"/>
                  </a:solidFill>
                </a:rPr>
                <a:t> worked to a</a:t>
              </a:r>
              <a:endParaRPr lang="en-ZA" sz="3600" b="1" i="1" dirty="0">
                <a:solidFill>
                  <a:schemeClr val="bg1"/>
                </a:solidFill>
              </a:endParaRPr>
            </a:p>
          </p:txBody>
        </p:sp>
      </p:grpSp>
      <p:grpSp>
        <p:nvGrpSpPr>
          <p:cNvPr id="13" name="Group 12"/>
          <p:cNvGrpSpPr/>
          <p:nvPr/>
        </p:nvGrpSpPr>
        <p:grpSpPr>
          <a:xfrm>
            <a:off x="1708030" y="2490836"/>
            <a:ext cx="6187434" cy="646331"/>
            <a:chOff x="3714980" y="3451248"/>
            <a:chExt cx="4180484" cy="646331"/>
          </a:xfrm>
        </p:grpSpPr>
        <p:sp>
          <p:nvSpPr>
            <p:cNvPr id="14" name="Rectangle 13"/>
            <p:cNvSpPr/>
            <p:nvPr/>
          </p:nvSpPr>
          <p:spPr>
            <a:xfrm>
              <a:off x="5227983" y="3546020"/>
              <a:ext cx="2667481"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3714980" y="3451248"/>
              <a:ext cx="4075044" cy="646331"/>
            </a:xfrm>
            <a:prstGeom prst="rect">
              <a:avLst/>
            </a:prstGeom>
            <a:noFill/>
          </p:spPr>
          <p:txBody>
            <a:bodyPr wrap="square" rtlCol="0">
              <a:spAutoFit/>
            </a:bodyPr>
            <a:lstStyle/>
            <a:p>
              <a:pPr algn="r">
                <a:spcBef>
                  <a:spcPts val="300"/>
                </a:spcBef>
              </a:pPr>
              <a:r>
                <a:rPr lang="en-ZA" sz="3600" b="1" i="1" dirty="0">
                  <a:solidFill>
                    <a:schemeClr val="bg1"/>
                  </a:solidFill>
                </a:rPr>
                <a:t>1 day’s pay</a:t>
              </a:r>
              <a:r>
                <a:rPr lang="en-ZA" sz="2800" b="1" dirty="0">
                  <a:solidFill>
                    <a:schemeClr val="bg1"/>
                  </a:solidFill>
                </a:rPr>
                <a:t> for every</a:t>
              </a:r>
              <a:endParaRPr lang="en-ZA" sz="3600" b="1" i="1" dirty="0">
                <a:solidFill>
                  <a:schemeClr val="bg1"/>
                </a:solidFill>
              </a:endParaRPr>
            </a:p>
          </p:txBody>
        </p:sp>
      </p:gr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044" y="1683280"/>
            <a:ext cx="3089346" cy="2382513"/>
          </a:xfrm>
          <a:prstGeom prst="rect">
            <a:avLst/>
          </a:prstGeom>
        </p:spPr>
      </p:pic>
      <p:grpSp>
        <p:nvGrpSpPr>
          <p:cNvPr id="17" name="Group 16"/>
          <p:cNvGrpSpPr/>
          <p:nvPr/>
        </p:nvGrpSpPr>
        <p:grpSpPr>
          <a:xfrm>
            <a:off x="3441939" y="3707290"/>
            <a:ext cx="4453525" cy="646331"/>
            <a:chOff x="3647661" y="2835178"/>
            <a:chExt cx="4247804" cy="646331"/>
          </a:xfrm>
        </p:grpSpPr>
        <p:sp>
          <p:nvSpPr>
            <p:cNvPr id="18" name="Rectangle 17"/>
            <p:cNvSpPr/>
            <p:nvPr/>
          </p:nvSpPr>
          <p:spPr>
            <a:xfrm>
              <a:off x="3647661" y="2931520"/>
              <a:ext cx="4247804"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3709197" y="2835178"/>
              <a:ext cx="4075044" cy="646331"/>
            </a:xfrm>
            <a:prstGeom prst="rect">
              <a:avLst/>
            </a:prstGeom>
            <a:noFill/>
          </p:spPr>
          <p:txBody>
            <a:bodyPr wrap="square" rtlCol="0">
              <a:spAutoFit/>
            </a:bodyPr>
            <a:lstStyle/>
            <a:p>
              <a:pPr algn="r">
                <a:spcBef>
                  <a:spcPts val="300"/>
                </a:spcBef>
              </a:pPr>
              <a:r>
                <a:rPr lang="en-ZA" sz="2800" b="1" dirty="0">
                  <a:solidFill>
                    <a:schemeClr val="bg1"/>
                  </a:solidFill>
                </a:rPr>
                <a:t>maximum of </a:t>
              </a:r>
              <a:r>
                <a:rPr lang="en-ZA" sz="3600" b="1" i="1" dirty="0">
                  <a:solidFill>
                    <a:schemeClr val="bg1"/>
                  </a:solidFill>
                </a:rPr>
                <a:t>238 days</a:t>
              </a:r>
              <a:r>
                <a:rPr lang="en-ZA" sz="2800" b="1" i="1" dirty="0">
                  <a:solidFill>
                    <a:schemeClr val="bg1"/>
                  </a:solidFill>
                </a:rPr>
                <a:t>.”</a:t>
              </a:r>
              <a:endParaRPr lang="en-ZA" sz="3600" b="1" i="1" dirty="0">
                <a:solidFill>
                  <a:schemeClr val="bg1"/>
                </a:solidFill>
              </a:endParaRPr>
            </a:p>
          </p:txBody>
        </p:sp>
      </p:grpSp>
      <p:sp>
        <p:nvSpPr>
          <p:cNvPr id="20" name="Content Placeholder 2"/>
          <p:cNvSpPr>
            <a:spLocks noGrp="1"/>
          </p:cNvSpPr>
          <p:nvPr>
            <p:ph idx="1"/>
          </p:nvPr>
        </p:nvSpPr>
        <p:spPr>
          <a:xfrm>
            <a:off x="399289" y="4699986"/>
            <a:ext cx="7905751" cy="1377625"/>
          </a:xfrm>
        </p:spPr>
        <p:txBody>
          <a:bodyPr/>
          <a:lstStyle/>
          <a:p>
            <a:pPr marL="180975" indent="-180975"/>
            <a:r>
              <a:rPr lang="en-ZA" sz="2000" dirty="0"/>
              <a:t>If you are no longer employed, you go to the Department of Labour offices with your identity documents and banking details. You must sign in every 4 weeks. After 6 - 8 weeks you will receive a pay-out every 4 weeks, until your benefit expires.</a:t>
            </a:r>
          </a:p>
          <a:p>
            <a:endParaRPr lang="en-ZA" sz="2000" dirty="0"/>
          </a:p>
          <a:p>
            <a:endParaRPr lang="en-ZA" sz="20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459" y="1874766"/>
            <a:ext cx="3046716" cy="3600000"/>
          </a:xfrm>
          <a:prstGeom prst="rect">
            <a:avLst/>
          </a:prstGeom>
          <a:noFill/>
          <a:ln>
            <a:noFill/>
          </a:ln>
        </p:spPr>
      </p:pic>
    </p:spTree>
    <p:extLst>
      <p:ext uri="{BB962C8B-B14F-4D97-AF65-F5344CB8AC3E}">
        <p14:creationId xmlns:p14="http://schemas.microsoft.com/office/powerpoint/2010/main" val="215591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1"/>
                                        </p:tgtEl>
                                      </p:cBhvr>
                                    </p:animEffect>
                                    <p:set>
                                      <p:cBhvr>
                                        <p:cTn id="7" dur="1" fill="hold">
                                          <p:stCondLst>
                                            <p:cond delay="499"/>
                                          </p:stCondLst>
                                        </p:cTn>
                                        <p:tgtEl>
                                          <p:spTgt spid="21"/>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0-#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0-#ppt_w/2"/>
                                          </p:val>
                                        </p:tav>
                                        <p:tav tm="100000">
                                          <p:val>
                                            <p:strVal val="#ppt_x"/>
                                          </p:val>
                                        </p:tav>
                                      </p:tavLst>
                                    </p:anim>
                                    <p:anim calcmode="lin" valueType="num">
                                      <p:cBhvr additive="base">
                                        <p:cTn id="3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 calcmode="lin" valueType="num">
                                      <p:cBhvr additive="base">
                                        <p:cTn id="42"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Payment into UIF</a:t>
            </a:r>
          </a:p>
        </p:txBody>
      </p:sp>
      <p:sp>
        <p:nvSpPr>
          <p:cNvPr id="3" name="Content Placeholder 2"/>
          <p:cNvSpPr>
            <a:spLocks noGrp="1"/>
          </p:cNvSpPr>
          <p:nvPr>
            <p:ph idx="1"/>
          </p:nvPr>
        </p:nvSpPr>
        <p:spPr>
          <a:xfrm>
            <a:off x="399289" y="1947672"/>
            <a:ext cx="7905751" cy="4129939"/>
          </a:xfrm>
        </p:spPr>
        <p:txBody>
          <a:bodyPr/>
          <a:lstStyle/>
          <a:p>
            <a:endParaRPr lang="en-ZA" dirty="0"/>
          </a:p>
          <a:p>
            <a:endParaRPr lang="en-ZA" dirty="0"/>
          </a:p>
          <a:p>
            <a:endParaRPr lang="en-ZA" dirty="0"/>
          </a:p>
          <a:p>
            <a:endParaRPr lang="en-ZA" dirty="0"/>
          </a:p>
          <a:p>
            <a:endParaRPr lang="en-ZA" dirty="0"/>
          </a:p>
          <a:p>
            <a:endParaRPr lang="en-ZA" dirty="0"/>
          </a:p>
          <a:p>
            <a:pPr marL="180975" indent="-180975">
              <a:buFont typeface="Arial" panose="020B0604020202020204" pitchFamily="34" charset="0"/>
              <a:buChar char="•"/>
            </a:pPr>
            <a:r>
              <a:rPr lang="en-ZA" dirty="0"/>
              <a:t>If 1% is greater than R148,72 then the maximum i.e. R148,72 is deducted. </a:t>
            </a:r>
          </a:p>
          <a:p>
            <a:pPr marL="180975" indent="-180975">
              <a:buFont typeface="Arial" panose="020B0604020202020204" pitchFamily="34" charset="0"/>
              <a:buChar char="•"/>
            </a:pPr>
            <a:r>
              <a:rPr lang="en-ZA" dirty="0"/>
              <a:t>The employer pays an equal amount of 1% of each employee’s basic salary into the fund. This means that the employer pays 2% of the basic salary or the maximum amount of R297,44 into the fund.</a:t>
            </a:r>
          </a:p>
          <a:p>
            <a:endParaRPr lang="en-ZA" b="1" dirty="0"/>
          </a:p>
          <a:p>
            <a:endParaRPr lang="en-ZA" dirty="0"/>
          </a:p>
          <a:p>
            <a:endParaRPr lang="en-ZA" dirty="0"/>
          </a:p>
        </p:txBody>
      </p:sp>
      <p:sp>
        <p:nvSpPr>
          <p:cNvPr id="4" name="Text Placeholder 3"/>
          <p:cNvSpPr>
            <a:spLocks noGrp="1"/>
          </p:cNvSpPr>
          <p:nvPr>
            <p:ph type="body" sz="quarter" idx="10"/>
          </p:nvPr>
        </p:nvSpPr>
        <p:spPr>
          <a:xfrm>
            <a:off x="413941" y="1219746"/>
            <a:ext cx="7905751" cy="301871"/>
          </a:xfrm>
        </p:spPr>
        <p:txBody>
          <a:bodyPr/>
          <a:lstStyle/>
          <a:p>
            <a:r>
              <a:rPr lang="en-GB" dirty="0"/>
              <a:t>Unit 8.2</a:t>
            </a:r>
          </a:p>
        </p:txBody>
      </p:sp>
      <p:grpSp>
        <p:nvGrpSpPr>
          <p:cNvPr id="5" name="Group 4"/>
          <p:cNvGrpSpPr/>
          <p:nvPr/>
        </p:nvGrpSpPr>
        <p:grpSpPr>
          <a:xfrm>
            <a:off x="3071004" y="1874766"/>
            <a:ext cx="4824461" cy="1077218"/>
            <a:chOff x="3647661" y="2835178"/>
            <a:chExt cx="4247804" cy="1077218"/>
          </a:xfrm>
        </p:grpSpPr>
        <p:sp>
          <p:nvSpPr>
            <p:cNvPr id="6" name="Rectangle 5"/>
            <p:cNvSpPr/>
            <p:nvPr/>
          </p:nvSpPr>
          <p:spPr>
            <a:xfrm>
              <a:off x="3647661" y="2931520"/>
              <a:ext cx="4247804"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709197" y="2835178"/>
              <a:ext cx="4075044" cy="1077218"/>
            </a:xfrm>
            <a:prstGeom prst="rect">
              <a:avLst/>
            </a:prstGeom>
            <a:noFill/>
          </p:spPr>
          <p:txBody>
            <a:bodyPr wrap="square" rtlCol="0">
              <a:spAutoFit/>
            </a:bodyPr>
            <a:lstStyle/>
            <a:p>
              <a:pPr algn="r">
                <a:spcBef>
                  <a:spcPts val="300"/>
                </a:spcBef>
              </a:pPr>
              <a:r>
                <a:rPr lang="en-ZA" sz="2800" b="1" dirty="0">
                  <a:solidFill>
                    <a:schemeClr val="bg1"/>
                  </a:solidFill>
                </a:rPr>
                <a:t>“The employer </a:t>
              </a:r>
              <a:r>
                <a:rPr lang="en-ZA" sz="3600" b="1" i="1" dirty="0">
                  <a:solidFill>
                    <a:schemeClr val="bg1"/>
                  </a:solidFill>
                </a:rPr>
                <a:t>deducts 1%</a:t>
              </a:r>
              <a:r>
                <a:rPr lang="en-ZA" sz="2800" b="1" i="1" dirty="0">
                  <a:solidFill>
                    <a:schemeClr val="bg1"/>
                  </a:solidFill>
                </a:rPr>
                <a:t> </a:t>
              </a:r>
              <a:r>
                <a:rPr lang="en-ZA" sz="2800" b="1" dirty="0">
                  <a:solidFill>
                    <a:schemeClr val="bg1"/>
                  </a:solidFill>
                </a:rPr>
                <a:t>entitled to</a:t>
              </a:r>
              <a:endParaRPr lang="en-ZA" sz="3600" b="1" i="1" dirty="0">
                <a:solidFill>
                  <a:schemeClr val="bg1"/>
                </a:solidFill>
              </a:endParaRPr>
            </a:p>
          </p:txBody>
        </p:sp>
      </p:gr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459" y="2218980"/>
            <a:ext cx="3046716" cy="3600000"/>
          </a:xfrm>
          <a:prstGeom prst="rect">
            <a:avLst/>
          </a:prstGeom>
          <a:noFill/>
          <a:ln>
            <a:noFill/>
          </a:ln>
        </p:spPr>
      </p:pic>
      <p:grpSp>
        <p:nvGrpSpPr>
          <p:cNvPr id="9" name="Group 8"/>
          <p:cNvGrpSpPr/>
          <p:nvPr/>
        </p:nvGrpSpPr>
        <p:grpSpPr>
          <a:xfrm>
            <a:off x="2863970" y="3133007"/>
            <a:ext cx="5018627" cy="646331"/>
            <a:chOff x="3488635" y="4093419"/>
            <a:chExt cx="4393962" cy="646331"/>
          </a:xfrm>
        </p:grpSpPr>
        <p:sp>
          <p:nvSpPr>
            <p:cNvPr id="10" name="Rectangle 9"/>
            <p:cNvSpPr/>
            <p:nvPr/>
          </p:nvSpPr>
          <p:spPr>
            <a:xfrm>
              <a:off x="4114800" y="4157213"/>
              <a:ext cx="3767797"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488635" y="4093419"/>
              <a:ext cx="4264658" cy="646331"/>
            </a:xfrm>
            <a:prstGeom prst="rect">
              <a:avLst/>
            </a:prstGeom>
            <a:noFill/>
          </p:spPr>
          <p:txBody>
            <a:bodyPr wrap="square" rtlCol="0">
              <a:spAutoFit/>
            </a:bodyPr>
            <a:lstStyle/>
            <a:p>
              <a:pPr algn="r">
                <a:spcBef>
                  <a:spcPts val="300"/>
                </a:spcBef>
              </a:pPr>
              <a:r>
                <a:rPr lang="en-ZA" sz="3600" b="1" dirty="0">
                  <a:solidFill>
                    <a:schemeClr val="bg1"/>
                  </a:solidFill>
                </a:rPr>
                <a:t> </a:t>
              </a:r>
              <a:r>
                <a:rPr lang="en-ZA" sz="3600" b="1" i="1" dirty="0">
                  <a:solidFill>
                    <a:schemeClr val="bg1"/>
                  </a:solidFill>
                </a:rPr>
                <a:t>basic salary</a:t>
              </a:r>
              <a:r>
                <a:rPr lang="en-ZA" sz="2800" b="1" dirty="0">
                  <a:solidFill>
                    <a:schemeClr val="bg1"/>
                  </a:solidFill>
                </a:rPr>
                <a:t> for </a:t>
              </a:r>
              <a:r>
                <a:rPr lang="en-ZA" sz="3600" b="1" i="1" dirty="0">
                  <a:solidFill>
                    <a:schemeClr val="bg1"/>
                  </a:solidFill>
                </a:rPr>
                <a:t>UIF</a:t>
              </a:r>
            </a:p>
          </p:txBody>
        </p:sp>
      </p:grpSp>
      <p:grpSp>
        <p:nvGrpSpPr>
          <p:cNvPr id="12" name="Group 11"/>
          <p:cNvGrpSpPr/>
          <p:nvPr/>
        </p:nvGrpSpPr>
        <p:grpSpPr>
          <a:xfrm>
            <a:off x="1708030" y="2490836"/>
            <a:ext cx="6187434" cy="646331"/>
            <a:chOff x="3714980" y="3451248"/>
            <a:chExt cx="4180484" cy="646331"/>
          </a:xfrm>
        </p:grpSpPr>
        <p:sp>
          <p:nvSpPr>
            <p:cNvPr id="13" name="Rectangle 12"/>
            <p:cNvSpPr/>
            <p:nvPr/>
          </p:nvSpPr>
          <p:spPr>
            <a:xfrm>
              <a:off x="5227983" y="3546020"/>
              <a:ext cx="2667481"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714980" y="3451248"/>
              <a:ext cx="4075044" cy="646331"/>
            </a:xfrm>
            <a:prstGeom prst="rect">
              <a:avLst/>
            </a:prstGeom>
            <a:noFill/>
          </p:spPr>
          <p:txBody>
            <a:bodyPr wrap="square" rtlCol="0">
              <a:spAutoFit/>
            </a:bodyPr>
            <a:lstStyle/>
            <a:p>
              <a:pPr algn="r">
                <a:spcBef>
                  <a:spcPts val="300"/>
                </a:spcBef>
              </a:pPr>
              <a:r>
                <a:rPr lang="en-ZA" sz="2800" b="1" dirty="0">
                  <a:solidFill>
                    <a:schemeClr val="bg1"/>
                  </a:solidFill>
                </a:rPr>
                <a:t>of each</a:t>
              </a:r>
              <a:r>
                <a:rPr lang="en-ZA" sz="3600" b="1" i="1" dirty="0">
                  <a:solidFill>
                    <a:schemeClr val="bg1"/>
                  </a:solidFill>
                </a:rPr>
                <a:t> employee’s</a:t>
              </a: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9547" y="1874766"/>
            <a:ext cx="1465712" cy="2382513"/>
          </a:xfrm>
          <a:prstGeom prst="rect">
            <a:avLst/>
          </a:prstGeom>
        </p:spPr>
      </p:pic>
    </p:spTree>
    <p:extLst>
      <p:ext uri="{BB962C8B-B14F-4D97-AF65-F5344CB8AC3E}">
        <p14:creationId xmlns:p14="http://schemas.microsoft.com/office/powerpoint/2010/main" val="93768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0-#ppt_w/2"/>
                                          </p:val>
                                        </p:tav>
                                        <p:tav tm="100000">
                                          <p:val>
                                            <p:strVal val="#ppt_x"/>
                                          </p:val>
                                        </p:tav>
                                      </p:tavLst>
                                    </p:anim>
                                    <p:anim calcmode="lin" valueType="num">
                                      <p:cBhvr additive="base">
                                        <p:cTn id="31"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8.2 page 178</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8.2</a:t>
            </a:r>
            <a:endParaRPr lang="en-GB" dirty="0">
              <a:solidFill>
                <a:schemeClr val="bg1">
                  <a:lumMod val="65000"/>
                </a:schemeClr>
              </a:solidFill>
            </a:endParaRPr>
          </a:p>
        </p:txBody>
      </p:sp>
      <p:grpSp>
        <p:nvGrpSpPr>
          <p:cNvPr id="21" name="Group 20"/>
          <p:cNvGrpSpPr/>
          <p:nvPr/>
        </p:nvGrpSpPr>
        <p:grpSpPr>
          <a:xfrm>
            <a:off x="863600" y="1570913"/>
            <a:ext cx="7198724" cy="2102984"/>
            <a:chOff x="863600" y="2622794"/>
            <a:chExt cx="7198724" cy="2102984"/>
          </a:xfrm>
        </p:grpSpPr>
        <p:sp>
          <p:nvSpPr>
            <p:cNvPr id="22" name="Rectangle 21"/>
            <p:cNvSpPr/>
            <p:nvPr/>
          </p:nvSpPr>
          <p:spPr>
            <a:xfrm>
              <a:off x="863600" y="2622794"/>
              <a:ext cx="7198724" cy="2102984"/>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23" name="Content Placeholder 2"/>
            <p:cNvSpPr txBox="1">
              <a:spLocks/>
            </p:cNvSpPr>
            <p:nvPr/>
          </p:nvSpPr>
          <p:spPr>
            <a:xfrm>
              <a:off x="1471449" y="2772866"/>
              <a:ext cx="6413664" cy="1834780"/>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ZA" sz="2000" dirty="0"/>
                <a:t>Eric earns R12 500. </a:t>
              </a:r>
            </a:p>
            <a:p>
              <a:pPr marL="266700" indent="-266700">
                <a:buFont typeface="+mj-lt"/>
                <a:buAutoNum type="alphaLcParenR"/>
              </a:pPr>
              <a:r>
                <a:rPr lang="en-ZA" sz="2000" dirty="0"/>
                <a:t>Calculate the UIF portion his employer will deduct from his salary.</a:t>
              </a:r>
            </a:p>
            <a:p>
              <a:pPr marL="266700" indent="-266700">
                <a:buFont typeface="+mj-lt"/>
                <a:buAutoNum type="alphaLcParenR"/>
              </a:pPr>
              <a:r>
                <a:rPr lang="en-ZA" sz="2000" dirty="0"/>
                <a:t>How much will his employer pay over to SARS? Explain.</a:t>
              </a:r>
            </a:p>
          </p:txBody>
        </p:sp>
      </p:grpSp>
      <p:grpSp>
        <p:nvGrpSpPr>
          <p:cNvPr id="24" name="Group 23"/>
          <p:cNvGrpSpPr/>
          <p:nvPr/>
        </p:nvGrpSpPr>
        <p:grpSpPr>
          <a:xfrm>
            <a:off x="352501" y="1662189"/>
            <a:ext cx="1029149" cy="955774"/>
            <a:chOff x="352501" y="2871461"/>
            <a:chExt cx="1525437" cy="1416679"/>
          </a:xfrm>
        </p:grpSpPr>
        <p:sp>
          <p:nvSpPr>
            <p:cNvPr id="25" name="Rectangle 24"/>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p:blipFill>
          <p:spPr>
            <a:xfrm>
              <a:off x="626636" y="3081420"/>
              <a:ext cx="977166" cy="1010861"/>
            </a:xfrm>
            <a:prstGeom prst="rect">
              <a:avLst/>
            </a:prstGeom>
          </p:spPr>
        </p:pic>
      </p:grpSp>
      <p:sp>
        <p:nvSpPr>
          <p:cNvPr id="27" name="Rectangle 26"/>
          <p:cNvSpPr/>
          <p:nvPr/>
        </p:nvSpPr>
        <p:spPr>
          <a:xfrm>
            <a:off x="863600" y="3791588"/>
            <a:ext cx="7198724" cy="127211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w="57150">
                <a:solidFill>
                  <a:srgbClr val="B4DB6F"/>
                </a:solidFill>
              </a:ln>
              <a:solidFill>
                <a:srgbClr val="008D91"/>
              </a:solidFill>
            </a:endParaRPr>
          </a:p>
        </p:txBody>
      </p:sp>
      <p:grpSp>
        <p:nvGrpSpPr>
          <p:cNvPr id="28" name="Group 27"/>
          <p:cNvGrpSpPr>
            <a:grpSpLocks noChangeAspect="1"/>
          </p:cNvGrpSpPr>
          <p:nvPr/>
        </p:nvGrpSpPr>
        <p:grpSpPr>
          <a:xfrm>
            <a:off x="348042" y="3881036"/>
            <a:ext cx="1031115" cy="957600"/>
            <a:chOff x="352501" y="1521403"/>
            <a:chExt cx="1525437" cy="1416679"/>
          </a:xfrm>
        </p:grpSpPr>
        <p:sp>
          <p:nvSpPr>
            <p:cNvPr id="29" name="Rectangle 28"/>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8806" y="1965229"/>
            <a:ext cx="3046715" cy="3600000"/>
          </a:xfrm>
          <a:prstGeom prst="rect">
            <a:avLst/>
          </a:prstGeom>
          <a:noFill/>
          <a:ln>
            <a:noFill/>
          </a:ln>
        </p:spPr>
      </p:pic>
      <p:sp>
        <p:nvSpPr>
          <p:cNvPr id="3" name="TextBox 2"/>
          <p:cNvSpPr txBox="1"/>
          <p:nvPr/>
        </p:nvSpPr>
        <p:spPr>
          <a:xfrm>
            <a:off x="1523053" y="4085769"/>
            <a:ext cx="6362059" cy="646331"/>
          </a:xfrm>
          <a:prstGeom prst="rect">
            <a:avLst/>
          </a:prstGeom>
          <a:noFill/>
        </p:spPr>
        <p:txBody>
          <a:bodyPr wrap="square" rtlCol="0">
            <a:spAutoFit/>
          </a:bodyPr>
          <a:lstStyle/>
          <a:p>
            <a:pPr marL="266700" indent="-266700">
              <a:buFont typeface="+mj-lt"/>
              <a:buAutoNum type="alphaLcParenR"/>
            </a:pPr>
            <a:r>
              <a:rPr lang="en-ZA" dirty="0"/>
              <a:t>1% × R12 500 = R125,00</a:t>
            </a:r>
          </a:p>
          <a:p>
            <a:pPr marL="266700" indent="-266700">
              <a:buFont typeface="+mj-lt"/>
              <a:buAutoNum type="alphaLcParenR"/>
            </a:pPr>
            <a:r>
              <a:rPr lang="en-ZA" dirty="0"/>
              <a:t>R250,00. His employer must also pay R125,00 to SARS.</a:t>
            </a:r>
          </a:p>
        </p:txBody>
      </p:sp>
    </p:spTree>
    <p:extLst>
      <p:ext uri="{BB962C8B-B14F-4D97-AF65-F5344CB8AC3E}">
        <p14:creationId xmlns:p14="http://schemas.microsoft.com/office/powerpoint/2010/main" val="197528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900" decel="100000" fill="hold"/>
                                        <p:tgtEl>
                                          <p:spTgt spid="2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900" decel="100000" fill="hold"/>
                                        <p:tgtEl>
                                          <p:spTgt spid="2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0-#ppt_w/2"/>
                                          </p:val>
                                        </p:tav>
                                        <p:tav tm="100000">
                                          <p:val>
                                            <p:strVal val="#ppt_x"/>
                                          </p:val>
                                        </p:tav>
                                      </p:tavLst>
                                    </p:anim>
                                    <p:anim calcmode="lin" valueType="num">
                                      <p:cBhvr additive="base">
                                        <p:cTn id="30"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500"/>
                                        <p:tgtEl>
                                          <p:spTgt spid="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a:t>Unit 8.2 </a:t>
            </a:r>
          </a:p>
        </p:txBody>
      </p:sp>
      <p:sp>
        <p:nvSpPr>
          <p:cNvPr id="3" name="Content Placeholder 2"/>
          <p:cNvSpPr>
            <a:spLocks noGrp="1"/>
          </p:cNvSpPr>
          <p:nvPr>
            <p:ph sz="quarter" idx="10"/>
          </p:nvPr>
        </p:nvSpPr>
        <p:spPr/>
        <p:txBody>
          <a:bodyPr/>
          <a:lstStyle/>
          <a:p>
            <a:r>
              <a:rPr lang="en-ZA" dirty="0"/>
              <a:t>Exercise 8.2</a:t>
            </a:r>
          </a:p>
        </p:txBody>
      </p:sp>
      <p:sp>
        <p:nvSpPr>
          <p:cNvPr id="4" name="Text Placeholder 3"/>
          <p:cNvSpPr>
            <a:spLocks noGrp="1"/>
          </p:cNvSpPr>
          <p:nvPr>
            <p:ph type="body" idx="11"/>
          </p:nvPr>
        </p:nvSpPr>
        <p:spPr/>
        <p:txBody>
          <a:bodyPr>
            <a:normAutofit/>
          </a:bodyPr>
          <a:lstStyle/>
          <a:p>
            <a:r>
              <a:rPr lang="en-US" altLang="en-US" sz="2000" dirty="0"/>
              <a:t>Complete </a:t>
            </a:r>
            <a:r>
              <a:rPr lang="en-US" altLang="en-US" sz="2000" b="1" dirty="0"/>
              <a:t>Exercise 8.2 </a:t>
            </a:r>
            <a:r>
              <a:rPr lang="en-US" altLang="en-US" sz="2000" dirty="0"/>
              <a:t>on </a:t>
            </a:r>
            <a:r>
              <a:rPr lang="en-US" altLang="en-US" sz="2000" b="1" dirty="0"/>
              <a:t>page 178 </a:t>
            </a:r>
            <a:r>
              <a:rPr lang="en-US" altLang="en-US" sz="2000" dirty="0"/>
              <a:t>of your Student’s Book</a:t>
            </a:r>
            <a:endParaRPr lang="en-GB" altLang="en-US" sz="2000" dirty="0"/>
          </a:p>
        </p:txBody>
      </p:sp>
    </p:spTree>
    <p:extLst>
      <p:ext uri="{BB962C8B-B14F-4D97-AF65-F5344CB8AC3E}">
        <p14:creationId xmlns:p14="http://schemas.microsoft.com/office/powerpoint/2010/main" val="191344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47752"/>
          <a:stretch/>
        </p:blipFill>
        <p:spPr>
          <a:xfrm>
            <a:off x="555242" y="3676381"/>
            <a:ext cx="7593844" cy="2413912"/>
          </a:xfrm>
          <a:prstGeom prst="rect">
            <a:avLst/>
          </a:prstGeom>
        </p:spPr>
      </p:pic>
      <p:sp>
        <p:nvSpPr>
          <p:cNvPr id="2" name="Title 1"/>
          <p:cNvSpPr>
            <a:spLocks noGrp="1"/>
          </p:cNvSpPr>
          <p:nvPr>
            <p:ph type="title"/>
          </p:nvPr>
        </p:nvSpPr>
        <p:spPr/>
        <p:txBody>
          <a:bodyPr/>
          <a:lstStyle/>
          <a:p>
            <a:r>
              <a:rPr lang="en-ZA" sz="4400" dirty="0"/>
              <a:t>Understanding personal income tax</a:t>
            </a:r>
          </a:p>
        </p:txBody>
      </p:sp>
      <p:sp>
        <p:nvSpPr>
          <p:cNvPr id="3" name="Content Placeholder 2"/>
          <p:cNvSpPr>
            <a:spLocks noGrp="1"/>
          </p:cNvSpPr>
          <p:nvPr>
            <p:ph idx="1"/>
          </p:nvPr>
        </p:nvSpPr>
        <p:spPr>
          <a:xfrm>
            <a:off x="399289" y="1947672"/>
            <a:ext cx="7905751" cy="1656919"/>
          </a:xfrm>
        </p:spPr>
        <p:txBody>
          <a:bodyPr/>
          <a:lstStyle/>
          <a:p>
            <a:pPr marL="180975" indent="-180975">
              <a:spcBef>
                <a:spcPts val="600"/>
              </a:spcBef>
              <a:buFont typeface="Arial" panose="020B0604020202020204" pitchFamily="34" charset="0"/>
              <a:buChar char="•"/>
            </a:pPr>
            <a:r>
              <a:rPr lang="en-ZA" dirty="0"/>
              <a:t>Income tax is an important source of revenue for the government.</a:t>
            </a:r>
          </a:p>
          <a:p>
            <a:pPr marL="180975" indent="-180975">
              <a:spcBef>
                <a:spcPts val="600"/>
              </a:spcBef>
              <a:buFont typeface="Arial" panose="020B0604020202020204" pitchFamily="34" charset="0"/>
              <a:buChar char="•"/>
            </a:pPr>
            <a:r>
              <a:rPr lang="en-ZA" dirty="0"/>
              <a:t>Income tax is the tax that employees pay on their earnings. </a:t>
            </a:r>
          </a:p>
          <a:p>
            <a:pPr marL="180975" indent="-180975">
              <a:spcBef>
                <a:spcPts val="600"/>
              </a:spcBef>
              <a:buFont typeface="Arial" panose="020B0604020202020204" pitchFamily="34" charset="0"/>
              <a:buChar char="•"/>
            </a:pPr>
            <a:r>
              <a:rPr lang="en-ZA" dirty="0"/>
              <a:t>Every year during the budget speech, the Minister of Finance announces the new tax rates for the financial year.</a:t>
            </a:r>
          </a:p>
          <a:p>
            <a:pPr marL="180975" indent="-180975">
              <a:spcBef>
                <a:spcPts val="600"/>
              </a:spcBef>
              <a:buFont typeface="Arial" panose="020B0604020202020204" pitchFamily="34" charset="0"/>
              <a:buChar char="•"/>
            </a:pPr>
            <a:r>
              <a:rPr lang="en-ZA" dirty="0"/>
              <a:t>These rates are issued in a tax table.</a:t>
            </a:r>
          </a:p>
          <a:p>
            <a:endParaRPr lang="en-ZA" dirty="0"/>
          </a:p>
        </p:txBody>
      </p:sp>
      <p:sp>
        <p:nvSpPr>
          <p:cNvPr id="4" name="Text Placeholder 3"/>
          <p:cNvSpPr>
            <a:spLocks noGrp="1"/>
          </p:cNvSpPr>
          <p:nvPr>
            <p:ph type="body" sz="quarter" idx="10"/>
          </p:nvPr>
        </p:nvSpPr>
        <p:spPr/>
        <p:txBody>
          <a:bodyPr/>
          <a:lstStyle/>
          <a:p>
            <a:r>
              <a:rPr lang="en-GB" dirty="0"/>
              <a:t>Unit 8.3</a:t>
            </a:r>
          </a:p>
        </p:txBody>
      </p:sp>
    </p:spTree>
    <p:extLst>
      <p:ext uri="{BB962C8B-B14F-4D97-AF65-F5344CB8AC3E}">
        <p14:creationId xmlns:p14="http://schemas.microsoft.com/office/powerpoint/2010/main" val="1610024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How to calculate a person’s monthly tax deduction</a:t>
            </a:r>
          </a:p>
        </p:txBody>
      </p:sp>
      <p:sp>
        <p:nvSpPr>
          <p:cNvPr id="4" name="Text Placeholder 3"/>
          <p:cNvSpPr>
            <a:spLocks noGrp="1"/>
          </p:cNvSpPr>
          <p:nvPr>
            <p:ph type="body" sz="quarter" idx="10"/>
          </p:nvPr>
        </p:nvSpPr>
        <p:spPr/>
        <p:txBody>
          <a:bodyPr/>
          <a:lstStyle/>
          <a:p>
            <a:r>
              <a:rPr lang="en-GB" dirty="0"/>
              <a:t>Unit 8.3</a:t>
            </a:r>
          </a:p>
        </p:txBody>
      </p:sp>
      <p:sp>
        <p:nvSpPr>
          <p:cNvPr id="6" name="Rectangle 5"/>
          <p:cNvSpPr/>
          <p:nvPr/>
        </p:nvSpPr>
        <p:spPr>
          <a:xfrm>
            <a:off x="498075" y="1966731"/>
            <a:ext cx="7388313"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7" name="TextBox 6"/>
          <p:cNvSpPr txBox="1"/>
          <p:nvPr/>
        </p:nvSpPr>
        <p:spPr>
          <a:xfrm>
            <a:off x="524614" y="1955948"/>
            <a:ext cx="609600" cy="523220"/>
          </a:xfrm>
          <a:prstGeom prst="rect">
            <a:avLst/>
          </a:prstGeom>
          <a:noFill/>
        </p:spPr>
        <p:txBody>
          <a:bodyPr wrap="square" rtlCol="0">
            <a:spAutoFit/>
          </a:bodyPr>
          <a:lstStyle/>
          <a:p>
            <a:pPr algn="ctr"/>
            <a:r>
              <a:rPr lang="en-GB" sz="2800" b="1" dirty="0">
                <a:solidFill>
                  <a:schemeClr val="bg1"/>
                </a:solidFill>
              </a:rPr>
              <a:t>1</a:t>
            </a:r>
            <a:endParaRPr lang="en-ZA" sz="2800" dirty="0">
              <a:solidFill>
                <a:schemeClr val="bg1"/>
              </a:solidFill>
            </a:endParaRPr>
          </a:p>
        </p:txBody>
      </p:sp>
      <p:sp>
        <p:nvSpPr>
          <p:cNvPr id="8" name="TextBox 7"/>
          <p:cNvSpPr txBox="1"/>
          <p:nvPr/>
        </p:nvSpPr>
        <p:spPr>
          <a:xfrm>
            <a:off x="1230204" y="2035477"/>
            <a:ext cx="6231300" cy="400110"/>
          </a:xfrm>
          <a:prstGeom prst="rect">
            <a:avLst/>
          </a:prstGeom>
          <a:noFill/>
        </p:spPr>
        <p:txBody>
          <a:bodyPr wrap="square" rtlCol="0">
            <a:spAutoFit/>
          </a:bodyPr>
          <a:lstStyle/>
          <a:p>
            <a:r>
              <a:rPr lang="en-ZA" sz="2000" dirty="0"/>
              <a:t>Determine the gross annual salary.</a:t>
            </a:r>
          </a:p>
        </p:txBody>
      </p:sp>
      <p:sp>
        <p:nvSpPr>
          <p:cNvPr id="9" name="Rectangle 8"/>
          <p:cNvSpPr/>
          <p:nvPr/>
        </p:nvSpPr>
        <p:spPr>
          <a:xfrm>
            <a:off x="1116284" y="2063032"/>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ectangle 10"/>
          <p:cNvSpPr/>
          <p:nvPr/>
        </p:nvSpPr>
        <p:spPr>
          <a:xfrm>
            <a:off x="496800" y="2534388"/>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2" name="TextBox 11"/>
          <p:cNvSpPr txBox="1"/>
          <p:nvPr/>
        </p:nvSpPr>
        <p:spPr>
          <a:xfrm>
            <a:off x="523339" y="2523605"/>
            <a:ext cx="609600" cy="523220"/>
          </a:xfrm>
          <a:prstGeom prst="rect">
            <a:avLst/>
          </a:prstGeom>
          <a:noFill/>
        </p:spPr>
        <p:txBody>
          <a:bodyPr wrap="square" rtlCol="0">
            <a:spAutoFit/>
          </a:bodyPr>
          <a:lstStyle/>
          <a:p>
            <a:pPr algn="ctr"/>
            <a:r>
              <a:rPr lang="en-GB" sz="2800" b="1" dirty="0">
                <a:solidFill>
                  <a:schemeClr val="bg1"/>
                </a:solidFill>
              </a:rPr>
              <a:t>2</a:t>
            </a:r>
            <a:endParaRPr lang="en-ZA" sz="2800" dirty="0">
              <a:solidFill>
                <a:schemeClr val="bg1"/>
              </a:solidFill>
            </a:endParaRPr>
          </a:p>
        </p:txBody>
      </p:sp>
      <p:sp>
        <p:nvSpPr>
          <p:cNvPr id="13" name="TextBox 12"/>
          <p:cNvSpPr txBox="1"/>
          <p:nvPr/>
        </p:nvSpPr>
        <p:spPr>
          <a:xfrm>
            <a:off x="1228929" y="2603134"/>
            <a:ext cx="6231300" cy="400110"/>
          </a:xfrm>
          <a:prstGeom prst="rect">
            <a:avLst/>
          </a:prstGeom>
          <a:noFill/>
        </p:spPr>
        <p:txBody>
          <a:bodyPr wrap="square" rtlCol="0">
            <a:spAutoFit/>
          </a:bodyPr>
          <a:lstStyle/>
          <a:p>
            <a:r>
              <a:rPr lang="en-ZA" sz="2000" dirty="0"/>
              <a:t>Determine allowable deductions.</a:t>
            </a:r>
          </a:p>
        </p:txBody>
      </p:sp>
      <p:sp>
        <p:nvSpPr>
          <p:cNvPr id="14" name="Rectangle 13"/>
          <p:cNvSpPr/>
          <p:nvPr/>
        </p:nvSpPr>
        <p:spPr>
          <a:xfrm>
            <a:off x="1115009" y="2630689"/>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p:cNvSpPr/>
          <p:nvPr/>
        </p:nvSpPr>
        <p:spPr>
          <a:xfrm>
            <a:off x="498075" y="3114387"/>
            <a:ext cx="7388313" cy="1759537"/>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6" name="TextBox 15"/>
          <p:cNvSpPr txBox="1"/>
          <p:nvPr/>
        </p:nvSpPr>
        <p:spPr>
          <a:xfrm>
            <a:off x="524614" y="3715819"/>
            <a:ext cx="609600" cy="523220"/>
          </a:xfrm>
          <a:prstGeom prst="rect">
            <a:avLst/>
          </a:prstGeom>
          <a:noFill/>
        </p:spPr>
        <p:txBody>
          <a:bodyPr wrap="square" rtlCol="0">
            <a:spAutoFit/>
          </a:bodyPr>
          <a:lstStyle/>
          <a:p>
            <a:pPr algn="ctr"/>
            <a:r>
              <a:rPr lang="en-GB" sz="2800" b="1" dirty="0">
                <a:solidFill>
                  <a:schemeClr val="bg1"/>
                </a:solidFill>
              </a:rPr>
              <a:t>3</a:t>
            </a:r>
            <a:endParaRPr lang="en-ZA" sz="2800" dirty="0">
              <a:solidFill>
                <a:schemeClr val="bg1"/>
              </a:solidFill>
            </a:endParaRPr>
          </a:p>
        </p:txBody>
      </p:sp>
      <p:sp>
        <p:nvSpPr>
          <p:cNvPr id="17" name="TextBox 16"/>
          <p:cNvSpPr txBox="1"/>
          <p:nvPr/>
        </p:nvSpPr>
        <p:spPr>
          <a:xfrm>
            <a:off x="1230204" y="3194508"/>
            <a:ext cx="6231300" cy="1631216"/>
          </a:xfrm>
          <a:prstGeom prst="rect">
            <a:avLst/>
          </a:prstGeom>
          <a:noFill/>
        </p:spPr>
        <p:txBody>
          <a:bodyPr wrap="square" rtlCol="0">
            <a:spAutoFit/>
          </a:bodyPr>
          <a:lstStyle/>
          <a:p>
            <a:r>
              <a:rPr lang="en-ZA" sz="2000" dirty="0"/>
              <a:t>Subtract the allowable deductions from gross annual salary. What remains is the taxable salary. </a:t>
            </a:r>
          </a:p>
          <a:p>
            <a:pPr marL="361950" indent="-180975">
              <a:buFont typeface="Arial" panose="020B0604020202020204" pitchFamily="34" charset="0"/>
              <a:buChar char="•"/>
            </a:pPr>
            <a:r>
              <a:rPr lang="en-ZA" sz="2000" dirty="0"/>
              <a:t>Pension maximum of 7,5% of basic income</a:t>
            </a:r>
          </a:p>
          <a:p>
            <a:pPr marL="361950" indent="-180975">
              <a:buFont typeface="Arial" panose="020B0604020202020204" pitchFamily="34" charset="0"/>
              <a:buChar char="•"/>
            </a:pPr>
            <a:r>
              <a:rPr lang="en-ZA" sz="2000" dirty="0"/>
              <a:t>Retirement annuities (with limits)</a:t>
            </a:r>
          </a:p>
          <a:p>
            <a:pPr marL="361950" indent="-180975">
              <a:buFont typeface="Arial" panose="020B0604020202020204" pitchFamily="34" charset="0"/>
              <a:buChar char="•"/>
            </a:pPr>
            <a:r>
              <a:rPr lang="en-ZA" sz="2000" dirty="0"/>
              <a:t>Other exceptions.</a:t>
            </a:r>
          </a:p>
        </p:txBody>
      </p:sp>
      <p:sp>
        <p:nvSpPr>
          <p:cNvPr id="18" name="Rectangle 17"/>
          <p:cNvSpPr/>
          <p:nvPr/>
        </p:nvSpPr>
        <p:spPr>
          <a:xfrm>
            <a:off x="1116284" y="3271071"/>
            <a:ext cx="45719" cy="1440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5660" y="2591674"/>
            <a:ext cx="2756432" cy="3257001"/>
          </a:xfrm>
          <a:prstGeom prst="rect">
            <a:avLst/>
          </a:prstGeom>
          <a:noFill/>
          <a:ln>
            <a:noFill/>
          </a:ln>
        </p:spPr>
      </p:pic>
      <p:sp>
        <p:nvSpPr>
          <p:cNvPr id="40" name="Rectangle 39"/>
          <p:cNvSpPr/>
          <p:nvPr/>
        </p:nvSpPr>
        <p:spPr>
          <a:xfrm>
            <a:off x="496800" y="4951559"/>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41" name="TextBox 40"/>
          <p:cNvSpPr txBox="1"/>
          <p:nvPr/>
        </p:nvSpPr>
        <p:spPr>
          <a:xfrm>
            <a:off x="523339" y="4940776"/>
            <a:ext cx="609600" cy="523220"/>
          </a:xfrm>
          <a:prstGeom prst="rect">
            <a:avLst/>
          </a:prstGeom>
          <a:noFill/>
        </p:spPr>
        <p:txBody>
          <a:bodyPr wrap="square" rtlCol="0">
            <a:spAutoFit/>
          </a:bodyPr>
          <a:lstStyle/>
          <a:p>
            <a:pPr algn="ctr"/>
            <a:r>
              <a:rPr lang="en-GB" sz="2800" b="1" dirty="0">
                <a:solidFill>
                  <a:schemeClr val="bg1"/>
                </a:solidFill>
              </a:rPr>
              <a:t>4</a:t>
            </a:r>
            <a:endParaRPr lang="en-ZA" sz="2800" dirty="0">
              <a:solidFill>
                <a:schemeClr val="bg1"/>
              </a:solidFill>
            </a:endParaRPr>
          </a:p>
        </p:txBody>
      </p:sp>
      <p:sp>
        <p:nvSpPr>
          <p:cNvPr id="42" name="TextBox 41"/>
          <p:cNvSpPr txBox="1"/>
          <p:nvPr/>
        </p:nvSpPr>
        <p:spPr>
          <a:xfrm>
            <a:off x="1228929" y="5020305"/>
            <a:ext cx="6231300" cy="400110"/>
          </a:xfrm>
          <a:prstGeom prst="rect">
            <a:avLst/>
          </a:prstGeom>
          <a:noFill/>
        </p:spPr>
        <p:txBody>
          <a:bodyPr wrap="square" rtlCol="0">
            <a:spAutoFit/>
          </a:bodyPr>
          <a:lstStyle/>
          <a:p>
            <a:r>
              <a:rPr lang="en-ZA" sz="2000" dirty="0"/>
              <a:t>Determine the tax bracket.</a:t>
            </a:r>
          </a:p>
        </p:txBody>
      </p:sp>
      <p:sp>
        <p:nvSpPr>
          <p:cNvPr id="43" name="Rectangle 42"/>
          <p:cNvSpPr/>
          <p:nvPr/>
        </p:nvSpPr>
        <p:spPr>
          <a:xfrm>
            <a:off x="1115009" y="5047860"/>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7" name="Rectangle 46"/>
          <p:cNvSpPr/>
          <p:nvPr/>
        </p:nvSpPr>
        <p:spPr>
          <a:xfrm>
            <a:off x="1115009" y="4354207"/>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9" name="Rectangle 48"/>
          <p:cNvSpPr/>
          <p:nvPr/>
        </p:nvSpPr>
        <p:spPr>
          <a:xfrm>
            <a:off x="495525" y="5526401"/>
            <a:ext cx="7388313"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50" name="TextBox 49"/>
          <p:cNvSpPr txBox="1"/>
          <p:nvPr/>
        </p:nvSpPr>
        <p:spPr>
          <a:xfrm>
            <a:off x="522064" y="5515618"/>
            <a:ext cx="609600" cy="523220"/>
          </a:xfrm>
          <a:prstGeom prst="rect">
            <a:avLst/>
          </a:prstGeom>
          <a:noFill/>
        </p:spPr>
        <p:txBody>
          <a:bodyPr wrap="square" rtlCol="0">
            <a:spAutoFit/>
          </a:bodyPr>
          <a:lstStyle/>
          <a:p>
            <a:pPr algn="ctr"/>
            <a:r>
              <a:rPr lang="en-GB" sz="2800" b="1" dirty="0">
                <a:solidFill>
                  <a:schemeClr val="bg1"/>
                </a:solidFill>
              </a:rPr>
              <a:t>5</a:t>
            </a:r>
            <a:endParaRPr lang="en-ZA" sz="2800" dirty="0">
              <a:solidFill>
                <a:schemeClr val="bg1"/>
              </a:solidFill>
            </a:endParaRPr>
          </a:p>
        </p:txBody>
      </p:sp>
      <p:sp>
        <p:nvSpPr>
          <p:cNvPr id="51" name="TextBox 50"/>
          <p:cNvSpPr txBox="1"/>
          <p:nvPr/>
        </p:nvSpPr>
        <p:spPr>
          <a:xfrm>
            <a:off x="1227654" y="5595147"/>
            <a:ext cx="6231300" cy="400110"/>
          </a:xfrm>
          <a:prstGeom prst="rect">
            <a:avLst/>
          </a:prstGeom>
          <a:noFill/>
        </p:spPr>
        <p:txBody>
          <a:bodyPr wrap="square" rtlCol="0">
            <a:spAutoFit/>
          </a:bodyPr>
          <a:lstStyle/>
          <a:p>
            <a:r>
              <a:rPr lang="en-ZA" sz="2000" dirty="0"/>
              <a:t>Calculate the annual tax according to the tax bracket.</a:t>
            </a:r>
          </a:p>
        </p:txBody>
      </p:sp>
      <p:sp>
        <p:nvSpPr>
          <p:cNvPr id="52" name="Rectangle 51"/>
          <p:cNvSpPr/>
          <p:nvPr/>
        </p:nvSpPr>
        <p:spPr>
          <a:xfrm>
            <a:off x="1113734" y="5622702"/>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77943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5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0-#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1+#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0-#ppt_w/2"/>
                                          </p:val>
                                        </p:tav>
                                        <p:tav tm="100000">
                                          <p:val>
                                            <p:strVal val="#ppt_x"/>
                                          </p:val>
                                        </p:tav>
                                      </p:tavLst>
                                    </p:anim>
                                    <p:anim calcmode="lin" valueType="num">
                                      <p:cBhvr additive="base">
                                        <p:cTn id="48" dur="500" fill="hold"/>
                                        <p:tgtEl>
                                          <p:spTgt spid="15"/>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par>
                                <p:cTn id="58" presetID="10" presetClass="entr" presetSubtype="0" fill="hold" grpId="0" nodeType="withEffect">
                                  <p:stCondLst>
                                    <p:cond delay="50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0-#ppt_w/2"/>
                                          </p:val>
                                        </p:tav>
                                        <p:tav tm="100000">
                                          <p:val>
                                            <p:strVal val="#ppt_x"/>
                                          </p:val>
                                        </p:tav>
                                      </p:tavLst>
                                    </p:anim>
                                    <p:anim calcmode="lin" valueType="num">
                                      <p:cBhvr additive="base">
                                        <p:cTn id="66" dur="500" fill="hold"/>
                                        <p:tgtEl>
                                          <p:spTgt spid="40"/>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additive="base">
                                        <p:cTn id="69" dur="500" fill="hold"/>
                                        <p:tgtEl>
                                          <p:spTgt spid="41"/>
                                        </p:tgtEl>
                                        <p:attrNameLst>
                                          <p:attrName>ppt_x</p:attrName>
                                        </p:attrNameLst>
                                      </p:cBhvr>
                                      <p:tavLst>
                                        <p:tav tm="0">
                                          <p:val>
                                            <p:strVal val="1+#ppt_w/2"/>
                                          </p:val>
                                        </p:tav>
                                        <p:tav tm="100000">
                                          <p:val>
                                            <p:strVal val="#ppt_x"/>
                                          </p:val>
                                        </p:tav>
                                      </p:tavLst>
                                    </p:anim>
                                    <p:anim calcmode="lin" valueType="num">
                                      <p:cBhvr additive="base">
                                        <p:cTn id="70" dur="500" fill="hold"/>
                                        <p:tgtEl>
                                          <p:spTgt spid="41"/>
                                        </p:tgtEl>
                                        <p:attrNameLst>
                                          <p:attrName>ppt_y</p:attrName>
                                        </p:attrNameLst>
                                      </p:cBhvr>
                                      <p:tavLst>
                                        <p:tav tm="0">
                                          <p:val>
                                            <p:strVal val="#ppt_y"/>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par>
                                <p:cTn id="76" presetID="10" presetClass="entr" presetSubtype="0" fill="hold" grpId="0" nodeType="withEffect">
                                  <p:stCondLst>
                                    <p:cond delay="50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49"/>
                                        </p:tgtEl>
                                        <p:attrNameLst>
                                          <p:attrName>style.visibility</p:attrName>
                                        </p:attrNameLst>
                                      </p:cBhvr>
                                      <p:to>
                                        <p:strVal val="visible"/>
                                      </p:to>
                                    </p:set>
                                    <p:anim calcmode="lin" valueType="num">
                                      <p:cBhvr additive="base">
                                        <p:cTn id="88" dur="500" fill="hold"/>
                                        <p:tgtEl>
                                          <p:spTgt spid="49"/>
                                        </p:tgtEl>
                                        <p:attrNameLst>
                                          <p:attrName>ppt_x</p:attrName>
                                        </p:attrNameLst>
                                      </p:cBhvr>
                                      <p:tavLst>
                                        <p:tav tm="0">
                                          <p:val>
                                            <p:strVal val="0-#ppt_w/2"/>
                                          </p:val>
                                        </p:tav>
                                        <p:tav tm="100000">
                                          <p:val>
                                            <p:strVal val="#ppt_x"/>
                                          </p:val>
                                        </p:tav>
                                      </p:tavLst>
                                    </p:anim>
                                    <p:anim calcmode="lin" valueType="num">
                                      <p:cBhvr additive="base">
                                        <p:cTn id="89" dur="500" fill="hold"/>
                                        <p:tgtEl>
                                          <p:spTgt spid="49"/>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0"/>
                                  </p:stCondLst>
                                  <p:childTnLst>
                                    <p:set>
                                      <p:cBhvr>
                                        <p:cTn id="91" dur="1" fill="hold">
                                          <p:stCondLst>
                                            <p:cond delay="0"/>
                                          </p:stCondLst>
                                        </p:cTn>
                                        <p:tgtEl>
                                          <p:spTgt spid="50"/>
                                        </p:tgtEl>
                                        <p:attrNameLst>
                                          <p:attrName>style.visibility</p:attrName>
                                        </p:attrNameLst>
                                      </p:cBhvr>
                                      <p:to>
                                        <p:strVal val="visible"/>
                                      </p:to>
                                    </p:set>
                                    <p:anim calcmode="lin" valueType="num">
                                      <p:cBhvr additive="base">
                                        <p:cTn id="92" dur="500" fill="hold"/>
                                        <p:tgtEl>
                                          <p:spTgt spid="50"/>
                                        </p:tgtEl>
                                        <p:attrNameLst>
                                          <p:attrName>ppt_x</p:attrName>
                                        </p:attrNameLst>
                                      </p:cBhvr>
                                      <p:tavLst>
                                        <p:tav tm="0">
                                          <p:val>
                                            <p:strVal val="1+#ppt_w/2"/>
                                          </p:val>
                                        </p:tav>
                                        <p:tav tm="100000">
                                          <p:val>
                                            <p:strVal val="#ppt_x"/>
                                          </p:val>
                                        </p:tav>
                                      </p:tavLst>
                                    </p:anim>
                                    <p:anim calcmode="lin" valueType="num">
                                      <p:cBhvr additive="base">
                                        <p:cTn id="93" dur="500" fill="hold"/>
                                        <p:tgtEl>
                                          <p:spTgt spid="50"/>
                                        </p:tgtEl>
                                        <p:attrNameLst>
                                          <p:attrName>ppt_y</p:attrName>
                                        </p:attrNameLst>
                                      </p:cBhvr>
                                      <p:tavLst>
                                        <p:tav tm="0">
                                          <p:val>
                                            <p:strVal val="#ppt_y"/>
                                          </p:val>
                                        </p:tav>
                                        <p:tav tm="100000">
                                          <p:val>
                                            <p:strVal val="#ppt_y"/>
                                          </p:val>
                                        </p:tav>
                                      </p:tavLst>
                                    </p:anim>
                                  </p:childTnLst>
                                </p:cTn>
                              </p:par>
                              <p:par>
                                <p:cTn id="94" presetID="53" presetClass="entr" presetSubtype="16" fill="hold" grpId="0" nodeType="withEffect">
                                  <p:stCondLst>
                                    <p:cond delay="0"/>
                                  </p:stCondLst>
                                  <p:childTnLst>
                                    <p:set>
                                      <p:cBhvr>
                                        <p:cTn id="95" dur="1" fill="hold">
                                          <p:stCondLst>
                                            <p:cond delay="0"/>
                                          </p:stCondLst>
                                        </p:cTn>
                                        <p:tgtEl>
                                          <p:spTgt spid="52"/>
                                        </p:tgtEl>
                                        <p:attrNameLst>
                                          <p:attrName>style.visibility</p:attrName>
                                        </p:attrNameLst>
                                      </p:cBhvr>
                                      <p:to>
                                        <p:strVal val="visible"/>
                                      </p:to>
                                    </p:set>
                                    <p:anim calcmode="lin" valueType="num">
                                      <p:cBhvr>
                                        <p:cTn id="96" dur="500" fill="hold"/>
                                        <p:tgtEl>
                                          <p:spTgt spid="52"/>
                                        </p:tgtEl>
                                        <p:attrNameLst>
                                          <p:attrName>ppt_w</p:attrName>
                                        </p:attrNameLst>
                                      </p:cBhvr>
                                      <p:tavLst>
                                        <p:tav tm="0">
                                          <p:val>
                                            <p:fltVal val="0"/>
                                          </p:val>
                                        </p:tav>
                                        <p:tav tm="100000">
                                          <p:val>
                                            <p:strVal val="#ppt_w"/>
                                          </p:val>
                                        </p:tav>
                                      </p:tavLst>
                                    </p:anim>
                                    <p:anim calcmode="lin" valueType="num">
                                      <p:cBhvr>
                                        <p:cTn id="97" dur="500" fill="hold"/>
                                        <p:tgtEl>
                                          <p:spTgt spid="52"/>
                                        </p:tgtEl>
                                        <p:attrNameLst>
                                          <p:attrName>ppt_h</p:attrName>
                                        </p:attrNameLst>
                                      </p:cBhvr>
                                      <p:tavLst>
                                        <p:tav tm="0">
                                          <p:val>
                                            <p:fltVal val="0"/>
                                          </p:val>
                                        </p:tav>
                                        <p:tav tm="100000">
                                          <p:val>
                                            <p:strVal val="#ppt_h"/>
                                          </p:val>
                                        </p:tav>
                                      </p:tavLst>
                                    </p:anim>
                                    <p:animEffect transition="in" filter="fade">
                                      <p:cBhvr>
                                        <p:cTn id="98" dur="500"/>
                                        <p:tgtEl>
                                          <p:spTgt spid="52"/>
                                        </p:tgtEl>
                                      </p:cBhvr>
                                    </p:animEffect>
                                  </p:childTnLst>
                                </p:cTn>
                              </p:par>
                              <p:par>
                                <p:cTn id="99" presetID="10" presetClass="entr" presetSubtype="0" fill="hold" grpId="0" nodeType="withEffect">
                                  <p:stCondLst>
                                    <p:cond delay="500"/>
                                  </p:stCondLst>
                                  <p:childTnLst>
                                    <p:set>
                                      <p:cBhvr>
                                        <p:cTn id="100" dur="1" fill="hold">
                                          <p:stCondLst>
                                            <p:cond delay="0"/>
                                          </p:stCondLst>
                                        </p:cTn>
                                        <p:tgtEl>
                                          <p:spTgt spid="51"/>
                                        </p:tgtEl>
                                        <p:attrNameLst>
                                          <p:attrName>style.visibility</p:attrName>
                                        </p:attrNameLst>
                                      </p:cBhvr>
                                      <p:to>
                                        <p:strVal val="visible"/>
                                      </p:to>
                                    </p:set>
                                    <p:animEffect transition="in" filter="fade">
                                      <p:cBhvr>
                                        <p:cTn id="10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1" grpId="0" animBg="1"/>
      <p:bldP spid="12" grpId="0"/>
      <p:bldP spid="13" grpId="0"/>
      <p:bldP spid="14" grpId="0" animBg="1"/>
      <p:bldP spid="15" grpId="0" animBg="1"/>
      <p:bldP spid="16" grpId="0"/>
      <p:bldP spid="17" grpId="0"/>
      <p:bldP spid="18" grpId="0" animBg="1"/>
      <p:bldP spid="40" grpId="0" animBg="1"/>
      <p:bldP spid="41" grpId="0"/>
      <p:bldP spid="42" grpId="0"/>
      <p:bldP spid="43" grpId="0" animBg="1"/>
      <p:bldP spid="47" grpId="0" animBg="1"/>
      <p:bldP spid="49" grpId="0" animBg="1"/>
      <p:bldP spid="50" grpId="0"/>
      <p:bldP spid="51" grpId="0"/>
      <p:bldP spid="5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How to calculate a person’s monthly tax deduction</a:t>
            </a:r>
          </a:p>
        </p:txBody>
      </p:sp>
      <p:sp>
        <p:nvSpPr>
          <p:cNvPr id="4" name="Text Placeholder 3"/>
          <p:cNvSpPr>
            <a:spLocks noGrp="1"/>
          </p:cNvSpPr>
          <p:nvPr>
            <p:ph type="body" sz="quarter" idx="10"/>
          </p:nvPr>
        </p:nvSpPr>
        <p:spPr/>
        <p:txBody>
          <a:bodyPr/>
          <a:lstStyle/>
          <a:p>
            <a:r>
              <a:rPr lang="en-GB" dirty="0"/>
              <a:t>Unit 8.3</a:t>
            </a:r>
          </a:p>
        </p:txBody>
      </p:sp>
      <p:sp>
        <p:nvSpPr>
          <p:cNvPr id="28" name="Rectangle 27"/>
          <p:cNvSpPr/>
          <p:nvPr/>
        </p:nvSpPr>
        <p:spPr>
          <a:xfrm>
            <a:off x="496800" y="1952625"/>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29" name="TextBox 28"/>
          <p:cNvSpPr txBox="1"/>
          <p:nvPr/>
        </p:nvSpPr>
        <p:spPr>
          <a:xfrm>
            <a:off x="523339" y="1941842"/>
            <a:ext cx="609600" cy="523220"/>
          </a:xfrm>
          <a:prstGeom prst="rect">
            <a:avLst/>
          </a:prstGeom>
          <a:noFill/>
        </p:spPr>
        <p:txBody>
          <a:bodyPr wrap="square" rtlCol="0">
            <a:spAutoFit/>
          </a:bodyPr>
          <a:lstStyle/>
          <a:p>
            <a:pPr algn="ctr"/>
            <a:r>
              <a:rPr lang="en-GB" sz="2800" b="1" dirty="0">
                <a:solidFill>
                  <a:schemeClr val="bg1"/>
                </a:solidFill>
              </a:rPr>
              <a:t>6</a:t>
            </a:r>
            <a:endParaRPr lang="en-ZA" sz="2800" dirty="0">
              <a:solidFill>
                <a:schemeClr val="bg1"/>
              </a:solidFill>
            </a:endParaRPr>
          </a:p>
        </p:txBody>
      </p:sp>
      <p:sp>
        <p:nvSpPr>
          <p:cNvPr id="30" name="TextBox 29"/>
          <p:cNvSpPr txBox="1"/>
          <p:nvPr/>
        </p:nvSpPr>
        <p:spPr>
          <a:xfrm>
            <a:off x="1228929" y="2021371"/>
            <a:ext cx="6231300" cy="400110"/>
          </a:xfrm>
          <a:prstGeom prst="rect">
            <a:avLst/>
          </a:prstGeom>
          <a:noFill/>
        </p:spPr>
        <p:txBody>
          <a:bodyPr wrap="square" rtlCol="0">
            <a:spAutoFit/>
          </a:bodyPr>
          <a:lstStyle/>
          <a:p>
            <a:r>
              <a:rPr lang="en-ZA" sz="2000" dirty="0"/>
              <a:t>Subtract any rebate that is applicable.</a:t>
            </a:r>
          </a:p>
        </p:txBody>
      </p:sp>
      <p:sp>
        <p:nvSpPr>
          <p:cNvPr id="31" name="Rectangle 30"/>
          <p:cNvSpPr/>
          <p:nvPr/>
        </p:nvSpPr>
        <p:spPr>
          <a:xfrm>
            <a:off x="1115009" y="2048926"/>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2" name="Rectangle 31"/>
          <p:cNvSpPr/>
          <p:nvPr/>
        </p:nvSpPr>
        <p:spPr>
          <a:xfrm>
            <a:off x="523338" y="2528486"/>
            <a:ext cx="7388313" cy="816680"/>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33" name="TextBox 32"/>
          <p:cNvSpPr txBox="1"/>
          <p:nvPr/>
        </p:nvSpPr>
        <p:spPr>
          <a:xfrm>
            <a:off x="523339" y="2664189"/>
            <a:ext cx="609600" cy="523220"/>
          </a:xfrm>
          <a:prstGeom prst="rect">
            <a:avLst/>
          </a:prstGeom>
          <a:noFill/>
        </p:spPr>
        <p:txBody>
          <a:bodyPr wrap="square" rtlCol="0">
            <a:spAutoFit/>
          </a:bodyPr>
          <a:lstStyle/>
          <a:p>
            <a:pPr algn="ctr"/>
            <a:r>
              <a:rPr lang="en-GB" sz="2800" b="1" dirty="0">
                <a:solidFill>
                  <a:schemeClr val="bg1"/>
                </a:solidFill>
              </a:rPr>
              <a:t>7</a:t>
            </a:r>
            <a:endParaRPr lang="en-ZA" sz="2800" dirty="0">
              <a:solidFill>
                <a:schemeClr val="bg1"/>
              </a:solidFill>
            </a:endParaRPr>
          </a:p>
        </p:txBody>
      </p:sp>
      <p:sp>
        <p:nvSpPr>
          <p:cNvPr id="34" name="TextBox 33"/>
          <p:cNvSpPr txBox="1"/>
          <p:nvPr/>
        </p:nvSpPr>
        <p:spPr>
          <a:xfrm>
            <a:off x="1228929" y="2613858"/>
            <a:ext cx="6483086" cy="707886"/>
          </a:xfrm>
          <a:prstGeom prst="rect">
            <a:avLst/>
          </a:prstGeom>
          <a:noFill/>
        </p:spPr>
        <p:txBody>
          <a:bodyPr wrap="square" rtlCol="0">
            <a:spAutoFit/>
          </a:bodyPr>
          <a:lstStyle/>
          <a:p>
            <a:r>
              <a:rPr lang="en-ZA" sz="2000" dirty="0"/>
              <a:t>Subtract medical aid credits (according to rates). This gives the annual tax amount payable.</a:t>
            </a:r>
          </a:p>
        </p:txBody>
      </p:sp>
      <p:sp>
        <p:nvSpPr>
          <p:cNvPr id="35" name="Rectangle 34"/>
          <p:cNvSpPr/>
          <p:nvPr/>
        </p:nvSpPr>
        <p:spPr>
          <a:xfrm>
            <a:off x="1115009" y="2667917"/>
            <a:ext cx="45719" cy="576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6" name="Rectangle 35"/>
          <p:cNvSpPr/>
          <p:nvPr/>
        </p:nvSpPr>
        <p:spPr>
          <a:xfrm>
            <a:off x="523339" y="3420130"/>
            <a:ext cx="7388313"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37" name="TextBox 36"/>
          <p:cNvSpPr txBox="1"/>
          <p:nvPr/>
        </p:nvSpPr>
        <p:spPr>
          <a:xfrm>
            <a:off x="549878" y="3409347"/>
            <a:ext cx="609600" cy="523220"/>
          </a:xfrm>
          <a:prstGeom prst="rect">
            <a:avLst/>
          </a:prstGeom>
          <a:noFill/>
        </p:spPr>
        <p:txBody>
          <a:bodyPr wrap="square" rtlCol="0">
            <a:spAutoFit/>
          </a:bodyPr>
          <a:lstStyle/>
          <a:p>
            <a:pPr algn="ctr"/>
            <a:r>
              <a:rPr lang="en-GB" sz="2800" b="1" dirty="0">
                <a:solidFill>
                  <a:schemeClr val="bg1"/>
                </a:solidFill>
              </a:rPr>
              <a:t>8</a:t>
            </a:r>
            <a:endParaRPr lang="en-ZA" sz="2800" dirty="0">
              <a:solidFill>
                <a:schemeClr val="bg1"/>
              </a:solidFill>
            </a:endParaRPr>
          </a:p>
        </p:txBody>
      </p:sp>
      <p:sp>
        <p:nvSpPr>
          <p:cNvPr id="38" name="TextBox 37"/>
          <p:cNvSpPr txBox="1"/>
          <p:nvPr/>
        </p:nvSpPr>
        <p:spPr>
          <a:xfrm>
            <a:off x="1255467" y="3488876"/>
            <a:ext cx="6629645" cy="400110"/>
          </a:xfrm>
          <a:prstGeom prst="rect">
            <a:avLst/>
          </a:prstGeom>
          <a:noFill/>
        </p:spPr>
        <p:txBody>
          <a:bodyPr wrap="square" rtlCol="0">
            <a:spAutoFit/>
          </a:bodyPr>
          <a:lstStyle/>
          <a:p>
            <a:r>
              <a:rPr lang="en-ZA" sz="2000" dirty="0"/>
              <a:t>Divide the calculated tax by 12 to get the monthly tax payable.</a:t>
            </a:r>
          </a:p>
        </p:txBody>
      </p:sp>
      <p:sp>
        <p:nvSpPr>
          <p:cNvPr id="39" name="Rectangle 38"/>
          <p:cNvSpPr/>
          <p:nvPr/>
        </p:nvSpPr>
        <p:spPr>
          <a:xfrm>
            <a:off x="1141548" y="3516431"/>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0170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fltVal val="0"/>
                                          </p:val>
                                        </p:tav>
                                        <p:tav tm="100000">
                                          <p:val>
                                            <p:strVal val="#ppt_w"/>
                                          </p:val>
                                        </p:tav>
                                      </p:tavLst>
                                    </p:anim>
                                    <p:anim calcmode="lin" valueType="num">
                                      <p:cBhvr>
                                        <p:cTn id="16" dur="500" fill="hold"/>
                                        <p:tgtEl>
                                          <p:spTgt spid="31"/>
                                        </p:tgtEl>
                                        <p:attrNameLst>
                                          <p:attrName>ppt_h</p:attrName>
                                        </p:attrNameLst>
                                      </p:cBhvr>
                                      <p:tavLst>
                                        <p:tav tm="0">
                                          <p:val>
                                            <p:fltVal val="0"/>
                                          </p:val>
                                        </p:tav>
                                        <p:tav tm="100000">
                                          <p:val>
                                            <p:strVal val="#ppt_h"/>
                                          </p:val>
                                        </p:tav>
                                      </p:tavLst>
                                    </p:anim>
                                    <p:animEffect transition="in" filter="fade">
                                      <p:cBhvr>
                                        <p:cTn id="17" dur="500"/>
                                        <p:tgtEl>
                                          <p:spTgt spid="31"/>
                                        </p:tgtEl>
                                      </p:cBhvr>
                                    </p:animEffect>
                                  </p:childTnLst>
                                </p:cTn>
                              </p:par>
                              <p:par>
                                <p:cTn id="18" presetID="10" presetClass="entr" presetSubtype="0"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0-#ppt_w/2"/>
                                          </p:val>
                                        </p:tav>
                                        <p:tav tm="100000">
                                          <p:val>
                                            <p:strVal val="#ppt_x"/>
                                          </p:val>
                                        </p:tav>
                                      </p:tavLst>
                                    </p:anim>
                                    <p:anim calcmode="lin" valueType="num">
                                      <p:cBhvr additive="base">
                                        <p:cTn id="26" dur="500" fill="hold"/>
                                        <p:tgtEl>
                                          <p:spTgt spid="32"/>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 calcmode="lin" valueType="num">
                                      <p:cBhvr additive="base">
                                        <p:cTn id="29" dur="500" fill="hold"/>
                                        <p:tgtEl>
                                          <p:spTgt spid="33"/>
                                        </p:tgtEl>
                                        <p:attrNameLst>
                                          <p:attrName>ppt_x</p:attrName>
                                        </p:attrNameLst>
                                      </p:cBhvr>
                                      <p:tavLst>
                                        <p:tav tm="0">
                                          <p:val>
                                            <p:strVal val="1+#ppt_w/2"/>
                                          </p:val>
                                        </p:tav>
                                        <p:tav tm="100000">
                                          <p:val>
                                            <p:strVal val="#ppt_x"/>
                                          </p:val>
                                        </p:tav>
                                      </p:tavLst>
                                    </p:anim>
                                    <p:anim calcmode="lin" valueType="num">
                                      <p:cBhvr additive="base">
                                        <p:cTn id="30" dur="500" fill="hold"/>
                                        <p:tgtEl>
                                          <p:spTgt spid="33"/>
                                        </p:tgtEl>
                                        <p:attrNameLst>
                                          <p:attrName>ppt_y</p:attrName>
                                        </p:attrNameLst>
                                      </p:cBhvr>
                                      <p:tavLst>
                                        <p:tav tm="0">
                                          <p:val>
                                            <p:strVal val="#ppt_y"/>
                                          </p:val>
                                        </p:tav>
                                        <p:tav tm="100000">
                                          <p:val>
                                            <p:strVal val="#ppt_y"/>
                                          </p:val>
                                        </p:tav>
                                      </p:tavLst>
                                    </p:anim>
                                  </p:childTnLst>
                                </p:cTn>
                              </p:par>
                              <p:par>
                                <p:cTn id="31" presetID="53" presetClass="entr" presetSubtype="16"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Effect transition="in" filter="fade">
                                      <p:cBhvr>
                                        <p:cTn id="35" dur="500"/>
                                        <p:tgtEl>
                                          <p:spTgt spid="35"/>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0-#ppt_w/2"/>
                                          </p:val>
                                        </p:tav>
                                        <p:tav tm="100000">
                                          <p:val>
                                            <p:strVal val="#ppt_x"/>
                                          </p:val>
                                        </p:tav>
                                      </p:tavLst>
                                    </p:anim>
                                    <p:anim calcmode="lin" valueType="num">
                                      <p:cBhvr additive="base">
                                        <p:cTn id="44" dur="500" fill="hold"/>
                                        <p:tgtEl>
                                          <p:spTgt spid="36"/>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fill="hold"/>
                                        <p:tgtEl>
                                          <p:spTgt spid="37"/>
                                        </p:tgtEl>
                                        <p:attrNameLst>
                                          <p:attrName>ppt_x</p:attrName>
                                        </p:attrNameLst>
                                      </p:cBhvr>
                                      <p:tavLst>
                                        <p:tav tm="0">
                                          <p:val>
                                            <p:strVal val="1+#ppt_w/2"/>
                                          </p:val>
                                        </p:tav>
                                        <p:tav tm="100000">
                                          <p:val>
                                            <p:strVal val="#ppt_x"/>
                                          </p:val>
                                        </p:tav>
                                      </p:tavLst>
                                    </p:anim>
                                    <p:anim calcmode="lin" valueType="num">
                                      <p:cBhvr additive="base">
                                        <p:cTn id="48" dur="500" fill="hold"/>
                                        <p:tgtEl>
                                          <p:spTgt spid="37"/>
                                        </p:tgtEl>
                                        <p:attrNameLst>
                                          <p:attrName>ppt_y</p:attrName>
                                        </p:attrNameLst>
                                      </p:cBhvr>
                                      <p:tavLst>
                                        <p:tav tm="0">
                                          <p:val>
                                            <p:strVal val="#ppt_y"/>
                                          </p:val>
                                        </p:tav>
                                        <p:tav tm="100000">
                                          <p:val>
                                            <p:strVal val="#ppt_y"/>
                                          </p:val>
                                        </p:tav>
                                      </p:tavLst>
                                    </p:anim>
                                  </p:childTnLst>
                                </p:cTn>
                              </p:par>
                              <p:par>
                                <p:cTn id="49" presetID="53" presetClass="entr" presetSubtype="16"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500" fill="hold"/>
                                        <p:tgtEl>
                                          <p:spTgt spid="39"/>
                                        </p:tgtEl>
                                        <p:attrNameLst>
                                          <p:attrName>ppt_w</p:attrName>
                                        </p:attrNameLst>
                                      </p:cBhvr>
                                      <p:tavLst>
                                        <p:tav tm="0">
                                          <p:val>
                                            <p:fltVal val="0"/>
                                          </p:val>
                                        </p:tav>
                                        <p:tav tm="100000">
                                          <p:val>
                                            <p:strVal val="#ppt_w"/>
                                          </p:val>
                                        </p:tav>
                                      </p:tavLst>
                                    </p:anim>
                                    <p:anim calcmode="lin" valueType="num">
                                      <p:cBhvr>
                                        <p:cTn id="52" dur="500" fill="hold"/>
                                        <p:tgtEl>
                                          <p:spTgt spid="39"/>
                                        </p:tgtEl>
                                        <p:attrNameLst>
                                          <p:attrName>ppt_h</p:attrName>
                                        </p:attrNameLst>
                                      </p:cBhvr>
                                      <p:tavLst>
                                        <p:tav tm="0">
                                          <p:val>
                                            <p:fltVal val="0"/>
                                          </p:val>
                                        </p:tav>
                                        <p:tav tm="100000">
                                          <p:val>
                                            <p:strVal val="#ppt_h"/>
                                          </p:val>
                                        </p:tav>
                                      </p:tavLst>
                                    </p:anim>
                                    <p:animEffect transition="in" filter="fade">
                                      <p:cBhvr>
                                        <p:cTn id="53" dur="500"/>
                                        <p:tgtEl>
                                          <p:spTgt spid="39"/>
                                        </p:tgtEl>
                                      </p:cBhvr>
                                    </p:animEffect>
                                  </p:childTnLst>
                                </p:cTn>
                              </p:par>
                              <p:par>
                                <p:cTn id="54" presetID="10" presetClass="entr" presetSubtype="0" fill="hold" grpId="0" nodeType="withEffect">
                                  <p:stCondLst>
                                    <p:cond delay="500"/>
                                  </p:stCondLst>
                                  <p:childTnLst>
                                    <p:set>
                                      <p:cBhvr>
                                        <p:cTn id="55" dur="1" fill="hold">
                                          <p:stCondLst>
                                            <p:cond delay="0"/>
                                          </p:stCondLst>
                                        </p:cTn>
                                        <p:tgtEl>
                                          <p:spTgt spid="38"/>
                                        </p:tgtEl>
                                        <p:attrNameLst>
                                          <p:attrName>style.visibility</p:attrName>
                                        </p:attrNameLst>
                                      </p:cBhvr>
                                      <p:to>
                                        <p:strVal val="visible"/>
                                      </p:to>
                                    </p:set>
                                    <p:animEffect transition="in" filter="fade">
                                      <p:cBhvr>
                                        <p:cTn id="5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30" grpId="0"/>
      <p:bldP spid="31" grpId="0" animBg="1"/>
      <p:bldP spid="32" grpId="0" animBg="1"/>
      <p:bldP spid="33" grpId="0"/>
      <p:bldP spid="34" grpId="0"/>
      <p:bldP spid="35" grpId="0" animBg="1"/>
      <p:bldP spid="36" grpId="0" animBg="1"/>
      <p:bldP spid="37" grpId="0"/>
      <p:bldP spid="38" grpId="0"/>
      <p:bldP spid="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FF0000"/>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p:blipFill>
        <p:spPr>
          <a:xfrm>
            <a:off x="626636" y="1817237"/>
            <a:ext cx="977166" cy="1010861"/>
          </a:xfrm>
          <a:prstGeom prst="rect">
            <a:avLst/>
          </a:prstGeom>
        </p:spPr>
      </p:pic>
      <p:sp>
        <p:nvSpPr>
          <p:cNvPr id="8" name="Content Placeholder 2"/>
          <p:cNvSpPr txBox="1">
            <a:spLocks/>
          </p:cNvSpPr>
          <p:nvPr/>
        </p:nvSpPr>
        <p:spPr>
          <a:xfrm>
            <a:off x="2041235" y="1723163"/>
            <a:ext cx="5663929" cy="14867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ZA" altLang="en-US" sz="2000" dirty="0" err="1"/>
              <a:t>Refiloe</a:t>
            </a:r>
            <a:r>
              <a:rPr lang="en-ZA" altLang="en-US" sz="2000" dirty="0"/>
              <a:t> earns R425 600 per year. Her pension contribution is R5 627,08 per month and her medical aid contribution is R1 876,45 per month. </a:t>
            </a:r>
          </a:p>
          <a:p>
            <a:pPr marL="0" indent="0">
              <a:buNone/>
            </a:pPr>
            <a:r>
              <a:rPr lang="en-ZA" altLang="en-US" sz="2000" dirty="0"/>
              <a:t>Her husband and two children are her dependents. </a:t>
            </a:r>
          </a:p>
          <a:p>
            <a:pPr marL="457200" indent="-457200">
              <a:buAutoNum type="arabicPeriod"/>
            </a:pPr>
            <a:r>
              <a:rPr lang="en-ZA" altLang="en-US" sz="2000" dirty="0"/>
              <a:t>Calculate the amount that can be deducted from </a:t>
            </a:r>
            <a:r>
              <a:rPr lang="en-ZA" altLang="en-US" sz="2000" dirty="0" err="1"/>
              <a:t>Refiloe’s</a:t>
            </a:r>
            <a:r>
              <a:rPr lang="en-ZA" altLang="en-US" sz="2000" dirty="0"/>
              <a:t> gross income for pension contributions. </a:t>
            </a:r>
          </a:p>
          <a:p>
            <a:pPr marL="457200" indent="-457200">
              <a:buAutoNum type="arabicPeriod"/>
            </a:pPr>
            <a:r>
              <a:rPr lang="en-ZA" altLang="en-US" sz="2000" dirty="0"/>
              <a:t>Calculate her monthly tax payable. Refer to the tax table for 2017 to 2018.</a:t>
            </a:r>
          </a:p>
          <a:p>
            <a:pPr marL="457200" indent="-457200">
              <a:buAutoNum type="arabicPeriod"/>
            </a:pPr>
            <a:r>
              <a:rPr lang="en-ZA" altLang="en-US" sz="2000" dirty="0"/>
              <a:t>When </a:t>
            </a:r>
            <a:r>
              <a:rPr lang="en-ZA" altLang="en-US" sz="2000" dirty="0" err="1"/>
              <a:t>Refiloe</a:t>
            </a:r>
            <a:r>
              <a:rPr lang="en-ZA" altLang="en-US" sz="2000" dirty="0"/>
              <a:t> completes her tax return at the end of the tax year, she can claim a rebate on her medical aid contributions. Calculate the rebate amount. </a:t>
            </a:r>
          </a:p>
        </p:txBody>
      </p:sp>
      <p:sp>
        <p:nvSpPr>
          <p:cNvPr id="2" name="Title 1"/>
          <p:cNvSpPr>
            <a:spLocks noGrp="1"/>
          </p:cNvSpPr>
          <p:nvPr>
            <p:ph type="title"/>
          </p:nvPr>
        </p:nvSpPr>
        <p:spPr/>
        <p:txBody>
          <a:bodyPr/>
          <a:lstStyle/>
          <a:p>
            <a:r>
              <a:rPr lang="en-ZA" dirty="0"/>
              <a:t>Example 8.3 page 180</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558835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FF0000"/>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p:blipFill>
        <p:spPr>
          <a:xfrm>
            <a:off x="626636" y="1817237"/>
            <a:ext cx="977166" cy="1010861"/>
          </a:xfrm>
          <a:prstGeom prst="rect">
            <a:avLst/>
          </a:prstGeom>
        </p:spPr>
      </p:pic>
      <p:sp>
        <p:nvSpPr>
          <p:cNvPr id="8" name="Content Placeholder 2"/>
          <p:cNvSpPr txBox="1">
            <a:spLocks/>
          </p:cNvSpPr>
          <p:nvPr/>
        </p:nvSpPr>
        <p:spPr>
          <a:xfrm>
            <a:off x="2041235" y="1723163"/>
            <a:ext cx="5663929" cy="34001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4"/>
            </a:pPr>
            <a:r>
              <a:rPr lang="en-ZA" altLang="en-US" sz="2000" dirty="0" err="1"/>
              <a:t>Refiloe</a:t>
            </a:r>
            <a:r>
              <a:rPr lang="en-ZA" altLang="en-US" sz="2000" dirty="0"/>
              <a:t> started a new job on 01 November 2017.  Her salary increased to R585 740 per annum. </a:t>
            </a:r>
          </a:p>
          <a:p>
            <a:pPr marL="457200" indent="-457200">
              <a:buFont typeface="+mj-lt"/>
              <a:buAutoNum type="arabicPeriod" startAt="4"/>
            </a:pPr>
            <a:endParaRPr lang="en-ZA" altLang="en-US" sz="2000" dirty="0"/>
          </a:p>
          <a:p>
            <a:pPr marL="914400" lvl="1" indent="-457200">
              <a:buFont typeface="+mj-lt"/>
              <a:buAutoNum type="alphaLcParenR"/>
            </a:pPr>
            <a:r>
              <a:rPr lang="en-ZA" altLang="en-US" sz="2000" dirty="0"/>
              <a:t>Calculate her annual income for the year 1 March 2017 to 28 February 2018. </a:t>
            </a:r>
          </a:p>
          <a:p>
            <a:pPr marL="914400" lvl="1" indent="-457200">
              <a:buFont typeface="+mj-lt"/>
              <a:buAutoNum type="alphaLcParenR"/>
            </a:pPr>
            <a:r>
              <a:rPr lang="en-ZA" altLang="en-US" sz="2000" dirty="0"/>
              <a:t>Calculate her taxable income. </a:t>
            </a:r>
          </a:p>
          <a:p>
            <a:pPr marL="914400" lvl="1" indent="-457200">
              <a:buFont typeface="+mj-lt"/>
              <a:buAutoNum type="alphaLcParenR"/>
            </a:pPr>
            <a:r>
              <a:rPr lang="en-ZA" altLang="en-US" sz="2000" dirty="0"/>
              <a:t>How does the increase affect </a:t>
            </a:r>
            <a:r>
              <a:rPr lang="en-ZA" altLang="en-US" sz="2000" dirty="0" err="1"/>
              <a:t>Refiloe’s</a:t>
            </a:r>
            <a:r>
              <a:rPr lang="en-ZA" altLang="en-US" sz="2000" dirty="0"/>
              <a:t> tax?  Explain fully.</a:t>
            </a:r>
          </a:p>
        </p:txBody>
      </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1181964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Taxation</a:t>
            </a:r>
            <a:endParaRPr lang="en-GB" dirty="0"/>
          </a:p>
        </p:txBody>
      </p:sp>
      <p:sp>
        <p:nvSpPr>
          <p:cNvPr id="3" name="Text Placeholder 2"/>
          <p:cNvSpPr>
            <a:spLocks noGrp="1"/>
          </p:cNvSpPr>
          <p:nvPr>
            <p:ph type="body" idx="1"/>
          </p:nvPr>
        </p:nvSpPr>
        <p:spPr/>
        <p:txBody>
          <a:bodyPr/>
          <a:lstStyle/>
          <a:p>
            <a:r>
              <a:rPr lang="en-ZA" sz="3200" dirty="0"/>
              <a:t>Module 8</a:t>
            </a:r>
            <a:endParaRPr lang="en-GB" dirty="0"/>
          </a:p>
        </p:txBody>
      </p:sp>
    </p:spTree>
    <p:extLst>
      <p:ext uri="{BB962C8B-B14F-4D97-AF65-F5344CB8AC3E}">
        <p14:creationId xmlns:p14="http://schemas.microsoft.com/office/powerpoint/2010/main" val="2322906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5653" y="1906886"/>
            <a:ext cx="3056446" cy="3611498"/>
          </a:xfrm>
          <a:prstGeom prst="rect">
            <a:avLst/>
          </a:prstGeom>
          <a:noFill/>
          <a:ln>
            <a:noFill/>
          </a:ln>
        </p:spPr>
      </p:pic>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776951"/>
            <a:ext cx="5859965" cy="33463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a:pPr>
            <a:r>
              <a:rPr lang="en-ZA" altLang="en-US" sz="2000" b="1" dirty="0"/>
              <a:t> Annual pension contribution: </a:t>
            </a:r>
          </a:p>
          <a:p>
            <a:pPr marL="538163" indent="0">
              <a:spcBef>
                <a:spcPts val="300"/>
              </a:spcBef>
              <a:buNone/>
            </a:pPr>
            <a:r>
              <a:rPr lang="en-ZA" altLang="en-US" sz="2000" dirty="0"/>
              <a:t>= 5 627,08 × 12 </a:t>
            </a:r>
          </a:p>
          <a:p>
            <a:pPr marL="538163" indent="0">
              <a:spcBef>
                <a:spcPts val="300"/>
              </a:spcBef>
              <a:buNone/>
            </a:pPr>
            <a:r>
              <a:rPr lang="en-ZA" altLang="en-US" sz="2000" dirty="0"/>
              <a:t>= R67 524,96 </a:t>
            </a:r>
          </a:p>
          <a:p>
            <a:pPr marL="538163" indent="0">
              <a:spcBef>
                <a:spcPts val="300"/>
              </a:spcBef>
              <a:buNone/>
            </a:pPr>
            <a:endParaRPr lang="en-ZA" altLang="en-US" sz="2000" dirty="0"/>
          </a:p>
          <a:p>
            <a:pPr marL="538163" indent="0">
              <a:spcBef>
                <a:spcPts val="300"/>
              </a:spcBef>
              <a:buNone/>
            </a:pPr>
            <a:r>
              <a:rPr lang="en-ZA" altLang="en-US" sz="2000" b="1" dirty="0"/>
              <a:t>Maximum pension rebate: </a:t>
            </a:r>
          </a:p>
          <a:p>
            <a:pPr marL="538163" indent="0">
              <a:spcBef>
                <a:spcPts val="300"/>
              </a:spcBef>
              <a:buNone/>
            </a:pPr>
            <a:r>
              <a:rPr lang="en-ZA" altLang="en-US" sz="2000" dirty="0"/>
              <a:t>= 27,5% of R365 000 </a:t>
            </a:r>
          </a:p>
          <a:p>
            <a:pPr marL="538163" indent="0">
              <a:spcBef>
                <a:spcPts val="300"/>
              </a:spcBef>
              <a:buNone/>
            </a:pPr>
            <a:r>
              <a:rPr lang="en-ZA" altLang="en-US" sz="2000" dirty="0"/>
              <a:t>= R100 375 </a:t>
            </a:r>
          </a:p>
          <a:p>
            <a:pPr marL="538163" indent="0">
              <a:spcBef>
                <a:spcPts val="300"/>
              </a:spcBef>
              <a:buNone/>
            </a:pPr>
            <a:endParaRPr lang="en-ZA" altLang="en-US" sz="2000" dirty="0"/>
          </a:p>
          <a:p>
            <a:pPr marL="538163" indent="0">
              <a:spcBef>
                <a:spcPts val="300"/>
              </a:spcBef>
              <a:buNone/>
            </a:pPr>
            <a:r>
              <a:rPr lang="en-ZA" altLang="en-US" sz="2000" dirty="0" err="1"/>
              <a:t>Refiloe</a:t>
            </a:r>
            <a:r>
              <a:rPr lang="en-ZA" altLang="en-US" sz="2000" dirty="0"/>
              <a:t> may deduct her total pension contribution because it is less than the maximum.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127228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fade">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fade">
                                      <p:cBhvr>
                                        <p:cTn id="28" dur="50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
                                            <p:txEl>
                                              <p:pRg st="2" end="2"/>
                                            </p:txEl>
                                          </p:spTgt>
                                        </p:tgtEl>
                                        <p:attrNameLst>
                                          <p:attrName>style.visibility</p:attrName>
                                        </p:attrNameLst>
                                      </p:cBhvr>
                                      <p:to>
                                        <p:strVal val="visible"/>
                                      </p:to>
                                    </p:set>
                                    <p:animEffect transition="in" filter="fade">
                                      <p:cBhvr>
                                        <p:cTn id="33" dur="500"/>
                                        <p:tgtEl>
                                          <p:spTgt spid="1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xEl>
                                              <p:pRg st="4" end="4"/>
                                            </p:txEl>
                                          </p:spTgt>
                                        </p:tgtEl>
                                        <p:attrNameLst>
                                          <p:attrName>style.visibility</p:attrName>
                                        </p:attrNameLst>
                                      </p:cBhvr>
                                      <p:to>
                                        <p:strVal val="visible"/>
                                      </p:to>
                                    </p:set>
                                    <p:animEffect transition="in" filter="fade">
                                      <p:cBhvr>
                                        <p:cTn id="38" dur="500"/>
                                        <p:tgtEl>
                                          <p:spTgt spid="1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animEffect transition="in" filter="fade">
                                      <p:cBhvr>
                                        <p:cTn id="43" dur="500"/>
                                        <p:tgtEl>
                                          <p:spTgt spid="15">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5">
                                            <p:txEl>
                                              <p:pRg st="6" end="6"/>
                                            </p:txEl>
                                          </p:spTgt>
                                        </p:tgtEl>
                                        <p:attrNameLst>
                                          <p:attrName>style.visibility</p:attrName>
                                        </p:attrNameLst>
                                      </p:cBhvr>
                                      <p:to>
                                        <p:strVal val="visible"/>
                                      </p:to>
                                    </p:set>
                                    <p:animEffect transition="in" filter="fade">
                                      <p:cBhvr>
                                        <p:cTn id="48" dur="500"/>
                                        <p:tgtEl>
                                          <p:spTgt spid="15">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5">
                                            <p:txEl>
                                              <p:pRg st="8" end="8"/>
                                            </p:txEl>
                                          </p:spTgt>
                                        </p:tgtEl>
                                        <p:attrNameLst>
                                          <p:attrName>style.visibility</p:attrName>
                                        </p:attrNameLst>
                                      </p:cBhvr>
                                      <p:to>
                                        <p:strVal val="visible"/>
                                      </p:to>
                                    </p:set>
                                    <p:animEffect transition="in" filter="fade">
                                      <p:cBhvr>
                                        <p:cTn id="53"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776951"/>
            <a:ext cx="5859965" cy="33463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2"/>
            </a:pPr>
            <a:r>
              <a:rPr lang="en-ZA" altLang="en-US" sz="2000" b="1" dirty="0"/>
              <a:t>Taxable income = gross income – pension rebate           </a:t>
            </a:r>
            <a:r>
              <a:rPr lang="en-ZA" altLang="en-US" sz="2000" dirty="0"/>
              <a:t>		      = R425 600 – 67 524,96                        		      = R358 075,04 </a:t>
            </a:r>
          </a:p>
          <a:p>
            <a:pPr marL="444500" indent="0">
              <a:spcBef>
                <a:spcPts val="300"/>
              </a:spcBef>
              <a:buNone/>
            </a:pPr>
            <a:r>
              <a:rPr lang="en-ZA" altLang="en-US" sz="2000" b="1" dirty="0"/>
              <a:t>Tax bracket:  </a:t>
            </a:r>
            <a:r>
              <a:rPr lang="en-ZA" altLang="en-US" sz="2000" dirty="0"/>
              <a:t>296 541 - 410 460</a:t>
            </a:r>
          </a:p>
          <a:p>
            <a:pPr marL="444500" indent="0">
              <a:spcBef>
                <a:spcPts val="300"/>
              </a:spcBef>
              <a:buNone/>
            </a:pPr>
            <a:endParaRPr lang="en-ZA" altLang="en-US" sz="2000" dirty="0"/>
          </a:p>
          <a:p>
            <a:pPr marL="444500" indent="0">
              <a:spcBef>
                <a:spcPts val="300"/>
              </a:spcBef>
              <a:buNone/>
            </a:pPr>
            <a:r>
              <a:rPr lang="en-ZA" altLang="en-US" sz="2000" b="1" dirty="0"/>
              <a:t>Annual tax payable </a:t>
            </a:r>
          </a:p>
          <a:p>
            <a:pPr marL="444500" indent="0">
              <a:spcBef>
                <a:spcPts val="300"/>
              </a:spcBef>
              <a:buNone/>
            </a:pPr>
            <a:r>
              <a:rPr lang="en-ZA" altLang="en-US" sz="2000" dirty="0"/>
              <a:t>= 61 910 + 31% of taxable income above 296 540  </a:t>
            </a:r>
          </a:p>
          <a:p>
            <a:pPr marL="444500" indent="0">
              <a:spcBef>
                <a:spcPts val="300"/>
              </a:spcBef>
              <a:buNone/>
            </a:pPr>
            <a:r>
              <a:rPr lang="en-ZA" altLang="en-US" sz="2000" dirty="0"/>
              <a:t>= 61 910 + 31% × (358 075,04 – 296 540)  </a:t>
            </a:r>
          </a:p>
          <a:p>
            <a:pPr marL="444500" indent="0">
              <a:spcBef>
                <a:spcPts val="300"/>
              </a:spcBef>
              <a:buNone/>
            </a:pPr>
            <a:r>
              <a:rPr lang="en-ZA" altLang="en-US" sz="2000" dirty="0"/>
              <a:t>= 61 910 + (31% × 61 535,04)  </a:t>
            </a:r>
          </a:p>
          <a:p>
            <a:pPr marL="444500" indent="0">
              <a:spcBef>
                <a:spcPts val="300"/>
              </a:spcBef>
              <a:buNone/>
            </a:pPr>
            <a:r>
              <a:rPr lang="en-ZA" altLang="en-US" sz="2000" dirty="0"/>
              <a:t>= 61 910 + 19 075,86  </a:t>
            </a:r>
          </a:p>
          <a:p>
            <a:pPr marL="444500" indent="0">
              <a:spcBef>
                <a:spcPts val="300"/>
              </a:spcBef>
              <a:buNone/>
            </a:pPr>
            <a:r>
              <a:rPr lang="en-ZA" altLang="en-US" sz="2000" dirty="0"/>
              <a:t>= R80 985,86</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33330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fade">
                                      <p:cBhvr>
                                        <p:cTn id="22" dur="500"/>
                                        <p:tgtEl>
                                          <p:spTgt spid="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fade">
                                      <p:cBhvr>
                                        <p:cTn id="27" dur="500"/>
                                        <p:tgtEl>
                                          <p:spTgt spid="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Effect transition="in" filter="fade">
                                      <p:cBhvr>
                                        <p:cTn id="32" dur="500"/>
                                        <p:tgtEl>
                                          <p:spTgt spid="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xEl>
                                              <p:pRg st="7" end="7"/>
                                            </p:txEl>
                                          </p:spTgt>
                                        </p:tgtEl>
                                        <p:attrNameLst>
                                          <p:attrName>style.visibility</p:attrName>
                                        </p:attrNameLst>
                                      </p:cBhvr>
                                      <p:to>
                                        <p:strVal val="visible"/>
                                      </p:to>
                                    </p:set>
                                    <p:animEffect transition="in" filter="fade">
                                      <p:cBhvr>
                                        <p:cTn id="37" dur="500"/>
                                        <p:tgtEl>
                                          <p:spTgt spid="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8" end="8"/>
                                            </p:txEl>
                                          </p:spTgt>
                                        </p:tgtEl>
                                        <p:attrNameLst>
                                          <p:attrName>style.visibility</p:attrName>
                                        </p:attrNameLst>
                                      </p:cBhvr>
                                      <p:to>
                                        <p:strVal val="visible"/>
                                      </p:to>
                                    </p:set>
                                    <p:animEffect transition="in" filter="fade">
                                      <p:cBhvr>
                                        <p:cTn id="42"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776951"/>
            <a:ext cx="5859965" cy="33463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0">
              <a:spcBef>
                <a:spcPts val="300"/>
              </a:spcBef>
              <a:buNone/>
            </a:pPr>
            <a:r>
              <a:rPr lang="en-ZA" altLang="en-US" sz="2000" b="1" dirty="0"/>
              <a:t>Deduct primary rebate: </a:t>
            </a:r>
          </a:p>
          <a:p>
            <a:pPr marL="444500" indent="0">
              <a:spcBef>
                <a:spcPts val="300"/>
              </a:spcBef>
              <a:buNone/>
            </a:pPr>
            <a:r>
              <a:rPr lang="en-ZA" altLang="en-US" sz="2000" dirty="0"/>
              <a:t>80 985,86 – 13 635 </a:t>
            </a:r>
          </a:p>
          <a:p>
            <a:pPr marL="444500" indent="0">
              <a:spcBef>
                <a:spcPts val="300"/>
              </a:spcBef>
              <a:buNone/>
            </a:pPr>
            <a:r>
              <a:rPr lang="en-ZA" altLang="en-US" sz="2000" dirty="0"/>
              <a:t>= R67 350,86 </a:t>
            </a:r>
          </a:p>
          <a:p>
            <a:pPr marL="444500" indent="0">
              <a:spcBef>
                <a:spcPts val="300"/>
              </a:spcBef>
              <a:buNone/>
            </a:pPr>
            <a:endParaRPr lang="en-ZA" altLang="en-US" sz="2000" dirty="0"/>
          </a:p>
          <a:p>
            <a:pPr marL="444500" indent="0">
              <a:spcBef>
                <a:spcPts val="300"/>
              </a:spcBef>
              <a:buNone/>
            </a:pPr>
            <a:r>
              <a:rPr lang="en-ZA" altLang="en-US" sz="2000" b="1" dirty="0"/>
              <a:t>Monthly tax payable:</a:t>
            </a:r>
          </a:p>
          <a:p>
            <a:pPr marL="444500" indent="0">
              <a:spcBef>
                <a:spcPts val="300"/>
              </a:spcBef>
              <a:buNone/>
            </a:pPr>
            <a:r>
              <a:rPr lang="en-ZA" altLang="en-US" sz="2000" dirty="0"/>
              <a:t>= 67 350,86 ÷ 12 </a:t>
            </a:r>
          </a:p>
          <a:p>
            <a:pPr marL="444500" indent="0">
              <a:spcBef>
                <a:spcPts val="300"/>
              </a:spcBef>
              <a:buNone/>
            </a:pPr>
            <a:r>
              <a:rPr lang="en-ZA" altLang="en-US" sz="2000" dirty="0"/>
              <a:t>= R5 612,57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322866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fade">
                                      <p:cBhvr>
                                        <p:cTn id="22" dur="500"/>
                                        <p:tgtEl>
                                          <p:spTgt spid="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fade">
                                      <p:cBhvr>
                                        <p:cTn id="27" dur="500"/>
                                        <p:tgtEl>
                                          <p:spTgt spid="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Effect transition="in" filter="fade">
                                      <p:cBhvr>
                                        <p:cTn id="32"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776951"/>
            <a:ext cx="5859965" cy="33463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3"/>
            </a:pPr>
            <a:r>
              <a:rPr lang="en-ZA" altLang="en-US" sz="2000" dirty="0" err="1"/>
              <a:t>Refiloe</a:t>
            </a:r>
            <a:r>
              <a:rPr lang="en-ZA" altLang="en-US" sz="2000" dirty="0"/>
              <a:t> has her husband and two children on her medical aid.  She may claim R303 per month for herself (main member) and her husband (first additional member).  She may also claim R240 per month for each of her two children. </a:t>
            </a:r>
          </a:p>
          <a:p>
            <a:pPr marL="444500" indent="0">
              <a:spcBef>
                <a:spcPts val="300"/>
              </a:spcBef>
              <a:buNone/>
            </a:pPr>
            <a:endParaRPr lang="en-ZA" altLang="en-US" sz="2000" dirty="0"/>
          </a:p>
          <a:p>
            <a:pPr marL="444500" indent="0">
              <a:spcBef>
                <a:spcPts val="300"/>
              </a:spcBef>
              <a:buNone/>
            </a:pPr>
            <a:r>
              <a:rPr lang="en-ZA" altLang="en-US" sz="2000" dirty="0"/>
              <a:t>(R303 × 2) + (R204 × 2) = R1 014 per month. </a:t>
            </a:r>
          </a:p>
          <a:p>
            <a:pPr marL="444500" indent="0">
              <a:spcBef>
                <a:spcPts val="300"/>
              </a:spcBef>
              <a:buNone/>
            </a:pPr>
            <a:endParaRPr lang="en-ZA" altLang="en-US" sz="2000" dirty="0"/>
          </a:p>
          <a:p>
            <a:pPr marL="444500" indent="0">
              <a:spcBef>
                <a:spcPts val="300"/>
              </a:spcBef>
              <a:buNone/>
            </a:pPr>
            <a:r>
              <a:rPr lang="en-ZA" altLang="en-US" sz="2000" dirty="0"/>
              <a:t>She may claim R1 014 × 12 = R12 168 per year as a tax deduction when she submits her tax return at the end of the tax year.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347555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fade">
                                      <p:cBhvr>
                                        <p:cTn id="17"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696268"/>
            <a:ext cx="5859965" cy="41364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4"/>
            </a:pPr>
            <a:r>
              <a:rPr lang="en-ZA" altLang="en-US" sz="2000" dirty="0"/>
              <a:t> </a:t>
            </a:r>
          </a:p>
          <a:p>
            <a:pPr marL="538163" lvl="1" indent="-363538">
              <a:spcBef>
                <a:spcPts val="300"/>
              </a:spcBef>
              <a:buFont typeface="+mj-lt"/>
              <a:buAutoNum type="alphaLcParenR"/>
            </a:pPr>
            <a:r>
              <a:rPr lang="en-ZA" altLang="en-US" sz="2000" b="1" dirty="0" err="1"/>
              <a:t>Refiloe’s</a:t>
            </a:r>
            <a:r>
              <a:rPr lang="en-ZA" altLang="en-US" sz="2000" b="1" dirty="0"/>
              <a:t> monthly income before the increase       </a:t>
            </a:r>
            <a:r>
              <a:rPr lang="en-ZA" altLang="en-US" sz="2000" dirty="0"/>
              <a:t>= 425 600 ÷ 12  </a:t>
            </a:r>
          </a:p>
          <a:p>
            <a:pPr marL="538163" lvl="1" indent="0">
              <a:spcBef>
                <a:spcPts val="300"/>
              </a:spcBef>
              <a:buNone/>
            </a:pPr>
            <a:r>
              <a:rPr lang="en-ZA" altLang="en-US" sz="2000" dirty="0"/>
              <a:t>= R35 466,67  </a:t>
            </a:r>
          </a:p>
          <a:p>
            <a:pPr marL="538163" lvl="1" indent="0">
              <a:spcBef>
                <a:spcPts val="300"/>
              </a:spcBef>
              <a:buNone/>
            </a:pPr>
            <a:r>
              <a:rPr lang="en-ZA" altLang="en-US" sz="2000" dirty="0"/>
              <a:t>She earned this monthly income for 8 months from  01 March to 31 October 2017.  </a:t>
            </a:r>
          </a:p>
          <a:p>
            <a:pPr marL="538163" lvl="1" indent="0">
              <a:spcBef>
                <a:spcPts val="300"/>
              </a:spcBef>
              <a:buNone/>
            </a:pPr>
            <a:endParaRPr lang="en-ZA" altLang="en-US" sz="2000" dirty="0"/>
          </a:p>
          <a:p>
            <a:pPr marL="538163" lvl="1" indent="0">
              <a:spcBef>
                <a:spcPts val="300"/>
              </a:spcBef>
              <a:buNone/>
            </a:pPr>
            <a:r>
              <a:rPr lang="en-ZA" altLang="en-US" sz="2000" b="1" dirty="0"/>
              <a:t>Her new monthly income </a:t>
            </a:r>
          </a:p>
          <a:p>
            <a:pPr marL="538163" lvl="1" indent="0">
              <a:spcBef>
                <a:spcPts val="300"/>
              </a:spcBef>
              <a:buNone/>
            </a:pPr>
            <a:r>
              <a:rPr lang="en-ZA" altLang="en-US" sz="2000" dirty="0"/>
              <a:t>= R585 740 ÷ 12 </a:t>
            </a:r>
          </a:p>
          <a:p>
            <a:pPr marL="538163" lvl="1" indent="0">
              <a:spcBef>
                <a:spcPts val="300"/>
              </a:spcBef>
              <a:buNone/>
            </a:pPr>
            <a:r>
              <a:rPr lang="en-ZA" altLang="en-US" sz="2000" dirty="0"/>
              <a:t>= R48 811,67</a:t>
            </a:r>
          </a:p>
          <a:p>
            <a:pPr marL="538163" lvl="1" indent="0">
              <a:spcBef>
                <a:spcPts val="300"/>
              </a:spcBef>
              <a:buNone/>
            </a:pPr>
            <a:r>
              <a:rPr lang="en-ZA" altLang="en-US" sz="2000" dirty="0"/>
              <a:t> </a:t>
            </a:r>
          </a:p>
          <a:p>
            <a:pPr marL="538163" lvl="1" indent="0">
              <a:spcBef>
                <a:spcPts val="300"/>
              </a:spcBef>
              <a:buNone/>
            </a:pPr>
            <a:r>
              <a:rPr lang="en-ZA" altLang="en-US" sz="2000" dirty="0"/>
              <a:t>She earned this monthly income for 4 months from 01 November 2017 to 28 February 2018.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358500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500"/>
                                        <p:tgtEl>
                                          <p:spTgt spid="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fade">
                                      <p:cBhvr>
                                        <p:cTn id="20" dur="500"/>
                                        <p:tgtEl>
                                          <p:spTgt spid="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xEl>
                                              <p:pRg st="5" end="5"/>
                                            </p:txEl>
                                          </p:spTgt>
                                        </p:tgtEl>
                                        <p:attrNameLst>
                                          <p:attrName>style.visibility</p:attrName>
                                        </p:attrNameLst>
                                      </p:cBhvr>
                                      <p:to>
                                        <p:strVal val="visible"/>
                                      </p:to>
                                    </p:set>
                                    <p:animEffect transition="in" filter="fade">
                                      <p:cBhvr>
                                        <p:cTn id="25" dur="500"/>
                                        <p:tgtEl>
                                          <p:spTgt spid="1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xEl>
                                              <p:pRg st="6" end="6"/>
                                            </p:txEl>
                                          </p:spTgt>
                                        </p:tgtEl>
                                        <p:attrNameLst>
                                          <p:attrName>style.visibility</p:attrName>
                                        </p:attrNameLst>
                                      </p:cBhvr>
                                      <p:to>
                                        <p:strVal val="visible"/>
                                      </p:to>
                                    </p:set>
                                    <p:animEffect transition="in" filter="fade">
                                      <p:cBhvr>
                                        <p:cTn id="30" dur="500"/>
                                        <p:tgtEl>
                                          <p:spTgt spid="1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xEl>
                                              <p:pRg st="7" end="7"/>
                                            </p:txEl>
                                          </p:spTgt>
                                        </p:tgtEl>
                                        <p:attrNameLst>
                                          <p:attrName>style.visibility</p:attrName>
                                        </p:attrNameLst>
                                      </p:cBhvr>
                                      <p:to>
                                        <p:strVal val="visible"/>
                                      </p:to>
                                    </p:set>
                                    <p:animEffect transition="in" filter="fade">
                                      <p:cBhvr>
                                        <p:cTn id="35" dur="500"/>
                                        <p:tgtEl>
                                          <p:spTgt spid="1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xEl>
                                              <p:pRg st="9" end="9"/>
                                            </p:txEl>
                                          </p:spTgt>
                                        </p:tgtEl>
                                        <p:attrNameLst>
                                          <p:attrName>style.visibility</p:attrName>
                                        </p:attrNameLst>
                                      </p:cBhvr>
                                      <p:to>
                                        <p:strVal val="visible"/>
                                      </p:to>
                                    </p:set>
                                    <p:animEffect transition="in" filter="fade">
                                      <p:cBhvr>
                                        <p:cTn id="40" dur="5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776951"/>
            <a:ext cx="5859965" cy="334637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4"/>
            </a:pPr>
            <a:r>
              <a:rPr lang="en-ZA" altLang="en-US" sz="2000" dirty="0"/>
              <a:t> </a:t>
            </a:r>
          </a:p>
          <a:p>
            <a:pPr marL="363538" lvl="1" indent="0">
              <a:spcBef>
                <a:spcPts val="300"/>
              </a:spcBef>
              <a:buNone/>
            </a:pPr>
            <a:r>
              <a:rPr lang="en-ZA" altLang="en-US" sz="2000" b="1" dirty="0"/>
              <a:t>Her annual income  </a:t>
            </a:r>
          </a:p>
          <a:p>
            <a:pPr marL="363538" lvl="1" indent="0">
              <a:spcBef>
                <a:spcPts val="300"/>
              </a:spcBef>
              <a:buNone/>
            </a:pPr>
            <a:r>
              <a:rPr lang="en-ZA" altLang="en-US" sz="2000" dirty="0"/>
              <a:t>= (35 466,67 × 8) + (48 811,67 × 4) </a:t>
            </a:r>
          </a:p>
          <a:p>
            <a:pPr marL="363538" lvl="1" indent="0">
              <a:spcBef>
                <a:spcPts val="300"/>
              </a:spcBef>
              <a:buNone/>
            </a:pPr>
            <a:r>
              <a:rPr lang="en-ZA" altLang="en-US" sz="2000" dirty="0"/>
              <a:t>= 283 733,36 + 195 246,68 </a:t>
            </a:r>
          </a:p>
          <a:p>
            <a:pPr marL="363538" lvl="1" indent="0">
              <a:spcBef>
                <a:spcPts val="300"/>
              </a:spcBef>
              <a:buNone/>
            </a:pPr>
            <a:r>
              <a:rPr lang="en-ZA" altLang="en-US" sz="2000" dirty="0"/>
              <a:t>= R478 980,04 </a:t>
            </a:r>
          </a:p>
          <a:p>
            <a:pPr marL="363538" lvl="1" indent="0">
              <a:spcBef>
                <a:spcPts val="300"/>
              </a:spcBef>
              <a:buNone/>
            </a:pPr>
            <a:endParaRPr lang="en-ZA" altLang="en-US" sz="2000" dirty="0"/>
          </a:p>
          <a:p>
            <a:pPr marL="363538" lvl="1" indent="0">
              <a:spcBef>
                <a:spcPts val="300"/>
              </a:spcBef>
              <a:buNone/>
            </a:pPr>
            <a:r>
              <a:rPr lang="en-ZA" altLang="en-US" sz="2000" b="1" dirty="0"/>
              <a:t>Taxable income = gross income – pension rebate </a:t>
            </a:r>
            <a:r>
              <a:rPr lang="en-ZA" altLang="en-US" sz="2000" dirty="0"/>
              <a:t>  </a:t>
            </a:r>
          </a:p>
          <a:p>
            <a:pPr marL="363538" lvl="1" indent="0">
              <a:spcBef>
                <a:spcPts val="300"/>
              </a:spcBef>
              <a:buNone/>
            </a:pPr>
            <a:r>
              <a:rPr lang="en-ZA" altLang="en-US" sz="2000" dirty="0"/>
              <a:t>= 478 980,04 – 67 524,96   </a:t>
            </a:r>
          </a:p>
          <a:p>
            <a:pPr marL="363538" lvl="1" indent="0">
              <a:spcBef>
                <a:spcPts val="300"/>
              </a:spcBef>
              <a:buNone/>
            </a:pPr>
            <a:r>
              <a:rPr lang="en-ZA" altLang="en-US" sz="2000" dirty="0"/>
              <a:t>= R411 455,08</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6809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500"/>
                                        <p:tgtEl>
                                          <p:spTgt spid="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fade">
                                      <p:cBhvr>
                                        <p:cTn id="20" dur="500"/>
                                        <p:tgtEl>
                                          <p:spTgt spid="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fade">
                                      <p:cBhvr>
                                        <p:cTn id="25" dur="500"/>
                                        <p:tgtEl>
                                          <p:spTgt spid="1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xEl>
                                              <p:pRg st="6" end="6"/>
                                            </p:txEl>
                                          </p:spTgt>
                                        </p:tgtEl>
                                        <p:attrNameLst>
                                          <p:attrName>style.visibility</p:attrName>
                                        </p:attrNameLst>
                                      </p:cBhvr>
                                      <p:to>
                                        <p:strVal val="visible"/>
                                      </p:to>
                                    </p:set>
                                    <p:animEffect transition="in" filter="fade">
                                      <p:cBhvr>
                                        <p:cTn id="30" dur="500"/>
                                        <p:tgtEl>
                                          <p:spTgt spid="1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xEl>
                                              <p:pRg st="7" end="7"/>
                                            </p:txEl>
                                          </p:spTgt>
                                        </p:tgtEl>
                                        <p:attrNameLst>
                                          <p:attrName>style.visibility</p:attrName>
                                        </p:attrNameLst>
                                      </p:cBhvr>
                                      <p:to>
                                        <p:strVal val="visible"/>
                                      </p:to>
                                    </p:set>
                                    <p:animEffect transition="in" filter="fade">
                                      <p:cBhvr>
                                        <p:cTn id="35" dur="500"/>
                                        <p:tgtEl>
                                          <p:spTgt spid="1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xEl>
                                              <p:pRg st="8" end="8"/>
                                            </p:txEl>
                                          </p:spTgt>
                                        </p:tgtEl>
                                        <p:attrNameLst>
                                          <p:attrName>style.visibility</p:attrName>
                                        </p:attrNameLst>
                                      </p:cBhvr>
                                      <p:to>
                                        <p:strVal val="visible"/>
                                      </p:to>
                                    </p:set>
                                    <p:animEffect transition="in" filter="fade">
                                      <p:cBhvr>
                                        <p:cTn id="40"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696268"/>
            <a:ext cx="5859965" cy="41364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4"/>
            </a:pPr>
            <a:r>
              <a:rPr lang="en-ZA" altLang="en-US" sz="2000" dirty="0"/>
              <a:t> </a:t>
            </a:r>
          </a:p>
          <a:p>
            <a:pPr marL="631825" lvl="1" indent="-457200">
              <a:spcBef>
                <a:spcPts val="300"/>
              </a:spcBef>
              <a:buFont typeface="+mj-lt"/>
              <a:buAutoNum type="alphaLcParenR" startAt="2"/>
            </a:pPr>
            <a:r>
              <a:rPr lang="en-ZA" altLang="en-US" sz="2000" b="1" dirty="0" err="1"/>
              <a:t>Refiloe’s</a:t>
            </a:r>
            <a:r>
              <a:rPr lang="en-ZA" altLang="en-US" sz="2000" b="1" dirty="0"/>
              <a:t> monthly income before the increase       </a:t>
            </a:r>
            <a:r>
              <a:rPr lang="en-ZA" altLang="en-US" sz="2000" dirty="0"/>
              <a:t>= 425 600 ÷ 12  </a:t>
            </a:r>
          </a:p>
          <a:p>
            <a:pPr marL="538163" lvl="1" indent="0">
              <a:spcBef>
                <a:spcPts val="300"/>
              </a:spcBef>
              <a:buNone/>
            </a:pPr>
            <a:r>
              <a:rPr lang="en-ZA" altLang="en-US" sz="2000" dirty="0"/>
              <a:t>= R35 466,67  </a:t>
            </a:r>
          </a:p>
          <a:p>
            <a:pPr marL="538163" lvl="1" indent="0">
              <a:spcBef>
                <a:spcPts val="300"/>
              </a:spcBef>
              <a:buNone/>
            </a:pPr>
            <a:r>
              <a:rPr lang="en-ZA" altLang="en-US" sz="2000" dirty="0"/>
              <a:t>She earned this monthly income for 8 months from  01 March to 31 October 2017.  </a:t>
            </a:r>
          </a:p>
          <a:p>
            <a:pPr marL="538163" lvl="1" indent="0">
              <a:spcBef>
                <a:spcPts val="300"/>
              </a:spcBef>
              <a:buNone/>
            </a:pPr>
            <a:endParaRPr lang="en-ZA" altLang="en-US" sz="2000" dirty="0"/>
          </a:p>
          <a:p>
            <a:pPr marL="538163" lvl="1" indent="0">
              <a:spcBef>
                <a:spcPts val="300"/>
              </a:spcBef>
              <a:buNone/>
            </a:pPr>
            <a:r>
              <a:rPr lang="en-ZA" altLang="en-US" sz="2000" b="1" dirty="0"/>
              <a:t>Her new monthly income </a:t>
            </a:r>
          </a:p>
          <a:p>
            <a:pPr marL="538163" lvl="1" indent="0">
              <a:spcBef>
                <a:spcPts val="300"/>
              </a:spcBef>
              <a:buNone/>
            </a:pPr>
            <a:r>
              <a:rPr lang="en-ZA" altLang="en-US" sz="2000" dirty="0"/>
              <a:t>= R585 740 ÷ 12 </a:t>
            </a:r>
          </a:p>
          <a:p>
            <a:pPr marL="538163" lvl="1" indent="0">
              <a:spcBef>
                <a:spcPts val="300"/>
              </a:spcBef>
              <a:buNone/>
            </a:pPr>
            <a:r>
              <a:rPr lang="en-ZA" altLang="en-US" sz="2000" dirty="0"/>
              <a:t>= R48 811,67  </a:t>
            </a:r>
          </a:p>
          <a:p>
            <a:pPr marL="538163" lvl="1" indent="0">
              <a:spcBef>
                <a:spcPts val="300"/>
              </a:spcBef>
              <a:buNone/>
            </a:pPr>
            <a:r>
              <a:rPr lang="en-ZA" altLang="en-US" sz="2000" dirty="0"/>
              <a:t> </a:t>
            </a:r>
          </a:p>
          <a:p>
            <a:pPr marL="538163" lvl="1" indent="0">
              <a:spcBef>
                <a:spcPts val="300"/>
              </a:spcBef>
              <a:buNone/>
            </a:pPr>
            <a:r>
              <a:rPr lang="en-ZA" altLang="en-US" sz="2000" dirty="0"/>
              <a:t>She earned this monthly income for 4 months from 01 November 2017 to 28 February 2018. </a:t>
            </a: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125796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500"/>
                                        <p:tgtEl>
                                          <p:spTgt spid="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fade">
                                      <p:cBhvr>
                                        <p:cTn id="20" dur="500"/>
                                        <p:tgtEl>
                                          <p:spTgt spid="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xEl>
                                              <p:pRg st="5" end="5"/>
                                            </p:txEl>
                                          </p:spTgt>
                                        </p:tgtEl>
                                        <p:attrNameLst>
                                          <p:attrName>style.visibility</p:attrName>
                                        </p:attrNameLst>
                                      </p:cBhvr>
                                      <p:to>
                                        <p:strVal val="visible"/>
                                      </p:to>
                                    </p:set>
                                    <p:animEffect transition="in" filter="fade">
                                      <p:cBhvr>
                                        <p:cTn id="25" dur="500"/>
                                        <p:tgtEl>
                                          <p:spTgt spid="1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xEl>
                                              <p:pRg st="6" end="6"/>
                                            </p:txEl>
                                          </p:spTgt>
                                        </p:tgtEl>
                                        <p:attrNameLst>
                                          <p:attrName>style.visibility</p:attrName>
                                        </p:attrNameLst>
                                      </p:cBhvr>
                                      <p:to>
                                        <p:strVal val="visible"/>
                                      </p:to>
                                    </p:set>
                                    <p:animEffect transition="in" filter="fade">
                                      <p:cBhvr>
                                        <p:cTn id="30" dur="500"/>
                                        <p:tgtEl>
                                          <p:spTgt spid="1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xEl>
                                              <p:pRg st="7" end="7"/>
                                            </p:txEl>
                                          </p:spTgt>
                                        </p:tgtEl>
                                        <p:attrNameLst>
                                          <p:attrName>style.visibility</p:attrName>
                                        </p:attrNameLst>
                                      </p:cBhvr>
                                      <p:to>
                                        <p:strVal val="visible"/>
                                      </p:to>
                                    </p:set>
                                    <p:animEffect transition="in" filter="fade">
                                      <p:cBhvr>
                                        <p:cTn id="35" dur="500"/>
                                        <p:tgtEl>
                                          <p:spTgt spid="1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xEl>
                                              <p:pRg st="8" end="8"/>
                                            </p:txEl>
                                          </p:spTgt>
                                        </p:tgtEl>
                                        <p:attrNameLst>
                                          <p:attrName>style.visibility</p:attrName>
                                        </p:attrNameLst>
                                      </p:cBhvr>
                                      <p:to>
                                        <p:strVal val="visible"/>
                                      </p:to>
                                    </p:set>
                                    <p:animEffect transition="in" filter="fade">
                                      <p:cBhvr>
                                        <p:cTn id="40" dur="500"/>
                                        <p:tgtEl>
                                          <p:spTgt spid="15">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xEl>
                                              <p:pRg st="9" end="9"/>
                                            </p:txEl>
                                          </p:spTgt>
                                        </p:tgtEl>
                                        <p:attrNameLst>
                                          <p:attrName>style.visibility</p:attrName>
                                        </p:attrNameLst>
                                      </p:cBhvr>
                                      <p:to>
                                        <p:strVal val="visible"/>
                                      </p:to>
                                    </p:set>
                                    <p:animEffect transition="in" filter="fade">
                                      <p:cBhvr>
                                        <p:cTn id="45" dur="5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646" y="1444870"/>
            <a:ext cx="7202854" cy="446856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10" name="Group 9"/>
          <p:cNvGrpSpPr/>
          <p:nvPr/>
        </p:nvGrpSpPr>
        <p:grpSpPr>
          <a:xfrm>
            <a:off x="352501" y="1607278"/>
            <a:ext cx="1525437" cy="1416679"/>
            <a:chOff x="352501" y="1521403"/>
            <a:chExt cx="1525437" cy="1416679"/>
          </a:xfrm>
        </p:grpSpPr>
        <p:sp>
          <p:nvSpPr>
            <p:cNvPr id="11" name="Rectangle 10"/>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sp>
        <p:nvSpPr>
          <p:cNvPr id="2" name="Title 1"/>
          <p:cNvSpPr>
            <a:spLocks noGrp="1"/>
          </p:cNvSpPr>
          <p:nvPr>
            <p:ph type="title"/>
          </p:nvPr>
        </p:nvSpPr>
        <p:spPr/>
        <p:txBody>
          <a:bodyPr/>
          <a:lstStyle/>
          <a:p>
            <a:r>
              <a:rPr lang="en-ZA" dirty="0"/>
              <a:t>Example 8.3 page 180 </a:t>
            </a:r>
            <a:r>
              <a:rPr lang="en-ZA" sz="3200" dirty="0"/>
              <a:t>continued …</a:t>
            </a:r>
            <a:endParaRPr lang="en-GB" sz="3200" dirty="0"/>
          </a:p>
        </p:txBody>
      </p:sp>
      <p:sp>
        <p:nvSpPr>
          <p:cNvPr id="15" name="Content Placeholder 2"/>
          <p:cNvSpPr txBox="1">
            <a:spLocks/>
          </p:cNvSpPr>
          <p:nvPr/>
        </p:nvSpPr>
        <p:spPr>
          <a:xfrm>
            <a:off x="2041236" y="1654064"/>
            <a:ext cx="5859965" cy="41364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300"/>
              </a:spcBef>
              <a:buFont typeface="+mj-lt"/>
              <a:buAutoNum type="arabicPeriod" startAt="4"/>
            </a:pPr>
            <a:r>
              <a:rPr lang="en-ZA" altLang="en-US" sz="2000" dirty="0"/>
              <a:t>  </a:t>
            </a:r>
          </a:p>
          <a:p>
            <a:pPr marL="538163" lvl="1" indent="-363538">
              <a:spcBef>
                <a:spcPts val="300"/>
              </a:spcBef>
              <a:buFont typeface="+mj-lt"/>
              <a:buAutoNum type="alphaLcParenR" startAt="3"/>
            </a:pPr>
            <a:r>
              <a:rPr lang="en-ZA" altLang="en-US" sz="2000" dirty="0" err="1"/>
              <a:t>Refiloe</a:t>
            </a:r>
            <a:r>
              <a:rPr lang="en-ZA" altLang="en-US" sz="2000" dirty="0"/>
              <a:t> falls into a new tax bracket and her tax will increase. </a:t>
            </a:r>
            <a:r>
              <a:rPr lang="en-ZA" altLang="en-US" sz="2000" b="1" dirty="0"/>
              <a:t>Tax bracket: </a:t>
            </a:r>
            <a:r>
              <a:rPr lang="en-ZA" altLang="en-US" sz="2000" dirty="0"/>
              <a:t>410 461 – 555 600 </a:t>
            </a:r>
          </a:p>
          <a:p>
            <a:pPr marL="538163" indent="0">
              <a:spcBef>
                <a:spcPts val="300"/>
              </a:spcBef>
              <a:buNone/>
              <a:tabLst>
                <a:tab pos="631825" algn="l"/>
              </a:tabLst>
            </a:pPr>
            <a:r>
              <a:rPr lang="en-ZA" altLang="en-US" sz="2000" b="1" dirty="0"/>
              <a:t>Annual tax payable </a:t>
            </a:r>
          </a:p>
          <a:p>
            <a:pPr marL="538163" indent="0">
              <a:spcBef>
                <a:spcPts val="300"/>
              </a:spcBef>
              <a:buNone/>
              <a:tabLst>
                <a:tab pos="631825" algn="l"/>
              </a:tabLst>
            </a:pPr>
            <a:r>
              <a:rPr lang="en-ZA" altLang="en-US" sz="2000" dirty="0"/>
              <a:t>= 97 225 + 36% of taxable income above 410 460   </a:t>
            </a:r>
          </a:p>
          <a:p>
            <a:pPr marL="538163" indent="0">
              <a:spcBef>
                <a:spcPts val="300"/>
              </a:spcBef>
              <a:buNone/>
              <a:tabLst>
                <a:tab pos="631825" algn="l"/>
              </a:tabLst>
            </a:pPr>
            <a:r>
              <a:rPr lang="en-ZA" altLang="en-US" sz="2000" dirty="0"/>
              <a:t>= 97 225 + 36% × (411 455,08 – 410 460)   </a:t>
            </a:r>
          </a:p>
          <a:p>
            <a:pPr marL="538163" indent="0">
              <a:spcBef>
                <a:spcPts val="300"/>
              </a:spcBef>
              <a:buNone/>
              <a:tabLst>
                <a:tab pos="631825" algn="l"/>
              </a:tabLst>
            </a:pPr>
            <a:r>
              <a:rPr lang="en-ZA" altLang="en-US" sz="2000" dirty="0"/>
              <a:t>= 97 225 + (36% × 995,08)   </a:t>
            </a:r>
          </a:p>
          <a:p>
            <a:pPr marL="538163" indent="0">
              <a:spcBef>
                <a:spcPts val="300"/>
              </a:spcBef>
              <a:buNone/>
              <a:tabLst>
                <a:tab pos="631825" algn="l"/>
              </a:tabLst>
            </a:pPr>
            <a:r>
              <a:rPr lang="en-ZA" altLang="en-US" sz="2000" dirty="0"/>
              <a:t>= 97 225 + 358,23   </a:t>
            </a:r>
          </a:p>
          <a:p>
            <a:pPr marL="538163" indent="0">
              <a:spcBef>
                <a:spcPts val="300"/>
              </a:spcBef>
              <a:buNone/>
              <a:tabLst>
                <a:tab pos="631825" algn="l"/>
              </a:tabLst>
            </a:pPr>
            <a:r>
              <a:rPr lang="en-ZA" altLang="en-US" sz="2000" dirty="0"/>
              <a:t>= R97 583,23</a:t>
            </a:r>
          </a:p>
          <a:p>
            <a:pPr marL="268288" indent="0">
              <a:spcBef>
                <a:spcPts val="300"/>
              </a:spcBef>
              <a:buNone/>
            </a:pPr>
            <a:r>
              <a:rPr lang="en-ZA" altLang="en-US" sz="2000" b="1" dirty="0"/>
              <a:t>    Deduct primary rebate: </a:t>
            </a:r>
          </a:p>
          <a:p>
            <a:pPr marL="268288" indent="0">
              <a:spcBef>
                <a:spcPts val="300"/>
              </a:spcBef>
              <a:buNone/>
            </a:pPr>
            <a:r>
              <a:rPr lang="en-ZA" altLang="en-US" sz="2000" dirty="0"/>
              <a:t>    97 583,23 – 13 635 = R83 948,23.</a:t>
            </a:r>
          </a:p>
          <a:p>
            <a:pPr marL="268288" indent="0">
              <a:spcBef>
                <a:spcPts val="300"/>
              </a:spcBef>
              <a:buNone/>
            </a:pPr>
            <a:r>
              <a:rPr lang="en-ZA" altLang="en-US" sz="2000" dirty="0"/>
              <a:t>    Her annual tax increases from R67 350,86 to </a:t>
            </a:r>
          </a:p>
          <a:p>
            <a:pPr marL="268288" indent="0">
              <a:spcBef>
                <a:spcPts val="300"/>
              </a:spcBef>
              <a:buNone/>
            </a:pPr>
            <a:r>
              <a:rPr lang="en-ZA" altLang="en-US" sz="2000" dirty="0"/>
              <a:t>    R83 948,23. This is an increase of 24,6%</a:t>
            </a:r>
          </a:p>
          <a:p>
            <a:pPr marL="538163" indent="0">
              <a:spcBef>
                <a:spcPts val="300"/>
              </a:spcBef>
              <a:buNone/>
              <a:tabLst>
                <a:tab pos="631825" algn="l"/>
              </a:tabLst>
            </a:pPr>
            <a:endParaRPr lang="en-ZA" altLang="en-US" sz="20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8.3</a:t>
            </a:r>
          </a:p>
        </p:txBody>
      </p:sp>
    </p:spTree>
    <p:extLst>
      <p:ext uri="{BB962C8B-B14F-4D97-AF65-F5344CB8AC3E}">
        <p14:creationId xmlns:p14="http://schemas.microsoft.com/office/powerpoint/2010/main" val="28436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500"/>
                                        <p:tgtEl>
                                          <p:spTgt spid="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Effect transition="in" filter="fade">
                                      <p:cBhvr>
                                        <p:cTn id="20" dur="500"/>
                                        <p:tgtEl>
                                          <p:spTgt spid="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fade">
                                      <p:cBhvr>
                                        <p:cTn id="25" dur="500"/>
                                        <p:tgtEl>
                                          <p:spTgt spid="1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
                                            <p:txEl>
                                              <p:pRg st="5" end="5"/>
                                            </p:txEl>
                                          </p:spTgt>
                                        </p:tgtEl>
                                        <p:attrNameLst>
                                          <p:attrName>style.visibility</p:attrName>
                                        </p:attrNameLst>
                                      </p:cBhvr>
                                      <p:to>
                                        <p:strVal val="visible"/>
                                      </p:to>
                                    </p:set>
                                    <p:animEffect transition="in" filter="fade">
                                      <p:cBhvr>
                                        <p:cTn id="30" dur="500"/>
                                        <p:tgtEl>
                                          <p:spTgt spid="1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xEl>
                                              <p:pRg st="6" end="6"/>
                                            </p:txEl>
                                          </p:spTgt>
                                        </p:tgtEl>
                                        <p:attrNameLst>
                                          <p:attrName>style.visibility</p:attrName>
                                        </p:attrNameLst>
                                      </p:cBhvr>
                                      <p:to>
                                        <p:strVal val="visible"/>
                                      </p:to>
                                    </p:set>
                                    <p:animEffect transition="in" filter="fade">
                                      <p:cBhvr>
                                        <p:cTn id="35" dur="500"/>
                                        <p:tgtEl>
                                          <p:spTgt spid="1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
                                            <p:txEl>
                                              <p:pRg st="7" end="7"/>
                                            </p:txEl>
                                          </p:spTgt>
                                        </p:tgtEl>
                                        <p:attrNameLst>
                                          <p:attrName>style.visibility</p:attrName>
                                        </p:attrNameLst>
                                      </p:cBhvr>
                                      <p:to>
                                        <p:strVal val="visible"/>
                                      </p:to>
                                    </p:set>
                                    <p:animEffect transition="in" filter="fade">
                                      <p:cBhvr>
                                        <p:cTn id="40" dur="500"/>
                                        <p:tgtEl>
                                          <p:spTgt spid="15">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xEl>
                                              <p:pRg st="8" end="8"/>
                                            </p:txEl>
                                          </p:spTgt>
                                        </p:tgtEl>
                                        <p:attrNameLst>
                                          <p:attrName>style.visibility</p:attrName>
                                        </p:attrNameLst>
                                      </p:cBhvr>
                                      <p:to>
                                        <p:strVal val="visible"/>
                                      </p:to>
                                    </p:set>
                                    <p:animEffect transition="in" filter="fade">
                                      <p:cBhvr>
                                        <p:cTn id="45" dur="500"/>
                                        <p:tgtEl>
                                          <p:spTgt spid="1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xEl>
                                              <p:pRg st="9" end="9"/>
                                            </p:txEl>
                                          </p:spTgt>
                                        </p:tgtEl>
                                        <p:attrNameLst>
                                          <p:attrName>style.visibility</p:attrName>
                                        </p:attrNameLst>
                                      </p:cBhvr>
                                      <p:to>
                                        <p:strVal val="visible"/>
                                      </p:to>
                                    </p:set>
                                    <p:animEffect transition="in" filter="fade">
                                      <p:cBhvr>
                                        <p:cTn id="50" dur="500"/>
                                        <p:tgtEl>
                                          <p:spTgt spid="15">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5">
                                            <p:txEl>
                                              <p:pRg st="10" end="10"/>
                                            </p:txEl>
                                          </p:spTgt>
                                        </p:tgtEl>
                                        <p:attrNameLst>
                                          <p:attrName>style.visibility</p:attrName>
                                        </p:attrNameLst>
                                      </p:cBhvr>
                                      <p:to>
                                        <p:strVal val="visible"/>
                                      </p:to>
                                    </p:set>
                                    <p:animEffect transition="in" filter="fade">
                                      <p:cBhvr>
                                        <p:cTn id="55" dur="500"/>
                                        <p:tgtEl>
                                          <p:spTgt spid="15">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5">
                                            <p:txEl>
                                              <p:pRg st="11" end="11"/>
                                            </p:txEl>
                                          </p:spTgt>
                                        </p:tgtEl>
                                        <p:attrNameLst>
                                          <p:attrName>style.visibility</p:attrName>
                                        </p:attrNameLst>
                                      </p:cBhvr>
                                      <p:to>
                                        <p:strVal val="visible"/>
                                      </p:to>
                                    </p:set>
                                    <p:animEffect transition="in" filter="fade">
                                      <p:cBhvr>
                                        <p:cTn id="60" dur="500"/>
                                        <p:tgtEl>
                                          <p:spTgt spid="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a:t>Unit 8.3 </a:t>
            </a:r>
          </a:p>
        </p:txBody>
      </p:sp>
      <p:sp>
        <p:nvSpPr>
          <p:cNvPr id="3" name="Content Placeholder 2"/>
          <p:cNvSpPr>
            <a:spLocks noGrp="1"/>
          </p:cNvSpPr>
          <p:nvPr>
            <p:ph sz="quarter" idx="10"/>
          </p:nvPr>
        </p:nvSpPr>
        <p:spPr/>
        <p:txBody>
          <a:bodyPr/>
          <a:lstStyle/>
          <a:p>
            <a:r>
              <a:rPr lang="en-ZA" dirty="0"/>
              <a:t>Exercise 8.3</a:t>
            </a:r>
          </a:p>
        </p:txBody>
      </p:sp>
      <p:sp>
        <p:nvSpPr>
          <p:cNvPr id="4" name="Text Placeholder 3"/>
          <p:cNvSpPr>
            <a:spLocks noGrp="1"/>
          </p:cNvSpPr>
          <p:nvPr>
            <p:ph type="body" idx="11"/>
          </p:nvPr>
        </p:nvSpPr>
        <p:spPr/>
        <p:txBody>
          <a:bodyPr>
            <a:normAutofit/>
          </a:bodyPr>
          <a:lstStyle/>
          <a:p>
            <a:r>
              <a:rPr lang="en-US" altLang="en-US" sz="2000" dirty="0"/>
              <a:t>Complete </a:t>
            </a:r>
            <a:r>
              <a:rPr lang="en-US" altLang="en-US" sz="2000" b="1" dirty="0"/>
              <a:t>Exercise 8.3 </a:t>
            </a:r>
            <a:r>
              <a:rPr lang="en-US" altLang="en-US" sz="2000" dirty="0"/>
              <a:t>on </a:t>
            </a:r>
            <a:r>
              <a:rPr lang="en-US" altLang="en-US" sz="2000" b="1" dirty="0"/>
              <a:t>page 182 </a:t>
            </a:r>
            <a:r>
              <a:rPr lang="en-US" altLang="en-US" sz="2000" dirty="0"/>
              <a:t>of your Student’s Book</a:t>
            </a:r>
            <a:endParaRPr lang="en-GB" altLang="en-US" sz="2000" dirty="0"/>
          </a:p>
        </p:txBody>
      </p:sp>
    </p:spTree>
    <p:extLst>
      <p:ext uri="{BB962C8B-B14F-4D97-AF65-F5344CB8AC3E}">
        <p14:creationId xmlns:p14="http://schemas.microsoft.com/office/powerpoint/2010/main" val="2470233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a:t>Module 8</a:t>
            </a:r>
            <a:endParaRPr lang="en-GB" dirty="0"/>
          </a:p>
        </p:txBody>
      </p:sp>
      <p:sp>
        <p:nvSpPr>
          <p:cNvPr id="3" name="Content Placeholder 2"/>
          <p:cNvSpPr>
            <a:spLocks noGrp="1"/>
          </p:cNvSpPr>
          <p:nvPr>
            <p:ph sz="quarter" idx="10"/>
          </p:nvPr>
        </p:nvSpPr>
        <p:spPr/>
        <p:txBody>
          <a:bodyPr/>
          <a:lstStyle/>
          <a:p>
            <a:r>
              <a:rPr lang="en-US" altLang="en-US" dirty="0"/>
              <a:t>Module assessment</a:t>
            </a:r>
            <a:endParaRPr lang="en-GB" dirty="0"/>
          </a:p>
        </p:txBody>
      </p:sp>
      <p:sp>
        <p:nvSpPr>
          <p:cNvPr id="4" name="Text Placeholder 3"/>
          <p:cNvSpPr>
            <a:spLocks noGrp="1"/>
          </p:cNvSpPr>
          <p:nvPr>
            <p:ph type="body" idx="11"/>
          </p:nvPr>
        </p:nvSpPr>
        <p:spPr/>
        <p:txBody>
          <a:bodyPr>
            <a:normAutofit/>
          </a:bodyPr>
          <a:lstStyle/>
          <a:p>
            <a:r>
              <a:rPr lang="en-US" altLang="en-US" sz="2000" dirty="0"/>
              <a:t>Complete </a:t>
            </a:r>
            <a:r>
              <a:rPr lang="en-US" altLang="en-US" sz="2000" b="1" dirty="0"/>
              <a:t>Module assessment </a:t>
            </a:r>
            <a:r>
              <a:rPr lang="en-US" altLang="en-US" sz="2000" dirty="0"/>
              <a:t>on </a:t>
            </a:r>
            <a:r>
              <a:rPr lang="en-US" altLang="en-US" sz="2000" b="1" dirty="0"/>
              <a:t>page 183 </a:t>
            </a:r>
            <a:r>
              <a:rPr lang="en-US" altLang="en-US" sz="2000" dirty="0"/>
              <a:t>of your Student’s Book</a:t>
            </a:r>
            <a:endParaRPr lang="en-GB" altLang="en-US" sz="2000" dirty="0"/>
          </a:p>
        </p:txBody>
      </p:sp>
    </p:spTree>
    <p:extLst>
      <p:ext uri="{BB962C8B-B14F-4D97-AF65-F5344CB8AC3E}">
        <p14:creationId xmlns:p14="http://schemas.microsoft.com/office/powerpoint/2010/main" val="3585999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a:latin typeface="+mn-lt"/>
              </a:rPr>
              <a:t>Overview</a:t>
            </a:r>
            <a:endParaRPr lang="en-GB" b="1" dirty="0">
              <a:latin typeface="+mn-lt"/>
            </a:endParaRPr>
          </a:p>
        </p:txBody>
      </p:sp>
      <p:sp>
        <p:nvSpPr>
          <p:cNvPr id="3" name="Content Placeholder 2"/>
          <p:cNvSpPr>
            <a:spLocks noGrp="1"/>
          </p:cNvSpPr>
          <p:nvPr>
            <p:ph idx="1"/>
          </p:nvPr>
        </p:nvSpPr>
        <p:spPr/>
        <p:txBody>
          <a:bodyPr/>
          <a:lstStyle/>
          <a:p>
            <a:pPr marL="0" indent="0">
              <a:buNone/>
            </a:pPr>
            <a:r>
              <a:rPr lang="en-ZA" dirty="0"/>
              <a:t>8.1	Value-added Tax (VAT)</a:t>
            </a:r>
          </a:p>
          <a:p>
            <a:pPr marL="0" indent="0">
              <a:buNone/>
            </a:pPr>
            <a:r>
              <a:rPr lang="en-ZA" dirty="0"/>
              <a:t>8.2	Information and calculations on a payslip</a:t>
            </a:r>
          </a:p>
          <a:p>
            <a:pPr marL="0" indent="0">
              <a:buNone/>
            </a:pPr>
            <a:r>
              <a:rPr lang="en-ZA" dirty="0"/>
              <a:t>8.2	Understanding personal income tax</a:t>
            </a:r>
            <a:endParaRPr lang="en-GB" dirty="0"/>
          </a:p>
        </p:txBody>
      </p:sp>
    </p:spTree>
    <p:extLst>
      <p:ext uri="{BB962C8B-B14F-4D97-AF65-F5344CB8AC3E}">
        <p14:creationId xmlns:p14="http://schemas.microsoft.com/office/powerpoint/2010/main" val="864896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32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08958" y="1388852"/>
            <a:ext cx="7668884" cy="2863971"/>
          </a:xfrm>
          <a:prstGeom prst="rect">
            <a:avLst/>
          </a:prstGeom>
          <a:solidFill>
            <a:srgbClr val="9CD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title"/>
          </p:nvPr>
        </p:nvSpPr>
        <p:spPr/>
        <p:txBody>
          <a:bodyPr/>
          <a:lstStyle/>
          <a:p>
            <a:r>
              <a:rPr lang="en-ZA" dirty="0"/>
              <a:t>Value-added Tax (VAT)</a:t>
            </a:r>
          </a:p>
        </p:txBody>
      </p:sp>
      <p:sp>
        <p:nvSpPr>
          <p:cNvPr id="3" name="Content Placeholder 2"/>
          <p:cNvSpPr>
            <a:spLocks noGrp="1"/>
          </p:cNvSpPr>
          <p:nvPr>
            <p:ph idx="1"/>
          </p:nvPr>
        </p:nvSpPr>
        <p:spPr>
          <a:xfrm>
            <a:off x="399289" y="4321833"/>
            <a:ext cx="7905751" cy="1755777"/>
          </a:xfrm>
        </p:spPr>
        <p:txBody>
          <a:bodyPr/>
          <a:lstStyle/>
          <a:p>
            <a:r>
              <a:rPr lang="en-ZA" sz="2000" dirty="0"/>
              <a:t>When we do business transactions, we pay </a:t>
            </a:r>
            <a:r>
              <a:rPr lang="en-ZA" sz="2000" b="1" dirty="0"/>
              <a:t>14% VAT </a:t>
            </a:r>
            <a:r>
              <a:rPr lang="en-ZA" sz="2000" dirty="0"/>
              <a:t>on most goods and services. </a:t>
            </a:r>
          </a:p>
          <a:p>
            <a:r>
              <a:rPr lang="en-ZA" sz="2000" dirty="0"/>
              <a:t>Every month those businesses (also called vendors) pay the VAT to the South African Revenue Service (SARS). </a:t>
            </a:r>
          </a:p>
          <a:p>
            <a:r>
              <a:rPr lang="en-ZA" sz="2000" dirty="0"/>
              <a:t>In other words, businesses collect VAT on behalf of SARS.</a:t>
            </a:r>
          </a:p>
          <a:p>
            <a:endParaRPr lang="en-ZA" sz="2000" dirty="0"/>
          </a:p>
        </p:txBody>
      </p:sp>
      <p:sp>
        <p:nvSpPr>
          <p:cNvPr id="4" name="Text Placeholder 3"/>
          <p:cNvSpPr>
            <a:spLocks noGrp="1"/>
          </p:cNvSpPr>
          <p:nvPr>
            <p:ph type="body" sz="quarter" idx="10"/>
          </p:nvPr>
        </p:nvSpPr>
        <p:spPr/>
        <p:txBody>
          <a:bodyPr/>
          <a:lstStyle/>
          <a:p>
            <a:r>
              <a:rPr lang="en-ZA" dirty="0">
                <a:solidFill>
                  <a:schemeClr val="bg1">
                    <a:lumMod val="65000"/>
                  </a:schemeClr>
                </a:solidFill>
              </a:rPr>
              <a:t>Unit 8.1</a:t>
            </a:r>
            <a:endParaRPr lang="en-GB" dirty="0">
              <a:solidFill>
                <a:schemeClr val="bg1">
                  <a:lumMod val="65000"/>
                </a:schemeClr>
              </a:solidFill>
            </a:endParaRPr>
          </a:p>
        </p:txBody>
      </p:sp>
      <p:sp>
        <p:nvSpPr>
          <p:cNvPr id="8" name="Rectangle 7"/>
          <p:cNvSpPr/>
          <p:nvPr/>
        </p:nvSpPr>
        <p:spPr>
          <a:xfrm>
            <a:off x="2635463" y="1059098"/>
            <a:ext cx="3393878" cy="2646878"/>
          </a:xfrm>
          <a:prstGeom prst="rect">
            <a:avLst/>
          </a:prstGeom>
          <a:noFill/>
        </p:spPr>
        <p:txBody>
          <a:bodyPr wrap="none" lIns="91440" tIns="45720" rIns="91440" bIns="45720">
            <a:spAutoFit/>
          </a:bodyPr>
          <a:lstStyle/>
          <a:p>
            <a:pPr algn="ctr"/>
            <a:r>
              <a:rPr lang="en-US" sz="16600" b="0" cap="none" spc="0" dirty="0">
                <a:ln w="0"/>
                <a:solidFill>
                  <a:schemeClr val="bg1"/>
                </a:solidFill>
                <a:effectLst>
                  <a:outerShdw blurRad="38100" dist="19050" dir="2700000" algn="tl" rotWithShape="0">
                    <a:schemeClr val="dk1">
                      <a:alpha val="40000"/>
                    </a:schemeClr>
                  </a:outerShdw>
                </a:effectLst>
              </a:rPr>
              <a:t>VAT</a:t>
            </a:r>
          </a:p>
        </p:txBody>
      </p:sp>
      <p:sp>
        <p:nvSpPr>
          <p:cNvPr id="9" name="Rectangle 8"/>
          <p:cNvSpPr/>
          <p:nvPr/>
        </p:nvSpPr>
        <p:spPr>
          <a:xfrm>
            <a:off x="2740726" y="3140664"/>
            <a:ext cx="3255635" cy="646331"/>
          </a:xfrm>
          <a:prstGeom prst="rect">
            <a:avLst/>
          </a:prstGeom>
          <a:noFill/>
        </p:spPr>
        <p:txBody>
          <a:bodyPr wrap="none" lIns="91440" tIns="45720" rIns="91440" bIns="45720">
            <a:spAutoFit/>
          </a:bodyPr>
          <a:lstStyle/>
          <a:p>
            <a:pPr algn="ctr"/>
            <a:r>
              <a:rPr lang="en-US" sz="3600" b="0" cap="none" spc="0" dirty="0">
                <a:ln w="0"/>
                <a:solidFill>
                  <a:schemeClr val="bg1"/>
                </a:solidFill>
                <a:effectLst>
                  <a:outerShdw blurRad="38100" dist="19050" dir="2700000" algn="tl" rotWithShape="0">
                    <a:schemeClr val="dk1">
                      <a:alpha val="40000"/>
                    </a:schemeClr>
                  </a:outerShdw>
                </a:effectLst>
              </a:rPr>
              <a:t>Value Added Tax</a:t>
            </a:r>
          </a:p>
        </p:txBody>
      </p:sp>
      <p:sp>
        <p:nvSpPr>
          <p:cNvPr id="11" name="TextBox 10"/>
          <p:cNvSpPr txBox="1"/>
          <p:nvPr/>
        </p:nvSpPr>
        <p:spPr>
          <a:xfrm>
            <a:off x="1298365" y="3680872"/>
            <a:ext cx="6176178" cy="400110"/>
          </a:xfrm>
          <a:prstGeom prst="rect">
            <a:avLst/>
          </a:prstGeom>
          <a:noFill/>
        </p:spPr>
        <p:txBody>
          <a:bodyPr wrap="none" rtlCol="0">
            <a:spAutoFit/>
          </a:bodyPr>
          <a:lstStyle/>
          <a:p>
            <a:r>
              <a:rPr lang="en-ZA" sz="2000" dirty="0">
                <a:ln w="0"/>
                <a:solidFill>
                  <a:schemeClr val="bg1"/>
                </a:solidFill>
                <a:effectLst>
                  <a:outerShdw blurRad="38100" dist="19050" dir="2700000" algn="tl" rotWithShape="0">
                    <a:schemeClr val="dk1">
                      <a:alpha val="40000"/>
                    </a:schemeClr>
                  </a:outerShdw>
                </a:effectLst>
              </a:rPr>
              <a:t>is the tax charged when we purchase goods and services. </a:t>
            </a:r>
          </a:p>
        </p:txBody>
      </p:sp>
    </p:spTree>
    <p:extLst>
      <p:ext uri="{BB962C8B-B14F-4D97-AF65-F5344CB8AC3E}">
        <p14:creationId xmlns:p14="http://schemas.microsoft.com/office/powerpoint/2010/main" val="3671730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VAT-inclusive and VAT-exclusive</a:t>
            </a:r>
            <a:endParaRPr lang="en-GB" sz="4400" dirty="0"/>
          </a:p>
        </p:txBody>
      </p:sp>
      <p:sp>
        <p:nvSpPr>
          <p:cNvPr id="3" name="Content Placeholder 2"/>
          <p:cNvSpPr>
            <a:spLocks noGrp="1"/>
          </p:cNvSpPr>
          <p:nvPr>
            <p:ph idx="1"/>
          </p:nvPr>
        </p:nvSpPr>
        <p:spPr>
          <a:xfrm>
            <a:off x="381001" y="1633364"/>
            <a:ext cx="7905751" cy="4129939"/>
          </a:xfrm>
        </p:spPr>
        <p:txBody>
          <a:bodyPr/>
          <a:lstStyle/>
          <a:p>
            <a:endParaRPr lang="en-ZA" dirty="0"/>
          </a:p>
          <a:p>
            <a:endParaRPr lang="en-ZA" dirty="0"/>
          </a:p>
          <a:p>
            <a:endParaRPr lang="en-ZA" sz="800" dirty="0"/>
          </a:p>
          <a:p>
            <a:endParaRPr lang="en-ZA" dirty="0"/>
          </a:p>
          <a:p>
            <a:pPr marL="182563" indent="-182563">
              <a:buFont typeface="Arial" panose="020B0604020202020204" pitchFamily="34" charset="0"/>
              <a:buChar char="•"/>
            </a:pPr>
            <a:r>
              <a:rPr lang="en-ZA" dirty="0"/>
              <a:t>Most prices are advertised as being VAT-inclusive meaning that the VAT payable is part of the advertised price.</a:t>
            </a:r>
          </a:p>
          <a:p>
            <a:endParaRPr lang="en-ZA" dirty="0"/>
          </a:p>
          <a:p>
            <a:endParaRPr lang="en-ZA" dirty="0"/>
          </a:p>
          <a:p>
            <a:endParaRPr lang="en-ZA" dirty="0"/>
          </a:p>
          <a:p>
            <a:endParaRPr lang="en-ZA" sz="100" dirty="0"/>
          </a:p>
          <a:p>
            <a:pPr marL="182563" indent="-182563">
              <a:buFont typeface="Arial" panose="020B0604020202020204" pitchFamily="34" charset="0"/>
              <a:buChar char="•"/>
            </a:pPr>
            <a:r>
              <a:rPr lang="en-ZA" dirty="0"/>
              <a:t>The price can also be shown excluding VAT and the VAT value would be added to the advertised price. </a:t>
            </a:r>
          </a:p>
          <a:p>
            <a:endParaRPr lang="en-ZA" dirty="0"/>
          </a:p>
          <a:p>
            <a:endParaRPr lang="en-GB" dirty="0"/>
          </a:p>
        </p:txBody>
      </p:sp>
      <p:sp>
        <p:nvSpPr>
          <p:cNvPr id="4" name="Text Placeholder 3"/>
          <p:cNvSpPr>
            <a:spLocks noGrp="1"/>
          </p:cNvSpPr>
          <p:nvPr>
            <p:ph type="body" sz="quarter" idx="10"/>
          </p:nvPr>
        </p:nvSpPr>
        <p:spPr>
          <a:xfrm>
            <a:off x="381001" y="1191712"/>
            <a:ext cx="7905751" cy="301871"/>
          </a:xfrm>
        </p:spPr>
        <p:txBody>
          <a:bodyPr/>
          <a:lstStyle/>
          <a:p>
            <a:r>
              <a:rPr lang="en-ZA" dirty="0"/>
              <a:t>Unit 8.1</a:t>
            </a:r>
            <a:endParaRPr lang="en-GB" dirty="0"/>
          </a:p>
        </p:txBody>
      </p:sp>
      <p:sp>
        <p:nvSpPr>
          <p:cNvPr id="5" name="Cube 4"/>
          <p:cNvSpPr/>
          <p:nvPr/>
        </p:nvSpPr>
        <p:spPr>
          <a:xfrm>
            <a:off x="2572866" y="1850028"/>
            <a:ext cx="1999134" cy="1128489"/>
          </a:xfrm>
          <a:prstGeom prst="cube">
            <a:avLst/>
          </a:prstGeom>
          <a:solidFill>
            <a:srgbClr val="4BB3B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4AFA8"/>
              </a:solidFill>
            </a:endParaRPr>
          </a:p>
        </p:txBody>
      </p:sp>
      <p:sp>
        <p:nvSpPr>
          <p:cNvPr id="6" name="TextBox 5"/>
          <p:cNvSpPr txBox="1"/>
          <p:nvPr/>
        </p:nvSpPr>
        <p:spPr>
          <a:xfrm>
            <a:off x="2546362" y="2078069"/>
            <a:ext cx="1870319" cy="830997"/>
          </a:xfrm>
          <a:prstGeom prst="rect">
            <a:avLst/>
          </a:prstGeom>
          <a:noFill/>
        </p:spPr>
        <p:txBody>
          <a:bodyPr wrap="square" rtlCol="0">
            <a:spAutoFit/>
          </a:bodyPr>
          <a:lstStyle/>
          <a:p>
            <a:r>
              <a:rPr lang="en-ZA" sz="3200" b="1" dirty="0">
                <a:ln w="0"/>
                <a:effectLst>
                  <a:outerShdw blurRad="38100" dist="19050" dir="2700000" algn="tl" rotWithShape="0">
                    <a:schemeClr val="dk1">
                      <a:alpha val="40000"/>
                    </a:schemeClr>
                  </a:outerShdw>
                </a:effectLst>
              </a:rPr>
              <a:t>VAT </a:t>
            </a:r>
            <a:r>
              <a:rPr lang="en-ZA" sz="2000" b="1" dirty="0">
                <a:ln w="0"/>
                <a:effectLst>
                  <a:outerShdw blurRad="38100" dist="19050" dir="2700000" algn="tl" rotWithShape="0">
                    <a:schemeClr val="dk1">
                      <a:alpha val="40000"/>
                    </a:schemeClr>
                  </a:outerShdw>
                </a:effectLst>
              </a:rPr>
              <a:t>included</a:t>
            </a:r>
            <a:r>
              <a:rPr lang="en-ZA" sz="4800" b="1" dirty="0">
                <a:ln w="0"/>
                <a:effectLst>
                  <a:outerShdw blurRad="38100" dist="19050" dir="2700000" algn="tl" rotWithShape="0">
                    <a:schemeClr val="dk1">
                      <a:alpha val="40000"/>
                    </a:schemeClr>
                  </a:outerShdw>
                </a:effectLst>
              </a:rPr>
              <a:t> </a:t>
            </a:r>
            <a:endParaRPr lang="en-GB" sz="4800" b="1" dirty="0">
              <a:ln w="0"/>
              <a:effectLst>
                <a:outerShdw blurRad="38100" dist="19050" dir="2700000" algn="tl" rotWithShape="0">
                  <a:schemeClr val="dk1">
                    <a:alpha val="40000"/>
                  </a:schemeClr>
                </a:outerShdw>
              </a:effectLst>
            </a:endParaRPr>
          </a:p>
        </p:txBody>
      </p:sp>
      <p:sp>
        <p:nvSpPr>
          <p:cNvPr id="7" name="Cube 6"/>
          <p:cNvSpPr/>
          <p:nvPr/>
        </p:nvSpPr>
        <p:spPr>
          <a:xfrm>
            <a:off x="2572867" y="3845861"/>
            <a:ext cx="1172620" cy="1128489"/>
          </a:xfrm>
          <a:prstGeom prst="cube">
            <a:avLst/>
          </a:prstGeom>
          <a:solidFill>
            <a:srgbClr val="9CCB4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4AFA8"/>
              </a:solidFill>
            </a:endParaRPr>
          </a:p>
        </p:txBody>
      </p:sp>
      <p:sp>
        <p:nvSpPr>
          <p:cNvPr id="8" name="TextBox 7"/>
          <p:cNvSpPr txBox="1"/>
          <p:nvPr/>
        </p:nvSpPr>
        <p:spPr>
          <a:xfrm>
            <a:off x="4290903" y="3994606"/>
            <a:ext cx="1870320" cy="830997"/>
          </a:xfrm>
          <a:prstGeom prst="rect">
            <a:avLst/>
          </a:prstGeom>
          <a:noFill/>
        </p:spPr>
        <p:txBody>
          <a:bodyPr wrap="none" rtlCol="0">
            <a:spAutoFit/>
          </a:bodyPr>
          <a:lstStyle/>
          <a:p>
            <a:r>
              <a:rPr lang="en-ZA" sz="4800" b="1" dirty="0">
                <a:ln w="0"/>
                <a:effectLst>
                  <a:outerShdw blurRad="38100" dist="19050" dir="2700000" algn="tl" rotWithShape="0">
                    <a:schemeClr val="dk1">
                      <a:alpha val="40000"/>
                    </a:schemeClr>
                  </a:outerShdw>
                </a:effectLst>
              </a:rPr>
              <a:t>+  VAT </a:t>
            </a:r>
            <a:endParaRPr lang="en-GB" sz="4800" b="1" dirty="0">
              <a:ln w="0"/>
              <a:effectLst>
                <a:outerShdw blurRad="38100" dist="19050" dir="2700000" algn="tl" rotWithShape="0">
                  <a:schemeClr val="dk1">
                    <a:alpha val="40000"/>
                  </a:schemeClr>
                </a:outerShdw>
              </a:effectLst>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9750" y="2134301"/>
            <a:ext cx="2922306" cy="3452998"/>
          </a:xfrm>
          <a:prstGeom prst="rect">
            <a:avLst/>
          </a:prstGeom>
          <a:noFill/>
          <a:ln>
            <a:noFill/>
          </a:ln>
        </p:spPr>
      </p:pic>
    </p:spTree>
    <p:extLst>
      <p:ext uri="{BB962C8B-B14F-4D97-AF65-F5344CB8AC3E}">
        <p14:creationId xmlns:p14="http://schemas.microsoft.com/office/powerpoint/2010/main" val="423738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89" y="1947672"/>
            <a:ext cx="7813058" cy="4129939"/>
          </a:xfrm>
        </p:spPr>
        <p:txBody>
          <a:bodyPr/>
          <a:lstStyle/>
          <a:p>
            <a:r>
              <a:rPr lang="en-ZA" b="1" dirty="0"/>
              <a:t>How is this done?</a:t>
            </a:r>
          </a:p>
          <a:p>
            <a:r>
              <a:rPr lang="en-ZA" dirty="0"/>
              <a:t>A plumber gives a customer a quote for R1 845,00. The price does not include VAT. To calculate the VAT: </a:t>
            </a:r>
          </a:p>
          <a:p>
            <a:pPr algn="ctr"/>
            <a:r>
              <a:rPr lang="en-ZA" sz="2400" b="1" dirty="0">
                <a:solidFill>
                  <a:srgbClr val="9CD043"/>
                </a:solidFill>
              </a:rPr>
              <a:t>14% × R1 845 = R258,30                                                                                 The total cost that the customer will pay </a:t>
            </a:r>
          </a:p>
          <a:p>
            <a:pPr algn="ctr"/>
            <a:r>
              <a:rPr lang="en-ZA" sz="2400" b="1" dirty="0">
                <a:solidFill>
                  <a:srgbClr val="9CD043"/>
                </a:solidFill>
              </a:rPr>
              <a:t>= R1 845 + R258,30 </a:t>
            </a:r>
          </a:p>
          <a:p>
            <a:pPr algn="ctr"/>
            <a:r>
              <a:rPr lang="en-ZA" sz="2400" b="1" dirty="0">
                <a:solidFill>
                  <a:srgbClr val="9CD043"/>
                </a:solidFill>
              </a:rPr>
              <a:t>= R2 103,30</a:t>
            </a:r>
          </a:p>
        </p:txBody>
      </p:sp>
      <p:sp>
        <p:nvSpPr>
          <p:cNvPr id="2" name="Title 1"/>
          <p:cNvSpPr>
            <a:spLocks noGrp="1"/>
          </p:cNvSpPr>
          <p:nvPr>
            <p:ph type="title"/>
          </p:nvPr>
        </p:nvSpPr>
        <p:spPr/>
        <p:txBody>
          <a:bodyPr/>
          <a:lstStyle/>
          <a:p>
            <a:r>
              <a:rPr lang="en-ZA" sz="4400" dirty="0"/>
              <a:t>Calculating VAT on VAT–exclusive prices</a:t>
            </a:r>
            <a:endParaRPr lang="en-GB" sz="4400" dirty="0"/>
          </a:p>
        </p:txBody>
      </p:sp>
      <p:sp>
        <p:nvSpPr>
          <p:cNvPr id="4" name="Text Placeholder 3"/>
          <p:cNvSpPr>
            <a:spLocks noGrp="1"/>
          </p:cNvSpPr>
          <p:nvPr>
            <p:ph type="body" sz="quarter" idx="10"/>
          </p:nvPr>
        </p:nvSpPr>
        <p:spPr>
          <a:xfrm>
            <a:off x="399289" y="1597813"/>
            <a:ext cx="7905751" cy="301871"/>
          </a:xfrm>
        </p:spPr>
        <p:txBody>
          <a:bodyPr/>
          <a:lstStyle/>
          <a:p>
            <a:r>
              <a:rPr lang="en-ZA" dirty="0"/>
              <a:t>Unit 8.1</a:t>
            </a:r>
            <a:endParaRPr lang="en-GB" dirty="0"/>
          </a:p>
        </p:txBody>
      </p:sp>
      <p:sp>
        <p:nvSpPr>
          <p:cNvPr id="7" name="Rectangle 6"/>
          <p:cNvSpPr/>
          <p:nvPr/>
        </p:nvSpPr>
        <p:spPr>
          <a:xfrm>
            <a:off x="453056" y="4759477"/>
            <a:ext cx="7487323" cy="1372990"/>
          </a:xfrm>
          <a:prstGeom prst="rect">
            <a:avLst/>
          </a:prstGeom>
          <a:noFill/>
          <a:ln w="38100">
            <a:solidFill>
              <a:srgbClr val="B4D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8" name="TextBox 7"/>
          <p:cNvSpPr txBox="1"/>
          <p:nvPr/>
        </p:nvSpPr>
        <p:spPr>
          <a:xfrm>
            <a:off x="2786997" y="5131521"/>
            <a:ext cx="4903330" cy="461665"/>
          </a:xfrm>
          <a:prstGeom prst="rect">
            <a:avLst/>
          </a:prstGeom>
          <a:noFill/>
        </p:spPr>
        <p:txBody>
          <a:bodyPr wrap="none" rtlCol="0">
            <a:spAutoFit/>
          </a:bodyPr>
          <a:lstStyle/>
          <a:p>
            <a:r>
              <a:rPr lang="en-ZA" sz="2400" b="1" dirty="0"/>
              <a:t>Inclusive VAT is 14% of the item price</a:t>
            </a:r>
          </a:p>
        </p:txBody>
      </p:sp>
      <p:grpSp>
        <p:nvGrpSpPr>
          <p:cNvPr id="10" name="Group 9"/>
          <p:cNvGrpSpPr/>
          <p:nvPr/>
        </p:nvGrpSpPr>
        <p:grpSpPr>
          <a:xfrm>
            <a:off x="531671" y="4267200"/>
            <a:ext cx="1721199" cy="2065615"/>
            <a:chOff x="388855" y="3010183"/>
            <a:chExt cx="1849376" cy="2287242"/>
          </a:xfrm>
        </p:grpSpPr>
        <p:sp>
          <p:nvSpPr>
            <p:cNvPr id="11" name="TextBox 10"/>
            <p:cNvSpPr txBox="1"/>
            <p:nvPr/>
          </p:nvSpPr>
          <p:spPr>
            <a:xfrm rot="20773907">
              <a:off x="388855" y="3010183"/>
              <a:ext cx="1274920" cy="475813"/>
            </a:xfrm>
            <a:prstGeom prst="rect">
              <a:avLst/>
            </a:prstGeom>
            <a:solidFill>
              <a:schemeClr val="bg1"/>
            </a:solidFill>
          </p:spPr>
          <p:txBody>
            <a:bodyPr wrap="none" rtlCol="0">
              <a:spAutoFit/>
            </a:bodyPr>
            <a:lstStyle/>
            <a:p>
              <a:r>
                <a:rPr lang="en-ZA" sz="2300" b="1" dirty="0">
                  <a:solidFill>
                    <a:srgbClr val="4BB3B5"/>
                  </a:solidFill>
                </a:rPr>
                <a:t>Formula</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289" y="3236232"/>
              <a:ext cx="1838942" cy="2061193"/>
            </a:xfrm>
            <a:prstGeom prst="rect">
              <a:avLst/>
            </a:prstGeom>
          </p:spPr>
        </p:pic>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4947" y="2170607"/>
            <a:ext cx="2922306" cy="3452998"/>
          </a:xfrm>
          <a:prstGeom prst="rect">
            <a:avLst/>
          </a:prstGeom>
          <a:noFill/>
          <a:ln>
            <a:noFill/>
          </a:ln>
        </p:spPr>
      </p:pic>
    </p:spTree>
    <p:extLst>
      <p:ext uri="{BB962C8B-B14F-4D97-AF65-F5344CB8AC3E}">
        <p14:creationId xmlns:p14="http://schemas.microsoft.com/office/powerpoint/2010/main" val="248012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750" fill="hold"/>
                                        <p:tgtEl>
                                          <p:spTgt spid="10"/>
                                        </p:tgtEl>
                                        <p:attrNameLst>
                                          <p:attrName>ppt_w</p:attrName>
                                        </p:attrNameLst>
                                      </p:cBhvr>
                                      <p:tavLst>
                                        <p:tav tm="0">
                                          <p:val>
                                            <p:fltVal val="0"/>
                                          </p:val>
                                        </p:tav>
                                        <p:tav tm="100000">
                                          <p:val>
                                            <p:strVal val="#ppt_w"/>
                                          </p:val>
                                        </p:tav>
                                      </p:tavLst>
                                    </p:anim>
                                    <p:anim calcmode="lin" valueType="num">
                                      <p:cBhvr>
                                        <p:cTn id="42" dur="750" fill="hold"/>
                                        <p:tgtEl>
                                          <p:spTgt spid="10"/>
                                        </p:tgtEl>
                                        <p:attrNameLst>
                                          <p:attrName>ppt_h</p:attrName>
                                        </p:attrNameLst>
                                      </p:cBhvr>
                                      <p:tavLst>
                                        <p:tav tm="0">
                                          <p:val>
                                            <p:fltVal val="0"/>
                                          </p:val>
                                        </p:tav>
                                        <p:tav tm="100000">
                                          <p:val>
                                            <p:strVal val="#ppt_h"/>
                                          </p:val>
                                        </p:tav>
                                      </p:tavLst>
                                    </p:anim>
                                    <p:anim calcmode="lin" valueType="num">
                                      <p:cBhvr>
                                        <p:cTn id="43" dur="750" fill="hold"/>
                                        <p:tgtEl>
                                          <p:spTgt spid="10"/>
                                        </p:tgtEl>
                                        <p:attrNameLst>
                                          <p:attrName>style.rotation</p:attrName>
                                        </p:attrNameLst>
                                      </p:cBhvr>
                                      <p:tavLst>
                                        <p:tav tm="0">
                                          <p:val>
                                            <p:fltVal val="90"/>
                                          </p:val>
                                        </p:tav>
                                        <p:tav tm="100000">
                                          <p:val>
                                            <p:fltVal val="0"/>
                                          </p:val>
                                        </p:tav>
                                      </p:tavLst>
                                    </p:anim>
                                    <p:animEffect transition="in" filter="fade">
                                      <p:cBhvr>
                                        <p:cTn id="44" dur="750"/>
                                        <p:tgtEl>
                                          <p:spTgt spid="10"/>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heel(1)">
                                      <p:cBhvr>
                                        <p:cTn id="47" dur="1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900" decel="100000" fill="hold"/>
                                        <p:tgtEl>
                                          <p:spTgt spid="8"/>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8.1 page 177</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8.1</a:t>
            </a:r>
          </a:p>
        </p:txBody>
      </p:sp>
      <p:grpSp>
        <p:nvGrpSpPr>
          <p:cNvPr id="21" name="Group 20"/>
          <p:cNvGrpSpPr/>
          <p:nvPr/>
        </p:nvGrpSpPr>
        <p:grpSpPr>
          <a:xfrm>
            <a:off x="863600" y="1570913"/>
            <a:ext cx="7198724" cy="2102984"/>
            <a:chOff x="863600" y="2622794"/>
            <a:chExt cx="7198724" cy="2102984"/>
          </a:xfrm>
        </p:grpSpPr>
        <p:sp>
          <p:nvSpPr>
            <p:cNvPr id="22" name="Rectangle 21"/>
            <p:cNvSpPr/>
            <p:nvPr/>
          </p:nvSpPr>
          <p:spPr>
            <a:xfrm>
              <a:off x="863600" y="2622794"/>
              <a:ext cx="7198724" cy="2102984"/>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23" name="Content Placeholder 2"/>
            <p:cNvSpPr txBox="1">
              <a:spLocks/>
            </p:cNvSpPr>
            <p:nvPr/>
          </p:nvSpPr>
          <p:spPr>
            <a:xfrm>
              <a:off x="1471449" y="2772866"/>
              <a:ext cx="6157516" cy="125941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266700">
                <a:buAutoNum type="arabicPeriod"/>
              </a:pPr>
              <a:r>
                <a:rPr lang="en-ZA" sz="2000" dirty="0"/>
                <a:t>A tour operator charges a group of tourists R2 465,00 (VAT exclusive) for a trip. Calculate the cost the tourists would actually pay for the trip.</a:t>
              </a:r>
            </a:p>
            <a:p>
              <a:pPr marL="266700" indent="-266700">
                <a:buAutoNum type="arabicPeriod"/>
              </a:pPr>
              <a:r>
                <a:rPr lang="en-ZA" sz="2000" dirty="0"/>
                <a:t>Mr </a:t>
              </a:r>
              <a:r>
                <a:rPr lang="en-ZA" sz="2000" dirty="0" err="1"/>
                <a:t>Marotse</a:t>
              </a:r>
              <a:r>
                <a:rPr lang="en-ZA" sz="2000" dirty="0"/>
                <a:t> gives his client an invoice for R987,65. Calculate the VAT amount Mr </a:t>
              </a:r>
              <a:r>
                <a:rPr lang="en-ZA" sz="2000" dirty="0" err="1"/>
                <a:t>Marotse</a:t>
              </a:r>
              <a:r>
                <a:rPr lang="en-ZA" sz="2000" dirty="0"/>
                <a:t> would pay to SARS.</a:t>
              </a:r>
            </a:p>
          </p:txBody>
        </p:sp>
      </p:grpSp>
      <p:grpSp>
        <p:nvGrpSpPr>
          <p:cNvPr id="24" name="Group 23"/>
          <p:cNvGrpSpPr/>
          <p:nvPr/>
        </p:nvGrpSpPr>
        <p:grpSpPr>
          <a:xfrm>
            <a:off x="352501" y="1662189"/>
            <a:ext cx="1029149" cy="955774"/>
            <a:chOff x="352501" y="2871461"/>
            <a:chExt cx="1525437" cy="1416679"/>
          </a:xfrm>
        </p:grpSpPr>
        <p:sp>
          <p:nvSpPr>
            <p:cNvPr id="25" name="Rectangle 24"/>
            <p:cNvSpPr/>
            <p:nvPr/>
          </p:nvSpPr>
          <p:spPr>
            <a:xfrm>
              <a:off x="352501" y="2871461"/>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28341" t="21938" r="24354" b="31691"/>
            <a:stretch/>
          </p:blipFill>
          <p:spPr>
            <a:xfrm>
              <a:off x="626636" y="3081420"/>
              <a:ext cx="977166" cy="1010861"/>
            </a:xfrm>
            <a:prstGeom prst="rect">
              <a:avLst/>
            </a:prstGeom>
          </p:spPr>
        </p:pic>
      </p:grpSp>
      <p:sp>
        <p:nvSpPr>
          <p:cNvPr id="27" name="Rectangle 26"/>
          <p:cNvSpPr/>
          <p:nvPr/>
        </p:nvSpPr>
        <p:spPr>
          <a:xfrm>
            <a:off x="863600" y="3791588"/>
            <a:ext cx="7198724" cy="2065748"/>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w="57150">
                <a:solidFill>
                  <a:srgbClr val="B4DB6F"/>
                </a:solidFill>
              </a:ln>
              <a:solidFill>
                <a:srgbClr val="008D91"/>
              </a:solidFill>
            </a:endParaRPr>
          </a:p>
        </p:txBody>
      </p:sp>
      <p:grpSp>
        <p:nvGrpSpPr>
          <p:cNvPr id="28" name="Group 27"/>
          <p:cNvGrpSpPr>
            <a:grpSpLocks noChangeAspect="1"/>
          </p:cNvGrpSpPr>
          <p:nvPr/>
        </p:nvGrpSpPr>
        <p:grpSpPr>
          <a:xfrm>
            <a:off x="348042" y="3881036"/>
            <a:ext cx="1031115" cy="957600"/>
            <a:chOff x="352501" y="1521403"/>
            <a:chExt cx="1525437" cy="1416679"/>
          </a:xfrm>
        </p:grpSpPr>
        <p:sp>
          <p:nvSpPr>
            <p:cNvPr id="29" name="Rectangle 28"/>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l="29168" t="24147" r="25014" b="34038"/>
            <a:stretch/>
          </p:blipFill>
          <p:spPr>
            <a:xfrm>
              <a:off x="628221" y="1769188"/>
              <a:ext cx="975600" cy="975598"/>
            </a:xfrm>
            <a:prstGeom prst="rect">
              <a:avLst/>
            </a:prstGeom>
          </p:spPr>
        </p:pic>
      </p:grpSp>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8806" y="1965229"/>
            <a:ext cx="3046715" cy="3600000"/>
          </a:xfrm>
          <a:prstGeom prst="rect">
            <a:avLst/>
          </a:prstGeom>
          <a:noFill/>
          <a:ln>
            <a:noFill/>
          </a:ln>
        </p:spPr>
      </p:pic>
      <mc:AlternateContent xmlns:mc="http://schemas.openxmlformats.org/markup-compatibility/2006" xmlns:a14="http://schemas.microsoft.com/office/drawing/2010/main">
        <mc:Choice Requires="a14">
          <p:sp>
            <p:nvSpPr>
              <p:cNvPr id="3" name="TextBox 2"/>
              <p:cNvSpPr txBox="1"/>
              <p:nvPr/>
            </p:nvSpPr>
            <p:spPr>
              <a:xfrm>
                <a:off x="1523053" y="4004980"/>
                <a:ext cx="6362059" cy="1450269"/>
              </a:xfrm>
              <a:prstGeom prst="rect">
                <a:avLst/>
              </a:prstGeom>
              <a:noFill/>
            </p:spPr>
            <p:txBody>
              <a:bodyPr wrap="square" rtlCol="0">
                <a:spAutoFit/>
              </a:bodyPr>
              <a:lstStyle/>
              <a:p>
                <a:pPr marL="514350" indent="-514350">
                  <a:buAutoNum type="arabicPeriod"/>
                </a:pPr>
                <a:r>
                  <a:rPr lang="en-ZA" sz="2000" dirty="0"/>
                  <a:t>          VAT = 14% of R2 465 = R345,10 </a:t>
                </a:r>
              </a:p>
              <a:p>
                <a:r>
                  <a:rPr lang="en-ZA" sz="2000" dirty="0"/>
                  <a:t>       Actual cost = R2 465,00 + R345,10 </a:t>
                </a:r>
              </a:p>
              <a:p>
                <a:r>
                  <a:rPr lang="en-ZA" sz="2000" dirty="0"/>
                  <a:t>                            = R2 810,10</a:t>
                </a:r>
              </a:p>
              <a:p>
                <a:r>
                  <a:rPr lang="en-ZA" sz="2000" dirty="0"/>
                  <a:t>2.    </a:t>
                </a:r>
                <a14:m>
                  <m:oMath xmlns:m="http://schemas.openxmlformats.org/officeDocument/2006/math">
                    <m:f>
                      <m:fPr>
                        <m:ctrlPr>
                          <a:rPr lang="en-ZA" sz="2000" i="1" smtClean="0">
                            <a:latin typeface="Cambria Math" panose="02040503050406030204" pitchFamily="18" charset="0"/>
                          </a:rPr>
                        </m:ctrlPr>
                      </m:fPr>
                      <m:num>
                        <m:r>
                          <a:rPr lang="en-GB" sz="2000" b="0" i="1" smtClean="0">
                            <a:latin typeface="Cambria Math" panose="02040503050406030204" pitchFamily="18" charset="0"/>
                          </a:rPr>
                          <m:t>1</m:t>
                        </m:r>
                        <m:r>
                          <a:rPr lang="en-ZA" sz="2000" b="0" i="0" smtClean="0">
                            <a:latin typeface="Cambria Math" panose="02040503050406030204" pitchFamily="18" charset="0"/>
                          </a:rPr>
                          <m:t>4</m:t>
                        </m:r>
                      </m:num>
                      <m:den>
                        <m:r>
                          <a:rPr lang="en-ZA" sz="2000" b="0" i="0" smtClean="0">
                            <a:latin typeface="Cambria Math" panose="02040503050406030204" pitchFamily="18" charset="0"/>
                          </a:rPr>
                          <m:t>1</m:t>
                        </m:r>
                        <m:r>
                          <a:rPr lang="en-GB" sz="2000" b="0" i="0" smtClean="0">
                            <a:latin typeface="Cambria Math" panose="02040503050406030204" pitchFamily="18" charset="0"/>
                          </a:rPr>
                          <m:t>1</m:t>
                        </m:r>
                        <m:r>
                          <a:rPr lang="en-ZA" sz="2000" b="0" i="0" smtClean="0">
                            <a:latin typeface="Cambria Math" panose="02040503050406030204" pitchFamily="18" charset="0"/>
                          </a:rPr>
                          <m:t>4</m:t>
                        </m:r>
                      </m:den>
                    </m:f>
                  </m:oMath>
                </a14:m>
                <a:r>
                  <a:rPr lang="en-ZA" sz="2000" dirty="0"/>
                  <a:t>  × R987,65 = R138,27</a:t>
                </a:r>
              </a:p>
            </p:txBody>
          </p:sp>
        </mc:Choice>
        <mc:Fallback xmlns="">
          <p:sp>
            <p:nvSpPr>
              <p:cNvPr id="3" name="TextBox 2"/>
              <p:cNvSpPr txBox="1">
                <a:spLocks noRot="1" noChangeAspect="1" noMove="1" noResize="1" noEditPoints="1" noAdjustHandles="1" noChangeArrowheads="1" noChangeShapeType="1" noTextEdit="1"/>
              </p:cNvSpPr>
              <p:nvPr/>
            </p:nvSpPr>
            <p:spPr>
              <a:xfrm>
                <a:off x="1523053" y="4004980"/>
                <a:ext cx="6362059" cy="1450269"/>
              </a:xfrm>
              <a:prstGeom prst="rect">
                <a:avLst/>
              </a:prstGeom>
              <a:blipFill>
                <a:blip r:embed="rId5"/>
                <a:stretch>
                  <a:fillRect l="-1055" t="-2941" b="-2521"/>
                </a:stretch>
              </a:blipFill>
            </p:spPr>
            <p:txBody>
              <a:bodyPr/>
              <a:lstStyle/>
              <a:p>
                <a:r>
                  <a:rPr lang="en-GB">
                    <a:noFill/>
                  </a:rPr>
                  <a:t> </a:t>
                </a:r>
              </a:p>
            </p:txBody>
          </p:sp>
        </mc:Fallback>
      </mc:AlternateContent>
    </p:spTree>
    <p:extLst>
      <p:ext uri="{BB962C8B-B14F-4D97-AF65-F5344CB8AC3E}">
        <p14:creationId xmlns:p14="http://schemas.microsoft.com/office/powerpoint/2010/main" val="267652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anim calcmode="lin" valueType="num">
                                      <p:cBhvr>
                                        <p:cTn id="12" dur="1000" fill="hold"/>
                                        <p:tgtEl>
                                          <p:spTgt spid="24"/>
                                        </p:tgtEl>
                                        <p:attrNameLst>
                                          <p:attrName>ppt_x</p:attrName>
                                        </p:attrNameLst>
                                      </p:cBhvr>
                                      <p:tavLst>
                                        <p:tav tm="0">
                                          <p:val>
                                            <p:strVal val="#ppt_x"/>
                                          </p:val>
                                        </p:tav>
                                        <p:tav tm="100000">
                                          <p:val>
                                            <p:strVal val="#ppt_x"/>
                                          </p:val>
                                        </p:tav>
                                      </p:tavLst>
                                    </p:anim>
                                    <p:anim calcmode="lin" valueType="num">
                                      <p:cBhvr>
                                        <p:cTn id="13" dur="900" decel="100000" fill="hold"/>
                                        <p:tgtEl>
                                          <p:spTgt spid="2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0-#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900" decel="100000" fill="hold"/>
                                        <p:tgtEl>
                                          <p:spTgt spid="2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0-#ppt_w/2"/>
                                          </p:val>
                                        </p:tav>
                                        <p:tav tm="100000">
                                          <p:val>
                                            <p:strVal val="#ppt_x"/>
                                          </p:val>
                                        </p:tav>
                                      </p:tavLst>
                                    </p:anim>
                                    <p:anim calcmode="lin" valueType="num">
                                      <p:cBhvr additive="base">
                                        <p:cTn id="30"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fade">
                                      <p:cBhvr>
                                        <p:cTn id="35" dur="500"/>
                                        <p:tgtEl>
                                          <p:spTgt spid="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500"/>
                                        <p:tgtEl>
                                          <p:spTgt spid="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fade">
                                      <p:cBhvr>
                                        <p:cTn id="45" dur="500"/>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Effect transition="in" filter="fade">
                                      <p:cBhvr>
                                        <p:cTn id="5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a:t>Unit 8.1 </a:t>
            </a:r>
          </a:p>
        </p:txBody>
      </p:sp>
      <p:sp>
        <p:nvSpPr>
          <p:cNvPr id="3" name="Content Placeholder 2"/>
          <p:cNvSpPr>
            <a:spLocks noGrp="1"/>
          </p:cNvSpPr>
          <p:nvPr>
            <p:ph sz="quarter" idx="10"/>
          </p:nvPr>
        </p:nvSpPr>
        <p:spPr/>
        <p:txBody>
          <a:bodyPr/>
          <a:lstStyle/>
          <a:p>
            <a:r>
              <a:rPr lang="en-ZA" dirty="0"/>
              <a:t>Exercise 8.1</a:t>
            </a:r>
          </a:p>
        </p:txBody>
      </p:sp>
      <p:sp>
        <p:nvSpPr>
          <p:cNvPr id="4" name="Text Placeholder 3"/>
          <p:cNvSpPr>
            <a:spLocks noGrp="1"/>
          </p:cNvSpPr>
          <p:nvPr>
            <p:ph type="body" idx="11"/>
          </p:nvPr>
        </p:nvSpPr>
        <p:spPr/>
        <p:txBody>
          <a:bodyPr>
            <a:normAutofit/>
          </a:bodyPr>
          <a:lstStyle/>
          <a:p>
            <a:r>
              <a:rPr lang="en-US" altLang="en-US" sz="2000" dirty="0"/>
              <a:t>Complete </a:t>
            </a:r>
            <a:r>
              <a:rPr lang="en-US" altLang="en-US" sz="2000" b="1" dirty="0"/>
              <a:t>Exercise 8.1 </a:t>
            </a:r>
            <a:r>
              <a:rPr lang="en-US" altLang="en-US" sz="2000" dirty="0"/>
              <a:t>on </a:t>
            </a:r>
            <a:r>
              <a:rPr lang="en-US" altLang="en-US" sz="2000" b="1" dirty="0"/>
              <a:t>page 177 </a:t>
            </a:r>
            <a:r>
              <a:rPr lang="en-US" altLang="en-US" sz="2000" dirty="0"/>
              <a:t>of your Student’s Book</a:t>
            </a:r>
            <a:endParaRPr lang="en-GB" altLang="en-US" sz="2000" dirty="0"/>
          </a:p>
        </p:txBody>
      </p:sp>
    </p:spTree>
    <p:extLst>
      <p:ext uri="{BB962C8B-B14F-4D97-AF65-F5344CB8AC3E}">
        <p14:creationId xmlns:p14="http://schemas.microsoft.com/office/powerpoint/2010/main" val="299537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Information and calculations on a payslip</a:t>
            </a:r>
          </a:p>
        </p:txBody>
      </p:sp>
      <p:sp>
        <p:nvSpPr>
          <p:cNvPr id="3" name="Content Placeholder 2"/>
          <p:cNvSpPr>
            <a:spLocks noGrp="1"/>
          </p:cNvSpPr>
          <p:nvPr>
            <p:ph idx="1"/>
          </p:nvPr>
        </p:nvSpPr>
        <p:spPr/>
        <p:txBody>
          <a:bodyPr/>
          <a:lstStyle/>
          <a:p>
            <a:r>
              <a:rPr lang="en-ZA" dirty="0"/>
              <a:t>The payslip includes important information and it is the employee’s responsibility to check that all the details are correct. </a:t>
            </a:r>
          </a:p>
        </p:txBody>
      </p:sp>
      <p:sp>
        <p:nvSpPr>
          <p:cNvPr id="4" name="Text Placeholder 3"/>
          <p:cNvSpPr>
            <a:spLocks noGrp="1"/>
          </p:cNvSpPr>
          <p:nvPr>
            <p:ph type="body" sz="quarter" idx="10"/>
          </p:nvPr>
        </p:nvSpPr>
        <p:spPr/>
        <p:txBody>
          <a:bodyPr/>
          <a:lstStyle/>
          <a:p>
            <a:r>
              <a:rPr lang="en-GB" dirty="0"/>
              <a:t>Unit 8.2</a:t>
            </a:r>
          </a:p>
        </p:txBody>
      </p:sp>
      <p:sp>
        <p:nvSpPr>
          <p:cNvPr id="5" name="Rectangle 4"/>
          <p:cNvSpPr/>
          <p:nvPr/>
        </p:nvSpPr>
        <p:spPr>
          <a:xfrm>
            <a:off x="498075" y="3184904"/>
            <a:ext cx="7388313" cy="608738"/>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6" name="TextBox 5"/>
          <p:cNvSpPr txBox="1"/>
          <p:nvPr/>
        </p:nvSpPr>
        <p:spPr>
          <a:xfrm>
            <a:off x="524614" y="3225877"/>
            <a:ext cx="609600" cy="523220"/>
          </a:xfrm>
          <a:prstGeom prst="rect">
            <a:avLst/>
          </a:prstGeom>
          <a:noFill/>
        </p:spPr>
        <p:txBody>
          <a:bodyPr wrap="square" rtlCol="0">
            <a:spAutoFit/>
          </a:bodyPr>
          <a:lstStyle/>
          <a:p>
            <a:pPr algn="ctr"/>
            <a:r>
              <a:rPr lang="en-GB" sz="2800" b="1" dirty="0">
                <a:solidFill>
                  <a:schemeClr val="bg1"/>
                </a:solidFill>
              </a:rPr>
              <a:t>1</a:t>
            </a:r>
            <a:endParaRPr lang="en-ZA" sz="2800" dirty="0">
              <a:solidFill>
                <a:schemeClr val="bg1"/>
              </a:solidFill>
            </a:endParaRPr>
          </a:p>
        </p:txBody>
      </p:sp>
      <p:sp>
        <p:nvSpPr>
          <p:cNvPr id="7" name="TextBox 6"/>
          <p:cNvSpPr txBox="1"/>
          <p:nvPr/>
        </p:nvSpPr>
        <p:spPr>
          <a:xfrm>
            <a:off x="1230204" y="3305406"/>
            <a:ext cx="6231300" cy="400110"/>
          </a:xfrm>
          <a:prstGeom prst="rect">
            <a:avLst/>
          </a:prstGeom>
          <a:noFill/>
        </p:spPr>
        <p:txBody>
          <a:bodyPr wrap="square" rtlCol="0">
            <a:spAutoFit/>
          </a:bodyPr>
          <a:lstStyle/>
          <a:p>
            <a:r>
              <a:rPr lang="en-ZA" sz="2000" dirty="0"/>
              <a:t>Gross earnings</a:t>
            </a:r>
          </a:p>
        </p:txBody>
      </p:sp>
      <p:sp>
        <p:nvSpPr>
          <p:cNvPr id="8" name="Rectangle 7"/>
          <p:cNvSpPr/>
          <p:nvPr/>
        </p:nvSpPr>
        <p:spPr>
          <a:xfrm>
            <a:off x="1116284" y="3289831"/>
            <a:ext cx="45719" cy="396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496800" y="2608802"/>
            <a:ext cx="7388313" cy="4963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The payslip includes:</a:t>
            </a:r>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440672"/>
            <a:ext cx="2756432" cy="3257001"/>
          </a:xfrm>
          <a:prstGeom prst="rect">
            <a:avLst/>
          </a:prstGeom>
          <a:noFill/>
          <a:ln>
            <a:noFill/>
          </a:ln>
        </p:spPr>
      </p:pic>
      <p:sp>
        <p:nvSpPr>
          <p:cNvPr id="30" name="Rectangle 29"/>
          <p:cNvSpPr/>
          <p:nvPr/>
        </p:nvSpPr>
        <p:spPr>
          <a:xfrm>
            <a:off x="497461" y="3854024"/>
            <a:ext cx="7388313" cy="608738"/>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31" name="TextBox 30"/>
          <p:cNvSpPr txBox="1"/>
          <p:nvPr/>
        </p:nvSpPr>
        <p:spPr>
          <a:xfrm>
            <a:off x="524000" y="3894997"/>
            <a:ext cx="609600" cy="523220"/>
          </a:xfrm>
          <a:prstGeom prst="rect">
            <a:avLst/>
          </a:prstGeom>
          <a:noFill/>
        </p:spPr>
        <p:txBody>
          <a:bodyPr wrap="square" rtlCol="0">
            <a:spAutoFit/>
          </a:bodyPr>
          <a:lstStyle/>
          <a:p>
            <a:pPr algn="ctr"/>
            <a:r>
              <a:rPr lang="en-GB" sz="2800" b="1" dirty="0">
                <a:solidFill>
                  <a:schemeClr val="bg1"/>
                </a:solidFill>
              </a:rPr>
              <a:t>2</a:t>
            </a:r>
            <a:endParaRPr lang="en-ZA" sz="2800" dirty="0">
              <a:solidFill>
                <a:schemeClr val="bg1"/>
              </a:solidFill>
            </a:endParaRPr>
          </a:p>
        </p:txBody>
      </p:sp>
      <p:sp>
        <p:nvSpPr>
          <p:cNvPr id="32" name="TextBox 31"/>
          <p:cNvSpPr txBox="1"/>
          <p:nvPr/>
        </p:nvSpPr>
        <p:spPr>
          <a:xfrm>
            <a:off x="1229590" y="3974526"/>
            <a:ext cx="6231300" cy="400110"/>
          </a:xfrm>
          <a:prstGeom prst="rect">
            <a:avLst/>
          </a:prstGeom>
          <a:noFill/>
        </p:spPr>
        <p:txBody>
          <a:bodyPr wrap="square" rtlCol="0">
            <a:spAutoFit/>
          </a:bodyPr>
          <a:lstStyle/>
          <a:p>
            <a:r>
              <a:rPr lang="en-ZA" sz="2000" dirty="0"/>
              <a:t>Deductions: Pay As You Earn (PAYE) tax</a:t>
            </a:r>
          </a:p>
        </p:txBody>
      </p:sp>
      <p:sp>
        <p:nvSpPr>
          <p:cNvPr id="33" name="Rectangle 32"/>
          <p:cNvSpPr/>
          <p:nvPr/>
        </p:nvSpPr>
        <p:spPr>
          <a:xfrm>
            <a:off x="1115670" y="3958951"/>
            <a:ext cx="45719" cy="396000"/>
          </a:xfrm>
          <a:prstGeom prst="rect">
            <a:avLst/>
          </a:prstGeom>
          <a:solidFill>
            <a:srgbClr val="9CD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8" name="Rectangle 37"/>
          <p:cNvSpPr/>
          <p:nvPr/>
        </p:nvSpPr>
        <p:spPr>
          <a:xfrm>
            <a:off x="497461" y="4538719"/>
            <a:ext cx="7388313" cy="608738"/>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39" name="TextBox 38"/>
          <p:cNvSpPr txBox="1"/>
          <p:nvPr/>
        </p:nvSpPr>
        <p:spPr>
          <a:xfrm>
            <a:off x="524000" y="4579692"/>
            <a:ext cx="609600" cy="523220"/>
          </a:xfrm>
          <a:prstGeom prst="rect">
            <a:avLst/>
          </a:prstGeom>
          <a:noFill/>
        </p:spPr>
        <p:txBody>
          <a:bodyPr wrap="square" rtlCol="0">
            <a:spAutoFit/>
          </a:bodyPr>
          <a:lstStyle/>
          <a:p>
            <a:pPr algn="ctr"/>
            <a:r>
              <a:rPr lang="en-GB" sz="2800" b="1" dirty="0">
                <a:solidFill>
                  <a:schemeClr val="bg1"/>
                </a:solidFill>
              </a:rPr>
              <a:t>3</a:t>
            </a:r>
            <a:endParaRPr lang="en-ZA" sz="2800" dirty="0">
              <a:solidFill>
                <a:schemeClr val="bg1"/>
              </a:solidFill>
            </a:endParaRPr>
          </a:p>
        </p:txBody>
      </p:sp>
      <p:sp>
        <p:nvSpPr>
          <p:cNvPr id="40" name="TextBox 39"/>
          <p:cNvSpPr txBox="1"/>
          <p:nvPr/>
        </p:nvSpPr>
        <p:spPr>
          <a:xfrm>
            <a:off x="1229590" y="4659221"/>
            <a:ext cx="6231300" cy="400110"/>
          </a:xfrm>
          <a:prstGeom prst="rect">
            <a:avLst/>
          </a:prstGeom>
          <a:noFill/>
        </p:spPr>
        <p:txBody>
          <a:bodyPr wrap="square" rtlCol="0">
            <a:spAutoFit/>
          </a:bodyPr>
          <a:lstStyle/>
          <a:p>
            <a:r>
              <a:rPr lang="en-ZA" sz="2000" dirty="0"/>
              <a:t>Unemployment Insurance Fund (UIF) contributions</a:t>
            </a:r>
          </a:p>
        </p:txBody>
      </p:sp>
      <p:sp>
        <p:nvSpPr>
          <p:cNvPr id="41" name="Rectangle 40"/>
          <p:cNvSpPr/>
          <p:nvPr/>
        </p:nvSpPr>
        <p:spPr>
          <a:xfrm>
            <a:off x="1115670" y="4643646"/>
            <a:ext cx="45719" cy="396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2" name="Rectangle 41"/>
          <p:cNvSpPr/>
          <p:nvPr/>
        </p:nvSpPr>
        <p:spPr>
          <a:xfrm>
            <a:off x="514099" y="5207839"/>
            <a:ext cx="7388313" cy="608738"/>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43" name="TextBox 42"/>
          <p:cNvSpPr txBox="1"/>
          <p:nvPr/>
        </p:nvSpPr>
        <p:spPr>
          <a:xfrm>
            <a:off x="540638" y="5248812"/>
            <a:ext cx="609600" cy="523220"/>
          </a:xfrm>
          <a:prstGeom prst="rect">
            <a:avLst/>
          </a:prstGeom>
          <a:noFill/>
        </p:spPr>
        <p:txBody>
          <a:bodyPr wrap="square" rtlCol="0">
            <a:spAutoFit/>
          </a:bodyPr>
          <a:lstStyle/>
          <a:p>
            <a:pPr algn="ctr"/>
            <a:r>
              <a:rPr lang="en-GB" sz="2800" b="1" dirty="0">
                <a:solidFill>
                  <a:schemeClr val="bg1"/>
                </a:solidFill>
              </a:rPr>
              <a:t>4</a:t>
            </a:r>
            <a:endParaRPr lang="en-ZA" sz="2800" dirty="0">
              <a:solidFill>
                <a:schemeClr val="bg1"/>
              </a:solidFill>
            </a:endParaRPr>
          </a:p>
        </p:txBody>
      </p:sp>
      <p:sp>
        <p:nvSpPr>
          <p:cNvPr id="44" name="TextBox 43"/>
          <p:cNvSpPr txBox="1"/>
          <p:nvPr/>
        </p:nvSpPr>
        <p:spPr>
          <a:xfrm>
            <a:off x="1246227" y="5328341"/>
            <a:ext cx="6547448" cy="400110"/>
          </a:xfrm>
          <a:prstGeom prst="rect">
            <a:avLst/>
          </a:prstGeom>
          <a:noFill/>
        </p:spPr>
        <p:txBody>
          <a:bodyPr wrap="square" rtlCol="0">
            <a:spAutoFit/>
          </a:bodyPr>
          <a:lstStyle/>
          <a:p>
            <a:r>
              <a:rPr lang="en-ZA" sz="2000" dirty="0"/>
              <a:t>other deductions e.g. pension and medical aid contributions</a:t>
            </a:r>
          </a:p>
        </p:txBody>
      </p:sp>
      <p:sp>
        <p:nvSpPr>
          <p:cNvPr id="45" name="Rectangle 44"/>
          <p:cNvSpPr/>
          <p:nvPr/>
        </p:nvSpPr>
        <p:spPr>
          <a:xfrm>
            <a:off x="1132308" y="5312766"/>
            <a:ext cx="45719" cy="396000"/>
          </a:xfrm>
          <a:prstGeom prst="rect">
            <a:avLst/>
          </a:prstGeom>
          <a:solidFill>
            <a:srgbClr val="9CD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04254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10" presetClass="entr" presetSubtype="0" fill="hold" grpId="0" nodeType="withEffect">
                                  <p:stCondLst>
                                    <p:cond delay="50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0-#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1+#ppt_w/2"/>
                                          </p:val>
                                        </p:tav>
                                        <p:tav tm="100000">
                                          <p:val>
                                            <p:strVal val="#ppt_x"/>
                                          </p:val>
                                        </p:tav>
                                      </p:tavLst>
                                    </p:anim>
                                    <p:anim calcmode="lin" valueType="num">
                                      <p:cBhvr additive="base">
                                        <p:cTn id="47" dur="500" fill="hold"/>
                                        <p:tgtEl>
                                          <p:spTgt spid="31"/>
                                        </p:tgtEl>
                                        <p:attrNameLst>
                                          <p:attrName>ppt_y</p:attrName>
                                        </p:attrNameLst>
                                      </p:cBhvr>
                                      <p:tavLst>
                                        <p:tav tm="0">
                                          <p:val>
                                            <p:strVal val="#ppt_y"/>
                                          </p:val>
                                        </p:tav>
                                        <p:tav tm="100000">
                                          <p:val>
                                            <p:strVal val="#ppt_y"/>
                                          </p:val>
                                        </p:tav>
                                      </p:tavLst>
                                    </p:anim>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childTnLst>
                                </p:cTn>
                              </p:par>
                              <p:par>
                                <p:cTn id="53" presetID="10" presetClass="entr" presetSubtype="0" fill="hold" grpId="0" nodeType="withEffect">
                                  <p:stCondLst>
                                    <p:cond delay="50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500"/>
                                        <p:tgtEl>
                                          <p:spTgt spid="32"/>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38"/>
                                        </p:tgtEl>
                                        <p:attrNameLst>
                                          <p:attrName>style.visibility</p:attrName>
                                        </p:attrNameLst>
                                      </p:cBhvr>
                                      <p:to>
                                        <p:strVal val="visible"/>
                                      </p:to>
                                    </p:set>
                                    <p:anim calcmode="lin" valueType="num">
                                      <p:cBhvr additive="base">
                                        <p:cTn id="60" dur="500" fill="hold"/>
                                        <p:tgtEl>
                                          <p:spTgt spid="38"/>
                                        </p:tgtEl>
                                        <p:attrNameLst>
                                          <p:attrName>ppt_x</p:attrName>
                                        </p:attrNameLst>
                                      </p:cBhvr>
                                      <p:tavLst>
                                        <p:tav tm="0">
                                          <p:val>
                                            <p:strVal val="0-#ppt_w/2"/>
                                          </p:val>
                                        </p:tav>
                                        <p:tav tm="100000">
                                          <p:val>
                                            <p:strVal val="#ppt_x"/>
                                          </p:val>
                                        </p:tav>
                                      </p:tavLst>
                                    </p:anim>
                                    <p:anim calcmode="lin" valueType="num">
                                      <p:cBhvr additive="base">
                                        <p:cTn id="61" dur="500" fill="hold"/>
                                        <p:tgtEl>
                                          <p:spTgt spid="38"/>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additive="base">
                                        <p:cTn id="64" dur="500" fill="hold"/>
                                        <p:tgtEl>
                                          <p:spTgt spid="39"/>
                                        </p:tgtEl>
                                        <p:attrNameLst>
                                          <p:attrName>ppt_x</p:attrName>
                                        </p:attrNameLst>
                                      </p:cBhvr>
                                      <p:tavLst>
                                        <p:tav tm="0">
                                          <p:val>
                                            <p:strVal val="1+#ppt_w/2"/>
                                          </p:val>
                                        </p:tav>
                                        <p:tav tm="100000">
                                          <p:val>
                                            <p:strVal val="#ppt_x"/>
                                          </p:val>
                                        </p:tav>
                                      </p:tavLst>
                                    </p:anim>
                                    <p:anim calcmode="lin" valueType="num">
                                      <p:cBhvr additive="base">
                                        <p:cTn id="65" dur="500" fill="hold"/>
                                        <p:tgtEl>
                                          <p:spTgt spid="39"/>
                                        </p:tgtEl>
                                        <p:attrNameLst>
                                          <p:attrName>ppt_y</p:attrName>
                                        </p:attrNameLst>
                                      </p:cBhvr>
                                      <p:tavLst>
                                        <p:tav tm="0">
                                          <p:val>
                                            <p:strVal val="#ppt_y"/>
                                          </p:val>
                                        </p:tav>
                                        <p:tav tm="100000">
                                          <p:val>
                                            <p:strVal val="#ppt_y"/>
                                          </p:val>
                                        </p:tav>
                                      </p:tavLst>
                                    </p:anim>
                                  </p:childTnLst>
                                </p:cTn>
                              </p:par>
                              <p:par>
                                <p:cTn id="66" presetID="53" presetClass="entr" presetSubtype="16"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 calcmode="lin" valueType="num">
                                      <p:cBhvr>
                                        <p:cTn id="68" dur="500" fill="hold"/>
                                        <p:tgtEl>
                                          <p:spTgt spid="41"/>
                                        </p:tgtEl>
                                        <p:attrNameLst>
                                          <p:attrName>ppt_w</p:attrName>
                                        </p:attrNameLst>
                                      </p:cBhvr>
                                      <p:tavLst>
                                        <p:tav tm="0">
                                          <p:val>
                                            <p:fltVal val="0"/>
                                          </p:val>
                                        </p:tav>
                                        <p:tav tm="100000">
                                          <p:val>
                                            <p:strVal val="#ppt_w"/>
                                          </p:val>
                                        </p:tav>
                                      </p:tavLst>
                                    </p:anim>
                                    <p:anim calcmode="lin" valueType="num">
                                      <p:cBhvr>
                                        <p:cTn id="69" dur="500" fill="hold"/>
                                        <p:tgtEl>
                                          <p:spTgt spid="41"/>
                                        </p:tgtEl>
                                        <p:attrNameLst>
                                          <p:attrName>ppt_h</p:attrName>
                                        </p:attrNameLst>
                                      </p:cBhvr>
                                      <p:tavLst>
                                        <p:tav tm="0">
                                          <p:val>
                                            <p:fltVal val="0"/>
                                          </p:val>
                                        </p:tav>
                                        <p:tav tm="100000">
                                          <p:val>
                                            <p:strVal val="#ppt_h"/>
                                          </p:val>
                                        </p:tav>
                                      </p:tavLst>
                                    </p:anim>
                                    <p:animEffect transition="in" filter="fade">
                                      <p:cBhvr>
                                        <p:cTn id="70" dur="500"/>
                                        <p:tgtEl>
                                          <p:spTgt spid="41"/>
                                        </p:tgtEl>
                                      </p:cBhvr>
                                    </p:animEffect>
                                  </p:childTnLst>
                                </p:cTn>
                              </p:par>
                              <p:par>
                                <p:cTn id="71" presetID="10" presetClass="entr" presetSubtype="0" fill="hold" grpId="0" nodeType="withEffect">
                                  <p:stCondLst>
                                    <p:cond delay="50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500" fill="hold"/>
                                        <p:tgtEl>
                                          <p:spTgt spid="42"/>
                                        </p:tgtEl>
                                        <p:attrNameLst>
                                          <p:attrName>ppt_x</p:attrName>
                                        </p:attrNameLst>
                                      </p:cBhvr>
                                      <p:tavLst>
                                        <p:tav tm="0">
                                          <p:val>
                                            <p:strVal val="0-#ppt_w/2"/>
                                          </p:val>
                                        </p:tav>
                                        <p:tav tm="100000">
                                          <p:val>
                                            <p:strVal val="#ppt_x"/>
                                          </p:val>
                                        </p:tav>
                                      </p:tavLst>
                                    </p:anim>
                                    <p:anim calcmode="lin" valueType="num">
                                      <p:cBhvr additive="base">
                                        <p:cTn id="79" dur="500" fill="hold"/>
                                        <p:tgtEl>
                                          <p:spTgt spid="42"/>
                                        </p:tgtEl>
                                        <p:attrNameLst>
                                          <p:attrName>ppt_y</p:attrName>
                                        </p:attrNameLst>
                                      </p:cBhvr>
                                      <p:tavLst>
                                        <p:tav tm="0">
                                          <p:val>
                                            <p:strVal val="#ppt_y"/>
                                          </p:val>
                                        </p:tav>
                                        <p:tav tm="100000">
                                          <p:val>
                                            <p:strVal val="#ppt_y"/>
                                          </p:val>
                                        </p:tav>
                                      </p:tavLst>
                                    </p:anim>
                                  </p:childTnLst>
                                </p:cTn>
                              </p:par>
                              <p:par>
                                <p:cTn id="80" presetID="2" presetClass="entr" presetSubtype="2"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 calcmode="lin" valueType="num">
                                      <p:cBhvr additive="base">
                                        <p:cTn id="82" dur="500" fill="hold"/>
                                        <p:tgtEl>
                                          <p:spTgt spid="43"/>
                                        </p:tgtEl>
                                        <p:attrNameLst>
                                          <p:attrName>ppt_x</p:attrName>
                                        </p:attrNameLst>
                                      </p:cBhvr>
                                      <p:tavLst>
                                        <p:tav tm="0">
                                          <p:val>
                                            <p:strVal val="1+#ppt_w/2"/>
                                          </p:val>
                                        </p:tav>
                                        <p:tav tm="100000">
                                          <p:val>
                                            <p:strVal val="#ppt_x"/>
                                          </p:val>
                                        </p:tav>
                                      </p:tavLst>
                                    </p:anim>
                                    <p:anim calcmode="lin" valueType="num">
                                      <p:cBhvr additive="base">
                                        <p:cTn id="83" dur="500" fill="hold"/>
                                        <p:tgtEl>
                                          <p:spTgt spid="43"/>
                                        </p:tgtEl>
                                        <p:attrNameLst>
                                          <p:attrName>ppt_y</p:attrName>
                                        </p:attrNameLst>
                                      </p:cBhvr>
                                      <p:tavLst>
                                        <p:tav tm="0">
                                          <p:val>
                                            <p:strVal val="#ppt_y"/>
                                          </p:val>
                                        </p:tav>
                                        <p:tav tm="100000">
                                          <p:val>
                                            <p:strVal val="#ppt_y"/>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5"/>
                                        </p:tgtEl>
                                        <p:attrNameLst>
                                          <p:attrName>style.visibility</p:attrName>
                                        </p:attrNameLst>
                                      </p:cBhvr>
                                      <p:to>
                                        <p:strVal val="visible"/>
                                      </p:to>
                                    </p:set>
                                    <p:anim calcmode="lin" valueType="num">
                                      <p:cBhvr>
                                        <p:cTn id="86" dur="500" fill="hold"/>
                                        <p:tgtEl>
                                          <p:spTgt spid="45"/>
                                        </p:tgtEl>
                                        <p:attrNameLst>
                                          <p:attrName>ppt_w</p:attrName>
                                        </p:attrNameLst>
                                      </p:cBhvr>
                                      <p:tavLst>
                                        <p:tav tm="0">
                                          <p:val>
                                            <p:fltVal val="0"/>
                                          </p:val>
                                        </p:tav>
                                        <p:tav tm="100000">
                                          <p:val>
                                            <p:strVal val="#ppt_w"/>
                                          </p:val>
                                        </p:tav>
                                      </p:tavLst>
                                    </p:anim>
                                    <p:anim calcmode="lin" valueType="num">
                                      <p:cBhvr>
                                        <p:cTn id="87" dur="500" fill="hold"/>
                                        <p:tgtEl>
                                          <p:spTgt spid="45"/>
                                        </p:tgtEl>
                                        <p:attrNameLst>
                                          <p:attrName>ppt_h</p:attrName>
                                        </p:attrNameLst>
                                      </p:cBhvr>
                                      <p:tavLst>
                                        <p:tav tm="0">
                                          <p:val>
                                            <p:fltVal val="0"/>
                                          </p:val>
                                        </p:tav>
                                        <p:tav tm="100000">
                                          <p:val>
                                            <p:strVal val="#ppt_h"/>
                                          </p:val>
                                        </p:tav>
                                      </p:tavLst>
                                    </p:anim>
                                    <p:animEffect transition="in" filter="fade">
                                      <p:cBhvr>
                                        <p:cTn id="88" dur="500"/>
                                        <p:tgtEl>
                                          <p:spTgt spid="45"/>
                                        </p:tgtEl>
                                      </p:cBhvr>
                                    </p:animEffect>
                                  </p:childTnLst>
                                </p:cTn>
                              </p:par>
                              <p:par>
                                <p:cTn id="89" presetID="10" presetClass="entr" presetSubtype="0" fill="hold" grpId="0" nodeType="withEffect">
                                  <p:stCondLst>
                                    <p:cond delay="500"/>
                                  </p:stCondLst>
                                  <p:childTnLst>
                                    <p:set>
                                      <p:cBhvr>
                                        <p:cTn id="90" dur="1" fill="hold">
                                          <p:stCondLst>
                                            <p:cond delay="0"/>
                                          </p:stCondLst>
                                        </p:cTn>
                                        <p:tgtEl>
                                          <p:spTgt spid="44"/>
                                        </p:tgtEl>
                                        <p:attrNameLst>
                                          <p:attrName>style.visibility</p:attrName>
                                        </p:attrNameLst>
                                      </p:cBhvr>
                                      <p:to>
                                        <p:strVal val="visible"/>
                                      </p:to>
                                    </p:set>
                                    <p:animEffect transition="in" filter="fade">
                                      <p:cBhvr>
                                        <p:cTn id="9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P spid="7" grpId="0"/>
      <p:bldP spid="8" grpId="0" animBg="1"/>
      <p:bldP spid="9" grpId="0" animBg="1"/>
      <p:bldP spid="30" grpId="0" animBg="1"/>
      <p:bldP spid="31" grpId="0"/>
      <p:bldP spid="32" grpId="0"/>
      <p:bldP spid="33" grpId="0" animBg="1"/>
      <p:bldP spid="38" grpId="0" animBg="1"/>
      <p:bldP spid="39" grpId="0"/>
      <p:bldP spid="40" grpId="0"/>
      <p:bldP spid="41" grpId="0" animBg="1"/>
      <p:bldP spid="42" grpId="0" animBg="1"/>
      <p:bldP spid="43" grpId="0"/>
      <p:bldP spid="44" grpId="0"/>
      <p:bldP spid="4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resentation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3618</TotalTime>
  <Words>1493</Words>
  <Application>Microsoft Office PowerPoint</Application>
  <PresentationFormat>On-screen Show (4:3)</PresentationFormat>
  <Paragraphs>243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 Math</vt:lpstr>
      <vt:lpstr>Presentation2</vt:lpstr>
      <vt:lpstr>Mathematical Literacy</vt:lpstr>
      <vt:lpstr>Taxation</vt:lpstr>
      <vt:lpstr>Overview</vt:lpstr>
      <vt:lpstr>Value-added Tax (VAT)</vt:lpstr>
      <vt:lpstr>VAT-inclusive and VAT-exclusive</vt:lpstr>
      <vt:lpstr>Calculating VAT on VAT–exclusive prices</vt:lpstr>
      <vt:lpstr>Example 8.1 page 177</vt:lpstr>
      <vt:lpstr>PowerPoint Presentation</vt:lpstr>
      <vt:lpstr>Information and calculations on a payslip</vt:lpstr>
      <vt:lpstr>Understanding UIF</vt:lpstr>
      <vt:lpstr>How employees benefit from UIF</vt:lpstr>
      <vt:lpstr>Payment into UIF</vt:lpstr>
      <vt:lpstr>Example 8.2 page 178</vt:lpstr>
      <vt:lpstr>PowerPoint Presentation</vt:lpstr>
      <vt:lpstr>Understanding personal income tax</vt:lpstr>
      <vt:lpstr>How to calculate a person’s monthly tax deduction</vt:lpstr>
      <vt:lpstr>How to calculate a person’s monthly tax deduction</vt:lpstr>
      <vt:lpstr>Example 8.3 page 180</vt:lpstr>
      <vt:lpstr>Example 8.3 page 180 continued …</vt:lpstr>
      <vt:lpstr>Example 8.3 page 180 continued …</vt:lpstr>
      <vt:lpstr>Example 8.3 page 180 continued …</vt:lpstr>
      <vt:lpstr>Example 8.3 page 180 continued …</vt:lpstr>
      <vt:lpstr>Example 8.3 page 180 continued …</vt:lpstr>
      <vt:lpstr>Example 8.3 page 180 continued …</vt:lpstr>
      <vt:lpstr>Example 8.3 page 180 continued …</vt:lpstr>
      <vt:lpstr>Example 8.3 page 180 continued …</vt:lpstr>
      <vt:lpstr>Example 8.3 page 180 continued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Storer</dc:creator>
  <cp:lastModifiedBy>Dipak, Aarthi, Springer</cp:lastModifiedBy>
  <cp:revision>654</cp:revision>
  <dcterms:created xsi:type="dcterms:W3CDTF">2017-08-15T07:49:10Z</dcterms:created>
  <dcterms:modified xsi:type="dcterms:W3CDTF">2017-12-22T10:56:37Z</dcterms:modified>
</cp:coreProperties>
</file>