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33"/>
  </p:handoutMasterIdLst>
  <p:sldIdLst>
    <p:sldId id="256" r:id="rId2"/>
    <p:sldId id="257" r:id="rId3"/>
    <p:sldId id="258" r:id="rId4"/>
    <p:sldId id="382" r:id="rId5"/>
    <p:sldId id="385" r:id="rId6"/>
    <p:sldId id="315" r:id="rId7"/>
    <p:sldId id="386" r:id="rId8"/>
    <p:sldId id="388" r:id="rId9"/>
    <p:sldId id="326" r:id="rId10"/>
    <p:sldId id="389" r:id="rId11"/>
    <p:sldId id="390" r:id="rId12"/>
    <p:sldId id="412" r:id="rId13"/>
    <p:sldId id="321" r:id="rId14"/>
    <p:sldId id="391" r:id="rId15"/>
    <p:sldId id="410" r:id="rId16"/>
    <p:sldId id="393" r:id="rId17"/>
    <p:sldId id="394" r:id="rId18"/>
    <p:sldId id="395" r:id="rId19"/>
    <p:sldId id="397" r:id="rId20"/>
    <p:sldId id="398" r:id="rId21"/>
    <p:sldId id="399" r:id="rId22"/>
    <p:sldId id="400" r:id="rId23"/>
    <p:sldId id="401" r:id="rId24"/>
    <p:sldId id="402" r:id="rId25"/>
    <p:sldId id="403" r:id="rId26"/>
    <p:sldId id="405" r:id="rId27"/>
    <p:sldId id="406" r:id="rId28"/>
    <p:sldId id="407" r:id="rId29"/>
    <p:sldId id="408" r:id="rId30"/>
    <p:sldId id="316" r:id="rId31"/>
    <p:sldId id="411"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56" userDrawn="1">
          <p15:clr>
            <a:srgbClr val="A4A3A4"/>
          </p15:clr>
        </p15:guide>
        <p15:guide id="2" pos="2676" userDrawn="1">
          <p15:clr>
            <a:srgbClr val="A4A3A4"/>
          </p15:clr>
        </p15:guide>
        <p15:guide id="3" orient="horz" pos="3861" userDrawn="1">
          <p15:clr>
            <a:srgbClr val="A4A3A4"/>
          </p15:clr>
        </p15:guide>
        <p15:guide id="4" pos="1338" userDrawn="1">
          <p15:clr>
            <a:srgbClr val="A4A3A4"/>
          </p15:clr>
        </p15:guide>
        <p15:guide id="5" orient="horz" pos="2478" userDrawn="1">
          <p15:clr>
            <a:srgbClr val="A4A3A4"/>
          </p15:clr>
        </p15:guide>
        <p15:guide id="6" orient="horz" pos="3453" userDrawn="1">
          <p15:clr>
            <a:srgbClr val="A4A3A4"/>
          </p15:clr>
        </p15:guide>
        <p15:guide id="7" pos="3742" userDrawn="1">
          <p15:clr>
            <a:srgbClr val="A4A3A4"/>
          </p15:clr>
        </p15:guide>
        <p15:guide id="8" pos="4967" userDrawn="1">
          <p15:clr>
            <a:srgbClr val="A4A3A4"/>
          </p15:clr>
        </p15:guide>
        <p15:guide id="9" orient="horz" pos="2840" userDrawn="1">
          <p15:clr>
            <a:srgbClr val="A4A3A4"/>
          </p15:clr>
        </p15:guide>
        <p15:guide id="10" pos="6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8CE"/>
    <a:srgbClr val="1A9495"/>
    <a:srgbClr val="9FCD4A"/>
    <a:srgbClr val="9FD9DA"/>
    <a:srgbClr val="4BB3B5"/>
    <a:srgbClr val="9DCC47"/>
    <a:srgbClr val="9CD043"/>
    <a:srgbClr val="0D9293"/>
    <a:srgbClr val="2FA1A2"/>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57" autoAdjust="0"/>
    <p:restoredTop sz="94660"/>
  </p:normalViewPr>
  <p:slideViewPr>
    <p:cSldViewPr snapToGrid="0">
      <p:cViewPr varScale="1">
        <p:scale>
          <a:sx n="105" d="100"/>
          <a:sy n="105" d="100"/>
        </p:scale>
        <p:origin x="126" y="78"/>
      </p:cViewPr>
      <p:guideLst>
        <p:guide orient="horz" pos="1956"/>
        <p:guide pos="2676"/>
        <p:guide orient="horz" pos="3861"/>
        <p:guide pos="1338"/>
        <p:guide orient="horz" pos="2478"/>
        <p:guide orient="horz" pos="3453"/>
        <p:guide pos="3742"/>
        <p:guide pos="4967"/>
        <p:guide orient="horz" pos="2840"/>
        <p:guide pos="612"/>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D87E42-A97C-45D3-8678-BF71BE5913AE}" type="datetimeFigureOut">
              <a:rPr lang="en-GB" smtClean="0"/>
              <a:t>22/12/2017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E351C-D2F9-4339-AEC5-7206194B4A5F}" type="slidenum">
              <a:rPr lang="en-GB" smtClean="0"/>
              <a:t>‹#›</a:t>
            </a:fld>
            <a:endParaRPr lang="en-GB"/>
          </a:p>
        </p:txBody>
      </p:sp>
    </p:spTree>
    <p:extLst>
      <p:ext uri="{BB962C8B-B14F-4D97-AF65-F5344CB8AC3E}">
        <p14:creationId xmlns:p14="http://schemas.microsoft.com/office/powerpoint/2010/main" val="42482437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3425967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a:t>Topic title</a:t>
            </a:r>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extLst>
      <p:ext uri="{BB962C8B-B14F-4D97-AF65-F5344CB8AC3E}">
        <p14:creationId xmlns:p14="http://schemas.microsoft.com/office/powerpoint/2010/main" val="1261430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363401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ustDataLst>
      <p:tags r:id="rId1"/>
    </p:custDataLst>
    <p:extLst>
      <p:ext uri="{BB962C8B-B14F-4D97-AF65-F5344CB8AC3E}">
        <p14:creationId xmlns:p14="http://schemas.microsoft.com/office/powerpoint/2010/main" val="7345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50289"/>
            <a:ext cx="1729753" cy="2455200"/>
          </a:xfrm>
          <a:prstGeom prst="rect">
            <a:avLst/>
          </a:prstGeom>
        </p:spPr>
      </p:pic>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a:t>Learning activity number</a:t>
            </a:r>
          </a:p>
        </p:txBody>
      </p:sp>
      <p:sp>
        <p:nvSpPr>
          <p:cNvPr id="7" name="Text Placeholder 2"/>
          <p:cNvSpPr txBox="1">
            <a:spLocks/>
          </p:cNvSpPr>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spTree>
    <p:custDataLst>
      <p:tags r:id="rId1"/>
    </p:custDataLst>
    <p:extLst>
      <p:ext uri="{BB962C8B-B14F-4D97-AF65-F5344CB8AC3E}">
        <p14:creationId xmlns:p14="http://schemas.microsoft.com/office/powerpoint/2010/main" val="351373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a:t>Click to edit Master title style</a:t>
            </a:r>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a:solidFill>
                  <a:schemeClr val="bg2">
                    <a:lumMod val="75000"/>
                  </a:schemeClr>
                </a:solidFill>
              </a:rPr>
              <a:t>Unit</a:t>
            </a:r>
            <a:endParaRPr lang="en-US" dirty="0"/>
          </a:p>
        </p:txBody>
      </p:sp>
    </p:spTree>
    <p:custDataLst>
      <p:tags r:id="rId1"/>
    </p:custDataLst>
    <p:extLst>
      <p:ext uri="{BB962C8B-B14F-4D97-AF65-F5344CB8AC3E}">
        <p14:creationId xmlns:p14="http://schemas.microsoft.com/office/powerpoint/2010/main" val="516262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4" name="Content Placeholder 2"/>
          <p:cNvSpPr>
            <a:spLocks noGrp="1"/>
          </p:cNvSpPr>
          <p:nvPr>
            <p:ph idx="1"/>
          </p:nvPr>
        </p:nvSpPr>
        <p:spPr>
          <a:xfrm>
            <a:off x="399289" y="1947672"/>
            <a:ext cx="7905751" cy="4129939"/>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a:p>
        </p:txBody>
      </p:sp>
      <p:sp>
        <p:nvSpPr>
          <p:cNvPr id="5" name="Text Placeholder 5"/>
          <p:cNvSpPr>
            <a:spLocks noGrp="1"/>
          </p:cNvSpPr>
          <p:nvPr>
            <p:ph type="body" sz="quarter" idx="10"/>
          </p:nvPr>
        </p:nvSpPr>
        <p:spPr>
          <a:xfrm>
            <a:off x="399289" y="1563523"/>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extLst>
      <p:ext uri="{BB962C8B-B14F-4D97-AF65-F5344CB8AC3E}">
        <p14:creationId xmlns:p14="http://schemas.microsoft.com/office/powerpoint/2010/main" val="236152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a:t>Click to edit Master title style</a:t>
            </a:r>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84510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a:solidFill>
                  <a:schemeClr val="tx1"/>
                </a:solidFill>
                <a:effectLst/>
                <a:latin typeface="+mn-lt"/>
                <a:ea typeface="+mn-ea"/>
                <a:cs typeface="+mn-cs"/>
              </a:rPr>
              <a:t>This PowerPoint Presentation has been developed by Macmillan Education South Africa (Pty) Ltd. </a:t>
            </a:r>
          </a:p>
          <a:p>
            <a:pPr algn="ctr"/>
            <a:r>
              <a:rPr lang="en-ZA" sz="1600" kern="1200" dirty="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a:solidFill>
                  <a:schemeClr val="tx1"/>
                </a:solidFill>
                <a:effectLst/>
                <a:latin typeface="+mn-lt"/>
                <a:ea typeface="+mn-ea"/>
                <a:cs typeface="+mn-cs"/>
              </a:rPr>
              <a:t> </a:t>
            </a:r>
          </a:p>
          <a:p>
            <a:pPr algn="ctr"/>
            <a:r>
              <a:rPr lang="en-ZA" sz="1600" kern="1200" dirty="0">
                <a:solidFill>
                  <a:schemeClr val="tx1"/>
                </a:solidFill>
                <a:effectLst/>
                <a:latin typeface="+mn-lt"/>
                <a:ea typeface="+mn-ea"/>
                <a:cs typeface="+mn-cs"/>
              </a:rPr>
              <a:t>Lecturers are granted permission to: (i) modify the slides by adding and removing content; (ii) print copies of the presentation; and (iii) download and save the slides to a computer or local server. </a:t>
            </a:r>
          </a:p>
          <a:p>
            <a:pPr algn="ctr"/>
            <a:r>
              <a:rPr lang="en-ZA" sz="1600" kern="1200" dirty="0">
                <a:solidFill>
                  <a:schemeClr val="tx1"/>
                </a:solidFill>
                <a:effectLst/>
                <a:latin typeface="+mn-lt"/>
                <a:ea typeface="+mn-ea"/>
                <a:cs typeface="+mn-cs"/>
              </a:rPr>
              <a:t> </a:t>
            </a:r>
          </a:p>
          <a:p>
            <a:pPr algn="ctr"/>
            <a:r>
              <a:rPr lang="en-ZA" sz="1600" kern="1200" dirty="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a:t>TERMS AND CONDITIONS</a:t>
            </a:r>
          </a:p>
        </p:txBody>
      </p:sp>
    </p:spTree>
    <p:custDataLst>
      <p:tags r:id="rId1"/>
    </p:custDataLst>
    <p:extLst>
      <p:ext uri="{BB962C8B-B14F-4D97-AF65-F5344CB8AC3E}">
        <p14:creationId xmlns:p14="http://schemas.microsoft.com/office/powerpoint/2010/main" val="959089083"/>
      </p:ext>
    </p:extLst>
  </p:cSld>
  <p:clrMapOvr>
    <a:masterClrMapping/>
  </p:clrMapOvr>
  <p:extLst mod="1">
    <p:ext uri="{DCECCB84-F9BA-43D5-87BE-67443E8EF086}">
      <p15:sldGuideLst xmlns:p15="http://schemas.microsoft.com/office/powerpoint/2012/main">
        <p15:guide id="1" pos="272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Maths Lit NQF Level 4</a:t>
            </a:r>
          </a:p>
        </p:txBody>
      </p:sp>
      <p:pic>
        <p:nvPicPr>
          <p:cNvPr id="10" name="Picture 9"/>
          <p:cNvPicPr>
            <a:picLocks noChangeAspect="1"/>
          </p:cNvPicPr>
          <p:nvPr userDrawn="1"/>
        </p:nvPicPr>
        <p:blipFill rotWithShape="1">
          <a:blip r:embed="rId13"/>
          <a:srcRect l="65718" t="503" r="5295" b="78272"/>
          <a:stretch/>
        </p:blipFill>
        <p:spPr>
          <a:xfrm>
            <a:off x="8422374" y="5619097"/>
            <a:ext cx="721626" cy="705600"/>
          </a:xfrm>
          <a:prstGeom prst="rect">
            <a:avLst/>
          </a:prstGeom>
        </p:spPr>
      </p:pic>
    </p:spTree>
    <p:custDataLst>
      <p:tags r:id="rId11"/>
    </p:custDataLst>
    <p:extLst>
      <p:ext uri="{BB962C8B-B14F-4D97-AF65-F5344CB8AC3E}">
        <p14:creationId xmlns:p14="http://schemas.microsoft.com/office/powerpoint/2010/main" val="1014585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 id="2147483669" r:id="rId7"/>
    <p:sldLayoutId id="2147483677" r:id="rId8"/>
    <p:sldLayoutId id="214748367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a:t>NQF 4</a:t>
            </a:r>
            <a:endParaRPr lang="en-GB" dirty="0"/>
          </a:p>
        </p:txBody>
      </p:sp>
    </p:spTree>
    <p:extLst>
      <p:ext uri="{BB962C8B-B14F-4D97-AF65-F5344CB8AC3E}">
        <p14:creationId xmlns:p14="http://schemas.microsoft.com/office/powerpoint/2010/main" val="1464255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p:sp>
        <p:nvSpPr>
          <p:cNvPr id="8" name="Content Placeholder 2"/>
          <p:cNvSpPr txBox="1">
            <a:spLocks/>
          </p:cNvSpPr>
          <p:nvPr/>
        </p:nvSpPr>
        <p:spPr>
          <a:xfrm>
            <a:off x="2025148" y="1623853"/>
            <a:ext cx="6005062" cy="4245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dirty="0"/>
              <a:t>This is the budget for one month, for </a:t>
            </a:r>
            <a:r>
              <a:rPr lang="en-ZA" sz="1800" dirty="0" err="1"/>
              <a:t>StyleGirlz</a:t>
            </a:r>
            <a:r>
              <a:rPr lang="en-ZA" sz="1800" dirty="0"/>
              <a:t>: </a:t>
            </a:r>
          </a:p>
          <a:p>
            <a:pPr marL="180975" indent="-180975">
              <a:spcBef>
                <a:spcPts val="600"/>
              </a:spcBef>
            </a:pPr>
            <a:endParaRPr lang="en-ZA" sz="1800" dirty="0"/>
          </a:p>
          <a:p>
            <a:pPr marL="180975" indent="-180975">
              <a:spcBef>
                <a:spcPts val="600"/>
              </a:spcBef>
            </a:pPr>
            <a:endParaRPr lang="en-ZA" sz="1800" dirty="0"/>
          </a:p>
          <a:p>
            <a:pPr marL="180975" indent="-180975">
              <a:spcBef>
                <a:spcPts val="600"/>
              </a:spcBef>
            </a:pPr>
            <a:endParaRPr lang="en-ZA" sz="1800" dirty="0"/>
          </a:p>
          <a:p>
            <a:pPr marL="180975" indent="-180975">
              <a:spcBef>
                <a:spcPts val="600"/>
              </a:spcBef>
            </a:pPr>
            <a:endParaRPr lang="en-ZA" sz="1800" dirty="0"/>
          </a:p>
          <a:p>
            <a:pPr marL="180975" indent="-180975">
              <a:spcBef>
                <a:spcPts val="600"/>
              </a:spcBef>
            </a:pPr>
            <a:endParaRPr lang="en-ZA" sz="1800" dirty="0"/>
          </a:p>
          <a:p>
            <a:pPr marL="180975" indent="-180975">
              <a:spcBef>
                <a:spcPts val="600"/>
              </a:spcBef>
            </a:pPr>
            <a:endParaRPr lang="en-ZA" sz="1800" dirty="0"/>
          </a:p>
          <a:p>
            <a:pPr marL="180975" indent="-180975">
              <a:spcBef>
                <a:spcPts val="600"/>
              </a:spcBef>
            </a:pPr>
            <a:endParaRPr lang="en-ZA" sz="1800" dirty="0"/>
          </a:p>
          <a:p>
            <a:pPr marL="180975" indent="-180975">
              <a:spcBef>
                <a:spcPts val="600"/>
              </a:spcBef>
            </a:pPr>
            <a:endParaRPr lang="en-ZA" sz="1800" dirty="0"/>
          </a:p>
          <a:p>
            <a:pPr marL="180975" indent="-180975">
              <a:spcBef>
                <a:spcPts val="600"/>
              </a:spcBef>
            </a:pPr>
            <a:endParaRPr lang="en-ZA" sz="1800" dirty="0"/>
          </a:p>
          <a:p>
            <a:pPr marL="180975" indent="-180975">
              <a:spcBef>
                <a:spcPts val="600"/>
              </a:spcBef>
            </a:pPr>
            <a:endParaRPr lang="en-ZA" sz="1800" dirty="0" smtClean="0"/>
          </a:p>
          <a:p>
            <a:pPr marL="180975" indent="-180975">
              <a:spcBef>
                <a:spcPts val="600"/>
              </a:spcBef>
            </a:pPr>
            <a:endParaRPr lang="en-ZA" sz="100" dirty="0"/>
          </a:p>
          <a:p>
            <a:pPr marL="0" indent="0">
              <a:spcBef>
                <a:spcPts val="600"/>
              </a:spcBef>
              <a:buNone/>
            </a:pPr>
            <a:r>
              <a:rPr lang="en-ZA" sz="1800" dirty="0"/>
              <a:t>The budget is an important document. It ensures that the business makes informed financial decisions. </a:t>
            </a:r>
          </a:p>
        </p:txBody>
      </p:sp>
      <p:sp>
        <p:nvSpPr>
          <p:cNvPr id="2" name="Title 1"/>
          <p:cNvSpPr>
            <a:spLocks noGrp="1"/>
          </p:cNvSpPr>
          <p:nvPr>
            <p:ph type="title"/>
          </p:nvPr>
        </p:nvSpPr>
        <p:spPr/>
        <p:txBody>
          <a:bodyPr/>
          <a:lstStyle/>
          <a:p>
            <a:r>
              <a:rPr lang="en-ZA" dirty="0"/>
              <a:t>Example 7.4 page 157</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7.2</a:t>
            </a:r>
          </a:p>
        </p:txBody>
      </p:sp>
      <p:graphicFrame>
        <p:nvGraphicFramePr>
          <p:cNvPr id="9" name="Table 8"/>
          <p:cNvGraphicFramePr>
            <a:graphicFrameLocks noGrp="1"/>
          </p:cNvGraphicFramePr>
          <p:nvPr>
            <p:extLst>
              <p:ext uri="{D42A27DB-BD31-4B8C-83A1-F6EECF244321}">
                <p14:modId xmlns:p14="http://schemas.microsoft.com/office/powerpoint/2010/main" val="38804021"/>
              </p:ext>
            </p:extLst>
          </p:nvPr>
        </p:nvGraphicFramePr>
        <p:xfrm>
          <a:off x="2124080" y="1971403"/>
          <a:ext cx="4954155" cy="3248520"/>
        </p:xfrm>
        <a:graphic>
          <a:graphicData uri="http://schemas.openxmlformats.org/drawingml/2006/table">
            <a:tbl>
              <a:tblPr firstRow="1" bandRow="1">
                <a:tableStyleId>{5C22544A-7EE6-4342-B048-85BDC9FD1C3A}</a:tableStyleId>
              </a:tblPr>
              <a:tblGrid>
                <a:gridCol w="1908397"/>
                <a:gridCol w="1515971"/>
                <a:gridCol w="1529787"/>
              </a:tblGrid>
              <a:tr h="202482">
                <a:tc gridSpan="3">
                  <a:txBody>
                    <a:bodyPr/>
                    <a:lstStyle/>
                    <a:p>
                      <a:pPr algn="ctr"/>
                      <a:r>
                        <a:rPr lang="en-GB" sz="1200" b="1" i="0" u="none" strike="noStrike" kern="1200" baseline="0" dirty="0" smtClean="0">
                          <a:solidFill>
                            <a:schemeClr val="tx1"/>
                          </a:solidFill>
                          <a:latin typeface="+mn-lt"/>
                          <a:ea typeface="+mn-ea"/>
                          <a:cs typeface="+mn-cs"/>
                        </a:rPr>
                        <a:t>Budget: March 2018 </a:t>
                      </a:r>
                      <a:endParaRPr lang="en-GB" sz="800" dirty="0">
                        <a:solidFill>
                          <a:schemeClr val="tx1"/>
                        </a:solidFill>
                      </a:endParaRPr>
                    </a:p>
                  </a:txBody>
                  <a:tcPr marL="72000" marR="72000" marT="18000" marB="18000">
                    <a:solidFill>
                      <a:srgbClr val="9FC8CE"/>
                    </a:solidFill>
                  </a:tcPr>
                </a:tc>
                <a:tc hMerge="1">
                  <a:txBody>
                    <a:bodyPr/>
                    <a:lstStyle/>
                    <a:p>
                      <a:endParaRPr lang="en-GB" sz="1050" dirty="0"/>
                    </a:p>
                  </a:txBody>
                  <a:tcPr/>
                </a:tc>
                <a:tc hMerge="1">
                  <a:txBody>
                    <a:bodyPr/>
                    <a:lstStyle/>
                    <a:p>
                      <a:endParaRPr lang="en-GB" sz="1050" dirty="0"/>
                    </a:p>
                  </a:txBody>
                  <a:tcPr/>
                </a:tc>
              </a:tr>
              <a:tr h="188384">
                <a:tc>
                  <a:txBody>
                    <a:bodyPr/>
                    <a:lstStyle/>
                    <a:p>
                      <a:pPr algn="ctr"/>
                      <a:endParaRPr lang="en-GB" sz="1000" dirty="0"/>
                    </a:p>
                  </a:txBody>
                  <a:tcPr marL="72000" marR="72000" marT="18000" marB="18000">
                    <a:solidFill>
                      <a:srgbClr val="9FC8CE"/>
                    </a:solidFill>
                  </a:tcPr>
                </a:tc>
                <a:tc>
                  <a:txBody>
                    <a:bodyPr/>
                    <a:lstStyle/>
                    <a:p>
                      <a:pPr algn="ctr"/>
                      <a:r>
                        <a:rPr lang="en-GB" sz="1100" b="1" i="0" u="none" strike="noStrike" kern="1200" baseline="0" dirty="0" smtClean="0">
                          <a:solidFill>
                            <a:schemeClr val="dk1"/>
                          </a:solidFill>
                          <a:latin typeface="+mn-lt"/>
                          <a:ea typeface="+mn-ea"/>
                          <a:cs typeface="+mn-cs"/>
                        </a:rPr>
                        <a:t>March 2017 Actual </a:t>
                      </a:r>
                      <a:endParaRPr lang="en-GB" sz="700" dirty="0"/>
                    </a:p>
                  </a:txBody>
                  <a:tcPr marL="72000" marR="72000" marT="18000" marB="18000">
                    <a:solidFill>
                      <a:srgbClr val="9FC8CE"/>
                    </a:solidFill>
                  </a:tcPr>
                </a:tc>
                <a:tc>
                  <a:txBody>
                    <a:bodyPr/>
                    <a:lstStyle/>
                    <a:p>
                      <a:pPr algn="ctr"/>
                      <a:r>
                        <a:rPr lang="en-GB" sz="1100" b="1" i="0" u="none" strike="noStrike" kern="1200" baseline="0" dirty="0" smtClean="0">
                          <a:solidFill>
                            <a:schemeClr val="dk1"/>
                          </a:solidFill>
                          <a:latin typeface="+mn-lt"/>
                          <a:ea typeface="+mn-ea"/>
                          <a:cs typeface="+mn-cs"/>
                        </a:rPr>
                        <a:t>March 2018 Estimate </a:t>
                      </a:r>
                      <a:endParaRPr lang="en-GB" sz="700" dirty="0"/>
                    </a:p>
                  </a:txBody>
                  <a:tcPr marL="72000" marR="72000" marT="18000" marB="18000">
                    <a:solidFill>
                      <a:srgbClr val="9FC8CE"/>
                    </a:solidFill>
                  </a:tcPr>
                </a:tc>
              </a:tr>
              <a:tr h="175755">
                <a:tc>
                  <a:txBody>
                    <a:bodyPr/>
                    <a:lstStyle/>
                    <a:p>
                      <a:r>
                        <a:rPr lang="en-GB" sz="1000" b="1" i="0" u="none" strike="noStrike" kern="1200" baseline="0" dirty="0" smtClean="0">
                          <a:solidFill>
                            <a:schemeClr val="dk1"/>
                          </a:solidFill>
                          <a:latin typeface="+mn-lt"/>
                          <a:ea typeface="+mn-ea"/>
                          <a:cs typeface="+mn-cs"/>
                        </a:rPr>
                        <a:t>Expenditure </a:t>
                      </a:r>
                      <a:endParaRPr lang="en-GB" sz="1000" dirty="0"/>
                    </a:p>
                  </a:txBody>
                  <a:tcPr marL="72000" marR="72000" marT="18000" marB="18000"/>
                </a:tc>
                <a:tc>
                  <a:txBody>
                    <a:bodyPr/>
                    <a:lstStyle/>
                    <a:p>
                      <a:endParaRPr lang="en-GB" sz="1000" dirty="0"/>
                    </a:p>
                  </a:txBody>
                  <a:tcPr marL="72000" marR="72000" marT="18000" marB="18000"/>
                </a:tc>
                <a:tc>
                  <a:txBody>
                    <a:bodyPr/>
                    <a:lstStyle/>
                    <a:p>
                      <a:endParaRPr lang="en-GB" sz="1000" dirty="0"/>
                    </a:p>
                  </a:txBody>
                  <a:tcPr marL="72000" marR="72000" marT="18000" marB="18000"/>
                </a:tc>
              </a:tr>
              <a:tr h="175755">
                <a:tc>
                  <a:txBody>
                    <a:bodyPr/>
                    <a:lstStyle/>
                    <a:p>
                      <a:r>
                        <a:rPr lang="en-GB" sz="1000" b="0" i="0" u="none" strike="noStrike" kern="1200" baseline="0" dirty="0" smtClean="0">
                          <a:solidFill>
                            <a:schemeClr val="dk1"/>
                          </a:solidFill>
                          <a:latin typeface="+mn-lt"/>
                          <a:ea typeface="+mn-ea"/>
                          <a:cs typeface="+mn-cs"/>
                        </a:rPr>
                        <a:t>Rental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R11 200,00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R12 350,00 </a:t>
                      </a:r>
                      <a:endParaRPr lang="en-GB" sz="1000" dirty="0"/>
                    </a:p>
                  </a:txBody>
                  <a:tcPr marL="72000" marR="72000" marT="18000" marB="18000"/>
                </a:tc>
              </a:tr>
              <a:tr h="175755">
                <a:tc>
                  <a:txBody>
                    <a:bodyPr/>
                    <a:lstStyle/>
                    <a:p>
                      <a:r>
                        <a:rPr lang="en-GB" sz="1000" b="0" i="0" u="none" strike="noStrike" kern="1200" baseline="0" dirty="0" smtClean="0">
                          <a:solidFill>
                            <a:schemeClr val="dk1"/>
                          </a:solidFill>
                          <a:latin typeface="+mn-lt"/>
                          <a:ea typeface="+mn-ea"/>
                          <a:cs typeface="+mn-cs"/>
                        </a:rPr>
                        <a:t>Municipality account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R2 755,00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R3 200,00 </a:t>
                      </a:r>
                      <a:endParaRPr lang="en-GB" sz="1000" dirty="0"/>
                    </a:p>
                  </a:txBody>
                  <a:tcPr marL="72000" marR="72000" marT="18000" marB="18000"/>
                </a:tc>
              </a:tr>
              <a:tr h="175755">
                <a:tc>
                  <a:txBody>
                    <a:bodyPr/>
                    <a:lstStyle/>
                    <a:p>
                      <a:r>
                        <a:rPr lang="en-GB" sz="1000" b="0" i="0" u="none" strike="noStrike" kern="1200" baseline="0" dirty="0" smtClean="0">
                          <a:solidFill>
                            <a:schemeClr val="dk1"/>
                          </a:solidFill>
                          <a:latin typeface="+mn-lt"/>
                          <a:ea typeface="+mn-ea"/>
                          <a:cs typeface="+mn-cs"/>
                        </a:rPr>
                        <a:t>Telecommunications bill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R943,00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R1 100,00 </a:t>
                      </a:r>
                      <a:endParaRPr lang="en-GB" sz="1000" dirty="0"/>
                    </a:p>
                  </a:txBody>
                  <a:tcPr marL="72000" marR="72000" marT="18000" marB="18000"/>
                </a:tc>
              </a:tr>
              <a:tr h="175755">
                <a:tc>
                  <a:txBody>
                    <a:bodyPr/>
                    <a:lstStyle/>
                    <a:p>
                      <a:r>
                        <a:rPr lang="en-GB" sz="1000" b="0" i="0" u="none" strike="noStrike" kern="1200" baseline="0" dirty="0" smtClean="0">
                          <a:solidFill>
                            <a:schemeClr val="dk1"/>
                          </a:solidFill>
                          <a:latin typeface="+mn-lt"/>
                          <a:ea typeface="+mn-ea"/>
                          <a:cs typeface="+mn-cs"/>
                        </a:rPr>
                        <a:t>Salaries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R38 750,00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R45 420,00 </a:t>
                      </a:r>
                      <a:endParaRPr lang="en-GB" sz="1000" dirty="0"/>
                    </a:p>
                  </a:txBody>
                  <a:tcPr marL="72000" marR="72000" marT="18000" marB="18000"/>
                </a:tc>
              </a:tr>
              <a:tr h="175755">
                <a:tc>
                  <a:txBody>
                    <a:bodyPr/>
                    <a:lstStyle/>
                    <a:p>
                      <a:r>
                        <a:rPr lang="en-GB" sz="1000" b="0" i="0" u="none" strike="noStrike" kern="1200" baseline="0" dirty="0" smtClean="0">
                          <a:solidFill>
                            <a:schemeClr val="dk1"/>
                          </a:solidFill>
                          <a:latin typeface="+mn-lt"/>
                          <a:ea typeface="+mn-ea"/>
                          <a:cs typeface="+mn-cs"/>
                        </a:rPr>
                        <a:t>Staff training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R0,00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R2 200,00 </a:t>
                      </a:r>
                      <a:endParaRPr lang="en-GB" sz="1000" dirty="0"/>
                    </a:p>
                  </a:txBody>
                  <a:tcPr marL="72000" marR="72000" marT="18000" marB="18000"/>
                </a:tc>
              </a:tr>
              <a:tr h="175755">
                <a:tc>
                  <a:txBody>
                    <a:bodyPr/>
                    <a:lstStyle/>
                    <a:p>
                      <a:r>
                        <a:rPr lang="en-GB" sz="1000" b="0" i="0" u="none" strike="noStrike" kern="1200" baseline="0" dirty="0" smtClean="0">
                          <a:solidFill>
                            <a:schemeClr val="dk1"/>
                          </a:solidFill>
                          <a:latin typeface="+mn-lt"/>
                          <a:ea typeface="+mn-ea"/>
                          <a:cs typeface="+mn-cs"/>
                        </a:rPr>
                        <a:t>Hair products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R4 870,00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R5 230,00 </a:t>
                      </a:r>
                      <a:endParaRPr lang="en-GB" sz="1000" dirty="0"/>
                    </a:p>
                  </a:txBody>
                  <a:tcPr marL="72000" marR="72000" marT="18000" marB="18000"/>
                </a:tc>
              </a:tr>
              <a:tr h="175755">
                <a:tc>
                  <a:txBody>
                    <a:bodyPr/>
                    <a:lstStyle/>
                    <a:p>
                      <a:r>
                        <a:rPr lang="en-GB" sz="1000" b="0" i="0" u="none" strike="noStrike" kern="1200" baseline="0" dirty="0" smtClean="0">
                          <a:solidFill>
                            <a:schemeClr val="dk1"/>
                          </a:solidFill>
                          <a:latin typeface="+mn-lt"/>
                          <a:ea typeface="+mn-ea"/>
                          <a:cs typeface="+mn-cs"/>
                        </a:rPr>
                        <a:t>Equipment repair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R0,00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R850,00 </a:t>
                      </a:r>
                      <a:endParaRPr lang="en-GB" sz="1000" dirty="0"/>
                    </a:p>
                  </a:txBody>
                  <a:tcPr marL="72000" marR="72000" marT="18000" marB="18000"/>
                </a:tc>
              </a:tr>
              <a:tr h="175755">
                <a:tc>
                  <a:txBody>
                    <a:bodyPr/>
                    <a:lstStyle/>
                    <a:p>
                      <a:r>
                        <a:rPr lang="en-GB" sz="1000" b="0" i="0" u="none" strike="noStrike" kern="1200" baseline="0" dirty="0" smtClean="0">
                          <a:solidFill>
                            <a:schemeClr val="dk1"/>
                          </a:solidFill>
                          <a:latin typeface="+mn-lt"/>
                          <a:ea typeface="+mn-ea"/>
                          <a:cs typeface="+mn-cs"/>
                        </a:rPr>
                        <a:t>SARS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R12 800,00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R18 600,00 </a:t>
                      </a:r>
                      <a:endParaRPr lang="en-GB" sz="1000" dirty="0"/>
                    </a:p>
                  </a:txBody>
                  <a:tcPr marL="72000" marR="72000" marT="18000" marB="18000"/>
                </a:tc>
              </a:tr>
              <a:tr h="175755">
                <a:tc>
                  <a:txBody>
                    <a:bodyPr/>
                    <a:lstStyle/>
                    <a:p>
                      <a:r>
                        <a:rPr lang="en-GB" sz="1000" b="0" i="0" u="none" strike="noStrike" kern="1200" baseline="0" dirty="0" smtClean="0">
                          <a:solidFill>
                            <a:schemeClr val="dk1"/>
                          </a:solidFill>
                          <a:latin typeface="+mn-lt"/>
                          <a:ea typeface="+mn-ea"/>
                          <a:cs typeface="+mn-cs"/>
                        </a:rPr>
                        <a:t>Insurance premium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R490,00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R550,00 </a:t>
                      </a:r>
                      <a:endParaRPr lang="en-GB" sz="1000" dirty="0"/>
                    </a:p>
                  </a:txBody>
                  <a:tcPr marL="72000" marR="72000" marT="18000" marB="18000"/>
                </a:tc>
              </a:tr>
              <a:tr h="175755">
                <a:tc>
                  <a:txBody>
                    <a:bodyPr/>
                    <a:lstStyle/>
                    <a:p>
                      <a:r>
                        <a:rPr lang="en-GB" sz="1000" b="1" i="0" u="none" strike="noStrike" kern="1200" baseline="0" dirty="0" smtClean="0">
                          <a:solidFill>
                            <a:schemeClr val="dk1"/>
                          </a:solidFill>
                          <a:latin typeface="+mn-lt"/>
                          <a:ea typeface="+mn-ea"/>
                          <a:cs typeface="+mn-cs"/>
                        </a:rPr>
                        <a:t>Total expenditure </a:t>
                      </a:r>
                      <a:endParaRPr lang="en-GB" sz="1000" dirty="0"/>
                    </a:p>
                  </a:txBody>
                  <a:tcPr marL="72000" marR="72000" marT="18000" marB="18000"/>
                </a:tc>
                <a:tc>
                  <a:txBody>
                    <a:bodyPr/>
                    <a:lstStyle/>
                    <a:p>
                      <a:r>
                        <a:rPr lang="en-GB" sz="1000" b="1" i="0" u="none" strike="noStrike" kern="1200" baseline="0" dirty="0" smtClean="0">
                          <a:solidFill>
                            <a:schemeClr val="dk1"/>
                          </a:solidFill>
                          <a:latin typeface="+mn-lt"/>
                          <a:ea typeface="+mn-ea"/>
                          <a:cs typeface="+mn-cs"/>
                        </a:rPr>
                        <a:t>R71 808,00 </a:t>
                      </a:r>
                      <a:endParaRPr lang="en-GB" sz="1000" dirty="0"/>
                    </a:p>
                  </a:txBody>
                  <a:tcPr marL="72000" marR="72000" marT="18000" marB="18000"/>
                </a:tc>
                <a:tc>
                  <a:txBody>
                    <a:bodyPr/>
                    <a:lstStyle/>
                    <a:p>
                      <a:r>
                        <a:rPr lang="en-GB" sz="1000" b="1" i="0" u="none" strike="noStrike" kern="1200" baseline="0" dirty="0" smtClean="0">
                          <a:solidFill>
                            <a:schemeClr val="dk1"/>
                          </a:solidFill>
                          <a:latin typeface="+mn-lt"/>
                          <a:ea typeface="+mn-ea"/>
                          <a:cs typeface="+mn-cs"/>
                        </a:rPr>
                        <a:t>R89 500,00 </a:t>
                      </a:r>
                      <a:endParaRPr lang="en-GB" sz="1000" dirty="0"/>
                    </a:p>
                  </a:txBody>
                  <a:tcPr marL="72000" marR="72000" marT="18000" marB="18000"/>
                </a:tc>
              </a:tr>
              <a:tr h="175755">
                <a:tc>
                  <a:txBody>
                    <a:bodyPr/>
                    <a:lstStyle/>
                    <a:p>
                      <a:r>
                        <a:rPr lang="en-GB" sz="1000" b="1" i="0" u="none" strike="noStrike" kern="1200" baseline="0" dirty="0" smtClean="0">
                          <a:solidFill>
                            <a:schemeClr val="dk1"/>
                          </a:solidFill>
                          <a:latin typeface="+mn-lt"/>
                          <a:ea typeface="+mn-ea"/>
                          <a:cs typeface="+mn-cs"/>
                        </a:rPr>
                        <a:t>Income </a:t>
                      </a:r>
                      <a:endParaRPr lang="en-GB" sz="1000" dirty="0"/>
                    </a:p>
                  </a:txBody>
                  <a:tcPr marL="72000" marR="72000" marT="18000" marB="18000"/>
                </a:tc>
                <a:tc>
                  <a:txBody>
                    <a:bodyPr/>
                    <a:lstStyle/>
                    <a:p>
                      <a:endParaRPr lang="en-GB" sz="1000" dirty="0"/>
                    </a:p>
                  </a:txBody>
                  <a:tcPr marL="72000" marR="72000" marT="18000" marB="18000"/>
                </a:tc>
                <a:tc>
                  <a:txBody>
                    <a:bodyPr/>
                    <a:lstStyle/>
                    <a:p>
                      <a:endParaRPr lang="en-GB" sz="1000" dirty="0"/>
                    </a:p>
                  </a:txBody>
                  <a:tcPr marL="72000" marR="72000" marT="18000" marB="18000"/>
                </a:tc>
              </a:tr>
              <a:tr h="175755">
                <a:tc>
                  <a:txBody>
                    <a:bodyPr/>
                    <a:lstStyle/>
                    <a:p>
                      <a:r>
                        <a:rPr lang="en-GB" sz="1000" b="0" i="0" u="none" strike="noStrike" kern="1200" baseline="0" dirty="0" smtClean="0">
                          <a:solidFill>
                            <a:schemeClr val="dk1"/>
                          </a:solidFill>
                          <a:latin typeface="+mn-lt"/>
                          <a:ea typeface="+mn-ea"/>
                          <a:cs typeface="+mn-cs"/>
                        </a:rPr>
                        <a:t>Services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R86 570,00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R92 000,00 </a:t>
                      </a:r>
                      <a:endParaRPr lang="en-GB" sz="1000" dirty="0"/>
                    </a:p>
                  </a:txBody>
                  <a:tcPr marL="72000" marR="72000" marT="18000" marB="18000"/>
                </a:tc>
              </a:tr>
              <a:tr h="175755">
                <a:tc>
                  <a:txBody>
                    <a:bodyPr/>
                    <a:lstStyle/>
                    <a:p>
                      <a:r>
                        <a:rPr lang="en-GB" sz="1000" b="0" i="0" u="none" strike="noStrike" kern="1200" baseline="0" dirty="0" smtClean="0">
                          <a:solidFill>
                            <a:schemeClr val="dk1"/>
                          </a:solidFill>
                          <a:latin typeface="+mn-lt"/>
                          <a:ea typeface="+mn-ea"/>
                          <a:cs typeface="+mn-cs"/>
                        </a:rPr>
                        <a:t>Product sales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R13 255,00 </a:t>
                      </a:r>
                      <a:endParaRPr lang="en-GB" sz="1000" dirty="0"/>
                    </a:p>
                  </a:txBody>
                  <a:tcPr marL="72000" marR="72000" marT="18000" marB="18000"/>
                </a:tc>
                <a:tc>
                  <a:txBody>
                    <a:bodyPr/>
                    <a:lstStyle/>
                    <a:p>
                      <a:r>
                        <a:rPr lang="en-GB" sz="1000" b="0" i="0" u="none" strike="noStrike" kern="1200" baseline="0" dirty="0" smtClean="0">
                          <a:solidFill>
                            <a:schemeClr val="dk1"/>
                          </a:solidFill>
                          <a:latin typeface="+mn-lt"/>
                          <a:ea typeface="+mn-ea"/>
                          <a:cs typeface="+mn-cs"/>
                        </a:rPr>
                        <a:t>R16 000,00 </a:t>
                      </a:r>
                      <a:endParaRPr lang="en-GB" sz="1000" dirty="0"/>
                    </a:p>
                  </a:txBody>
                  <a:tcPr marL="72000" marR="72000" marT="18000" marB="18000"/>
                </a:tc>
              </a:tr>
              <a:tr h="175755">
                <a:tc>
                  <a:txBody>
                    <a:bodyPr/>
                    <a:lstStyle/>
                    <a:p>
                      <a:r>
                        <a:rPr lang="en-GB" sz="1000" b="1" i="0" u="none" strike="noStrike" kern="1200" baseline="0" dirty="0" smtClean="0">
                          <a:solidFill>
                            <a:schemeClr val="dk1"/>
                          </a:solidFill>
                          <a:latin typeface="+mn-lt"/>
                          <a:ea typeface="+mn-ea"/>
                          <a:cs typeface="+mn-cs"/>
                        </a:rPr>
                        <a:t>Total income </a:t>
                      </a:r>
                      <a:endParaRPr lang="en-GB" sz="1000" dirty="0"/>
                    </a:p>
                  </a:txBody>
                  <a:tcPr marL="72000" marR="72000" marT="18000" marB="18000"/>
                </a:tc>
                <a:tc>
                  <a:txBody>
                    <a:bodyPr/>
                    <a:lstStyle/>
                    <a:p>
                      <a:r>
                        <a:rPr lang="en-GB" sz="1000" b="1" i="0" u="none" strike="noStrike" kern="1200" baseline="0" dirty="0" smtClean="0">
                          <a:solidFill>
                            <a:schemeClr val="dk1"/>
                          </a:solidFill>
                          <a:latin typeface="+mn-lt"/>
                          <a:ea typeface="+mn-ea"/>
                          <a:cs typeface="+mn-cs"/>
                        </a:rPr>
                        <a:t>R99 825,00 </a:t>
                      </a:r>
                      <a:endParaRPr lang="en-GB" sz="1000" dirty="0"/>
                    </a:p>
                  </a:txBody>
                  <a:tcPr marL="72000" marR="72000" marT="18000" marB="18000"/>
                </a:tc>
                <a:tc>
                  <a:txBody>
                    <a:bodyPr/>
                    <a:lstStyle/>
                    <a:p>
                      <a:r>
                        <a:rPr lang="en-GB" sz="1000" b="1" i="0" u="none" strike="noStrike" kern="1200" baseline="0" dirty="0" smtClean="0">
                          <a:solidFill>
                            <a:schemeClr val="dk1"/>
                          </a:solidFill>
                          <a:latin typeface="+mn-lt"/>
                          <a:ea typeface="+mn-ea"/>
                          <a:cs typeface="+mn-cs"/>
                        </a:rPr>
                        <a:t>R108 000,00 </a:t>
                      </a:r>
                      <a:endParaRPr lang="en-GB" sz="1000" dirty="0"/>
                    </a:p>
                  </a:txBody>
                  <a:tcPr marL="72000" marR="72000" marT="18000" marB="18000"/>
                </a:tc>
              </a:tr>
            </a:tbl>
          </a:graphicData>
        </a:graphic>
      </p:graphicFrame>
    </p:spTree>
    <p:extLst>
      <p:ext uri="{BB962C8B-B14F-4D97-AF65-F5344CB8AC3E}">
        <p14:creationId xmlns:p14="http://schemas.microsoft.com/office/powerpoint/2010/main" val="333930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p:sp>
        <p:nvSpPr>
          <p:cNvPr id="8" name="Content Placeholder 2"/>
          <p:cNvSpPr txBox="1">
            <a:spLocks/>
          </p:cNvSpPr>
          <p:nvPr/>
        </p:nvSpPr>
        <p:spPr>
          <a:xfrm>
            <a:off x="1999270" y="1656076"/>
            <a:ext cx="6039352"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spcBef>
                <a:spcPts val="600"/>
              </a:spcBef>
            </a:pPr>
            <a:r>
              <a:rPr lang="en-ZA" sz="2000" dirty="0"/>
              <a:t>The accountant considers last year’s actual income and expenditure when estimating the current year’s income and expenditure. </a:t>
            </a:r>
          </a:p>
          <a:p>
            <a:pPr marL="0" indent="0">
              <a:spcBef>
                <a:spcPts val="600"/>
              </a:spcBef>
              <a:buNone/>
            </a:pPr>
            <a:endParaRPr lang="en-ZA" sz="2000" dirty="0"/>
          </a:p>
          <a:p>
            <a:pPr marL="180975" indent="-180975">
              <a:spcBef>
                <a:spcPts val="600"/>
              </a:spcBef>
            </a:pPr>
            <a:r>
              <a:rPr lang="en-ZA" sz="2000" dirty="0"/>
              <a:t>Other factors affect the budget. These include the economic situation of the country and whether there is a special event that could affect the business. </a:t>
            </a:r>
          </a:p>
          <a:p>
            <a:pPr marL="0" indent="0">
              <a:spcBef>
                <a:spcPts val="600"/>
              </a:spcBef>
              <a:buNone/>
            </a:pPr>
            <a:endParaRPr lang="en-ZA" sz="2000" dirty="0"/>
          </a:p>
        </p:txBody>
      </p:sp>
      <p:sp>
        <p:nvSpPr>
          <p:cNvPr id="2" name="Title 1"/>
          <p:cNvSpPr>
            <a:spLocks noGrp="1"/>
          </p:cNvSpPr>
          <p:nvPr>
            <p:ph type="title"/>
          </p:nvPr>
        </p:nvSpPr>
        <p:spPr/>
        <p:txBody>
          <a:bodyPr/>
          <a:lstStyle/>
          <a:p>
            <a:r>
              <a:rPr lang="en-ZA" dirty="0"/>
              <a:t>Example 7.4 page 157</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7.2</a:t>
            </a:r>
          </a:p>
        </p:txBody>
      </p:sp>
    </p:spTree>
    <p:extLst>
      <p:ext uri="{BB962C8B-B14F-4D97-AF65-F5344CB8AC3E}">
        <p14:creationId xmlns:p14="http://schemas.microsoft.com/office/powerpoint/2010/main" val="3616703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p:sp>
        <p:nvSpPr>
          <p:cNvPr id="8" name="Content Placeholder 2"/>
          <p:cNvSpPr txBox="1">
            <a:spLocks/>
          </p:cNvSpPr>
          <p:nvPr/>
        </p:nvSpPr>
        <p:spPr>
          <a:xfrm>
            <a:off x="1999270" y="1656076"/>
            <a:ext cx="6039352"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ZA" sz="2000" dirty="0"/>
              <a:t>Answer the questions in your team, then compare your answers with the solutions given. </a:t>
            </a:r>
          </a:p>
          <a:p>
            <a:pPr marL="0" indent="0">
              <a:spcBef>
                <a:spcPts val="600"/>
              </a:spcBef>
              <a:buNone/>
            </a:pPr>
            <a:endParaRPr lang="en-ZA" sz="2000" dirty="0"/>
          </a:p>
          <a:p>
            <a:pPr marL="449263" lvl="1" indent="-268288">
              <a:spcBef>
                <a:spcPts val="600"/>
              </a:spcBef>
              <a:buFont typeface="+mj-lt"/>
              <a:buAutoNum type="arabicPeriod"/>
            </a:pPr>
            <a:r>
              <a:rPr lang="en-ZA" sz="2000" dirty="0"/>
              <a:t>a) 	The budget includes the actual amounts for the 	same period last year. Explain how this is 	useful. </a:t>
            </a:r>
          </a:p>
          <a:p>
            <a:pPr marL="449263" lvl="1" indent="0">
              <a:spcBef>
                <a:spcPts val="600"/>
              </a:spcBef>
              <a:buNone/>
            </a:pPr>
            <a:r>
              <a:rPr lang="en-ZA" sz="2000" dirty="0"/>
              <a:t>b) 	Calculate the estimated percentage increase in 	income for the period. Give your answer to one 	decimal place. </a:t>
            </a:r>
          </a:p>
          <a:p>
            <a:pPr marL="449263" lvl="1" indent="0">
              <a:spcBef>
                <a:spcPts val="600"/>
              </a:spcBef>
              <a:buNone/>
            </a:pPr>
            <a:r>
              <a:rPr lang="en-ZA" sz="2000" dirty="0"/>
              <a:t>c)	Does the total expenditure increase by the 	same percentage? Show your calculations to 	support your answer.</a:t>
            </a:r>
            <a:endParaRPr lang="en-ZA" sz="1800" dirty="0"/>
          </a:p>
        </p:txBody>
      </p:sp>
      <p:sp>
        <p:nvSpPr>
          <p:cNvPr id="2" name="Title 1"/>
          <p:cNvSpPr>
            <a:spLocks noGrp="1"/>
          </p:cNvSpPr>
          <p:nvPr>
            <p:ph type="title"/>
          </p:nvPr>
        </p:nvSpPr>
        <p:spPr/>
        <p:txBody>
          <a:bodyPr/>
          <a:lstStyle/>
          <a:p>
            <a:r>
              <a:rPr lang="en-ZA" dirty="0"/>
              <a:t>Example 7.4 page 157</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7.2</a:t>
            </a:r>
          </a:p>
        </p:txBody>
      </p:sp>
    </p:spTree>
    <p:extLst>
      <p:ext uri="{BB962C8B-B14F-4D97-AF65-F5344CB8AC3E}">
        <p14:creationId xmlns:p14="http://schemas.microsoft.com/office/powerpoint/2010/main" val="1668986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08434" y="1997529"/>
            <a:ext cx="7202854" cy="4075949"/>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6" name="Group 15"/>
          <p:cNvGrpSpPr/>
          <p:nvPr/>
        </p:nvGrpSpPr>
        <p:grpSpPr>
          <a:xfrm>
            <a:off x="399289" y="2159937"/>
            <a:ext cx="1525437" cy="1416679"/>
            <a:chOff x="352501" y="1521403"/>
            <a:chExt cx="1525437" cy="1416679"/>
          </a:xfrm>
        </p:grpSpPr>
        <p:sp>
          <p:nvSpPr>
            <p:cNvPr id="17" name="Rectangle 1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sp>
        <p:nvSpPr>
          <p:cNvPr id="2" name="Title 1"/>
          <p:cNvSpPr>
            <a:spLocks noGrp="1"/>
          </p:cNvSpPr>
          <p:nvPr>
            <p:ph type="title"/>
          </p:nvPr>
        </p:nvSpPr>
        <p:spPr/>
        <p:txBody>
          <a:bodyPr/>
          <a:lstStyle/>
          <a:p>
            <a:r>
              <a:rPr lang="en-ZA" dirty="0">
                <a:sym typeface="+mn-ea"/>
              </a:rPr>
              <a:t>Completing a table of values by using the formula or a description</a:t>
            </a:r>
            <a:endParaRPr lang="en-GB" dirty="0"/>
          </a:p>
        </p:txBody>
      </p:sp>
      <p:sp>
        <p:nvSpPr>
          <p:cNvPr id="4" name="Text Placeholder 3"/>
          <p:cNvSpPr>
            <a:spLocks noGrp="1"/>
          </p:cNvSpPr>
          <p:nvPr>
            <p:ph type="body" sz="quarter" idx="10"/>
          </p:nvPr>
        </p:nvSpPr>
        <p:spPr/>
        <p:txBody>
          <a:bodyPr/>
          <a:lstStyle/>
          <a:p>
            <a:r>
              <a:rPr lang="en-ZA" dirty="0"/>
              <a:t>Unit 7.2</a:t>
            </a:r>
            <a:endParaRPr lang="en-GB" dirty="0"/>
          </a:p>
        </p:txBody>
      </p:sp>
      <mc:AlternateContent xmlns:mc="http://schemas.openxmlformats.org/markup-compatibility/2006" xmlns:a14="http://schemas.microsoft.com/office/drawing/2010/main">
        <mc:Choice Requires="a14">
          <p:sp>
            <p:nvSpPr>
              <p:cNvPr id="8" name="Content Placeholder 2"/>
              <p:cNvSpPr txBox="1">
                <a:spLocks/>
              </p:cNvSpPr>
              <p:nvPr/>
            </p:nvSpPr>
            <p:spPr>
              <a:xfrm>
                <a:off x="2158151" y="2290873"/>
                <a:ext cx="5764716" cy="35157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ZA" sz="1800" dirty="0"/>
                  <a:t> </a:t>
                </a:r>
              </a:p>
              <a:p>
                <a:pPr marL="534988" lvl="1" indent="-268288">
                  <a:buFont typeface="+mj-lt"/>
                  <a:buAutoNum type="alphaLcParenR"/>
                </a:pPr>
                <a:r>
                  <a:rPr lang="en-ZA" sz="2000" dirty="0"/>
                  <a:t>The previous year’s information is a guide for estimating this year’s figures.</a:t>
                </a:r>
              </a:p>
              <a:p>
                <a:pPr marL="534988" lvl="1" indent="-268288">
                  <a:buFont typeface="+mj-lt"/>
                  <a:buAutoNum type="alphaLcParenR"/>
                </a:pPr>
                <a:endParaRPr lang="en-ZA" sz="2000" dirty="0"/>
              </a:p>
              <a:p>
                <a:pPr marL="534988" lvl="1" indent="-268288">
                  <a:buFont typeface="+mj-lt"/>
                  <a:buAutoNum type="alphaLcParenR"/>
                </a:pPr>
                <a:r>
                  <a:rPr lang="en-ZA" sz="2000" dirty="0"/>
                  <a:t> </a:t>
                </a:r>
                <a14:m>
                  <m:oMath xmlns:m="http://schemas.openxmlformats.org/officeDocument/2006/math">
                    <m:f>
                      <m:fPr>
                        <m:ctrlPr>
                          <a:rPr lang="en-ZA" sz="2000" i="1" smtClean="0">
                            <a:latin typeface="Cambria Math" panose="02040503050406030204" pitchFamily="18" charset="0"/>
                          </a:rPr>
                        </m:ctrlPr>
                      </m:fPr>
                      <m:num>
                        <m:r>
                          <a:rPr lang="en-ZA" sz="2000" b="0" i="1" smtClean="0">
                            <a:latin typeface="Cambria Math" panose="02040503050406030204" pitchFamily="18" charset="0"/>
                          </a:rPr>
                          <m:t>108 000 −99 825</m:t>
                        </m:r>
                      </m:num>
                      <m:den>
                        <m:r>
                          <a:rPr lang="en-ZA" sz="2000" b="0" i="1" smtClean="0">
                            <a:latin typeface="Cambria Math" panose="02040503050406030204" pitchFamily="18" charset="0"/>
                          </a:rPr>
                          <m:t>99 825</m:t>
                        </m:r>
                      </m:den>
                    </m:f>
                  </m:oMath>
                </a14:m>
                <a:r>
                  <a:rPr lang="en-ZA" sz="2000" dirty="0"/>
                  <a:t> × 100 = 8,2%</a:t>
                </a:r>
              </a:p>
              <a:p>
                <a:pPr marL="534988" lvl="1" indent="-268288">
                  <a:buFont typeface="+mj-lt"/>
                  <a:buAutoNum type="alphaLcParenR"/>
                </a:pPr>
                <a:endParaRPr lang="en-ZA" sz="2000" dirty="0"/>
              </a:p>
              <a:p>
                <a:pPr marL="534988" lvl="1" indent="-268288">
                  <a:buFont typeface="+mj-lt"/>
                  <a:buAutoNum type="alphaLcParenR"/>
                </a:pPr>
                <a:r>
                  <a:rPr lang="en-ZA" sz="2000" dirty="0"/>
                  <a:t>Percentage increase </a:t>
                </a:r>
              </a:p>
              <a:p>
                <a:pPr marL="266700" lvl="1" indent="0">
                  <a:buNone/>
                </a:pPr>
                <a:r>
                  <a:rPr lang="en-ZA" sz="2000" dirty="0"/>
                  <a:t>     = </a:t>
                </a:r>
                <a14:m>
                  <m:oMath xmlns:m="http://schemas.openxmlformats.org/officeDocument/2006/math">
                    <m:f>
                      <m:fPr>
                        <m:ctrlPr>
                          <a:rPr lang="en-ZA" sz="2000" i="1" smtClean="0">
                            <a:latin typeface="Cambria Math" panose="02040503050406030204" pitchFamily="18" charset="0"/>
                          </a:rPr>
                        </m:ctrlPr>
                      </m:fPr>
                      <m:num>
                        <m:r>
                          <a:rPr lang="en-ZA" sz="2000" b="0" i="1" smtClean="0">
                            <a:latin typeface="Cambria Math" panose="02040503050406030204" pitchFamily="18" charset="0"/>
                          </a:rPr>
                          <m:t>89 500 −71 808</m:t>
                        </m:r>
                      </m:num>
                      <m:den>
                        <m:r>
                          <a:rPr lang="en-ZA" sz="2000" b="0" i="1" smtClean="0">
                            <a:latin typeface="Cambria Math" panose="02040503050406030204" pitchFamily="18" charset="0"/>
                          </a:rPr>
                          <m:t>71 808</m:t>
                        </m:r>
                      </m:den>
                    </m:f>
                  </m:oMath>
                </a14:m>
                <a:r>
                  <a:rPr lang="en-ZA" sz="2000" dirty="0"/>
                  <a:t> × 100 = 24,6%  </a:t>
                </a:r>
              </a:p>
              <a:p>
                <a:pPr marL="266700" lvl="1" indent="0">
                  <a:buNone/>
                </a:pPr>
                <a:r>
                  <a:rPr lang="en-ZA" sz="2000" dirty="0"/>
                  <a:t>The total expenditure increases by a greater percentage than the total income.</a:t>
                </a:r>
                <a:endParaRPr lang="en-ZA" altLang="en-US" sz="2000" dirty="0">
                  <a:sym typeface="+mn-ea"/>
                </a:endParaRPr>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2158151" y="2290873"/>
                <a:ext cx="5764716" cy="3515720"/>
              </a:xfrm>
              <a:prstGeom prst="rect">
                <a:avLst/>
              </a:prstGeom>
              <a:blipFill>
                <a:blip r:embed="rId3"/>
                <a:stretch>
                  <a:fillRect l="-846" t="-1733" b="-2426"/>
                </a:stretch>
              </a:blipFill>
            </p:spPr>
            <p:txBody>
              <a:bodyPr/>
              <a:lstStyle/>
              <a:p>
                <a:r>
                  <a:rPr lang="en-GB">
                    <a:noFill/>
                  </a:rPr>
                  <a:t> </a:t>
                </a:r>
              </a:p>
            </p:txBody>
          </p:sp>
        </mc:Fallback>
      </mc:AlternateContent>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9927" y="2096312"/>
            <a:ext cx="3056446" cy="3611498"/>
          </a:xfrm>
          <a:prstGeom prst="rect">
            <a:avLst/>
          </a:prstGeom>
          <a:noFill/>
          <a:ln>
            <a:noFill/>
          </a:ln>
        </p:spPr>
      </p:pic>
    </p:spTree>
    <p:extLst>
      <p:ext uri="{BB962C8B-B14F-4D97-AF65-F5344CB8AC3E}">
        <p14:creationId xmlns:p14="http://schemas.microsoft.com/office/powerpoint/2010/main" val="229269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900" decel="100000" fill="hold"/>
                                        <p:tgtEl>
                                          <p:spTgt spid="1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500"/>
                                        <p:tgtEl>
                                          <p:spTgt spid="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50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fade">
                                      <p:cBhvr>
                                        <p:cTn id="36" dur="500"/>
                                        <p:tgtEl>
                                          <p:spTgt spid="8">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Effect transition="in" filter="fade">
                                      <p:cBhvr>
                                        <p:cTn id="41" dur="500"/>
                                        <p:tgtEl>
                                          <p:spTgt spid="8">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xEl>
                                              <p:pRg st="7" end="7"/>
                                            </p:txEl>
                                          </p:spTgt>
                                        </p:tgtEl>
                                        <p:attrNameLst>
                                          <p:attrName>style.visibility</p:attrName>
                                        </p:attrNameLst>
                                      </p:cBhvr>
                                      <p:to>
                                        <p:strVal val="visible"/>
                                      </p:to>
                                    </p:set>
                                    <p:animEffect transition="in" filter="fade">
                                      <p:cBhvr>
                                        <p:cTn id="46"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Budgets, actuals and variance</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7.2</a:t>
            </a:r>
            <a:endParaRPr lang="en-GB" dirty="0">
              <a:solidFill>
                <a:schemeClr val="bg1">
                  <a:lumMod val="65000"/>
                </a:schemeClr>
              </a:solidFill>
            </a:endParaRPr>
          </a:p>
        </p:txBody>
      </p:sp>
      <p:sp>
        <p:nvSpPr>
          <p:cNvPr id="6" name="Content Placeholder 2"/>
          <p:cNvSpPr>
            <a:spLocks noGrp="1"/>
          </p:cNvSpPr>
          <p:nvPr>
            <p:ph idx="1"/>
          </p:nvPr>
        </p:nvSpPr>
        <p:spPr>
          <a:xfrm>
            <a:off x="603850" y="1924718"/>
            <a:ext cx="7439484" cy="654578"/>
          </a:xfrm>
        </p:spPr>
        <p:txBody>
          <a:bodyPr/>
          <a:lstStyle/>
          <a:p>
            <a:pPr marL="0" indent="0">
              <a:buNone/>
            </a:pPr>
            <a:r>
              <a:rPr lang="en-ZA" sz="2000" dirty="0"/>
              <a:t>The estimated values of a company’s income and expenditure.</a:t>
            </a:r>
          </a:p>
        </p:txBody>
      </p:sp>
      <p:sp>
        <p:nvSpPr>
          <p:cNvPr id="7" name="Rectangle 6"/>
          <p:cNvSpPr/>
          <p:nvPr/>
        </p:nvSpPr>
        <p:spPr>
          <a:xfrm>
            <a:off x="484419" y="1743470"/>
            <a:ext cx="7558914" cy="904839"/>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8" name="Content Placeholder 2"/>
          <p:cNvSpPr txBox="1">
            <a:spLocks/>
          </p:cNvSpPr>
          <p:nvPr/>
        </p:nvSpPr>
        <p:spPr>
          <a:xfrm>
            <a:off x="868447" y="1550617"/>
            <a:ext cx="1115628"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Budget</a:t>
            </a:r>
            <a:endParaRPr lang="en-GB" sz="2400" b="1" i="1" dirty="0">
              <a:solidFill>
                <a:srgbClr val="64AFA8"/>
              </a:solidFill>
            </a:endParaRPr>
          </a:p>
        </p:txBody>
      </p:sp>
      <p:sp>
        <p:nvSpPr>
          <p:cNvPr id="9" name="Content Placeholder 2"/>
          <p:cNvSpPr txBox="1">
            <a:spLocks/>
          </p:cNvSpPr>
          <p:nvPr/>
        </p:nvSpPr>
        <p:spPr>
          <a:xfrm>
            <a:off x="7138560" y="2387610"/>
            <a:ext cx="595741"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a:solidFill>
                  <a:srgbClr val="64AFA8"/>
                </a:solidFill>
              </a:rPr>
              <a:t>” </a:t>
            </a:r>
            <a:endParaRPr lang="en-GB" sz="6000" b="1" i="1" dirty="0">
              <a:solidFill>
                <a:srgbClr val="64AFA8"/>
              </a:solidFill>
            </a:endParaRPr>
          </a:p>
        </p:txBody>
      </p:sp>
      <p:sp>
        <p:nvSpPr>
          <p:cNvPr id="10" name="Content Placeholder 2"/>
          <p:cNvSpPr txBox="1">
            <a:spLocks/>
          </p:cNvSpPr>
          <p:nvPr/>
        </p:nvSpPr>
        <p:spPr>
          <a:xfrm>
            <a:off x="603849" y="3204685"/>
            <a:ext cx="7375586" cy="6545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The difference between the estimated values in a budget statement and the actual values found in the income and expenditure statement.</a:t>
            </a:r>
          </a:p>
        </p:txBody>
      </p:sp>
      <p:sp>
        <p:nvSpPr>
          <p:cNvPr id="11" name="Rectangle 10"/>
          <p:cNvSpPr/>
          <p:nvPr/>
        </p:nvSpPr>
        <p:spPr>
          <a:xfrm>
            <a:off x="484418" y="3023437"/>
            <a:ext cx="7558914" cy="1246638"/>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2" name="Content Placeholder 2"/>
          <p:cNvSpPr txBox="1">
            <a:spLocks/>
          </p:cNvSpPr>
          <p:nvPr/>
        </p:nvSpPr>
        <p:spPr>
          <a:xfrm>
            <a:off x="868445" y="2830584"/>
            <a:ext cx="1391675"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Variance</a:t>
            </a:r>
            <a:endParaRPr lang="en-GB" sz="2400" b="1" i="1" dirty="0">
              <a:solidFill>
                <a:srgbClr val="64AFA8"/>
              </a:solidFill>
            </a:endParaRPr>
          </a:p>
        </p:txBody>
      </p:sp>
      <p:sp>
        <p:nvSpPr>
          <p:cNvPr id="13" name="Content Placeholder 2"/>
          <p:cNvSpPr txBox="1">
            <a:spLocks/>
          </p:cNvSpPr>
          <p:nvPr/>
        </p:nvSpPr>
        <p:spPr>
          <a:xfrm>
            <a:off x="7138559" y="4043881"/>
            <a:ext cx="595741"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a:solidFill>
                  <a:srgbClr val="64AFA8"/>
                </a:solidFill>
              </a:rPr>
              <a:t>” </a:t>
            </a:r>
            <a:endParaRPr lang="en-GB" sz="6000" b="1" i="1" dirty="0">
              <a:solidFill>
                <a:srgbClr val="64AFA8"/>
              </a:solidFill>
            </a:endParaRPr>
          </a:p>
        </p:txBody>
      </p:sp>
    </p:spTree>
    <p:extLst>
      <p:ext uri="{BB962C8B-B14F-4D97-AF65-F5344CB8AC3E}">
        <p14:creationId xmlns:p14="http://schemas.microsoft.com/office/powerpoint/2010/main" val="40506670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dule L4 M7 Slide 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2220" y="1589234"/>
            <a:ext cx="5789483" cy="4320000"/>
          </a:xfrm>
          <a:prstGeom prst="rect">
            <a:avLst/>
          </a:prstGeom>
        </p:spPr>
      </p:pic>
      <p:sp>
        <p:nvSpPr>
          <p:cNvPr id="5" name="Rectangle 4"/>
          <p:cNvSpPr/>
          <p:nvPr/>
        </p:nvSpPr>
        <p:spPr>
          <a:xfrm>
            <a:off x="211016" y="1451922"/>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138480"/>
            <a:ext cx="2970990" cy="3504063"/>
          </a:xfrm>
          <a:prstGeom prst="rect">
            <a:avLst/>
          </a:prstGeom>
        </p:spPr>
      </p:pic>
      <p:sp>
        <p:nvSpPr>
          <p:cNvPr id="9" name="Title 1"/>
          <p:cNvSpPr>
            <a:spLocks noGrp="1"/>
          </p:cNvSpPr>
          <p:nvPr>
            <p:ph type="title"/>
          </p:nvPr>
        </p:nvSpPr>
        <p:spPr>
          <a:xfrm>
            <a:off x="381001" y="417320"/>
            <a:ext cx="7905750" cy="720724"/>
          </a:xfrm>
        </p:spPr>
        <p:txBody>
          <a:bodyPr/>
          <a:lstStyle/>
          <a:p>
            <a:r>
              <a:rPr lang="en-ZA" sz="4400" dirty="0"/>
              <a:t>Example </a:t>
            </a:r>
            <a:r>
              <a:rPr lang="en-ZA" dirty="0"/>
              <a:t>7</a:t>
            </a:r>
            <a:r>
              <a:rPr lang="en-ZA" sz="4400" dirty="0"/>
              <a:t>.5 page 161</a:t>
            </a:r>
            <a:endParaRPr lang="en-GB" sz="4400" dirty="0"/>
          </a:p>
        </p:txBody>
      </p:sp>
      <p:sp>
        <p:nvSpPr>
          <p:cNvPr id="10" name="Text Placeholder 3"/>
          <p:cNvSpPr txBox="1">
            <a:spLocks/>
          </p:cNvSpPr>
          <p:nvPr/>
        </p:nvSpPr>
        <p:spPr>
          <a:xfrm>
            <a:off x="399289" y="971852"/>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a:solidFill>
                  <a:schemeClr val="bg1">
                    <a:lumMod val="65000"/>
                  </a:schemeClr>
                </a:solidFill>
              </a:rPr>
              <a:t>Unit 7.2</a:t>
            </a:r>
            <a:endParaRPr lang="en-GB" sz="1800" b="1" dirty="0">
              <a:solidFill>
                <a:schemeClr val="bg1">
                  <a:lumMod val="65000"/>
                </a:schemeClr>
              </a:solidFill>
            </a:endParaRPr>
          </a:p>
        </p:txBody>
      </p:sp>
    </p:spTree>
    <p:extLst>
      <p:ext uri="{BB962C8B-B14F-4D97-AF65-F5344CB8AC3E}">
        <p14:creationId xmlns:p14="http://schemas.microsoft.com/office/powerpoint/2010/main" val="252394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0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7.2 </a:t>
            </a:r>
          </a:p>
        </p:txBody>
      </p:sp>
      <p:sp>
        <p:nvSpPr>
          <p:cNvPr id="3" name="Content Placeholder 2"/>
          <p:cNvSpPr>
            <a:spLocks noGrp="1"/>
          </p:cNvSpPr>
          <p:nvPr>
            <p:ph sz="quarter" idx="10"/>
          </p:nvPr>
        </p:nvSpPr>
        <p:spPr/>
        <p:txBody>
          <a:bodyPr/>
          <a:lstStyle/>
          <a:p>
            <a:r>
              <a:rPr lang="en-ZA" dirty="0"/>
              <a:t>Exercise 7.2</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7.2 </a:t>
            </a:r>
            <a:r>
              <a:rPr lang="en-US" altLang="en-US" sz="2000" dirty="0"/>
              <a:t>on </a:t>
            </a:r>
            <a:r>
              <a:rPr lang="en-US" altLang="en-US" sz="2000" b="1" dirty="0"/>
              <a:t>page 163 </a:t>
            </a:r>
            <a:r>
              <a:rPr lang="en-US" altLang="en-US" sz="2000" dirty="0"/>
              <a:t>of your Student’s Book</a:t>
            </a:r>
            <a:endParaRPr lang="en-GB" altLang="en-US" sz="2000" dirty="0"/>
          </a:p>
        </p:txBody>
      </p:sp>
    </p:spTree>
    <p:extLst>
      <p:ext uri="{BB962C8B-B14F-4D97-AF65-F5344CB8AC3E}">
        <p14:creationId xmlns:p14="http://schemas.microsoft.com/office/powerpoint/2010/main" val="18401562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a:cxnSpLocks/>
          </p:cNvCxnSpPr>
          <p:nvPr/>
        </p:nvCxnSpPr>
        <p:spPr>
          <a:xfrm>
            <a:off x="2520843" y="2878239"/>
            <a:ext cx="0" cy="21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520843" y="3516458"/>
            <a:ext cx="0" cy="21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p:nvCxnSpPr>
        <p:spPr>
          <a:xfrm>
            <a:off x="2559774" y="4285744"/>
            <a:ext cx="0" cy="371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624820" y="2878239"/>
            <a:ext cx="0" cy="21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a:off x="3991572" y="5137637"/>
            <a:ext cx="0" cy="216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a:off x="3788474" y="2113361"/>
            <a:ext cx="0" cy="90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9895" y="2429232"/>
            <a:ext cx="2831468" cy="3345664"/>
          </a:xfrm>
          <a:prstGeom prst="rect">
            <a:avLst/>
          </a:prstGeom>
          <a:noFill/>
          <a:ln>
            <a:noFill/>
          </a:ln>
        </p:spPr>
      </p:pic>
      <p:sp>
        <p:nvSpPr>
          <p:cNvPr id="2" name="Title 1"/>
          <p:cNvSpPr>
            <a:spLocks noGrp="1"/>
          </p:cNvSpPr>
          <p:nvPr>
            <p:ph type="title"/>
          </p:nvPr>
        </p:nvSpPr>
        <p:spPr>
          <a:xfrm>
            <a:off x="381001" y="417320"/>
            <a:ext cx="8047382" cy="720724"/>
          </a:xfrm>
        </p:spPr>
        <p:txBody>
          <a:bodyPr/>
          <a:lstStyle/>
          <a:p>
            <a:r>
              <a:rPr lang="en-ZA" sz="4200" dirty="0"/>
              <a:t>Income, costs and break-even point</a:t>
            </a:r>
          </a:p>
        </p:txBody>
      </p:sp>
      <p:sp>
        <p:nvSpPr>
          <p:cNvPr id="3" name="Content Placeholder 2"/>
          <p:cNvSpPr>
            <a:spLocks noGrp="1"/>
          </p:cNvSpPr>
          <p:nvPr>
            <p:ph idx="1"/>
          </p:nvPr>
        </p:nvSpPr>
        <p:spPr>
          <a:xfrm>
            <a:off x="381001" y="1513952"/>
            <a:ext cx="7905751" cy="4129939"/>
          </a:xfrm>
        </p:spPr>
        <p:txBody>
          <a:bodyPr/>
          <a:lstStyle/>
          <a:p>
            <a:r>
              <a:rPr lang="en-ZA" dirty="0"/>
              <a:t>The aim of any business is to make a profit. </a:t>
            </a:r>
          </a:p>
        </p:txBody>
      </p:sp>
      <p:sp>
        <p:nvSpPr>
          <p:cNvPr id="4" name="Text Placeholder 3"/>
          <p:cNvSpPr>
            <a:spLocks noGrp="1"/>
          </p:cNvSpPr>
          <p:nvPr>
            <p:ph type="body" sz="quarter" idx="10"/>
          </p:nvPr>
        </p:nvSpPr>
        <p:spPr>
          <a:xfrm>
            <a:off x="399289" y="1090051"/>
            <a:ext cx="7905751" cy="301871"/>
          </a:xfrm>
        </p:spPr>
        <p:txBody>
          <a:bodyPr/>
          <a:lstStyle/>
          <a:p>
            <a:r>
              <a:rPr lang="en-ZA" dirty="0"/>
              <a:t>Unit 7.3</a:t>
            </a: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3946" y="3129867"/>
            <a:ext cx="2605059" cy="41282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695" y="2225345"/>
            <a:ext cx="1355045" cy="65472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8941" y="3772532"/>
            <a:ext cx="1962338" cy="50924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190" y="4657682"/>
            <a:ext cx="3336598" cy="104589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9412" y="4659257"/>
            <a:ext cx="3349864" cy="985017"/>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54362" y="2228522"/>
            <a:ext cx="2940917" cy="651548"/>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99572" y="3096535"/>
            <a:ext cx="3890486" cy="1416312"/>
          </a:xfrm>
          <a:prstGeom prst="rect">
            <a:avLst/>
          </a:prstGeom>
        </p:spPr>
      </p:pic>
    </p:spTree>
    <p:extLst>
      <p:ext uri="{BB962C8B-B14F-4D97-AF65-F5344CB8AC3E}">
        <p14:creationId xmlns:p14="http://schemas.microsoft.com/office/powerpoint/2010/main" val="117768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53"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par>
                                <p:cTn id="39" presetID="53" presetClass="entr" presetSubtype="16"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up)">
                                      <p:cBhvr>
                                        <p:cTn id="58" dur="500"/>
                                        <p:tgtEl>
                                          <p:spTgt spid="17"/>
                                        </p:tgtEl>
                                      </p:cBhvr>
                                    </p:animEffect>
                                  </p:childTnLst>
                                </p:cTn>
                              </p:par>
                              <p:par>
                                <p:cTn id="59" presetID="53" presetClass="entr" presetSubtype="16"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fltVal val="0"/>
                                          </p:val>
                                        </p:tav>
                                        <p:tav tm="100000">
                                          <p:val>
                                            <p:strVal val="#ppt_h"/>
                                          </p:val>
                                        </p:tav>
                                      </p:tavLst>
                                    </p:anim>
                                    <p:animEffect transition="in" filter="fade">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left)">
                                      <p:cBhvr>
                                        <p:cTn id="68" dur="500"/>
                                        <p:tgtEl>
                                          <p:spTgt spid="21"/>
                                        </p:tgtEl>
                                      </p:cBhvr>
                                    </p:animEffect>
                                  </p:childTnLst>
                                </p:cTn>
                              </p:par>
                              <p:par>
                                <p:cTn id="69" presetID="53" presetClass="entr" presetSubtype="16"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500" fill="hold"/>
                                        <p:tgtEl>
                                          <p:spTgt spid="10"/>
                                        </p:tgtEl>
                                        <p:attrNameLst>
                                          <p:attrName>ppt_w</p:attrName>
                                        </p:attrNameLst>
                                      </p:cBhvr>
                                      <p:tavLst>
                                        <p:tav tm="0">
                                          <p:val>
                                            <p:fltVal val="0"/>
                                          </p:val>
                                        </p:tav>
                                        <p:tav tm="100000">
                                          <p:val>
                                            <p:strVal val="#ppt_w"/>
                                          </p:val>
                                        </p:tav>
                                      </p:tavLst>
                                    </p:anim>
                                    <p:anim calcmode="lin" valueType="num">
                                      <p:cBhvr>
                                        <p:cTn id="72" dur="500" fill="hold"/>
                                        <p:tgtEl>
                                          <p:spTgt spid="10"/>
                                        </p:tgtEl>
                                        <p:attrNameLst>
                                          <p:attrName>ppt_h</p:attrName>
                                        </p:attrNameLst>
                                      </p:cBhvr>
                                      <p:tavLst>
                                        <p:tav tm="0">
                                          <p:val>
                                            <p:fltVal val="0"/>
                                          </p:val>
                                        </p:tav>
                                        <p:tav tm="100000">
                                          <p:val>
                                            <p:strVal val="#ppt_h"/>
                                          </p:val>
                                        </p:tav>
                                      </p:tavLst>
                                    </p:anim>
                                    <p:animEffect transition="in" filter="fade">
                                      <p:cBhvr>
                                        <p:cTn id="7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Link between cost of sales and business expenditure</a:t>
            </a:r>
          </a:p>
        </p:txBody>
      </p:sp>
      <p:sp>
        <p:nvSpPr>
          <p:cNvPr id="3" name="Content Placeholder 2"/>
          <p:cNvSpPr>
            <a:spLocks noGrp="1"/>
          </p:cNvSpPr>
          <p:nvPr>
            <p:ph idx="1"/>
          </p:nvPr>
        </p:nvSpPr>
        <p:spPr>
          <a:xfrm>
            <a:off x="399289" y="3933825"/>
            <a:ext cx="7905751" cy="2143786"/>
          </a:xfrm>
        </p:spPr>
        <p:txBody>
          <a:bodyPr/>
          <a:lstStyle/>
          <a:p>
            <a:pPr marL="180975" indent="-180975">
              <a:buFont typeface="Arial" panose="020B0604020202020204" pitchFamily="34" charset="0"/>
              <a:buChar char="•"/>
            </a:pPr>
            <a:r>
              <a:rPr lang="en-ZA" dirty="0"/>
              <a:t>Some business costs are fixed. </a:t>
            </a:r>
          </a:p>
          <a:p>
            <a:pPr marL="180975" indent="-180975">
              <a:buFont typeface="Arial" panose="020B0604020202020204" pitchFamily="34" charset="0"/>
              <a:buChar char="•"/>
            </a:pPr>
            <a:r>
              <a:rPr lang="en-ZA" dirty="0"/>
              <a:t>Some operational costs are variable, but they can be estimated quite accurately e.g. municipal bills and telecommunications costs. </a:t>
            </a:r>
          </a:p>
          <a:p>
            <a:pPr marL="180975" indent="-180975">
              <a:buFont typeface="Arial" panose="020B0604020202020204" pitchFamily="34" charset="0"/>
              <a:buChar char="•"/>
            </a:pPr>
            <a:r>
              <a:rPr lang="en-ZA" dirty="0"/>
              <a:t>For accounting purposes, operational costs are regarded as fixed costs.</a:t>
            </a:r>
          </a:p>
          <a:p>
            <a:pPr marL="180975" indent="-180975">
              <a:buFont typeface="Arial" panose="020B0604020202020204" pitchFamily="34" charset="0"/>
              <a:buChar char="•"/>
            </a:pPr>
            <a:r>
              <a:rPr lang="en-ZA" dirty="0"/>
              <a:t>The cost of sales increases when sales or services increase.</a:t>
            </a:r>
          </a:p>
          <a:p>
            <a:pPr marL="180975" indent="-180975">
              <a:buFont typeface="Arial" panose="020B0604020202020204" pitchFamily="34" charset="0"/>
              <a:buChar char="•"/>
            </a:pPr>
            <a:endParaRPr lang="en-ZA" dirty="0"/>
          </a:p>
        </p:txBody>
      </p:sp>
      <p:sp>
        <p:nvSpPr>
          <p:cNvPr id="4" name="Text Placeholder 3"/>
          <p:cNvSpPr>
            <a:spLocks noGrp="1"/>
          </p:cNvSpPr>
          <p:nvPr>
            <p:ph type="body" sz="quarter" idx="10"/>
          </p:nvPr>
        </p:nvSpPr>
        <p:spPr/>
        <p:txBody>
          <a:bodyPr/>
          <a:lstStyle/>
          <a:p>
            <a:r>
              <a:rPr lang="en-ZA" dirty="0"/>
              <a:t>Unit 7.3</a:t>
            </a:r>
            <a:endParaRPr lang="en-GB" dirty="0"/>
          </a:p>
        </p:txBody>
      </p:sp>
      <p:sp>
        <p:nvSpPr>
          <p:cNvPr id="27" name="TextBox 26"/>
          <p:cNvSpPr txBox="1"/>
          <p:nvPr/>
        </p:nvSpPr>
        <p:spPr>
          <a:xfrm>
            <a:off x="1666766" y="2713072"/>
            <a:ext cx="433406" cy="818301"/>
          </a:xfrm>
          <a:prstGeom prst="rect">
            <a:avLst/>
          </a:prstGeom>
          <a:noFill/>
        </p:spPr>
        <p:txBody>
          <a:bodyPr wrap="square" rtlCol="0">
            <a:spAutoFit/>
          </a:bodyPr>
          <a:lstStyle/>
          <a:p>
            <a:pPr algn="ctr">
              <a:lnSpc>
                <a:spcPts val="3500"/>
              </a:lnSpc>
            </a:pPr>
            <a:r>
              <a:rPr lang="en-ZA" sz="11500" b="1" dirty="0">
                <a:solidFill>
                  <a:srgbClr val="9FD9DA"/>
                </a:solidFill>
              </a:rPr>
              <a:t>“</a:t>
            </a:r>
            <a:endParaRPr lang="en-ZA" sz="16600" b="1" i="1" dirty="0">
              <a:solidFill>
                <a:srgbClr val="9FD9DA"/>
              </a:solidFill>
            </a:endParaRPr>
          </a:p>
        </p:txBody>
      </p:sp>
      <p:sp>
        <p:nvSpPr>
          <p:cNvPr id="24" name="TextBox 23"/>
          <p:cNvSpPr txBox="1"/>
          <p:nvPr/>
        </p:nvSpPr>
        <p:spPr>
          <a:xfrm>
            <a:off x="2100172" y="2106956"/>
            <a:ext cx="4628249" cy="1013226"/>
          </a:xfrm>
          <a:prstGeom prst="rect">
            <a:avLst/>
          </a:prstGeom>
          <a:noFill/>
        </p:spPr>
        <p:txBody>
          <a:bodyPr wrap="square" rtlCol="0">
            <a:spAutoFit/>
          </a:bodyPr>
          <a:lstStyle/>
          <a:p>
            <a:pPr algn="ctr">
              <a:lnSpc>
                <a:spcPts val="3500"/>
              </a:lnSpc>
            </a:pPr>
            <a:r>
              <a:rPr lang="en-ZA" sz="3200" b="1" dirty="0">
                <a:solidFill>
                  <a:srgbClr val="9DCC47"/>
                </a:solidFill>
              </a:rPr>
              <a:t>The aim of any </a:t>
            </a:r>
            <a:r>
              <a:rPr lang="en-ZA" sz="4000" b="1" i="1" dirty="0">
                <a:solidFill>
                  <a:srgbClr val="9DCC47"/>
                </a:solidFill>
              </a:rPr>
              <a:t>business</a:t>
            </a:r>
            <a:r>
              <a:rPr lang="en-ZA" sz="3200" b="1" i="1" dirty="0">
                <a:solidFill>
                  <a:srgbClr val="9DCC47"/>
                </a:solidFill>
              </a:rPr>
              <a:t> </a:t>
            </a:r>
            <a:r>
              <a:rPr lang="en-ZA" sz="3200" b="1" dirty="0">
                <a:solidFill>
                  <a:srgbClr val="9DCC47"/>
                </a:solidFill>
              </a:rPr>
              <a:t>is to make a </a:t>
            </a:r>
            <a:r>
              <a:rPr lang="en-ZA" sz="4000" b="1" i="1" dirty="0">
                <a:solidFill>
                  <a:srgbClr val="9DCC47"/>
                </a:solidFill>
              </a:rPr>
              <a:t>profit.</a:t>
            </a:r>
            <a:r>
              <a:rPr lang="en-ZA" sz="3200" b="1" dirty="0">
                <a:solidFill>
                  <a:srgbClr val="9DCC47"/>
                </a:solidFill>
              </a:rPr>
              <a:t> </a:t>
            </a:r>
            <a:endParaRPr lang="en-ZA" sz="4000" b="1" i="1" dirty="0">
              <a:solidFill>
                <a:srgbClr val="9DCC47"/>
              </a:solidFill>
            </a:endParaRPr>
          </a:p>
        </p:txBody>
      </p:sp>
      <p:sp>
        <p:nvSpPr>
          <p:cNvPr id="29" name="TextBox 28"/>
          <p:cNvSpPr txBox="1"/>
          <p:nvPr/>
        </p:nvSpPr>
        <p:spPr>
          <a:xfrm>
            <a:off x="6383365" y="3247570"/>
            <a:ext cx="433406" cy="818301"/>
          </a:xfrm>
          <a:prstGeom prst="rect">
            <a:avLst/>
          </a:prstGeom>
          <a:noFill/>
        </p:spPr>
        <p:txBody>
          <a:bodyPr wrap="square" rtlCol="0">
            <a:spAutoFit/>
          </a:bodyPr>
          <a:lstStyle/>
          <a:p>
            <a:pPr algn="ctr">
              <a:lnSpc>
                <a:spcPts val="3500"/>
              </a:lnSpc>
            </a:pPr>
            <a:r>
              <a:rPr lang="en-ZA" sz="11500" b="1" dirty="0">
                <a:solidFill>
                  <a:srgbClr val="9FD9DA"/>
                </a:solidFill>
              </a:rPr>
              <a:t>”</a:t>
            </a:r>
            <a:endParaRPr lang="en-ZA" sz="16600" b="1" i="1" dirty="0">
              <a:solidFill>
                <a:srgbClr val="9FD9DA"/>
              </a:solidFill>
            </a:endParaRPr>
          </a:p>
        </p:txBody>
      </p:sp>
      <p:sp>
        <p:nvSpPr>
          <p:cNvPr id="30" name="TextBox 29"/>
          <p:cNvSpPr txBox="1"/>
          <p:nvPr/>
        </p:nvSpPr>
        <p:spPr>
          <a:xfrm>
            <a:off x="569346" y="3128808"/>
            <a:ext cx="7367528" cy="541174"/>
          </a:xfrm>
          <a:prstGeom prst="rect">
            <a:avLst/>
          </a:prstGeom>
          <a:noFill/>
        </p:spPr>
        <p:txBody>
          <a:bodyPr wrap="square" rtlCol="0">
            <a:spAutoFit/>
          </a:bodyPr>
          <a:lstStyle/>
          <a:p>
            <a:pPr algn="ctr">
              <a:lnSpc>
                <a:spcPts val="3500"/>
              </a:lnSpc>
            </a:pPr>
            <a:r>
              <a:rPr lang="en-ZA" sz="2000" b="1" dirty="0">
                <a:solidFill>
                  <a:srgbClr val="1A9495"/>
                </a:solidFill>
              </a:rPr>
              <a:t>The income must be greater than the expenses (costs).</a:t>
            </a:r>
            <a:endParaRPr lang="en-ZA" sz="2800" b="1" i="1" dirty="0">
              <a:solidFill>
                <a:srgbClr val="1A9495"/>
              </a:solidFill>
            </a:endParaRPr>
          </a:p>
        </p:txBody>
      </p:sp>
      <p:sp>
        <p:nvSpPr>
          <p:cNvPr id="31" name="Rectangle 30"/>
          <p:cNvSpPr/>
          <p:nvPr/>
        </p:nvSpPr>
        <p:spPr>
          <a:xfrm>
            <a:off x="3349920" y="3709360"/>
            <a:ext cx="1800000" cy="7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5287002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Break-even point</a:t>
            </a:r>
          </a:p>
        </p:txBody>
      </p:sp>
      <p:sp>
        <p:nvSpPr>
          <p:cNvPr id="3" name="Content Placeholder 2"/>
          <p:cNvSpPr>
            <a:spLocks noGrp="1"/>
          </p:cNvSpPr>
          <p:nvPr>
            <p:ph idx="1"/>
          </p:nvPr>
        </p:nvSpPr>
        <p:spPr/>
        <p:txBody>
          <a:bodyPr anchor="ctr"/>
          <a:lstStyle/>
          <a:p>
            <a:pPr marL="0" indent="0">
              <a:buNone/>
            </a:pPr>
            <a:endParaRPr lang="en-ZA" sz="2000" dirty="0"/>
          </a:p>
          <a:p>
            <a:pPr marL="180975" indent="-180975"/>
            <a:r>
              <a:rPr lang="en-ZA" sz="2000" dirty="0"/>
              <a:t>The break-even point is also the point where the income and expenditure are equal. </a:t>
            </a:r>
          </a:p>
          <a:p>
            <a:pPr marL="180975" indent="-180975"/>
            <a:endParaRPr lang="en-ZA" sz="2000" dirty="0"/>
          </a:p>
          <a:p>
            <a:pPr marL="180975" indent="-180975"/>
            <a:r>
              <a:rPr lang="en-ZA" sz="2000" dirty="0"/>
              <a:t>Units sold after the break-even point has been reached are profit for the business.</a:t>
            </a:r>
          </a:p>
          <a:p>
            <a:pPr marL="180975" indent="-180975"/>
            <a:endParaRPr lang="en-ZA"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7.3</a:t>
            </a:r>
            <a:endParaRPr lang="en-GB" dirty="0">
              <a:solidFill>
                <a:schemeClr val="bg1">
                  <a:lumMod val="65000"/>
                </a:schemeClr>
              </a:solidFill>
            </a:endParaRPr>
          </a:p>
        </p:txBody>
      </p:sp>
      <p:sp>
        <p:nvSpPr>
          <p:cNvPr id="6" name="Content Placeholder 2"/>
          <p:cNvSpPr txBox="1">
            <a:spLocks/>
          </p:cNvSpPr>
          <p:nvPr/>
        </p:nvSpPr>
        <p:spPr>
          <a:xfrm>
            <a:off x="603850" y="1966389"/>
            <a:ext cx="7439484" cy="6545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This is the value where all costs are covered by the income but no profit is made.</a:t>
            </a:r>
          </a:p>
        </p:txBody>
      </p:sp>
      <p:sp>
        <p:nvSpPr>
          <p:cNvPr id="7" name="Rectangle 6"/>
          <p:cNvSpPr/>
          <p:nvPr/>
        </p:nvSpPr>
        <p:spPr>
          <a:xfrm>
            <a:off x="484419" y="1785141"/>
            <a:ext cx="7558914" cy="904839"/>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8" name="Content Placeholder 2"/>
          <p:cNvSpPr txBox="1">
            <a:spLocks/>
          </p:cNvSpPr>
          <p:nvPr/>
        </p:nvSpPr>
        <p:spPr>
          <a:xfrm>
            <a:off x="868447" y="1592288"/>
            <a:ext cx="2487228"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Break-even point</a:t>
            </a:r>
            <a:endParaRPr lang="en-GB" sz="2400" b="1" i="1" dirty="0">
              <a:solidFill>
                <a:srgbClr val="64AFA8"/>
              </a:solidFill>
            </a:endParaRPr>
          </a:p>
        </p:txBody>
      </p:sp>
      <p:sp>
        <p:nvSpPr>
          <p:cNvPr id="9" name="Content Placeholder 2"/>
          <p:cNvSpPr txBox="1">
            <a:spLocks/>
          </p:cNvSpPr>
          <p:nvPr/>
        </p:nvSpPr>
        <p:spPr>
          <a:xfrm>
            <a:off x="7138560" y="2429281"/>
            <a:ext cx="595741"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a:solidFill>
                  <a:srgbClr val="64AFA8"/>
                </a:solidFill>
              </a:rPr>
              <a:t>” </a:t>
            </a:r>
            <a:endParaRPr lang="en-GB" sz="6000" b="1" i="1" dirty="0">
              <a:solidFill>
                <a:srgbClr val="64AFA8"/>
              </a:solidFill>
            </a:endParaRPr>
          </a:p>
        </p:txBody>
      </p:sp>
    </p:spTree>
    <p:extLst>
      <p:ext uri="{BB962C8B-B14F-4D97-AF65-F5344CB8AC3E}">
        <p14:creationId xmlns:p14="http://schemas.microsoft.com/office/powerpoint/2010/main" val="2996821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Financial documents and processes</a:t>
            </a:r>
            <a:endParaRPr lang="en-GB" dirty="0"/>
          </a:p>
        </p:txBody>
      </p:sp>
      <p:sp>
        <p:nvSpPr>
          <p:cNvPr id="3" name="Text Placeholder 2"/>
          <p:cNvSpPr>
            <a:spLocks noGrp="1"/>
          </p:cNvSpPr>
          <p:nvPr>
            <p:ph type="body" idx="1"/>
          </p:nvPr>
        </p:nvSpPr>
        <p:spPr/>
        <p:txBody>
          <a:bodyPr/>
          <a:lstStyle/>
          <a:p>
            <a:r>
              <a:rPr lang="en-ZA" sz="3200" dirty="0"/>
              <a:t>Module 7</a:t>
            </a:r>
            <a:endParaRPr lang="en-GB" dirty="0"/>
          </a:p>
        </p:txBody>
      </p:sp>
    </p:spTree>
    <p:extLst>
      <p:ext uri="{BB962C8B-B14F-4D97-AF65-F5344CB8AC3E}">
        <p14:creationId xmlns:p14="http://schemas.microsoft.com/office/powerpoint/2010/main" val="23229068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Break-even point </a:t>
            </a:r>
            <a:r>
              <a:rPr lang="en-ZA" sz="3200" dirty="0"/>
              <a:t>continued …</a:t>
            </a:r>
            <a:endParaRPr lang="en-ZA" dirty="0"/>
          </a:p>
        </p:txBody>
      </p:sp>
      <p:sp>
        <p:nvSpPr>
          <p:cNvPr id="3" name="Content Placeholder 2"/>
          <p:cNvSpPr>
            <a:spLocks noGrp="1"/>
          </p:cNvSpPr>
          <p:nvPr>
            <p:ph idx="1"/>
          </p:nvPr>
        </p:nvSpPr>
        <p:spPr>
          <a:xfrm>
            <a:off x="381000" y="1288979"/>
            <a:ext cx="7905751" cy="4840358"/>
          </a:xfrm>
        </p:spPr>
        <p:txBody>
          <a:bodyPr/>
          <a:lstStyle/>
          <a:p>
            <a:pPr marL="0" indent="0">
              <a:buNone/>
            </a:pPr>
            <a:r>
              <a:rPr lang="en-ZA" sz="2000" dirty="0"/>
              <a:t>Study the information in the spreadsheet.</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7.3</a:t>
            </a:r>
            <a:endParaRPr lang="en-GB" dirty="0">
              <a:solidFill>
                <a:schemeClr val="bg1">
                  <a:lumMod val="6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69" y="1707832"/>
            <a:ext cx="7475125" cy="4421505"/>
          </a:xfrm>
          <a:prstGeom prst="rect">
            <a:avLst/>
          </a:prstGeom>
        </p:spPr>
      </p:pic>
    </p:spTree>
    <p:extLst>
      <p:ext uri="{BB962C8B-B14F-4D97-AF65-F5344CB8AC3E}">
        <p14:creationId xmlns:p14="http://schemas.microsoft.com/office/powerpoint/2010/main" val="2061239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Break-even point </a:t>
            </a:r>
            <a:r>
              <a:rPr lang="en-ZA" sz="3200" dirty="0"/>
              <a:t>continued …</a:t>
            </a:r>
          </a:p>
        </p:txBody>
      </p:sp>
      <p:sp>
        <p:nvSpPr>
          <p:cNvPr id="3" name="Content Placeholder 2"/>
          <p:cNvSpPr>
            <a:spLocks noGrp="1"/>
          </p:cNvSpPr>
          <p:nvPr>
            <p:ph idx="1"/>
          </p:nvPr>
        </p:nvSpPr>
        <p:spPr>
          <a:xfrm>
            <a:off x="399289" y="1393505"/>
            <a:ext cx="7905751" cy="4485323"/>
          </a:xfrm>
        </p:spPr>
        <p:txBody>
          <a:bodyPr/>
          <a:lstStyle/>
          <a:p>
            <a:pPr marL="0" indent="0">
              <a:buNone/>
            </a:pPr>
            <a:r>
              <a:rPr lang="en-ZA" sz="2000" i="1" dirty="0"/>
              <a:t>Refer to the spreadsheet:</a:t>
            </a:r>
          </a:p>
          <a:p>
            <a:r>
              <a:rPr lang="en-ZA" sz="2000" dirty="0"/>
              <a:t>No matter how many days of the month the factory is in operation, the operational costs stay the same. </a:t>
            </a:r>
          </a:p>
          <a:p>
            <a:r>
              <a:rPr lang="en-ZA" sz="2000" dirty="0"/>
              <a:t>Cost of production: </a:t>
            </a:r>
          </a:p>
          <a:p>
            <a:pPr marL="0" indent="0">
              <a:buNone/>
            </a:pPr>
            <a:r>
              <a:rPr lang="en-ZA" sz="2000" dirty="0"/>
              <a:t>    Cost of ingredients &amp; metal for the cans + cost of running the machinery. </a:t>
            </a:r>
          </a:p>
          <a:p>
            <a:r>
              <a:rPr lang="en-ZA" sz="2000" dirty="0"/>
              <a:t>Cost of producing 12 500 cans per day over a period of 2 days: </a:t>
            </a:r>
          </a:p>
          <a:p>
            <a:pPr marL="0" indent="0">
              <a:buNone/>
            </a:pPr>
            <a:r>
              <a:rPr lang="en-ZA" sz="2000" dirty="0"/>
              <a:t>    Operational costs + cost of ingredients &amp; metal + cost of running</a:t>
            </a:r>
          </a:p>
          <a:p>
            <a:pPr marL="0" indent="0">
              <a:buNone/>
            </a:pPr>
            <a:r>
              <a:rPr lang="en-ZA" sz="2000" dirty="0"/>
              <a:t>    machinery </a:t>
            </a:r>
          </a:p>
          <a:p>
            <a:pPr marL="266700" indent="0">
              <a:buNone/>
            </a:pPr>
            <a:r>
              <a:rPr lang="en-ZA" sz="2000" dirty="0"/>
              <a:t>= R42 800 + [2 × (12 500 × R1,29)] + (2 × R9 376) </a:t>
            </a:r>
          </a:p>
          <a:p>
            <a:pPr marL="266700" indent="0">
              <a:buNone/>
            </a:pPr>
            <a:r>
              <a:rPr lang="en-ZA" sz="2000" dirty="0"/>
              <a:t>= R42 800 + R32 250 + R18 752 </a:t>
            </a:r>
          </a:p>
          <a:p>
            <a:pPr marL="266700" indent="0">
              <a:buNone/>
            </a:pPr>
            <a:r>
              <a:rPr lang="en-ZA" sz="2000" dirty="0"/>
              <a:t>= R93 802</a:t>
            </a:r>
            <a:endParaRPr lang="pt-BR"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7.3</a:t>
            </a:r>
            <a:endParaRPr lang="en-GB" dirty="0">
              <a:solidFill>
                <a:schemeClr val="bg1">
                  <a:lumMod val="65000"/>
                </a:schemeClr>
              </a:solidFill>
            </a:endParaRPr>
          </a:p>
        </p:txBody>
      </p:sp>
    </p:spTree>
    <p:extLst>
      <p:ext uri="{BB962C8B-B14F-4D97-AF65-F5344CB8AC3E}">
        <p14:creationId xmlns:p14="http://schemas.microsoft.com/office/powerpoint/2010/main" val="33791890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Break-even point </a:t>
            </a:r>
            <a:r>
              <a:rPr lang="en-ZA" sz="3200" dirty="0"/>
              <a:t>continued …</a:t>
            </a:r>
          </a:p>
        </p:txBody>
      </p:sp>
      <p:sp>
        <p:nvSpPr>
          <p:cNvPr id="3" name="Content Placeholder 2"/>
          <p:cNvSpPr>
            <a:spLocks noGrp="1"/>
          </p:cNvSpPr>
          <p:nvPr>
            <p:ph idx="1"/>
          </p:nvPr>
        </p:nvSpPr>
        <p:spPr>
          <a:xfrm>
            <a:off x="399289" y="1380046"/>
            <a:ext cx="7905751" cy="4742458"/>
          </a:xfrm>
        </p:spPr>
        <p:txBody>
          <a:bodyPr/>
          <a:lstStyle/>
          <a:p>
            <a:pPr marL="180975" indent="-180975"/>
            <a:r>
              <a:rPr lang="en-ZA" sz="2000" dirty="0"/>
              <a:t>Cost of producing 1 can when 12 500 cans are produced per day over a period of 2 days: </a:t>
            </a:r>
          </a:p>
          <a:p>
            <a:pPr marL="180975" indent="0">
              <a:buNone/>
            </a:pPr>
            <a:r>
              <a:rPr lang="en-ZA" sz="2000" dirty="0"/>
              <a:t>= R93 802 ÷ (2 × 12 500) = R93 802 ÷ 25 000 = R3,76 </a:t>
            </a:r>
          </a:p>
          <a:p>
            <a:pPr marL="180975" indent="-180975"/>
            <a:r>
              <a:rPr lang="en-ZA" sz="2000" dirty="0"/>
              <a:t>Income for selling 25 000 cans @ R3,30 each </a:t>
            </a:r>
          </a:p>
          <a:p>
            <a:pPr marL="180975" indent="0">
              <a:buNone/>
            </a:pPr>
            <a:r>
              <a:rPr lang="en-ZA" sz="2000" dirty="0"/>
              <a:t>= 25 000 × R3,30 = R82 500 </a:t>
            </a:r>
          </a:p>
          <a:p>
            <a:pPr marL="180975" indent="-180975"/>
            <a:r>
              <a:rPr lang="pt-BR" sz="2000" b="1" dirty="0"/>
              <a:t>Profit = income – expenses</a:t>
            </a:r>
            <a:r>
              <a:rPr lang="pt-BR" sz="2000" dirty="0"/>
              <a:t> </a:t>
            </a:r>
          </a:p>
          <a:p>
            <a:pPr marL="180975" indent="0">
              <a:buNone/>
            </a:pPr>
            <a:r>
              <a:rPr lang="pt-BR" sz="2000" dirty="0"/>
              <a:t>= R82 500 – R93 802 = − R11 302</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7.3</a:t>
            </a:r>
            <a:endParaRPr lang="en-GB" dirty="0">
              <a:solidFill>
                <a:schemeClr val="bg1">
                  <a:lumMod val="65000"/>
                </a:schemeClr>
              </a:solidFill>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51191"/>
          <a:stretch/>
        </p:blipFill>
        <p:spPr>
          <a:xfrm>
            <a:off x="674632" y="4061330"/>
            <a:ext cx="7139472" cy="2061173"/>
          </a:xfrm>
          <a:prstGeom prst="rect">
            <a:avLst/>
          </a:prstGeom>
        </p:spPr>
      </p:pic>
      <p:sp>
        <p:nvSpPr>
          <p:cNvPr id="5" name="Rectangle 4"/>
          <p:cNvSpPr/>
          <p:nvPr/>
        </p:nvSpPr>
        <p:spPr>
          <a:xfrm>
            <a:off x="940904" y="4903304"/>
            <a:ext cx="6873200" cy="2650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6797764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Break-even point </a:t>
            </a:r>
            <a:r>
              <a:rPr lang="en-ZA" sz="3200" dirty="0"/>
              <a:t>continued …</a:t>
            </a:r>
          </a:p>
        </p:txBody>
      </p:sp>
      <p:sp>
        <p:nvSpPr>
          <p:cNvPr id="3" name="Content Placeholder 2"/>
          <p:cNvSpPr>
            <a:spLocks noGrp="1"/>
          </p:cNvSpPr>
          <p:nvPr>
            <p:ph idx="1"/>
          </p:nvPr>
        </p:nvSpPr>
        <p:spPr>
          <a:xfrm>
            <a:off x="399289" y="1288980"/>
            <a:ext cx="7905751" cy="4788632"/>
          </a:xfrm>
        </p:spPr>
        <p:txBody>
          <a:bodyPr/>
          <a:lstStyle/>
          <a:p>
            <a:r>
              <a:rPr lang="en-ZA" sz="2000" dirty="0"/>
              <a:t>The business runs at a loss if they only produce 25 000 units in the month. </a:t>
            </a:r>
          </a:p>
          <a:p>
            <a:r>
              <a:rPr lang="en-ZA" sz="2000" dirty="0"/>
              <a:t>The break-even point is reached between 25 000 and 37 500 units (on the third day). It is easier to estimate the break-even point on a graph. </a:t>
            </a:r>
          </a:p>
          <a:p>
            <a:pPr marL="180975" indent="-180975"/>
            <a:endParaRPr lang="pt-BR"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7.3</a:t>
            </a:r>
            <a:endParaRPr lang="en-GB" dirty="0">
              <a:solidFill>
                <a:schemeClr val="bg1">
                  <a:lumMod val="6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052" y="2721997"/>
            <a:ext cx="5059080" cy="3407341"/>
          </a:xfrm>
          <a:prstGeom prst="rect">
            <a:avLst/>
          </a:prstGeom>
        </p:spPr>
      </p:pic>
      <p:sp>
        <p:nvSpPr>
          <p:cNvPr id="6" name="Oval 5">
            <a:extLst>
              <a:ext uri="{FF2B5EF4-FFF2-40B4-BE49-F238E27FC236}">
                <a16:creationId xmlns="" xmlns:a16="http://schemas.microsoft.com/office/drawing/2014/main" id="{23AFDD50-AC3D-4047-8920-C608094F48FF}"/>
              </a:ext>
            </a:extLst>
          </p:cNvPr>
          <p:cNvSpPr/>
          <p:nvPr/>
        </p:nvSpPr>
        <p:spPr>
          <a:xfrm>
            <a:off x="3127513" y="4664765"/>
            <a:ext cx="238539" cy="278296"/>
          </a:xfrm>
          <a:prstGeom prst="ellipse">
            <a:avLst/>
          </a:prstGeom>
          <a:solidFill>
            <a:schemeClr val="accent6">
              <a:lumMod val="60000"/>
              <a:lumOff val="40000"/>
              <a:alpha val="5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B69EEA9A-3625-4C30-8404-12C91EF86DED}"/>
              </a:ext>
            </a:extLst>
          </p:cNvPr>
          <p:cNvSpPr txBox="1"/>
          <p:nvPr/>
        </p:nvSpPr>
        <p:spPr>
          <a:xfrm>
            <a:off x="3664226" y="4619247"/>
            <a:ext cx="1689652" cy="338554"/>
          </a:xfrm>
          <a:prstGeom prst="rect">
            <a:avLst/>
          </a:prstGeom>
          <a:solidFill>
            <a:schemeClr val="accent6">
              <a:lumMod val="60000"/>
              <a:lumOff val="40000"/>
            </a:schemeClr>
          </a:solidFill>
          <a:ln w="28575">
            <a:solidFill>
              <a:schemeClr val="accent6">
                <a:lumMod val="75000"/>
              </a:schemeClr>
            </a:solidFill>
          </a:ln>
        </p:spPr>
        <p:txBody>
          <a:bodyPr wrap="square" rtlCol="0">
            <a:spAutoFit/>
          </a:bodyPr>
          <a:lstStyle/>
          <a:p>
            <a:r>
              <a:rPr lang="en-GB" sz="1600" dirty="0"/>
              <a:t>Expense = Income </a:t>
            </a:r>
          </a:p>
        </p:txBody>
      </p:sp>
      <p:cxnSp>
        <p:nvCxnSpPr>
          <p:cNvPr id="9" name="Straight Arrow Connector 8">
            <a:extLst>
              <a:ext uri="{FF2B5EF4-FFF2-40B4-BE49-F238E27FC236}">
                <a16:creationId xmlns="" xmlns:a16="http://schemas.microsoft.com/office/drawing/2014/main" id="{17EE944C-0C5A-472E-BD99-67C63326D58A}"/>
              </a:ext>
            </a:extLst>
          </p:cNvPr>
          <p:cNvCxnSpPr>
            <a:stCxn id="6" idx="6"/>
            <a:endCxn id="7" idx="1"/>
          </p:cNvCxnSpPr>
          <p:nvPr/>
        </p:nvCxnSpPr>
        <p:spPr>
          <a:xfrm flipV="1">
            <a:off x="3366052" y="4788524"/>
            <a:ext cx="298174" cy="15389"/>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1260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Break-even point </a:t>
            </a:r>
            <a:r>
              <a:rPr lang="en-ZA" sz="3200" dirty="0"/>
              <a:t>continued …</a:t>
            </a:r>
          </a:p>
        </p:txBody>
      </p:sp>
      <p:sp>
        <p:nvSpPr>
          <p:cNvPr id="3" name="Content Placeholder 2"/>
          <p:cNvSpPr>
            <a:spLocks noGrp="1"/>
          </p:cNvSpPr>
          <p:nvPr>
            <p:ph idx="1"/>
          </p:nvPr>
        </p:nvSpPr>
        <p:spPr/>
        <p:txBody>
          <a:bodyPr/>
          <a:lstStyle/>
          <a:p>
            <a:pPr marL="180975" indent="-180975"/>
            <a:r>
              <a:rPr lang="en-ZA" sz="2000" dirty="0"/>
              <a:t>Production is measured in units per day. </a:t>
            </a:r>
          </a:p>
          <a:p>
            <a:pPr marL="180975" indent="-180975"/>
            <a:r>
              <a:rPr lang="en-ZA" sz="2000" dirty="0"/>
              <a:t>The spreadsheet and the graph show that by the end of Day 2, the business is still running at a loss. </a:t>
            </a:r>
          </a:p>
          <a:p>
            <a:pPr marL="180975" indent="-180975"/>
            <a:r>
              <a:rPr lang="en-ZA" sz="2000" dirty="0"/>
              <a:t>By the end of Day 3 the business is running at a profit. </a:t>
            </a:r>
          </a:p>
          <a:p>
            <a:pPr marL="180975" indent="-180975"/>
            <a:r>
              <a:rPr lang="en-ZA" sz="2000" dirty="0"/>
              <a:t>This means that the break-even point is reached on Day 3. The spreadsheet shows that the business has to sell more than 35 000 cans before it makes a profit. In fact, the business has to sell 35288 units before it makes a profit. </a:t>
            </a:r>
          </a:p>
          <a:p>
            <a:pPr marL="180975" indent="-180975"/>
            <a:r>
              <a:rPr lang="en-ZA" sz="2000" dirty="0"/>
              <a:t>If the selling price is increased, the break-even point will be reached sooner. </a:t>
            </a:r>
          </a:p>
          <a:p>
            <a:pPr marL="180975" indent="-180975"/>
            <a:r>
              <a:rPr lang="en-ZA" sz="2000" dirty="0"/>
              <a:t>The business can increase the selling price only if the market will accept the higher price. </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7.3</a:t>
            </a:r>
            <a:endParaRPr lang="en-GB" dirty="0">
              <a:solidFill>
                <a:schemeClr val="bg1">
                  <a:lumMod val="65000"/>
                </a:schemeClr>
              </a:solidFill>
            </a:endParaRPr>
          </a:p>
        </p:txBody>
      </p:sp>
    </p:spTree>
    <p:extLst>
      <p:ext uri="{BB962C8B-B14F-4D97-AF65-F5344CB8AC3E}">
        <p14:creationId xmlns:p14="http://schemas.microsoft.com/office/powerpoint/2010/main" val="32844557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7.3 </a:t>
            </a:r>
          </a:p>
        </p:txBody>
      </p:sp>
      <p:sp>
        <p:nvSpPr>
          <p:cNvPr id="3" name="Content Placeholder 2"/>
          <p:cNvSpPr>
            <a:spLocks noGrp="1"/>
          </p:cNvSpPr>
          <p:nvPr>
            <p:ph sz="quarter" idx="10"/>
          </p:nvPr>
        </p:nvSpPr>
        <p:spPr/>
        <p:txBody>
          <a:bodyPr/>
          <a:lstStyle/>
          <a:p>
            <a:r>
              <a:rPr lang="en-ZA" dirty="0"/>
              <a:t>Exercise 7.3</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7.3 </a:t>
            </a:r>
            <a:r>
              <a:rPr lang="en-US" altLang="en-US" sz="2000" dirty="0"/>
              <a:t>on </a:t>
            </a:r>
            <a:r>
              <a:rPr lang="en-US" altLang="en-US" sz="2000" b="1" dirty="0"/>
              <a:t>page 169 </a:t>
            </a:r>
            <a:r>
              <a:rPr lang="en-US" altLang="en-US" sz="2000" dirty="0"/>
              <a:t>of your Student’s Book</a:t>
            </a:r>
            <a:endParaRPr lang="en-GB" altLang="en-US" sz="2000" dirty="0"/>
          </a:p>
        </p:txBody>
      </p:sp>
    </p:spTree>
    <p:extLst>
      <p:ext uri="{BB962C8B-B14F-4D97-AF65-F5344CB8AC3E}">
        <p14:creationId xmlns:p14="http://schemas.microsoft.com/office/powerpoint/2010/main" val="27758713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olidFill>
                  <a:srgbClr val="000000"/>
                </a:solidFill>
              </a:rPr>
              <a:t>Inflation</a:t>
            </a:r>
            <a:endParaRPr lang="en-ZA" dirty="0"/>
          </a:p>
        </p:txBody>
      </p:sp>
      <p:sp>
        <p:nvSpPr>
          <p:cNvPr id="3" name="Content Placeholder 2"/>
          <p:cNvSpPr>
            <a:spLocks noGrp="1"/>
          </p:cNvSpPr>
          <p:nvPr>
            <p:ph idx="1"/>
          </p:nvPr>
        </p:nvSpPr>
        <p:spPr/>
        <p:txBody>
          <a:bodyPr/>
          <a:lstStyle/>
          <a:p>
            <a:pPr marL="180975" indent="-180975"/>
            <a:endParaRPr lang="en-ZA" sz="2000" dirty="0"/>
          </a:p>
          <a:p>
            <a:pPr marL="180975" indent="-180975"/>
            <a:endParaRPr lang="en-ZA" sz="2000" dirty="0"/>
          </a:p>
          <a:p>
            <a:pPr marL="0" indent="0">
              <a:buNone/>
            </a:pPr>
            <a:endParaRPr lang="en-ZA" sz="2000" dirty="0"/>
          </a:p>
          <a:p>
            <a:pPr marL="0" indent="0">
              <a:buNone/>
            </a:pPr>
            <a:endParaRPr lang="en-ZA" sz="2000" dirty="0"/>
          </a:p>
          <a:p>
            <a:pPr marL="180975" indent="-180975"/>
            <a:r>
              <a:rPr lang="en-ZA" sz="2000" dirty="0"/>
              <a:t>As prices increase, we are able to buy less with the same amount of money. This means that our buying power decreases.</a:t>
            </a:r>
          </a:p>
          <a:p>
            <a:pPr marL="180975" indent="-180975"/>
            <a:r>
              <a:rPr lang="en-ZA" sz="2000" dirty="0"/>
              <a:t>Inflation is measured as a percentage. </a:t>
            </a:r>
          </a:p>
          <a:p>
            <a:pPr marL="180975" indent="-180975"/>
            <a:r>
              <a:rPr lang="en-ZA" sz="2000" dirty="0"/>
              <a:t>In March 2017 the rate of inflation was 6,13%. So if a manufacturer needs to buy a product annually, they must budget for 6,13% more than they paid in March 2016.</a:t>
            </a:r>
          </a:p>
          <a:p>
            <a:pPr marL="180975" indent="-180975"/>
            <a:endParaRPr lang="en-ZA" sz="2000"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7.4</a:t>
            </a:r>
            <a:endParaRPr lang="en-GB" dirty="0">
              <a:solidFill>
                <a:schemeClr val="bg1">
                  <a:lumMod val="65000"/>
                </a:schemeClr>
              </a:solidFill>
            </a:endParaRPr>
          </a:p>
        </p:txBody>
      </p:sp>
      <p:sp>
        <p:nvSpPr>
          <p:cNvPr id="5" name="Content Placeholder 2"/>
          <p:cNvSpPr txBox="1">
            <a:spLocks/>
          </p:cNvSpPr>
          <p:nvPr/>
        </p:nvSpPr>
        <p:spPr>
          <a:xfrm>
            <a:off x="603850" y="1933345"/>
            <a:ext cx="7439484" cy="6545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Inflation refers to the gradual increase in the price of goods and services over time.</a:t>
            </a:r>
          </a:p>
        </p:txBody>
      </p:sp>
      <p:sp>
        <p:nvSpPr>
          <p:cNvPr id="6" name="Rectangle 5"/>
          <p:cNvSpPr/>
          <p:nvPr/>
        </p:nvSpPr>
        <p:spPr>
          <a:xfrm>
            <a:off x="484419" y="1752097"/>
            <a:ext cx="7558914" cy="904839"/>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a:spLocks/>
          </p:cNvSpPr>
          <p:nvPr/>
        </p:nvSpPr>
        <p:spPr>
          <a:xfrm>
            <a:off x="868446" y="1559244"/>
            <a:ext cx="1417553"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Inflation</a:t>
            </a:r>
            <a:endParaRPr lang="en-GB" sz="2400" b="1" i="1" dirty="0">
              <a:solidFill>
                <a:srgbClr val="64AFA8"/>
              </a:solidFill>
            </a:endParaRPr>
          </a:p>
        </p:txBody>
      </p:sp>
      <p:sp>
        <p:nvSpPr>
          <p:cNvPr id="8" name="Content Placeholder 2"/>
          <p:cNvSpPr txBox="1">
            <a:spLocks/>
          </p:cNvSpPr>
          <p:nvPr/>
        </p:nvSpPr>
        <p:spPr>
          <a:xfrm>
            <a:off x="7138560" y="2396237"/>
            <a:ext cx="595741"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a:solidFill>
                  <a:srgbClr val="64AFA8"/>
                </a:solidFill>
              </a:rPr>
              <a:t>” </a:t>
            </a:r>
            <a:endParaRPr lang="en-GB" sz="6000" b="1" i="1" dirty="0">
              <a:solidFill>
                <a:srgbClr val="64AFA8"/>
              </a:solidFill>
            </a:endParaRPr>
          </a:p>
        </p:txBody>
      </p:sp>
    </p:spTree>
    <p:extLst>
      <p:ext uri="{BB962C8B-B14F-4D97-AF65-F5344CB8AC3E}">
        <p14:creationId xmlns:p14="http://schemas.microsoft.com/office/powerpoint/2010/main" val="14622844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olidFill>
                  <a:srgbClr val="000000"/>
                </a:solidFill>
              </a:rPr>
              <a:t>Calculating Inflation</a:t>
            </a:r>
            <a:endParaRPr lang="en-ZA"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180975" indent="-180975"/>
                <a:r>
                  <a:rPr lang="en-ZA" sz="2000" dirty="0"/>
                  <a:t>The following example uses only some of the goods and services: </a:t>
                </a:r>
              </a:p>
              <a:p>
                <a:pPr marL="180975" indent="-180975"/>
                <a:endParaRPr lang="en-ZA" sz="2000" dirty="0"/>
              </a:p>
              <a:p>
                <a:pPr marL="180975" indent="-180975"/>
                <a:endParaRPr lang="en-ZA" sz="2000" dirty="0"/>
              </a:p>
              <a:p>
                <a:pPr marL="180975" indent="-180975"/>
                <a:endParaRPr lang="en-ZA" sz="2000" dirty="0"/>
              </a:p>
              <a:p>
                <a:pPr marL="180975" indent="-180975"/>
                <a:endParaRPr lang="en-ZA" sz="2000" dirty="0"/>
              </a:p>
              <a:p>
                <a:pPr marL="180975" indent="-180975"/>
                <a:endParaRPr lang="en-ZA" sz="2000" dirty="0"/>
              </a:p>
              <a:p>
                <a:pPr marL="180975" indent="-180975"/>
                <a:endParaRPr lang="en-ZA" sz="2000" dirty="0"/>
              </a:p>
              <a:p>
                <a:pPr marL="0" indent="0">
                  <a:buNone/>
                </a:pPr>
                <a:endParaRPr lang="en-ZA" sz="2000" dirty="0"/>
              </a:p>
              <a:p>
                <a:r>
                  <a:rPr lang="en-ZA" sz="2000" dirty="0"/>
                  <a:t>Calculating inflation: </a:t>
                </a:r>
                <a14:m>
                  <m:oMath xmlns:m="http://schemas.openxmlformats.org/officeDocument/2006/math">
                    <m:f>
                      <m:fPr>
                        <m:ctrlPr>
                          <a:rPr lang="en-ZA" sz="2000" i="1" smtClean="0">
                            <a:latin typeface="Cambria Math" panose="02040503050406030204" pitchFamily="18" charset="0"/>
                          </a:rPr>
                        </m:ctrlPr>
                      </m:fPr>
                      <m:num>
                        <m:r>
                          <a:rPr lang="en-ZA" sz="2000" b="0" i="1" smtClean="0">
                            <a:latin typeface="Cambria Math" panose="02040503050406030204" pitchFamily="18" charset="0"/>
                          </a:rPr>
                          <m:t>61,71 −54,21</m:t>
                        </m:r>
                      </m:num>
                      <m:den>
                        <m:r>
                          <a:rPr lang="en-ZA" sz="2000" b="0" i="1" smtClean="0">
                            <a:latin typeface="Cambria Math" panose="02040503050406030204" pitchFamily="18" charset="0"/>
                          </a:rPr>
                          <m:t>54,21</m:t>
                        </m:r>
                      </m:den>
                    </m:f>
                  </m:oMath>
                </a14:m>
                <a:r>
                  <a:rPr lang="en-ZA" sz="2000" dirty="0"/>
                  <a:t> × 100 = 13,8% </a:t>
                </a:r>
              </a:p>
              <a:p>
                <a:r>
                  <a:rPr lang="en-ZA" sz="2000" dirty="0"/>
                  <a:t>The rate of inflation on these four products is 13,8%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4" t="-1359"/>
                </a:stretch>
              </a:blipFill>
            </p:spPr>
            <p:txBody>
              <a:bodyPr/>
              <a:lstStyle/>
              <a:p>
                <a:r>
                  <a:rPr lang="en-ZA">
                    <a:noFill/>
                  </a:rPr>
                  <a:t> </a:t>
                </a:r>
              </a:p>
            </p:txBody>
          </p:sp>
        </mc:Fallback>
      </mc:AlternateContent>
      <p:sp>
        <p:nvSpPr>
          <p:cNvPr id="4" name="Text Placeholder 3"/>
          <p:cNvSpPr>
            <a:spLocks noGrp="1"/>
          </p:cNvSpPr>
          <p:nvPr>
            <p:ph type="body" sz="quarter" idx="10"/>
          </p:nvPr>
        </p:nvSpPr>
        <p:spPr/>
        <p:txBody>
          <a:bodyPr/>
          <a:lstStyle/>
          <a:p>
            <a:r>
              <a:rPr lang="en-ZA" dirty="0">
                <a:solidFill>
                  <a:schemeClr val="bg1">
                    <a:lumMod val="65000"/>
                  </a:schemeClr>
                </a:solidFill>
              </a:rPr>
              <a:t>Unit 7.4</a:t>
            </a:r>
            <a:endParaRPr lang="en-GB" dirty="0">
              <a:solidFill>
                <a:schemeClr val="bg1">
                  <a:lumMod val="65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308" y="1993560"/>
            <a:ext cx="7211683" cy="2514940"/>
          </a:xfrm>
          <a:prstGeom prst="rect">
            <a:avLst/>
          </a:prstGeom>
        </p:spPr>
      </p:pic>
    </p:spTree>
    <p:extLst>
      <p:ext uri="{BB962C8B-B14F-4D97-AF65-F5344CB8AC3E}">
        <p14:creationId xmlns:p14="http://schemas.microsoft.com/office/powerpoint/2010/main" val="29450326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7.7 page 171</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7.4</a:t>
            </a:r>
            <a:endParaRPr lang="en-GB" dirty="0">
              <a:solidFill>
                <a:schemeClr val="bg1">
                  <a:lumMod val="65000"/>
                </a:schemeClr>
              </a:solidFill>
            </a:endParaRPr>
          </a:p>
        </p:txBody>
      </p:sp>
      <p:grpSp>
        <p:nvGrpSpPr>
          <p:cNvPr id="6" name="Group 5"/>
          <p:cNvGrpSpPr/>
          <p:nvPr/>
        </p:nvGrpSpPr>
        <p:grpSpPr>
          <a:xfrm>
            <a:off x="863600" y="1570913"/>
            <a:ext cx="7198724" cy="1534237"/>
            <a:chOff x="863600" y="2622794"/>
            <a:chExt cx="7198724" cy="1534237"/>
          </a:xfrm>
        </p:grpSpPr>
        <p:sp>
          <p:nvSpPr>
            <p:cNvPr id="7" name="Rectangle 6"/>
            <p:cNvSpPr/>
            <p:nvPr/>
          </p:nvSpPr>
          <p:spPr>
            <a:xfrm>
              <a:off x="863600" y="2622794"/>
              <a:ext cx="7198724" cy="153423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8" name="Content Placeholder 2"/>
            <p:cNvSpPr txBox="1">
              <a:spLocks/>
            </p:cNvSpPr>
            <p:nvPr/>
          </p:nvSpPr>
          <p:spPr>
            <a:xfrm>
              <a:off x="1471448" y="2824622"/>
              <a:ext cx="6300951" cy="12594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r>
                <a:rPr lang="en-ZA" sz="2000" dirty="0" err="1"/>
                <a:t>StyleGirlz</a:t>
              </a:r>
              <a:r>
                <a:rPr lang="en-ZA" sz="2000" dirty="0"/>
                <a:t> Hair Salon spent R465 000 on salaries in 2017. They give their staff an inflation-linked increase of 6% in 2018. Calculate how much they would budget for salaries in 2018.</a:t>
              </a:r>
            </a:p>
          </p:txBody>
        </p:sp>
      </p:grpSp>
      <p:grpSp>
        <p:nvGrpSpPr>
          <p:cNvPr id="9" name="Group 8"/>
          <p:cNvGrpSpPr/>
          <p:nvPr/>
        </p:nvGrpSpPr>
        <p:grpSpPr>
          <a:xfrm>
            <a:off x="352501" y="1662189"/>
            <a:ext cx="1029149" cy="955774"/>
            <a:chOff x="352501" y="2871461"/>
            <a:chExt cx="1525437" cy="1416679"/>
          </a:xfrm>
        </p:grpSpPr>
        <p:sp>
          <p:nvSpPr>
            <p:cNvPr id="10" name="Rectangle 9"/>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3081420"/>
              <a:ext cx="977166" cy="1010861"/>
            </a:xfrm>
            <a:prstGeom prst="rect">
              <a:avLst/>
            </a:prstGeom>
          </p:spPr>
        </p:pic>
      </p:grpSp>
      <p:sp>
        <p:nvSpPr>
          <p:cNvPr id="12" name="Rectangle 11"/>
          <p:cNvSpPr/>
          <p:nvPr/>
        </p:nvSpPr>
        <p:spPr>
          <a:xfrm>
            <a:off x="863600" y="3233980"/>
            <a:ext cx="7198724" cy="2065748"/>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grpSp>
        <p:nvGrpSpPr>
          <p:cNvPr id="13" name="Group 12"/>
          <p:cNvGrpSpPr>
            <a:grpSpLocks noChangeAspect="1"/>
          </p:cNvGrpSpPr>
          <p:nvPr/>
        </p:nvGrpSpPr>
        <p:grpSpPr>
          <a:xfrm>
            <a:off x="348042" y="3323428"/>
            <a:ext cx="1031115" cy="957600"/>
            <a:chOff x="352501" y="1521403"/>
            <a:chExt cx="1525437" cy="1416679"/>
          </a:xfrm>
        </p:grpSpPr>
        <p:sp>
          <p:nvSpPr>
            <p:cNvPr id="14" name="Rectangle 13"/>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p:blipFill>
          <p:spPr>
            <a:xfrm>
              <a:off x="628221" y="1769188"/>
              <a:ext cx="975600" cy="975598"/>
            </a:xfrm>
            <a:prstGeom prst="rect">
              <a:avLst/>
            </a:prstGeom>
          </p:spPr>
        </p:pic>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8806" y="1965229"/>
            <a:ext cx="3046715" cy="3600000"/>
          </a:xfrm>
          <a:prstGeom prst="rect">
            <a:avLst/>
          </a:prstGeom>
          <a:noFill/>
          <a:ln>
            <a:noFill/>
          </a:ln>
        </p:spPr>
      </p:pic>
      <p:sp>
        <p:nvSpPr>
          <p:cNvPr id="17" name="TextBox 16"/>
          <p:cNvSpPr txBox="1"/>
          <p:nvPr/>
        </p:nvSpPr>
        <p:spPr>
          <a:xfrm>
            <a:off x="1505801" y="3447372"/>
            <a:ext cx="6362059" cy="1631216"/>
          </a:xfrm>
          <a:prstGeom prst="rect">
            <a:avLst/>
          </a:prstGeom>
          <a:noFill/>
        </p:spPr>
        <p:txBody>
          <a:bodyPr wrap="square" rtlCol="0">
            <a:spAutoFit/>
          </a:bodyPr>
          <a:lstStyle/>
          <a:p>
            <a:pPr marL="180975" lvl="1" indent="-180975">
              <a:buFont typeface="Arial" panose="020B0604020202020204" pitchFamily="34" charset="0"/>
              <a:buChar char="•"/>
            </a:pPr>
            <a:r>
              <a:rPr lang="en-ZA" sz="2000" dirty="0"/>
              <a:t>R465 000 + (6% of R465 000) </a:t>
            </a:r>
          </a:p>
          <a:p>
            <a:pPr marL="180975" lvl="1"/>
            <a:r>
              <a:rPr lang="en-ZA" sz="2000" dirty="0"/>
              <a:t>= R465 000 + R27 900 </a:t>
            </a:r>
          </a:p>
          <a:p>
            <a:pPr marL="180975" lvl="1"/>
            <a:r>
              <a:rPr lang="en-ZA" sz="2000" dirty="0"/>
              <a:t>= R492 900</a:t>
            </a:r>
          </a:p>
          <a:p>
            <a:pPr marL="180975" lvl="1" indent="-180975">
              <a:buFont typeface="Arial" panose="020B0604020202020204" pitchFamily="34" charset="0"/>
              <a:buChar char="•"/>
            </a:pPr>
            <a:endParaRPr lang="en-ZA" sz="2000" dirty="0"/>
          </a:p>
          <a:p>
            <a:pPr marL="180975" lvl="1"/>
            <a:r>
              <a:rPr lang="en-ZA" sz="2000" dirty="0"/>
              <a:t>They would spend R492 900 on salaries.</a:t>
            </a:r>
          </a:p>
        </p:txBody>
      </p:sp>
    </p:spTree>
    <p:extLst>
      <p:ext uri="{BB962C8B-B14F-4D97-AF65-F5344CB8AC3E}">
        <p14:creationId xmlns:p14="http://schemas.microsoft.com/office/powerpoint/2010/main" val="365314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900" decel="100000" fill="hold"/>
                                        <p:tgtEl>
                                          <p:spTgt spid="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fade">
                                      <p:cBhvr>
                                        <p:cTn id="40" dur="500"/>
                                        <p:tgtEl>
                                          <p:spTgt spid="1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Effect transition="in" filter="fade">
                                      <p:cBhvr>
                                        <p:cTn id="45" dur="500"/>
                                        <p:tgtEl>
                                          <p:spTgt spid="17">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xEl>
                                              <p:pRg st="4" end="4"/>
                                            </p:txEl>
                                          </p:spTgt>
                                        </p:tgtEl>
                                        <p:attrNameLst>
                                          <p:attrName>style.visibility</p:attrName>
                                        </p:attrNameLst>
                                      </p:cBhvr>
                                      <p:to>
                                        <p:strVal val="visible"/>
                                      </p:to>
                                    </p:set>
                                    <p:animEffect transition="in" filter="fade">
                                      <p:cBhvr>
                                        <p:cTn id="50"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7.4 </a:t>
            </a:r>
          </a:p>
        </p:txBody>
      </p:sp>
      <p:sp>
        <p:nvSpPr>
          <p:cNvPr id="3" name="Content Placeholder 2"/>
          <p:cNvSpPr>
            <a:spLocks noGrp="1"/>
          </p:cNvSpPr>
          <p:nvPr>
            <p:ph sz="quarter" idx="10"/>
          </p:nvPr>
        </p:nvSpPr>
        <p:spPr/>
        <p:txBody>
          <a:bodyPr/>
          <a:lstStyle/>
          <a:p>
            <a:r>
              <a:rPr lang="en-ZA" dirty="0"/>
              <a:t>Exercise 7.4</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7.4 </a:t>
            </a:r>
            <a:r>
              <a:rPr lang="en-US" altLang="en-US" sz="2000" dirty="0"/>
              <a:t>on </a:t>
            </a:r>
            <a:r>
              <a:rPr lang="en-US" altLang="en-US" sz="2000" b="1" dirty="0"/>
              <a:t>page 171 </a:t>
            </a:r>
            <a:r>
              <a:rPr lang="en-US" altLang="en-US" sz="2000" dirty="0"/>
              <a:t>of your Student’s Book</a:t>
            </a:r>
            <a:endParaRPr lang="en-GB" altLang="en-US" sz="2000" dirty="0"/>
          </a:p>
        </p:txBody>
      </p:sp>
    </p:spTree>
    <p:extLst>
      <p:ext uri="{BB962C8B-B14F-4D97-AF65-F5344CB8AC3E}">
        <p14:creationId xmlns:p14="http://schemas.microsoft.com/office/powerpoint/2010/main" val="3019837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a:t>7.1	Financial documents for business: income and 	expenditure</a:t>
            </a:r>
          </a:p>
          <a:p>
            <a:pPr marL="0" indent="0">
              <a:buNone/>
            </a:pPr>
            <a:r>
              <a:rPr lang="en-ZA" dirty="0"/>
              <a:t>7.2	Cash flow, budgets and financial statements</a:t>
            </a:r>
          </a:p>
          <a:p>
            <a:pPr marL="0" indent="0">
              <a:buNone/>
            </a:pPr>
            <a:r>
              <a:rPr lang="en-ZA" dirty="0"/>
              <a:t>7.3	Income, costs and the break-even point</a:t>
            </a:r>
          </a:p>
          <a:p>
            <a:pPr marL="0" indent="0">
              <a:buNone/>
            </a:pPr>
            <a:r>
              <a:rPr lang="en-ZA" dirty="0"/>
              <a:t>7.4	</a:t>
            </a:r>
            <a:r>
              <a:rPr lang="en-ZA" dirty="0">
                <a:solidFill>
                  <a:srgbClr val="000000"/>
                </a:solidFill>
              </a:rPr>
              <a:t>Inflation</a:t>
            </a:r>
            <a:endParaRPr lang="en-ZA" dirty="0"/>
          </a:p>
        </p:txBody>
      </p:sp>
    </p:spTree>
    <p:extLst>
      <p:ext uri="{BB962C8B-B14F-4D97-AF65-F5344CB8AC3E}">
        <p14:creationId xmlns:p14="http://schemas.microsoft.com/office/powerpoint/2010/main" val="8648967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7</a:t>
            </a:r>
            <a:endParaRPr lang="en-GB" dirty="0"/>
          </a:p>
        </p:txBody>
      </p:sp>
      <p:sp>
        <p:nvSpPr>
          <p:cNvPr id="3" name="Content Placeholder 2"/>
          <p:cNvSpPr>
            <a:spLocks noGrp="1"/>
          </p:cNvSpPr>
          <p:nvPr>
            <p:ph sz="quarter" idx="10"/>
          </p:nvPr>
        </p:nvSpPr>
        <p:spPr/>
        <p:txBody>
          <a:bodyPr/>
          <a:lstStyle/>
          <a:p>
            <a:r>
              <a:rPr lang="en-US" altLang="en-US" dirty="0"/>
              <a:t>Module assessment</a:t>
            </a:r>
            <a:endParaRPr lang="en-GB" dirty="0"/>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Module assessment </a:t>
            </a:r>
            <a:r>
              <a:rPr lang="en-US" altLang="en-US" sz="2000" dirty="0"/>
              <a:t>on </a:t>
            </a:r>
            <a:r>
              <a:rPr lang="en-US" altLang="en-US" sz="2000" b="1" dirty="0"/>
              <a:t>page 173 </a:t>
            </a:r>
            <a:r>
              <a:rPr lang="en-US" altLang="en-US" sz="2000" dirty="0"/>
              <a:t>of your Student’s Book</a:t>
            </a:r>
            <a:endParaRPr lang="en-GB" altLang="en-US" sz="2000" dirty="0"/>
          </a:p>
        </p:txBody>
      </p:sp>
    </p:spTree>
    <p:extLst>
      <p:ext uri="{BB962C8B-B14F-4D97-AF65-F5344CB8AC3E}">
        <p14:creationId xmlns:p14="http://schemas.microsoft.com/office/powerpoint/2010/main" val="35859992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138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dule L4 M7 Slid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62406" y="1914868"/>
            <a:ext cx="5789483" cy="4320000"/>
          </a:xfrm>
          <a:prstGeom prst="rect">
            <a:avLst/>
          </a:prstGeom>
        </p:spPr>
      </p:pic>
      <p:sp>
        <p:nvSpPr>
          <p:cNvPr id="2" name="Title 1"/>
          <p:cNvSpPr>
            <a:spLocks noGrp="1"/>
          </p:cNvSpPr>
          <p:nvPr>
            <p:ph type="title"/>
          </p:nvPr>
        </p:nvSpPr>
        <p:spPr/>
        <p:txBody>
          <a:bodyPr/>
          <a:lstStyle/>
          <a:p>
            <a:r>
              <a:rPr lang="en-ZA" sz="4300" dirty="0"/>
              <a:t>Financial documents for business: income and expenditure</a:t>
            </a:r>
          </a:p>
        </p:txBody>
      </p:sp>
      <p:sp>
        <p:nvSpPr>
          <p:cNvPr id="4" name="Text Placeholder 3"/>
          <p:cNvSpPr>
            <a:spLocks noGrp="1"/>
          </p:cNvSpPr>
          <p:nvPr>
            <p:ph type="body" sz="quarter" idx="10"/>
          </p:nvPr>
        </p:nvSpPr>
        <p:spPr/>
        <p:txBody>
          <a:bodyPr/>
          <a:lstStyle/>
          <a:p>
            <a:r>
              <a:rPr lang="en-ZA" dirty="0"/>
              <a:t>Unit 7.1</a:t>
            </a:r>
          </a:p>
        </p:txBody>
      </p:sp>
      <p:sp>
        <p:nvSpPr>
          <p:cNvPr id="33" name="Rectangle 32"/>
          <p:cNvSpPr/>
          <p:nvPr/>
        </p:nvSpPr>
        <p:spPr>
          <a:xfrm>
            <a:off x="219074" y="1855335"/>
            <a:ext cx="8058151" cy="4370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6443" y="2326739"/>
            <a:ext cx="2970990" cy="3504063"/>
          </a:xfrm>
          <a:prstGeom prst="rect">
            <a:avLst/>
          </a:prstGeom>
        </p:spPr>
      </p:pic>
    </p:spTree>
    <p:extLst>
      <p:ext uri="{BB962C8B-B14F-4D97-AF65-F5344CB8AC3E}">
        <p14:creationId xmlns:p14="http://schemas.microsoft.com/office/powerpoint/2010/main" val="238211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442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3032902" y="4296347"/>
            <a:ext cx="0" cy="32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32902" y="4850420"/>
            <a:ext cx="0" cy="32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a:off x="4430305" y="4403008"/>
            <a:ext cx="0" cy="68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8742" y="3879640"/>
            <a:ext cx="1838816" cy="2172745"/>
          </a:xfrm>
          <a:prstGeom prst="rect">
            <a:avLst/>
          </a:prstGeom>
          <a:noFill/>
          <a:ln>
            <a:noFill/>
          </a:ln>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9870" y="4586917"/>
            <a:ext cx="2201341" cy="315259"/>
          </a:xfrm>
          <a:prstGeom prst="rect">
            <a:avLst/>
          </a:prstGeom>
        </p:spPr>
      </p:pic>
      <p:cxnSp>
        <p:nvCxnSpPr>
          <p:cNvPr id="20" name="Straight Connector 19"/>
          <p:cNvCxnSpPr/>
          <p:nvPr/>
        </p:nvCxnSpPr>
        <p:spPr>
          <a:xfrm>
            <a:off x="5479737" y="4262917"/>
            <a:ext cx="0" cy="32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479737" y="4902176"/>
            <a:ext cx="0" cy="32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ZA" dirty="0"/>
              <a:t>Bank Statements</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7.1</a:t>
            </a:r>
          </a:p>
        </p:txBody>
      </p:sp>
      <p:sp>
        <p:nvSpPr>
          <p:cNvPr id="6" name="Rectangle 5"/>
          <p:cNvSpPr/>
          <p:nvPr/>
        </p:nvSpPr>
        <p:spPr>
          <a:xfrm>
            <a:off x="484419" y="1673328"/>
            <a:ext cx="7400694" cy="980693"/>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a:spLocks/>
          </p:cNvSpPr>
          <p:nvPr/>
        </p:nvSpPr>
        <p:spPr>
          <a:xfrm>
            <a:off x="868448" y="1480475"/>
            <a:ext cx="2357832"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a:solidFill>
                  <a:srgbClr val="64AFA8"/>
                </a:solidFill>
              </a:rPr>
              <a:t>Bank statements</a:t>
            </a:r>
            <a:endParaRPr lang="en-GB" sz="2400" b="1" i="1" dirty="0">
              <a:solidFill>
                <a:srgbClr val="64AFA8"/>
              </a:solidFill>
            </a:endParaRPr>
          </a:p>
        </p:txBody>
      </p:sp>
      <p:sp>
        <p:nvSpPr>
          <p:cNvPr id="8" name="TextBox 7"/>
          <p:cNvSpPr txBox="1"/>
          <p:nvPr/>
        </p:nvSpPr>
        <p:spPr>
          <a:xfrm>
            <a:off x="623117" y="1859395"/>
            <a:ext cx="7175956" cy="707886"/>
          </a:xfrm>
          <a:prstGeom prst="rect">
            <a:avLst/>
          </a:prstGeom>
          <a:noFill/>
        </p:spPr>
        <p:txBody>
          <a:bodyPr wrap="square" rtlCol="0">
            <a:spAutoFit/>
          </a:bodyPr>
          <a:lstStyle/>
          <a:p>
            <a:r>
              <a:rPr lang="en-ZA" sz="2000" dirty="0"/>
              <a:t>Bank statements provide a record of all income and expenditure for a given period.</a:t>
            </a:r>
          </a:p>
        </p:txBody>
      </p:sp>
      <p:sp>
        <p:nvSpPr>
          <p:cNvPr id="9" name="Content Placeholder 2"/>
          <p:cNvSpPr txBox="1">
            <a:spLocks/>
          </p:cNvSpPr>
          <p:nvPr/>
        </p:nvSpPr>
        <p:spPr>
          <a:xfrm>
            <a:off x="7203331" y="2414486"/>
            <a:ext cx="595741"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a:solidFill>
                  <a:srgbClr val="64AFA8"/>
                </a:solidFill>
              </a:rPr>
              <a:t>” </a:t>
            </a:r>
            <a:endParaRPr lang="en-GB" sz="6000" b="1" i="1" dirty="0">
              <a:solidFill>
                <a:srgbClr val="64AFA8"/>
              </a:solidFill>
            </a:endParaRPr>
          </a:p>
        </p:txBody>
      </p:sp>
      <p:sp>
        <p:nvSpPr>
          <p:cNvPr id="3" name="Content Placeholder 2"/>
          <p:cNvSpPr>
            <a:spLocks noGrp="1"/>
          </p:cNvSpPr>
          <p:nvPr>
            <p:ph idx="1"/>
          </p:nvPr>
        </p:nvSpPr>
        <p:spPr/>
        <p:txBody>
          <a:bodyPr/>
          <a:lstStyle/>
          <a:p>
            <a:pPr marL="0" indent="0">
              <a:buNone/>
            </a:pPr>
            <a:endParaRPr lang="en-ZA" sz="2000" dirty="0"/>
          </a:p>
          <a:p>
            <a:pPr marL="0" indent="0">
              <a:buNone/>
            </a:pPr>
            <a:endParaRPr lang="en-ZA" sz="2000" dirty="0"/>
          </a:p>
          <a:p>
            <a:pPr marL="0" indent="0">
              <a:buNone/>
            </a:pPr>
            <a:endParaRPr lang="en-ZA" sz="2000" dirty="0"/>
          </a:p>
          <a:p>
            <a:pPr marL="180975" indent="-180975"/>
            <a:r>
              <a:rPr lang="en-ZA" sz="2000" dirty="0"/>
              <a:t>The financial documents like invoices and receipts are used to check that  the income and expenditure is correctly reflected on the bank statements.</a:t>
            </a:r>
          </a:p>
          <a:p>
            <a:endParaRPr lang="en-ZA" sz="200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1346" y="3804435"/>
            <a:ext cx="1641975" cy="53747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2884" y="5104055"/>
            <a:ext cx="1698897" cy="90856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7969" y="4538257"/>
            <a:ext cx="1641975" cy="402831"/>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7763" y="3793378"/>
            <a:ext cx="1762386" cy="53747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7764" y="5113990"/>
            <a:ext cx="1762386" cy="537473"/>
          </a:xfrm>
          <a:prstGeom prst="rect">
            <a:avLst/>
          </a:prstGeom>
        </p:spPr>
      </p:pic>
    </p:spTree>
    <p:extLst>
      <p:ext uri="{BB962C8B-B14F-4D97-AF65-F5344CB8AC3E}">
        <p14:creationId xmlns:p14="http://schemas.microsoft.com/office/powerpoint/2010/main" val="54436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53"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up)">
                                      <p:cBhvr>
                                        <p:cTn id="48" dur="500"/>
                                        <p:tgtEl>
                                          <p:spTgt spid="21"/>
                                        </p:tgtEl>
                                      </p:cBhvr>
                                    </p:animEffect>
                                  </p:childTnLst>
                                </p:cTn>
                              </p:par>
                              <p:par>
                                <p:cTn id="49" presetID="53" presetClass="entr" presetSubtype="16"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up)">
                                      <p:cBhvr>
                                        <p:cTn id="58" dur="500"/>
                                        <p:tgtEl>
                                          <p:spTgt spid="18"/>
                                        </p:tgtEl>
                                      </p:cBhvr>
                                    </p:animEffec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Unit 7.1 </a:t>
            </a:r>
          </a:p>
        </p:txBody>
      </p:sp>
      <p:sp>
        <p:nvSpPr>
          <p:cNvPr id="3" name="Content Placeholder 2"/>
          <p:cNvSpPr>
            <a:spLocks noGrp="1"/>
          </p:cNvSpPr>
          <p:nvPr>
            <p:ph sz="quarter" idx="10"/>
          </p:nvPr>
        </p:nvSpPr>
        <p:spPr/>
        <p:txBody>
          <a:bodyPr/>
          <a:lstStyle/>
          <a:p>
            <a:r>
              <a:rPr lang="en-ZA" dirty="0"/>
              <a:t>Exercise 7.1</a:t>
            </a:r>
          </a:p>
        </p:txBody>
      </p:sp>
      <p:sp>
        <p:nvSpPr>
          <p:cNvPr id="4" name="Text Placeholder 3"/>
          <p:cNvSpPr>
            <a:spLocks noGrp="1"/>
          </p:cNvSpPr>
          <p:nvPr>
            <p:ph type="body" idx="11"/>
          </p:nvPr>
        </p:nvSpPr>
        <p:spPr/>
        <p:txBody>
          <a:bodyPr>
            <a:normAutofit/>
          </a:bodyPr>
          <a:lstStyle/>
          <a:p>
            <a:r>
              <a:rPr lang="en-US" altLang="en-US" sz="2000" dirty="0"/>
              <a:t>Complete </a:t>
            </a:r>
            <a:r>
              <a:rPr lang="en-US" altLang="en-US" sz="2000" b="1" dirty="0"/>
              <a:t>Exercise 7.1 </a:t>
            </a:r>
            <a:r>
              <a:rPr lang="en-US" altLang="en-US" sz="2000" dirty="0"/>
              <a:t>on </a:t>
            </a:r>
            <a:r>
              <a:rPr lang="en-US" altLang="en-US" sz="2000" b="1" dirty="0"/>
              <a:t>page 155 </a:t>
            </a:r>
            <a:r>
              <a:rPr lang="en-US" altLang="en-US" sz="2000" dirty="0"/>
              <a:t>of your Student’s Book</a:t>
            </a:r>
            <a:endParaRPr lang="en-GB" altLang="en-US" sz="2000" dirty="0"/>
          </a:p>
        </p:txBody>
      </p:sp>
    </p:spTree>
    <p:extLst>
      <p:ext uri="{BB962C8B-B14F-4D97-AF65-F5344CB8AC3E}">
        <p14:creationId xmlns:p14="http://schemas.microsoft.com/office/powerpoint/2010/main" val="2995378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Cash flow, budgets and financial statements</a:t>
            </a:r>
          </a:p>
        </p:txBody>
      </p:sp>
      <p:sp>
        <p:nvSpPr>
          <p:cNvPr id="3" name="Content Placeholder 2"/>
          <p:cNvSpPr>
            <a:spLocks noGrp="1"/>
          </p:cNvSpPr>
          <p:nvPr>
            <p:ph idx="1"/>
          </p:nvPr>
        </p:nvSpPr>
        <p:spPr/>
        <p:txBody>
          <a:bodyPr/>
          <a:lstStyle/>
          <a:p>
            <a:r>
              <a:rPr lang="en-ZA" dirty="0"/>
              <a:t>A business uses a budget, income and expenditure statement and a balance sheet to manage its finances:</a:t>
            </a:r>
          </a:p>
        </p:txBody>
      </p:sp>
      <p:sp>
        <p:nvSpPr>
          <p:cNvPr id="4" name="Text Placeholder 3"/>
          <p:cNvSpPr>
            <a:spLocks noGrp="1"/>
          </p:cNvSpPr>
          <p:nvPr>
            <p:ph type="body" sz="quarter" idx="10"/>
          </p:nvPr>
        </p:nvSpPr>
        <p:spPr/>
        <p:txBody>
          <a:bodyPr/>
          <a:lstStyle/>
          <a:p>
            <a:r>
              <a:rPr lang="en-ZA" dirty="0"/>
              <a:t>Unit 7.2</a:t>
            </a:r>
          </a:p>
        </p:txBody>
      </p:sp>
      <p:sp>
        <p:nvSpPr>
          <p:cNvPr id="5" name="Rectangle 4"/>
          <p:cNvSpPr/>
          <p:nvPr/>
        </p:nvSpPr>
        <p:spPr>
          <a:xfrm>
            <a:off x="498075" y="2728764"/>
            <a:ext cx="7387038" cy="1008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7" name="TextBox 6"/>
          <p:cNvSpPr txBox="1"/>
          <p:nvPr/>
        </p:nvSpPr>
        <p:spPr>
          <a:xfrm>
            <a:off x="889853" y="2877699"/>
            <a:ext cx="6231300" cy="677108"/>
          </a:xfrm>
          <a:prstGeom prst="rect">
            <a:avLst/>
          </a:prstGeom>
          <a:noFill/>
        </p:spPr>
        <p:txBody>
          <a:bodyPr wrap="square" rtlCol="0">
            <a:spAutoFit/>
          </a:bodyPr>
          <a:lstStyle/>
          <a:p>
            <a:r>
              <a:rPr lang="en-ZA" sz="2000" b="1" dirty="0"/>
              <a:t>Business Budget:</a:t>
            </a:r>
          </a:p>
          <a:p>
            <a:r>
              <a:rPr lang="en-ZA" dirty="0"/>
              <a:t>A document used to plan expected income and expenditure</a:t>
            </a:r>
          </a:p>
        </p:txBody>
      </p:sp>
      <p:sp>
        <p:nvSpPr>
          <p:cNvPr id="8" name="Rectangle 7"/>
          <p:cNvSpPr/>
          <p:nvPr/>
        </p:nvSpPr>
        <p:spPr>
          <a:xfrm>
            <a:off x="745348" y="2850943"/>
            <a:ext cx="45719" cy="720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a:off x="496800" y="3809425"/>
            <a:ext cx="7387038" cy="1008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1" name="TextBox 10"/>
          <p:cNvSpPr txBox="1"/>
          <p:nvPr/>
        </p:nvSpPr>
        <p:spPr>
          <a:xfrm>
            <a:off x="887302" y="3965290"/>
            <a:ext cx="6919604" cy="677108"/>
          </a:xfrm>
          <a:prstGeom prst="rect">
            <a:avLst/>
          </a:prstGeom>
          <a:noFill/>
        </p:spPr>
        <p:txBody>
          <a:bodyPr wrap="square" rtlCol="0">
            <a:spAutoFit/>
          </a:bodyPr>
          <a:lstStyle/>
          <a:p>
            <a:r>
              <a:rPr lang="en-ZA" sz="2000" b="1" dirty="0"/>
              <a:t>Income/expenditure statement:</a:t>
            </a:r>
          </a:p>
          <a:p>
            <a:r>
              <a:rPr lang="en-ZA" dirty="0"/>
              <a:t>A document to measure financial performance for a specific time period</a:t>
            </a:r>
          </a:p>
        </p:txBody>
      </p:sp>
      <p:sp>
        <p:nvSpPr>
          <p:cNvPr id="12" name="Rectangle 11"/>
          <p:cNvSpPr/>
          <p:nvPr/>
        </p:nvSpPr>
        <p:spPr>
          <a:xfrm>
            <a:off x="744073" y="3940230"/>
            <a:ext cx="45719" cy="720000"/>
          </a:xfrm>
          <a:prstGeom prst="rect">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p:cNvSpPr/>
          <p:nvPr/>
        </p:nvSpPr>
        <p:spPr>
          <a:xfrm>
            <a:off x="496800" y="4923586"/>
            <a:ext cx="7387038" cy="1008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5" name="TextBox 14"/>
          <p:cNvSpPr txBox="1"/>
          <p:nvPr/>
        </p:nvSpPr>
        <p:spPr>
          <a:xfrm>
            <a:off x="887302" y="4957561"/>
            <a:ext cx="6919603" cy="954107"/>
          </a:xfrm>
          <a:prstGeom prst="rect">
            <a:avLst/>
          </a:prstGeom>
          <a:noFill/>
        </p:spPr>
        <p:txBody>
          <a:bodyPr wrap="square" rtlCol="0">
            <a:spAutoFit/>
          </a:bodyPr>
          <a:lstStyle/>
          <a:p>
            <a:r>
              <a:rPr lang="en-ZA" sz="2000" b="1" dirty="0"/>
              <a:t>Balance sheet:</a:t>
            </a:r>
          </a:p>
          <a:p>
            <a:r>
              <a:rPr lang="en-ZA" dirty="0"/>
              <a:t>A document that shows business assets, business liabilities and owners’ equity.</a:t>
            </a:r>
          </a:p>
        </p:txBody>
      </p:sp>
      <p:sp>
        <p:nvSpPr>
          <p:cNvPr id="16" name="Rectangle 15"/>
          <p:cNvSpPr/>
          <p:nvPr/>
        </p:nvSpPr>
        <p:spPr>
          <a:xfrm>
            <a:off x="744073" y="5088895"/>
            <a:ext cx="45719" cy="720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6610" y="3083688"/>
            <a:ext cx="2327417" cy="2750077"/>
          </a:xfrm>
          <a:prstGeom prst="rect">
            <a:avLst/>
          </a:prstGeom>
          <a:noFill/>
          <a:ln>
            <a:noFill/>
          </a:ln>
        </p:spPr>
      </p:pic>
    </p:spTree>
    <p:extLst>
      <p:ext uri="{BB962C8B-B14F-4D97-AF65-F5344CB8AC3E}">
        <p14:creationId xmlns:p14="http://schemas.microsoft.com/office/powerpoint/2010/main" val="120693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53"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animBg="1"/>
      <p:bldP spid="11" grpId="0"/>
      <p:bldP spid="12" grpId="0" animBg="1"/>
      <p:bldP spid="13" grpId="0" animBg="1"/>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6360" y="2264996"/>
            <a:ext cx="2923580" cy="3454503"/>
          </a:xfrm>
          <a:prstGeom prst="rect">
            <a:avLst/>
          </a:prstGeom>
          <a:noFill/>
          <a:ln>
            <a:noFill/>
          </a:ln>
        </p:spPr>
      </p:pic>
      <p:sp>
        <p:nvSpPr>
          <p:cNvPr id="2" name="Title 1"/>
          <p:cNvSpPr>
            <a:spLocks noGrp="1"/>
          </p:cNvSpPr>
          <p:nvPr>
            <p:ph type="title"/>
          </p:nvPr>
        </p:nvSpPr>
        <p:spPr/>
        <p:txBody>
          <a:bodyPr/>
          <a:lstStyle/>
          <a:p>
            <a:r>
              <a:rPr lang="en-ZA" sz="4400" dirty="0"/>
              <a:t>Cash flow, budgets and financial statements</a:t>
            </a:r>
          </a:p>
        </p:txBody>
      </p:sp>
      <p:sp>
        <p:nvSpPr>
          <p:cNvPr id="4" name="Text Placeholder 3"/>
          <p:cNvSpPr>
            <a:spLocks noGrp="1"/>
          </p:cNvSpPr>
          <p:nvPr>
            <p:ph type="body" sz="quarter" idx="10"/>
          </p:nvPr>
        </p:nvSpPr>
        <p:spPr/>
        <p:txBody>
          <a:bodyPr/>
          <a:lstStyle/>
          <a:p>
            <a:r>
              <a:rPr lang="en-ZA" dirty="0"/>
              <a:t>Unit 7.2</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091" y="3992248"/>
            <a:ext cx="2256021" cy="50740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9450" y="3983456"/>
            <a:ext cx="2256021" cy="507400"/>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3842" y="3981498"/>
            <a:ext cx="2256021" cy="782924"/>
          </a:xfrm>
          <a:prstGeom prst="rect">
            <a:avLst/>
          </a:prstGeom>
        </p:spPr>
      </p:pic>
      <p:cxnSp>
        <p:nvCxnSpPr>
          <p:cNvPr id="25" name="Straight Connector 24"/>
          <p:cNvCxnSpPr/>
          <p:nvPr/>
        </p:nvCxnSpPr>
        <p:spPr>
          <a:xfrm>
            <a:off x="2001101" y="3552093"/>
            <a:ext cx="2326359" cy="1361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1821101" y="3726522"/>
            <a:ext cx="360000" cy="0"/>
          </a:xfrm>
          <a:prstGeom prst="straightConnector1">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4132069" y="3726522"/>
            <a:ext cx="360000" cy="0"/>
          </a:xfrm>
          <a:prstGeom prst="straightConnector1">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6433452" y="3726522"/>
            <a:ext cx="360000" cy="0"/>
          </a:xfrm>
          <a:prstGeom prst="straightConnector1">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311762" y="3226775"/>
            <a:ext cx="0" cy="3046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711" y="2775504"/>
            <a:ext cx="1113007" cy="55377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5660" y="2797842"/>
            <a:ext cx="1113007" cy="553776"/>
          </a:xfrm>
          <a:prstGeom prst="rect">
            <a:avLst/>
          </a:prstGeom>
        </p:spPr>
      </p:pic>
      <p:cxnSp>
        <p:nvCxnSpPr>
          <p:cNvPr id="23" name="Straight Arrow Connector 22"/>
          <p:cNvCxnSpPr/>
          <p:nvPr/>
        </p:nvCxnSpPr>
        <p:spPr>
          <a:xfrm>
            <a:off x="2124075" y="3074730"/>
            <a:ext cx="1524733" cy="0"/>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4281122" y="3555385"/>
            <a:ext cx="2351062" cy="206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99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53"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right)">
                                      <p:cBhvr>
                                        <p:cTn id="32" dur="500"/>
                                        <p:tgtEl>
                                          <p:spTgt spid="25"/>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par>
                                <p:cTn id="37" presetID="53" presetClass="entr" presetSubtype="16" fill="hold" nodeType="withEffect">
                                  <p:stCondLst>
                                    <p:cond delay="25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up)">
                                      <p:cBhvr>
                                        <p:cTn id="46" dur="500"/>
                                        <p:tgtEl>
                                          <p:spTgt spid="27"/>
                                        </p:tgtEl>
                                      </p:cBhvr>
                                    </p:animEffect>
                                  </p:childTnLst>
                                </p:cTn>
                              </p:par>
                              <p:par>
                                <p:cTn id="47" presetID="53" presetClass="entr" presetSubtype="16"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left)">
                                      <p:cBhvr>
                                        <p:cTn id="56" dur="500"/>
                                        <p:tgtEl>
                                          <p:spTgt spid="37"/>
                                        </p:tgtEl>
                                      </p:cBhvr>
                                    </p:animEffect>
                                  </p:childTnLst>
                                </p:cTn>
                              </p:par>
                            </p:childTnLst>
                          </p:cTn>
                        </p:par>
                        <p:par>
                          <p:cTn id="57" fill="hold">
                            <p:stCondLst>
                              <p:cond delay="500"/>
                            </p:stCondLst>
                            <p:childTnLst>
                              <p:par>
                                <p:cTn id="58" presetID="22" presetClass="entr" presetSubtype="1" fill="hold"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up)">
                                      <p:cBhvr>
                                        <p:cTn id="60" dur="500"/>
                                        <p:tgtEl>
                                          <p:spTgt spid="28"/>
                                        </p:tgtEl>
                                      </p:cBhvr>
                                    </p:animEffect>
                                  </p:childTnLst>
                                </p:cTn>
                              </p:par>
                              <p:par>
                                <p:cTn id="61" presetID="53" presetClass="entr" presetSubtype="16"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Effect transition="in" filter="fade">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p:blipFill>
        <p:spPr>
          <a:xfrm>
            <a:off x="626636" y="1817237"/>
            <a:ext cx="977166" cy="1010861"/>
          </a:xfrm>
          <a:prstGeom prst="rect">
            <a:avLst/>
          </a:prstGeom>
        </p:spPr>
      </p:pic>
      <p:sp>
        <p:nvSpPr>
          <p:cNvPr id="8" name="Content Placeholder 2"/>
          <p:cNvSpPr txBox="1">
            <a:spLocks/>
          </p:cNvSpPr>
          <p:nvPr/>
        </p:nvSpPr>
        <p:spPr>
          <a:xfrm>
            <a:off x="1964766" y="1707832"/>
            <a:ext cx="6039352" cy="3812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dirty="0" err="1"/>
              <a:t>StyleGirlz</a:t>
            </a:r>
            <a:r>
              <a:rPr lang="en-ZA" sz="1800" dirty="0"/>
              <a:t> Hair Studio is a busy hairdresser in a shopping mall. </a:t>
            </a:r>
          </a:p>
          <a:p>
            <a:pPr marL="180975" indent="-180975"/>
            <a:r>
              <a:rPr lang="en-ZA" sz="1800" dirty="0"/>
              <a:t>The company makes their income from sales (selling hair products and equipment) and services (hair cuts, styling, </a:t>
            </a:r>
            <a:r>
              <a:rPr lang="en-ZA" sz="1800" dirty="0" err="1"/>
              <a:t>coloring</a:t>
            </a:r>
            <a:r>
              <a:rPr lang="en-ZA" sz="1800" dirty="0"/>
              <a:t>) </a:t>
            </a:r>
          </a:p>
          <a:p>
            <a:pPr marL="180975" indent="-180975"/>
            <a:r>
              <a:rPr lang="en-ZA" sz="1800" dirty="0"/>
              <a:t>They own hairdressing equipment (e.g. hairdryers, basins, scissors) </a:t>
            </a:r>
          </a:p>
          <a:p>
            <a:pPr marL="180975" indent="-180975"/>
            <a:r>
              <a:rPr lang="en-ZA" sz="1800" dirty="0"/>
              <a:t>They owe R72 320 on the company vehicle. </a:t>
            </a:r>
          </a:p>
          <a:p>
            <a:pPr marL="180975" indent="-180975"/>
            <a:r>
              <a:rPr lang="en-ZA" sz="1800" dirty="0"/>
              <a:t>There are 15 employees. Some of them earn commission. </a:t>
            </a:r>
          </a:p>
          <a:p>
            <a:pPr marL="180975" indent="-180975"/>
            <a:r>
              <a:rPr lang="en-ZA" sz="1800" dirty="0"/>
              <a:t>The variable expenses are commissions, staff training, repairs to equipment, purchase of consumable goods, telecommunications accounts, municipal accounts and taxes</a:t>
            </a:r>
          </a:p>
          <a:p>
            <a:pPr marL="180975" indent="-180975"/>
            <a:r>
              <a:rPr lang="en-ZA" sz="1800" dirty="0"/>
              <a:t>The fixed expenses include insurance fees, salaries and rental.</a:t>
            </a:r>
          </a:p>
        </p:txBody>
      </p:sp>
      <p:sp>
        <p:nvSpPr>
          <p:cNvPr id="2" name="Title 1"/>
          <p:cNvSpPr>
            <a:spLocks noGrp="1"/>
          </p:cNvSpPr>
          <p:nvPr>
            <p:ph type="title"/>
          </p:nvPr>
        </p:nvSpPr>
        <p:spPr/>
        <p:txBody>
          <a:bodyPr/>
          <a:lstStyle/>
          <a:p>
            <a:r>
              <a:rPr lang="en-ZA" dirty="0"/>
              <a:t>Example 7.4 page 157</a:t>
            </a:r>
            <a:endParaRPr lang="en-GB" dirty="0"/>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7.2</a:t>
            </a:r>
          </a:p>
        </p:txBody>
      </p:sp>
    </p:spTree>
    <p:extLst>
      <p:ext uri="{BB962C8B-B14F-4D97-AF65-F5344CB8AC3E}">
        <p14:creationId xmlns:p14="http://schemas.microsoft.com/office/powerpoint/2010/main" val="42801930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4571</TotalTime>
  <Words>1319</Words>
  <Application>Microsoft Office PowerPoint</Application>
  <PresentationFormat>On-screen Show (4:3)</PresentationFormat>
  <Paragraphs>236</Paragraphs>
  <Slides>31</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Cambria Math</vt:lpstr>
      <vt:lpstr>Presentation2</vt:lpstr>
      <vt:lpstr>Mathematical Literacy</vt:lpstr>
      <vt:lpstr>Financial documents and processes</vt:lpstr>
      <vt:lpstr>Overview</vt:lpstr>
      <vt:lpstr>Financial documents for business: income and expenditure</vt:lpstr>
      <vt:lpstr>Bank Statements</vt:lpstr>
      <vt:lpstr>PowerPoint Presentation</vt:lpstr>
      <vt:lpstr>Cash flow, budgets and financial statements</vt:lpstr>
      <vt:lpstr>Cash flow, budgets and financial statements</vt:lpstr>
      <vt:lpstr>Example 7.4 page 157</vt:lpstr>
      <vt:lpstr>Example 7.4 page 157</vt:lpstr>
      <vt:lpstr>Example 7.4 page 157</vt:lpstr>
      <vt:lpstr>Example 7.4 page 157</vt:lpstr>
      <vt:lpstr>Completing a table of values by using the formula or a description</vt:lpstr>
      <vt:lpstr>Budgets, actuals and variance</vt:lpstr>
      <vt:lpstr>Example 7.5 page 161</vt:lpstr>
      <vt:lpstr>PowerPoint Presentation</vt:lpstr>
      <vt:lpstr>Income, costs and break-even point</vt:lpstr>
      <vt:lpstr>Link between cost of sales and business expenditure</vt:lpstr>
      <vt:lpstr>Break-even point</vt:lpstr>
      <vt:lpstr>Break-even point continued …</vt:lpstr>
      <vt:lpstr>Break-even point continued …</vt:lpstr>
      <vt:lpstr>Break-even point continued …</vt:lpstr>
      <vt:lpstr>Break-even point continued …</vt:lpstr>
      <vt:lpstr>Break-even point continued …</vt:lpstr>
      <vt:lpstr>PowerPoint Presentation</vt:lpstr>
      <vt:lpstr>Inflation</vt:lpstr>
      <vt:lpstr>Calculating Inflation</vt:lpstr>
      <vt:lpstr>Example 7.7 page 171</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Dipak, Aarthi, Springer</cp:lastModifiedBy>
  <cp:revision>666</cp:revision>
  <dcterms:created xsi:type="dcterms:W3CDTF">2017-08-15T07:49:10Z</dcterms:created>
  <dcterms:modified xsi:type="dcterms:W3CDTF">2017-12-22T10:54:01Z</dcterms:modified>
</cp:coreProperties>
</file>