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4"/>
  </p:handoutMasterIdLst>
  <p:sldIdLst>
    <p:sldId id="256" r:id="rId2"/>
    <p:sldId id="257" r:id="rId3"/>
    <p:sldId id="258" r:id="rId4"/>
    <p:sldId id="384" r:id="rId5"/>
    <p:sldId id="401" r:id="rId6"/>
    <p:sldId id="385" r:id="rId7"/>
    <p:sldId id="386" r:id="rId8"/>
    <p:sldId id="387" r:id="rId9"/>
    <p:sldId id="388" r:id="rId10"/>
    <p:sldId id="315" r:id="rId11"/>
    <p:sldId id="389" r:id="rId12"/>
    <p:sldId id="391" r:id="rId13"/>
    <p:sldId id="394" r:id="rId14"/>
    <p:sldId id="393" r:id="rId15"/>
    <p:sldId id="396" r:id="rId16"/>
    <p:sldId id="397" r:id="rId17"/>
    <p:sldId id="398" r:id="rId18"/>
    <p:sldId id="399" r:id="rId19"/>
    <p:sldId id="400" r:id="rId20"/>
    <p:sldId id="381" r:id="rId21"/>
    <p:sldId id="316" r:id="rId22"/>
    <p:sldId id="40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56" userDrawn="1">
          <p15:clr>
            <a:srgbClr val="A4A3A4"/>
          </p15:clr>
        </p15:guide>
        <p15:guide id="2" pos="2676" userDrawn="1">
          <p15:clr>
            <a:srgbClr val="A4A3A4"/>
          </p15:clr>
        </p15:guide>
        <p15:guide id="3" orient="horz" pos="3861" userDrawn="1">
          <p15:clr>
            <a:srgbClr val="A4A3A4"/>
          </p15:clr>
        </p15:guide>
        <p15:guide id="4" pos="1338" userDrawn="1">
          <p15:clr>
            <a:srgbClr val="A4A3A4"/>
          </p15:clr>
        </p15:guide>
        <p15:guide id="5" orient="horz" pos="2478" userDrawn="1">
          <p15:clr>
            <a:srgbClr val="A4A3A4"/>
          </p15:clr>
        </p15:guide>
        <p15:guide id="6" orient="horz" pos="3453" userDrawn="1">
          <p15:clr>
            <a:srgbClr val="A4A3A4"/>
          </p15:clr>
        </p15:guide>
        <p15:guide id="7" pos="3742" userDrawn="1">
          <p15:clr>
            <a:srgbClr val="A4A3A4"/>
          </p15:clr>
        </p15:guide>
        <p15:guide id="8" pos="4967" userDrawn="1">
          <p15:clr>
            <a:srgbClr val="A4A3A4"/>
          </p15:clr>
        </p15:guide>
        <p15:guide id="9" orient="horz" pos="1593" userDrawn="1">
          <p15:clr>
            <a:srgbClr val="A4A3A4"/>
          </p15:clr>
        </p15:guide>
        <p15:guide id="10" pos="2290" userDrawn="1">
          <p15:clr>
            <a:srgbClr val="A4A3A4"/>
          </p15:clr>
        </p15:guide>
        <p15:guide id="11" orient="horz" pos="118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D043"/>
    <a:srgbClr val="0D9293"/>
    <a:srgbClr val="2FA1A2"/>
    <a:srgbClr val="4BB3B5"/>
    <a:srgbClr val="D9D9D9"/>
    <a:srgbClr val="BDDA73"/>
    <a:srgbClr val="D8E8EA"/>
    <a:srgbClr val="94C2C8"/>
    <a:srgbClr val="9FC8CD"/>
    <a:srgbClr val="A6CE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57" autoAdjust="0"/>
    <p:restoredTop sz="94660"/>
  </p:normalViewPr>
  <p:slideViewPr>
    <p:cSldViewPr snapToGrid="0">
      <p:cViewPr varScale="1">
        <p:scale>
          <a:sx n="105" d="100"/>
          <a:sy n="105" d="100"/>
        </p:scale>
        <p:origin x="126" y="78"/>
      </p:cViewPr>
      <p:guideLst>
        <p:guide orient="horz" pos="1956"/>
        <p:guide pos="2676"/>
        <p:guide orient="horz" pos="3861"/>
        <p:guide pos="1338"/>
        <p:guide orient="horz" pos="2478"/>
        <p:guide orient="horz" pos="3453"/>
        <p:guide pos="3742"/>
        <p:guide pos="4967"/>
        <p:guide orient="horz" pos="1593"/>
        <p:guide pos="2290"/>
        <p:guide orient="horz" pos="1185"/>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0" d="100"/>
          <a:sy n="80" d="100"/>
        </p:scale>
        <p:origin x="199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BD87E42-A97C-45D3-8678-BF71BE5913AE}" type="datetimeFigureOut">
              <a:rPr lang="en-GB" smtClean="0"/>
              <a:t>22/12/2017</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4E351C-D2F9-4339-AEC5-7206194B4A5F}" type="slidenum">
              <a:rPr lang="en-GB" smtClean="0"/>
              <a:t>‹#›</a:t>
            </a:fld>
            <a:endParaRPr lang="en-GB"/>
          </a:p>
        </p:txBody>
      </p:sp>
    </p:spTree>
    <p:extLst>
      <p:ext uri="{BB962C8B-B14F-4D97-AF65-F5344CB8AC3E}">
        <p14:creationId xmlns:p14="http://schemas.microsoft.com/office/powerpoint/2010/main" val="424824376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ook 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1001" y="1676398"/>
            <a:ext cx="7915274" cy="2114552"/>
          </a:xfrm>
          <a:prstGeom prst="rect">
            <a:avLst/>
          </a:prstGeom>
        </p:spPr>
        <p:txBody>
          <a:bodyPr anchor="b">
            <a:normAutofit/>
          </a:bodyPr>
          <a:lstStyle>
            <a:lvl1pPr algn="ctr">
              <a:defRPr sz="7200" b="1">
                <a:latin typeface="+mn-lt"/>
              </a:defRPr>
            </a:lvl1pPr>
          </a:lstStyle>
          <a:p>
            <a:r>
              <a:rPr lang="en-US" dirty="0"/>
              <a:t>Book title</a:t>
            </a:r>
          </a:p>
        </p:txBody>
      </p:sp>
      <p:sp>
        <p:nvSpPr>
          <p:cNvPr id="3" name="Subtitle 2"/>
          <p:cNvSpPr>
            <a:spLocks noGrp="1"/>
          </p:cNvSpPr>
          <p:nvPr>
            <p:ph type="subTitle" idx="1" hasCustomPrompt="1"/>
          </p:nvPr>
        </p:nvSpPr>
        <p:spPr>
          <a:xfrm>
            <a:off x="381001" y="3952877"/>
            <a:ext cx="7915274" cy="1495425"/>
          </a:xfrm>
          <a:prstGeom prst="rect">
            <a:avLst/>
          </a:prstGeom>
        </p:spPr>
        <p:txBody>
          <a:bodyPr>
            <a:normAutofit/>
          </a:bodyPr>
          <a:lstStyle>
            <a:lvl1pPr marL="0" indent="0" algn="ctr">
              <a:buNone/>
              <a:defRPr sz="40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Level</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80765"/>
            <a:ext cx="3635892" cy="1033709"/>
          </a:xfrm>
          <a:prstGeom prst="rect">
            <a:avLst/>
          </a:prstGeom>
        </p:spPr>
      </p:pic>
    </p:spTree>
    <p:custDataLst>
      <p:tags r:id="rId1"/>
    </p:custDataLst>
    <p:extLst>
      <p:ext uri="{BB962C8B-B14F-4D97-AF65-F5344CB8AC3E}">
        <p14:creationId xmlns:p14="http://schemas.microsoft.com/office/powerpoint/2010/main" val="3425967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opic title">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6600" b="1">
                <a:latin typeface="+mn-lt"/>
              </a:defRPr>
            </a:lvl1pPr>
          </a:lstStyle>
          <a:p>
            <a:r>
              <a:rPr lang="en-US" dirty="0"/>
              <a:t>Topic title</a:t>
            </a:r>
          </a:p>
        </p:txBody>
      </p:sp>
      <p:sp>
        <p:nvSpPr>
          <p:cNvPr id="4"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4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Topic number</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extLst>
      <p:ext uri="{BB962C8B-B14F-4D97-AF65-F5344CB8AC3E}">
        <p14:creationId xmlns:p14="http://schemas.microsoft.com/office/powerpoint/2010/main" val="1261430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Modul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5763" y="1143002"/>
            <a:ext cx="7910513" cy="2636839"/>
          </a:xfrm>
          <a:prstGeom prst="rect">
            <a:avLst/>
          </a:prstGeom>
        </p:spPr>
        <p:txBody>
          <a:bodyPr anchor="b">
            <a:normAutofit/>
          </a:bodyPr>
          <a:lstStyle>
            <a:lvl1pPr algn="l">
              <a:defRPr sz="5400" b="1">
                <a:latin typeface="+mn-lt"/>
              </a:defRPr>
            </a:lvl1pPr>
          </a:lstStyle>
          <a:p>
            <a:r>
              <a:rPr lang="en-US" dirty="0"/>
              <a:t>Module title</a:t>
            </a:r>
          </a:p>
        </p:txBody>
      </p:sp>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Tree>
    <p:custDataLst>
      <p:tags r:id="rId1"/>
    </p:custDataLst>
    <p:extLst>
      <p:ext uri="{BB962C8B-B14F-4D97-AF65-F5344CB8AC3E}">
        <p14:creationId xmlns:p14="http://schemas.microsoft.com/office/powerpoint/2010/main" val="3634014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ummative assessment">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385763" y="3960816"/>
            <a:ext cx="7910513" cy="1500187"/>
          </a:xfrm>
          <a:prstGeom prst="rect">
            <a:avLst/>
          </a:prstGeom>
        </p:spPr>
        <p:txBody>
          <a:bodyPr>
            <a:normAutofit/>
          </a:bodyPr>
          <a:lstStyle>
            <a:lvl1pPr marL="0" indent="0" algn="l">
              <a:buNone/>
              <a:defRPr sz="3000" b="1">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6" name="TextBox 5"/>
          <p:cNvSpPr txBox="1"/>
          <p:nvPr/>
        </p:nvSpPr>
        <p:spPr>
          <a:xfrm>
            <a:off x="403411" y="1405577"/>
            <a:ext cx="7892863" cy="2400657"/>
          </a:xfrm>
          <a:prstGeom prst="rect">
            <a:avLst/>
          </a:prstGeom>
          <a:noFill/>
        </p:spPr>
        <p:txBody>
          <a:bodyPr wrap="square" rtlCol="0">
            <a:spAutoFit/>
          </a:bodyPr>
          <a:lstStyle/>
          <a:p>
            <a:pPr defTabSz="457200"/>
            <a:endParaRPr lang="en-US" sz="5000" dirty="0">
              <a:solidFill>
                <a:prstClr val="black"/>
              </a:solidFill>
            </a:endParaRPr>
          </a:p>
          <a:p>
            <a:pPr defTabSz="457200"/>
            <a:endParaRPr lang="en-US" sz="5000" dirty="0">
              <a:solidFill>
                <a:prstClr val="black"/>
              </a:solidFill>
            </a:endParaRPr>
          </a:p>
          <a:p>
            <a:pPr defTabSz="457200"/>
            <a:r>
              <a:rPr lang="en-US" sz="4800" b="1" dirty="0">
                <a:solidFill>
                  <a:prstClr val="black"/>
                </a:solidFill>
              </a:rPr>
              <a:t>Summative assessment</a:t>
            </a:r>
            <a:endParaRPr lang="en-GB" sz="4800" b="1" dirty="0">
              <a:solidFill>
                <a:prstClr val="black"/>
              </a:solidFill>
            </a:endParaRPr>
          </a:p>
        </p:txBody>
      </p:sp>
    </p:spTree>
    <p:custDataLst>
      <p:tags r:id="rId1"/>
    </p:custDataLst>
    <p:extLst>
      <p:ext uri="{BB962C8B-B14F-4D97-AF65-F5344CB8AC3E}">
        <p14:creationId xmlns:p14="http://schemas.microsoft.com/office/powerpoint/2010/main" val="7345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activity">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3756" y="464632"/>
            <a:ext cx="1729753" cy="2455200"/>
          </a:xfrm>
          <a:prstGeom prst="rect">
            <a:avLst/>
          </a:prstGeom>
        </p:spPr>
      </p:pic>
      <p:sp>
        <p:nvSpPr>
          <p:cNvPr id="3" name="Text Placeholder 2"/>
          <p:cNvSpPr>
            <a:spLocks noGrp="1"/>
          </p:cNvSpPr>
          <p:nvPr>
            <p:ph type="body" idx="1" hasCustomPrompt="1"/>
          </p:nvPr>
        </p:nvSpPr>
        <p:spPr>
          <a:xfrm>
            <a:off x="385763" y="3960817"/>
            <a:ext cx="7910513" cy="479206"/>
          </a:xfrm>
          <a:prstGeom prst="rect">
            <a:avLst/>
          </a:prstGeom>
        </p:spPr>
        <p:txBody>
          <a:bodyPr>
            <a:normAutofit/>
          </a:bodyPr>
          <a:lstStyle>
            <a:lvl1pPr marL="0" indent="0" algn="l">
              <a:buNone/>
              <a:defRPr sz="3000" b="1" baseline="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63991" y="256559"/>
            <a:ext cx="2232284" cy="634653"/>
          </a:xfrm>
          <a:prstGeom prst="rect">
            <a:avLst/>
          </a:prstGeom>
        </p:spPr>
      </p:pic>
      <p:sp>
        <p:nvSpPr>
          <p:cNvPr id="4" name="Content Placeholder 3"/>
          <p:cNvSpPr>
            <a:spLocks noGrp="1"/>
          </p:cNvSpPr>
          <p:nvPr>
            <p:ph sz="quarter" idx="10" hasCustomPrompt="1"/>
          </p:nvPr>
        </p:nvSpPr>
        <p:spPr>
          <a:xfrm>
            <a:off x="392595" y="3262376"/>
            <a:ext cx="8051800" cy="870712"/>
          </a:xfrm>
          <a:prstGeom prst="rect">
            <a:avLst/>
          </a:prstGeom>
        </p:spPr>
        <p:txBody>
          <a:bodyPr>
            <a:normAutofit/>
          </a:bodyPr>
          <a:lstStyle>
            <a:lvl1pPr marL="0" indent="0" algn="l" defTabSz="457200" rtl="0" eaLnBrk="1" latinLnBrk="0" hangingPunct="1">
              <a:buNone/>
              <a:defRPr lang="en-US" sz="4800" b="1" kern="1200" dirty="0">
                <a:solidFill>
                  <a:schemeClr val="tx1"/>
                </a:solidFill>
                <a:latin typeface="+mn-lt"/>
                <a:ea typeface="+mn-ea"/>
                <a:cs typeface="+mn-cs"/>
              </a:defRPr>
            </a:lvl1pPr>
          </a:lstStyle>
          <a:p>
            <a:pPr lvl="0"/>
            <a:r>
              <a:rPr lang="en-US" dirty="0"/>
              <a:t>Learning activity number</a:t>
            </a:r>
          </a:p>
        </p:txBody>
      </p:sp>
      <p:sp>
        <p:nvSpPr>
          <p:cNvPr id="7" name="Text Placeholder 2"/>
          <p:cNvSpPr txBox="1">
            <a:spLocks/>
          </p:cNvSpPr>
          <p:nvPr userDrawn="1"/>
        </p:nvSpPr>
        <p:spPr>
          <a:xfrm>
            <a:off x="385763" y="4440022"/>
            <a:ext cx="7910513" cy="550427"/>
          </a:xfrm>
          <a:prstGeom prst="rect">
            <a:avLst/>
          </a:prstGeom>
        </p:spPr>
        <p:txBody>
          <a:bodyPr>
            <a:normAutofit/>
          </a:bodyPr>
          <a:lstStyle>
            <a:lvl1pPr marL="0" indent="0" algn="l" defTabSz="685800" rtl="0" eaLnBrk="1" latinLnBrk="0" hangingPunct="1">
              <a:lnSpc>
                <a:spcPct val="90000"/>
              </a:lnSpc>
              <a:spcBef>
                <a:spcPts val="750"/>
              </a:spcBef>
              <a:buFont typeface="Arial" panose="020B0604020202020204" pitchFamily="34" charset="0"/>
              <a:buNone/>
              <a:defRPr sz="3000" b="1" kern="1200">
                <a:solidFill>
                  <a:schemeClr val="bg1">
                    <a:lumMod val="50000"/>
                  </a:schemeClr>
                </a:solidFill>
                <a:latin typeface="+mn-lt"/>
                <a:ea typeface="+mn-ea"/>
                <a:cs typeface="+mn-cs"/>
              </a:defRPr>
            </a:lvl1pPr>
            <a:lvl2pPr marL="457200" indent="0" algn="l" defTabSz="685800" rtl="0" eaLnBrk="1" latinLnBrk="0" hangingPunct="1">
              <a:lnSpc>
                <a:spcPct val="90000"/>
              </a:lnSpc>
              <a:spcBef>
                <a:spcPts val="375"/>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685800" rtl="0" eaLnBrk="1" latinLnBrk="0" hangingPunct="1">
              <a:lnSpc>
                <a:spcPct val="90000"/>
              </a:lnSpc>
              <a:spcBef>
                <a:spcPts val="375"/>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685800" rtl="0" eaLnBrk="1" latinLnBrk="0" hangingPunct="1">
              <a:lnSpc>
                <a:spcPct val="90000"/>
              </a:lnSpc>
              <a:spcBef>
                <a:spcPts val="375"/>
              </a:spcBef>
              <a:buFont typeface="Arial" panose="020B0604020202020204" pitchFamily="34" charset="0"/>
              <a:buNone/>
              <a:defRPr sz="1600" kern="1200">
                <a:solidFill>
                  <a:schemeClr val="tx1">
                    <a:tint val="75000"/>
                  </a:schemeClr>
                </a:solidFill>
                <a:latin typeface="+mn-lt"/>
                <a:ea typeface="+mn-ea"/>
                <a:cs typeface="+mn-cs"/>
              </a:defRPr>
            </a:lvl9pPr>
          </a:lstStyle>
          <a:p>
            <a:endParaRPr lang="en-ZA" sz="1800" b="0" dirty="0">
              <a:solidFill>
                <a:schemeClr val="tx1"/>
              </a:solidFill>
            </a:endParaRPr>
          </a:p>
        </p:txBody>
      </p:sp>
      <p:sp>
        <p:nvSpPr>
          <p:cNvPr id="9" name="Text Placeholder 2"/>
          <p:cNvSpPr>
            <a:spLocks noGrp="1"/>
          </p:cNvSpPr>
          <p:nvPr>
            <p:ph type="body" idx="11" hasCustomPrompt="1"/>
          </p:nvPr>
        </p:nvSpPr>
        <p:spPr>
          <a:xfrm>
            <a:off x="392595" y="4475632"/>
            <a:ext cx="7910513" cy="479206"/>
          </a:xfrm>
          <a:prstGeom prst="rect">
            <a:avLst/>
          </a:prstGeom>
        </p:spPr>
        <p:txBody>
          <a:bodyPr>
            <a:normAutofit/>
          </a:bodyPr>
          <a:lstStyle>
            <a:lvl1pPr marL="0" indent="0" algn="l">
              <a:buNone/>
              <a:defRPr sz="1700" b="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Module number</a:t>
            </a:r>
          </a:p>
        </p:txBody>
      </p:sp>
    </p:spTree>
    <p:custDataLst>
      <p:tags r:id="rId1"/>
    </p:custDataLst>
    <p:extLst>
      <p:ext uri="{BB962C8B-B14F-4D97-AF65-F5344CB8AC3E}">
        <p14:creationId xmlns:p14="http://schemas.microsoft.com/office/powerpoint/2010/main" val="3513730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1" y="417320"/>
            <a:ext cx="7905750" cy="720724"/>
          </a:xfrm>
          <a:prstGeom prst="rect">
            <a:avLst/>
          </a:prstGeom>
        </p:spPr>
        <p:txBody>
          <a:bodyPr/>
          <a:lstStyle>
            <a:lvl1pPr>
              <a:defRPr sz="4400" b="1">
                <a:latin typeface="+mn-lt"/>
              </a:defRPr>
            </a:lvl1pPr>
          </a:lstStyle>
          <a:p>
            <a:r>
              <a:rPr lang="en-US" dirty="0"/>
              <a:t>Click to edit Master title style</a:t>
            </a:r>
          </a:p>
        </p:txBody>
      </p:sp>
      <p:sp>
        <p:nvSpPr>
          <p:cNvPr id="3" name="Content Placeholder 2"/>
          <p:cNvSpPr>
            <a:spLocks noGrp="1"/>
          </p:cNvSpPr>
          <p:nvPr>
            <p:ph idx="1"/>
          </p:nvPr>
        </p:nvSpPr>
        <p:spPr>
          <a:xfrm>
            <a:off x="399289" y="1592288"/>
            <a:ext cx="7905751" cy="448532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0" hasCustomPrompt="1"/>
          </p:nvPr>
        </p:nvSpPr>
        <p:spPr>
          <a:xfrm>
            <a:off x="399289" y="987108"/>
            <a:ext cx="7905751" cy="301871"/>
          </a:xfrm>
          <a:prstGeom prst="rect">
            <a:avLst/>
          </a:prstGeom>
        </p:spPr>
        <p:txBody>
          <a:bodyPr/>
          <a:lstStyle>
            <a:lvl1pPr marL="0" indent="0">
              <a:buNone/>
              <a:defRPr sz="1800" b="1"/>
            </a:lvl1pPr>
          </a:lstStyle>
          <a:p>
            <a:r>
              <a:rPr lang="en-ZA" sz="1800" dirty="0">
                <a:solidFill>
                  <a:schemeClr val="bg2">
                    <a:lumMod val="75000"/>
                  </a:schemeClr>
                </a:solidFill>
              </a:rPr>
              <a:t>Unit</a:t>
            </a:r>
            <a:endParaRPr lang="en-US" dirty="0"/>
          </a:p>
        </p:txBody>
      </p:sp>
    </p:spTree>
    <p:custDataLst>
      <p:tags r:id="rId1"/>
    </p:custDataLst>
    <p:extLst>
      <p:ext uri="{BB962C8B-B14F-4D97-AF65-F5344CB8AC3E}">
        <p14:creationId xmlns:p14="http://schemas.microsoft.com/office/powerpoint/2010/main" val="51626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381001" y="417320"/>
            <a:ext cx="7905750" cy="720724"/>
          </a:xfrm>
          <a:prstGeom prst="rect">
            <a:avLst/>
          </a:prstGeom>
        </p:spPr>
        <p:txBody>
          <a:bodyPr/>
          <a:lstStyle>
            <a:lvl1pPr>
              <a:defRPr sz="4000" b="1">
                <a:latin typeface="+mn-lt"/>
              </a:defRPr>
            </a:lvl1pPr>
          </a:lstStyle>
          <a:p>
            <a:endParaRPr lang="en-US" dirty="0"/>
          </a:p>
        </p:txBody>
      </p:sp>
      <p:sp>
        <p:nvSpPr>
          <p:cNvPr id="4" name="Content Placeholder 2"/>
          <p:cNvSpPr>
            <a:spLocks noGrp="1"/>
          </p:cNvSpPr>
          <p:nvPr>
            <p:ph idx="1"/>
          </p:nvPr>
        </p:nvSpPr>
        <p:spPr>
          <a:xfrm>
            <a:off x="399289" y="1947672"/>
            <a:ext cx="7905751" cy="4129939"/>
          </a:xfrm>
          <a:prstGeom prst="rect">
            <a:avLst/>
          </a:prstGeom>
        </p:spPr>
        <p:txBody>
          <a:bodyPr/>
          <a:lstStyle>
            <a:lvl1pPr marL="0" indent="0">
              <a:buNone/>
              <a:defRPr sz="2000" baseline="0"/>
            </a:lvl1pPr>
            <a:lvl2pPr>
              <a:defRPr sz="1800"/>
            </a:lvl2pPr>
            <a:lvl3pPr>
              <a:defRPr sz="1600"/>
            </a:lvl3pPr>
            <a:lvl4pPr>
              <a:defRPr sz="1400"/>
            </a:lvl4pPr>
            <a:lvl5pPr>
              <a:defRPr sz="1200"/>
            </a:lvl5pPr>
          </a:lstStyle>
          <a:p>
            <a:pPr lvl="0"/>
            <a:endParaRPr lang="en-ZA" dirty="0"/>
          </a:p>
        </p:txBody>
      </p:sp>
      <p:sp>
        <p:nvSpPr>
          <p:cNvPr id="5" name="Text Placeholder 5"/>
          <p:cNvSpPr>
            <a:spLocks noGrp="1"/>
          </p:cNvSpPr>
          <p:nvPr>
            <p:ph type="body" sz="quarter" idx="10"/>
          </p:nvPr>
        </p:nvSpPr>
        <p:spPr>
          <a:xfrm>
            <a:off x="399289" y="1563523"/>
            <a:ext cx="7905751" cy="301871"/>
          </a:xfrm>
          <a:prstGeom prst="rect">
            <a:avLst/>
          </a:prstGeom>
        </p:spPr>
        <p:txBody>
          <a:bodyPr/>
          <a:lstStyle>
            <a:lvl1pPr marL="0" indent="0">
              <a:buNone/>
              <a:defRPr sz="1800" b="1">
                <a:solidFill>
                  <a:schemeClr val="bg1">
                    <a:lumMod val="65000"/>
                  </a:schemeClr>
                </a:solidFill>
              </a:defRPr>
            </a:lvl1pPr>
          </a:lstStyle>
          <a:p>
            <a:endParaRPr lang="en-US" dirty="0"/>
          </a:p>
        </p:txBody>
      </p:sp>
    </p:spTree>
    <p:extLst>
      <p:ext uri="{BB962C8B-B14F-4D97-AF65-F5344CB8AC3E}">
        <p14:creationId xmlns:p14="http://schemas.microsoft.com/office/powerpoint/2010/main" val="2361529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ook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0692" y="425709"/>
            <a:ext cx="3635892" cy="1033709"/>
          </a:xfrm>
          <a:prstGeom prst="rect">
            <a:avLst/>
          </a:prstGeom>
        </p:spPr>
      </p:pic>
      <p:sp>
        <p:nvSpPr>
          <p:cNvPr id="4" name="TextBox 3"/>
          <p:cNvSpPr txBox="1"/>
          <p:nvPr userDrawn="1"/>
        </p:nvSpPr>
        <p:spPr>
          <a:xfrm>
            <a:off x="687354" y="2710438"/>
            <a:ext cx="7264468" cy="3293209"/>
          </a:xfrm>
          <a:prstGeom prst="rect">
            <a:avLst/>
          </a:prstGeom>
          <a:noFill/>
        </p:spPr>
        <p:txBody>
          <a:bodyPr wrap="square" rtlCol="0">
            <a:spAutoFit/>
          </a:bodyPr>
          <a:lstStyle/>
          <a:p>
            <a:pPr algn="ctr"/>
            <a:r>
              <a:rPr lang="en-ZA" sz="1600" kern="1200" dirty="0">
                <a:solidFill>
                  <a:schemeClr val="tx1"/>
                </a:solidFill>
                <a:effectLst/>
                <a:latin typeface="+mn-lt"/>
                <a:ea typeface="+mn-ea"/>
                <a:cs typeface="+mn-cs"/>
              </a:rPr>
              <a:t>This PowerPoint Presentation has been developed by Macmillan Education South Africa (Pty) Ltd. </a:t>
            </a:r>
          </a:p>
          <a:p>
            <a:pPr algn="ctr"/>
            <a:r>
              <a:rPr lang="en-ZA" sz="1600" kern="1200" dirty="0">
                <a:solidFill>
                  <a:schemeClr val="tx1"/>
                </a:solidFill>
                <a:effectLst/>
                <a:latin typeface="+mn-lt"/>
                <a:ea typeface="+mn-ea"/>
                <a:cs typeface="+mn-cs"/>
              </a:rPr>
              <a:t>All texts, images, videos, animations, audio and vector simulations contained in the slides are property of Macmillan South Africa. Reproducing, reselling and redistributing this material without the written permission of Macmillan South Africa is prohibited. </a:t>
            </a:r>
          </a:p>
          <a:p>
            <a:pPr algn="ctr"/>
            <a:r>
              <a:rPr lang="en-ZA" sz="1600" kern="1200" dirty="0">
                <a:solidFill>
                  <a:schemeClr val="tx1"/>
                </a:solidFill>
                <a:effectLst/>
                <a:latin typeface="+mn-lt"/>
                <a:ea typeface="+mn-ea"/>
                <a:cs typeface="+mn-cs"/>
              </a:rPr>
              <a:t> </a:t>
            </a:r>
          </a:p>
          <a:p>
            <a:pPr algn="ctr"/>
            <a:r>
              <a:rPr lang="en-ZA" sz="1600" kern="1200" dirty="0">
                <a:solidFill>
                  <a:schemeClr val="tx1"/>
                </a:solidFill>
                <a:effectLst/>
                <a:latin typeface="+mn-lt"/>
                <a:ea typeface="+mn-ea"/>
                <a:cs typeface="+mn-cs"/>
              </a:rPr>
              <a:t>Lecturers are granted permission to: (i) modify the slides by adding and removing content; (ii) print copies of the presentation; and (iii) download and save the slides to a computer or local server. </a:t>
            </a:r>
          </a:p>
          <a:p>
            <a:pPr algn="ctr"/>
            <a:r>
              <a:rPr lang="en-ZA" sz="1600" kern="1200" dirty="0">
                <a:solidFill>
                  <a:schemeClr val="tx1"/>
                </a:solidFill>
                <a:effectLst/>
                <a:latin typeface="+mn-lt"/>
                <a:ea typeface="+mn-ea"/>
                <a:cs typeface="+mn-cs"/>
              </a:rPr>
              <a:t> </a:t>
            </a:r>
          </a:p>
          <a:p>
            <a:pPr algn="ctr"/>
            <a:r>
              <a:rPr lang="en-ZA" sz="1600" kern="1200" dirty="0">
                <a:solidFill>
                  <a:schemeClr val="tx1"/>
                </a:solidFill>
                <a:effectLst/>
                <a:latin typeface="+mn-lt"/>
                <a:ea typeface="+mn-ea"/>
                <a:cs typeface="+mn-cs"/>
              </a:rPr>
              <a:t>Nothing in this copyright notice constitutes permission to assert or imply that your use of the materials is sponsored or endorsed by Macmillan South Africa. </a:t>
            </a:r>
            <a:endParaRPr lang="en-ZA" sz="1600" dirty="0"/>
          </a:p>
        </p:txBody>
      </p:sp>
      <p:cxnSp>
        <p:nvCxnSpPr>
          <p:cNvPr id="7" name="Straight Connector 6"/>
          <p:cNvCxnSpPr/>
          <p:nvPr userDrawn="1"/>
        </p:nvCxnSpPr>
        <p:spPr>
          <a:xfrm>
            <a:off x="2809457" y="2464904"/>
            <a:ext cx="2880000" cy="0"/>
          </a:xfrm>
          <a:prstGeom prst="line">
            <a:avLst/>
          </a:prstGeom>
          <a:ln w="76200">
            <a:solidFill>
              <a:srgbClr val="BDDA73"/>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userDrawn="1"/>
        </p:nvSpPr>
        <p:spPr>
          <a:xfrm>
            <a:off x="980662" y="1590261"/>
            <a:ext cx="6688369" cy="830997"/>
          </a:xfrm>
          <a:prstGeom prst="rect">
            <a:avLst/>
          </a:prstGeom>
          <a:noFill/>
        </p:spPr>
        <p:txBody>
          <a:bodyPr wrap="none" rtlCol="0">
            <a:spAutoFit/>
          </a:bodyPr>
          <a:lstStyle/>
          <a:p>
            <a:r>
              <a:rPr lang="en-ZA" sz="4800" b="1" dirty="0"/>
              <a:t>TERMS AND CONDITIONS</a:t>
            </a:r>
          </a:p>
        </p:txBody>
      </p:sp>
    </p:spTree>
    <p:custDataLst>
      <p:tags r:id="rId1"/>
    </p:custDataLst>
    <p:extLst>
      <p:ext uri="{BB962C8B-B14F-4D97-AF65-F5344CB8AC3E}">
        <p14:creationId xmlns:p14="http://schemas.microsoft.com/office/powerpoint/2010/main" val="632550600"/>
      </p:ext>
    </p:extLst>
  </p:cSld>
  <p:clrMapOvr>
    <a:masterClrMapping/>
  </p:clrMapOvr>
  <p:extLst mod="1">
    <p:ext uri="{DCECCB84-F9BA-43D5-87BE-67443E8EF086}">
      <p15:sldGuideLst xmlns:p15="http://schemas.microsoft.com/office/powerpoint/2012/main">
        <p15:guide id="1" pos="272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8424000" y="2"/>
            <a:ext cx="720000" cy="685189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8" name="Rectangle 7"/>
          <p:cNvSpPr/>
          <p:nvPr/>
        </p:nvSpPr>
        <p:spPr>
          <a:xfrm>
            <a:off x="0" y="6324794"/>
            <a:ext cx="9144000" cy="540000"/>
          </a:xfrm>
          <a:prstGeom prst="rect">
            <a:avLst/>
          </a:prstGeom>
          <a:solidFill>
            <a:srgbClr val="009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ZA" sz="1800">
              <a:solidFill>
                <a:prstClr val="white"/>
              </a:solidFill>
            </a:endParaRPr>
          </a:p>
        </p:txBody>
      </p:sp>
      <p:sp>
        <p:nvSpPr>
          <p:cNvPr id="9" name="Rectangle 8"/>
          <p:cNvSpPr/>
          <p:nvPr/>
        </p:nvSpPr>
        <p:spPr>
          <a:xfrm>
            <a:off x="6373906" y="6324600"/>
            <a:ext cx="2770094" cy="5334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GB" sz="1800">
              <a:solidFill>
                <a:prstClr val="white"/>
              </a:solidFill>
            </a:endParaRPr>
          </a:p>
        </p:txBody>
      </p:sp>
      <p:pic>
        <p:nvPicPr>
          <p:cNvPr id="5" name="Picture 4"/>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94930" y="6407026"/>
            <a:ext cx="2547117" cy="419247"/>
          </a:xfrm>
          <a:prstGeom prst="rect">
            <a:avLst/>
          </a:prstGeom>
        </p:spPr>
      </p:pic>
      <p:sp>
        <p:nvSpPr>
          <p:cNvPr id="11" name="TextBox 10"/>
          <p:cNvSpPr txBox="1"/>
          <p:nvPr userDrawn="1"/>
        </p:nvSpPr>
        <p:spPr>
          <a:xfrm>
            <a:off x="54553" y="6371015"/>
            <a:ext cx="3433157" cy="461665"/>
          </a:xfrm>
          <a:prstGeom prst="rect">
            <a:avLst/>
          </a:prstGeom>
          <a:noFill/>
        </p:spPr>
        <p:txBody>
          <a:bodyPr wrap="square" rtlCol="0">
            <a:spAutoFit/>
          </a:bodyPr>
          <a:lstStyle>
            <a:defPPr>
              <a:defRPr lang="en-US"/>
            </a:defPPr>
            <a:lvl1pPr>
              <a:defRPr sz="2200">
                <a:solidFill>
                  <a:prstClr val="black"/>
                </a:solidFill>
              </a:defRPr>
            </a:lvl1pPr>
          </a:lstStyle>
          <a:p>
            <a:pPr defTabSz="457200"/>
            <a:r>
              <a:rPr lang="en-ZA" sz="2400" b="1" dirty="0">
                <a:solidFill>
                  <a:prstClr val="white"/>
                </a:solidFill>
              </a:rPr>
              <a:t>Maths Lit NQF Level 4</a:t>
            </a:r>
          </a:p>
        </p:txBody>
      </p:sp>
      <p:pic>
        <p:nvPicPr>
          <p:cNvPr id="10" name="Picture 9"/>
          <p:cNvPicPr>
            <a:picLocks noChangeAspect="1"/>
          </p:cNvPicPr>
          <p:nvPr userDrawn="1"/>
        </p:nvPicPr>
        <p:blipFill rotWithShape="1">
          <a:blip r:embed="rId12"/>
          <a:srcRect l="65718" t="503" r="5295" b="78272"/>
          <a:stretch/>
        </p:blipFill>
        <p:spPr>
          <a:xfrm>
            <a:off x="8422374" y="5619097"/>
            <a:ext cx="721626" cy="705600"/>
          </a:xfrm>
          <a:prstGeom prst="rect">
            <a:avLst/>
          </a:prstGeom>
        </p:spPr>
      </p:pic>
    </p:spTree>
    <p:custDataLst>
      <p:tags r:id="rId10"/>
    </p:custDataLst>
    <p:extLst>
      <p:ext uri="{BB962C8B-B14F-4D97-AF65-F5344CB8AC3E}">
        <p14:creationId xmlns:p14="http://schemas.microsoft.com/office/powerpoint/2010/main" val="1014585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69" r:id="rId7"/>
    <p:sldLayoutId id="214748367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ZA" sz="6600" dirty="0"/>
              <a:t>Mathematical Literacy</a:t>
            </a:r>
            <a:endParaRPr lang="en-GB" sz="6600" dirty="0"/>
          </a:p>
        </p:txBody>
      </p:sp>
      <p:sp>
        <p:nvSpPr>
          <p:cNvPr id="3" name="Subtitle 2"/>
          <p:cNvSpPr>
            <a:spLocks noGrp="1"/>
          </p:cNvSpPr>
          <p:nvPr>
            <p:ph type="subTitle" idx="1"/>
          </p:nvPr>
        </p:nvSpPr>
        <p:spPr/>
        <p:txBody>
          <a:bodyPr/>
          <a:lstStyle/>
          <a:p>
            <a:r>
              <a:rPr lang="en-ZA" dirty="0"/>
              <a:t>NQF 4</a:t>
            </a:r>
            <a:endParaRPr lang="en-GB" dirty="0"/>
          </a:p>
        </p:txBody>
      </p:sp>
    </p:spTree>
    <p:extLst>
      <p:ext uri="{BB962C8B-B14F-4D97-AF65-F5344CB8AC3E}">
        <p14:creationId xmlns:p14="http://schemas.microsoft.com/office/powerpoint/2010/main" val="1464255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Unit 5.1 </a:t>
            </a:r>
          </a:p>
        </p:txBody>
      </p:sp>
      <p:sp>
        <p:nvSpPr>
          <p:cNvPr id="3" name="Content Placeholder 2"/>
          <p:cNvSpPr>
            <a:spLocks noGrp="1"/>
          </p:cNvSpPr>
          <p:nvPr>
            <p:ph sz="quarter" idx="10"/>
          </p:nvPr>
        </p:nvSpPr>
        <p:spPr/>
        <p:txBody>
          <a:bodyPr/>
          <a:lstStyle/>
          <a:p>
            <a:r>
              <a:rPr lang="en-ZA" dirty="0"/>
              <a:t>Practical investigation 1</a:t>
            </a:r>
          </a:p>
        </p:txBody>
      </p:sp>
      <p:sp>
        <p:nvSpPr>
          <p:cNvPr id="4" name="Text Placeholder 3"/>
          <p:cNvSpPr>
            <a:spLocks noGrp="1"/>
          </p:cNvSpPr>
          <p:nvPr>
            <p:ph type="body" idx="11"/>
          </p:nvPr>
        </p:nvSpPr>
        <p:spPr/>
        <p:txBody>
          <a:bodyPr>
            <a:normAutofit/>
          </a:bodyPr>
          <a:lstStyle/>
          <a:p>
            <a:r>
              <a:rPr lang="en-US" altLang="en-US" sz="2000" dirty="0"/>
              <a:t>Complete </a:t>
            </a:r>
            <a:r>
              <a:rPr lang="en-US" altLang="en-US" sz="2000" b="1" dirty="0"/>
              <a:t>Practical investigation 1 </a:t>
            </a:r>
            <a:r>
              <a:rPr lang="en-US" altLang="en-US" sz="2000" dirty="0"/>
              <a:t>on </a:t>
            </a:r>
            <a:r>
              <a:rPr lang="en-US" altLang="en-US" sz="2000" b="1" dirty="0"/>
              <a:t>page 120 </a:t>
            </a:r>
            <a:r>
              <a:rPr lang="en-US" altLang="en-US" sz="2000" dirty="0"/>
              <a:t>of your Student’s Book</a:t>
            </a:r>
            <a:endParaRPr lang="en-GB" altLang="en-US" sz="2000" dirty="0"/>
          </a:p>
        </p:txBody>
      </p:sp>
    </p:spTree>
    <p:extLst>
      <p:ext uri="{BB962C8B-B14F-4D97-AF65-F5344CB8AC3E}">
        <p14:creationId xmlns:p14="http://schemas.microsoft.com/office/powerpoint/2010/main" val="29953784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GB" sz="4200" dirty="0">
                <a:sym typeface="+mn-ea"/>
              </a:rPr>
              <a:t>Determine the number and placement of furniture in a venue considering free space for movement</a:t>
            </a:r>
            <a:endParaRPr lang="en-GB" sz="4200" dirty="0"/>
          </a:p>
        </p:txBody>
      </p:sp>
      <p:sp>
        <p:nvSpPr>
          <p:cNvPr id="3" name="Content Placeholder 2"/>
          <p:cNvSpPr>
            <a:spLocks noGrp="1"/>
          </p:cNvSpPr>
          <p:nvPr>
            <p:ph idx="1"/>
          </p:nvPr>
        </p:nvSpPr>
        <p:spPr>
          <a:xfrm>
            <a:off x="399289" y="3038889"/>
            <a:ext cx="7905751" cy="2904643"/>
          </a:xfrm>
        </p:spPr>
        <p:txBody>
          <a:bodyPr/>
          <a:lstStyle/>
          <a:p>
            <a:pPr marL="182563" indent="-182563">
              <a:buFont typeface="Arial" panose="020B0604020202020204" pitchFamily="34" charset="0"/>
              <a:buChar char="•"/>
            </a:pPr>
            <a:r>
              <a:rPr lang="en-ZA" altLang="en-US" dirty="0">
                <a:sym typeface="+mn-ea"/>
              </a:rPr>
              <a:t>In this unit you need to design floor plans and show how all the necessary objects can be placed in an area to achieve the best use of the space.</a:t>
            </a:r>
          </a:p>
          <a:p>
            <a:pPr marL="182563" indent="-182563">
              <a:buFont typeface="Arial" panose="020B0604020202020204" pitchFamily="34" charset="0"/>
              <a:buChar char="•"/>
            </a:pPr>
            <a:r>
              <a:rPr lang="en-ZA" altLang="en-US" dirty="0">
                <a:sym typeface="+mn-ea"/>
              </a:rPr>
              <a:t>A practical way to work with a floor plan is to make cut-outs of objects such as furniture and other objects to exactly the same scale as the floor plan. </a:t>
            </a:r>
          </a:p>
          <a:p>
            <a:pPr marL="182563" indent="-182563">
              <a:buFont typeface="Arial" panose="020B0604020202020204" pitchFamily="34" charset="0"/>
              <a:buChar char="•"/>
            </a:pPr>
            <a:r>
              <a:rPr lang="en-ZA" altLang="en-US" dirty="0">
                <a:sym typeface="+mn-ea"/>
              </a:rPr>
              <a:t>You can then arrange these in the space and move them around until you come up with an arrangement you like.</a:t>
            </a:r>
          </a:p>
        </p:txBody>
      </p:sp>
      <p:sp>
        <p:nvSpPr>
          <p:cNvPr id="4" name="Text Placeholder 3"/>
          <p:cNvSpPr>
            <a:spLocks noGrp="1"/>
          </p:cNvSpPr>
          <p:nvPr>
            <p:ph type="body" sz="quarter" idx="10"/>
          </p:nvPr>
        </p:nvSpPr>
        <p:spPr>
          <a:xfrm>
            <a:off x="399289" y="2737018"/>
            <a:ext cx="7905751" cy="301871"/>
          </a:xfrm>
        </p:spPr>
        <p:txBody>
          <a:bodyPr/>
          <a:lstStyle/>
          <a:p>
            <a:r>
              <a:rPr lang="en-ZA" dirty="0"/>
              <a:t>Unit 5.2</a:t>
            </a:r>
            <a:endParaRPr lang="en-GB" dirty="0"/>
          </a:p>
        </p:txBody>
      </p:sp>
    </p:spTree>
    <p:extLst>
      <p:ext uri="{BB962C8B-B14F-4D97-AF65-F5344CB8AC3E}">
        <p14:creationId xmlns:p14="http://schemas.microsoft.com/office/powerpoint/2010/main" val="9747265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GB" sz="4200" dirty="0">
                <a:sym typeface="+mn-ea"/>
              </a:rPr>
              <a:t>Determine the number and placement of furniture in a venue considering free space for movement</a:t>
            </a:r>
            <a:endParaRPr lang="en-GB" sz="4200" dirty="0"/>
          </a:p>
        </p:txBody>
      </p:sp>
      <p:sp>
        <p:nvSpPr>
          <p:cNvPr id="4" name="Text Placeholder 3"/>
          <p:cNvSpPr>
            <a:spLocks noGrp="1"/>
          </p:cNvSpPr>
          <p:nvPr>
            <p:ph type="body" sz="quarter" idx="10"/>
          </p:nvPr>
        </p:nvSpPr>
        <p:spPr>
          <a:xfrm>
            <a:off x="399289" y="2697263"/>
            <a:ext cx="7905751" cy="301871"/>
          </a:xfrm>
        </p:spPr>
        <p:txBody>
          <a:bodyPr/>
          <a:lstStyle/>
          <a:p>
            <a:r>
              <a:rPr lang="en-ZA" dirty="0"/>
              <a:t>Unit 5.2</a:t>
            </a:r>
            <a:endParaRPr lang="en-GB" dirty="0"/>
          </a:p>
        </p:txBody>
      </p:sp>
      <p:sp>
        <p:nvSpPr>
          <p:cNvPr id="6" name="Rectangle 5"/>
          <p:cNvSpPr/>
          <p:nvPr/>
        </p:nvSpPr>
        <p:spPr>
          <a:xfrm>
            <a:off x="472439" y="3117896"/>
            <a:ext cx="7504114" cy="3053108"/>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7" name="Content Placeholder 2"/>
          <p:cNvSpPr txBox="1">
            <a:spLocks/>
          </p:cNvSpPr>
          <p:nvPr/>
        </p:nvSpPr>
        <p:spPr>
          <a:xfrm>
            <a:off x="479297" y="3029239"/>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a:solidFill>
                  <a:schemeClr val="bg1"/>
                </a:solidFill>
              </a:rPr>
              <a:t>Practical Investigation 2</a:t>
            </a:r>
            <a:endParaRPr lang="en-GB" sz="2000" b="1" i="1" dirty="0">
              <a:solidFill>
                <a:schemeClr val="bg1"/>
              </a:solidFill>
            </a:endParaRPr>
          </a:p>
        </p:txBody>
      </p:sp>
      <p:sp>
        <p:nvSpPr>
          <p:cNvPr id="8" name="Content Placeholder 2"/>
          <p:cNvSpPr txBox="1">
            <a:spLocks/>
          </p:cNvSpPr>
          <p:nvPr/>
        </p:nvSpPr>
        <p:spPr>
          <a:xfrm>
            <a:off x="495971" y="3457492"/>
            <a:ext cx="7504355" cy="26719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400"/>
              </a:spcBef>
            </a:pPr>
            <a:r>
              <a:rPr lang="en-ZA" altLang="en-US" b="1" dirty="0">
                <a:solidFill>
                  <a:srgbClr val="9CD043"/>
                </a:solidFill>
              </a:rPr>
              <a:t>Task 1</a:t>
            </a:r>
          </a:p>
          <a:p>
            <a:pPr>
              <a:spcBef>
                <a:spcPts val="400"/>
              </a:spcBef>
            </a:pPr>
            <a:r>
              <a:rPr lang="en-US" dirty="0"/>
              <a:t>Design a childcare </a:t>
            </a:r>
            <a:r>
              <a:rPr lang="en-US" dirty="0" err="1"/>
              <a:t>centre</a:t>
            </a:r>
            <a:r>
              <a:rPr lang="en-US" dirty="0"/>
              <a:t> for 30 children of ages 3 to 5.</a:t>
            </a:r>
          </a:p>
          <a:p>
            <a:pPr marL="342900" indent="-160338">
              <a:spcBef>
                <a:spcPts val="400"/>
              </a:spcBef>
              <a:buFont typeface="Arial" panose="020B0604020202020204" pitchFamily="34" charset="0"/>
              <a:buChar char="•"/>
            </a:pPr>
            <a:r>
              <a:rPr lang="en-US" sz="1800" dirty="0"/>
              <a:t>The </a:t>
            </a:r>
            <a:r>
              <a:rPr lang="en-US" sz="1800" dirty="0" err="1"/>
              <a:t>centre</a:t>
            </a:r>
            <a:r>
              <a:rPr lang="en-US" sz="1800" dirty="0"/>
              <a:t> has a rectangular floor area of 20 m × 10 m.</a:t>
            </a:r>
          </a:p>
          <a:p>
            <a:pPr>
              <a:spcBef>
                <a:spcPts val="400"/>
              </a:spcBef>
            </a:pPr>
            <a:r>
              <a:rPr lang="en-US" dirty="0"/>
              <a:t>There should be:</a:t>
            </a:r>
          </a:p>
          <a:p>
            <a:pPr marL="342900" indent="-160338">
              <a:spcBef>
                <a:spcPts val="400"/>
              </a:spcBef>
              <a:buFont typeface="Arial" panose="020B0604020202020204" pitchFamily="34" charset="0"/>
              <a:buChar char="•"/>
            </a:pPr>
            <a:r>
              <a:rPr lang="en-US" sz="1800" dirty="0"/>
              <a:t>places for each child to put their belongings</a:t>
            </a:r>
          </a:p>
          <a:p>
            <a:pPr marL="342900" indent="-160338">
              <a:spcBef>
                <a:spcPts val="400"/>
              </a:spcBef>
              <a:buFont typeface="Arial" panose="020B0604020202020204" pitchFamily="34" charset="0"/>
              <a:buChar char="•"/>
            </a:pPr>
            <a:r>
              <a:rPr lang="en-US" sz="1800" dirty="0"/>
              <a:t>tables with chairs for children to play and eat at</a:t>
            </a:r>
          </a:p>
          <a:p>
            <a:pPr marL="342900" indent="-160338">
              <a:spcBef>
                <a:spcPts val="400"/>
              </a:spcBef>
              <a:buFont typeface="Arial" panose="020B0604020202020204" pitchFamily="34" charset="0"/>
              <a:buChar char="•"/>
            </a:pPr>
            <a:r>
              <a:rPr lang="en-US" sz="1800" dirty="0"/>
              <a:t>an indoor play area with toys</a:t>
            </a:r>
          </a:p>
          <a:p>
            <a:pPr marL="342900" indent="-160338">
              <a:spcBef>
                <a:spcPts val="400"/>
              </a:spcBef>
              <a:buFont typeface="Arial" panose="020B0604020202020204" pitchFamily="34" charset="0"/>
              <a:buChar char="•"/>
            </a:pPr>
            <a:r>
              <a:rPr lang="en-US" sz="1800" dirty="0"/>
              <a:t>a story area with enough space for all the children to sit around the reader.</a:t>
            </a:r>
          </a:p>
          <a:p>
            <a:pPr>
              <a:spcBef>
                <a:spcPts val="400"/>
              </a:spcBef>
            </a:pPr>
            <a:endParaRPr lang="en-US" dirty="0"/>
          </a:p>
          <a:p>
            <a:pPr>
              <a:spcBef>
                <a:spcPts val="400"/>
              </a:spcBef>
            </a:pP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7798" y="3278549"/>
            <a:ext cx="2320703" cy="2742144"/>
          </a:xfrm>
          <a:prstGeom prst="rect">
            <a:avLst/>
          </a:prstGeom>
          <a:noFill/>
          <a:ln>
            <a:noFill/>
          </a:ln>
        </p:spPr>
      </p:pic>
    </p:spTree>
    <p:extLst>
      <p:ext uri="{BB962C8B-B14F-4D97-AF65-F5344CB8AC3E}">
        <p14:creationId xmlns:p14="http://schemas.microsoft.com/office/powerpoint/2010/main" val="943120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ppt_w/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par>
                                <p:cTn id="15" presetID="21"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GB" sz="4200" dirty="0">
                <a:sym typeface="+mn-ea"/>
              </a:rPr>
              <a:t>Determine the number and placement of furniture in a venue considering free space for movement</a:t>
            </a:r>
            <a:endParaRPr lang="en-GB" sz="4200" dirty="0"/>
          </a:p>
        </p:txBody>
      </p:sp>
      <p:sp>
        <p:nvSpPr>
          <p:cNvPr id="4" name="Text Placeholder 3"/>
          <p:cNvSpPr>
            <a:spLocks noGrp="1"/>
          </p:cNvSpPr>
          <p:nvPr>
            <p:ph type="body" sz="quarter" idx="10"/>
          </p:nvPr>
        </p:nvSpPr>
        <p:spPr>
          <a:xfrm>
            <a:off x="472439" y="2739665"/>
            <a:ext cx="7905751" cy="301871"/>
          </a:xfrm>
        </p:spPr>
        <p:txBody>
          <a:bodyPr/>
          <a:lstStyle/>
          <a:p>
            <a:r>
              <a:rPr lang="en-ZA" dirty="0"/>
              <a:t>Unit 5.2</a:t>
            </a:r>
            <a:endParaRPr lang="en-GB" dirty="0"/>
          </a:p>
        </p:txBody>
      </p:sp>
      <p:sp>
        <p:nvSpPr>
          <p:cNvPr id="6" name="Rectangle 5"/>
          <p:cNvSpPr/>
          <p:nvPr/>
        </p:nvSpPr>
        <p:spPr>
          <a:xfrm>
            <a:off x="472439" y="3117896"/>
            <a:ext cx="7504114" cy="3053108"/>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7" name="Content Placeholder 2"/>
          <p:cNvSpPr txBox="1">
            <a:spLocks/>
          </p:cNvSpPr>
          <p:nvPr/>
        </p:nvSpPr>
        <p:spPr>
          <a:xfrm>
            <a:off x="472439" y="3023511"/>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a:solidFill>
                  <a:schemeClr val="bg1"/>
                </a:solidFill>
              </a:rPr>
              <a:t>Practical Investigation 2</a:t>
            </a:r>
            <a:endParaRPr lang="en-GB" sz="2000" b="1" i="1" dirty="0">
              <a:solidFill>
                <a:schemeClr val="bg1"/>
              </a:solidFill>
            </a:endParaRPr>
          </a:p>
        </p:txBody>
      </p:sp>
      <p:sp>
        <p:nvSpPr>
          <p:cNvPr id="8" name="Content Placeholder 2"/>
          <p:cNvSpPr txBox="1">
            <a:spLocks/>
          </p:cNvSpPr>
          <p:nvPr/>
        </p:nvSpPr>
        <p:spPr>
          <a:xfrm>
            <a:off x="472439" y="3386459"/>
            <a:ext cx="7504355" cy="26719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ltLang="en-US" b="1" dirty="0">
                <a:solidFill>
                  <a:srgbClr val="9CD043"/>
                </a:solidFill>
                <a:sym typeface="+mn-ea"/>
              </a:rPr>
              <a:t>Task 2</a:t>
            </a:r>
          </a:p>
          <a:p>
            <a:pPr>
              <a:spcBef>
                <a:spcPts val="300"/>
              </a:spcBef>
            </a:pPr>
            <a:r>
              <a:rPr lang="en-US" dirty="0">
                <a:sym typeface="+mn-ea"/>
              </a:rPr>
              <a:t>Design a small grocery store which serves a village.</a:t>
            </a:r>
          </a:p>
          <a:p>
            <a:pPr marL="342900" indent="-160338">
              <a:spcBef>
                <a:spcPts val="300"/>
              </a:spcBef>
              <a:buFont typeface="Arial" panose="020B0604020202020204" pitchFamily="34" charset="0"/>
              <a:buChar char="•"/>
            </a:pPr>
            <a:r>
              <a:rPr lang="en-US" dirty="0">
                <a:sym typeface="+mn-ea"/>
              </a:rPr>
              <a:t>It has an area of 7 m × 5 m.</a:t>
            </a:r>
          </a:p>
          <a:p>
            <a:pPr marL="342900" indent="-160338">
              <a:spcBef>
                <a:spcPts val="300"/>
              </a:spcBef>
              <a:buFont typeface="Arial" panose="020B0604020202020204" pitchFamily="34" charset="0"/>
              <a:buChar char="•"/>
            </a:pPr>
            <a:r>
              <a:rPr lang="en-ZA" altLang="en-US" dirty="0">
                <a:sym typeface="+mn-ea"/>
              </a:rPr>
              <a:t>It has</a:t>
            </a:r>
            <a:r>
              <a:rPr lang="en-US" dirty="0">
                <a:sym typeface="+mn-ea"/>
              </a:rPr>
              <a:t> enough space for people to move in the aisles.</a:t>
            </a:r>
          </a:p>
          <a:p>
            <a:pPr marL="342900" indent="-160338">
              <a:spcBef>
                <a:spcPts val="300"/>
              </a:spcBef>
              <a:buFont typeface="Arial" panose="020B0604020202020204" pitchFamily="34" charset="0"/>
              <a:buChar char="•"/>
            </a:pPr>
            <a:r>
              <a:rPr lang="en-US" dirty="0">
                <a:sym typeface="+mn-ea"/>
              </a:rPr>
              <a:t>There </a:t>
            </a:r>
            <a:r>
              <a:rPr lang="en-ZA" altLang="en-US" dirty="0">
                <a:sym typeface="+mn-ea"/>
              </a:rPr>
              <a:t>is </a:t>
            </a:r>
            <a:r>
              <a:rPr lang="en-US" dirty="0">
                <a:sym typeface="+mn-ea"/>
              </a:rPr>
              <a:t>a cashier’s area.</a:t>
            </a:r>
          </a:p>
          <a:p>
            <a:pPr marL="182562">
              <a:spcBef>
                <a:spcPts val="300"/>
              </a:spcBef>
            </a:pPr>
            <a:endParaRPr lang="en-US" dirty="0">
              <a:sym typeface="+mn-ea"/>
            </a:endParaRPr>
          </a:p>
        </p:txBody>
      </p:sp>
    </p:spTree>
    <p:extLst>
      <p:ext uri="{BB962C8B-B14F-4D97-AF65-F5344CB8AC3E}">
        <p14:creationId xmlns:p14="http://schemas.microsoft.com/office/powerpoint/2010/main" val="363770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GB" sz="4200" dirty="0">
                <a:sym typeface="+mn-ea"/>
              </a:rPr>
              <a:t>Determine the number and placement of furniture in a venue considering free space for movement</a:t>
            </a:r>
            <a:endParaRPr lang="en-GB" sz="4200" dirty="0"/>
          </a:p>
        </p:txBody>
      </p:sp>
      <p:sp>
        <p:nvSpPr>
          <p:cNvPr id="4" name="Text Placeholder 3"/>
          <p:cNvSpPr>
            <a:spLocks noGrp="1"/>
          </p:cNvSpPr>
          <p:nvPr>
            <p:ph type="body" sz="quarter" idx="10"/>
          </p:nvPr>
        </p:nvSpPr>
        <p:spPr>
          <a:xfrm>
            <a:off x="399289" y="2803279"/>
            <a:ext cx="7905751" cy="301871"/>
          </a:xfrm>
        </p:spPr>
        <p:txBody>
          <a:bodyPr/>
          <a:lstStyle/>
          <a:p>
            <a:r>
              <a:rPr lang="en-ZA" dirty="0"/>
              <a:t>Unit 5.2</a:t>
            </a:r>
            <a:endParaRPr lang="en-GB" dirty="0"/>
          </a:p>
        </p:txBody>
      </p:sp>
      <p:sp>
        <p:nvSpPr>
          <p:cNvPr id="6" name="Rectangle 5"/>
          <p:cNvSpPr/>
          <p:nvPr/>
        </p:nvSpPr>
        <p:spPr>
          <a:xfrm>
            <a:off x="472439" y="3117896"/>
            <a:ext cx="7504114" cy="3053108"/>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7" name="Content Placeholder 2"/>
          <p:cNvSpPr txBox="1">
            <a:spLocks/>
          </p:cNvSpPr>
          <p:nvPr/>
        </p:nvSpPr>
        <p:spPr>
          <a:xfrm>
            <a:off x="479297" y="3108751"/>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a:solidFill>
                  <a:schemeClr val="bg1"/>
                </a:solidFill>
              </a:rPr>
              <a:t>Practical Investigation 2</a:t>
            </a:r>
            <a:endParaRPr lang="en-GB" sz="2000" b="1" i="1" dirty="0">
              <a:solidFill>
                <a:schemeClr val="bg1"/>
              </a:solidFill>
            </a:endParaRPr>
          </a:p>
        </p:txBody>
      </p:sp>
      <p:sp>
        <p:nvSpPr>
          <p:cNvPr id="8" name="Content Placeholder 2"/>
          <p:cNvSpPr txBox="1">
            <a:spLocks/>
          </p:cNvSpPr>
          <p:nvPr/>
        </p:nvSpPr>
        <p:spPr>
          <a:xfrm>
            <a:off x="563880" y="3591339"/>
            <a:ext cx="7330377" cy="2537999"/>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160338">
              <a:spcBef>
                <a:spcPts val="300"/>
              </a:spcBef>
              <a:buFont typeface="Arial" panose="020B0604020202020204" pitchFamily="34" charset="0"/>
              <a:buChar char="•"/>
            </a:pPr>
            <a:r>
              <a:rPr lang="en-ZA" altLang="en-US" dirty="0">
                <a:sym typeface="+mn-ea"/>
              </a:rPr>
              <a:t>It has</a:t>
            </a:r>
            <a:r>
              <a:rPr lang="en-US" dirty="0">
                <a:sym typeface="+mn-ea"/>
              </a:rPr>
              <a:t> shelves for:</a:t>
            </a:r>
          </a:p>
          <a:p>
            <a:pPr marL="538163" lvl="2" indent="-182563">
              <a:spcBef>
                <a:spcPts val="300"/>
              </a:spcBef>
            </a:pPr>
            <a:r>
              <a:rPr lang="en-US" sz="1800" dirty="0">
                <a:sym typeface="+mn-ea"/>
              </a:rPr>
              <a:t>fresh dairy products, meat</a:t>
            </a:r>
            <a:r>
              <a:rPr lang="en-ZA" altLang="en-US" sz="1800" dirty="0">
                <a:sym typeface="+mn-ea"/>
              </a:rPr>
              <a:t>,</a:t>
            </a:r>
            <a:r>
              <a:rPr lang="en-US" sz="1800" dirty="0">
                <a:sym typeface="+mn-ea"/>
              </a:rPr>
              <a:t> fruit and vegetables in a refrigerated area</a:t>
            </a:r>
          </a:p>
          <a:p>
            <a:pPr marL="538163" lvl="2" indent="-182563">
              <a:spcBef>
                <a:spcPts val="300"/>
              </a:spcBef>
            </a:pPr>
            <a:r>
              <a:rPr lang="en-US" sz="1800" dirty="0">
                <a:sym typeface="+mn-ea"/>
              </a:rPr>
              <a:t>bread</a:t>
            </a:r>
            <a:r>
              <a:rPr lang="en-ZA" altLang="en-US" sz="1800" dirty="0">
                <a:sym typeface="+mn-ea"/>
              </a:rPr>
              <a:t>	</a:t>
            </a:r>
          </a:p>
          <a:p>
            <a:pPr marL="538163" lvl="2" indent="-182563">
              <a:spcBef>
                <a:spcPts val="300"/>
              </a:spcBef>
            </a:pPr>
            <a:r>
              <a:rPr lang="en-US" sz="1800" dirty="0">
                <a:sym typeface="+mn-ea"/>
              </a:rPr>
              <a:t>tinned foods, tea and coffee</a:t>
            </a:r>
          </a:p>
          <a:p>
            <a:pPr marL="538163" lvl="2" indent="-182563">
              <a:spcBef>
                <a:spcPts val="300"/>
              </a:spcBef>
            </a:pPr>
            <a:r>
              <a:rPr lang="en-US" sz="1800" dirty="0">
                <a:sym typeface="+mn-ea"/>
              </a:rPr>
              <a:t>sweets and cooldrinks</a:t>
            </a:r>
            <a:r>
              <a:rPr lang="en-ZA" altLang="en-US" sz="2000" dirty="0">
                <a:sym typeface="+mn-ea"/>
              </a:rPr>
              <a:t>	</a:t>
            </a:r>
            <a:endParaRPr lang="en-US" sz="2000" dirty="0">
              <a:sym typeface="+mn-ea"/>
            </a:endParaRPr>
          </a:p>
          <a:p>
            <a:pPr marL="538163" lvl="2" indent="-182563">
              <a:spcBef>
                <a:spcPts val="300"/>
              </a:spcBef>
            </a:pPr>
            <a:r>
              <a:rPr lang="en-US" sz="1800" dirty="0">
                <a:sym typeface="+mn-ea"/>
              </a:rPr>
              <a:t>newspapers and magazines</a:t>
            </a:r>
          </a:p>
          <a:p>
            <a:pPr marL="538163" lvl="2" indent="-182563">
              <a:spcBef>
                <a:spcPts val="300"/>
              </a:spcBef>
            </a:pPr>
            <a:r>
              <a:rPr lang="en-US" sz="1800" dirty="0">
                <a:sym typeface="+mn-ea"/>
              </a:rPr>
              <a:t>cleaning products</a:t>
            </a:r>
            <a:r>
              <a:rPr lang="en-ZA" altLang="en-US" sz="1800" dirty="0">
                <a:sym typeface="+mn-ea"/>
              </a:rPr>
              <a:t>		</a:t>
            </a:r>
          </a:p>
          <a:p>
            <a:pPr marL="538163" lvl="2" indent="-182563">
              <a:spcBef>
                <a:spcPts val="300"/>
              </a:spcBef>
            </a:pPr>
            <a:r>
              <a:rPr lang="en-US" sz="1800" dirty="0">
                <a:sym typeface="+mn-ea"/>
              </a:rPr>
              <a:t>a few stationery supplies</a:t>
            </a:r>
          </a:p>
        </p:txBody>
      </p:sp>
    </p:spTree>
    <p:extLst>
      <p:ext uri="{BB962C8B-B14F-4D97-AF65-F5344CB8AC3E}">
        <p14:creationId xmlns:p14="http://schemas.microsoft.com/office/powerpoint/2010/main" val="2994532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altLang="en-GB" sz="4200" dirty="0">
                <a:sym typeface="+mn-ea"/>
              </a:rPr>
              <a:t>Determine the number and placement of furniture in a venue considering free space for movement</a:t>
            </a:r>
            <a:endParaRPr lang="en-GB" sz="4200" dirty="0"/>
          </a:p>
        </p:txBody>
      </p:sp>
      <p:sp>
        <p:nvSpPr>
          <p:cNvPr id="4" name="Text Placeholder 3"/>
          <p:cNvSpPr>
            <a:spLocks noGrp="1"/>
          </p:cNvSpPr>
          <p:nvPr>
            <p:ph type="body" sz="quarter" idx="10"/>
          </p:nvPr>
        </p:nvSpPr>
        <p:spPr>
          <a:xfrm>
            <a:off x="399289" y="2723767"/>
            <a:ext cx="7905751" cy="301871"/>
          </a:xfrm>
        </p:spPr>
        <p:txBody>
          <a:bodyPr/>
          <a:lstStyle/>
          <a:p>
            <a:r>
              <a:rPr lang="en-ZA" dirty="0"/>
              <a:t>Unit 5.2</a:t>
            </a:r>
            <a:endParaRPr lang="en-GB" dirty="0"/>
          </a:p>
        </p:txBody>
      </p:sp>
      <p:sp>
        <p:nvSpPr>
          <p:cNvPr id="9" name="Rectangle 8"/>
          <p:cNvSpPr/>
          <p:nvPr/>
        </p:nvSpPr>
        <p:spPr>
          <a:xfrm>
            <a:off x="472439" y="3105150"/>
            <a:ext cx="7504114" cy="3123528"/>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10" name="Content Placeholder 2"/>
          <p:cNvSpPr txBox="1">
            <a:spLocks/>
          </p:cNvSpPr>
          <p:nvPr/>
        </p:nvSpPr>
        <p:spPr>
          <a:xfrm>
            <a:off x="479297" y="3038890"/>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a:solidFill>
                  <a:schemeClr val="bg1"/>
                </a:solidFill>
              </a:rPr>
              <a:t>Practical Investigation 2: Assessment</a:t>
            </a:r>
            <a:endParaRPr lang="en-GB" sz="2000" b="1" i="1" dirty="0">
              <a:solidFill>
                <a:schemeClr val="bg1"/>
              </a:solidFill>
            </a:endParaRPr>
          </a:p>
        </p:txBody>
      </p:sp>
      <p:sp>
        <p:nvSpPr>
          <p:cNvPr id="11" name="Content Placeholder 2"/>
          <p:cNvSpPr txBox="1">
            <a:spLocks/>
          </p:cNvSpPr>
          <p:nvPr/>
        </p:nvSpPr>
        <p:spPr>
          <a:xfrm>
            <a:off x="563881" y="3513915"/>
            <a:ext cx="7321232" cy="25276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You will be assessed on:</a:t>
            </a:r>
          </a:p>
          <a:p>
            <a:pPr marL="342900" indent="-160338">
              <a:buFont typeface="Arial" panose="020B0604020202020204" pitchFamily="34" charset="0"/>
              <a:buChar char="•"/>
            </a:pPr>
            <a:r>
              <a:rPr lang="en-US" sz="1800" dirty="0"/>
              <a:t>your room plan drawn to scale</a:t>
            </a:r>
          </a:p>
          <a:p>
            <a:pPr marL="342900" indent="-160338">
              <a:buFont typeface="Arial" panose="020B0604020202020204" pitchFamily="34" charset="0"/>
              <a:buChar char="•"/>
            </a:pPr>
            <a:r>
              <a:rPr lang="en-US" sz="1800" dirty="0"/>
              <a:t>the arrangement of furniture in your venue, showing ways of making sure that there is enough activity space and space to move around</a:t>
            </a:r>
          </a:p>
          <a:p>
            <a:pPr marL="342900" indent="-160338">
              <a:buFont typeface="Arial" panose="020B0604020202020204" pitchFamily="34" charset="0"/>
              <a:buChar char="•"/>
            </a:pPr>
            <a:r>
              <a:rPr lang="en-US" sz="1800" dirty="0"/>
              <a:t>whether your plan has all of the required facilities</a:t>
            </a:r>
          </a:p>
          <a:p>
            <a:pPr marL="342900" indent="-160338">
              <a:buFont typeface="Arial" panose="020B0604020202020204" pitchFamily="34" charset="0"/>
              <a:buChar char="•"/>
            </a:pPr>
            <a:r>
              <a:rPr lang="en-US" sz="1800" dirty="0"/>
              <a:t>your presentation to the rest of the class</a:t>
            </a:r>
          </a:p>
          <a:p>
            <a:pPr marL="342900" indent="-160338">
              <a:buFont typeface="Arial" panose="020B0604020202020204" pitchFamily="34" charset="0"/>
              <a:buChar char="•"/>
            </a:pPr>
            <a:r>
              <a:rPr lang="en-US" sz="1800" dirty="0"/>
              <a:t>your critique of other group’s presentations.</a:t>
            </a: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552" y="3580175"/>
            <a:ext cx="1927195" cy="2277175"/>
          </a:xfrm>
          <a:prstGeom prst="rect">
            <a:avLst/>
          </a:prstGeom>
          <a:noFill/>
          <a:ln>
            <a:noFill/>
          </a:ln>
        </p:spPr>
      </p:pic>
    </p:spTree>
    <p:extLst>
      <p:ext uri="{BB962C8B-B14F-4D97-AF65-F5344CB8AC3E}">
        <p14:creationId xmlns:p14="http://schemas.microsoft.com/office/powerpoint/2010/main" val="118037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ppt_x</p:attrName>
                                        </p:attrNameLst>
                                      </p:cBhvr>
                                      <p:tavLst>
                                        <p:tav tm="0">
                                          <p:val>
                                            <p:strVal val="#ppt_x-#ppt_w/2"/>
                                          </p:val>
                                        </p:tav>
                                        <p:tav tm="100000">
                                          <p:val>
                                            <p:strVal val="#ppt_x"/>
                                          </p:val>
                                        </p:tav>
                                      </p:tavLst>
                                    </p:anim>
                                    <p:anim calcmode="lin" valueType="num">
                                      <p:cBhvr>
                                        <p:cTn id="12" dur="500" fill="hold"/>
                                        <p:tgtEl>
                                          <p:spTgt spid="10"/>
                                        </p:tgtEl>
                                        <p:attrNameLst>
                                          <p:attrName>ppt_y</p:attrName>
                                        </p:attrNameLst>
                                      </p:cBhvr>
                                      <p:tavLst>
                                        <p:tav tm="0">
                                          <p:val>
                                            <p:strVal val="#ppt_y"/>
                                          </p:val>
                                        </p:tav>
                                        <p:tav tm="100000">
                                          <p:val>
                                            <p:strVal val="#ppt_y"/>
                                          </p:val>
                                        </p:tav>
                                      </p:tavLst>
                                    </p:anim>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strVal val="#ppt_h"/>
                                          </p:val>
                                        </p:tav>
                                        <p:tav tm="100000">
                                          <p:val>
                                            <p:strVal val="#ppt_h"/>
                                          </p:val>
                                        </p:tav>
                                      </p:tavLst>
                                    </p:anim>
                                  </p:childTnLst>
                                </p:cTn>
                              </p:par>
                              <p:par>
                                <p:cTn id="15" presetID="21" presetClass="entr" presetSubtype="1"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heel(1)">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Unit 5.2 </a:t>
            </a:r>
          </a:p>
        </p:txBody>
      </p:sp>
      <p:sp>
        <p:nvSpPr>
          <p:cNvPr id="3" name="Content Placeholder 2"/>
          <p:cNvSpPr>
            <a:spLocks noGrp="1"/>
          </p:cNvSpPr>
          <p:nvPr>
            <p:ph sz="quarter" idx="10"/>
          </p:nvPr>
        </p:nvSpPr>
        <p:spPr/>
        <p:txBody>
          <a:bodyPr/>
          <a:lstStyle/>
          <a:p>
            <a:r>
              <a:rPr lang="en-ZA" dirty="0"/>
              <a:t>Practical investigation 2</a:t>
            </a:r>
          </a:p>
        </p:txBody>
      </p:sp>
      <p:sp>
        <p:nvSpPr>
          <p:cNvPr id="4" name="Text Placeholder 3"/>
          <p:cNvSpPr>
            <a:spLocks noGrp="1"/>
          </p:cNvSpPr>
          <p:nvPr>
            <p:ph type="body" idx="11"/>
          </p:nvPr>
        </p:nvSpPr>
        <p:spPr/>
        <p:txBody>
          <a:bodyPr>
            <a:normAutofit/>
          </a:bodyPr>
          <a:lstStyle/>
          <a:p>
            <a:r>
              <a:rPr lang="en-US" altLang="en-US" sz="2000" dirty="0"/>
              <a:t>Complete </a:t>
            </a:r>
            <a:r>
              <a:rPr lang="en-US" altLang="en-US" sz="2000" b="1" dirty="0"/>
              <a:t>Practical investigation 2 </a:t>
            </a:r>
            <a:r>
              <a:rPr lang="en-US" altLang="en-US" sz="2000" dirty="0"/>
              <a:t>on </a:t>
            </a:r>
            <a:r>
              <a:rPr lang="en-US" altLang="en-US" sz="2000" b="1" dirty="0"/>
              <a:t>page 122 </a:t>
            </a:r>
            <a:r>
              <a:rPr lang="en-US" altLang="en-US" sz="2000" dirty="0"/>
              <a:t>of your Student’s Book</a:t>
            </a:r>
            <a:endParaRPr lang="en-GB" altLang="en-US" sz="2000" dirty="0"/>
          </a:p>
        </p:txBody>
      </p:sp>
    </p:spTree>
    <p:extLst>
      <p:ext uri="{BB962C8B-B14F-4D97-AF65-F5344CB8AC3E}">
        <p14:creationId xmlns:p14="http://schemas.microsoft.com/office/powerpoint/2010/main" val="39346531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200" dirty="0">
                <a:sym typeface="+mn-ea"/>
              </a:rPr>
              <a:t>Building 3D scale models of objects from 2D plans</a:t>
            </a:r>
            <a:endParaRPr lang="en-GB" sz="4200" dirty="0"/>
          </a:p>
        </p:txBody>
      </p:sp>
      <p:sp>
        <p:nvSpPr>
          <p:cNvPr id="4" name="Text Placeholder 3"/>
          <p:cNvSpPr>
            <a:spLocks noGrp="1"/>
          </p:cNvSpPr>
          <p:nvPr>
            <p:ph type="body" sz="quarter" idx="10"/>
          </p:nvPr>
        </p:nvSpPr>
        <p:spPr/>
        <p:txBody>
          <a:bodyPr/>
          <a:lstStyle/>
          <a:p>
            <a:r>
              <a:rPr lang="en-ZA" dirty="0"/>
              <a:t>Unit 5.3</a:t>
            </a:r>
            <a:endParaRPr lang="en-GB" dirty="0"/>
          </a:p>
        </p:txBody>
      </p:sp>
      <p:sp>
        <p:nvSpPr>
          <p:cNvPr id="5" name="Rectangle 4"/>
          <p:cNvSpPr/>
          <p:nvPr/>
        </p:nvSpPr>
        <p:spPr>
          <a:xfrm>
            <a:off x="472439" y="1925256"/>
            <a:ext cx="7504114" cy="4204081"/>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6" name="Content Placeholder 2"/>
          <p:cNvSpPr txBox="1">
            <a:spLocks/>
          </p:cNvSpPr>
          <p:nvPr/>
        </p:nvSpPr>
        <p:spPr>
          <a:xfrm>
            <a:off x="479297" y="1916113"/>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a:solidFill>
                  <a:schemeClr val="bg1"/>
                </a:solidFill>
              </a:rPr>
              <a:t>Practical Investigation 3</a:t>
            </a:r>
            <a:endParaRPr lang="en-GB" sz="2000" b="1" i="1" dirty="0">
              <a:solidFill>
                <a:schemeClr val="bg1"/>
              </a:solidFill>
            </a:endParaRPr>
          </a:p>
        </p:txBody>
      </p:sp>
      <p:sp>
        <p:nvSpPr>
          <p:cNvPr id="7" name="Content Placeholder 2"/>
          <p:cNvSpPr txBox="1">
            <a:spLocks/>
          </p:cNvSpPr>
          <p:nvPr/>
        </p:nvSpPr>
        <p:spPr>
          <a:xfrm>
            <a:off x="563881" y="2367613"/>
            <a:ext cx="3684269" cy="3645912"/>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ltLang="en-US" dirty="0">
                <a:sym typeface="+mn-ea"/>
              </a:rPr>
              <a:t>Make a model of an  RDP house. </a:t>
            </a:r>
          </a:p>
          <a:p>
            <a:r>
              <a:rPr lang="en-ZA" altLang="en-US" dirty="0">
                <a:sym typeface="+mn-ea"/>
              </a:rPr>
              <a:t>Here is a floor plan, with the area of each room given. </a:t>
            </a:r>
          </a:p>
          <a:p>
            <a:pPr marL="355600" indent="-182563">
              <a:buFont typeface="Arial" panose="020B0604020202020204" pitchFamily="34" charset="0"/>
              <a:buChar char="•"/>
            </a:pPr>
            <a:r>
              <a:rPr lang="en-ZA" altLang="en-US" sz="1800" dirty="0">
                <a:sym typeface="+mn-ea"/>
              </a:rPr>
              <a:t>Draw an accurate scale drawing of this plan, which you will use as a base for your model.</a:t>
            </a:r>
          </a:p>
          <a:p>
            <a:pPr marL="355600" indent="-182563">
              <a:buFont typeface="Arial" panose="020B0604020202020204" pitchFamily="34" charset="0"/>
              <a:buChar char="•"/>
            </a:pPr>
            <a:r>
              <a:rPr lang="en-ZA" altLang="en-US" sz="1800" dirty="0">
                <a:sym typeface="+mn-ea"/>
              </a:rPr>
              <a:t>Draw accurate elevations of the floor plan, to show the views of the house.</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28834" y="2526456"/>
            <a:ext cx="2638632" cy="3117809"/>
          </a:xfrm>
          <a:prstGeom prst="rect">
            <a:avLst/>
          </a:prstGeom>
          <a:noFill/>
          <a:ln>
            <a:no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3441" y="3337552"/>
            <a:ext cx="3345693" cy="2176008"/>
          </a:xfrm>
          <a:prstGeom prst="rect">
            <a:avLst/>
          </a:prstGeom>
        </p:spPr>
      </p:pic>
    </p:spTree>
    <p:extLst>
      <p:ext uri="{BB962C8B-B14F-4D97-AF65-F5344CB8AC3E}">
        <p14:creationId xmlns:p14="http://schemas.microsoft.com/office/powerpoint/2010/main" val="1991217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ppt_w/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21"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Building 3D scale models of objects from 2D plans</a:t>
            </a:r>
            <a:endParaRPr lang="en-GB" sz="4400" dirty="0"/>
          </a:p>
        </p:txBody>
      </p:sp>
      <p:sp>
        <p:nvSpPr>
          <p:cNvPr id="4" name="Text Placeholder 3"/>
          <p:cNvSpPr>
            <a:spLocks noGrp="1"/>
          </p:cNvSpPr>
          <p:nvPr>
            <p:ph type="body" sz="quarter" idx="10"/>
          </p:nvPr>
        </p:nvSpPr>
        <p:spPr/>
        <p:txBody>
          <a:bodyPr/>
          <a:lstStyle/>
          <a:p>
            <a:r>
              <a:rPr lang="en-ZA" dirty="0"/>
              <a:t>Unit 5.3</a:t>
            </a:r>
            <a:endParaRPr lang="en-GB" dirty="0"/>
          </a:p>
        </p:txBody>
      </p:sp>
      <p:sp>
        <p:nvSpPr>
          <p:cNvPr id="5" name="Rectangle 4"/>
          <p:cNvSpPr/>
          <p:nvPr/>
        </p:nvSpPr>
        <p:spPr>
          <a:xfrm>
            <a:off x="472439" y="1925256"/>
            <a:ext cx="7504114" cy="4204081"/>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6" name="Content Placeholder 2"/>
          <p:cNvSpPr txBox="1">
            <a:spLocks/>
          </p:cNvSpPr>
          <p:nvPr/>
        </p:nvSpPr>
        <p:spPr>
          <a:xfrm>
            <a:off x="479297" y="1916113"/>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a:solidFill>
                  <a:schemeClr val="bg1"/>
                </a:solidFill>
              </a:rPr>
              <a:t>Practical Investigation 3</a:t>
            </a:r>
            <a:endParaRPr lang="en-GB" sz="2000" b="1" i="1" dirty="0">
              <a:solidFill>
                <a:schemeClr val="bg1"/>
              </a:solidFill>
            </a:endParaRPr>
          </a:p>
        </p:txBody>
      </p:sp>
      <p:sp>
        <p:nvSpPr>
          <p:cNvPr id="7" name="Content Placeholder 2"/>
          <p:cNvSpPr txBox="1">
            <a:spLocks/>
          </p:cNvSpPr>
          <p:nvPr/>
        </p:nvSpPr>
        <p:spPr>
          <a:xfrm>
            <a:off x="563881" y="2367613"/>
            <a:ext cx="3684269" cy="3613639"/>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182563">
              <a:buFont typeface="Arial" panose="020B0604020202020204" pitchFamily="34" charset="0"/>
              <a:buChar char="•"/>
            </a:pPr>
            <a:r>
              <a:rPr lang="en-ZA" altLang="en-US" sz="1800" dirty="0">
                <a:sym typeface="+mn-ea"/>
              </a:rPr>
              <a:t>The walls and roof must be to the standard size.</a:t>
            </a:r>
          </a:p>
          <a:p>
            <a:pPr marL="355600" indent="-182563">
              <a:buFont typeface="Arial" panose="020B0604020202020204" pitchFamily="34" charset="0"/>
              <a:buChar char="•"/>
            </a:pPr>
            <a:r>
              <a:rPr lang="en-ZA" altLang="en-US" sz="1800" dirty="0">
                <a:sym typeface="+mn-ea"/>
              </a:rPr>
              <a:t>Paste the scale drawing onto base board and build the model according to your floor plans.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53441" y="3337552"/>
            <a:ext cx="3345693" cy="2176008"/>
          </a:xfrm>
          <a:prstGeom prst="rect">
            <a:avLst/>
          </a:prstGeom>
        </p:spPr>
      </p:pic>
    </p:spTree>
    <p:extLst>
      <p:ext uri="{BB962C8B-B14F-4D97-AF65-F5344CB8AC3E}">
        <p14:creationId xmlns:p14="http://schemas.microsoft.com/office/powerpoint/2010/main" val="115663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Building 3D scale models of objects from 2D plans</a:t>
            </a:r>
            <a:endParaRPr lang="en-GB" sz="4400" dirty="0"/>
          </a:p>
        </p:txBody>
      </p:sp>
      <p:sp>
        <p:nvSpPr>
          <p:cNvPr id="4" name="Text Placeholder 3"/>
          <p:cNvSpPr>
            <a:spLocks noGrp="1"/>
          </p:cNvSpPr>
          <p:nvPr>
            <p:ph type="body" sz="quarter" idx="10"/>
          </p:nvPr>
        </p:nvSpPr>
        <p:spPr/>
        <p:txBody>
          <a:bodyPr/>
          <a:lstStyle/>
          <a:p>
            <a:r>
              <a:rPr lang="en-ZA" dirty="0"/>
              <a:t>Unit 5.3</a:t>
            </a:r>
            <a:endParaRPr lang="en-GB" dirty="0"/>
          </a:p>
        </p:txBody>
      </p:sp>
      <p:sp>
        <p:nvSpPr>
          <p:cNvPr id="5" name="Rectangle 4"/>
          <p:cNvSpPr/>
          <p:nvPr/>
        </p:nvSpPr>
        <p:spPr>
          <a:xfrm>
            <a:off x="472439" y="1925256"/>
            <a:ext cx="7504114" cy="4204081"/>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6" name="Content Placeholder 2"/>
          <p:cNvSpPr txBox="1">
            <a:spLocks/>
          </p:cNvSpPr>
          <p:nvPr/>
        </p:nvSpPr>
        <p:spPr>
          <a:xfrm>
            <a:off x="479297" y="1916113"/>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ZA" sz="2000" b="1" i="1" dirty="0">
                <a:solidFill>
                  <a:schemeClr val="bg1"/>
                </a:solidFill>
              </a:rPr>
              <a:t>Practical Investigation 3: Assessment</a:t>
            </a:r>
            <a:endParaRPr lang="en-GB" sz="2000" b="1" i="1" dirty="0">
              <a:solidFill>
                <a:schemeClr val="bg1"/>
              </a:solidFill>
            </a:endParaRPr>
          </a:p>
        </p:txBody>
      </p:sp>
      <p:sp>
        <p:nvSpPr>
          <p:cNvPr id="7" name="Content Placeholder 2"/>
          <p:cNvSpPr txBox="1">
            <a:spLocks/>
          </p:cNvSpPr>
          <p:nvPr/>
        </p:nvSpPr>
        <p:spPr>
          <a:xfrm>
            <a:off x="563881" y="2375911"/>
            <a:ext cx="7321232" cy="3452364"/>
          </a:xfrm>
          <a:prstGeom prst="rect">
            <a:avLst/>
          </a:prstGeom>
        </p:spPr>
        <p:txBody>
          <a:bodyPr anchor="t"/>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5600" indent="-173038">
              <a:buFont typeface="Arial" panose="020B0604020202020204" pitchFamily="34" charset="0"/>
              <a:buChar char="•"/>
            </a:pPr>
            <a:r>
              <a:rPr lang="en-US" sz="1800" dirty="0"/>
              <a:t>You will be assessed using the following checklist:</a:t>
            </a:r>
          </a:p>
        </p:txBody>
      </p:sp>
      <p:graphicFrame>
        <p:nvGraphicFramePr>
          <p:cNvPr id="8" name="Content Placeholder 4"/>
          <p:cNvGraphicFramePr>
            <a:graphicFrameLocks noGrp="1"/>
          </p:cNvGraphicFramePr>
          <p:nvPr>
            <p:ph sz="half" idx="4294967295"/>
            <p:extLst>
              <p:ext uri="{D42A27DB-BD31-4B8C-83A1-F6EECF244321}">
                <p14:modId xmlns:p14="http://schemas.microsoft.com/office/powerpoint/2010/main" val="3832075817"/>
              </p:ext>
            </p:extLst>
          </p:nvPr>
        </p:nvGraphicFramePr>
        <p:xfrm>
          <a:off x="698352" y="2737617"/>
          <a:ext cx="7079427" cy="3245230"/>
        </p:xfrm>
        <a:graphic>
          <a:graphicData uri="http://schemas.openxmlformats.org/drawingml/2006/table">
            <a:tbl>
              <a:tblPr firstRow="1" bandRow="1">
                <a:tableStyleId>{5C22544A-7EE6-4342-B048-85BDC9FD1C3A}</a:tableStyleId>
              </a:tblPr>
              <a:tblGrid>
                <a:gridCol w="4191700">
                  <a:extLst>
                    <a:ext uri="{9D8B030D-6E8A-4147-A177-3AD203B41FA5}">
                      <a16:colId xmlns="" xmlns:a16="http://schemas.microsoft.com/office/drawing/2014/main" val="20000"/>
                    </a:ext>
                  </a:extLst>
                </a:gridCol>
                <a:gridCol w="622852">
                  <a:extLst>
                    <a:ext uri="{9D8B030D-6E8A-4147-A177-3AD203B41FA5}">
                      <a16:colId xmlns="" xmlns:a16="http://schemas.microsoft.com/office/drawing/2014/main" val="20001"/>
                    </a:ext>
                  </a:extLst>
                </a:gridCol>
                <a:gridCol w="577819">
                  <a:extLst>
                    <a:ext uri="{9D8B030D-6E8A-4147-A177-3AD203B41FA5}">
                      <a16:colId xmlns="" xmlns:a16="http://schemas.microsoft.com/office/drawing/2014/main" val="20002"/>
                    </a:ext>
                  </a:extLst>
                </a:gridCol>
                <a:gridCol w="1687056">
                  <a:extLst>
                    <a:ext uri="{9D8B030D-6E8A-4147-A177-3AD203B41FA5}">
                      <a16:colId xmlns="" xmlns:a16="http://schemas.microsoft.com/office/drawing/2014/main" val="20003"/>
                    </a:ext>
                  </a:extLst>
                </a:gridCol>
              </a:tblGrid>
              <a:tr h="319150">
                <a:tc>
                  <a:txBody>
                    <a:bodyPr/>
                    <a:lstStyle/>
                    <a:p>
                      <a:pPr>
                        <a:buNone/>
                      </a:pPr>
                      <a:r>
                        <a:rPr lang="en-ZA" altLang="en-US" sz="1400" dirty="0"/>
                        <a:t>Criterion</a:t>
                      </a:r>
                    </a:p>
                  </a:txBody>
                  <a:tcPr/>
                </a:tc>
                <a:tc>
                  <a:txBody>
                    <a:bodyPr/>
                    <a:lstStyle/>
                    <a:p>
                      <a:pPr>
                        <a:buNone/>
                      </a:pPr>
                      <a:r>
                        <a:rPr lang="en-ZA" altLang="en-US" sz="1400" dirty="0"/>
                        <a:t>Yes</a:t>
                      </a:r>
                    </a:p>
                  </a:txBody>
                  <a:tcPr/>
                </a:tc>
                <a:tc>
                  <a:txBody>
                    <a:bodyPr/>
                    <a:lstStyle/>
                    <a:p>
                      <a:pPr>
                        <a:buNone/>
                      </a:pPr>
                      <a:r>
                        <a:rPr lang="en-ZA" altLang="en-US" sz="1400" dirty="0"/>
                        <a:t>No</a:t>
                      </a:r>
                    </a:p>
                  </a:txBody>
                  <a:tcPr/>
                </a:tc>
                <a:tc>
                  <a:txBody>
                    <a:bodyPr/>
                    <a:lstStyle/>
                    <a:p>
                      <a:pPr>
                        <a:buNone/>
                      </a:pPr>
                      <a:r>
                        <a:rPr lang="en-ZA" altLang="en-US" sz="1400"/>
                        <a:t>Comment</a:t>
                      </a:r>
                    </a:p>
                  </a:txBody>
                  <a:tcPr/>
                </a:tc>
                <a:extLst>
                  <a:ext uri="{0D108BD9-81ED-4DB2-BD59-A6C34878D82A}">
                    <a16:rowId xmlns="" xmlns:a16="http://schemas.microsoft.com/office/drawing/2014/main" val="10000"/>
                  </a:ext>
                </a:extLst>
              </a:tr>
              <a:tr h="434044">
                <a:tc>
                  <a:txBody>
                    <a:bodyPr/>
                    <a:lstStyle/>
                    <a:p>
                      <a:pPr>
                        <a:buNone/>
                      </a:pPr>
                      <a:r>
                        <a:rPr lang="en-ZA" altLang="en-US" sz="1800" dirty="0"/>
                        <a:t>Is the flat plan drawn to scale accurately, and keeps the areas of the rooms correct?</a:t>
                      </a:r>
                    </a:p>
                  </a:txBody>
                  <a:tcPr/>
                </a:tc>
                <a:tc>
                  <a:txBody>
                    <a:bodyPr/>
                    <a:lstStyle/>
                    <a:p>
                      <a:pPr>
                        <a:buNone/>
                      </a:pPr>
                      <a:endParaRPr lang="en-US" sz="1400"/>
                    </a:p>
                  </a:txBody>
                  <a:tcPr/>
                </a:tc>
                <a:tc>
                  <a:txBody>
                    <a:bodyPr/>
                    <a:lstStyle/>
                    <a:p>
                      <a:pPr>
                        <a:buNone/>
                      </a:pPr>
                      <a:endParaRPr lang="en-US" sz="1400" dirty="0"/>
                    </a:p>
                  </a:txBody>
                  <a:tcPr/>
                </a:tc>
                <a:tc>
                  <a:txBody>
                    <a:bodyPr/>
                    <a:lstStyle/>
                    <a:p>
                      <a:pPr>
                        <a:buNone/>
                      </a:pPr>
                      <a:endParaRPr lang="en-US" sz="1400"/>
                    </a:p>
                  </a:txBody>
                  <a:tcPr/>
                </a:tc>
                <a:extLst>
                  <a:ext uri="{0D108BD9-81ED-4DB2-BD59-A6C34878D82A}">
                    <a16:rowId xmlns="" xmlns:a16="http://schemas.microsoft.com/office/drawing/2014/main" val="10001"/>
                  </a:ext>
                </a:extLst>
              </a:tr>
              <a:tr h="536172">
                <a:tc>
                  <a:txBody>
                    <a:bodyPr/>
                    <a:lstStyle/>
                    <a:p>
                      <a:pPr>
                        <a:buNone/>
                      </a:pPr>
                      <a:r>
                        <a:rPr lang="en-ZA" altLang="en-US" sz="1800" dirty="0"/>
                        <a:t>Is the scale chosen suitable for the size of model?</a:t>
                      </a:r>
                    </a:p>
                  </a:txBody>
                  <a:tcPr/>
                </a:tc>
                <a:tc>
                  <a:txBody>
                    <a:bodyPr/>
                    <a:lstStyle/>
                    <a:p>
                      <a:pPr>
                        <a:buNone/>
                      </a:pPr>
                      <a:endParaRPr lang="en-US" sz="1400" dirty="0"/>
                    </a:p>
                  </a:txBody>
                  <a:tcPr/>
                </a:tc>
                <a:tc>
                  <a:txBody>
                    <a:bodyPr/>
                    <a:lstStyle/>
                    <a:p>
                      <a:pPr>
                        <a:buNone/>
                      </a:pPr>
                      <a:endParaRPr lang="en-US" sz="1400" dirty="0"/>
                    </a:p>
                  </a:txBody>
                  <a:tcPr/>
                </a:tc>
                <a:tc>
                  <a:txBody>
                    <a:bodyPr/>
                    <a:lstStyle/>
                    <a:p>
                      <a:pPr>
                        <a:buNone/>
                      </a:pPr>
                      <a:endParaRPr lang="en-US" sz="1400" dirty="0"/>
                    </a:p>
                  </a:txBody>
                  <a:tcPr/>
                </a:tc>
                <a:extLst>
                  <a:ext uri="{0D108BD9-81ED-4DB2-BD59-A6C34878D82A}">
                    <a16:rowId xmlns="" xmlns:a16="http://schemas.microsoft.com/office/drawing/2014/main" val="10002"/>
                  </a:ext>
                </a:extLst>
              </a:tr>
              <a:tr h="434044">
                <a:tc>
                  <a:txBody>
                    <a:bodyPr/>
                    <a:lstStyle/>
                    <a:p>
                      <a:pPr>
                        <a:buNone/>
                      </a:pPr>
                      <a:r>
                        <a:rPr lang="en-US" sz="1800" dirty="0"/>
                        <a:t>Are the elevations drawn accurately and to standard sizes of actual buildings?</a:t>
                      </a:r>
                    </a:p>
                  </a:txBody>
                  <a:tcPr/>
                </a:tc>
                <a:tc>
                  <a:txBody>
                    <a:bodyPr/>
                    <a:lstStyle/>
                    <a:p>
                      <a:pPr>
                        <a:buNone/>
                      </a:pPr>
                      <a:endParaRPr lang="en-US" sz="1400" dirty="0"/>
                    </a:p>
                  </a:txBody>
                  <a:tcPr/>
                </a:tc>
                <a:tc>
                  <a:txBody>
                    <a:bodyPr/>
                    <a:lstStyle/>
                    <a:p>
                      <a:pPr>
                        <a:buNone/>
                      </a:pPr>
                      <a:endParaRPr lang="en-US" sz="1400" dirty="0"/>
                    </a:p>
                  </a:txBody>
                  <a:tcPr/>
                </a:tc>
                <a:tc>
                  <a:txBody>
                    <a:bodyPr/>
                    <a:lstStyle/>
                    <a:p>
                      <a:pPr>
                        <a:buNone/>
                      </a:pPr>
                      <a:endParaRPr lang="en-US" sz="1400"/>
                    </a:p>
                  </a:txBody>
                  <a:tcPr/>
                </a:tc>
                <a:extLst>
                  <a:ext uri="{0D108BD9-81ED-4DB2-BD59-A6C34878D82A}">
                    <a16:rowId xmlns="" xmlns:a16="http://schemas.microsoft.com/office/drawing/2014/main" val="10003"/>
                  </a:ext>
                </a:extLst>
              </a:tr>
              <a:tr h="434044">
                <a:tc>
                  <a:txBody>
                    <a:bodyPr/>
                    <a:lstStyle/>
                    <a:p>
                      <a:pPr>
                        <a:buNone/>
                      </a:pPr>
                      <a:r>
                        <a:rPr lang="en-US" sz="1800" dirty="0">
                          <a:sym typeface="+mn-ea"/>
                        </a:rPr>
                        <a:t>Is the correct scale used to construct the walls and roof of the building?</a:t>
                      </a:r>
                    </a:p>
                  </a:txBody>
                  <a:tcPr/>
                </a:tc>
                <a:tc>
                  <a:txBody>
                    <a:bodyPr/>
                    <a:lstStyle/>
                    <a:p>
                      <a:pPr>
                        <a:buNone/>
                      </a:pPr>
                      <a:endParaRPr lang="en-US" sz="1400"/>
                    </a:p>
                  </a:txBody>
                  <a:tcPr/>
                </a:tc>
                <a:tc>
                  <a:txBody>
                    <a:bodyPr/>
                    <a:lstStyle/>
                    <a:p>
                      <a:pPr>
                        <a:buNone/>
                      </a:pPr>
                      <a:endParaRPr lang="en-US" sz="1400" dirty="0"/>
                    </a:p>
                  </a:txBody>
                  <a:tcPr/>
                </a:tc>
                <a:tc>
                  <a:txBody>
                    <a:bodyPr/>
                    <a:lstStyle/>
                    <a:p>
                      <a:pPr>
                        <a:buNone/>
                      </a:pPr>
                      <a:endParaRPr lang="en-US" sz="1400" dirty="0"/>
                    </a:p>
                  </a:txBody>
                  <a:tcPr/>
                </a:tc>
                <a:extLst>
                  <a:ext uri="{0D108BD9-81ED-4DB2-BD59-A6C34878D82A}">
                    <a16:rowId xmlns="" xmlns:a16="http://schemas.microsoft.com/office/drawing/2014/main" val="10004"/>
                  </a:ext>
                </a:extLst>
              </a:tr>
              <a:tr h="319150">
                <a:tc>
                  <a:txBody>
                    <a:bodyPr/>
                    <a:lstStyle/>
                    <a:p>
                      <a:pPr>
                        <a:buNone/>
                      </a:pPr>
                      <a:r>
                        <a:rPr lang="en-ZA" altLang="en-US" sz="1800" dirty="0">
                          <a:sym typeface="+mn-ea"/>
                        </a:rPr>
                        <a:t>Are the measurements taken correctly</a:t>
                      </a:r>
                      <a:r>
                        <a:rPr lang="en-US" sz="1800" dirty="0">
                          <a:sym typeface="+mn-ea"/>
                        </a:rPr>
                        <a:t>?</a:t>
                      </a:r>
                      <a:endParaRPr lang="en-US" sz="1800" dirty="0"/>
                    </a:p>
                  </a:txBody>
                  <a:tcPr/>
                </a:tc>
                <a:tc>
                  <a:txBody>
                    <a:bodyPr/>
                    <a:lstStyle/>
                    <a:p>
                      <a:pPr>
                        <a:buNone/>
                      </a:pPr>
                      <a:endParaRPr lang="en-US" sz="1400"/>
                    </a:p>
                  </a:txBody>
                  <a:tcPr/>
                </a:tc>
                <a:tc>
                  <a:txBody>
                    <a:bodyPr/>
                    <a:lstStyle/>
                    <a:p>
                      <a:pPr>
                        <a:buNone/>
                      </a:pPr>
                      <a:endParaRPr lang="en-US" sz="1400"/>
                    </a:p>
                  </a:txBody>
                  <a:tcPr/>
                </a:tc>
                <a:tc>
                  <a:txBody>
                    <a:bodyPr/>
                    <a:lstStyle/>
                    <a:p>
                      <a:pPr>
                        <a:buNone/>
                      </a:pPr>
                      <a:endParaRPr lang="en-US" sz="1400" dirty="0"/>
                    </a:p>
                  </a:txBody>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53347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par>
                                <p:cTn id="11" presetID="21" presetClass="entr" presetSubtype="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dirty="0"/>
              <a:t>Use representations to investigate problems and illustrative solutions</a:t>
            </a:r>
            <a:endParaRPr lang="en-GB" dirty="0"/>
          </a:p>
        </p:txBody>
      </p:sp>
      <p:sp>
        <p:nvSpPr>
          <p:cNvPr id="3" name="Text Placeholder 2"/>
          <p:cNvSpPr>
            <a:spLocks noGrp="1"/>
          </p:cNvSpPr>
          <p:nvPr>
            <p:ph type="body" idx="1"/>
          </p:nvPr>
        </p:nvSpPr>
        <p:spPr/>
        <p:txBody>
          <a:bodyPr/>
          <a:lstStyle/>
          <a:p>
            <a:r>
              <a:rPr lang="en-ZA" sz="3200" dirty="0"/>
              <a:t>Module 5</a:t>
            </a:r>
            <a:endParaRPr lang="en-GB" dirty="0"/>
          </a:p>
        </p:txBody>
      </p:sp>
    </p:spTree>
    <p:extLst>
      <p:ext uri="{BB962C8B-B14F-4D97-AF65-F5344CB8AC3E}">
        <p14:creationId xmlns:p14="http://schemas.microsoft.com/office/powerpoint/2010/main" val="23229068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Unit 5.3 </a:t>
            </a:r>
          </a:p>
        </p:txBody>
      </p:sp>
      <p:sp>
        <p:nvSpPr>
          <p:cNvPr id="3" name="Content Placeholder 2"/>
          <p:cNvSpPr>
            <a:spLocks noGrp="1"/>
          </p:cNvSpPr>
          <p:nvPr>
            <p:ph sz="quarter" idx="10"/>
          </p:nvPr>
        </p:nvSpPr>
        <p:spPr/>
        <p:txBody>
          <a:bodyPr/>
          <a:lstStyle/>
          <a:p>
            <a:r>
              <a:rPr lang="en-ZA" dirty="0"/>
              <a:t>Practical investigation 3</a:t>
            </a:r>
          </a:p>
        </p:txBody>
      </p:sp>
      <p:sp>
        <p:nvSpPr>
          <p:cNvPr id="4" name="Text Placeholder 3"/>
          <p:cNvSpPr>
            <a:spLocks noGrp="1"/>
          </p:cNvSpPr>
          <p:nvPr>
            <p:ph type="body" idx="11"/>
          </p:nvPr>
        </p:nvSpPr>
        <p:spPr/>
        <p:txBody>
          <a:bodyPr>
            <a:normAutofit/>
          </a:bodyPr>
          <a:lstStyle/>
          <a:p>
            <a:r>
              <a:rPr lang="en-US" altLang="en-US" sz="2000" dirty="0"/>
              <a:t>Complete </a:t>
            </a:r>
            <a:r>
              <a:rPr lang="en-US" altLang="en-US" sz="2000" b="1" dirty="0"/>
              <a:t>Practical investigation </a:t>
            </a:r>
            <a:r>
              <a:rPr lang="en-US" altLang="en-US" sz="2000" dirty="0"/>
              <a:t>on </a:t>
            </a:r>
            <a:r>
              <a:rPr lang="en-US" altLang="en-US" sz="2000" b="1" dirty="0"/>
              <a:t>page 122 </a:t>
            </a:r>
            <a:r>
              <a:rPr lang="en-US" altLang="en-US" sz="2000" dirty="0"/>
              <a:t>of your Student’s Book</a:t>
            </a:r>
            <a:endParaRPr lang="en-GB" altLang="en-US" sz="2000" dirty="0"/>
          </a:p>
        </p:txBody>
      </p:sp>
    </p:spTree>
    <p:extLst>
      <p:ext uri="{BB962C8B-B14F-4D97-AF65-F5344CB8AC3E}">
        <p14:creationId xmlns:p14="http://schemas.microsoft.com/office/powerpoint/2010/main" val="2470233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lnSpcReduction="10000"/>
          </a:bodyPr>
          <a:lstStyle/>
          <a:p>
            <a:r>
              <a:rPr lang="en-ZA" dirty="0"/>
              <a:t>Module 5</a:t>
            </a:r>
            <a:endParaRPr lang="en-GB" dirty="0"/>
          </a:p>
        </p:txBody>
      </p:sp>
      <p:sp>
        <p:nvSpPr>
          <p:cNvPr id="3" name="Content Placeholder 2"/>
          <p:cNvSpPr>
            <a:spLocks noGrp="1"/>
          </p:cNvSpPr>
          <p:nvPr>
            <p:ph sz="quarter" idx="10"/>
          </p:nvPr>
        </p:nvSpPr>
        <p:spPr/>
        <p:txBody>
          <a:bodyPr/>
          <a:lstStyle/>
          <a:p>
            <a:r>
              <a:rPr lang="en-US" altLang="en-US" dirty="0"/>
              <a:t>Module assessment</a:t>
            </a:r>
            <a:endParaRPr lang="en-GB" dirty="0"/>
          </a:p>
        </p:txBody>
      </p:sp>
      <p:sp>
        <p:nvSpPr>
          <p:cNvPr id="4" name="Text Placeholder 3"/>
          <p:cNvSpPr>
            <a:spLocks noGrp="1"/>
          </p:cNvSpPr>
          <p:nvPr>
            <p:ph type="body" idx="11"/>
          </p:nvPr>
        </p:nvSpPr>
        <p:spPr/>
        <p:txBody>
          <a:bodyPr>
            <a:normAutofit/>
          </a:bodyPr>
          <a:lstStyle/>
          <a:p>
            <a:r>
              <a:rPr lang="en-US" altLang="en-US" sz="2000" dirty="0"/>
              <a:t>Complete </a:t>
            </a:r>
            <a:r>
              <a:rPr lang="en-US" altLang="en-US" sz="2000" b="1" dirty="0"/>
              <a:t>Module assessment </a:t>
            </a:r>
            <a:r>
              <a:rPr lang="en-US" altLang="en-US" sz="2000" dirty="0"/>
              <a:t>on </a:t>
            </a:r>
            <a:r>
              <a:rPr lang="en-US" altLang="en-US" sz="2000" b="1" dirty="0"/>
              <a:t>page 123 </a:t>
            </a:r>
            <a:r>
              <a:rPr lang="en-US" altLang="en-US" sz="2000" dirty="0"/>
              <a:t>of your Student’s Book</a:t>
            </a:r>
            <a:endParaRPr lang="en-GB" altLang="en-US" sz="2000" dirty="0"/>
          </a:p>
        </p:txBody>
      </p:sp>
    </p:spTree>
    <p:extLst>
      <p:ext uri="{BB962C8B-B14F-4D97-AF65-F5344CB8AC3E}">
        <p14:creationId xmlns:p14="http://schemas.microsoft.com/office/powerpoint/2010/main" val="35859992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67418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a:latin typeface="+mn-lt"/>
              </a:rPr>
              <a:t>Overview</a:t>
            </a:r>
            <a:endParaRPr lang="en-GB" b="1" dirty="0">
              <a:latin typeface="+mn-lt"/>
            </a:endParaRPr>
          </a:p>
        </p:txBody>
      </p:sp>
      <p:sp>
        <p:nvSpPr>
          <p:cNvPr id="3" name="Content Placeholder 2"/>
          <p:cNvSpPr>
            <a:spLocks noGrp="1"/>
          </p:cNvSpPr>
          <p:nvPr>
            <p:ph idx="1"/>
          </p:nvPr>
        </p:nvSpPr>
        <p:spPr/>
        <p:txBody>
          <a:bodyPr/>
          <a:lstStyle/>
          <a:p>
            <a:pPr marL="0" indent="0">
              <a:buNone/>
            </a:pPr>
            <a:r>
              <a:rPr lang="en-ZA" dirty="0"/>
              <a:t>5.1	Investigating various packaging arrangements</a:t>
            </a:r>
          </a:p>
          <a:p>
            <a:pPr marL="0" indent="0">
              <a:buNone/>
            </a:pPr>
            <a:r>
              <a:rPr lang="en-ZA" altLang="en-GB" dirty="0"/>
              <a:t>5.2	Determine the number and placement of 	furniture in a venue considering free space for 	movement </a:t>
            </a:r>
          </a:p>
          <a:p>
            <a:pPr marL="0" indent="0">
              <a:buNone/>
            </a:pPr>
            <a:r>
              <a:rPr lang="en-ZA" altLang="en-GB" dirty="0"/>
              <a:t>5.3	Building 3D scale models of objects from 2D 	plans</a:t>
            </a:r>
          </a:p>
        </p:txBody>
      </p:sp>
    </p:spTree>
    <p:extLst>
      <p:ext uri="{BB962C8B-B14F-4D97-AF65-F5344CB8AC3E}">
        <p14:creationId xmlns:p14="http://schemas.microsoft.com/office/powerpoint/2010/main" val="8648967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Investigating various packaging arrangements</a:t>
            </a:r>
            <a:endParaRPr lang="en-GB" sz="4400" dirty="0"/>
          </a:p>
        </p:txBody>
      </p:sp>
      <p:sp>
        <p:nvSpPr>
          <p:cNvPr id="4" name="Text Placeholder 3"/>
          <p:cNvSpPr>
            <a:spLocks noGrp="1"/>
          </p:cNvSpPr>
          <p:nvPr>
            <p:ph type="body" sz="quarter" idx="10"/>
          </p:nvPr>
        </p:nvSpPr>
        <p:spPr/>
        <p:txBody>
          <a:bodyPr/>
          <a:lstStyle/>
          <a:p>
            <a:r>
              <a:rPr lang="en-ZA" dirty="0"/>
              <a:t>Unit 5.1</a:t>
            </a:r>
            <a:endParaRPr lang="en-GB" dirty="0"/>
          </a:p>
        </p:txBody>
      </p:sp>
      <p:pic>
        <p:nvPicPr>
          <p:cNvPr id="10" name="Picture 9"/>
          <p:cNvPicPr>
            <a:picLocks noChangeAspect="1"/>
          </p:cNvPicPr>
          <p:nvPr/>
        </p:nvPicPr>
        <p:blipFill rotWithShape="1">
          <a:blip r:embed="rId2" cstate="print">
            <a:extLst>
              <a:ext uri="{28A0092B-C50C-407E-A947-70E740481C1C}">
                <a14:useLocalDpi xmlns:a14="http://schemas.microsoft.com/office/drawing/2010/main" val="0"/>
              </a:ext>
            </a:extLst>
          </a:blip>
          <a:srcRect b="32189"/>
          <a:stretch/>
        </p:blipFill>
        <p:spPr>
          <a:xfrm>
            <a:off x="1231796" y="2021997"/>
            <a:ext cx="6010252" cy="4075638"/>
          </a:xfrm>
          <a:prstGeom prst="rect">
            <a:avLst/>
          </a:prstGeom>
        </p:spPr>
      </p:pic>
    </p:spTree>
    <p:extLst>
      <p:ext uri="{BB962C8B-B14F-4D97-AF65-F5344CB8AC3E}">
        <p14:creationId xmlns:p14="http://schemas.microsoft.com/office/powerpoint/2010/main" val="21732892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sym typeface="+mn-ea"/>
              </a:rPr>
              <a:t>Investigating various packaging arrangements</a:t>
            </a:r>
            <a:endParaRPr lang="en-GB" dirty="0"/>
          </a:p>
        </p:txBody>
      </p:sp>
      <p:sp>
        <p:nvSpPr>
          <p:cNvPr id="3" name="Content Placeholder 2"/>
          <p:cNvSpPr>
            <a:spLocks noGrp="1"/>
          </p:cNvSpPr>
          <p:nvPr>
            <p:ph idx="1"/>
          </p:nvPr>
        </p:nvSpPr>
        <p:spPr/>
        <p:txBody>
          <a:bodyPr/>
          <a:lstStyle/>
          <a:p>
            <a:r>
              <a:rPr lang="en-ZA" altLang="en-US" dirty="0">
                <a:sym typeface="+mn-ea"/>
              </a:rPr>
              <a:t>Investigate packaging problems by making models of the objects to find the best solution.</a:t>
            </a:r>
          </a:p>
        </p:txBody>
      </p:sp>
      <p:sp>
        <p:nvSpPr>
          <p:cNvPr id="4" name="Text Placeholder 3"/>
          <p:cNvSpPr>
            <a:spLocks noGrp="1"/>
          </p:cNvSpPr>
          <p:nvPr>
            <p:ph type="body" sz="quarter" idx="10"/>
          </p:nvPr>
        </p:nvSpPr>
        <p:spPr/>
        <p:txBody>
          <a:bodyPr/>
          <a:lstStyle/>
          <a:p>
            <a:r>
              <a:rPr lang="en-ZA" dirty="0"/>
              <a:t>Unit 5.1</a:t>
            </a:r>
            <a:endParaRPr lang="en-GB" dirty="0"/>
          </a:p>
        </p:txBody>
      </p:sp>
      <p:sp>
        <p:nvSpPr>
          <p:cNvPr id="6" name="Rectangle 5"/>
          <p:cNvSpPr/>
          <p:nvPr/>
        </p:nvSpPr>
        <p:spPr>
          <a:xfrm>
            <a:off x="472439" y="2678984"/>
            <a:ext cx="7504114" cy="3450354"/>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7" name="Content Placeholder 2"/>
          <p:cNvSpPr txBox="1">
            <a:spLocks/>
          </p:cNvSpPr>
          <p:nvPr/>
        </p:nvSpPr>
        <p:spPr>
          <a:xfrm>
            <a:off x="479297" y="2669839"/>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a:solidFill>
                  <a:schemeClr val="bg1"/>
                </a:solidFill>
              </a:rPr>
              <a:t>Practical Investigation 1</a:t>
            </a:r>
            <a:endParaRPr lang="en-GB" sz="2000" b="1" i="1" dirty="0">
              <a:solidFill>
                <a:schemeClr val="bg1"/>
              </a:solidFill>
            </a:endParaRPr>
          </a:p>
        </p:txBody>
      </p:sp>
      <p:sp>
        <p:nvSpPr>
          <p:cNvPr id="8" name="Content Placeholder 2"/>
          <p:cNvSpPr txBox="1">
            <a:spLocks/>
          </p:cNvSpPr>
          <p:nvPr/>
        </p:nvSpPr>
        <p:spPr>
          <a:xfrm>
            <a:off x="531606" y="3115286"/>
            <a:ext cx="7504355" cy="267195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ltLang="en-US" dirty="0">
                <a:sym typeface="+mn-ea"/>
              </a:rPr>
              <a:t>Choose one of the tasks listed on the next slides. </a:t>
            </a:r>
          </a:p>
          <a:p>
            <a:r>
              <a:rPr lang="en-ZA" altLang="en-US" dirty="0">
                <a:sym typeface="+mn-ea"/>
              </a:rPr>
              <a:t>You need to:</a:t>
            </a:r>
          </a:p>
          <a:p>
            <a:pPr marL="342900" indent="-160338">
              <a:buFont typeface="Arial" panose="020B0604020202020204" pitchFamily="34" charset="0"/>
              <a:buChar char="•"/>
            </a:pPr>
            <a:r>
              <a:rPr lang="en-ZA" altLang="en-US" sz="1800" dirty="0">
                <a:sym typeface="+mn-ea"/>
              </a:rPr>
              <a:t>make a model to investigate the solution (a scale model or a life size model)</a:t>
            </a:r>
          </a:p>
          <a:p>
            <a:pPr marL="342900" indent="-160338">
              <a:buFont typeface="Arial" panose="020B0604020202020204" pitchFamily="34" charset="0"/>
              <a:buChar char="•"/>
            </a:pPr>
            <a:r>
              <a:rPr lang="en-ZA" altLang="en-US" sz="1800" dirty="0">
                <a:sym typeface="+mn-ea"/>
              </a:rPr>
              <a:t>present your solution by presenting your model and a written conclusion</a:t>
            </a:r>
          </a:p>
          <a:p>
            <a:pPr marL="342900" indent="-160338">
              <a:buFont typeface="Arial" panose="020B0604020202020204" pitchFamily="34" charset="0"/>
              <a:buChar char="•"/>
            </a:pPr>
            <a:r>
              <a:rPr lang="en-ZA" altLang="en-US" sz="1800" dirty="0">
                <a:sym typeface="+mn-ea"/>
              </a:rPr>
              <a:t>show that you have tried at least three different ways of solving the problem and draw scale diagrams of your proposed solutions</a:t>
            </a:r>
          </a:p>
          <a:p>
            <a:pPr marL="342900" indent="-160338">
              <a:buFont typeface="Arial" panose="020B0604020202020204" pitchFamily="34" charset="0"/>
              <a:buChar char="•"/>
            </a:pPr>
            <a:r>
              <a:rPr lang="en-ZA" altLang="en-US" sz="1800" dirty="0">
                <a:sym typeface="+mn-ea"/>
              </a:rPr>
              <a:t>do calculations to support your reasoning.</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87798" y="3146487"/>
            <a:ext cx="2320703" cy="2742144"/>
          </a:xfrm>
          <a:prstGeom prst="rect">
            <a:avLst/>
          </a:prstGeom>
          <a:noFill/>
          <a:ln>
            <a:noFill/>
          </a:ln>
        </p:spPr>
      </p:pic>
    </p:spTree>
    <p:extLst>
      <p:ext uri="{BB962C8B-B14F-4D97-AF65-F5344CB8AC3E}">
        <p14:creationId xmlns:p14="http://schemas.microsoft.com/office/powerpoint/2010/main" val="384376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ppt_x</p:attrName>
                                        </p:attrNameLst>
                                      </p:cBhvr>
                                      <p:tavLst>
                                        <p:tav tm="0">
                                          <p:val>
                                            <p:strVal val="#ppt_x-#ppt_w/2"/>
                                          </p:val>
                                        </p:tav>
                                        <p:tav tm="100000">
                                          <p:val>
                                            <p:strVal val="#ppt_x"/>
                                          </p:val>
                                        </p:tav>
                                      </p:tavLst>
                                    </p:anim>
                                    <p:anim calcmode="lin" valueType="num">
                                      <p:cBhvr>
                                        <p:cTn id="12" dur="500" fill="hold"/>
                                        <p:tgtEl>
                                          <p:spTgt spid="7"/>
                                        </p:tgtEl>
                                        <p:attrNameLst>
                                          <p:attrName>ppt_y</p:attrName>
                                        </p:attrNameLst>
                                      </p:cBhvr>
                                      <p:tavLst>
                                        <p:tav tm="0">
                                          <p:val>
                                            <p:strVal val="#ppt_y"/>
                                          </p:val>
                                        </p:tav>
                                        <p:tav tm="100000">
                                          <p:val>
                                            <p:strVal val="#ppt_y"/>
                                          </p:val>
                                        </p:tav>
                                      </p:tavLst>
                                    </p:anim>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strVal val="#ppt_h"/>
                                          </p:val>
                                        </p:tav>
                                        <p:tav tm="100000">
                                          <p:val>
                                            <p:strVal val="#ppt_h"/>
                                          </p:val>
                                        </p:tav>
                                      </p:tavLst>
                                    </p:anim>
                                  </p:childTnLst>
                                </p:cTn>
                              </p:par>
                              <p:par>
                                <p:cTn id="15" presetID="21" presetClass="entr" presetSubtype="1"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1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Investigating various packaging arrangements</a:t>
            </a:r>
            <a:endParaRPr lang="en-GB" sz="4400" dirty="0"/>
          </a:p>
        </p:txBody>
      </p:sp>
      <p:sp>
        <p:nvSpPr>
          <p:cNvPr id="4" name="Text Placeholder 3"/>
          <p:cNvSpPr>
            <a:spLocks noGrp="1"/>
          </p:cNvSpPr>
          <p:nvPr>
            <p:ph type="body" sz="quarter" idx="10"/>
          </p:nvPr>
        </p:nvSpPr>
        <p:spPr/>
        <p:txBody>
          <a:bodyPr/>
          <a:lstStyle/>
          <a:p>
            <a:r>
              <a:rPr lang="en-ZA" dirty="0"/>
              <a:t>Unit 5.1</a:t>
            </a:r>
            <a:endParaRPr lang="en-GB" dirty="0"/>
          </a:p>
        </p:txBody>
      </p:sp>
      <p:sp>
        <p:nvSpPr>
          <p:cNvPr id="5" name="Rectangle 4"/>
          <p:cNvSpPr/>
          <p:nvPr/>
        </p:nvSpPr>
        <p:spPr>
          <a:xfrm>
            <a:off x="472439" y="1963566"/>
            <a:ext cx="7504114" cy="4165772"/>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6" name="Content Placeholder 2"/>
          <p:cNvSpPr txBox="1">
            <a:spLocks/>
          </p:cNvSpPr>
          <p:nvPr/>
        </p:nvSpPr>
        <p:spPr>
          <a:xfrm>
            <a:off x="479297" y="1963566"/>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a:solidFill>
                  <a:schemeClr val="bg1"/>
                </a:solidFill>
              </a:rPr>
              <a:t>Practical Investigation 1 (continued)</a:t>
            </a:r>
            <a:endParaRPr lang="en-GB" sz="2000" b="1" i="1" dirty="0">
              <a:solidFill>
                <a:schemeClr val="bg1"/>
              </a:solidFill>
            </a:endParaRPr>
          </a:p>
        </p:txBody>
      </p:sp>
      <p:sp>
        <p:nvSpPr>
          <p:cNvPr id="7" name="Content Placeholder 2"/>
          <p:cNvSpPr txBox="1">
            <a:spLocks/>
          </p:cNvSpPr>
          <p:nvPr/>
        </p:nvSpPr>
        <p:spPr>
          <a:xfrm>
            <a:off x="563880" y="2538509"/>
            <a:ext cx="7412673" cy="329244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ltLang="en-US" b="1" dirty="0">
                <a:solidFill>
                  <a:srgbClr val="9CD043"/>
                </a:solidFill>
                <a:sym typeface="+mn-ea"/>
              </a:rPr>
              <a:t>Task 1</a:t>
            </a:r>
            <a:endParaRPr lang="en-ZA" altLang="en-US" b="1" dirty="0">
              <a:solidFill>
                <a:srgbClr val="9CD043"/>
              </a:solidFill>
            </a:endParaRPr>
          </a:p>
          <a:p>
            <a:r>
              <a:rPr lang="en-US" dirty="0">
                <a:sym typeface="+mn-ea"/>
              </a:rPr>
              <a:t>A shopkeeper has a freezer, in which the products are packed into baskets. </a:t>
            </a:r>
            <a:r>
              <a:rPr lang="en-ZA" altLang="en-US" dirty="0">
                <a:sym typeface="+mn-ea"/>
              </a:rPr>
              <a:t>She</a:t>
            </a:r>
            <a:r>
              <a:rPr lang="en-US" dirty="0">
                <a:sym typeface="+mn-ea"/>
              </a:rPr>
              <a:t> needs to fit as many ice-cream containers into one basket as possible.</a:t>
            </a:r>
            <a:endParaRPr lang="en-US" dirty="0"/>
          </a:p>
          <a:p>
            <a:pPr marL="342900" indent="-160338">
              <a:buFont typeface="Arial" panose="020B0604020202020204" pitchFamily="34" charset="0"/>
              <a:buChar char="•"/>
            </a:pPr>
            <a:r>
              <a:rPr lang="en-US" dirty="0">
                <a:sym typeface="+mn-ea"/>
              </a:rPr>
              <a:t>The freezer baskets are 42 cm wide, 16 cm deep and 48 cm long. </a:t>
            </a:r>
            <a:endParaRPr lang="en-US" dirty="0"/>
          </a:p>
          <a:p>
            <a:pPr marL="342900" indent="-160338">
              <a:buFont typeface="Arial" panose="020B0604020202020204" pitchFamily="34" charset="0"/>
              <a:buChar char="•"/>
            </a:pPr>
            <a:r>
              <a:rPr lang="en-US" dirty="0">
                <a:sym typeface="+mn-ea"/>
              </a:rPr>
              <a:t>The ice cream containers are 2 ℓ containers of a few different shapes.</a:t>
            </a:r>
            <a:endParaRPr lang="en-US" dirty="0"/>
          </a:p>
          <a:p>
            <a:r>
              <a:rPr lang="en-ZA" altLang="en-US" dirty="0">
                <a:sym typeface="+mn-ea"/>
              </a:rPr>
              <a:t>I</a:t>
            </a:r>
            <a:r>
              <a:rPr lang="en-US" dirty="0" err="1">
                <a:sym typeface="+mn-ea"/>
              </a:rPr>
              <a:t>nvestigate</a:t>
            </a:r>
            <a:r>
              <a:rPr lang="en-US" dirty="0">
                <a:sym typeface="+mn-ea"/>
              </a:rPr>
              <a:t> different shapes of ice cream containers and find the maximum amount that can be put into each freezer basket.</a:t>
            </a:r>
            <a:endParaRPr lang="en-US" dirty="0"/>
          </a:p>
        </p:txBody>
      </p:sp>
    </p:spTree>
    <p:extLst>
      <p:ext uri="{BB962C8B-B14F-4D97-AF65-F5344CB8AC3E}">
        <p14:creationId xmlns:p14="http://schemas.microsoft.com/office/powerpoint/2010/main" val="4047115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Investigating various packaging arrangements</a:t>
            </a:r>
            <a:endParaRPr lang="en-GB" sz="4400" dirty="0"/>
          </a:p>
        </p:txBody>
      </p:sp>
      <p:sp>
        <p:nvSpPr>
          <p:cNvPr id="4" name="Text Placeholder 3"/>
          <p:cNvSpPr>
            <a:spLocks noGrp="1"/>
          </p:cNvSpPr>
          <p:nvPr>
            <p:ph type="body" sz="quarter" idx="10"/>
          </p:nvPr>
        </p:nvSpPr>
        <p:spPr/>
        <p:txBody>
          <a:bodyPr/>
          <a:lstStyle/>
          <a:p>
            <a:r>
              <a:rPr lang="en-ZA" dirty="0"/>
              <a:t>Unit 5.1</a:t>
            </a:r>
            <a:endParaRPr lang="en-GB" dirty="0"/>
          </a:p>
        </p:txBody>
      </p:sp>
      <p:sp>
        <p:nvSpPr>
          <p:cNvPr id="5" name="Rectangle 4"/>
          <p:cNvSpPr/>
          <p:nvPr/>
        </p:nvSpPr>
        <p:spPr>
          <a:xfrm>
            <a:off x="472439" y="1963566"/>
            <a:ext cx="7504114" cy="4165772"/>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6" name="Content Placeholder 2"/>
          <p:cNvSpPr txBox="1">
            <a:spLocks/>
          </p:cNvSpPr>
          <p:nvPr/>
        </p:nvSpPr>
        <p:spPr>
          <a:xfrm>
            <a:off x="479297" y="1963566"/>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a:solidFill>
                  <a:schemeClr val="bg1"/>
                </a:solidFill>
              </a:rPr>
              <a:t>Practical Investigation 1 (continued)</a:t>
            </a:r>
            <a:endParaRPr lang="en-GB" sz="2000" b="1" i="1" dirty="0">
              <a:solidFill>
                <a:schemeClr val="bg1"/>
              </a:solidFill>
            </a:endParaRPr>
          </a:p>
        </p:txBody>
      </p:sp>
      <p:sp>
        <p:nvSpPr>
          <p:cNvPr id="7" name="Content Placeholder 2"/>
          <p:cNvSpPr txBox="1">
            <a:spLocks/>
          </p:cNvSpPr>
          <p:nvPr/>
        </p:nvSpPr>
        <p:spPr>
          <a:xfrm>
            <a:off x="563880" y="2546171"/>
            <a:ext cx="7412673" cy="374341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ltLang="en-US" b="1" dirty="0">
                <a:solidFill>
                  <a:srgbClr val="9CD043"/>
                </a:solidFill>
                <a:sym typeface="+mn-ea"/>
              </a:rPr>
              <a:t>Task 2</a:t>
            </a:r>
            <a:endParaRPr lang="en-ZA" altLang="en-US" b="1" dirty="0">
              <a:solidFill>
                <a:srgbClr val="9CD043"/>
              </a:solidFill>
            </a:endParaRPr>
          </a:p>
          <a:p>
            <a:r>
              <a:rPr lang="en-ZA" altLang="en-US" dirty="0">
                <a:sym typeface="+mn-ea"/>
              </a:rPr>
              <a:t>D</a:t>
            </a:r>
            <a:r>
              <a:rPr lang="en-US" dirty="0">
                <a:sym typeface="+mn-ea"/>
              </a:rPr>
              <a:t>esign plastic containers for ice cream sprinkles.</a:t>
            </a:r>
            <a:endParaRPr lang="en-US" dirty="0"/>
          </a:p>
          <a:p>
            <a:pPr marL="342900" indent="-160338">
              <a:buFont typeface="Arial" panose="020B0604020202020204" pitchFamily="34" charset="0"/>
              <a:buChar char="•"/>
            </a:pPr>
            <a:r>
              <a:rPr lang="en-US" sz="1800" dirty="0">
                <a:sym typeface="+mn-ea"/>
              </a:rPr>
              <a:t>Design and sketch containers in the shape of a triangular prism, a rectangular prism and a circular cylinder. </a:t>
            </a:r>
            <a:r>
              <a:rPr lang="en-ZA" altLang="en-US" sz="1800" dirty="0">
                <a:sym typeface="+mn-ea"/>
              </a:rPr>
              <a:t>Label them with their dimensions. </a:t>
            </a:r>
            <a:endParaRPr lang="en-ZA" altLang="en-US" sz="1800" dirty="0"/>
          </a:p>
          <a:p>
            <a:pPr marL="342900" indent="-160338">
              <a:buFont typeface="Arial" panose="020B0604020202020204" pitchFamily="34" charset="0"/>
              <a:buChar char="•"/>
            </a:pPr>
            <a:r>
              <a:rPr lang="en-US" sz="1800" dirty="0">
                <a:sym typeface="+mn-ea"/>
              </a:rPr>
              <a:t>Each must fit on a shelf space that is 12 cm tall, 6 cm wide and 6 cm deep. </a:t>
            </a:r>
            <a:endParaRPr lang="en-US" sz="1800" dirty="0"/>
          </a:p>
          <a:p>
            <a:pPr marL="342900" indent="-160338">
              <a:buFont typeface="Arial" panose="020B0604020202020204" pitchFamily="34" charset="0"/>
              <a:buChar char="•"/>
            </a:pPr>
            <a:r>
              <a:rPr lang="en-US" sz="1800" dirty="0">
                <a:sym typeface="+mn-ea"/>
              </a:rPr>
              <a:t>Explain which container will hold the most sprinkles for the given shelf space.</a:t>
            </a:r>
            <a:endParaRPr lang="en-US" sz="1800" dirty="0"/>
          </a:p>
          <a:p>
            <a:pPr marL="342900" indent="-160338">
              <a:buFont typeface="Arial" panose="020B0604020202020204" pitchFamily="34" charset="0"/>
              <a:buChar char="•"/>
            </a:pPr>
            <a:r>
              <a:rPr lang="en-US" sz="1800" dirty="0">
                <a:sym typeface="+mn-ea"/>
              </a:rPr>
              <a:t>Which container design would save money by using less plastic? Explain your reasoning.</a:t>
            </a:r>
            <a:endParaRPr lang="en-US" sz="1800" dirty="0"/>
          </a:p>
        </p:txBody>
      </p:sp>
    </p:spTree>
    <p:extLst>
      <p:ext uri="{BB962C8B-B14F-4D97-AF65-F5344CB8AC3E}">
        <p14:creationId xmlns:p14="http://schemas.microsoft.com/office/powerpoint/2010/main" val="3840013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Investigating various packaging arrangements</a:t>
            </a:r>
            <a:endParaRPr lang="en-GB" sz="4400" dirty="0"/>
          </a:p>
        </p:txBody>
      </p:sp>
      <p:sp>
        <p:nvSpPr>
          <p:cNvPr id="4" name="Text Placeholder 3"/>
          <p:cNvSpPr>
            <a:spLocks noGrp="1"/>
          </p:cNvSpPr>
          <p:nvPr>
            <p:ph type="body" sz="quarter" idx="10"/>
          </p:nvPr>
        </p:nvSpPr>
        <p:spPr/>
        <p:txBody>
          <a:bodyPr/>
          <a:lstStyle/>
          <a:p>
            <a:r>
              <a:rPr lang="en-ZA" dirty="0"/>
              <a:t>Unit 5.1</a:t>
            </a:r>
            <a:endParaRPr lang="en-GB" dirty="0"/>
          </a:p>
        </p:txBody>
      </p:sp>
      <p:sp>
        <p:nvSpPr>
          <p:cNvPr id="5" name="Rectangle 4"/>
          <p:cNvSpPr/>
          <p:nvPr/>
        </p:nvSpPr>
        <p:spPr>
          <a:xfrm>
            <a:off x="472439" y="1963566"/>
            <a:ext cx="7504114" cy="4165772"/>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6" name="Content Placeholder 2"/>
          <p:cNvSpPr txBox="1">
            <a:spLocks/>
          </p:cNvSpPr>
          <p:nvPr/>
        </p:nvSpPr>
        <p:spPr>
          <a:xfrm>
            <a:off x="479297" y="1963566"/>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a:solidFill>
                  <a:schemeClr val="bg1"/>
                </a:solidFill>
              </a:rPr>
              <a:t>Practical Investigation 1 (continued)</a:t>
            </a:r>
            <a:endParaRPr lang="en-GB" sz="2000" b="1" i="1" dirty="0">
              <a:solidFill>
                <a:schemeClr val="bg1"/>
              </a:solidFill>
            </a:endParaRPr>
          </a:p>
        </p:txBody>
      </p:sp>
      <p:sp>
        <p:nvSpPr>
          <p:cNvPr id="7" name="Content Placeholder 2"/>
          <p:cNvSpPr txBox="1">
            <a:spLocks/>
          </p:cNvSpPr>
          <p:nvPr/>
        </p:nvSpPr>
        <p:spPr>
          <a:xfrm>
            <a:off x="563880" y="2546171"/>
            <a:ext cx="7321233" cy="35163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ltLang="en-US" b="1" dirty="0">
                <a:solidFill>
                  <a:srgbClr val="9CD043"/>
                </a:solidFill>
                <a:sym typeface="+mn-ea"/>
              </a:rPr>
              <a:t>Task 3</a:t>
            </a:r>
            <a:endParaRPr lang="en-ZA" altLang="en-US" b="1" dirty="0">
              <a:solidFill>
                <a:srgbClr val="9CD043"/>
              </a:solidFill>
            </a:endParaRPr>
          </a:p>
          <a:p>
            <a:r>
              <a:rPr lang="en-US" dirty="0">
                <a:sym typeface="+mn-ea"/>
              </a:rPr>
              <a:t>A new company wants to market stock cubes in an innovative way. They are thinking of making the cubes into triangular prisms or cones, rather than the traditional cube-shape with a side of 15 mm. They face two problems:</a:t>
            </a:r>
          </a:p>
          <a:p>
            <a:pPr marL="342900" indent="-160338">
              <a:buFont typeface="Arial" panose="020B0604020202020204" pitchFamily="34" charset="0"/>
              <a:buChar char="•"/>
            </a:pPr>
            <a:r>
              <a:rPr lang="en-US" sz="1800" dirty="0">
                <a:sym typeface="+mn-ea"/>
              </a:rPr>
              <a:t>There must be the same amount of stock in each cube.</a:t>
            </a:r>
          </a:p>
          <a:p>
            <a:pPr marL="342900" indent="-160338">
              <a:buFont typeface="Arial" panose="020B0604020202020204" pitchFamily="34" charset="0"/>
              <a:buChar char="•"/>
            </a:pPr>
            <a:r>
              <a:rPr lang="en-US" sz="1800" dirty="0">
                <a:sym typeface="+mn-ea"/>
              </a:rPr>
              <a:t>They must be able to fit the cubes into a rectangular box which will take up the least amount of shelf space.</a:t>
            </a:r>
          </a:p>
          <a:p>
            <a:pPr marL="182562"/>
            <a:r>
              <a:rPr lang="en-US" dirty="0">
                <a:sym typeface="+mn-ea"/>
              </a:rPr>
              <a:t>Design a stock cube shape and size that meets all the requirements.</a:t>
            </a:r>
          </a:p>
        </p:txBody>
      </p:sp>
    </p:spTree>
    <p:extLst>
      <p:ext uri="{BB962C8B-B14F-4D97-AF65-F5344CB8AC3E}">
        <p14:creationId xmlns:p14="http://schemas.microsoft.com/office/powerpoint/2010/main" val="256735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4400" dirty="0">
                <a:sym typeface="+mn-ea"/>
              </a:rPr>
              <a:t>Investigating various packaging arrangements</a:t>
            </a:r>
            <a:endParaRPr lang="en-GB" sz="4400" dirty="0"/>
          </a:p>
        </p:txBody>
      </p:sp>
      <p:sp>
        <p:nvSpPr>
          <p:cNvPr id="4" name="Text Placeholder 3"/>
          <p:cNvSpPr>
            <a:spLocks noGrp="1"/>
          </p:cNvSpPr>
          <p:nvPr>
            <p:ph type="body" sz="quarter" idx="10"/>
          </p:nvPr>
        </p:nvSpPr>
        <p:spPr/>
        <p:txBody>
          <a:bodyPr/>
          <a:lstStyle/>
          <a:p>
            <a:r>
              <a:rPr lang="en-ZA" dirty="0"/>
              <a:t>Unit 5.1</a:t>
            </a:r>
            <a:endParaRPr lang="en-GB" dirty="0"/>
          </a:p>
        </p:txBody>
      </p:sp>
      <p:sp>
        <p:nvSpPr>
          <p:cNvPr id="5" name="Rectangle 4"/>
          <p:cNvSpPr/>
          <p:nvPr/>
        </p:nvSpPr>
        <p:spPr>
          <a:xfrm>
            <a:off x="472439" y="1963566"/>
            <a:ext cx="7504114" cy="4165772"/>
          </a:xfrm>
          <a:prstGeom prst="rect">
            <a:avLst/>
          </a:prstGeom>
          <a:noFill/>
          <a:ln w="28575">
            <a:solidFill>
              <a:srgbClr val="9CCB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n w="57150">
                <a:solidFill>
                  <a:srgbClr val="B4DB6F"/>
                </a:solidFill>
              </a:ln>
              <a:solidFill>
                <a:srgbClr val="008D91"/>
              </a:solidFill>
            </a:endParaRPr>
          </a:p>
        </p:txBody>
      </p:sp>
      <p:sp>
        <p:nvSpPr>
          <p:cNvPr id="6" name="Content Placeholder 2"/>
          <p:cNvSpPr txBox="1">
            <a:spLocks/>
          </p:cNvSpPr>
          <p:nvPr/>
        </p:nvSpPr>
        <p:spPr>
          <a:xfrm>
            <a:off x="479297" y="1963566"/>
            <a:ext cx="7485825" cy="339596"/>
          </a:xfrm>
          <a:prstGeom prst="rect">
            <a:avLst/>
          </a:prstGeom>
          <a:solidFill>
            <a:srgbClr val="9CD043"/>
          </a:solidFill>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ZA" sz="2000" b="1" i="1" dirty="0">
                <a:solidFill>
                  <a:schemeClr val="bg1"/>
                </a:solidFill>
              </a:rPr>
              <a:t>Practical Investigation 1: Assessment</a:t>
            </a:r>
            <a:endParaRPr lang="en-GB" sz="2000" b="1" i="1" dirty="0">
              <a:solidFill>
                <a:schemeClr val="bg1"/>
              </a:solidFill>
            </a:endParaRPr>
          </a:p>
        </p:txBody>
      </p:sp>
      <p:sp>
        <p:nvSpPr>
          <p:cNvPr id="7" name="Content Placeholder 2"/>
          <p:cNvSpPr txBox="1">
            <a:spLocks/>
          </p:cNvSpPr>
          <p:nvPr/>
        </p:nvSpPr>
        <p:spPr>
          <a:xfrm>
            <a:off x="563881" y="2546171"/>
            <a:ext cx="3395471" cy="351630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ZA" altLang="en-US" dirty="0">
                <a:sym typeface="+mn-ea"/>
              </a:rPr>
              <a:t>You will be assessed on:</a:t>
            </a:r>
          </a:p>
          <a:p>
            <a:pPr marL="354013" indent="-176213">
              <a:buFont typeface="Arial" panose="020B0604020202020204" pitchFamily="34" charset="0"/>
              <a:buChar char="•"/>
            </a:pPr>
            <a:r>
              <a:rPr lang="en-ZA" altLang="en-US" sz="1800" dirty="0">
                <a:sym typeface="+mn-ea"/>
              </a:rPr>
              <a:t>the construction of your model</a:t>
            </a:r>
          </a:p>
          <a:p>
            <a:pPr marL="354013" indent="-176213">
              <a:buFont typeface="Arial" panose="020B0604020202020204" pitchFamily="34" charset="0"/>
              <a:buChar char="•"/>
            </a:pPr>
            <a:r>
              <a:rPr lang="en-ZA" altLang="en-US" sz="1800" dirty="0">
                <a:sym typeface="+mn-ea"/>
              </a:rPr>
              <a:t>your written solution and diagrams</a:t>
            </a:r>
          </a:p>
          <a:p>
            <a:pPr marL="354013" indent="-176213">
              <a:buFont typeface="Arial" panose="020B0604020202020204" pitchFamily="34" charset="0"/>
              <a:buChar char="•"/>
            </a:pPr>
            <a:r>
              <a:rPr lang="en-ZA" altLang="en-US" sz="1800" dirty="0">
                <a:sym typeface="+mn-ea"/>
              </a:rPr>
              <a:t>your calculations</a:t>
            </a:r>
          </a:p>
          <a:p>
            <a:pPr marL="354013" indent="-176213">
              <a:buFont typeface="Arial" panose="020B0604020202020204" pitchFamily="34" charset="0"/>
              <a:buChar char="•"/>
            </a:pPr>
            <a:r>
              <a:rPr lang="en-ZA" altLang="en-US" sz="1800" dirty="0">
                <a:sym typeface="+mn-ea"/>
              </a:rPr>
              <a:t>your conclusion and recommendation.</a:t>
            </a:r>
          </a:p>
          <a:p>
            <a:endParaRPr lang="en-ZA" altLang="en-US" dirty="0">
              <a:sym typeface="+mn-ea"/>
            </a:endParaRPr>
          </a:p>
          <a:p>
            <a:endParaRPr lang="en-US" dirty="0"/>
          </a:p>
        </p:txBody>
      </p:sp>
      <p:graphicFrame>
        <p:nvGraphicFramePr>
          <p:cNvPr id="8" name="Table 7"/>
          <p:cNvGraphicFramePr/>
          <p:nvPr>
            <p:extLst>
              <p:ext uri="{D42A27DB-BD31-4B8C-83A1-F6EECF244321}">
                <p14:modId xmlns:p14="http://schemas.microsoft.com/office/powerpoint/2010/main" val="142465613"/>
              </p:ext>
            </p:extLst>
          </p:nvPr>
        </p:nvGraphicFramePr>
        <p:xfrm>
          <a:off x="3812524" y="2627235"/>
          <a:ext cx="3843498" cy="3261470"/>
        </p:xfrm>
        <a:graphic>
          <a:graphicData uri="http://schemas.openxmlformats.org/drawingml/2006/table">
            <a:tbl>
              <a:tblPr firstRow="1" bandRow="1">
                <a:tableStyleId>{5C22544A-7EE6-4342-B048-85BDC9FD1C3A}</a:tableStyleId>
              </a:tblPr>
              <a:tblGrid>
                <a:gridCol w="1984772">
                  <a:extLst>
                    <a:ext uri="{9D8B030D-6E8A-4147-A177-3AD203B41FA5}">
                      <a16:colId xmlns="" xmlns:a16="http://schemas.microsoft.com/office/drawing/2014/main" val="20000"/>
                    </a:ext>
                  </a:extLst>
                </a:gridCol>
                <a:gridCol w="475488">
                  <a:extLst>
                    <a:ext uri="{9D8B030D-6E8A-4147-A177-3AD203B41FA5}">
                      <a16:colId xmlns="" xmlns:a16="http://schemas.microsoft.com/office/drawing/2014/main" val="20001"/>
                    </a:ext>
                  </a:extLst>
                </a:gridCol>
                <a:gridCol w="411480">
                  <a:extLst>
                    <a:ext uri="{9D8B030D-6E8A-4147-A177-3AD203B41FA5}">
                      <a16:colId xmlns="" xmlns:a16="http://schemas.microsoft.com/office/drawing/2014/main" val="20002"/>
                    </a:ext>
                  </a:extLst>
                </a:gridCol>
                <a:gridCol w="971758">
                  <a:extLst>
                    <a:ext uri="{9D8B030D-6E8A-4147-A177-3AD203B41FA5}">
                      <a16:colId xmlns="" xmlns:a16="http://schemas.microsoft.com/office/drawing/2014/main" val="20003"/>
                    </a:ext>
                  </a:extLst>
                </a:gridCol>
              </a:tblGrid>
              <a:tr h="335390">
                <a:tc>
                  <a:txBody>
                    <a:bodyPr/>
                    <a:lstStyle/>
                    <a:p>
                      <a:pPr>
                        <a:buNone/>
                      </a:pPr>
                      <a:r>
                        <a:rPr lang="en-ZA" altLang="en-US" sz="1400" dirty="0"/>
                        <a:t>Criterion</a:t>
                      </a:r>
                    </a:p>
                  </a:txBody>
                  <a:tcPr/>
                </a:tc>
                <a:tc>
                  <a:txBody>
                    <a:bodyPr/>
                    <a:lstStyle/>
                    <a:p>
                      <a:pPr>
                        <a:buNone/>
                      </a:pPr>
                      <a:r>
                        <a:rPr lang="en-ZA" altLang="en-US" sz="1400" dirty="0"/>
                        <a:t>Yes</a:t>
                      </a:r>
                    </a:p>
                  </a:txBody>
                  <a:tcPr/>
                </a:tc>
                <a:tc>
                  <a:txBody>
                    <a:bodyPr/>
                    <a:lstStyle/>
                    <a:p>
                      <a:pPr>
                        <a:buNone/>
                      </a:pPr>
                      <a:r>
                        <a:rPr lang="en-ZA" altLang="en-US" sz="1400" dirty="0"/>
                        <a:t>No</a:t>
                      </a:r>
                    </a:p>
                  </a:txBody>
                  <a:tcPr/>
                </a:tc>
                <a:tc>
                  <a:txBody>
                    <a:bodyPr/>
                    <a:lstStyle/>
                    <a:p>
                      <a:pPr>
                        <a:buNone/>
                      </a:pPr>
                      <a:r>
                        <a:rPr lang="en-ZA" altLang="en-US" sz="1400" dirty="0"/>
                        <a:t>Comment</a:t>
                      </a:r>
                    </a:p>
                  </a:txBody>
                  <a:tcPr/>
                </a:tc>
                <a:extLst>
                  <a:ext uri="{0D108BD9-81ED-4DB2-BD59-A6C34878D82A}">
                    <a16:rowId xmlns="" xmlns:a16="http://schemas.microsoft.com/office/drawing/2014/main" val="10000"/>
                  </a:ext>
                </a:extLst>
              </a:tr>
              <a:tr h="157104">
                <a:tc>
                  <a:txBody>
                    <a:bodyPr/>
                    <a:lstStyle/>
                    <a:p>
                      <a:pPr>
                        <a:buNone/>
                      </a:pPr>
                      <a:r>
                        <a:rPr lang="en-ZA" altLang="en-US" sz="1200" dirty="0"/>
                        <a:t>Does the student:</a:t>
                      </a:r>
                    </a:p>
                  </a:txBody>
                  <a:tcPr/>
                </a:tc>
                <a:tc>
                  <a:txBody>
                    <a:bodyPr/>
                    <a:lstStyle/>
                    <a:p>
                      <a:pPr>
                        <a:buNone/>
                      </a:pPr>
                      <a:endParaRPr lang="en-US" sz="1200" dirty="0"/>
                    </a:p>
                  </a:txBody>
                  <a:tcPr/>
                </a:tc>
                <a:tc>
                  <a:txBody>
                    <a:bodyPr/>
                    <a:lstStyle/>
                    <a:p>
                      <a:pPr>
                        <a:buNone/>
                      </a:pPr>
                      <a:endParaRPr lang="en-US" sz="1200"/>
                    </a:p>
                  </a:txBody>
                  <a:tcPr/>
                </a:tc>
                <a:tc>
                  <a:txBody>
                    <a:bodyPr/>
                    <a:lstStyle/>
                    <a:p>
                      <a:pPr>
                        <a:buNone/>
                      </a:pPr>
                      <a:endParaRPr lang="en-US" sz="1200"/>
                    </a:p>
                  </a:txBody>
                  <a:tcPr/>
                </a:tc>
                <a:extLst>
                  <a:ext uri="{0D108BD9-81ED-4DB2-BD59-A6C34878D82A}">
                    <a16:rowId xmlns="" xmlns:a16="http://schemas.microsoft.com/office/drawing/2014/main" val="10001"/>
                  </a:ext>
                </a:extLst>
              </a:tr>
              <a:tr h="261839">
                <a:tc>
                  <a:txBody>
                    <a:bodyPr/>
                    <a:lstStyle/>
                    <a:p>
                      <a:pPr>
                        <a:buNone/>
                      </a:pPr>
                      <a:r>
                        <a:rPr lang="en-ZA" altLang="en-US" sz="1200" dirty="0"/>
                        <a:t>Show at least three different ways of packing boxes?</a:t>
                      </a:r>
                    </a:p>
                  </a:txBody>
                  <a:tcPr/>
                </a:tc>
                <a:tc>
                  <a:txBody>
                    <a:bodyPr/>
                    <a:lstStyle/>
                    <a:p>
                      <a:pPr>
                        <a:buNone/>
                      </a:pPr>
                      <a:endParaRPr lang="en-US" sz="1200" dirty="0"/>
                    </a:p>
                  </a:txBody>
                  <a:tcPr/>
                </a:tc>
                <a:tc>
                  <a:txBody>
                    <a:bodyPr/>
                    <a:lstStyle/>
                    <a:p>
                      <a:pPr>
                        <a:buNone/>
                      </a:pPr>
                      <a:endParaRPr lang="en-US" sz="1200"/>
                    </a:p>
                  </a:txBody>
                  <a:tcPr/>
                </a:tc>
                <a:tc>
                  <a:txBody>
                    <a:bodyPr/>
                    <a:lstStyle/>
                    <a:p>
                      <a:pPr>
                        <a:buNone/>
                      </a:pPr>
                      <a:endParaRPr lang="en-US" sz="1200" dirty="0"/>
                    </a:p>
                  </a:txBody>
                  <a:tcPr/>
                </a:tc>
                <a:extLst>
                  <a:ext uri="{0D108BD9-81ED-4DB2-BD59-A6C34878D82A}">
                    <a16:rowId xmlns="" xmlns:a16="http://schemas.microsoft.com/office/drawing/2014/main" val="10002"/>
                  </a:ext>
                </a:extLst>
              </a:tr>
              <a:tr h="366575">
                <a:tc>
                  <a:txBody>
                    <a:bodyPr/>
                    <a:lstStyle/>
                    <a:p>
                      <a:pPr>
                        <a:buNone/>
                      </a:pPr>
                      <a:r>
                        <a:rPr lang="en-US" sz="1200" dirty="0"/>
                        <a:t>Draw clear diagrams to show the different ways of packing?</a:t>
                      </a:r>
                    </a:p>
                  </a:txBody>
                  <a:tcPr/>
                </a:tc>
                <a:tc>
                  <a:txBody>
                    <a:bodyPr/>
                    <a:lstStyle/>
                    <a:p>
                      <a:pPr>
                        <a:buNone/>
                      </a:pPr>
                      <a:endParaRPr lang="en-US" sz="1200" dirty="0"/>
                    </a:p>
                  </a:txBody>
                  <a:tcPr/>
                </a:tc>
                <a:tc>
                  <a:txBody>
                    <a:bodyPr/>
                    <a:lstStyle/>
                    <a:p>
                      <a:pPr>
                        <a:buNone/>
                      </a:pPr>
                      <a:endParaRPr lang="en-US" sz="1200" dirty="0"/>
                    </a:p>
                  </a:txBody>
                  <a:tcPr/>
                </a:tc>
                <a:tc>
                  <a:txBody>
                    <a:bodyPr/>
                    <a:lstStyle/>
                    <a:p>
                      <a:pPr>
                        <a:buNone/>
                      </a:pPr>
                      <a:endParaRPr lang="en-US" sz="1200"/>
                    </a:p>
                  </a:txBody>
                  <a:tcPr/>
                </a:tc>
                <a:extLst>
                  <a:ext uri="{0D108BD9-81ED-4DB2-BD59-A6C34878D82A}">
                    <a16:rowId xmlns="" xmlns:a16="http://schemas.microsoft.com/office/drawing/2014/main" val="10003"/>
                  </a:ext>
                </a:extLst>
              </a:tr>
              <a:tr h="261839">
                <a:tc>
                  <a:txBody>
                    <a:bodyPr/>
                    <a:lstStyle/>
                    <a:p>
                      <a:pPr>
                        <a:buNone/>
                      </a:pPr>
                      <a:r>
                        <a:rPr lang="en-US" sz="1200" dirty="0">
                          <a:sym typeface="+mn-ea"/>
                        </a:rPr>
                        <a:t>Select the correct formulae to do calculations?</a:t>
                      </a:r>
                      <a:endParaRPr lang="en-US" sz="1200" dirty="0"/>
                    </a:p>
                  </a:txBody>
                  <a:tcPr/>
                </a:tc>
                <a:tc>
                  <a:txBody>
                    <a:bodyPr/>
                    <a:lstStyle/>
                    <a:p>
                      <a:pPr>
                        <a:buNone/>
                      </a:pPr>
                      <a:endParaRPr lang="en-US" sz="1200" dirty="0"/>
                    </a:p>
                  </a:txBody>
                  <a:tcPr/>
                </a:tc>
                <a:tc>
                  <a:txBody>
                    <a:bodyPr/>
                    <a:lstStyle/>
                    <a:p>
                      <a:pPr>
                        <a:buNone/>
                      </a:pPr>
                      <a:endParaRPr lang="en-US" sz="1200" dirty="0"/>
                    </a:p>
                  </a:txBody>
                  <a:tcPr/>
                </a:tc>
                <a:tc>
                  <a:txBody>
                    <a:bodyPr/>
                    <a:lstStyle/>
                    <a:p>
                      <a:pPr>
                        <a:buNone/>
                      </a:pPr>
                      <a:endParaRPr lang="en-US" sz="1200" dirty="0"/>
                    </a:p>
                  </a:txBody>
                  <a:tcPr/>
                </a:tc>
                <a:extLst>
                  <a:ext uri="{0D108BD9-81ED-4DB2-BD59-A6C34878D82A}">
                    <a16:rowId xmlns="" xmlns:a16="http://schemas.microsoft.com/office/drawing/2014/main" val="10004"/>
                  </a:ext>
                </a:extLst>
              </a:tr>
              <a:tr h="261839">
                <a:tc>
                  <a:txBody>
                    <a:bodyPr/>
                    <a:lstStyle/>
                    <a:p>
                      <a:pPr>
                        <a:buNone/>
                      </a:pPr>
                      <a:r>
                        <a:rPr lang="en-US" sz="1200" dirty="0">
                          <a:sym typeface="+mn-ea"/>
                        </a:rPr>
                        <a:t>Calculate correctly, giving the correct units?</a:t>
                      </a:r>
                      <a:endParaRPr lang="en-US" sz="1200" dirty="0"/>
                    </a:p>
                  </a:txBody>
                  <a:tcPr/>
                </a:tc>
                <a:tc>
                  <a:txBody>
                    <a:bodyPr/>
                    <a:lstStyle/>
                    <a:p>
                      <a:pPr>
                        <a:buNone/>
                      </a:pPr>
                      <a:endParaRPr lang="en-US" sz="1200"/>
                    </a:p>
                  </a:txBody>
                  <a:tcPr/>
                </a:tc>
                <a:tc>
                  <a:txBody>
                    <a:bodyPr/>
                    <a:lstStyle/>
                    <a:p>
                      <a:pPr>
                        <a:buNone/>
                      </a:pPr>
                      <a:endParaRPr lang="en-US" sz="1200" dirty="0"/>
                    </a:p>
                  </a:txBody>
                  <a:tcPr/>
                </a:tc>
                <a:tc>
                  <a:txBody>
                    <a:bodyPr/>
                    <a:lstStyle/>
                    <a:p>
                      <a:pPr>
                        <a:buNone/>
                      </a:pPr>
                      <a:endParaRPr lang="en-US" sz="1200" dirty="0"/>
                    </a:p>
                  </a:txBody>
                  <a:tcPr/>
                </a:tc>
                <a:extLst>
                  <a:ext uri="{0D108BD9-81ED-4DB2-BD59-A6C34878D82A}">
                    <a16:rowId xmlns="" xmlns:a16="http://schemas.microsoft.com/office/drawing/2014/main" val="10005"/>
                  </a:ext>
                </a:extLst>
              </a:tr>
              <a:tr h="366575">
                <a:tc>
                  <a:txBody>
                    <a:bodyPr/>
                    <a:lstStyle/>
                    <a:p>
                      <a:pPr>
                        <a:buNone/>
                      </a:pPr>
                      <a:r>
                        <a:rPr lang="en-US" sz="1200" dirty="0">
                          <a:sym typeface="+mn-ea"/>
                        </a:rPr>
                        <a:t>Draw a reasonable conclusion, with an explanation?</a:t>
                      </a:r>
                      <a:endParaRPr lang="en-US" sz="1200" dirty="0"/>
                    </a:p>
                  </a:txBody>
                  <a:tcPr/>
                </a:tc>
                <a:tc>
                  <a:txBody>
                    <a:bodyPr/>
                    <a:lstStyle/>
                    <a:p>
                      <a:pPr>
                        <a:buNone/>
                      </a:pPr>
                      <a:endParaRPr lang="en-US" sz="1200" dirty="0"/>
                    </a:p>
                  </a:txBody>
                  <a:tcPr/>
                </a:tc>
                <a:tc>
                  <a:txBody>
                    <a:bodyPr/>
                    <a:lstStyle/>
                    <a:p>
                      <a:pPr>
                        <a:buNone/>
                      </a:pPr>
                      <a:endParaRPr lang="en-US" sz="1200" dirty="0"/>
                    </a:p>
                  </a:txBody>
                  <a:tcPr/>
                </a:tc>
                <a:tc>
                  <a:txBody>
                    <a:bodyPr/>
                    <a:lstStyle/>
                    <a:p>
                      <a:pPr>
                        <a:buNone/>
                      </a:pPr>
                      <a:endParaRPr lang="en-US" sz="1200" dirty="0"/>
                    </a:p>
                  </a:txBody>
                  <a:tcPr/>
                </a:tc>
                <a:extLst>
                  <a:ext uri="{0D108BD9-81ED-4DB2-BD59-A6C34878D82A}">
                    <a16:rowId xmlns="" xmlns:a16="http://schemas.microsoft.com/office/drawing/2014/main" val="10006"/>
                  </a:ext>
                </a:extLst>
              </a:tr>
            </a:tbl>
          </a:graphicData>
        </a:graphic>
      </p:graphicFrame>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04918" y="2453468"/>
            <a:ext cx="2686463" cy="3174326"/>
          </a:xfrm>
          <a:prstGeom prst="rect">
            <a:avLst/>
          </a:prstGeom>
          <a:noFill/>
          <a:ln>
            <a:noFill/>
          </a:ln>
        </p:spPr>
      </p:pic>
    </p:spTree>
    <p:extLst>
      <p:ext uri="{BB962C8B-B14F-4D97-AF65-F5344CB8AC3E}">
        <p14:creationId xmlns:p14="http://schemas.microsoft.com/office/powerpoint/2010/main" val="172288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7"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ppt_x</p:attrName>
                                        </p:attrNameLst>
                                      </p:cBhvr>
                                      <p:tavLst>
                                        <p:tav tm="0">
                                          <p:val>
                                            <p:strVal val="#ppt_x-#ppt_w/2"/>
                                          </p:val>
                                        </p:tav>
                                        <p:tav tm="100000">
                                          <p:val>
                                            <p:strVal val="#ppt_x"/>
                                          </p:val>
                                        </p:tav>
                                      </p:tavLst>
                                    </p:anim>
                                    <p:anim calcmode="lin" valueType="num">
                                      <p:cBhvr>
                                        <p:cTn id="12" dur="500" fill="hold"/>
                                        <p:tgtEl>
                                          <p:spTgt spid="6"/>
                                        </p:tgtEl>
                                        <p:attrNameLst>
                                          <p:attrName>ppt_y</p:attrName>
                                        </p:attrNameLst>
                                      </p:cBhvr>
                                      <p:tavLst>
                                        <p:tav tm="0">
                                          <p:val>
                                            <p:strVal val="#ppt_y"/>
                                          </p:val>
                                        </p:tav>
                                        <p:tav tm="100000">
                                          <p:val>
                                            <p:strVal val="#ppt_y"/>
                                          </p:val>
                                        </p:tav>
                                      </p:tavLst>
                                    </p:anim>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strVal val="#ppt_h"/>
                                          </p:val>
                                        </p:tav>
                                        <p:tav tm="100000">
                                          <p:val>
                                            <p:strVal val="#ppt_h"/>
                                          </p:val>
                                        </p:tav>
                                      </p:tavLst>
                                    </p:anim>
                                  </p:childTnLst>
                                </p:cTn>
                              </p:par>
                              <p:par>
                                <p:cTn id="15" presetID="21" presetClass="entr" presetSubtype="1"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1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Presentation2">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2967</TotalTime>
  <Words>1148</Words>
  <Application>Microsoft Office PowerPoint</Application>
  <PresentationFormat>On-screen Show (4:3)</PresentationFormat>
  <Paragraphs>144</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Presentation2</vt:lpstr>
      <vt:lpstr>Mathematical Literacy</vt:lpstr>
      <vt:lpstr>Use representations to investigate problems and illustrative solutions</vt:lpstr>
      <vt:lpstr>Overview</vt:lpstr>
      <vt:lpstr>Investigating various packaging arrangements</vt:lpstr>
      <vt:lpstr>Investigating various packaging arrangements</vt:lpstr>
      <vt:lpstr>Investigating various packaging arrangements</vt:lpstr>
      <vt:lpstr>Investigating various packaging arrangements</vt:lpstr>
      <vt:lpstr>Investigating various packaging arrangements</vt:lpstr>
      <vt:lpstr>Investigating various packaging arrangements</vt:lpstr>
      <vt:lpstr>PowerPoint Presentation</vt:lpstr>
      <vt:lpstr>Determine the number and placement of furniture in a venue considering free space for movement</vt:lpstr>
      <vt:lpstr>Determine the number and placement of furniture in a venue considering free space for movement</vt:lpstr>
      <vt:lpstr>Determine the number and placement of furniture in a venue considering free space for movement</vt:lpstr>
      <vt:lpstr>Determine the number and placement of furniture in a venue considering free space for movement</vt:lpstr>
      <vt:lpstr>Determine the number and placement of furniture in a venue considering free space for movement</vt:lpstr>
      <vt:lpstr>PowerPoint Presentation</vt:lpstr>
      <vt:lpstr>Building 3D scale models of objects from 2D plans</vt:lpstr>
      <vt:lpstr>Building 3D scale models of objects from 2D plans</vt:lpstr>
      <vt:lpstr>Building 3D scale models of objects from 2D plans</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Leanne Storer</dc:creator>
  <cp:lastModifiedBy>Dipak, Aarthi, Springer</cp:lastModifiedBy>
  <cp:revision>644</cp:revision>
  <dcterms:created xsi:type="dcterms:W3CDTF">2017-08-15T07:49:10Z</dcterms:created>
  <dcterms:modified xsi:type="dcterms:W3CDTF">2017-12-22T10:51:02Z</dcterms:modified>
</cp:coreProperties>
</file>