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23"/>
  </p:handoutMasterIdLst>
  <p:sldIdLst>
    <p:sldId id="256" r:id="rId2"/>
    <p:sldId id="257" r:id="rId3"/>
    <p:sldId id="258" r:id="rId4"/>
    <p:sldId id="366" r:id="rId5"/>
    <p:sldId id="367" r:id="rId6"/>
    <p:sldId id="368" r:id="rId7"/>
    <p:sldId id="369" r:id="rId8"/>
    <p:sldId id="370" r:id="rId9"/>
    <p:sldId id="372" r:id="rId10"/>
    <p:sldId id="373" r:id="rId11"/>
    <p:sldId id="374" r:id="rId12"/>
    <p:sldId id="375" r:id="rId13"/>
    <p:sldId id="326" r:id="rId14"/>
    <p:sldId id="321" r:id="rId15"/>
    <p:sldId id="315" r:id="rId16"/>
    <p:sldId id="378" r:id="rId17"/>
    <p:sldId id="379" r:id="rId18"/>
    <p:sldId id="382" r:id="rId19"/>
    <p:sldId id="381" r:id="rId20"/>
    <p:sldId id="316" r:id="rId21"/>
    <p:sldId id="383"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56" userDrawn="1">
          <p15:clr>
            <a:srgbClr val="A4A3A4"/>
          </p15:clr>
        </p15:guide>
        <p15:guide id="2" pos="2676" userDrawn="1">
          <p15:clr>
            <a:srgbClr val="A4A3A4"/>
          </p15:clr>
        </p15:guide>
        <p15:guide id="3" orient="horz" pos="3861" userDrawn="1">
          <p15:clr>
            <a:srgbClr val="A4A3A4"/>
          </p15:clr>
        </p15:guide>
        <p15:guide id="4" pos="1338" userDrawn="1">
          <p15:clr>
            <a:srgbClr val="A4A3A4"/>
          </p15:clr>
        </p15:guide>
        <p15:guide id="5" orient="horz" pos="2478" userDrawn="1">
          <p15:clr>
            <a:srgbClr val="A4A3A4"/>
          </p15:clr>
        </p15:guide>
        <p15:guide id="6" orient="horz" pos="3453" userDrawn="1">
          <p15:clr>
            <a:srgbClr val="A4A3A4"/>
          </p15:clr>
        </p15:guide>
        <p15:guide id="7" pos="3742" userDrawn="1">
          <p15:clr>
            <a:srgbClr val="A4A3A4"/>
          </p15:clr>
        </p15:guide>
        <p15:guide id="8" pos="4967" userDrawn="1">
          <p15:clr>
            <a:srgbClr val="A4A3A4"/>
          </p15:clr>
        </p15:guide>
        <p15:guide id="9" orient="horz" pos="2840" userDrawn="1">
          <p15:clr>
            <a:srgbClr val="A4A3A4"/>
          </p15:clr>
        </p15:guide>
        <p15:guide id="10" pos="229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9293"/>
    <a:srgbClr val="2FA1A2"/>
    <a:srgbClr val="A6CE39"/>
    <a:srgbClr val="94C2C8"/>
    <a:srgbClr val="9CD043"/>
    <a:srgbClr val="4BB3B5"/>
    <a:srgbClr val="D9D9D9"/>
    <a:srgbClr val="BDDA73"/>
    <a:srgbClr val="D8E8EA"/>
    <a:srgbClr val="9FC8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05" d="100"/>
          <a:sy n="105" d="100"/>
        </p:scale>
        <p:origin x="120" y="78"/>
      </p:cViewPr>
      <p:guideLst>
        <p:guide orient="horz" pos="1956"/>
        <p:guide pos="2676"/>
        <p:guide orient="horz" pos="3861"/>
        <p:guide pos="1338"/>
        <p:guide orient="horz" pos="2478"/>
        <p:guide orient="horz" pos="3453"/>
        <p:guide pos="3742"/>
        <p:guide pos="4967"/>
        <p:guide orient="horz" pos="2840"/>
        <p:guide pos="229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0" d="100"/>
          <a:sy n="80" d="100"/>
        </p:scale>
        <p:origin x="199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5.wmf"/><Relationship Id="rId7" Type="http://schemas.openxmlformats.org/officeDocument/2006/relationships/image" Target="../media/image19.wmf"/><Relationship Id="rId2" Type="http://schemas.openxmlformats.org/officeDocument/2006/relationships/image" Target="../media/image14.wmf"/><Relationship Id="rId1" Type="http://schemas.openxmlformats.org/officeDocument/2006/relationships/image" Target="../media/image13.wmf"/><Relationship Id="rId6" Type="http://schemas.openxmlformats.org/officeDocument/2006/relationships/image" Target="../media/image18.wmf"/><Relationship Id="rId5" Type="http://schemas.openxmlformats.org/officeDocument/2006/relationships/image" Target="../media/image17.wmf"/><Relationship Id="rId4" Type="http://schemas.openxmlformats.org/officeDocument/2006/relationships/image" Target="../media/image1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BD87E42-A97C-45D3-8678-BF71BE5913AE}" type="datetimeFigureOut">
              <a:rPr lang="en-GB" smtClean="0"/>
              <a:t>22/12/2017</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4E351C-D2F9-4339-AEC5-7206194B4A5F}" type="slidenum">
              <a:rPr lang="en-GB" smtClean="0"/>
              <a:t>‹#›</a:t>
            </a:fld>
            <a:endParaRPr lang="en-GB"/>
          </a:p>
        </p:txBody>
      </p:sp>
    </p:spTree>
    <p:extLst>
      <p:ext uri="{BB962C8B-B14F-4D97-AF65-F5344CB8AC3E}">
        <p14:creationId xmlns:p14="http://schemas.microsoft.com/office/powerpoint/2010/main" val="424824376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1676398"/>
            <a:ext cx="7915274" cy="2114552"/>
          </a:xfrm>
          <a:prstGeom prst="rect">
            <a:avLst/>
          </a:prstGeom>
        </p:spPr>
        <p:txBody>
          <a:bodyPr anchor="b">
            <a:normAutofit/>
          </a:bodyPr>
          <a:lstStyle>
            <a:lvl1pPr algn="ctr">
              <a:defRPr sz="7200" b="1">
                <a:latin typeface="+mn-lt"/>
              </a:defRPr>
            </a:lvl1pPr>
          </a:lstStyle>
          <a:p>
            <a:r>
              <a:rPr lang="en-US" dirty="0"/>
              <a:t>Book title</a:t>
            </a:r>
          </a:p>
        </p:txBody>
      </p:sp>
      <p:sp>
        <p:nvSpPr>
          <p:cNvPr id="3" name="Subtitle 2"/>
          <p:cNvSpPr>
            <a:spLocks noGrp="1"/>
          </p:cNvSpPr>
          <p:nvPr>
            <p:ph type="subTitle" idx="1" hasCustomPrompt="1"/>
          </p:nvPr>
        </p:nvSpPr>
        <p:spPr>
          <a:xfrm>
            <a:off x="381001" y="3952877"/>
            <a:ext cx="7915274" cy="1495425"/>
          </a:xfrm>
          <a:prstGeom prst="rect">
            <a:avLst/>
          </a:prstGeo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custDataLst>
      <p:tags r:id="rId1"/>
    </p:custDataLst>
    <p:extLst>
      <p:ext uri="{BB962C8B-B14F-4D97-AF65-F5344CB8AC3E}">
        <p14:creationId xmlns:p14="http://schemas.microsoft.com/office/powerpoint/2010/main" val="3425967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6600" b="1">
                <a:latin typeface="+mn-lt"/>
              </a:defRPr>
            </a:lvl1pPr>
          </a:lstStyle>
          <a:p>
            <a:r>
              <a:rPr lang="en-US" dirty="0"/>
              <a:t>Topic title</a:t>
            </a:r>
          </a:p>
        </p:txBody>
      </p:sp>
      <p:sp>
        <p:nvSpPr>
          <p:cNvPr id="4"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Topic number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extLst>
      <p:ext uri="{BB962C8B-B14F-4D97-AF65-F5344CB8AC3E}">
        <p14:creationId xmlns:p14="http://schemas.microsoft.com/office/powerpoint/2010/main" val="1261430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Modu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5400" b="1">
                <a:latin typeface="+mn-lt"/>
              </a:defRPr>
            </a:lvl1pPr>
          </a:lstStyle>
          <a:p>
            <a:r>
              <a:rPr lang="en-US" dirty="0"/>
              <a:t>Module title</a:t>
            </a:r>
          </a:p>
        </p:txBody>
      </p:sp>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ustDataLst>
      <p:tags r:id="rId1"/>
    </p:custDataLst>
    <p:extLst>
      <p:ext uri="{BB962C8B-B14F-4D97-AF65-F5344CB8AC3E}">
        <p14:creationId xmlns:p14="http://schemas.microsoft.com/office/powerpoint/2010/main" val="3634014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403411" y="1405577"/>
            <a:ext cx="7892863"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spTree>
    <p:custDataLst>
      <p:tags r:id="rId1"/>
    </p:custDataLst>
    <p:extLst>
      <p:ext uri="{BB962C8B-B14F-4D97-AF65-F5344CB8AC3E}">
        <p14:creationId xmlns:p14="http://schemas.microsoft.com/office/powerpoint/2010/main" val="73457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activit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1464" y="454056"/>
            <a:ext cx="1729753" cy="2455200"/>
          </a:xfrm>
          <a:prstGeom prst="rect">
            <a:avLst/>
          </a:prstGeom>
        </p:spPr>
      </p:pic>
      <p:sp>
        <p:nvSpPr>
          <p:cNvPr id="3" name="Text Placeholder 2"/>
          <p:cNvSpPr>
            <a:spLocks noGrp="1"/>
          </p:cNvSpPr>
          <p:nvPr>
            <p:ph type="body" idx="1" hasCustomPrompt="1"/>
          </p:nvPr>
        </p:nvSpPr>
        <p:spPr>
          <a:xfrm>
            <a:off x="385763" y="3960817"/>
            <a:ext cx="7910513" cy="479206"/>
          </a:xfrm>
          <a:prstGeom prst="rect">
            <a:avLst/>
          </a:prstGeo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4" name="Content Placeholder 3"/>
          <p:cNvSpPr>
            <a:spLocks noGrp="1"/>
          </p:cNvSpPr>
          <p:nvPr>
            <p:ph sz="quarter" idx="10" hasCustomPrompt="1"/>
          </p:nvPr>
        </p:nvSpPr>
        <p:spPr>
          <a:xfrm>
            <a:off x="392595" y="3262376"/>
            <a:ext cx="8051800" cy="870712"/>
          </a:xfrm>
          <a:prstGeom prst="rect">
            <a:avLst/>
          </a:prstGeo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a:t>Learning activity number</a:t>
            </a:r>
          </a:p>
        </p:txBody>
      </p:sp>
      <p:sp>
        <p:nvSpPr>
          <p:cNvPr id="7" name="Text Placeholder 2"/>
          <p:cNvSpPr txBox="1">
            <a:spLocks/>
          </p:cNvSpPr>
          <p:nvPr userDrawn="1"/>
        </p:nvSpPr>
        <p:spPr>
          <a:xfrm>
            <a:off x="385763" y="4440022"/>
            <a:ext cx="7910513" cy="550427"/>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ZA" sz="1800" b="0" dirty="0">
              <a:solidFill>
                <a:schemeClr val="tx1"/>
              </a:solidFill>
            </a:endParaRPr>
          </a:p>
        </p:txBody>
      </p:sp>
      <p:sp>
        <p:nvSpPr>
          <p:cNvPr id="9" name="Text Placeholder 2"/>
          <p:cNvSpPr>
            <a:spLocks noGrp="1"/>
          </p:cNvSpPr>
          <p:nvPr>
            <p:ph type="body" idx="11" hasCustomPrompt="1"/>
          </p:nvPr>
        </p:nvSpPr>
        <p:spPr>
          <a:xfrm>
            <a:off x="392595" y="4475632"/>
            <a:ext cx="7910513" cy="479206"/>
          </a:xfrm>
          <a:prstGeom prst="rect">
            <a:avLst/>
          </a:prstGeom>
        </p:spPr>
        <p:txBody>
          <a:bodyPr>
            <a:normAutofit/>
          </a:bodyPr>
          <a:lstStyle>
            <a:lvl1pPr marL="0" indent="0" algn="l">
              <a:buNone/>
              <a:defRPr sz="1700" b="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spTree>
    <p:custDataLst>
      <p:tags r:id="rId1"/>
    </p:custDataLst>
    <p:extLst>
      <p:ext uri="{BB962C8B-B14F-4D97-AF65-F5344CB8AC3E}">
        <p14:creationId xmlns:p14="http://schemas.microsoft.com/office/powerpoint/2010/main" val="3513730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417320"/>
            <a:ext cx="7905750" cy="720724"/>
          </a:xfrm>
          <a:prstGeom prst="rect">
            <a:avLst/>
          </a:prstGeom>
        </p:spPr>
        <p:txBody>
          <a:bodyPr/>
          <a:lstStyle>
            <a:lvl1pPr>
              <a:defRPr sz="4400" b="1">
                <a:latin typeface="+mn-lt"/>
              </a:defRPr>
            </a:lvl1pPr>
          </a:lstStyle>
          <a:p>
            <a:r>
              <a:rPr lang="en-US" dirty="0"/>
              <a:t>Click to edit Master title style</a:t>
            </a:r>
          </a:p>
        </p:txBody>
      </p:sp>
      <p:sp>
        <p:nvSpPr>
          <p:cNvPr id="3" name="Content Placeholder 2"/>
          <p:cNvSpPr>
            <a:spLocks noGrp="1"/>
          </p:cNvSpPr>
          <p:nvPr>
            <p:ph idx="1"/>
          </p:nvPr>
        </p:nvSpPr>
        <p:spPr>
          <a:xfrm>
            <a:off x="399289" y="1592288"/>
            <a:ext cx="7905751" cy="448532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0" hasCustomPrompt="1"/>
          </p:nvPr>
        </p:nvSpPr>
        <p:spPr>
          <a:xfrm>
            <a:off x="399289" y="987108"/>
            <a:ext cx="7905751" cy="301871"/>
          </a:xfrm>
          <a:prstGeom prst="rect">
            <a:avLst/>
          </a:prstGeom>
        </p:spPr>
        <p:txBody>
          <a:bodyPr/>
          <a:lstStyle>
            <a:lvl1pPr marL="0" indent="0">
              <a:buNone/>
              <a:defRPr sz="1800" b="1"/>
            </a:lvl1pPr>
          </a:lstStyle>
          <a:p>
            <a:r>
              <a:rPr lang="en-ZA" sz="1800" dirty="0">
                <a:solidFill>
                  <a:schemeClr val="bg2">
                    <a:lumMod val="75000"/>
                  </a:schemeClr>
                </a:solidFill>
              </a:rPr>
              <a:t>Unit</a:t>
            </a:r>
            <a:endParaRPr lang="en-US" dirty="0"/>
          </a:p>
        </p:txBody>
      </p:sp>
    </p:spTree>
    <p:custDataLst>
      <p:tags r:id="rId1"/>
    </p:custDataLst>
    <p:extLst>
      <p:ext uri="{BB962C8B-B14F-4D97-AF65-F5344CB8AC3E}">
        <p14:creationId xmlns:p14="http://schemas.microsoft.com/office/powerpoint/2010/main" val="516262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81001" y="417320"/>
            <a:ext cx="7905750" cy="720724"/>
          </a:xfrm>
          <a:prstGeom prst="rect">
            <a:avLst/>
          </a:prstGeom>
        </p:spPr>
        <p:txBody>
          <a:bodyPr/>
          <a:lstStyle>
            <a:lvl1pPr>
              <a:defRPr sz="4000" b="1">
                <a:latin typeface="+mn-lt"/>
              </a:defRPr>
            </a:lvl1pPr>
          </a:lstStyle>
          <a:p>
            <a:endParaRPr lang="en-US" dirty="0"/>
          </a:p>
        </p:txBody>
      </p:sp>
      <p:sp>
        <p:nvSpPr>
          <p:cNvPr id="4" name="Content Placeholder 2"/>
          <p:cNvSpPr>
            <a:spLocks noGrp="1"/>
          </p:cNvSpPr>
          <p:nvPr>
            <p:ph idx="1"/>
          </p:nvPr>
        </p:nvSpPr>
        <p:spPr>
          <a:xfrm>
            <a:off x="399289" y="1947672"/>
            <a:ext cx="7905751" cy="4129939"/>
          </a:xfrm>
          <a:prstGeom prst="rect">
            <a:avLst/>
          </a:prstGeom>
        </p:spPr>
        <p:txBody>
          <a:bodyPr/>
          <a:lstStyle>
            <a:lvl1pPr marL="0" indent="0">
              <a:buNone/>
              <a:defRPr sz="2000" baseline="0"/>
            </a:lvl1pPr>
            <a:lvl2pPr>
              <a:defRPr sz="1800"/>
            </a:lvl2pPr>
            <a:lvl3pPr>
              <a:defRPr sz="1600"/>
            </a:lvl3pPr>
            <a:lvl4pPr>
              <a:defRPr sz="1400"/>
            </a:lvl4pPr>
            <a:lvl5pPr>
              <a:defRPr sz="1200"/>
            </a:lvl5pPr>
          </a:lstStyle>
          <a:p>
            <a:pPr lvl="0"/>
            <a:endParaRPr lang="en-ZA" dirty="0"/>
          </a:p>
        </p:txBody>
      </p:sp>
      <p:sp>
        <p:nvSpPr>
          <p:cNvPr id="5" name="Text Placeholder 5"/>
          <p:cNvSpPr>
            <a:spLocks noGrp="1"/>
          </p:cNvSpPr>
          <p:nvPr>
            <p:ph type="body" sz="quarter" idx="10"/>
          </p:nvPr>
        </p:nvSpPr>
        <p:spPr>
          <a:xfrm>
            <a:off x="399289" y="1563523"/>
            <a:ext cx="7905751" cy="301871"/>
          </a:xfrm>
          <a:prstGeom prst="rect">
            <a:avLst/>
          </a:prstGeom>
        </p:spPr>
        <p:txBody>
          <a:bodyPr/>
          <a:lstStyle>
            <a:lvl1pPr marL="0" indent="0">
              <a:buNone/>
              <a:defRPr sz="1800" b="1">
                <a:solidFill>
                  <a:schemeClr val="bg1">
                    <a:lumMod val="65000"/>
                  </a:schemeClr>
                </a:solidFill>
              </a:defRPr>
            </a:lvl1pPr>
          </a:lstStyle>
          <a:p>
            <a:endParaRPr lang="en-US" dirty="0"/>
          </a:p>
        </p:txBody>
      </p:sp>
    </p:spTree>
    <p:extLst>
      <p:ext uri="{BB962C8B-B14F-4D97-AF65-F5344CB8AC3E}">
        <p14:creationId xmlns:p14="http://schemas.microsoft.com/office/powerpoint/2010/main" val="2361529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a:t>Click to edit Master title style</a:t>
            </a:r>
          </a:p>
        </p:txBody>
      </p:sp>
      <p:sp>
        <p:nvSpPr>
          <p:cNvPr id="3" name="Content Placeholder 2"/>
          <p:cNvSpPr>
            <a:spLocks noGrp="1"/>
          </p:cNvSpPr>
          <p:nvPr>
            <p:ph idx="1"/>
          </p:nvPr>
        </p:nvSpPr>
        <p:spPr>
          <a:xfrm>
            <a:off x="381001" y="1285875"/>
            <a:ext cx="7905751" cy="489108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168636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ook tit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25709"/>
            <a:ext cx="3635892" cy="1033709"/>
          </a:xfrm>
          <a:prstGeom prst="rect">
            <a:avLst/>
          </a:prstGeom>
        </p:spPr>
      </p:pic>
      <p:sp>
        <p:nvSpPr>
          <p:cNvPr id="4" name="TextBox 3"/>
          <p:cNvSpPr txBox="1"/>
          <p:nvPr userDrawn="1"/>
        </p:nvSpPr>
        <p:spPr>
          <a:xfrm>
            <a:off x="687354" y="2710438"/>
            <a:ext cx="7264468" cy="3293209"/>
          </a:xfrm>
          <a:prstGeom prst="rect">
            <a:avLst/>
          </a:prstGeom>
          <a:noFill/>
        </p:spPr>
        <p:txBody>
          <a:bodyPr wrap="square" rtlCol="0">
            <a:spAutoFit/>
          </a:bodyPr>
          <a:lstStyle/>
          <a:p>
            <a:pPr algn="ctr"/>
            <a:r>
              <a:rPr lang="en-ZA" sz="1600" kern="1200" dirty="0">
                <a:solidFill>
                  <a:schemeClr val="tx1"/>
                </a:solidFill>
                <a:effectLst/>
                <a:latin typeface="+mn-lt"/>
                <a:ea typeface="+mn-ea"/>
                <a:cs typeface="+mn-cs"/>
              </a:rPr>
              <a:t>This PowerPoint Presentation has been developed by Macmillan Education South Africa (Pty) Ltd. </a:t>
            </a:r>
          </a:p>
          <a:p>
            <a:pPr algn="ctr"/>
            <a:r>
              <a:rPr lang="en-ZA" sz="1600" kern="1200" dirty="0">
                <a:solidFill>
                  <a:schemeClr val="tx1"/>
                </a:solidFill>
                <a:effectLst/>
                <a:latin typeface="+mn-lt"/>
                <a:ea typeface="+mn-ea"/>
                <a:cs typeface="+mn-cs"/>
              </a:rPr>
              <a:t>All texts, images, videos, animations, audio and vector simulations contained in the slides are property of Macmillan South Africa. Reproducing, reselling and redistributing this material without the written permission of Macmillan South Africa is prohibited. </a:t>
            </a:r>
          </a:p>
          <a:p>
            <a:pPr algn="ctr"/>
            <a:r>
              <a:rPr lang="en-ZA" sz="1600" kern="1200" dirty="0">
                <a:solidFill>
                  <a:schemeClr val="tx1"/>
                </a:solidFill>
                <a:effectLst/>
                <a:latin typeface="+mn-lt"/>
                <a:ea typeface="+mn-ea"/>
                <a:cs typeface="+mn-cs"/>
              </a:rPr>
              <a:t> </a:t>
            </a:r>
          </a:p>
          <a:p>
            <a:pPr algn="ctr"/>
            <a:r>
              <a:rPr lang="en-ZA" sz="1600" kern="1200" dirty="0">
                <a:solidFill>
                  <a:schemeClr val="tx1"/>
                </a:solidFill>
                <a:effectLst/>
                <a:latin typeface="+mn-lt"/>
                <a:ea typeface="+mn-ea"/>
                <a:cs typeface="+mn-cs"/>
              </a:rPr>
              <a:t>Lecturers are granted permission to: (i) modify the slides by adding and removing content; (ii) print copies of the presentation; and (iii) download and save the slides to a computer or local server. </a:t>
            </a:r>
          </a:p>
          <a:p>
            <a:pPr algn="ctr"/>
            <a:r>
              <a:rPr lang="en-ZA" sz="1600" kern="1200" dirty="0">
                <a:solidFill>
                  <a:schemeClr val="tx1"/>
                </a:solidFill>
                <a:effectLst/>
                <a:latin typeface="+mn-lt"/>
                <a:ea typeface="+mn-ea"/>
                <a:cs typeface="+mn-cs"/>
              </a:rPr>
              <a:t> </a:t>
            </a:r>
          </a:p>
          <a:p>
            <a:pPr algn="ctr"/>
            <a:r>
              <a:rPr lang="en-ZA" sz="1600" kern="1200" dirty="0">
                <a:solidFill>
                  <a:schemeClr val="tx1"/>
                </a:solidFill>
                <a:effectLst/>
                <a:latin typeface="+mn-lt"/>
                <a:ea typeface="+mn-ea"/>
                <a:cs typeface="+mn-cs"/>
              </a:rPr>
              <a:t>Nothing in this copyright notice constitutes permission to assert or imply that your use of the materials is sponsored or endorsed by Macmillan South Africa. </a:t>
            </a:r>
            <a:endParaRPr lang="en-ZA" sz="1600" dirty="0"/>
          </a:p>
        </p:txBody>
      </p:sp>
      <p:cxnSp>
        <p:nvCxnSpPr>
          <p:cNvPr id="7" name="Straight Connector 6"/>
          <p:cNvCxnSpPr/>
          <p:nvPr userDrawn="1"/>
        </p:nvCxnSpPr>
        <p:spPr>
          <a:xfrm>
            <a:off x="2809457" y="2464904"/>
            <a:ext cx="2880000" cy="0"/>
          </a:xfrm>
          <a:prstGeom prst="line">
            <a:avLst/>
          </a:prstGeom>
          <a:ln w="76200">
            <a:solidFill>
              <a:srgbClr val="BDDA73"/>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userDrawn="1"/>
        </p:nvSpPr>
        <p:spPr>
          <a:xfrm>
            <a:off x="980662" y="1590261"/>
            <a:ext cx="6688369" cy="830997"/>
          </a:xfrm>
          <a:prstGeom prst="rect">
            <a:avLst/>
          </a:prstGeom>
          <a:noFill/>
        </p:spPr>
        <p:txBody>
          <a:bodyPr wrap="none" rtlCol="0">
            <a:spAutoFit/>
          </a:bodyPr>
          <a:lstStyle/>
          <a:p>
            <a:r>
              <a:rPr lang="en-ZA" sz="4800" b="1" dirty="0"/>
              <a:t>TERMS AND CONDITIONS</a:t>
            </a:r>
          </a:p>
        </p:txBody>
      </p:sp>
    </p:spTree>
    <p:custDataLst>
      <p:tags r:id="rId1"/>
    </p:custDataLst>
    <p:extLst>
      <p:ext uri="{BB962C8B-B14F-4D97-AF65-F5344CB8AC3E}">
        <p14:creationId xmlns:p14="http://schemas.microsoft.com/office/powerpoint/2010/main" val="2241999462"/>
      </p:ext>
    </p:extLst>
  </p:cSld>
  <p:clrMapOvr>
    <a:masterClrMapping/>
  </p:clrMapOvr>
  <p:extLst mod="1">
    <p:ext uri="{DCECCB84-F9BA-43D5-87BE-67443E8EF086}">
      <p15:sldGuideLst xmlns:p15="http://schemas.microsoft.com/office/powerpoint/2012/main">
        <p15:guide id="1" pos="272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1.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24000" y="2"/>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8" name="Rectangle 7"/>
          <p:cNvSpPr/>
          <p:nvPr/>
        </p:nvSpPr>
        <p:spPr>
          <a:xfrm>
            <a:off x="0" y="6324794"/>
            <a:ext cx="9144000" cy="540000"/>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9" name="Rectangle 8"/>
          <p:cNvSpPr/>
          <p:nvPr/>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sp>
        <p:nvSpPr>
          <p:cNvPr id="11" name="TextBox 10"/>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Maths Lit NQF Level 4</a:t>
            </a:r>
          </a:p>
        </p:txBody>
      </p:sp>
      <p:pic>
        <p:nvPicPr>
          <p:cNvPr id="10" name="Picture 9"/>
          <p:cNvPicPr>
            <a:picLocks noChangeAspect="1"/>
          </p:cNvPicPr>
          <p:nvPr userDrawn="1"/>
        </p:nvPicPr>
        <p:blipFill rotWithShape="1">
          <a:blip r:embed="rId13"/>
          <a:srcRect l="65718" t="503" r="5295" b="78272"/>
          <a:stretch/>
        </p:blipFill>
        <p:spPr>
          <a:xfrm>
            <a:off x="8422374" y="5619097"/>
            <a:ext cx="721626" cy="705600"/>
          </a:xfrm>
          <a:prstGeom prst="rect">
            <a:avLst/>
          </a:prstGeom>
        </p:spPr>
      </p:pic>
    </p:spTree>
    <p:custDataLst>
      <p:tags r:id="rId11"/>
    </p:custDataLst>
    <p:extLst>
      <p:ext uri="{BB962C8B-B14F-4D97-AF65-F5344CB8AC3E}">
        <p14:creationId xmlns:p14="http://schemas.microsoft.com/office/powerpoint/2010/main" val="10145857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8" r:id="rId6"/>
    <p:sldLayoutId id="2147483669" r:id="rId7"/>
    <p:sldLayoutId id="2147483677" r:id="rId8"/>
    <p:sldLayoutId id="214748367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14.wmf"/><Relationship Id="rId13" Type="http://schemas.openxmlformats.org/officeDocument/2006/relationships/oleObject" Target="../embeddings/oleObject5.bin"/><Relationship Id="rId18" Type="http://schemas.openxmlformats.org/officeDocument/2006/relationships/image" Target="../media/image19.wmf"/><Relationship Id="rId3" Type="http://schemas.openxmlformats.org/officeDocument/2006/relationships/image" Target="../media/image20.png"/><Relationship Id="rId7" Type="http://schemas.openxmlformats.org/officeDocument/2006/relationships/oleObject" Target="../embeddings/oleObject2.bin"/><Relationship Id="rId12" Type="http://schemas.openxmlformats.org/officeDocument/2006/relationships/image" Target="../media/image16.wmf"/><Relationship Id="rId17" Type="http://schemas.openxmlformats.org/officeDocument/2006/relationships/oleObject" Target="../embeddings/oleObject7.bin"/><Relationship Id="rId2" Type="http://schemas.openxmlformats.org/officeDocument/2006/relationships/slideLayout" Target="../slideLayouts/slideLayout7.xml"/><Relationship Id="rId16" Type="http://schemas.openxmlformats.org/officeDocument/2006/relationships/image" Target="../media/image18.wmf"/><Relationship Id="rId20" Type="http://schemas.openxmlformats.org/officeDocument/2006/relationships/oleObject" Target="../embeddings/oleObject9.bin"/><Relationship Id="rId1" Type="http://schemas.openxmlformats.org/officeDocument/2006/relationships/vmlDrawing" Target="../drawings/vmlDrawing1.vml"/><Relationship Id="rId6" Type="http://schemas.openxmlformats.org/officeDocument/2006/relationships/image" Target="../media/image13.wmf"/><Relationship Id="rId11" Type="http://schemas.openxmlformats.org/officeDocument/2006/relationships/oleObject" Target="../embeddings/oleObject4.bin"/><Relationship Id="rId5" Type="http://schemas.openxmlformats.org/officeDocument/2006/relationships/oleObject" Target="../embeddings/oleObject1.bin"/><Relationship Id="rId15" Type="http://schemas.openxmlformats.org/officeDocument/2006/relationships/oleObject" Target="../embeddings/oleObject6.bin"/><Relationship Id="rId10" Type="http://schemas.openxmlformats.org/officeDocument/2006/relationships/image" Target="../media/image15.wmf"/><Relationship Id="rId19" Type="http://schemas.openxmlformats.org/officeDocument/2006/relationships/oleObject" Target="../embeddings/oleObject8.bin"/><Relationship Id="rId4" Type="http://schemas.openxmlformats.org/officeDocument/2006/relationships/image" Target="../media/image10.png"/><Relationship Id="rId9" Type="http://schemas.openxmlformats.org/officeDocument/2006/relationships/oleObject" Target="../embeddings/oleObject3.bin"/><Relationship Id="rId14" Type="http://schemas.openxmlformats.org/officeDocument/2006/relationships/image" Target="../media/image17.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ZA" sz="6600" dirty="0"/>
              <a:t>Mathematical Literacy</a:t>
            </a:r>
            <a:endParaRPr lang="en-GB" sz="6600" dirty="0"/>
          </a:p>
        </p:txBody>
      </p:sp>
      <p:sp>
        <p:nvSpPr>
          <p:cNvPr id="3" name="Subtitle 2"/>
          <p:cNvSpPr>
            <a:spLocks noGrp="1"/>
          </p:cNvSpPr>
          <p:nvPr>
            <p:ph type="subTitle" idx="1"/>
          </p:nvPr>
        </p:nvSpPr>
        <p:spPr/>
        <p:txBody>
          <a:bodyPr/>
          <a:lstStyle/>
          <a:p>
            <a:r>
              <a:rPr lang="en-ZA" dirty="0"/>
              <a:t>NQF 4</a:t>
            </a:r>
            <a:endParaRPr lang="en-GB" dirty="0"/>
          </a:p>
        </p:txBody>
      </p:sp>
    </p:spTree>
    <p:extLst>
      <p:ext uri="{BB962C8B-B14F-4D97-AF65-F5344CB8AC3E}">
        <p14:creationId xmlns:p14="http://schemas.microsoft.com/office/powerpoint/2010/main" val="14642554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Dependent and independent events</a:t>
            </a:r>
            <a:endParaRPr lang="en-GB" sz="4400" dirty="0"/>
          </a:p>
        </p:txBody>
      </p:sp>
      <p:sp>
        <p:nvSpPr>
          <p:cNvPr id="4" name="Text Placeholder 3"/>
          <p:cNvSpPr>
            <a:spLocks noGrp="1"/>
          </p:cNvSpPr>
          <p:nvPr>
            <p:ph type="body" sz="quarter" idx="10"/>
          </p:nvPr>
        </p:nvSpPr>
        <p:spPr/>
        <p:txBody>
          <a:bodyPr/>
          <a:lstStyle/>
          <a:p>
            <a:r>
              <a:rPr lang="en-ZA" dirty="0"/>
              <a:t>Unit 15.1</a:t>
            </a:r>
            <a:endParaRPr lang="en-GB" dirty="0"/>
          </a:p>
        </p:txBody>
      </p:sp>
      <p:sp>
        <p:nvSpPr>
          <p:cNvPr id="7" name="TextBox 6"/>
          <p:cNvSpPr txBox="1"/>
          <p:nvPr/>
        </p:nvSpPr>
        <p:spPr>
          <a:xfrm>
            <a:off x="1497711" y="2071417"/>
            <a:ext cx="2660904" cy="923330"/>
          </a:xfrm>
          <a:prstGeom prst="rect">
            <a:avLst/>
          </a:prstGeom>
          <a:solidFill>
            <a:schemeClr val="bg1">
              <a:lumMod val="85000"/>
            </a:schemeClr>
          </a:solidFill>
        </p:spPr>
        <p:txBody>
          <a:bodyPr wrap="square" rtlCol="0">
            <a:spAutoFit/>
          </a:bodyPr>
          <a:lstStyle/>
          <a:p>
            <a:pPr algn="ctr"/>
            <a:r>
              <a:rPr lang="en-ZA" dirty="0"/>
              <a:t>Would  it be possible for the events to happen </a:t>
            </a:r>
            <a:r>
              <a:rPr lang="en-GB" dirty="0"/>
              <a:t>in any order?</a:t>
            </a:r>
            <a:endParaRPr lang="en-ZA" dirty="0"/>
          </a:p>
        </p:txBody>
      </p:sp>
      <p:sp>
        <p:nvSpPr>
          <p:cNvPr id="8" name="TextBox 7"/>
          <p:cNvSpPr txBox="1"/>
          <p:nvPr/>
        </p:nvSpPr>
        <p:spPr>
          <a:xfrm>
            <a:off x="1497711" y="3810777"/>
            <a:ext cx="2660904" cy="923330"/>
          </a:xfrm>
          <a:prstGeom prst="rect">
            <a:avLst/>
          </a:prstGeom>
          <a:solidFill>
            <a:srgbClr val="D9D9D9"/>
          </a:solidFill>
        </p:spPr>
        <p:txBody>
          <a:bodyPr wrap="square" rtlCol="0">
            <a:spAutoFit/>
          </a:bodyPr>
          <a:lstStyle/>
          <a:p>
            <a:pPr algn="ctr"/>
            <a:r>
              <a:rPr lang="en-ZA" dirty="0"/>
              <a:t>Does one event affect the outcome of the other event?</a:t>
            </a:r>
          </a:p>
        </p:txBody>
      </p:sp>
      <p:sp>
        <p:nvSpPr>
          <p:cNvPr id="9" name="TextBox 8"/>
          <p:cNvSpPr txBox="1"/>
          <p:nvPr/>
        </p:nvSpPr>
        <p:spPr>
          <a:xfrm>
            <a:off x="1917402" y="5550137"/>
            <a:ext cx="1800000" cy="369332"/>
          </a:xfrm>
          <a:prstGeom prst="rect">
            <a:avLst/>
          </a:prstGeom>
          <a:solidFill>
            <a:srgbClr val="BDDA73"/>
          </a:solidFill>
        </p:spPr>
        <p:txBody>
          <a:bodyPr wrap="square" rtlCol="0">
            <a:spAutoFit/>
          </a:bodyPr>
          <a:lstStyle/>
          <a:p>
            <a:pPr algn="ctr"/>
            <a:r>
              <a:rPr lang="en-ZA" dirty="0"/>
              <a:t>Dependent</a:t>
            </a:r>
          </a:p>
        </p:txBody>
      </p:sp>
      <p:sp>
        <p:nvSpPr>
          <p:cNvPr id="10" name="TextBox 9"/>
          <p:cNvSpPr txBox="1"/>
          <p:nvPr/>
        </p:nvSpPr>
        <p:spPr>
          <a:xfrm>
            <a:off x="5137777" y="4087776"/>
            <a:ext cx="1800000" cy="369332"/>
          </a:xfrm>
          <a:prstGeom prst="rect">
            <a:avLst/>
          </a:prstGeom>
          <a:solidFill>
            <a:srgbClr val="4BB3B5"/>
          </a:solidFill>
        </p:spPr>
        <p:txBody>
          <a:bodyPr wrap="square" rtlCol="0">
            <a:spAutoFit/>
          </a:bodyPr>
          <a:lstStyle/>
          <a:p>
            <a:pPr algn="ctr"/>
            <a:r>
              <a:rPr lang="en-ZA" dirty="0"/>
              <a:t>Independent</a:t>
            </a:r>
          </a:p>
        </p:txBody>
      </p:sp>
      <p:sp>
        <p:nvSpPr>
          <p:cNvPr id="12" name="TextBox 11"/>
          <p:cNvSpPr txBox="1"/>
          <p:nvPr/>
        </p:nvSpPr>
        <p:spPr>
          <a:xfrm>
            <a:off x="5137777" y="2374735"/>
            <a:ext cx="1800000" cy="369332"/>
          </a:xfrm>
          <a:prstGeom prst="rect">
            <a:avLst/>
          </a:prstGeom>
          <a:solidFill>
            <a:srgbClr val="BDDA73"/>
          </a:solidFill>
        </p:spPr>
        <p:txBody>
          <a:bodyPr wrap="square" rtlCol="0">
            <a:spAutoFit/>
          </a:bodyPr>
          <a:lstStyle/>
          <a:p>
            <a:pPr algn="ctr"/>
            <a:r>
              <a:rPr lang="en-ZA" dirty="0"/>
              <a:t>Dependent</a:t>
            </a:r>
          </a:p>
        </p:txBody>
      </p:sp>
      <p:grpSp>
        <p:nvGrpSpPr>
          <p:cNvPr id="32" name="Group 31"/>
          <p:cNvGrpSpPr/>
          <p:nvPr/>
        </p:nvGrpSpPr>
        <p:grpSpPr>
          <a:xfrm>
            <a:off x="2700201" y="3118104"/>
            <a:ext cx="765995" cy="580076"/>
            <a:chOff x="2700201" y="3118104"/>
            <a:chExt cx="765995" cy="580076"/>
          </a:xfrm>
        </p:grpSpPr>
        <p:sp>
          <p:nvSpPr>
            <p:cNvPr id="13" name="TextBox 12"/>
            <p:cNvSpPr txBox="1"/>
            <p:nvPr/>
          </p:nvSpPr>
          <p:spPr>
            <a:xfrm>
              <a:off x="2700201" y="3199375"/>
              <a:ext cx="765995" cy="369332"/>
            </a:xfrm>
            <a:prstGeom prst="rect">
              <a:avLst/>
            </a:prstGeom>
            <a:noFill/>
          </p:spPr>
          <p:txBody>
            <a:bodyPr wrap="square" rtlCol="0">
              <a:spAutoFit/>
            </a:bodyPr>
            <a:lstStyle/>
            <a:p>
              <a:pPr algn="ctr"/>
              <a:r>
                <a:rPr lang="en-ZA" b="1" dirty="0">
                  <a:solidFill>
                    <a:schemeClr val="bg1">
                      <a:lumMod val="50000"/>
                    </a:schemeClr>
                  </a:solidFill>
                </a:rPr>
                <a:t>Yes</a:t>
              </a:r>
            </a:p>
          </p:txBody>
        </p:sp>
        <p:cxnSp>
          <p:nvCxnSpPr>
            <p:cNvPr id="20" name="Straight Arrow Connector 19"/>
            <p:cNvCxnSpPr/>
            <p:nvPr/>
          </p:nvCxnSpPr>
          <p:spPr>
            <a:xfrm>
              <a:off x="2817402" y="3118104"/>
              <a:ext cx="0" cy="58007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2700201" y="4811579"/>
            <a:ext cx="765995" cy="580076"/>
            <a:chOff x="2700201" y="4811579"/>
            <a:chExt cx="765995" cy="580076"/>
          </a:xfrm>
        </p:grpSpPr>
        <p:sp>
          <p:nvSpPr>
            <p:cNvPr id="22" name="TextBox 21"/>
            <p:cNvSpPr txBox="1"/>
            <p:nvPr/>
          </p:nvSpPr>
          <p:spPr>
            <a:xfrm>
              <a:off x="2700201" y="4892850"/>
              <a:ext cx="765995" cy="369332"/>
            </a:xfrm>
            <a:prstGeom prst="rect">
              <a:avLst/>
            </a:prstGeom>
            <a:noFill/>
          </p:spPr>
          <p:txBody>
            <a:bodyPr wrap="square" rtlCol="0">
              <a:spAutoFit/>
            </a:bodyPr>
            <a:lstStyle/>
            <a:p>
              <a:pPr algn="ctr"/>
              <a:r>
                <a:rPr lang="en-ZA" b="1" dirty="0">
                  <a:solidFill>
                    <a:srgbClr val="BDDA73"/>
                  </a:solidFill>
                </a:rPr>
                <a:t>Yes</a:t>
              </a:r>
            </a:p>
          </p:txBody>
        </p:sp>
        <p:cxnSp>
          <p:nvCxnSpPr>
            <p:cNvPr id="23" name="Straight Arrow Connector 22"/>
            <p:cNvCxnSpPr/>
            <p:nvPr/>
          </p:nvCxnSpPr>
          <p:spPr>
            <a:xfrm>
              <a:off x="2817402" y="4811579"/>
              <a:ext cx="0" cy="580076"/>
            </a:xfrm>
            <a:prstGeom prst="straightConnector1">
              <a:avLst/>
            </a:prstGeom>
            <a:ln w="38100">
              <a:solidFill>
                <a:srgbClr val="BDDA7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4185863" y="2231428"/>
            <a:ext cx="765995" cy="369332"/>
            <a:chOff x="4185863" y="2231428"/>
            <a:chExt cx="765995" cy="369332"/>
          </a:xfrm>
        </p:grpSpPr>
        <p:sp>
          <p:nvSpPr>
            <p:cNvPr id="16" name="TextBox 15"/>
            <p:cNvSpPr txBox="1"/>
            <p:nvPr/>
          </p:nvSpPr>
          <p:spPr>
            <a:xfrm>
              <a:off x="4185863" y="2231428"/>
              <a:ext cx="765995" cy="369332"/>
            </a:xfrm>
            <a:prstGeom prst="rect">
              <a:avLst/>
            </a:prstGeom>
            <a:noFill/>
            <a:ln>
              <a:noFill/>
            </a:ln>
          </p:spPr>
          <p:txBody>
            <a:bodyPr wrap="square" rtlCol="0">
              <a:spAutoFit/>
            </a:bodyPr>
            <a:lstStyle/>
            <a:p>
              <a:pPr algn="ctr"/>
              <a:r>
                <a:rPr lang="en-ZA" b="1" dirty="0">
                  <a:solidFill>
                    <a:srgbClr val="BDDA73"/>
                  </a:solidFill>
                </a:rPr>
                <a:t>No</a:t>
              </a:r>
            </a:p>
          </p:txBody>
        </p:sp>
        <p:cxnSp>
          <p:nvCxnSpPr>
            <p:cNvPr id="24" name="Straight Arrow Connector 23"/>
            <p:cNvCxnSpPr/>
            <p:nvPr/>
          </p:nvCxnSpPr>
          <p:spPr>
            <a:xfrm rot="16200000">
              <a:off x="4661820" y="2268647"/>
              <a:ext cx="0" cy="580076"/>
            </a:xfrm>
            <a:prstGeom prst="straightConnector1">
              <a:avLst/>
            </a:prstGeom>
            <a:ln w="38100">
              <a:solidFill>
                <a:srgbClr val="BDDA7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4185863" y="3965432"/>
            <a:ext cx="765995" cy="369332"/>
            <a:chOff x="4185863" y="3965432"/>
            <a:chExt cx="765995" cy="369332"/>
          </a:xfrm>
        </p:grpSpPr>
        <p:sp>
          <p:nvSpPr>
            <p:cNvPr id="27" name="TextBox 26"/>
            <p:cNvSpPr txBox="1"/>
            <p:nvPr/>
          </p:nvSpPr>
          <p:spPr>
            <a:xfrm>
              <a:off x="4185863" y="3965432"/>
              <a:ext cx="765995" cy="369332"/>
            </a:xfrm>
            <a:prstGeom prst="rect">
              <a:avLst/>
            </a:prstGeom>
            <a:noFill/>
          </p:spPr>
          <p:txBody>
            <a:bodyPr wrap="square" rtlCol="0">
              <a:spAutoFit/>
            </a:bodyPr>
            <a:lstStyle/>
            <a:p>
              <a:pPr algn="ctr"/>
              <a:r>
                <a:rPr lang="en-ZA" b="1" dirty="0">
                  <a:solidFill>
                    <a:srgbClr val="4BB3B5"/>
                  </a:solidFill>
                </a:rPr>
                <a:t>No</a:t>
              </a:r>
            </a:p>
          </p:txBody>
        </p:sp>
        <p:cxnSp>
          <p:nvCxnSpPr>
            <p:cNvPr id="28" name="Straight Arrow Connector 27"/>
            <p:cNvCxnSpPr/>
            <p:nvPr/>
          </p:nvCxnSpPr>
          <p:spPr>
            <a:xfrm rot="16200000">
              <a:off x="4661820" y="4002651"/>
              <a:ext cx="0" cy="580076"/>
            </a:xfrm>
            <a:prstGeom prst="straightConnector1">
              <a:avLst/>
            </a:prstGeom>
            <a:ln w="38100">
              <a:solidFill>
                <a:srgbClr val="4BB3B5"/>
              </a:solidFill>
              <a:tailEnd type="triangle"/>
            </a:ln>
          </p:spPr>
          <p:style>
            <a:lnRef idx="1">
              <a:schemeClr val="accent1"/>
            </a:lnRef>
            <a:fillRef idx="0">
              <a:schemeClr val="accent1"/>
            </a:fillRef>
            <a:effectRef idx="0">
              <a:schemeClr val="accent1"/>
            </a:effectRef>
            <a:fontRef idx="minor">
              <a:schemeClr val="tx1"/>
            </a:fontRef>
          </p:style>
        </p:cxnSp>
      </p:grpSp>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1364" y="2428275"/>
            <a:ext cx="2808903" cy="3319001"/>
          </a:xfrm>
          <a:prstGeom prst="rect">
            <a:avLst/>
          </a:prstGeom>
          <a:noFill/>
          <a:ln>
            <a:noFill/>
          </a:ln>
        </p:spPr>
      </p:pic>
    </p:spTree>
    <p:extLst>
      <p:ext uri="{BB962C8B-B14F-4D97-AF65-F5344CB8AC3E}">
        <p14:creationId xmlns:p14="http://schemas.microsoft.com/office/powerpoint/2010/main" val="177675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p:cTn id="18" dur="500" fill="hold"/>
                                        <p:tgtEl>
                                          <p:spTgt spid="30"/>
                                        </p:tgtEl>
                                        <p:attrNameLst>
                                          <p:attrName>ppt_w</p:attrName>
                                        </p:attrNameLst>
                                      </p:cBhvr>
                                      <p:tavLst>
                                        <p:tav tm="0">
                                          <p:val>
                                            <p:fltVal val="0"/>
                                          </p:val>
                                        </p:tav>
                                        <p:tav tm="100000">
                                          <p:val>
                                            <p:strVal val="#ppt_w"/>
                                          </p:val>
                                        </p:tav>
                                      </p:tavLst>
                                    </p:anim>
                                    <p:anim calcmode="lin" valueType="num">
                                      <p:cBhvr>
                                        <p:cTn id="19" dur="500" fill="hold"/>
                                        <p:tgtEl>
                                          <p:spTgt spid="30"/>
                                        </p:tgtEl>
                                        <p:attrNameLst>
                                          <p:attrName>ppt_h</p:attrName>
                                        </p:attrNameLst>
                                      </p:cBhvr>
                                      <p:tavLst>
                                        <p:tav tm="0">
                                          <p:val>
                                            <p:fltVal val="0"/>
                                          </p:val>
                                        </p:tav>
                                        <p:tav tm="100000">
                                          <p:val>
                                            <p:strVal val="#ppt_h"/>
                                          </p:val>
                                        </p:tav>
                                      </p:tavLst>
                                    </p:anim>
                                    <p:animEffect transition="in" filter="fade">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p:cTn id="46" dur="500" fill="hold"/>
                                        <p:tgtEl>
                                          <p:spTgt spid="31"/>
                                        </p:tgtEl>
                                        <p:attrNameLst>
                                          <p:attrName>ppt_w</p:attrName>
                                        </p:attrNameLst>
                                      </p:cBhvr>
                                      <p:tavLst>
                                        <p:tav tm="0">
                                          <p:val>
                                            <p:fltVal val="0"/>
                                          </p:val>
                                        </p:tav>
                                        <p:tav tm="100000">
                                          <p:val>
                                            <p:strVal val="#ppt_w"/>
                                          </p:val>
                                        </p:tav>
                                      </p:tavLst>
                                    </p:anim>
                                    <p:anim calcmode="lin" valueType="num">
                                      <p:cBhvr>
                                        <p:cTn id="47" dur="500" fill="hold"/>
                                        <p:tgtEl>
                                          <p:spTgt spid="31"/>
                                        </p:tgtEl>
                                        <p:attrNameLst>
                                          <p:attrName>ppt_h</p:attrName>
                                        </p:attrNameLst>
                                      </p:cBhvr>
                                      <p:tavLst>
                                        <p:tav tm="0">
                                          <p:val>
                                            <p:fltVal val="0"/>
                                          </p:val>
                                        </p:tav>
                                        <p:tav tm="100000">
                                          <p:val>
                                            <p:strVal val="#ppt_h"/>
                                          </p:val>
                                        </p:tav>
                                      </p:tavLst>
                                    </p:anim>
                                    <p:animEffect transition="in" filter="fade">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500" fill="hold"/>
                                        <p:tgtEl>
                                          <p:spTgt spid="10"/>
                                        </p:tgtEl>
                                        <p:attrNameLst>
                                          <p:attrName>ppt_w</p:attrName>
                                        </p:attrNameLst>
                                      </p:cBhvr>
                                      <p:tavLst>
                                        <p:tav tm="0">
                                          <p:val>
                                            <p:fltVal val="0"/>
                                          </p:val>
                                        </p:tav>
                                        <p:tav tm="100000">
                                          <p:val>
                                            <p:strVal val="#ppt_w"/>
                                          </p:val>
                                        </p:tav>
                                      </p:tavLst>
                                    </p:anim>
                                    <p:anim calcmode="lin" valueType="num">
                                      <p:cBhvr>
                                        <p:cTn id="54" dur="500" fill="hold"/>
                                        <p:tgtEl>
                                          <p:spTgt spid="10"/>
                                        </p:tgtEl>
                                        <p:attrNameLst>
                                          <p:attrName>ppt_h</p:attrName>
                                        </p:attrNameLst>
                                      </p:cBhvr>
                                      <p:tavLst>
                                        <p:tav tm="0">
                                          <p:val>
                                            <p:fltVal val="0"/>
                                          </p:val>
                                        </p:tav>
                                        <p:tav tm="100000">
                                          <p:val>
                                            <p:strVal val="#ppt_h"/>
                                          </p:val>
                                        </p:tav>
                                      </p:tavLst>
                                    </p:anim>
                                    <p:animEffect transition="in" filter="fade">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33"/>
                                        </p:tgtEl>
                                        <p:attrNameLst>
                                          <p:attrName>style.visibility</p:attrName>
                                        </p:attrNameLst>
                                      </p:cBhvr>
                                      <p:to>
                                        <p:strVal val="visible"/>
                                      </p:to>
                                    </p:set>
                                    <p:anim calcmode="lin" valueType="num">
                                      <p:cBhvr>
                                        <p:cTn id="60" dur="500" fill="hold"/>
                                        <p:tgtEl>
                                          <p:spTgt spid="33"/>
                                        </p:tgtEl>
                                        <p:attrNameLst>
                                          <p:attrName>ppt_w</p:attrName>
                                        </p:attrNameLst>
                                      </p:cBhvr>
                                      <p:tavLst>
                                        <p:tav tm="0">
                                          <p:val>
                                            <p:fltVal val="0"/>
                                          </p:val>
                                        </p:tav>
                                        <p:tav tm="100000">
                                          <p:val>
                                            <p:strVal val="#ppt_w"/>
                                          </p:val>
                                        </p:tav>
                                      </p:tavLst>
                                    </p:anim>
                                    <p:anim calcmode="lin" valueType="num">
                                      <p:cBhvr>
                                        <p:cTn id="61" dur="500" fill="hold"/>
                                        <p:tgtEl>
                                          <p:spTgt spid="33"/>
                                        </p:tgtEl>
                                        <p:attrNameLst>
                                          <p:attrName>ppt_h</p:attrName>
                                        </p:attrNameLst>
                                      </p:cBhvr>
                                      <p:tavLst>
                                        <p:tav tm="0">
                                          <p:val>
                                            <p:fltVal val="0"/>
                                          </p:val>
                                        </p:tav>
                                        <p:tav tm="100000">
                                          <p:val>
                                            <p:strVal val="#ppt_h"/>
                                          </p:val>
                                        </p:tav>
                                      </p:tavLst>
                                    </p:anim>
                                    <p:animEffect transition="in" filter="fade">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500" fill="hold"/>
                                        <p:tgtEl>
                                          <p:spTgt spid="9"/>
                                        </p:tgtEl>
                                        <p:attrNameLst>
                                          <p:attrName>ppt_w</p:attrName>
                                        </p:attrNameLst>
                                      </p:cBhvr>
                                      <p:tavLst>
                                        <p:tav tm="0">
                                          <p:val>
                                            <p:fltVal val="0"/>
                                          </p:val>
                                        </p:tav>
                                        <p:tav tm="100000">
                                          <p:val>
                                            <p:strVal val="#ppt_w"/>
                                          </p:val>
                                        </p:tav>
                                      </p:tavLst>
                                    </p:anim>
                                    <p:anim calcmode="lin" valueType="num">
                                      <p:cBhvr>
                                        <p:cTn id="68" dur="500" fill="hold"/>
                                        <p:tgtEl>
                                          <p:spTgt spid="9"/>
                                        </p:tgtEl>
                                        <p:attrNameLst>
                                          <p:attrName>ppt_h</p:attrName>
                                        </p:attrNameLst>
                                      </p:cBhvr>
                                      <p:tavLst>
                                        <p:tav tm="0">
                                          <p:val>
                                            <p:fltVal val="0"/>
                                          </p:val>
                                        </p:tav>
                                        <p:tav tm="100000">
                                          <p:val>
                                            <p:strVal val="#ppt_h"/>
                                          </p:val>
                                        </p:tav>
                                      </p:tavLst>
                                    </p:anim>
                                    <p:animEffect transition="in" filter="fade">
                                      <p:cBhvr>
                                        <p:cTn id="6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TextBox 9"/>
              <p:cNvSpPr txBox="1"/>
              <p:nvPr/>
            </p:nvSpPr>
            <p:spPr>
              <a:xfrm>
                <a:off x="649462" y="3928182"/>
                <a:ext cx="3184320" cy="1643720"/>
              </a:xfrm>
              <a:prstGeom prst="rect">
                <a:avLst/>
              </a:prstGeom>
              <a:noFill/>
            </p:spPr>
            <p:txBody>
              <a:bodyPr wrap="square" rtlCol="0">
                <a:spAutoFit/>
              </a:bodyPr>
              <a:lstStyle/>
              <a:p>
                <a:pPr algn="ctr"/>
                <a:r>
                  <a:rPr lang="en-ZA" dirty="0"/>
                  <a:t>e.g. the chance of choosing a red pencil crayon out of a box of two red pencil crayons and five black pencil crayons is two out of seven or</a:t>
                </a:r>
                <a:r>
                  <a:rPr lang="en-ZA" sz="2000" b="1" dirty="0"/>
                  <a:t> </a:t>
                </a:r>
                <a14:m>
                  <m:oMath xmlns:m="http://schemas.openxmlformats.org/officeDocument/2006/math">
                    <m:f>
                      <m:fPr>
                        <m:ctrlPr>
                          <a:rPr lang="en-ZA" sz="2000" b="1" i="1" smtClean="0">
                            <a:latin typeface="Cambria Math" panose="02040503050406030204" pitchFamily="18" charset="0"/>
                          </a:rPr>
                        </m:ctrlPr>
                      </m:fPr>
                      <m:num>
                        <m:r>
                          <a:rPr lang="en-GB" sz="2000" b="1" i="1" smtClean="0">
                            <a:latin typeface="Cambria Math" panose="02040503050406030204" pitchFamily="18" charset="0"/>
                          </a:rPr>
                          <m:t>𝟐</m:t>
                        </m:r>
                      </m:num>
                      <m:den>
                        <m:r>
                          <a:rPr lang="en-GB" sz="2000" b="1" i="1" smtClean="0">
                            <a:latin typeface="Cambria Math" panose="02040503050406030204" pitchFamily="18" charset="0"/>
                          </a:rPr>
                          <m:t>𝟕</m:t>
                        </m:r>
                      </m:den>
                    </m:f>
                  </m:oMath>
                </a14:m>
                <a:r>
                  <a:rPr lang="en-ZA" sz="2000" b="1" dirty="0"/>
                  <a:t> </a:t>
                </a:r>
                <a:r>
                  <a:rPr lang="en-ZA" dirty="0"/>
                  <a:t>.</a:t>
                </a:r>
              </a:p>
            </p:txBody>
          </p:sp>
        </mc:Choice>
        <mc:Fallback xmlns="">
          <p:sp>
            <p:nvSpPr>
              <p:cNvPr id="10" name="TextBox 9"/>
              <p:cNvSpPr txBox="1">
                <a:spLocks noRot="1" noChangeAspect="1" noMove="1" noResize="1" noEditPoints="1" noAdjustHandles="1" noChangeArrowheads="1" noChangeShapeType="1" noTextEdit="1"/>
              </p:cNvSpPr>
              <p:nvPr/>
            </p:nvSpPr>
            <p:spPr>
              <a:xfrm>
                <a:off x="649462" y="3928182"/>
                <a:ext cx="3184320" cy="1643720"/>
              </a:xfrm>
              <a:prstGeom prst="rect">
                <a:avLst/>
              </a:prstGeom>
              <a:blipFill>
                <a:blip r:embed="rId2"/>
                <a:stretch>
                  <a:fillRect l="-1724" t="-1852" r="-3065" b="-741"/>
                </a:stretch>
              </a:blipFill>
            </p:spPr>
            <p:txBody>
              <a:bodyPr/>
              <a:lstStyle/>
              <a:p>
                <a:r>
                  <a:rPr lang="en-GB">
                    <a:noFill/>
                  </a:rPr>
                  <a:t> </a:t>
                </a:r>
              </a:p>
            </p:txBody>
          </p:sp>
        </mc:Fallback>
      </mc:AlternateContent>
      <p:sp>
        <p:nvSpPr>
          <p:cNvPr id="2" name="Title 1"/>
          <p:cNvSpPr>
            <a:spLocks noGrp="1"/>
          </p:cNvSpPr>
          <p:nvPr>
            <p:ph type="title"/>
          </p:nvPr>
        </p:nvSpPr>
        <p:spPr/>
        <p:txBody>
          <a:bodyPr/>
          <a:lstStyle/>
          <a:p>
            <a:r>
              <a:rPr lang="en-ZA" sz="4400" dirty="0"/>
              <a:t>Theoretical and experimental probability </a:t>
            </a:r>
            <a:endParaRPr lang="en-GB" sz="4400" dirty="0"/>
          </a:p>
        </p:txBody>
      </p:sp>
      <p:sp>
        <p:nvSpPr>
          <p:cNvPr id="4" name="Text Placeholder 3"/>
          <p:cNvSpPr>
            <a:spLocks noGrp="1"/>
          </p:cNvSpPr>
          <p:nvPr>
            <p:ph type="body" sz="quarter" idx="10"/>
          </p:nvPr>
        </p:nvSpPr>
        <p:spPr/>
        <p:txBody>
          <a:bodyPr/>
          <a:lstStyle/>
          <a:p>
            <a:r>
              <a:rPr lang="en-ZA" dirty="0"/>
              <a:t>Unit 15.1</a:t>
            </a:r>
            <a:endParaRPr lang="en-GB" dirty="0"/>
          </a:p>
        </p:txBody>
      </p:sp>
      <p:sp>
        <p:nvSpPr>
          <p:cNvPr id="8" name="TextBox 7"/>
          <p:cNvSpPr txBox="1"/>
          <p:nvPr/>
        </p:nvSpPr>
        <p:spPr>
          <a:xfrm>
            <a:off x="473932" y="2017277"/>
            <a:ext cx="3768660" cy="1785104"/>
          </a:xfrm>
          <a:prstGeom prst="rect">
            <a:avLst/>
          </a:prstGeom>
          <a:noFill/>
        </p:spPr>
        <p:txBody>
          <a:bodyPr wrap="square" rtlCol="0">
            <a:spAutoFit/>
          </a:bodyPr>
          <a:lstStyle/>
          <a:p>
            <a:pPr algn="ctr"/>
            <a:r>
              <a:rPr lang="en-ZA" sz="2800" b="1" dirty="0">
                <a:solidFill>
                  <a:srgbClr val="0D9293"/>
                </a:solidFill>
              </a:rPr>
              <a:t>Theoretical probability</a:t>
            </a:r>
          </a:p>
          <a:p>
            <a:pPr algn="ctr"/>
            <a:r>
              <a:rPr lang="en-ZA" dirty="0"/>
              <a:t>is the calculated chance of one particular outcome from a set of possible outcomes.</a:t>
            </a:r>
          </a:p>
          <a:p>
            <a:pPr algn="ctr"/>
            <a:endParaRPr lang="en-GB" sz="2800" b="1" dirty="0">
              <a:solidFill>
                <a:srgbClr val="0D9293"/>
              </a:solidFill>
            </a:endParaRPr>
          </a:p>
        </p:txBody>
      </p:sp>
      <p:sp>
        <p:nvSpPr>
          <p:cNvPr id="12" name="Rectangle 11"/>
          <p:cNvSpPr/>
          <p:nvPr/>
        </p:nvSpPr>
        <p:spPr>
          <a:xfrm>
            <a:off x="4232910" y="2159057"/>
            <a:ext cx="54000" cy="313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507220" y="3346908"/>
            <a:ext cx="3560588" cy="461665"/>
          </a:xfrm>
          <a:prstGeom prst="rect">
            <a:avLst/>
          </a:prstGeom>
          <a:solidFill>
            <a:srgbClr val="0D9293"/>
          </a:solidFill>
        </p:spPr>
        <p:txBody>
          <a:bodyPr wrap="square" rtlCol="0">
            <a:spAutoFit/>
          </a:bodyPr>
          <a:lstStyle/>
          <a:p>
            <a:pPr algn="ctr"/>
            <a:r>
              <a:rPr lang="en-ZA" sz="2400" b="1" dirty="0">
                <a:solidFill>
                  <a:schemeClr val="bg1"/>
                </a:solidFill>
                <a:latin typeface="Tw Cen MT Condensed Extra Bold" panose="020B0803020202020204" pitchFamily="34" charset="0"/>
                <a:cs typeface="Aharoni" panose="02010803020104030203" pitchFamily="2" charset="-79"/>
              </a:rPr>
              <a:t>What SHOULD happen</a:t>
            </a:r>
            <a:endParaRPr lang="en-GB" sz="2400" b="1" dirty="0">
              <a:solidFill>
                <a:schemeClr val="bg1"/>
              </a:solidFill>
              <a:latin typeface="Tw Cen MT Condensed Extra Bold" panose="020B0803020202020204" pitchFamily="34" charset="0"/>
              <a:cs typeface="Aharoni" panose="02010803020104030203" pitchFamily="2" charset="-79"/>
            </a:endParaRPr>
          </a:p>
        </p:txBody>
      </p:sp>
      <p:sp>
        <p:nvSpPr>
          <p:cNvPr id="16" name="TextBox 15"/>
          <p:cNvSpPr txBox="1"/>
          <p:nvPr/>
        </p:nvSpPr>
        <p:spPr>
          <a:xfrm>
            <a:off x="4313340" y="2017277"/>
            <a:ext cx="3888828" cy="1508105"/>
          </a:xfrm>
          <a:prstGeom prst="rect">
            <a:avLst/>
          </a:prstGeom>
          <a:noFill/>
        </p:spPr>
        <p:txBody>
          <a:bodyPr wrap="square" rtlCol="0">
            <a:spAutoFit/>
          </a:bodyPr>
          <a:lstStyle/>
          <a:p>
            <a:pPr algn="ctr"/>
            <a:r>
              <a:rPr lang="en-ZA" sz="2800" b="1" dirty="0">
                <a:solidFill>
                  <a:srgbClr val="9CD043"/>
                </a:solidFill>
              </a:rPr>
              <a:t>Experimental probability</a:t>
            </a:r>
          </a:p>
          <a:p>
            <a:r>
              <a:rPr lang="en-US" dirty="0"/>
              <a:t>is based on repeating trials of an actual experiment. </a:t>
            </a:r>
          </a:p>
          <a:p>
            <a:pPr algn="ctr"/>
            <a:endParaRPr lang="en-GB" sz="2800" b="1" dirty="0">
              <a:solidFill>
                <a:srgbClr val="0D9293"/>
              </a:solidFill>
            </a:endParaRPr>
          </a:p>
        </p:txBody>
      </p:sp>
      <p:sp>
        <p:nvSpPr>
          <p:cNvPr id="17" name="TextBox 16"/>
          <p:cNvSpPr txBox="1"/>
          <p:nvPr/>
        </p:nvSpPr>
        <p:spPr>
          <a:xfrm>
            <a:off x="4401105" y="3912336"/>
            <a:ext cx="3713298" cy="1754326"/>
          </a:xfrm>
          <a:prstGeom prst="rect">
            <a:avLst/>
          </a:prstGeom>
          <a:noFill/>
        </p:spPr>
        <p:txBody>
          <a:bodyPr wrap="square" rtlCol="0">
            <a:spAutoFit/>
          </a:bodyPr>
          <a:lstStyle/>
          <a:p>
            <a:r>
              <a:rPr lang="en-ZA" dirty="0"/>
              <a:t>e.g. </a:t>
            </a:r>
            <a:r>
              <a:rPr lang="en-US" dirty="0"/>
              <a:t>if you actually choose a pencil from the box of two red pencil crayons and five black pencil crayons, you could pick black every time! Or you could pick red once and black six times.  </a:t>
            </a:r>
          </a:p>
        </p:txBody>
      </p:sp>
      <p:sp>
        <p:nvSpPr>
          <p:cNvPr id="18" name="TextBox 17"/>
          <p:cNvSpPr txBox="1"/>
          <p:nvPr/>
        </p:nvSpPr>
        <p:spPr>
          <a:xfrm>
            <a:off x="4442292" y="3346908"/>
            <a:ext cx="3560400" cy="461665"/>
          </a:xfrm>
          <a:prstGeom prst="rect">
            <a:avLst/>
          </a:prstGeom>
          <a:solidFill>
            <a:srgbClr val="9CD043"/>
          </a:solidFill>
        </p:spPr>
        <p:txBody>
          <a:bodyPr wrap="square" rtlCol="0">
            <a:spAutoFit/>
          </a:bodyPr>
          <a:lstStyle/>
          <a:p>
            <a:pPr algn="ctr"/>
            <a:r>
              <a:rPr lang="en-ZA" sz="2400" b="1" dirty="0">
                <a:solidFill>
                  <a:schemeClr val="bg1"/>
                </a:solidFill>
                <a:latin typeface="Tw Cen MT Condensed Extra Bold" panose="020B0803020202020204" pitchFamily="34" charset="0"/>
                <a:cs typeface="Aharoni" panose="02010803020104030203" pitchFamily="2" charset="-79"/>
              </a:rPr>
              <a:t>What DOES happen</a:t>
            </a:r>
            <a:endParaRPr lang="en-GB" sz="2400" b="1" dirty="0">
              <a:solidFill>
                <a:schemeClr val="bg1"/>
              </a:solidFill>
              <a:latin typeface="Tw Cen MT Condensed Extra Bold" panose="020B0803020202020204" pitchFamily="34" charset="0"/>
              <a:cs typeface="Aharoni" panose="02010803020104030203" pitchFamily="2" charset="-79"/>
            </a:endParaRPr>
          </a:p>
        </p:txBody>
      </p:sp>
      <p:sp>
        <p:nvSpPr>
          <p:cNvPr id="19" name="TextBox 18"/>
          <p:cNvSpPr txBox="1"/>
          <p:nvPr/>
        </p:nvSpPr>
        <p:spPr>
          <a:xfrm>
            <a:off x="819944" y="5629320"/>
            <a:ext cx="7504112" cy="646331"/>
          </a:xfrm>
          <a:prstGeom prst="rect">
            <a:avLst/>
          </a:prstGeom>
          <a:noFill/>
        </p:spPr>
        <p:txBody>
          <a:bodyPr wrap="square" rtlCol="0">
            <a:spAutoFit/>
          </a:bodyPr>
          <a:lstStyle/>
          <a:p>
            <a:pPr marL="182563" indent="-182563">
              <a:buFont typeface="Arial" panose="020B0604020202020204" pitchFamily="34" charset="0"/>
              <a:buChar char="•"/>
            </a:pPr>
            <a:r>
              <a:rPr lang="en-ZA" dirty="0"/>
              <a:t>If you repeated the experiment enough times, your </a:t>
            </a:r>
            <a:r>
              <a:rPr lang="en-ZA" b="1" dirty="0">
                <a:solidFill>
                  <a:srgbClr val="9CD043"/>
                </a:solidFill>
              </a:rPr>
              <a:t>experimental probability </a:t>
            </a:r>
            <a:r>
              <a:rPr lang="en-ZA" dirty="0"/>
              <a:t>and your </a:t>
            </a:r>
            <a:r>
              <a:rPr lang="en-ZA" b="1" dirty="0">
                <a:solidFill>
                  <a:srgbClr val="0D9293"/>
                </a:solidFill>
              </a:rPr>
              <a:t>theoretical probability </a:t>
            </a:r>
            <a:r>
              <a:rPr lang="en-ZA" dirty="0"/>
              <a:t>might eventually be the same</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4570" y="2347661"/>
            <a:ext cx="2808903" cy="3319001"/>
          </a:xfrm>
          <a:prstGeom prst="rect">
            <a:avLst/>
          </a:prstGeom>
          <a:noFill/>
          <a:ln>
            <a:noFill/>
          </a:ln>
        </p:spPr>
      </p:pic>
    </p:spTree>
    <p:extLst>
      <p:ext uri="{BB962C8B-B14F-4D97-AF65-F5344CB8AC3E}">
        <p14:creationId xmlns:p14="http://schemas.microsoft.com/office/powerpoint/2010/main" val="391359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additive="base">
                                        <p:cTn id="58" dur="500" fill="hold"/>
                                        <p:tgtEl>
                                          <p:spTgt spid="19"/>
                                        </p:tgtEl>
                                        <p:attrNameLst>
                                          <p:attrName>ppt_x</p:attrName>
                                        </p:attrNameLst>
                                      </p:cBhvr>
                                      <p:tavLst>
                                        <p:tav tm="0">
                                          <p:val>
                                            <p:strVal val="0-#ppt_w/2"/>
                                          </p:val>
                                        </p:tav>
                                        <p:tav tm="100000">
                                          <p:val>
                                            <p:strVal val="#ppt_x"/>
                                          </p:val>
                                        </p:tav>
                                      </p:tavLst>
                                    </p:anim>
                                    <p:anim calcmode="lin" valueType="num">
                                      <p:cBhvr additive="base">
                                        <p:cTn id="59"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12" grpId="0" animBg="1"/>
      <p:bldP spid="15" grpId="0" animBg="1"/>
      <p:bldP spid="16" grpId="0"/>
      <p:bldP spid="17" grpId="0"/>
      <p:bldP spid="18" grpId="0" animBg="1"/>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3600" y="1444870"/>
            <a:ext cx="7200900" cy="457651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Rectangle 5"/>
          <p:cNvSpPr/>
          <p:nvPr/>
        </p:nvSpPr>
        <p:spPr>
          <a:xfrm>
            <a:off x="352501" y="1607278"/>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1817237"/>
            <a:ext cx="977166" cy="1010861"/>
          </a:xfrm>
          <a:prstGeom prst="rect">
            <a:avLst/>
          </a:prstGeom>
        </p:spPr>
      </p:pic>
      <p:sp>
        <p:nvSpPr>
          <p:cNvPr id="8" name="Content Placeholder 2"/>
          <p:cNvSpPr txBox="1">
            <a:spLocks/>
          </p:cNvSpPr>
          <p:nvPr/>
        </p:nvSpPr>
        <p:spPr>
          <a:xfrm>
            <a:off x="2025148" y="1707832"/>
            <a:ext cx="6005062" cy="40300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000" dirty="0"/>
              <a:t>Mbuso is sure that it is more difficult to throw a six on the die than any other number. He throws the die 30 times to see if he is right.</a:t>
            </a:r>
          </a:p>
          <a:p>
            <a:pPr marL="0" indent="0">
              <a:buNone/>
            </a:pPr>
            <a:r>
              <a:rPr lang="en-ZA" sz="2000" dirty="0"/>
              <a:t>These are his results: </a:t>
            </a:r>
            <a:r>
              <a:rPr lang="en-ZA" sz="1800" dirty="0"/>
              <a:t>1, 4, 4, 3, 5, 6, 4, 1, 3, 5, 5, 6, 2, 2, 4, 3, 6, 1, 1, 2, 2, 4, 5, 3, 6, 4, 2, 1, 2, 3</a:t>
            </a:r>
          </a:p>
          <a:p>
            <a:pPr marL="514350" indent="-514350">
              <a:buAutoNum type="alphaLcParenR"/>
            </a:pPr>
            <a:r>
              <a:rPr lang="en-ZA" sz="2000" dirty="0"/>
              <a:t>What is the theoretical probability of getting a 6?</a:t>
            </a:r>
          </a:p>
          <a:p>
            <a:pPr marL="514350" indent="-514350">
              <a:buAutoNum type="alphaLcParenR"/>
            </a:pPr>
            <a:r>
              <a:rPr lang="en-ZA" sz="2000" dirty="0"/>
              <a:t>What is the experimental probability outcome of Mbuso’s trials?</a:t>
            </a:r>
          </a:p>
          <a:p>
            <a:pPr marL="514350" indent="-514350">
              <a:buAutoNum type="alphaLcParenR"/>
            </a:pPr>
            <a:r>
              <a:rPr lang="en-ZA" sz="2000" dirty="0"/>
              <a:t>Write the theoretical probability and the experimental probability as percentages.</a:t>
            </a:r>
          </a:p>
          <a:p>
            <a:pPr marL="514350" indent="-514350">
              <a:buAutoNum type="alphaLcParenR"/>
            </a:pPr>
            <a:r>
              <a:rPr lang="en-ZA" sz="2000" dirty="0"/>
              <a:t>Based on these trials, what is the experimental probability of getting an even number?</a:t>
            </a:r>
          </a:p>
        </p:txBody>
      </p:sp>
      <p:sp>
        <p:nvSpPr>
          <p:cNvPr id="2" name="Title 1"/>
          <p:cNvSpPr>
            <a:spLocks noGrp="1"/>
          </p:cNvSpPr>
          <p:nvPr>
            <p:ph type="title"/>
          </p:nvPr>
        </p:nvSpPr>
        <p:spPr/>
        <p:txBody>
          <a:bodyPr/>
          <a:lstStyle/>
          <a:p>
            <a:r>
              <a:rPr lang="en-ZA" dirty="0"/>
              <a:t>Example 15.2 page 309</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15.1</a:t>
            </a:r>
          </a:p>
        </p:txBody>
      </p:sp>
    </p:spTree>
    <p:extLst>
      <p:ext uri="{BB962C8B-B14F-4D97-AF65-F5344CB8AC3E}">
        <p14:creationId xmlns:p14="http://schemas.microsoft.com/office/powerpoint/2010/main" val="26765211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3600" y="1444870"/>
            <a:ext cx="7200900" cy="457651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Rectangle 5"/>
          <p:cNvSpPr/>
          <p:nvPr/>
        </p:nvSpPr>
        <p:spPr>
          <a:xfrm>
            <a:off x="352501" y="1607278"/>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1817237"/>
            <a:ext cx="977166" cy="1010861"/>
          </a:xfrm>
          <a:prstGeom prst="rect">
            <a:avLst/>
          </a:prstGeom>
        </p:spPr>
      </p:pic>
      <p:sp>
        <p:nvSpPr>
          <p:cNvPr id="8" name="Content Placeholder 2"/>
          <p:cNvSpPr txBox="1">
            <a:spLocks/>
          </p:cNvSpPr>
          <p:nvPr/>
        </p:nvSpPr>
        <p:spPr>
          <a:xfrm>
            <a:off x="2025148" y="1707832"/>
            <a:ext cx="6005062" cy="3812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000" dirty="0"/>
              <a:t>Mbuso is sure that it is more difficult to throw a six on the die than any other number. He throws the die 30 times to see if he is right.</a:t>
            </a:r>
          </a:p>
          <a:p>
            <a:pPr marL="0" indent="0">
              <a:buNone/>
            </a:pPr>
            <a:r>
              <a:rPr lang="en-ZA" sz="2000" dirty="0"/>
              <a:t>These are his results: </a:t>
            </a:r>
            <a:r>
              <a:rPr lang="en-ZA" sz="1800" dirty="0"/>
              <a:t>1, 4, 4, 3, 5, 6, 4, 1, 3, 5, 5, 6, 2, 2, 4, 3, 6, 1, 1, 2, 2, 4, 5, 3, 6, 4, 2, 1, 2, 3</a:t>
            </a:r>
          </a:p>
          <a:p>
            <a:pPr marL="0" indent="0">
              <a:buNone/>
            </a:pPr>
            <a:endParaRPr lang="en-ZA" sz="2000" dirty="0"/>
          </a:p>
          <a:p>
            <a:pPr marL="514350" indent="-514350">
              <a:buFont typeface="+mj-lt"/>
              <a:buAutoNum type="alphaLcParenR" startAt="5"/>
            </a:pPr>
            <a:r>
              <a:rPr lang="en-ZA" sz="2000" dirty="0"/>
              <a:t>What is the theoretical probability of getting an even number?</a:t>
            </a:r>
          </a:p>
          <a:p>
            <a:pPr marL="514350" indent="-514350">
              <a:buAutoNum type="alphaLcParenR" startAt="5"/>
            </a:pPr>
            <a:r>
              <a:rPr lang="en-ZA" sz="2000" dirty="0"/>
              <a:t>What is the probability of getting a 7?</a:t>
            </a:r>
          </a:p>
        </p:txBody>
      </p:sp>
      <p:sp>
        <p:nvSpPr>
          <p:cNvPr id="2" name="Title 1"/>
          <p:cNvSpPr>
            <a:spLocks noGrp="1"/>
          </p:cNvSpPr>
          <p:nvPr>
            <p:ph type="title"/>
          </p:nvPr>
        </p:nvSpPr>
        <p:spPr/>
        <p:txBody>
          <a:bodyPr/>
          <a:lstStyle/>
          <a:p>
            <a:r>
              <a:rPr lang="en-ZA" dirty="0"/>
              <a:t>Example 15.2 page 309</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15.1</a:t>
            </a:r>
          </a:p>
        </p:txBody>
      </p:sp>
    </p:spTree>
    <p:extLst>
      <p:ext uri="{BB962C8B-B14F-4D97-AF65-F5344CB8AC3E}">
        <p14:creationId xmlns:p14="http://schemas.microsoft.com/office/powerpoint/2010/main" val="42801930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908434" y="1997529"/>
            <a:ext cx="7202854" cy="4075949"/>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6" name="Group 15"/>
          <p:cNvGrpSpPr/>
          <p:nvPr/>
        </p:nvGrpSpPr>
        <p:grpSpPr>
          <a:xfrm>
            <a:off x="399289" y="2159937"/>
            <a:ext cx="1525437" cy="1416679"/>
            <a:chOff x="352501" y="1521403"/>
            <a:chExt cx="1525437" cy="1416679"/>
          </a:xfrm>
        </p:grpSpPr>
        <p:sp>
          <p:nvSpPr>
            <p:cNvPr id="17" name="Rectangle 16"/>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sp>
        <p:nvSpPr>
          <p:cNvPr id="2" name="Title 1"/>
          <p:cNvSpPr>
            <a:spLocks noGrp="1"/>
          </p:cNvSpPr>
          <p:nvPr>
            <p:ph type="title"/>
          </p:nvPr>
        </p:nvSpPr>
        <p:spPr/>
        <p:txBody>
          <a:bodyPr/>
          <a:lstStyle/>
          <a:p>
            <a:r>
              <a:rPr lang="en-ZA" dirty="0">
                <a:sym typeface="+mn-ea"/>
              </a:rPr>
              <a:t>Completing a table of values by using the formula or a description</a:t>
            </a:r>
            <a:endParaRPr lang="en-GB" dirty="0"/>
          </a:p>
        </p:txBody>
      </p:sp>
      <p:sp>
        <p:nvSpPr>
          <p:cNvPr id="4" name="Text Placeholder 3"/>
          <p:cNvSpPr>
            <a:spLocks noGrp="1"/>
          </p:cNvSpPr>
          <p:nvPr>
            <p:ph type="body" sz="quarter" idx="10"/>
          </p:nvPr>
        </p:nvSpPr>
        <p:spPr/>
        <p:txBody>
          <a:bodyPr/>
          <a:lstStyle/>
          <a:p>
            <a:r>
              <a:rPr lang="en-ZA" dirty="0"/>
              <a:t>Unit 15.1</a:t>
            </a:r>
            <a:endParaRPr lang="en-GB" dirty="0"/>
          </a:p>
        </p:txBody>
      </p:sp>
      <p:sp>
        <p:nvSpPr>
          <p:cNvPr id="8" name="Content Placeholder 2"/>
          <p:cNvSpPr txBox="1">
            <a:spLocks/>
          </p:cNvSpPr>
          <p:nvPr/>
        </p:nvSpPr>
        <p:spPr>
          <a:xfrm>
            <a:off x="2059438" y="2260491"/>
            <a:ext cx="5764716" cy="29412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lphaLcParenR"/>
            </a:pPr>
            <a:r>
              <a:rPr lang="en-GB" sz="2000" dirty="0"/>
              <a:t>Each number on the die has one out of six or chances of being thrown. </a:t>
            </a:r>
          </a:p>
          <a:p>
            <a:pPr marL="457200" indent="-457200">
              <a:buAutoNum type="alphaLcParenR"/>
            </a:pPr>
            <a:r>
              <a:rPr lang="en-GB" sz="2000" dirty="0"/>
              <a:t>      =        </a:t>
            </a:r>
          </a:p>
          <a:p>
            <a:pPr marL="0" indent="0">
              <a:buNone/>
            </a:pPr>
            <a:endParaRPr lang="en-GB" sz="2000" dirty="0"/>
          </a:p>
          <a:p>
            <a:pPr marL="457200" indent="-457200">
              <a:buFont typeface="+mj-lt"/>
              <a:buAutoNum type="alphaLcParenR" startAt="3"/>
            </a:pPr>
            <a:r>
              <a:rPr lang="en-GB" sz="2000" dirty="0"/>
              <a:t>      × 100 = 16,7% and      = 13,3% </a:t>
            </a:r>
          </a:p>
          <a:p>
            <a:pPr marL="457200" indent="-457200">
              <a:buAutoNum type="alphaLcParenR" startAt="3"/>
            </a:pPr>
            <a:r>
              <a:rPr lang="en-GB" sz="2000" dirty="0"/>
              <a:t>      =       = 53,3% </a:t>
            </a:r>
          </a:p>
          <a:p>
            <a:pPr marL="0" indent="0">
              <a:buNone/>
            </a:pPr>
            <a:endParaRPr lang="en-GB" sz="2000" dirty="0"/>
          </a:p>
          <a:p>
            <a:pPr marL="457200" indent="-457200">
              <a:buFont typeface="+mj-lt"/>
              <a:buAutoNum type="alphaLcParenR" startAt="5"/>
            </a:pPr>
            <a:r>
              <a:rPr lang="en-GB" sz="2000" dirty="0"/>
              <a:t>      = </a:t>
            </a:r>
          </a:p>
          <a:p>
            <a:pPr marL="457200" indent="-457200">
              <a:buAutoNum type="alphaLcParenR" startAt="5"/>
            </a:pPr>
            <a:r>
              <a:rPr lang="en-GB" sz="2000" dirty="0"/>
              <a:t>Probability of getting a 7 is 0. </a:t>
            </a:r>
            <a:endParaRPr lang="en-ZA" altLang="en-US" sz="2000" dirty="0">
              <a:sym typeface="+mn-ea"/>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6514" y="2290873"/>
            <a:ext cx="3056446" cy="3611498"/>
          </a:xfrm>
          <a:prstGeom prst="rect">
            <a:avLst/>
          </a:prstGeom>
          <a:noFill/>
          <a:ln>
            <a:noFill/>
          </a:ln>
        </p:spPr>
      </p:pic>
      <p:graphicFrame>
        <p:nvGraphicFramePr>
          <p:cNvPr id="3" name="Object 2"/>
          <p:cNvGraphicFramePr>
            <a:graphicFrameLocks noChangeAspect="1"/>
          </p:cNvGraphicFramePr>
          <p:nvPr>
            <p:extLst>
              <p:ext uri="{D42A27DB-BD31-4B8C-83A1-F6EECF244321}">
                <p14:modId xmlns:p14="http://schemas.microsoft.com/office/powerpoint/2010/main" val="2936313454"/>
              </p:ext>
            </p:extLst>
          </p:nvPr>
        </p:nvGraphicFramePr>
        <p:xfrm>
          <a:off x="7230056" y="2159935"/>
          <a:ext cx="357810" cy="687481"/>
        </p:xfrm>
        <a:graphic>
          <a:graphicData uri="http://schemas.openxmlformats.org/presentationml/2006/ole">
            <mc:AlternateContent xmlns:mc="http://schemas.openxmlformats.org/markup-compatibility/2006">
              <mc:Choice xmlns:v="urn:schemas-microsoft-com:vml" Requires="v">
                <p:oleObj spid="_x0000_s26851" name="Equation" r:id="rId5" imgW="139680" imgH="393480" progId="Equation.DSMT4">
                  <p:embed/>
                </p:oleObj>
              </mc:Choice>
              <mc:Fallback>
                <p:oleObj name="Equation" r:id="rId5" imgW="139680" imgH="393480" progId="Equation.DSMT4">
                  <p:embed/>
                  <p:pic>
                    <p:nvPicPr>
                      <p:cNvPr id="0" name=""/>
                      <p:cNvPicPr/>
                      <p:nvPr/>
                    </p:nvPicPr>
                    <p:blipFill>
                      <a:blip r:embed="rId6"/>
                      <a:stretch>
                        <a:fillRect/>
                      </a:stretch>
                    </p:blipFill>
                    <p:spPr>
                      <a:xfrm>
                        <a:off x="7230056" y="2159935"/>
                        <a:ext cx="357810" cy="687481"/>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273843343"/>
              </p:ext>
            </p:extLst>
          </p:nvPr>
        </p:nvGraphicFramePr>
        <p:xfrm>
          <a:off x="2548966" y="2847416"/>
          <a:ext cx="375096" cy="684000"/>
        </p:xfrm>
        <a:graphic>
          <a:graphicData uri="http://schemas.openxmlformats.org/presentationml/2006/ole">
            <mc:AlternateContent xmlns:mc="http://schemas.openxmlformats.org/markup-compatibility/2006">
              <mc:Choice xmlns:v="urn:schemas-microsoft-com:vml" Requires="v">
                <p:oleObj spid="_x0000_s26852" name="Equation" r:id="rId7" imgW="215640" imgH="393480" progId="Equation.DSMT4">
                  <p:embed/>
                </p:oleObj>
              </mc:Choice>
              <mc:Fallback>
                <p:oleObj name="Equation" r:id="rId7" imgW="215640" imgH="393480" progId="Equation.DSMT4">
                  <p:embed/>
                  <p:pic>
                    <p:nvPicPr>
                      <p:cNvPr id="0" name=""/>
                      <p:cNvPicPr/>
                      <p:nvPr/>
                    </p:nvPicPr>
                    <p:blipFill>
                      <a:blip r:embed="rId8"/>
                      <a:stretch>
                        <a:fillRect/>
                      </a:stretch>
                    </p:blipFill>
                    <p:spPr>
                      <a:xfrm>
                        <a:off x="2548966" y="2847416"/>
                        <a:ext cx="375096" cy="684000"/>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309284413"/>
              </p:ext>
            </p:extLst>
          </p:nvPr>
        </p:nvGraphicFramePr>
        <p:xfrm>
          <a:off x="3127860" y="2849192"/>
          <a:ext cx="324000" cy="627750"/>
        </p:xfrm>
        <a:graphic>
          <a:graphicData uri="http://schemas.openxmlformats.org/presentationml/2006/ole">
            <mc:AlternateContent xmlns:mc="http://schemas.openxmlformats.org/markup-compatibility/2006">
              <mc:Choice xmlns:v="urn:schemas-microsoft-com:vml" Requires="v">
                <p:oleObj spid="_x0000_s26853" name="Equation" r:id="rId9" imgW="203040" imgH="393480" progId="Equation.DSMT4">
                  <p:embed/>
                </p:oleObj>
              </mc:Choice>
              <mc:Fallback>
                <p:oleObj name="Equation" r:id="rId9" imgW="203040" imgH="393480" progId="Equation.DSMT4">
                  <p:embed/>
                  <p:pic>
                    <p:nvPicPr>
                      <p:cNvPr id="0" name=""/>
                      <p:cNvPicPr/>
                      <p:nvPr/>
                    </p:nvPicPr>
                    <p:blipFill>
                      <a:blip r:embed="rId10"/>
                      <a:stretch>
                        <a:fillRect/>
                      </a:stretch>
                    </p:blipFill>
                    <p:spPr>
                      <a:xfrm>
                        <a:off x="3127860" y="2849192"/>
                        <a:ext cx="324000" cy="627750"/>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312263410"/>
              </p:ext>
            </p:extLst>
          </p:nvPr>
        </p:nvGraphicFramePr>
        <p:xfrm>
          <a:off x="2548966" y="4072965"/>
          <a:ext cx="324000" cy="590823"/>
        </p:xfrm>
        <a:graphic>
          <a:graphicData uri="http://schemas.openxmlformats.org/presentationml/2006/ole">
            <mc:AlternateContent xmlns:mc="http://schemas.openxmlformats.org/markup-compatibility/2006">
              <mc:Choice xmlns:v="urn:schemas-microsoft-com:vml" Requires="v">
                <p:oleObj spid="_x0000_s26854" name="Equation" r:id="rId11" imgW="215640" imgH="393480" progId="Equation.DSMT4">
                  <p:embed/>
                </p:oleObj>
              </mc:Choice>
              <mc:Fallback>
                <p:oleObj name="Equation" r:id="rId11" imgW="215640" imgH="393480" progId="Equation.DSMT4">
                  <p:embed/>
                  <p:pic>
                    <p:nvPicPr>
                      <p:cNvPr id="0" name=""/>
                      <p:cNvPicPr/>
                      <p:nvPr/>
                    </p:nvPicPr>
                    <p:blipFill>
                      <a:blip r:embed="rId12"/>
                      <a:stretch>
                        <a:fillRect/>
                      </a:stretch>
                    </p:blipFill>
                    <p:spPr>
                      <a:xfrm>
                        <a:off x="2548966" y="4072965"/>
                        <a:ext cx="324000" cy="590823"/>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480504070"/>
              </p:ext>
            </p:extLst>
          </p:nvPr>
        </p:nvGraphicFramePr>
        <p:xfrm>
          <a:off x="3125697" y="4035503"/>
          <a:ext cx="324000" cy="627750"/>
        </p:xfrm>
        <a:graphic>
          <a:graphicData uri="http://schemas.openxmlformats.org/presentationml/2006/ole">
            <mc:AlternateContent xmlns:mc="http://schemas.openxmlformats.org/markup-compatibility/2006">
              <mc:Choice xmlns:v="urn:schemas-microsoft-com:vml" Requires="v">
                <p:oleObj spid="_x0000_s26855" name="Equation" r:id="rId13" imgW="203040" imgH="393480" progId="Equation.DSMT4">
                  <p:embed/>
                </p:oleObj>
              </mc:Choice>
              <mc:Fallback>
                <p:oleObj name="Equation" r:id="rId13" imgW="203040" imgH="393480" progId="Equation.DSMT4">
                  <p:embed/>
                  <p:pic>
                    <p:nvPicPr>
                      <p:cNvPr id="0" name=""/>
                      <p:cNvPicPr/>
                      <p:nvPr/>
                    </p:nvPicPr>
                    <p:blipFill>
                      <a:blip r:embed="rId14"/>
                      <a:stretch>
                        <a:fillRect/>
                      </a:stretch>
                    </p:blipFill>
                    <p:spPr>
                      <a:xfrm>
                        <a:off x="3125697" y="4035503"/>
                        <a:ext cx="324000" cy="627750"/>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18061684"/>
              </p:ext>
            </p:extLst>
          </p:nvPr>
        </p:nvGraphicFramePr>
        <p:xfrm>
          <a:off x="2595690" y="4800389"/>
          <a:ext cx="324000" cy="626400"/>
        </p:xfrm>
        <a:graphic>
          <a:graphicData uri="http://schemas.openxmlformats.org/presentationml/2006/ole">
            <mc:AlternateContent xmlns:mc="http://schemas.openxmlformats.org/markup-compatibility/2006">
              <mc:Choice xmlns:v="urn:schemas-microsoft-com:vml" Requires="v">
                <p:oleObj spid="_x0000_s26856" name="Equation" r:id="rId15" imgW="139680" imgH="393480" progId="Equation.DSMT4">
                  <p:embed/>
                </p:oleObj>
              </mc:Choice>
              <mc:Fallback>
                <p:oleObj name="Equation" r:id="rId15" imgW="139680" imgH="393480" progId="Equation.DSMT4">
                  <p:embed/>
                  <p:pic>
                    <p:nvPicPr>
                      <p:cNvPr id="0" name=""/>
                      <p:cNvPicPr/>
                      <p:nvPr/>
                    </p:nvPicPr>
                    <p:blipFill>
                      <a:blip r:embed="rId16"/>
                      <a:stretch>
                        <a:fillRect/>
                      </a:stretch>
                    </p:blipFill>
                    <p:spPr>
                      <a:xfrm>
                        <a:off x="2595690" y="4800389"/>
                        <a:ext cx="324000" cy="626400"/>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1699635193"/>
              </p:ext>
            </p:extLst>
          </p:nvPr>
        </p:nvGraphicFramePr>
        <p:xfrm>
          <a:off x="3125697" y="4795388"/>
          <a:ext cx="254303" cy="626400"/>
        </p:xfrm>
        <a:graphic>
          <a:graphicData uri="http://schemas.openxmlformats.org/presentationml/2006/ole">
            <mc:AlternateContent xmlns:mc="http://schemas.openxmlformats.org/markup-compatibility/2006">
              <mc:Choice xmlns:v="urn:schemas-microsoft-com:vml" Requires="v">
                <p:oleObj spid="_x0000_s26857" name="Equation" r:id="rId17" imgW="152280" imgH="393480" progId="Equation.DSMT4">
                  <p:embed/>
                </p:oleObj>
              </mc:Choice>
              <mc:Fallback>
                <p:oleObj name="Equation" r:id="rId17" imgW="152280" imgH="393480" progId="Equation.DSMT4">
                  <p:embed/>
                  <p:pic>
                    <p:nvPicPr>
                      <p:cNvPr id="0" name=""/>
                      <p:cNvPicPr/>
                      <p:nvPr/>
                    </p:nvPicPr>
                    <p:blipFill>
                      <a:blip r:embed="rId18"/>
                      <a:stretch>
                        <a:fillRect/>
                      </a:stretch>
                    </p:blipFill>
                    <p:spPr>
                      <a:xfrm>
                        <a:off x="3125697" y="4795388"/>
                        <a:ext cx="254303" cy="626400"/>
                      </a:xfrm>
                      <a:prstGeom prst="rect">
                        <a:avLst/>
                      </a:prstGeom>
                    </p:spPr>
                  </p:pic>
                </p:oleObj>
              </mc:Fallback>
            </mc:AlternateContent>
          </a:graphicData>
        </a:graphic>
      </p:graphicFrame>
      <p:graphicFrame>
        <p:nvGraphicFramePr>
          <p:cNvPr id="20" name="Object 19">
            <a:extLst>
              <a:ext uri="{FF2B5EF4-FFF2-40B4-BE49-F238E27FC236}">
                <a16:creationId xmlns="" xmlns:a16="http://schemas.microsoft.com/office/drawing/2014/main" id="{081A91B3-3F13-4CE9-9129-1BC39AA47B9F}"/>
              </a:ext>
            </a:extLst>
          </p:cNvPr>
          <p:cNvGraphicFramePr>
            <a:graphicFrameLocks noChangeAspect="1"/>
          </p:cNvGraphicFramePr>
          <p:nvPr>
            <p:extLst>
              <p:ext uri="{D42A27DB-BD31-4B8C-83A1-F6EECF244321}">
                <p14:modId xmlns:p14="http://schemas.microsoft.com/office/powerpoint/2010/main" val="1371032994"/>
              </p:ext>
            </p:extLst>
          </p:nvPr>
        </p:nvGraphicFramePr>
        <p:xfrm>
          <a:off x="2566253" y="3498805"/>
          <a:ext cx="326019" cy="626400"/>
        </p:xfrm>
        <a:graphic>
          <a:graphicData uri="http://schemas.openxmlformats.org/presentationml/2006/ole">
            <mc:AlternateContent xmlns:mc="http://schemas.openxmlformats.org/markup-compatibility/2006">
              <mc:Choice xmlns:v="urn:schemas-microsoft-com:vml" Requires="v">
                <p:oleObj spid="_x0000_s26858" name="Equation" r:id="rId19" imgW="139680" imgH="393480" progId="Equation.DSMT4">
                  <p:embed/>
                </p:oleObj>
              </mc:Choice>
              <mc:Fallback>
                <p:oleObj name="Equation" r:id="rId19" imgW="139680" imgH="393480" progId="Equation.DSMT4">
                  <p:embed/>
                  <p:pic>
                    <p:nvPicPr>
                      <p:cNvPr id="3" name="Object 2"/>
                      <p:cNvPicPr/>
                      <p:nvPr/>
                    </p:nvPicPr>
                    <p:blipFill>
                      <a:blip r:embed="rId6"/>
                      <a:stretch>
                        <a:fillRect/>
                      </a:stretch>
                    </p:blipFill>
                    <p:spPr>
                      <a:xfrm>
                        <a:off x="2566253" y="3498805"/>
                        <a:ext cx="326019" cy="626400"/>
                      </a:xfrm>
                      <a:prstGeom prst="rect">
                        <a:avLst/>
                      </a:prstGeom>
                    </p:spPr>
                  </p:pic>
                </p:oleObj>
              </mc:Fallback>
            </mc:AlternateContent>
          </a:graphicData>
        </a:graphic>
      </p:graphicFrame>
      <p:graphicFrame>
        <p:nvGraphicFramePr>
          <p:cNvPr id="27" name="Object 26">
            <a:extLst>
              <a:ext uri="{FF2B5EF4-FFF2-40B4-BE49-F238E27FC236}">
                <a16:creationId xmlns="" xmlns:a16="http://schemas.microsoft.com/office/drawing/2014/main" id="{F454EA28-D330-484F-BB23-CB68EC4A0321}"/>
              </a:ext>
            </a:extLst>
          </p:cNvPr>
          <p:cNvGraphicFramePr>
            <a:graphicFrameLocks noChangeAspect="1"/>
          </p:cNvGraphicFramePr>
          <p:nvPr>
            <p:extLst>
              <p:ext uri="{D42A27DB-BD31-4B8C-83A1-F6EECF244321}">
                <p14:modId xmlns:p14="http://schemas.microsoft.com/office/powerpoint/2010/main" val="1104767786"/>
              </p:ext>
            </p:extLst>
          </p:nvPr>
        </p:nvGraphicFramePr>
        <p:xfrm>
          <a:off x="4872635" y="3541943"/>
          <a:ext cx="324000" cy="627750"/>
        </p:xfrm>
        <a:graphic>
          <a:graphicData uri="http://schemas.openxmlformats.org/presentationml/2006/ole">
            <mc:AlternateContent xmlns:mc="http://schemas.openxmlformats.org/markup-compatibility/2006">
              <mc:Choice xmlns:v="urn:schemas-microsoft-com:vml" Requires="v">
                <p:oleObj spid="_x0000_s26859" name="Equation" r:id="rId20" imgW="203040" imgH="393480" progId="Equation.DSMT4">
                  <p:embed/>
                </p:oleObj>
              </mc:Choice>
              <mc:Fallback>
                <p:oleObj name="Equation" r:id="rId20" imgW="203040" imgH="393480" progId="Equation.DSMT4">
                  <p:embed/>
                  <p:pic>
                    <p:nvPicPr>
                      <p:cNvPr id="19" name="Object 18"/>
                      <p:cNvPicPr/>
                      <p:nvPr/>
                    </p:nvPicPr>
                    <p:blipFill>
                      <a:blip r:embed="rId10"/>
                      <a:stretch>
                        <a:fillRect/>
                      </a:stretch>
                    </p:blipFill>
                    <p:spPr>
                      <a:xfrm>
                        <a:off x="4872635" y="3541943"/>
                        <a:ext cx="324000" cy="627750"/>
                      </a:xfrm>
                      <a:prstGeom prst="rect">
                        <a:avLst/>
                      </a:prstGeom>
                    </p:spPr>
                  </p:pic>
                </p:oleObj>
              </mc:Fallback>
            </mc:AlternateContent>
          </a:graphicData>
        </a:graphic>
      </p:graphicFrame>
    </p:spTree>
    <p:extLst>
      <p:ext uri="{BB962C8B-B14F-4D97-AF65-F5344CB8AC3E}">
        <p14:creationId xmlns:p14="http://schemas.microsoft.com/office/powerpoint/2010/main" val="229269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900" decel="100000" fill="hold"/>
                                        <p:tgtEl>
                                          <p:spTgt spid="1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500"/>
                                        <p:tgtEl>
                                          <p:spTgt spid="8">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fade">
                                      <p:cBhvr>
                                        <p:cTn id="31" dur="500"/>
                                        <p:tgtEl>
                                          <p:spTgt spid="8">
                                            <p:txEl>
                                              <p:p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3" end="3"/>
                                            </p:txEl>
                                          </p:spTgt>
                                        </p:tgtEl>
                                        <p:attrNameLst>
                                          <p:attrName>style.visibility</p:attrName>
                                        </p:attrNameLst>
                                      </p:cBhvr>
                                      <p:to>
                                        <p:strVal val="visible"/>
                                      </p:to>
                                    </p:set>
                                    <p:animEffect transition="in" filter="fade">
                                      <p:cBhvr>
                                        <p:cTn id="42" dur="500"/>
                                        <p:tgtEl>
                                          <p:spTgt spid="8">
                                            <p:txEl>
                                              <p:pRg st="3" end="3"/>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xEl>
                                              <p:pRg st="4" end="4"/>
                                            </p:txEl>
                                          </p:spTgt>
                                        </p:tgtEl>
                                        <p:attrNameLst>
                                          <p:attrName>style.visibility</p:attrName>
                                        </p:attrNameLst>
                                      </p:cBhvr>
                                      <p:to>
                                        <p:strVal val="visible"/>
                                      </p:to>
                                    </p:set>
                                    <p:animEffect transition="in" filter="fade">
                                      <p:cBhvr>
                                        <p:cTn id="53" dur="500"/>
                                        <p:tgtEl>
                                          <p:spTgt spid="8">
                                            <p:txEl>
                                              <p:pRg st="4" end="4"/>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par>
                                <p:cTn id="57" presetID="10" presetClass="entr" presetSubtype="0"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8">
                                            <p:txEl>
                                              <p:pRg st="6" end="6"/>
                                            </p:txEl>
                                          </p:spTgt>
                                        </p:tgtEl>
                                        <p:attrNameLst>
                                          <p:attrName>style.visibility</p:attrName>
                                        </p:attrNameLst>
                                      </p:cBhvr>
                                      <p:to>
                                        <p:strVal val="visible"/>
                                      </p:to>
                                    </p:set>
                                    <p:animEffect transition="in" filter="fade">
                                      <p:cBhvr>
                                        <p:cTn id="64" dur="500"/>
                                        <p:tgtEl>
                                          <p:spTgt spid="8">
                                            <p:txEl>
                                              <p:pRg st="6" end="6"/>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par>
                                <p:cTn id="68" presetID="10" presetClass="entr" presetSubtype="0" fill="hold"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8">
                                            <p:txEl>
                                              <p:pRg st="7" end="7"/>
                                            </p:txEl>
                                          </p:spTgt>
                                        </p:tgtEl>
                                        <p:attrNameLst>
                                          <p:attrName>style.visibility</p:attrName>
                                        </p:attrNameLst>
                                      </p:cBhvr>
                                      <p:to>
                                        <p:strVal val="visible"/>
                                      </p:to>
                                    </p:set>
                                    <p:animEffect transition="in" filter="fade">
                                      <p:cBhvr>
                                        <p:cTn id="75"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Unit 15.1 </a:t>
            </a:r>
          </a:p>
        </p:txBody>
      </p:sp>
      <p:sp>
        <p:nvSpPr>
          <p:cNvPr id="3" name="Content Placeholder 2"/>
          <p:cNvSpPr>
            <a:spLocks noGrp="1"/>
          </p:cNvSpPr>
          <p:nvPr>
            <p:ph sz="quarter" idx="10"/>
          </p:nvPr>
        </p:nvSpPr>
        <p:spPr/>
        <p:txBody>
          <a:bodyPr/>
          <a:lstStyle/>
          <a:p>
            <a:r>
              <a:rPr lang="en-ZA" dirty="0"/>
              <a:t>Exercise 15.1</a:t>
            </a:r>
          </a:p>
        </p:txBody>
      </p:sp>
      <p:sp>
        <p:nvSpPr>
          <p:cNvPr id="4" name="Text Placeholder 3"/>
          <p:cNvSpPr>
            <a:spLocks noGrp="1"/>
          </p:cNvSpPr>
          <p:nvPr>
            <p:ph type="body" idx="11"/>
          </p:nvPr>
        </p:nvSpPr>
        <p:spPr/>
        <p:txBody>
          <a:bodyPr>
            <a:normAutofit/>
          </a:bodyPr>
          <a:lstStyle/>
          <a:p>
            <a:r>
              <a:rPr lang="en-US" altLang="en-US" sz="2000" dirty="0"/>
              <a:t>Complete </a:t>
            </a:r>
            <a:r>
              <a:rPr lang="en-US" altLang="en-US" sz="2000" b="1" dirty="0"/>
              <a:t>Exercise 15.1 </a:t>
            </a:r>
            <a:r>
              <a:rPr lang="en-US" altLang="en-US" sz="2000" dirty="0"/>
              <a:t>on </a:t>
            </a:r>
            <a:r>
              <a:rPr lang="en-US" altLang="en-US" sz="2000" b="1" dirty="0"/>
              <a:t>page 311 </a:t>
            </a:r>
            <a:r>
              <a:rPr lang="en-US" altLang="en-US" sz="2000" dirty="0"/>
              <a:t>of your Student’s Book</a:t>
            </a:r>
            <a:endParaRPr lang="en-GB" altLang="en-US" sz="2000" dirty="0"/>
          </a:p>
        </p:txBody>
      </p:sp>
    </p:spTree>
    <p:extLst>
      <p:ext uri="{BB962C8B-B14F-4D97-AF65-F5344CB8AC3E}">
        <p14:creationId xmlns:p14="http://schemas.microsoft.com/office/powerpoint/2010/main" val="29953784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Recognising the expressions of likelihood</a:t>
            </a:r>
            <a:endParaRPr lang="en-GB" sz="4400" dirty="0"/>
          </a:p>
        </p:txBody>
      </p:sp>
      <p:sp>
        <p:nvSpPr>
          <p:cNvPr id="3" name="Content Placeholder 2"/>
          <p:cNvSpPr>
            <a:spLocks noGrp="1"/>
          </p:cNvSpPr>
          <p:nvPr>
            <p:ph idx="1"/>
          </p:nvPr>
        </p:nvSpPr>
        <p:spPr/>
        <p:txBody>
          <a:bodyPr/>
          <a:lstStyle/>
          <a:p>
            <a:r>
              <a:rPr lang="en-ZA" b="1" dirty="0"/>
              <a:t>Making predictions about future trends based on past events</a:t>
            </a:r>
            <a:endParaRPr lang="en-ZA" dirty="0"/>
          </a:p>
          <a:p>
            <a:pPr marL="354013" indent="-171450">
              <a:buFont typeface="Arial" panose="020B0604020202020204" pitchFamily="34" charset="0"/>
              <a:buChar char="•"/>
            </a:pPr>
            <a:r>
              <a:rPr lang="en-ZA" dirty="0"/>
              <a:t>Probability is a tool to make predictions about the outcome of an event. </a:t>
            </a:r>
          </a:p>
          <a:p>
            <a:pPr marL="354013" indent="-171450">
              <a:buFont typeface="Arial" panose="020B0604020202020204" pitchFamily="34" charset="0"/>
              <a:buChar char="•"/>
            </a:pPr>
            <a:r>
              <a:rPr lang="en-ZA" dirty="0"/>
              <a:t>Predictions about the likelihood of an event are often based on experience or knowledge.</a:t>
            </a:r>
          </a:p>
          <a:p>
            <a:pPr marL="354013" indent="-171450">
              <a:buFont typeface="Arial" panose="020B0604020202020204" pitchFamily="34" charset="0"/>
              <a:buChar char="•"/>
            </a:pPr>
            <a:r>
              <a:rPr lang="en-ZA" dirty="0"/>
              <a:t>The more data we have about a situation, the more reliable the prediction can be. </a:t>
            </a:r>
          </a:p>
          <a:p>
            <a:pPr marL="354013" indent="-171450">
              <a:buFont typeface="Arial" panose="020B0604020202020204" pitchFamily="34" charset="0"/>
              <a:buChar char="•"/>
            </a:pPr>
            <a:r>
              <a:rPr lang="en-ZA" dirty="0"/>
              <a:t>The greater the number of trials of an experiment, the closer the experimental probability gets to the theoretical probability.</a:t>
            </a:r>
          </a:p>
          <a:p>
            <a:pPr marL="354013" indent="-171450">
              <a:buFont typeface="Arial" panose="020B0604020202020204" pitchFamily="34" charset="0"/>
              <a:buChar char="•"/>
            </a:pPr>
            <a:r>
              <a:rPr lang="en-ZA" dirty="0"/>
              <a:t>In business, people use probability to make decisions about whether to invest, based on predictions of the risk of the investment.</a:t>
            </a:r>
          </a:p>
        </p:txBody>
      </p:sp>
      <p:sp>
        <p:nvSpPr>
          <p:cNvPr id="4" name="Text Placeholder 3"/>
          <p:cNvSpPr>
            <a:spLocks noGrp="1"/>
          </p:cNvSpPr>
          <p:nvPr>
            <p:ph type="body" sz="quarter" idx="10"/>
          </p:nvPr>
        </p:nvSpPr>
        <p:spPr/>
        <p:txBody>
          <a:bodyPr/>
          <a:lstStyle/>
          <a:p>
            <a:r>
              <a:rPr lang="en-ZA" dirty="0"/>
              <a:t>Unit 15.2</a:t>
            </a:r>
            <a:endParaRPr lang="en-GB" dirty="0"/>
          </a:p>
        </p:txBody>
      </p:sp>
    </p:spTree>
    <p:extLst>
      <p:ext uri="{BB962C8B-B14F-4D97-AF65-F5344CB8AC3E}">
        <p14:creationId xmlns:p14="http://schemas.microsoft.com/office/powerpoint/2010/main" val="24222508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Recognising the expressions of likelihood</a:t>
            </a:r>
            <a:endParaRPr lang="en-GB" sz="4400" dirty="0"/>
          </a:p>
        </p:txBody>
      </p:sp>
      <p:sp>
        <p:nvSpPr>
          <p:cNvPr id="3" name="Content Placeholder 2"/>
          <p:cNvSpPr>
            <a:spLocks noGrp="1"/>
          </p:cNvSpPr>
          <p:nvPr>
            <p:ph idx="1"/>
          </p:nvPr>
        </p:nvSpPr>
        <p:spPr/>
        <p:txBody>
          <a:bodyPr/>
          <a:lstStyle/>
          <a:p>
            <a:r>
              <a:rPr lang="en-ZA" b="1" dirty="0"/>
              <a:t>Tests with a chance of inaccurate results</a:t>
            </a:r>
            <a:endParaRPr lang="en-ZA" dirty="0"/>
          </a:p>
          <a:p>
            <a:pPr marL="342900" indent="-160338">
              <a:buFont typeface="Arial" panose="020B0604020202020204" pitchFamily="34" charset="0"/>
              <a:buChar char="•"/>
            </a:pPr>
            <a:r>
              <a:rPr lang="en-ZA" dirty="0"/>
              <a:t>Tests such as medical screening tests, pregnancy tests, drug tests and blood alcohol tests are very accurate, but there is always a small probability that the results are wrong. Sometimes there are underlying reasons for the test to be wrong.</a:t>
            </a:r>
          </a:p>
          <a:p>
            <a:pPr marL="342900" indent="-160338">
              <a:buFont typeface="Arial" panose="020B0604020202020204" pitchFamily="34" charset="0"/>
              <a:buChar char="•"/>
            </a:pPr>
            <a:r>
              <a:rPr lang="en-ZA" dirty="0"/>
              <a:t>When you have a test that with a ‘Yes’ or ‘No’ (positive or negative) result, such as a medical test, there is a small chance that:</a:t>
            </a:r>
          </a:p>
          <a:p>
            <a:pPr marL="696913" indent="-342900">
              <a:buFont typeface="Arial" panose="020B0604020202020204" pitchFamily="34" charset="0"/>
              <a:buChar char="•"/>
            </a:pPr>
            <a:r>
              <a:rPr lang="en-ZA" dirty="0"/>
              <a:t>it could be wrong when the result is ‘Yes’.</a:t>
            </a:r>
          </a:p>
          <a:p>
            <a:pPr marL="696913" indent="-342900">
              <a:buFont typeface="Arial" panose="020B0604020202020204" pitchFamily="34" charset="0"/>
              <a:buChar char="•"/>
            </a:pPr>
            <a:r>
              <a:rPr lang="en-ZA" dirty="0"/>
              <a:t>it could be wrong when the result is ‘No’. </a:t>
            </a:r>
          </a:p>
          <a:p>
            <a:pPr marL="354013"/>
            <a:r>
              <a:rPr lang="en-ZA" dirty="0"/>
              <a:t>Incorrect results are usually very unlikely, but not impossible.</a:t>
            </a:r>
          </a:p>
        </p:txBody>
      </p:sp>
      <p:sp>
        <p:nvSpPr>
          <p:cNvPr id="4" name="Text Placeholder 3"/>
          <p:cNvSpPr>
            <a:spLocks noGrp="1"/>
          </p:cNvSpPr>
          <p:nvPr>
            <p:ph type="body" sz="quarter" idx="10"/>
          </p:nvPr>
        </p:nvSpPr>
        <p:spPr/>
        <p:txBody>
          <a:bodyPr/>
          <a:lstStyle/>
          <a:p>
            <a:r>
              <a:rPr lang="en-ZA" dirty="0"/>
              <a:t>Unit 15.2</a:t>
            </a:r>
            <a:endParaRPr lang="en-GB" dirty="0"/>
          </a:p>
        </p:txBody>
      </p:sp>
    </p:spTree>
    <p:extLst>
      <p:ext uri="{BB962C8B-B14F-4D97-AF65-F5344CB8AC3E}">
        <p14:creationId xmlns:p14="http://schemas.microsoft.com/office/powerpoint/2010/main" val="35692678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dule L4 M15 Slide 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93496" y="1546944"/>
            <a:ext cx="6109305" cy="4320000"/>
          </a:xfrm>
          <a:prstGeom prst="rect">
            <a:avLst/>
          </a:prstGeom>
        </p:spPr>
      </p:pic>
      <p:sp>
        <p:nvSpPr>
          <p:cNvPr id="5" name="Rectangle 4"/>
          <p:cNvSpPr/>
          <p:nvPr/>
        </p:nvSpPr>
        <p:spPr>
          <a:xfrm>
            <a:off x="304800" y="1451922"/>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80" y="2138480"/>
            <a:ext cx="2970990" cy="3504063"/>
          </a:xfrm>
          <a:prstGeom prst="rect">
            <a:avLst/>
          </a:prstGeom>
        </p:spPr>
      </p:pic>
      <p:sp>
        <p:nvSpPr>
          <p:cNvPr id="9" name="Title 1"/>
          <p:cNvSpPr>
            <a:spLocks noGrp="1"/>
          </p:cNvSpPr>
          <p:nvPr>
            <p:ph type="title"/>
          </p:nvPr>
        </p:nvSpPr>
        <p:spPr>
          <a:xfrm>
            <a:off x="381001" y="417320"/>
            <a:ext cx="7905750" cy="720724"/>
          </a:xfrm>
        </p:spPr>
        <p:txBody>
          <a:bodyPr/>
          <a:lstStyle/>
          <a:p>
            <a:r>
              <a:rPr lang="en-ZA" sz="4400" dirty="0"/>
              <a:t>Example 15.4 page 312</a:t>
            </a:r>
            <a:endParaRPr lang="en-GB" sz="4400" dirty="0"/>
          </a:p>
        </p:txBody>
      </p:sp>
      <p:sp>
        <p:nvSpPr>
          <p:cNvPr id="10" name="Text Placeholder 3"/>
          <p:cNvSpPr txBox="1">
            <a:spLocks/>
          </p:cNvSpPr>
          <p:nvPr/>
        </p:nvSpPr>
        <p:spPr>
          <a:xfrm>
            <a:off x="399289" y="971852"/>
            <a:ext cx="7905751" cy="3018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1800" b="1" dirty="0">
                <a:solidFill>
                  <a:schemeClr val="bg1">
                    <a:lumMod val="65000"/>
                  </a:schemeClr>
                </a:solidFill>
              </a:rPr>
              <a:t>Unit 15.2</a:t>
            </a:r>
            <a:endParaRPr lang="en-GB" sz="1800" b="1" dirty="0">
              <a:solidFill>
                <a:schemeClr val="bg1">
                  <a:lumMod val="65000"/>
                </a:schemeClr>
              </a:solidFill>
            </a:endParaRPr>
          </a:p>
        </p:txBody>
      </p:sp>
    </p:spTree>
    <p:extLst>
      <p:ext uri="{BB962C8B-B14F-4D97-AF65-F5344CB8AC3E}">
        <p14:creationId xmlns:p14="http://schemas.microsoft.com/office/powerpoint/2010/main" val="31306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75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2"/>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Unit 15.2 </a:t>
            </a:r>
          </a:p>
        </p:txBody>
      </p:sp>
      <p:sp>
        <p:nvSpPr>
          <p:cNvPr id="3" name="Content Placeholder 2"/>
          <p:cNvSpPr>
            <a:spLocks noGrp="1"/>
          </p:cNvSpPr>
          <p:nvPr>
            <p:ph sz="quarter" idx="10"/>
          </p:nvPr>
        </p:nvSpPr>
        <p:spPr/>
        <p:txBody>
          <a:bodyPr/>
          <a:lstStyle/>
          <a:p>
            <a:r>
              <a:rPr lang="en-ZA" dirty="0"/>
              <a:t>Exercise 15.2</a:t>
            </a:r>
          </a:p>
        </p:txBody>
      </p:sp>
      <p:sp>
        <p:nvSpPr>
          <p:cNvPr id="4" name="Text Placeholder 3"/>
          <p:cNvSpPr>
            <a:spLocks noGrp="1"/>
          </p:cNvSpPr>
          <p:nvPr>
            <p:ph type="body" idx="11"/>
          </p:nvPr>
        </p:nvSpPr>
        <p:spPr/>
        <p:txBody>
          <a:bodyPr>
            <a:normAutofit/>
          </a:bodyPr>
          <a:lstStyle/>
          <a:p>
            <a:r>
              <a:rPr lang="en-US" altLang="en-US" sz="2000" dirty="0"/>
              <a:t>Complete </a:t>
            </a:r>
            <a:r>
              <a:rPr lang="en-US" altLang="en-US" sz="2000" b="1" dirty="0"/>
              <a:t>Exercise 15.2 </a:t>
            </a:r>
            <a:r>
              <a:rPr lang="en-US" altLang="en-US" sz="2000" dirty="0"/>
              <a:t>on </a:t>
            </a:r>
            <a:r>
              <a:rPr lang="en-US" altLang="en-US" sz="2000" b="1" dirty="0"/>
              <a:t>page 313 </a:t>
            </a:r>
            <a:r>
              <a:rPr lang="en-US" altLang="en-US" sz="2000" dirty="0"/>
              <a:t>of your Student’s Book</a:t>
            </a:r>
            <a:endParaRPr lang="en-GB" altLang="en-US" sz="2000" dirty="0"/>
          </a:p>
        </p:txBody>
      </p:sp>
    </p:spTree>
    <p:extLst>
      <p:ext uri="{BB962C8B-B14F-4D97-AF65-F5344CB8AC3E}">
        <p14:creationId xmlns:p14="http://schemas.microsoft.com/office/powerpoint/2010/main" val="24702336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dirty="0"/>
              <a:t>Interpreting the implication of likelihood</a:t>
            </a:r>
            <a:endParaRPr lang="en-GB" dirty="0"/>
          </a:p>
        </p:txBody>
      </p:sp>
      <p:sp>
        <p:nvSpPr>
          <p:cNvPr id="3" name="Text Placeholder 2"/>
          <p:cNvSpPr>
            <a:spLocks noGrp="1"/>
          </p:cNvSpPr>
          <p:nvPr>
            <p:ph type="body" idx="1"/>
          </p:nvPr>
        </p:nvSpPr>
        <p:spPr/>
        <p:txBody>
          <a:bodyPr/>
          <a:lstStyle/>
          <a:p>
            <a:r>
              <a:rPr lang="en-ZA" sz="3200" dirty="0"/>
              <a:t>Module 15</a:t>
            </a:r>
            <a:endParaRPr lang="en-GB" dirty="0"/>
          </a:p>
        </p:txBody>
      </p:sp>
    </p:spTree>
    <p:extLst>
      <p:ext uri="{BB962C8B-B14F-4D97-AF65-F5344CB8AC3E}">
        <p14:creationId xmlns:p14="http://schemas.microsoft.com/office/powerpoint/2010/main" val="23229068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Module 15</a:t>
            </a:r>
            <a:endParaRPr lang="en-GB" dirty="0"/>
          </a:p>
        </p:txBody>
      </p:sp>
      <p:sp>
        <p:nvSpPr>
          <p:cNvPr id="3" name="Content Placeholder 2"/>
          <p:cNvSpPr>
            <a:spLocks noGrp="1"/>
          </p:cNvSpPr>
          <p:nvPr>
            <p:ph sz="quarter" idx="10"/>
          </p:nvPr>
        </p:nvSpPr>
        <p:spPr/>
        <p:txBody>
          <a:bodyPr/>
          <a:lstStyle/>
          <a:p>
            <a:r>
              <a:rPr lang="en-US" altLang="en-US" dirty="0"/>
              <a:t>Module assessment</a:t>
            </a:r>
            <a:endParaRPr lang="en-GB" dirty="0"/>
          </a:p>
        </p:txBody>
      </p:sp>
      <p:sp>
        <p:nvSpPr>
          <p:cNvPr id="4" name="Text Placeholder 3"/>
          <p:cNvSpPr>
            <a:spLocks noGrp="1"/>
          </p:cNvSpPr>
          <p:nvPr>
            <p:ph type="body" idx="11"/>
          </p:nvPr>
        </p:nvSpPr>
        <p:spPr/>
        <p:txBody>
          <a:bodyPr>
            <a:normAutofit/>
          </a:bodyPr>
          <a:lstStyle/>
          <a:p>
            <a:r>
              <a:rPr lang="en-US" altLang="en-US" sz="2000" dirty="0"/>
              <a:t>Complete </a:t>
            </a:r>
            <a:r>
              <a:rPr lang="en-US" altLang="en-US" sz="2000" b="1" dirty="0"/>
              <a:t>Module assessment </a:t>
            </a:r>
            <a:r>
              <a:rPr lang="en-US" altLang="en-US" sz="2000" dirty="0"/>
              <a:t>on </a:t>
            </a:r>
            <a:r>
              <a:rPr lang="en-US" altLang="en-US" sz="2000" b="1" dirty="0"/>
              <a:t>page 315 </a:t>
            </a:r>
            <a:r>
              <a:rPr lang="en-US" altLang="en-US" sz="2000" dirty="0"/>
              <a:t>of your Student’s Book</a:t>
            </a:r>
            <a:endParaRPr lang="en-GB" altLang="en-US" sz="2000" dirty="0"/>
          </a:p>
        </p:txBody>
      </p:sp>
    </p:spTree>
    <p:extLst>
      <p:ext uri="{BB962C8B-B14F-4D97-AF65-F5344CB8AC3E}">
        <p14:creationId xmlns:p14="http://schemas.microsoft.com/office/powerpoint/2010/main" val="35859992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1970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a:latin typeface="+mn-lt"/>
              </a:rPr>
              <a:t>Overview</a:t>
            </a:r>
            <a:endParaRPr lang="en-GB" b="1" dirty="0">
              <a:latin typeface="+mn-lt"/>
            </a:endParaRPr>
          </a:p>
        </p:txBody>
      </p:sp>
      <p:sp>
        <p:nvSpPr>
          <p:cNvPr id="3" name="Content Placeholder 2"/>
          <p:cNvSpPr>
            <a:spLocks noGrp="1"/>
          </p:cNvSpPr>
          <p:nvPr>
            <p:ph idx="1"/>
          </p:nvPr>
        </p:nvSpPr>
        <p:spPr/>
        <p:txBody>
          <a:bodyPr/>
          <a:lstStyle/>
          <a:p>
            <a:pPr marL="0" indent="0">
              <a:buNone/>
            </a:pPr>
            <a:r>
              <a:rPr lang="en-ZA" dirty="0"/>
              <a:t>15.1	Understanding different terms in probability</a:t>
            </a:r>
          </a:p>
          <a:p>
            <a:pPr marL="0" indent="0">
              <a:buNone/>
            </a:pPr>
            <a:r>
              <a:rPr lang="en-ZA" dirty="0"/>
              <a:t>15.2	Recognising the expressions of likelihood</a:t>
            </a:r>
          </a:p>
        </p:txBody>
      </p:sp>
    </p:spTree>
    <p:extLst>
      <p:ext uri="{BB962C8B-B14F-4D97-AF65-F5344CB8AC3E}">
        <p14:creationId xmlns:p14="http://schemas.microsoft.com/office/powerpoint/2010/main" val="8648967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Understanding different terms in probability</a:t>
            </a:r>
            <a:endParaRPr lang="en-GB" sz="4400" dirty="0"/>
          </a:p>
        </p:txBody>
      </p:sp>
      <p:sp>
        <p:nvSpPr>
          <p:cNvPr id="4" name="Text Placeholder 3"/>
          <p:cNvSpPr>
            <a:spLocks noGrp="1"/>
          </p:cNvSpPr>
          <p:nvPr>
            <p:ph type="body" sz="quarter" idx="10"/>
          </p:nvPr>
        </p:nvSpPr>
        <p:spPr>
          <a:xfrm>
            <a:off x="399289" y="1581811"/>
            <a:ext cx="7905751" cy="301871"/>
          </a:xfrm>
        </p:spPr>
        <p:txBody>
          <a:bodyPr/>
          <a:lstStyle/>
          <a:p>
            <a:r>
              <a:rPr lang="en-ZA" dirty="0"/>
              <a:t>Unit 15.1</a:t>
            </a:r>
            <a:endParaRPr lang="en-GB" dirty="0"/>
          </a:p>
        </p:txBody>
      </p:sp>
      <p:sp>
        <p:nvSpPr>
          <p:cNvPr id="5" name="Rectangle 4"/>
          <p:cNvSpPr/>
          <p:nvPr/>
        </p:nvSpPr>
        <p:spPr>
          <a:xfrm>
            <a:off x="484419" y="4561175"/>
            <a:ext cx="7558914" cy="1236121"/>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Content Placeholder 2"/>
          <p:cNvSpPr txBox="1">
            <a:spLocks/>
          </p:cNvSpPr>
          <p:nvPr/>
        </p:nvSpPr>
        <p:spPr>
          <a:xfrm>
            <a:off x="868447" y="4368322"/>
            <a:ext cx="1682729"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a:solidFill>
                  <a:srgbClr val="64AFA8"/>
                </a:solidFill>
              </a:rPr>
              <a:t>Probability</a:t>
            </a:r>
            <a:endParaRPr lang="en-GB" sz="2400" b="1" i="1" dirty="0">
              <a:solidFill>
                <a:srgbClr val="64AFA8"/>
              </a:solidFill>
            </a:endParaRPr>
          </a:p>
        </p:txBody>
      </p:sp>
      <p:sp>
        <p:nvSpPr>
          <p:cNvPr id="7" name="TextBox 6"/>
          <p:cNvSpPr txBox="1"/>
          <p:nvPr/>
        </p:nvSpPr>
        <p:spPr>
          <a:xfrm>
            <a:off x="640049" y="4699292"/>
            <a:ext cx="7311151" cy="1015663"/>
          </a:xfrm>
          <a:prstGeom prst="rect">
            <a:avLst/>
          </a:prstGeom>
          <a:noFill/>
        </p:spPr>
        <p:txBody>
          <a:bodyPr wrap="square" rtlCol="0">
            <a:spAutoFit/>
          </a:bodyPr>
          <a:lstStyle/>
          <a:p>
            <a:r>
              <a:rPr lang="en-ZA" sz="2000" dirty="0"/>
              <a:t>Probability is the study of events that are not known for certain.</a:t>
            </a:r>
          </a:p>
          <a:p>
            <a:r>
              <a:rPr lang="en-ZA" sz="2000" dirty="0"/>
              <a:t>It refers to how likely an outcome for a certain event is. Probability is commonly referred to as likelihood. </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5903" y="1864528"/>
            <a:ext cx="3184493" cy="2562690"/>
          </a:xfrm>
          <a:prstGeom prst="rect">
            <a:avLst/>
          </a:prstGeom>
        </p:spPr>
      </p:pic>
    </p:spTree>
    <p:extLst>
      <p:ext uri="{BB962C8B-B14F-4D97-AF65-F5344CB8AC3E}">
        <p14:creationId xmlns:p14="http://schemas.microsoft.com/office/powerpoint/2010/main" val="29254021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Understanding different terms in probability</a:t>
            </a:r>
            <a:endParaRPr lang="en-GB" sz="4400" dirty="0"/>
          </a:p>
        </p:txBody>
      </p:sp>
      <p:sp>
        <p:nvSpPr>
          <p:cNvPr id="4" name="Text Placeholder 3"/>
          <p:cNvSpPr>
            <a:spLocks noGrp="1"/>
          </p:cNvSpPr>
          <p:nvPr>
            <p:ph type="body" sz="quarter" idx="10"/>
          </p:nvPr>
        </p:nvSpPr>
        <p:spPr>
          <a:xfrm>
            <a:off x="399289" y="1581811"/>
            <a:ext cx="7905751" cy="301871"/>
          </a:xfrm>
        </p:spPr>
        <p:txBody>
          <a:bodyPr/>
          <a:lstStyle/>
          <a:p>
            <a:r>
              <a:rPr lang="en-ZA" dirty="0"/>
              <a:t>Unit 15.1</a:t>
            </a:r>
            <a:endParaRPr lang="en-GB" dirty="0"/>
          </a:p>
        </p:txBody>
      </p:sp>
      <p:sp>
        <p:nvSpPr>
          <p:cNvPr id="5" name="Rectangle 4"/>
          <p:cNvSpPr/>
          <p:nvPr/>
        </p:nvSpPr>
        <p:spPr>
          <a:xfrm>
            <a:off x="484419" y="4542887"/>
            <a:ext cx="7558914" cy="1565305"/>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Content Placeholder 2"/>
          <p:cNvSpPr txBox="1">
            <a:spLocks/>
          </p:cNvSpPr>
          <p:nvPr/>
        </p:nvSpPr>
        <p:spPr>
          <a:xfrm>
            <a:off x="868447" y="4350034"/>
            <a:ext cx="1006073"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a:solidFill>
                  <a:srgbClr val="64AFA8"/>
                </a:solidFill>
              </a:rPr>
              <a:t>Event</a:t>
            </a:r>
            <a:endParaRPr lang="en-GB" sz="2400" b="1" i="1" dirty="0">
              <a:solidFill>
                <a:srgbClr val="64AFA8"/>
              </a:solidFill>
            </a:endParaRPr>
          </a:p>
        </p:txBody>
      </p:sp>
      <p:sp>
        <p:nvSpPr>
          <p:cNvPr id="7" name="TextBox 6"/>
          <p:cNvSpPr txBox="1"/>
          <p:nvPr/>
        </p:nvSpPr>
        <p:spPr>
          <a:xfrm>
            <a:off x="640049" y="4681004"/>
            <a:ext cx="7311151" cy="1015663"/>
          </a:xfrm>
          <a:prstGeom prst="rect">
            <a:avLst/>
          </a:prstGeom>
          <a:noFill/>
        </p:spPr>
        <p:txBody>
          <a:bodyPr wrap="square" rtlCol="0">
            <a:spAutoFit/>
          </a:bodyPr>
          <a:lstStyle/>
          <a:p>
            <a:r>
              <a:rPr lang="en-ZA" sz="2000" dirty="0"/>
              <a:t>An event is a happening / an activity that has outcomes or results. </a:t>
            </a:r>
          </a:p>
          <a:p>
            <a:r>
              <a:rPr lang="en-ZA" sz="2000" dirty="0"/>
              <a:t>Flipping a coin and getting Heads is one of two possible outcomes.</a:t>
            </a:r>
          </a:p>
          <a:p>
            <a:r>
              <a:rPr lang="en-ZA" sz="2000" dirty="0"/>
              <a:t>The two possible outcomes of flipping a coin are Heads or Tails.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0345" y="2021799"/>
            <a:ext cx="2975610" cy="2382907"/>
          </a:xfrm>
          <a:prstGeom prst="rect">
            <a:avLst/>
          </a:prstGeom>
        </p:spPr>
      </p:pic>
    </p:spTree>
    <p:extLst>
      <p:ext uri="{BB962C8B-B14F-4D97-AF65-F5344CB8AC3E}">
        <p14:creationId xmlns:p14="http://schemas.microsoft.com/office/powerpoint/2010/main" val="26615547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Understanding different terms in probability</a:t>
            </a:r>
            <a:endParaRPr lang="en-GB" sz="4400" dirty="0"/>
          </a:p>
        </p:txBody>
      </p:sp>
      <p:sp>
        <p:nvSpPr>
          <p:cNvPr id="4" name="Text Placeholder 3"/>
          <p:cNvSpPr>
            <a:spLocks noGrp="1"/>
          </p:cNvSpPr>
          <p:nvPr>
            <p:ph type="body" sz="quarter" idx="10"/>
          </p:nvPr>
        </p:nvSpPr>
        <p:spPr>
          <a:xfrm>
            <a:off x="399289" y="1581811"/>
            <a:ext cx="7905751" cy="301871"/>
          </a:xfrm>
        </p:spPr>
        <p:txBody>
          <a:bodyPr/>
          <a:lstStyle/>
          <a:p>
            <a:r>
              <a:rPr lang="en-ZA" dirty="0"/>
              <a:t>Unit 15.1</a:t>
            </a:r>
            <a:endParaRPr lang="en-GB" dirty="0"/>
          </a:p>
        </p:txBody>
      </p:sp>
      <p:sp>
        <p:nvSpPr>
          <p:cNvPr id="5" name="Rectangle 4"/>
          <p:cNvSpPr/>
          <p:nvPr/>
        </p:nvSpPr>
        <p:spPr>
          <a:xfrm>
            <a:off x="484419" y="4542887"/>
            <a:ext cx="7558914" cy="1290985"/>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Content Placeholder 2"/>
          <p:cNvSpPr txBox="1">
            <a:spLocks/>
          </p:cNvSpPr>
          <p:nvPr/>
        </p:nvSpPr>
        <p:spPr>
          <a:xfrm>
            <a:off x="868447" y="4350034"/>
            <a:ext cx="1371833"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a:solidFill>
                  <a:srgbClr val="64AFA8"/>
                </a:solidFill>
              </a:rPr>
              <a:t>Outcome</a:t>
            </a:r>
            <a:endParaRPr lang="en-GB" sz="2400" b="1" i="1" dirty="0">
              <a:solidFill>
                <a:srgbClr val="64AFA8"/>
              </a:solidFill>
            </a:endParaRPr>
          </a:p>
        </p:txBody>
      </p:sp>
      <p:sp>
        <p:nvSpPr>
          <p:cNvPr id="7" name="TextBox 6"/>
          <p:cNvSpPr txBox="1"/>
          <p:nvPr/>
        </p:nvSpPr>
        <p:spPr>
          <a:xfrm>
            <a:off x="640049" y="4681004"/>
            <a:ext cx="7311151" cy="707886"/>
          </a:xfrm>
          <a:prstGeom prst="rect">
            <a:avLst/>
          </a:prstGeom>
          <a:noFill/>
        </p:spPr>
        <p:txBody>
          <a:bodyPr wrap="square" rtlCol="0">
            <a:spAutoFit/>
          </a:bodyPr>
          <a:lstStyle/>
          <a:p>
            <a:r>
              <a:rPr lang="en-ZA" sz="2000" dirty="0"/>
              <a:t>An outcome is a possible result of an event e.g. the outcome of selecting a dark chocolate from a box of dark and light chocolates. </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975056" y="1215062"/>
            <a:ext cx="2546187" cy="3883428"/>
          </a:xfrm>
          <a:prstGeom prst="rect">
            <a:avLst/>
          </a:prstGeom>
        </p:spPr>
      </p:pic>
    </p:spTree>
    <p:extLst>
      <p:ext uri="{BB962C8B-B14F-4D97-AF65-F5344CB8AC3E}">
        <p14:creationId xmlns:p14="http://schemas.microsoft.com/office/powerpoint/2010/main" val="33721416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Probability scale</a:t>
            </a:r>
            <a:endParaRPr lang="en-GB" dirty="0"/>
          </a:p>
        </p:txBody>
      </p:sp>
      <p:sp>
        <p:nvSpPr>
          <p:cNvPr id="3" name="Content Placeholder 2"/>
          <p:cNvSpPr>
            <a:spLocks noGrp="1"/>
          </p:cNvSpPr>
          <p:nvPr>
            <p:ph idx="1"/>
          </p:nvPr>
        </p:nvSpPr>
        <p:spPr>
          <a:xfrm>
            <a:off x="399289" y="4873752"/>
            <a:ext cx="7905751" cy="1203859"/>
          </a:xfrm>
        </p:spPr>
        <p:txBody>
          <a:bodyPr/>
          <a:lstStyle/>
          <a:p>
            <a:pPr marL="0" indent="0">
              <a:buNone/>
            </a:pPr>
            <a:r>
              <a:rPr lang="en-ZA" sz="2000" dirty="0"/>
              <a:t>The scale shows a continuous range of possibilities, from </a:t>
            </a:r>
            <a:r>
              <a:rPr lang="en-ZA" sz="2000" b="1" dirty="0"/>
              <a:t>impossible </a:t>
            </a:r>
            <a:r>
              <a:rPr lang="en-ZA" sz="2000" dirty="0"/>
              <a:t>(it definitely can’t happen) to </a:t>
            </a:r>
            <a:r>
              <a:rPr lang="en-ZA" sz="2000" b="1" dirty="0"/>
              <a:t>certain </a:t>
            </a:r>
            <a:r>
              <a:rPr lang="en-ZA" sz="2000" dirty="0"/>
              <a:t>(it definitely will happen), with rough descriptions of likelihood between these two poles. Halfway between them, there is an </a:t>
            </a:r>
            <a:r>
              <a:rPr lang="en-ZA" sz="2000" b="1" dirty="0"/>
              <a:t>even chance </a:t>
            </a:r>
            <a:r>
              <a:rPr lang="en-ZA" sz="2000" dirty="0"/>
              <a:t>of something happening.</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15.1</a:t>
            </a:r>
            <a:endParaRPr lang="en-GB" dirty="0">
              <a:solidFill>
                <a:schemeClr val="bg1">
                  <a:lumMod val="65000"/>
                </a:schemeClr>
              </a:solidFill>
            </a:endParaRPr>
          </a:p>
        </p:txBody>
      </p:sp>
      <p:sp>
        <p:nvSpPr>
          <p:cNvPr id="5" name="Rectangle 4"/>
          <p:cNvSpPr/>
          <p:nvPr/>
        </p:nvSpPr>
        <p:spPr>
          <a:xfrm>
            <a:off x="484419" y="1554689"/>
            <a:ext cx="7558914" cy="950768"/>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Content Placeholder 2"/>
          <p:cNvSpPr txBox="1">
            <a:spLocks/>
          </p:cNvSpPr>
          <p:nvPr/>
        </p:nvSpPr>
        <p:spPr>
          <a:xfrm>
            <a:off x="868447" y="1361835"/>
            <a:ext cx="2359385"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a:solidFill>
                  <a:srgbClr val="64AFA8"/>
                </a:solidFill>
              </a:rPr>
              <a:t>Probability Scale</a:t>
            </a:r>
            <a:endParaRPr lang="en-GB" sz="2400" b="1" i="1" dirty="0">
              <a:solidFill>
                <a:srgbClr val="64AFA8"/>
              </a:solidFill>
            </a:endParaRPr>
          </a:p>
        </p:txBody>
      </p:sp>
      <p:sp>
        <p:nvSpPr>
          <p:cNvPr id="7" name="TextBox 6"/>
          <p:cNvSpPr txBox="1"/>
          <p:nvPr/>
        </p:nvSpPr>
        <p:spPr>
          <a:xfrm>
            <a:off x="640049" y="1692805"/>
            <a:ext cx="7311151" cy="707886"/>
          </a:xfrm>
          <a:prstGeom prst="rect">
            <a:avLst/>
          </a:prstGeom>
          <a:noFill/>
        </p:spPr>
        <p:txBody>
          <a:bodyPr wrap="square" rtlCol="0">
            <a:spAutoFit/>
          </a:bodyPr>
          <a:lstStyle/>
          <a:p>
            <a:r>
              <a:rPr lang="en-ZA" sz="2000" dirty="0"/>
              <a:t>A </a:t>
            </a:r>
            <a:r>
              <a:rPr lang="en-ZA" sz="2000" b="1" dirty="0"/>
              <a:t>probability scale </a:t>
            </a:r>
            <a:r>
              <a:rPr lang="en-ZA" sz="2000" dirty="0"/>
              <a:t>is a graphic representation of the probability of an event. The scale can be described in words or numbers.</a:t>
            </a:r>
          </a:p>
        </p:txBody>
      </p:sp>
      <p:graphicFrame>
        <p:nvGraphicFramePr>
          <p:cNvPr id="9" name="Table 8"/>
          <p:cNvGraphicFramePr>
            <a:graphicFrameLocks noGrp="1"/>
          </p:cNvGraphicFramePr>
          <p:nvPr>
            <p:extLst>
              <p:ext uri="{D42A27DB-BD31-4B8C-83A1-F6EECF244321}">
                <p14:modId xmlns:p14="http://schemas.microsoft.com/office/powerpoint/2010/main" val="2753319848"/>
              </p:ext>
            </p:extLst>
          </p:nvPr>
        </p:nvGraphicFramePr>
        <p:xfrm>
          <a:off x="484419" y="2763150"/>
          <a:ext cx="7596925" cy="579120"/>
        </p:xfrm>
        <a:graphic>
          <a:graphicData uri="http://schemas.openxmlformats.org/drawingml/2006/table">
            <a:tbl>
              <a:tblPr firstRow="1" bandRow="1">
                <a:tableStyleId>{5C22544A-7EE6-4342-B048-85BDC9FD1C3A}</a:tableStyleId>
              </a:tblPr>
              <a:tblGrid>
                <a:gridCol w="1085275">
                  <a:extLst>
                    <a:ext uri="{9D8B030D-6E8A-4147-A177-3AD203B41FA5}">
                      <a16:colId xmlns="" xmlns:a16="http://schemas.microsoft.com/office/drawing/2014/main" val="20000"/>
                    </a:ext>
                  </a:extLst>
                </a:gridCol>
                <a:gridCol w="1085275">
                  <a:extLst>
                    <a:ext uri="{9D8B030D-6E8A-4147-A177-3AD203B41FA5}">
                      <a16:colId xmlns="" xmlns:a16="http://schemas.microsoft.com/office/drawing/2014/main" val="20002"/>
                    </a:ext>
                  </a:extLst>
                </a:gridCol>
                <a:gridCol w="1085275">
                  <a:extLst>
                    <a:ext uri="{9D8B030D-6E8A-4147-A177-3AD203B41FA5}">
                      <a16:colId xmlns="" xmlns:a16="http://schemas.microsoft.com/office/drawing/2014/main" val="20003"/>
                    </a:ext>
                  </a:extLst>
                </a:gridCol>
                <a:gridCol w="1085275">
                  <a:extLst>
                    <a:ext uri="{9D8B030D-6E8A-4147-A177-3AD203B41FA5}">
                      <a16:colId xmlns="" xmlns:a16="http://schemas.microsoft.com/office/drawing/2014/main" val="20004"/>
                    </a:ext>
                  </a:extLst>
                </a:gridCol>
                <a:gridCol w="1085275">
                  <a:extLst>
                    <a:ext uri="{9D8B030D-6E8A-4147-A177-3AD203B41FA5}">
                      <a16:colId xmlns="" xmlns:a16="http://schemas.microsoft.com/office/drawing/2014/main" val="20005"/>
                    </a:ext>
                  </a:extLst>
                </a:gridCol>
                <a:gridCol w="1085275">
                  <a:extLst>
                    <a:ext uri="{9D8B030D-6E8A-4147-A177-3AD203B41FA5}">
                      <a16:colId xmlns="" xmlns:a16="http://schemas.microsoft.com/office/drawing/2014/main" val="20006"/>
                    </a:ext>
                  </a:extLst>
                </a:gridCol>
                <a:gridCol w="1085275">
                  <a:extLst>
                    <a:ext uri="{9D8B030D-6E8A-4147-A177-3AD203B41FA5}">
                      <a16:colId xmlns="" xmlns:a16="http://schemas.microsoft.com/office/drawing/2014/main" val="20007"/>
                    </a:ext>
                  </a:extLst>
                </a:gridCol>
              </a:tblGrid>
              <a:tr h="230204">
                <a:tc>
                  <a:txBody>
                    <a:bodyPr/>
                    <a:lstStyle/>
                    <a:p>
                      <a:pPr algn="ctr"/>
                      <a:r>
                        <a:rPr lang="en-ZA" sz="1600" b="0" dirty="0">
                          <a:solidFill>
                            <a:schemeClr val="tx1"/>
                          </a:solidFill>
                        </a:rPr>
                        <a:t>Impossible</a:t>
                      </a:r>
                      <a:endParaRPr lang="en-GB" sz="1600" b="0" dirty="0">
                        <a:solidFill>
                          <a:schemeClr val="tx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94C2C8"/>
                    </a:solidFill>
                  </a:tcPr>
                </a:tc>
                <a:tc>
                  <a:txBody>
                    <a:bodyPr/>
                    <a:lstStyle/>
                    <a:p>
                      <a:pPr algn="ctr"/>
                      <a:r>
                        <a:rPr lang="en-ZA" sz="1600" b="0" dirty="0">
                          <a:solidFill>
                            <a:schemeClr val="tx1"/>
                          </a:solidFill>
                        </a:rPr>
                        <a:t>Very unlikely</a:t>
                      </a:r>
                      <a:endParaRPr lang="en-GB" sz="1600" b="0" dirty="0">
                        <a:solidFill>
                          <a:schemeClr val="tx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8E8EA"/>
                    </a:solidFill>
                  </a:tcPr>
                </a:tc>
                <a:tc>
                  <a:txBody>
                    <a:bodyPr/>
                    <a:lstStyle/>
                    <a:p>
                      <a:pPr algn="ctr"/>
                      <a:r>
                        <a:rPr lang="en-ZA" sz="1600" b="0" dirty="0">
                          <a:solidFill>
                            <a:schemeClr val="tx1"/>
                          </a:solidFill>
                        </a:rPr>
                        <a:t>Unlikely</a:t>
                      </a:r>
                      <a:endParaRPr lang="en-GB" sz="1600" b="0" dirty="0">
                        <a:solidFill>
                          <a:schemeClr val="tx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8E8EA"/>
                    </a:solidFill>
                  </a:tcPr>
                </a:tc>
                <a:tc>
                  <a:txBody>
                    <a:bodyPr/>
                    <a:lstStyle/>
                    <a:p>
                      <a:pPr algn="ctr"/>
                      <a:r>
                        <a:rPr lang="en-ZA" sz="1600" b="0" dirty="0">
                          <a:solidFill>
                            <a:schemeClr val="tx1"/>
                          </a:solidFill>
                        </a:rPr>
                        <a:t>Even chance</a:t>
                      </a:r>
                      <a:endParaRPr lang="en-GB" sz="1600" b="0" dirty="0">
                        <a:solidFill>
                          <a:schemeClr val="tx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94C2C8"/>
                    </a:solidFill>
                  </a:tcPr>
                </a:tc>
                <a:tc>
                  <a:txBody>
                    <a:bodyPr/>
                    <a:lstStyle/>
                    <a:p>
                      <a:pPr algn="ctr"/>
                      <a:r>
                        <a:rPr lang="en-ZA" sz="1600" b="0" dirty="0">
                          <a:solidFill>
                            <a:schemeClr val="tx1"/>
                          </a:solidFill>
                        </a:rPr>
                        <a:t>Likely</a:t>
                      </a:r>
                      <a:endParaRPr lang="en-GB" sz="1600" b="0" dirty="0">
                        <a:solidFill>
                          <a:schemeClr val="tx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8E8EA"/>
                    </a:solidFill>
                  </a:tcPr>
                </a:tc>
                <a:tc>
                  <a:txBody>
                    <a:bodyPr/>
                    <a:lstStyle/>
                    <a:p>
                      <a:pPr algn="ctr"/>
                      <a:r>
                        <a:rPr lang="en-ZA" sz="1600" b="0" dirty="0">
                          <a:solidFill>
                            <a:schemeClr val="tx1"/>
                          </a:solidFill>
                        </a:rPr>
                        <a:t>Very Likely</a:t>
                      </a:r>
                      <a:endParaRPr lang="en-GB" sz="1600" b="0" dirty="0">
                        <a:solidFill>
                          <a:schemeClr val="tx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8E8EA"/>
                    </a:solidFill>
                  </a:tcPr>
                </a:tc>
                <a:tc>
                  <a:txBody>
                    <a:bodyPr/>
                    <a:lstStyle/>
                    <a:p>
                      <a:pPr algn="ctr"/>
                      <a:r>
                        <a:rPr lang="en-ZA" sz="1600" b="0" dirty="0">
                          <a:solidFill>
                            <a:schemeClr val="tx1"/>
                          </a:solidFill>
                        </a:rPr>
                        <a:t>Certain</a:t>
                      </a:r>
                      <a:endParaRPr lang="en-GB" sz="1600" b="0" dirty="0">
                        <a:solidFill>
                          <a:schemeClr val="tx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94C2C8"/>
                    </a:solidFill>
                  </a:tcPr>
                </a:tc>
                <a:extLst>
                  <a:ext uri="{0D108BD9-81ED-4DB2-BD59-A6C34878D82A}">
                    <a16:rowId xmlns="" xmlns:a16="http://schemas.microsoft.com/office/drawing/2014/main" val="1000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561761382"/>
              </p:ext>
            </p:extLst>
          </p:nvPr>
        </p:nvGraphicFramePr>
        <p:xfrm>
          <a:off x="471886" y="3543880"/>
          <a:ext cx="7571445" cy="335280"/>
        </p:xfrm>
        <a:graphic>
          <a:graphicData uri="http://schemas.openxmlformats.org/drawingml/2006/table">
            <a:tbl>
              <a:tblPr firstRow="1" bandRow="1">
                <a:tableStyleId>{5C22544A-7EE6-4342-B048-85BDC9FD1C3A}</a:tableStyleId>
              </a:tblPr>
              <a:tblGrid>
                <a:gridCol w="1081635">
                  <a:extLst>
                    <a:ext uri="{9D8B030D-6E8A-4147-A177-3AD203B41FA5}">
                      <a16:colId xmlns="" xmlns:mc="http://schemas.openxmlformats.org/markup-compatibility/2006" xmlns:a14="http://schemas.microsoft.com/office/drawing/2010/main" xmlns:a16="http://schemas.microsoft.com/office/drawing/2014/main" val="20000"/>
                    </a:ext>
                  </a:extLst>
                </a:gridCol>
                <a:gridCol w="1081635">
                  <a:extLst>
                    <a:ext uri="{9D8B030D-6E8A-4147-A177-3AD203B41FA5}">
                      <a16:colId xmlns="" xmlns:mc="http://schemas.openxmlformats.org/markup-compatibility/2006" xmlns:a14="http://schemas.microsoft.com/office/drawing/2010/main" xmlns:a16="http://schemas.microsoft.com/office/drawing/2014/main" val="20002"/>
                    </a:ext>
                  </a:extLst>
                </a:gridCol>
                <a:gridCol w="1081635">
                  <a:extLst>
                    <a:ext uri="{9D8B030D-6E8A-4147-A177-3AD203B41FA5}">
                      <a16:colId xmlns="" xmlns:mc="http://schemas.openxmlformats.org/markup-compatibility/2006" xmlns:a14="http://schemas.microsoft.com/office/drawing/2010/main" xmlns:a16="http://schemas.microsoft.com/office/drawing/2014/main" val="20003"/>
                    </a:ext>
                  </a:extLst>
                </a:gridCol>
                <a:gridCol w="1081635">
                  <a:extLst>
                    <a:ext uri="{9D8B030D-6E8A-4147-A177-3AD203B41FA5}">
                      <a16:colId xmlns="" xmlns:mc="http://schemas.openxmlformats.org/markup-compatibility/2006" xmlns:a14="http://schemas.microsoft.com/office/drawing/2010/main" xmlns:a16="http://schemas.microsoft.com/office/drawing/2014/main" val="20004"/>
                    </a:ext>
                  </a:extLst>
                </a:gridCol>
                <a:gridCol w="1081635">
                  <a:extLst>
                    <a:ext uri="{9D8B030D-6E8A-4147-A177-3AD203B41FA5}">
                      <a16:colId xmlns="" xmlns:mc="http://schemas.openxmlformats.org/markup-compatibility/2006" xmlns:a14="http://schemas.microsoft.com/office/drawing/2010/main" xmlns:a16="http://schemas.microsoft.com/office/drawing/2014/main" val="20005"/>
                    </a:ext>
                  </a:extLst>
                </a:gridCol>
                <a:gridCol w="1081635">
                  <a:extLst>
                    <a:ext uri="{9D8B030D-6E8A-4147-A177-3AD203B41FA5}">
                      <a16:colId xmlns="" xmlns:mc="http://schemas.openxmlformats.org/markup-compatibility/2006" xmlns:a14="http://schemas.microsoft.com/office/drawing/2010/main" xmlns:a16="http://schemas.microsoft.com/office/drawing/2014/main" val="20006"/>
                    </a:ext>
                  </a:extLst>
                </a:gridCol>
                <a:gridCol w="1081635">
                  <a:extLst>
                    <a:ext uri="{9D8B030D-6E8A-4147-A177-3AD203B41FA5}">
                      <a16:colId xmlns="" xmlns:mc="http://schemas.openxmlformats.org/markup-compatibility/2006" xmlns:a14="http://schemas.microsoft.com/office/drawing/2010/main" xmlns:a16="http://schemas.microsoft.com/office/drawing/2014/main" val="20007"/>
                    </a:ext>
                  </a:extLst>
                </a:gridCol>
              </a:tblGrid>
              <a:tr h="251984">
                <a:tc>
                  <a:txBody>
                    <a:bodyPr/>
                    <a:lstStyle/>
                    <a:p>
                      <a:pPr algn="ctr"/>
                      <a:r>
                        <a:rPr lang="en-ZA" sz="1600" b="0" dirty="0">
                          <a:solidFill>
                            <a:schemeClr val="tx1"/>
                          </a:solidFill>
                        </a:rPr>
                        <a:t>0</a:t>
                      </a:r>
                      <a:endParaRPr lang="en-GB" sz="1600" b="0" dirty="0">
                        <a:solidFill>
                          <a:schemeClr val="tx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94C2C8"/>
                    </a:solidFill>
                  </a:tcPr>
                </a:tc>
                <a:tc>
                  <a:txBody>
                    <a:bodyPr/>
                    <a:lstStyle/>
                    <a:p>
                      <a:pPr algn="ctr"/>
                      <a:r>
                        <a:rPr lang="en-ZA" sz="1600" b="0" dirty="0">
                          <a:solidFill>
                            <a:schemeClr val="tx1"/>
                          </a:solidFill>
                        </a:rPr>
                        <a:t>0,2</a:t>
                      </a:r>
                      <a:endParaRPr lang="en-GB" sz="1600" b="0" dirty="0">
                        <a:solidFill>
                          <a:schemeClr val="tx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8E8EA"/>
                    </a:solidFill>
                  </a:tcPr>
                </a:tc>
                <a:tc>
                  <a:txBody>
                    <a:bodyPr/>
                    <a:lstStyle/>
                    <a:p>
                      <a:pPr algn="ctr"/>
                      <a:r>
                        <a:rPr lang="en-ZA" sz="1600" b="0" dirty="0">
                          <a:solidFill>
                            <a:schemeClr val="tx1"/>
                          </a:solidFill>
                        </a:rPr>
                        <a:t>0,4</a:t>
                      </a:r>
                      <a:endParaRPr lang="en-GB" sz="1600" b="0" dirty="0">
                        <a:solidFill>
                          <a:schemeClr val="tx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8E8EA"/>
                    </a:solidFill>
                  </a:tcPr>
                </a:tc>
                <a:tc>
                  <a:txBody>
                    <a:bodyPr/>
                    <a:lstStyle/>
                    <a:p>
                      <a:pPr algn="ctr"/>
                      <a:r>
                        <a:rPr lang="en-ZA" sz="1600" b="0" dirty="0">
                          <a:solidFill>
                            <a:schemeClr val="tx1"/>
                          </a:solidFill>
                        </a:rPr>
                        <a:t>0,5</a:t>
                      </a:r>
                      <a:endParaRPr lang="en-GB" sz="1600" b="0" dirty="0">
                        <a:solidFill>
                          <a:schemeClr val="tx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94C2C8"/>
                    </a:solidFill>
                  </a:tcPr>
                </a:tc>
                <a:tc>
                  <a:txBody>
                    <a:bodyPr/>
                    <a:lstStyle/>
                    <a:p>
                      <a:pPr algn="ctr"/>
                      <a:r>
                        <a:rPr lang="en-ZA" sz="1600" b="0" dirty="0">
                          <a:solidFill>
                            <a:schemeClr val="tx1"/>
                          </a:solidFill>
                        </a:rPr>
                        <a:t>0,6</a:t>
                      </a:r>
                      <a:endParaRPr lang="en-GB" sz="1600" b="0" dirty="0">
                        <a:solidFill>
                          <a:schemeClr val="tx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8E8EA"/>
                    </a:solidFill>
                  </a:tcPr>
                </a:tc>
                <a:tc>
                  <a:txBody>
                    <a:bodyPr/>
                    <a:lstStyle/>
                    <a:p>
                      <a:pPr algn="ctr"/>
                      <a:r>
                        <a:rPr lang="en-ZA" sz="1600" b="0" dirty="0">
                          <a:solidFill>
                            <a:schemeClr val="tx1"/>
                          </a:solidFill>
                        </a:rPr>
                        <a:t>0,8</a:t>
                      </a:r>
                      <a:endParaRPr lang="en-GB" sz="1600" b="0" dirty="0">
                        <a:solidFill>
                          <a:schemeClr val="tx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8E8EA"/>
                    </a:solidFill>
                  </a:tcPr>
                </a:tc>
                <a:tc>
                  <a:txBody>
                    <a:bodyPr/>
                    <a:lstStyle/>
                    <a:p>
                      <a:pPr algn="ctr"/>
                      <a:r>
                        <a:rPr lang="en-ZA" sz="1600" b="0" dirty="0">
                          <a:solidFill>
                            <a:schemeClr val="tx1"/>
                          </a:solidFill>
                        </a:rPr>
                        <a:t>1</a:t>
                      </a:r>
                      <a:endParaRPr lang="en-GB" sz="1600" b="0" dirty="0">
                        <a:solidFill>
                          <a:schemeClr val="tx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94C2C8"/>
                    </a:solidFill>
                  </a:tcPr>
                </a:tc>
                <a:extLst>
                  <a:ext uri="{0D108BD9-81ED-4DB2-BD59-A6C34878D82A}">
                    <a16:rowId xmlns="" xmlns:mc="http://schemas.openxmlformats.org/markup-compatibility/2006" xmlns:a14="http://schemas.microsoft.com/office/drawing/2010/main" xmlns:a16="http://schemas.microsoft.com/office/drawing/2014/main" val="10000"/>
                  </a:ext>
                </a:extLst>
              </a:tr>
            </a:tbl>
          </a:graphicData>
        </a:graphic>
      </p:graphicFrame>
      <p:grpSp>
        <p:nvGrpSpPr>
          <p:cNvPr id="8" name="Group 7"/>
          <p:cNvGrpSpPr/>
          <p:nvPr/>
        </p:nvGrpSpPr>
        <p:grpSpPr>
          <a:xfrm>
            <a:off x="471886" y="2505457"/>
            <a:ext cx="7571445" cy="257693"/>
            <a:chOff x="471886" y="2505457"/>
            <a:chExt cx="7571445" cy="257693"/>
          </a:xfrm>
        </p:grpSpPr>
        <p:cxnSp>
          <p:nvCxnSpPr>
            <p:cNvPr id="10" name="Straight Arrow Connector 9">
              <a:extLst>
                <a:ext uri="{FF2B5EF4-FFF2-40B4-BE49-F238E27FC236}">
                  <a16:creationId xmlns="" xmlns:a16="http://schemas.microsoft.com/office/drawing/2014/main" id="{D7113261-EE15-41BF-B4DE-B367AA4FF9DD}"/>
                </a:ext>
              </a:extLst>
            </p:cNvPr>
            <p:cNvCxnSpPr/>
            <p:nvPr/>
          </p:nvCxnSpPr>
          <p:spPr>
            <a:xfrm>
              <a:off x="471886" y="2637183"/>
              <a:ext cx="7571445" cy="0"/>
            </a:xfrm>
            <a:prstGeom prst="straightConnector1">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9EE0B806-2976-416C-A0E9-29865420F793}"/>
                </a:ext>
              </a:extLst>
            </p:cNvPr>
            <p:cNvCxnSpPr/>
            <p:nvPr/>
          </p:nvCxnSpPr>
          <p:spPr>
            <a:xfrm>
              <a:off x="993913" y="2505457"/>
              <a:ext cx="0" cy="23774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C9788696-F077-4955-B6BA-0B88E9AB6320}"/>
                </a:ext>
              </a:extLst>
            </p:cNvPr>
            <p:cNvCxnSpPr/>
            <p:nvPr/>
          </p:nvCxnSpPr>
          <p:spPr>
            <a:xfrm>
              <a:off x="2113722" y="2525407"/>
              <a:ext cx="0" cy="23774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AA7FE734-0A61-4519-870B-1990518DE7BD}"/>
                </a:ext>
              </a:extLst>
            </p:cNvPr>
            <p:cNvCxnSpPr/>
            <p:nvPr/>
          </p:nvCxnSpPr>
          <p:spPr>
            <a:xfrm>
              <a:off x="3227832" y="2525407"/>
              <a:ext cx="0" cy="23774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51B1A4BF-C501-48A0-978E-B34B0A9A8D79}"/>
                </a:ext>
              </a:extLst>
            </p:cNvPr>
            <p:cNvCxnSpPr/>
            <p:nvPr/>
          </p:nvCxnSpPr>
          <p:spPr>
            <a:xfrm>
              <a:off x="4260574" y="2525407"/>
              <a:ext cx="0" cy="23774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62F14051-431E-4720-92B4-C91DFBD8929A}"/>
                </a:ext>
              </a:extLst>
            </p:cNvPr>
            <p:cNvCxnSpPr/>
            <p:nvPr/>
          </p:nvCxnSpPr>
          <p:spPr>
            <a:xfrm>
              <a:off x="5360504" y="2525407"/>
              <a:ext cx="0" cy="23774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BEF35CE4-778F-4012-96AE-97993FC495DE}"/>
                </a:ext>
              </a:extLst>
            </p:cNvPr>
            <p:cNvCxnSpPr/>
            <p:nvPr/>
          </p:nvCxnSpPr>
          <p:spPr>
            <a:xfrm>
              <a:off x="6407426" y="2525336"/>
              <a:ext cx="0" cy="23774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C156870D-0232-41FD-89F6-AC4234594753}"/>
                </a:ext>
              </a:extLst>
            </p:cNvPr>
            <p:cNvCxnSpPr>
              <a:cxnSpLocks/>
            </p:cNvCxnSpPr>
            <p:nvPr/>
          </p:nvCxnSpPr>
          <p:spPr>
            <a:xfrm>
              <a:off x="7520609" y="2525336"/>
              <a:ext cx="0" cy="237743"/>
            </a:xfrm>
            <a:prstGeom prst="line">
              <a:avLst/>
            </a:prstGeom>
            <a:ln w="38100"/>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graphicFrame>
            <p:nvGraphicFramePr>
              <p:cNvPr id="20" name="Table 19"/>
              <p:cNvGraphicFramePr>
                <a:graphicFrameLocks noGrp="1"/>
              </p:cNvGraphicFramePr>
              <p:nvPr>
                <p:extLst>
                  <p:ext uri="{D42A27DB-BD31-4B8C-83A1-F6EECF244321}">
                    <p14:modId xmlns:p14="http://schemas.microsoft.com/office/powerpoint/2010/main" val="1767700603"/>
                  </p:ext>
                </p:extLst>
              </p:nvPr>
            </p:nvGraphicFramePr>
            <p:xfrm>
              <a:off x="473578" y="3895072"/>
              <a:ext cx="7571445" cy="554546"/>
            </p:xfrm>
            <a:graphic>
              <a:graphicData uri="http://schemas.openxmlformats.org/drawingml/2006/table">
                <a:tbl>
                  <a:tblPr firstRow="1" bandRow="1">
                    <a:tableStyleId>{5C22544A-7EE6-4342-B048-85BDC9FD1C3A}</a:tableStyleId>
                  </a:tblPr>
                  <a:tblGrid>
                    <a:gridCol w="1081635">
                      <a:extLst>
                        <a:ext uri="{9D8B030D-6E8A-4147-A177-3AD203B41FA5}">
                          <a16:colId xmlns="" xmlns:a16="http://schemas.microsoft.com/office/drawing/2014/main" val="20000"/>
                        </a:ext>
                      </a:extLst>
                    </a:gridCol>
                    <a:gridCol w="1081635">
                      <a:extLst>
                        <a:ext uri="{9D8B030D-6E8A-4147-A177-3AD203B41FA5}">
                          <a16:colId xmlns="" xmlns:a16="http://schemas.microsoft.com/office/drawing/2014/main" val="20002"/>
                        </a:ext>
                      </a:extLst>
                    </a:gridCol>
                    <a:gridCol w="1081635">
                      <a:extLst>
                        <a:ext uri="{9D8B030D-6E8A-4147-A177-3AD203B41FA5}">
                          <a16:colId xmlns="" xmlns:a16="http://schemas.microsoft.com/office/drawing/2014/main" val="20003"/>
                        </a:ext>
                      </a:extLst>
                    </a:gridCol>
                    <a:gridCol w="1081635">
                      <a:extLst>
                        <a:ext uri="{9D8B030D-6E8A-4147-A177-3AD203B41FA5}">
                          <a16:colId xmlns="" xmlns:a16="http://schemas.microsoft.com/office/drawing/2014/main" val="20004"/>
                        </a:ext>
                      </a:extLst>
                    </a:gridCol>
                    <a:gridCol w="1081635">
                      <a:extLst>
                        <a:ext uri="{9D8B030D-6E8A-4147-A177-3AD203B41FA5}">
                          <a16:colId xmlns="" xmlns:a16="http://schemas.microsoft.com/office/drawing/2014/main" val="20005"/>
                        </a:ext>
                      </a:extLst>
                    </a:gridCol>
                    <a:gridCol w="1081635">
                      <a:extLst>
                        <a:ext uri="{9D8B030D-6E8A-4147-A177-3AD203B41FA5}">
                          <a16:colId xmlns="" xmlns:a16="http://schemas.microsoft.com/office/drawing/2014/main" val="20006"/>
                        </a:ext>
                      </a:extLst>
                    </a:gridCol>
                    <a:gridCol w="1081635">
                      <a:extLst>
                        <a:ext uri="{9D8B030D-6E8A-4147-A177-3AD203B41FA5}">
                          <a16:colId xmlns="" xmlns:a16="http://schemas.microsoft.com/office/drawing/2014/main" val="20007"/>
                        </a:ext>
                      </a:extLst>
                    </a:gridCol>
                  </a:tblGrid>
                  <a:tr h="314875">
                    <a:tc>
                      <a:txBody>
                        <a:bodyPr/>
                        <a:lstStyle/>
                        <a:p>
                          <a:pPr algn="ctr"/>
                          <a:r>
                            <a:rPr lang="en-ZA" sz="1600" b="0" dirty="0">
                              <a:solidFill>
                                <a:schemeClr val="tx1"/>
                              </a:solidFill>
                            </a:rPr>
                            <a:t>0</a:t>
                          </a:r>
                          <a:endParaRPr lang="en-GB" sz="1600" b="0" dirty="0">
                            <a:solidFill>
                              <a:schemeClr val="tx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94C2C8"/>
                        </a:solidFill>
                      </a:tcPr>
                    </a:tc>
                    <a:tc>
                      <a:txBody>
                        <a:bodyPr/>
                        <a:lstStyle/>
                        <a:p>
                          <a:pPr algn="ctr"/>
                          <a14:m>
                            <m:oMathPara xmlns:m="http://schemas.openxmlformats.org/officeDocument/2006/math">
                              <m:oMathParaPr>
                                <m:jc m:val="centerGroup"/>
                              </m:oMathParaPr>
                              <m:oMath xmlns:m="http://schemas.openxmlformats.org/officeDocument/2006/math">
                                <m:f>
                                  <m:fPr>
                                    <m:ctrlPr>
                                      <a:rPr lang="en-GB" sz="1600" b="0" i="1" smtClean="0">
                                        <a:solidFill>
                                          <a:schemeClr val="tx1"/>
                                        </a:solidFill>
                                        <a:latin typeface="Cambria Math" panose="02040503050406030204" pitchFamily="18" charset="0"/>
                                      </a:rPr>
                                    </m:ctrlPr>
                                  </m:fPr>
                                  <m:num>
                                    <m:r>
                                      <a:rPr lang="en-ZA" sz="1600" b="0" i="1" smtClean="0">
                                        <a:solidFill>
                                          <a:schemeClr val="tx1"/>
                                        </a:solidFill>
                                        <a:latin typeface="Cambria Math" panose="02040503050406030204" pitchFamily="18" charset="0"/>
                                      </a:rPr>
                                      <m:t>1</m:t>
                                    </m:r>
                                  </m:num>
                                  <m:den>
                                    <m:r>
                                      <a:rPr lang="en-ZA" sz="1600" b="0" i="1" smtClean="0">
                                        <a:solidFill>
                                          <a:schemeClr val="tx1"/>
                                        </a:solidFill>
                                        <a:latin typeface="Cambria Math" panose="02040503050406030204" pitchFamily="18" charset="0"/>
                                      </a:rPr>
                                      <m:t>5</m:t>
                                    </m:r>
                                  </m:den>
                                </m:f>
                              </m:oMath>
                            </m:oMathPara>
                          </a14:m>
                          <a:endParaRPr lang="en-GB" sz="1600" b="0" dirty="0">
                            <a:solidFill>
                              <a:schemeClr val="tx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8E8EA"/>
                        </a:solidFill>
                      </a:tcPr>
                    </a:tc>
                    <a:tc>
                      <a:txBody>
                        <a:bodyPr/>
                        <a:lstStyle/>
                        <a:p>
                          <a:pPr algn="ctr"/>
                          <a14:m>
                            <m:oMathPara xmlns:m="http://schemas.openxmlformats.org/officeDocument/2006/math">
                              <m:oMathParaPr>
                                <m:jc m:val="centerGroup"/>
                              </m:oMathParaPr>
                              <m:oMath xmlns:m="http://schemas.openxmlformats.org/officeDocument/2006/math">
                                <m:f>
                                  <m:fPr>
                                    <m:ctrlPr>
                                      <a:rPr lang="en-GB" sz="1600" b="0" i="1" smtClean="0">
                                        <a:solidFill>
                                          <a:schemeClr val="tx1"/>
                                        </a:solidFill>
                                        <a:latin typeface="Cambria Math" panose="02040503050406030204" pitchFamily="18" charset="0"/>
                                      </a:rPr>
                                    </m:ctrlPr>
                                  </m:fPr>
                                  <m:num>
                                    <m:r>
                                      <a:rPr lang="en-ZA" sz="1600" b="0" i="1" smtClean="0">
                                        <a:solidFill>
                                          <a:schemeClr val="tx1"/>
                                        </a:solidFill>
                                        <a:latin typeface="Cambria Math" panose="02040503050406030204" pitchFamily="18" charset="0"/>
                                      </a:rPr>
                                      <m:t>2</m:t>
                                    </m:r>
                                  </m:num>
                                  <m:den>
                                    <m:r>
                                      <a:rPr lang="en-ZA" sz="1600" b="0" i="1" smtClean="0">
                                        <a:solidFill>
                                          <a:schemeClr val="tx1"/>
                                        </a:solidFill>
                                        <a:latin typeface="Cambria Math" panose="02040503050406030204" pitchFamily="18" charset="0"/>
                                      </a:rPr>
                                      <m:t>5</m:t>
                                    </m:r>
                                  </m:den>
                                </m:f>
                              </m:oMath>
                            </m:oMathPara>
                          </a14:m>
                          <a:endParaRPr lang="en-GB" sz="1600" b="0" dirty="0">
                            <a:solidFill>
                              <a:schemeClr val="tx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8E8EA"/>
                        </a:solidFill>
                      </a:tcPr>
                    </a:tc>
                    <a:tc>
                      <a:txBody>
                        <a:bodyPr/>
                        <a:lstStyle/>
                        <a:p>
                          <a:pPr algn="ctr"/>
                          <a14:m>
                            <m:oMathPara xmlns:m="http://schemas.openxmlformats.org/officeDocument/2006/math">
                              <m:oMathParaPr>
                                <m:jc m:val="centerGroup"/>
                              </m:oMathParaPr>
                              <m:oMath xmlns:m="http://schemas.openxmlformats.org/officeDocument/2006/math">
                                <m:f>
                                  <m:fPr>
                                    <m:ctrlPr>
                                      <a:rPr lang="en-GB" sz="1600" b="0" i="1" smtClean="0">
                                        <a:solidFill>
                                          <a:schemeClr val="tx1"/>
                                        </a:solidFill>
                                        <a:latin typeface="Cambria Math" panose="02040503050406030204" pitchFamily="18" charset="0"/>
                                      </a:rPr>
                                    </m:ctrlPr>
                                  </m:fPr>
                                  <m:num>
                                    <m:r>
                                      <a:rPr lang="en-ZA" sz="1600" b="0" i="1" smtClean="0">
                                        <a:solidFill>
                                          <a:schemeClr val="tx1"/>
                                        </a:solidFill>
                                        <a:latin typeface="Cambria Math" panose="02040503050406030204" pitchFamily="18" charset="0"/>
                                      </a:rPr>
                                      <m:t>1</m:t>
                                    </m:r>
                                  </m:num>
                                  <m:den>
                                    <m:r>
                                      <a:rPr lang="en-ZA" sz="1600" b="0" i="1" smtClean="0">
                                        <a:solidFill>
                                          <a:schemeClr val="tx1"/>
                                        </a:solidFill>
                                        <a:latin typeface="Cambria Math" panose="02040503050406030204" pitchFamily="18" charset="0"/>
                                      </a:rPr>
                                      <m:t>2</m:t>
                                    </m:r>
                                  </m:den>
                                </m:f>
                              </m:oMath>
                            </m:oMathPara>
                          </a14:m>
                          <a:endParaRPr lang="en-GB" sz="1600" b="0" dirty="0">
                            <a:solidFill>
                              <a:schemeClr val="tx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94C2C8"/>
                        </a:solidFill>
                      </a:tcPr>
                    </a:tc>
                    <a:tc>
                      <a:txBody>
                        <a:bodyPr/>
                        <a:lstStyle/>
                        <a:p>
                          <a:pPr algn="ctr"/>
                          <a14:m>
                            <m:oMathPara xmlns:m="http://schemas.openxmlformats.org/officeDocument/2006/math">
                              <m:oMathParaPr>
                                <m:jc m:val="centerGroup"/>
                              </m:oMathParaPr>
                              <m:oMath xmlns:m="http://schemas.openxmlformats.org/officeDocument/2006/math">
                                <m:f>
                                  <m:fPr>
                                    <m:ctrlPr>
                                      <a:rPr lang="en-GB" sz="1600" b="0" i="1" smtClean="0">
                                        <a:solidFill>
                                          <a:schemeClr val="tx1"/>
                                        </a:solidFill>
                                        <a:latin typeface="Cambria Math" panose="02040503050406030204" pitchFamily="18" charset="0"/>
                                      </a:rPr>
                                    </m:ctrlPr>
                                  </m:fPr>
                                  <m:num>
                                    <m:r>
                                      <a:rPr lang="en-ZA" sz="1600" b="0" i="1" smtClean="0">
                                        <a:solidFill>
                                          <a:schemeClr val="tx1"/>
                                        </a:solidFill>
                                        <a:latin typeface="Cambria Math" panose="02040503050406030204" pitchFamily="18" charset="0"/>
                                      </a:rPr>
                                      <m:t>3</m:t>
                                    </m:r>
                                  </m:num>
                                  <m:den>
                                    <m:r>
                                      <a:rPr lang="en-ZA" sz="1600" b="0" i="1" smtClean="0">
                                        <a:solidFill>
                                          <a:schemeClr val="tx1"/>
                                        </a:solidFill>
                                        <a:latin typeface="Cambria Math" panose="02040503050406030204" pitchFamily="18" charset="0"/>
                                      </a:rPr>
                                      <m:t>5</m:t>
                                    </m:r>
                                  </m:den>
                                </m:f>
                              </m:oMath>
                            </m:oMathPara>
                          </a14:m>
                          <a:endParaRPr lang="en-GB" sz="1600" b="0" dirty="0">
                            <a:solidFill>
                              <a:schemeClr val="tx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8E8EA"/>
                        </a:solidFill>
                      </a:tcPr>
                    </a:tc>
                    <a:tc>
                      <a:txBody>
                        <a:bodyPr/>
                        <a:lstStyle/>
                        <a:p>
                          <a:pPr algn="ctr"/>
                          <a14:m>
                            <m:oMathPara xmlns:m="http://schemas.openxmlformats.org/officeDocument/2006/math">
                              <m:oMathParaPr>
                                <m:jc m:val="centerGroup"/>
                              </m:oMathParaPr>
                              <m:oMath xmlns:m="http://schemas.openxmlformats.org/officeDocument/2006/math">
                                <m:f>
                                  <m:fPr>
                                    <m:ctrlPr>
                                      <a:rPr lang="en-GB" sz="1600" b="0" i="1" smtClean="0">
                                        <a:solidFill>
                                          <a:schemeClr val="tx1"/>
                                        </a:solidFill>
                                        <a:latin typeface="Cambria Math" panose="02040503050406030204" pitchFamily="18" charset="0"/>
                                      </a:rPr>
                                    </m:ctrlPr>
                                  </m:fPr>
                                  <m:num>
                                    <m:r>
                                      <a:rPr lang="en-ZA" sz="1600" b="0" i="1" smtClean="0">
                                        <a:solidFill>
                                          <a:schemeClr val="tx1"/>
                                        </a:solidFill>
                                        <a:latin typeface="Cambria Math" panose="02040503050406030204" pitchFamily="18" charset="0"/>
                                      </a:rPr>
                                      <m:t>4</m:t>
                                    </m:r>
                                  </m:num>
                                  <m:den>
                                    <m:r>
                                      <a:rPr lang="en-ZA" sz="1600" b="0" i="1" smtClean="0">
                                        <a:solidFill>
                                          <a:schemeClr val="tx1"/>
                                        </a:solidFill>
                                        <a:latin typeface="Cambria Math" panose="02040503050406030204" pitchFamily="18" charset="0"/>
                                      </a:rPr>
                                      <m:t>5</m:t>
                                    </m:r>
                                  </m:den>
                                </m:f>
                              </m:oMath>
                            </m:oMathPara>
                          </a14:m>
                          <a:endParaRPr lang="en-GB" sz="1600" b="0" dirty="0">
                            <a:solidFill>
                              <a:schemeClr val="tx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8E8EA"/>
                        </a:solidFill>
                      </a:tcPr>
                    </a:tc>
                    <a:tc>
                      <a:txBody>
                        <a:bodyPr/>
                        <a:lstStyle/>
                        <a:p>
                          <a:pPr algn="ctr"/>
                          <a14:m>
                            <m:oMathPara xmlns:m="http://schemas.openxmlformats.org/officeDocument/2006/math">
                              <m:oMathParaPr>
                                <m:jc m:val="centerGroup"/>
                              </m:oMathParaPr>
                              <m:oMath xmlns:m="http://schemas.openxmlformats.org/officeDocument/2006/math">
                                <m:f>
                                  <m:fPr>
                                    <m:ctrlPr>
                                      <a:rPr lang="en-GB" sz="1600" b="0" i="1" smtClean="0">
                                        <a:solidFill>
                                          <a:schemeClr val="tx1"/>
                                        </a:solidFill>
                                        <a:latin typeface="Cambria Math" panose="02040503050406030204" pitchFamily="18" charset="0"/>
                                      </a:rPr>
                                    </m:ctrlPr>
                                  </m:fPr>
                                  <m:num>
                                    <m:r>
                                      <a:rPr lang="en-ZA" sz="1600" b="0" i="1" smtClean="0">
                                        <a:solidFill>
                                          <a:schemeClr val="tx1"/>
                                        </a:solidFill>
                                        <a:latin typeface="Cambria Math" panose="02040503050406030204" pitchFamily="18" charset="0"/>
                                      </a:rPr>
                                      <m:t>5</m:t>
                                    </m:r>
                                  </m:num>
                                  <m:den>
                                    <m:r>
                                      <a:rPr lang="en-ZA" sz="1600" b="0" i="1" smtClean="0">
                                        <a:solidFill>
                                          <a:schemeClr val="tx1"/>
                                        </a:solidFill>
                                        <a:latin typeface="Cambria Math" panose="02040503050406030204" pitchFamily="18" charset="0"/>
                                      </a:rPr>
                                      <m:t>5</m:t>
                                    </m:r>
                                  </m:den>
                                </m:f>
                              </m:oMath>
                            </m:oMathPara>
                          </a14:m>
                          <a:endParaRPr lang="en-GB" sz="1600" b="0" dirty="0">
                            <a:solidFill>
                              <a:schemeClr val="tx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94C2C8"/>
                        </a:solidFill>
                      </a:tcPr>
                    </a:tc>
                    <a:extLst>
                      <a:ext uri="{0D108BD9-81ED-4DB2-BD59-A6C34878D82A}">
                        <a16:rowId xmlns="" xmlns:a16="http://schemas.microsoft.com/office/drawing/2014/main" val="10001"/>
                      </a:ext>
                    </a:extLst>
                  </a:tr>
                </a:tbl>
              </a:graphicData>
            </a:graphic>
          </p:graphicFrame>
        </mc:Choice>
        <mc:Fallback xmlns="">
          <p:graphicFrame>
            <p:nvGraphicFramePr>
              <p:cNvPr id="20" name="Table 19"/>
              <p:cNvGraphicFramePr>
                <a:graphicFrameLocks noGrp="1"/>
              </p:cNvGraphicFramePr>
              <p:nvPr>
                <p:extLst>
                  <p:ext uri="{D42A27DB-BD31-4B8C-83A1-F6EECF244321}">
                    <p14:modId xmlns:p14="http://schemas.microsoft.com/office/powerpoint/2010/main" val="1767700603"/>
                  </p:ext>
                </p:extLst>
              </p:nvPr>
            </p:nvGraphicFramePr>
            <p:xfrm>
              <a:off x="473578" y="3895072"/>
              <a:ext cx="7571445" cy="554546"/>
            </p:xfrm>
            <a:graphic>
              <a:graphicData uri="http://schemas.openxmlformats.org/drawingml/2006/table">
                <a:tbl>
                  <a:tblPr firstRow="1" bandRow="1">
                    <a:tableStyleId>{5C22544A-7EE6-4342-B048-85BDC9FD1C3A}</a:tableStyleId>
                  </a:tblPr>
                  <a:tblGrid>
                    <a:gridCol w="1081635">
                      <a:extLst>
                        <a:ext uri="{9D8B030D-6E8A-4147-A177-3AD203B41FA5}">
                          <a16:colId xmlns:a16="http://schemas.microsoft.com/office/drawing/2014/main" xmlns:a14="http://schemas.microsoft.com/office/drawing/2010/main" xmlns="" val="20000"/>
                        </a:ext>
                      </a:extLst>
                    </a:gridCol>
                    <a:gridCol w="1081635">
                      <a:extLst>
                        <a:ext uri="{9D8B030D-6E8A-4147-A177-3AD203B41FA5}">
                          <a16:colId xmlns:a16="http://schemas.microsoft.com/office/drawing/2014/main" xmlns:a14="http://schemas.microsoft.com/office/drawing/2010/main" xmlns="" val="20002"/>
                        </a:ext>
                      </a:extLst>
                    </a:gridCol>
                    <a:gridCol w="1081635">
                      <a:extLst>
                        <a:ext uri="{9D8B030D-6E8A-4147-A177-3AD203B41FA5}">
                          <a16:colId xmlns:a16="http://schemas.microsoft.com/office/drawing/2014/main" xmlns:a14="http://schemas.microsoft.com/office/drawing/2010/main" xmlns="" val="20003"/>
                        </a:ext>
                      </a:extLst>
                    </a:gridCol>
                    <a:gridCol w="1081635">
                      <a:extLst>
                        <a:ext uri="{9D8B030D-6E8A-4147-A177-3AD203B41FA5}">
                          <a16:colId xmlns:a16="http://schemas.microsoft.com/office/drawing/2014/main" xmlns:a14="http://schemas.microsoft.com/office/drawing/2010/main" xmlns="" val="20004"/>
                        </a:ext>
                      </a:extLst>
                    </a:gridCol>
                    <a:gridCol w="1081635">
                      <a:extLst>
                        <a:ext uri="{9D8B030D-6E8A-4147-A177-3AD203B41FA5}">
                          <a16:colId xmlns:a16="http://schemas.microsoft.com/office/drawing/2014/main" xmlns:a14="http://schemas.microsoft.com/office/drawing/2010/main" xmlns="" val="20005"/>
                        </a:ext>
                      </a:extLst>
                    </a:gridCol>
                    <a:gridCol w="1081635">
                      <a:extLst>
                        <a:ext uri="{9D8B030D-6E8A-4147-A177-3AD203B41FA5}">
                          <a16:colId xmlns:a16="http://schemas.microsoft.com/office/drawing/2014/main" xmlns:a14="http://schemas.microsoft.com/office/drawing/2010/main" xmlns="" val="20006"/>
                        </a:ext>
                      </a:extLst>
                    </a:gridCol>
                    <a:gridCol w="1081635">
                      <a:extLst>
                        <a:ext uri="{9D8B030D-6E8A-4147-A177-3AD203B41FA5}">
                          <a16:colId xmlns:a16="http://schemas.microsoft.com/office/drawing/2014/main" xmlns:a14="http://schemas.microsoft.com/office/drawing/2010/main" xmlns="" val="20007"/>
                        </a:ext>
                      </a:extLst>
                    </a:gridCol>
                  </a:tblGrid>
                  <a:tr h="554546">
                    <a:tc>
                      <a:txBody>
                        <a:bodyPr/>
                        <a:lstStyle/>
                        <a:p>
                          <a:pPr algn="ctr"/>
                          <a:r>
                            <a:rPr lang="en-ZA" sz="1600" b="0" dirty="0">
                              <a:solidFill>
                                <a:schemeClr val="tx1"/>
                              </a:solidFill>
                            </a:rPr>
                            <a:t>0</a:t>
                          </a:r>
                          <a:endParaRPr lang="en-GB" sz="1600" b="0" dirty="0">
                            <a:solidFill>
                              <a:schemeClr val="tx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94C2C8"/>
                        </a:solidFill>
                      </a:tcPr>
                    </a:tc>
                    <a:tc>
                      <a:txBody>
                        <a:bodyPr/>
                        <a:lstStyle/>
                        <a:p>
                          <a:endParaRPr lang="en-US"/>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rotWithShape="0">
                          <a:blip r:embed="rId2"/>
                          <a:stretch>
                            <a:fillRect l="-101695" t="-2174" r="-504520" b="-5435"/>
                          </a:stretch>
                        </a:blipFill>
                      </a:tcPr>
                    </a:tc>
                    <a:tc>
                      <a:txBody>
                        <a:bodyPr/>
                        <a:lstStyle/>
                        <a:p>
                          <a:endParaRPr lang="en-US"/>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rotWithShape="0">
                          <a:blip r:embed="rId2"/>
                          <a:stretch>
                            <a:fillRect l="-200562" t="-2174" r="-401685" b="-5435"/>
                          </a:stretch>
                        </a:blipFill>
                      </a:tcPr>
                    </a:tc>
                    <a:tc>
                      <a:txBody>
                        <a:bodyPr/>
                        <a:lstStyle/>
                        <a:p>
                          <a:endParaRPr lang="en-US"/>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rotWithShape="0">
                          <a:blip r:embed="rId2"/>
                          <a:stretch>
                            <a:fillRect l="-302260" t="-2174" r="-303955" b="-5435"/>
                          </a:stretch>
                        </a:blipFill>
                      </a:tcPr>
                    </a:tc>
                    <a:tc>
                      <a:txBody>
                        <a:bodyPr/>
                        <a:lstStyle/>
                        <a:p>
                          <a:endParaRPr lang="en-US"/>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rotWithShape="0">
                          <a:blip r:embed="rId2"/>
                          <a:stretch>
                            <a:fillRect l="-400000" t="-2174" r="-202247" b="-5435"/>
                          </a:stretch>
                        </a:blipFill>
                      </a:tcPr>
                    </a:tc>
                    <a:tc>
                      <a:txBody>
                        <a:bodyPr/>
                        <a:lstStyle/>
                        <a:p>
                          <a:endParaRPr lang="en-US"/>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rotWithShape="0">
                          <a:blip r:embed="rId2"/>
                          <a:stretch>
                            <a:fillRect l="-502825" t="-2174" r="-103390" b="-5435"/>
                          </a:stretch>
                        </a:blipFill>
                      </a:tcPr>
                    </a:tc>
                    <a:tc>
                      <a:txBody>
                        <a:bodyPr/>
                        <a:lstStyle/>
                        <a:p>
                          <a:endParaRPr lang="en-US"/>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rotWithShape="0">
                          <a:blip r:embed="rId2"/>
                          <a:stretch>
                            <a:fillRect l="-599438" t="-2174" r="-2809" b="-5435"/>
                          </a:stretch>
                        </a:blipFill>
                      </a:tcPr>
                    </a:tc>
                    <a:extLst>
                      <a:ext uri="{0D108BD9-81ED-4DB2-BD59-A6C34878D82A}">
                        <a16:rowId xmlns:a16="http://schemas.microsoft.com/office/drawing/2014/main" xmlns:a14="http://schemas.microsoft.com/office/drawing/2010/main" xmlns="" val="10001"/>
                      </a:ext>
                    </a:extLst>
                  </a:tr>
                </a:tbl>
              </a:graphicData>
            </a:graphic>
          </p:graphicFrame>
        </mc:Fallback>
      </mc:AlternateContent>
      <p:graphicFrame>
        <p:nvGraphicFramePr>
          <p:cNvPr id="21" name="Table 20"/>
          <p:cNvGraphicFramePr>
            <a:graphicFrameLocks noGrp="1"/>
          </p:cNvGraphicFramePr>
          <p:nvPr>
            <p:extLst>
              <p:ext uri="{D42A27DB-BD31-4B8C-83A1-F6EECF244321}">
                <p14:modId xmlns:p14="http://schemas.microsoft.com/office/powerpoint/2010/main" val="620697008"/>
              </p:ext>
            </p:extLst>
          </p:nvPr>
        </p:nvGraphicFramePr>
        <p:xfrm>
          <a:off x="473577" y="4457851"/>
          <a:ext cx="7571445" cy="335280"/>
        </p:xfrm>
        <a:graphic>
          <a:graphicData uri="http://schemas.openxmlformats.org/drawingml/2006/table">
            <a:tbl>
              <a:tblPr firstRow="1" bandRow="1">
                <a:tableStyleId>{5C22544A-7EE6-4342-B048-85BDC9FD1C3A}</a:tableStyleId>
              </a:tblPr>
              <a:tblGrid>
                <a:gridCol w="1081635">
                  <a:extLst>
                    <a:ext uri="{9D8B030D-6E8A-4147-A177-3AD203B41FA5}">
                      <a16:colId xmlns="" xmlns:mc="http://schemas.openxmlformats.org/markup-compatibility/2006" xmlns:a14="http://schemas.microsoft.com/office/drawing/2010/main" xmlns:a16="http://schemas.microsoft.com/office/drawing/2014/main" val="20000"/>
                    </a:ext>
                  </a:extLst>
                </a:gridCol>
                <a:gridCol w="1081635">
                  <a:extLst>
                    <a:ext uri="{9D8B030D-6E8A-4147-A177-3AD203B41FA5}">
                      <a16:colId xmlns="" xmlns:mc="http://schemas.openxmlformats.org/markup-compatibility/2006" xmlns:a14="http://schemas.microsoft.com/office/drawing/2010/main" xmlns:a16="http://schemas.microsoft.com/office/drawing/2014/main" val="20002"/>
                    </a:ext>
                  </a:extLst>
                </a:gridCol>
                <a:gridCol w="1081635">
                  <a:extLst>
                    <a:ext uri="{9D8B030D-6E8A-4147-A177-3AD203B41FA5}">
                      <a16:colId xmlns="" xmlns:mc="http://schemas.openxmlformats.org/markup-compatibility/2006" xmlns:a14="http://schemas.microsoft.com/office/drawing/2010/main" xmlns:a16="http://schemas.microsoft.com/office/drawing/2014/main" val="20003"/>
                    </a:ext>
                  </a:extLst>
                </a:gridCol>
                <a:gridCol w="1081635">
                  <a:extLst>
                    <a:ext uri="{9D8B030D-6E8A-4147-A177-3AD203B41FA5}">
                      <a16:colId xmlns="" xmlns:mc="http://schemas.openxmlformats.org/markup-compatibility/2006" xmlns:a14="http://schemas.microsoft.com/office/drawing/2010/main" xmlns:a16="http://schemas.microsoft.com/office/drawing/2014/main" val="20004"/>
                    </a:ext>
                  </a:extLst>
                </a:gridCol>
                <a:gridCol w="1081635">
                  <a:extLst>
                    <a:ext uri="{9D8B030D-6E8A-4147-A177-3AD203B41FA5}">
                      <a16:colId xmlns="" xmlns:mc="http://schemas.openxmlformats.org/markup-compatibility/2006" xmlns:a14="http://schemas.microsoft.com/office/drawing/2010/main" xmlns:a16="http://schemas.microsoft.com/office/drawing/2014/main" val="20005"/>
                    </a:ext>
                  </a:extLst>
                </a:gridCol>
                <a:gridCol w="1081635">
                  <a:extLst>
                    <a:ext uri="{9D8B030D-6E8A-4147-A177-3AD203B41FA5}">
                      <a16:colId xmlns="" xmlns:mc="http://schemas.openxmlformats.org/markup-compatibility/2006" xmlns:a14="http://schemas.microsoft.com/office/drawing/2010/main" xmlns:a16="http://schemas.microsoft.com/office/drawing/2014/main" val="20006"/>
                    </a:ext>
                  </a:extLst>
                </a:gridCol>
                <a:gridCol w="1081635">
                  <a:extLst>
                    <a:ext uri="{9D8B030D-6E8A-4147-A177-3AD203B41FA5}">
                      <a16:colId xmlns="" xmlns:mc="http://schemas.openxmlformats.org/markup-compatibility/2006" xmlns:a14="http://schemas.microsoft.com/office/drawing/2010/main" xmlns:a16="http://schemas.microsoft.com/office/drawing/2014/main" val="20007"/>
                    </a:ext>
                  </a:extLst>
                </a:gridCol>
              </a:tblGrid>
              <a:tr h="251984">
                <a:tc>
                  <a:txBody>
                    <a:bodyPr/>
                    <a:lstStyle/>
                    <a:p>
                      <a:pPr algn="ctr"/>
                      <a:r>
                        <a:rPr lang="en-ZA" sz="1600" b="0" dirty="0">
                          <a:solidFill>
                            <a:schemeClr val="tx1"/>
                          </a:solidFill>
                        </a:rPr>
                        <a:t>0%</a:t>
                      </a:r>
                      <a:endParaRPr lang="en-GB" sz="1600" b="0" dirty="0">
                        <a:solidFill>
                          <a:schemeClr val="tx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94C2C8"/>
                    </a:solidFill>
                  </a:tcPr>
                </a:tc>
                <a:tc>
                  <a:txBody>
                    <a:bodyPr/>
                    <a:lstStyle/>
                    <a:p>
                      <a:pPr algn="ctr"/>
                      <a:r>
                        <a:rPr lang="en-ZA" sz="1600" b="0" dirty="0">
                          <a:solidFill>
                            <a:schemeClr val="tx1"/>
                          </a:solidFill>
                        </a:rPr>
                        <a:t>20%</a:t>
                      </a:r>
                      <a:endParaRPr lang="en-GB" sz="1600" b="0" dirty="0">
                        <a:solidFill>
                          <a:schemeClr val="tx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8E8EA"/>
                    </a:solidFill>
                  </a:tcPr>
                </a:tc>
                <a:tc>
                  <a:txBody>
                    <a:bodyPr/>
                    <a:lstStyle/>
                    <a:p>
                      <a:pPr algn="ctr"/>
                      <a:r>
                        <a:rPr lang="en-ZA" sz="1600" b="0" dirty="0">
                          <a:solidFill>
                            <a:schemeClr val="tx1"/>
                          </a:solidFill>
                        </a:rPr>
                        <a:t>40%</a:t>
                      </a:r>
                      <a:endParaRPr lang="en-GB" sz="1600" b="0" dirty="0">
                        <a:solidFill>
                          <a:schemeClr val="tx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8E8EA"/>
                    </a:solidFill>
                  </a:tcPr>
                </a:tc>
                <a:tc>
                  <a:txBody>
                    <a:bodyPr/>
                    <a:lstStyle/>
                    <a:p>
                      <a:pPr algn="ctr"/>
                      <a:r>
                        <a:rPr lang="en-ZA" sz="1600" b="0" dirty="0">
                          <a:solidFill>
                            <a:schemeClr val="tx1"/>
                          </a:solidFill>
                        </a:rPr>
                        <a:t>50%</a:t>
                      </a:r>
                      <a:endParaRPr lang="en-GB" sz="1600" b="0" dirty="0">
                        <a:solidFill>
                          <a:schemeClr val="tx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94C2C8"/>
                    </a:solidFill>
                  </a:tcPr>
                </a:tc>
                <a:tc>
                  <a:txBody>
                    <a:bodyPr/>
                    <a:lstStyle/>
                    <a:p>
                      <a:pPr algn="ctr"/>
                      <a:r>
                        <a:rPr lang="en-ZA" sz="1600" b="0" dirty="0">
                          <a:solidFill>
                            <a:schemeClr val="tx1"/>
                          </a:solidFill>
                        </a:rPr>
                        <a:t>60%</a:t>
                      </a:r>
                      <a:endParaRPr lang="en-GB" sz="1600" b="0" dirty="0">
                        <a:solidFill>
                          <a:schemeClr val="tx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8E8EA"/>
                    </a:solidFill>
                  </a:tcPr>
                </a:tc>
                <a:tc>
                  <a:txBody>
                    <a:bodyPr/>
                    <a:lstStyle/>
                    <a:p>
                      <a:pPr algn="ctr"/>
                      <a:r>
                        <a:rPr lang="en-ZA" sz="1600" b="0" dirty="0">
                          <a:solidFill>
                            <a:schemeClr val="tx1"/>
                          </a:solidFill>
                        </a:rPr>
                        <a:t>80%</a:t>
                      </a:r>
                      <a:endParaRPr lang="en-GB" sz="1600" b="0" dirty="0">
                        <a:solidFill>
                          <a:schemeClr val="tx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8E8EA"/>
                    </a:solidFill>
                  </a:tcPr>
                </a:tc>
                <a:tc>
                  <a:txBody>
                    <a:bodyPr/>
                    <a:lstStyle/>
                    <a:p>
                      <a:pPr algn="ctr"/>
                      <a:r>
                        <a:rPr lang="en-ZA" sz="1600" b="0" dirty="0">
                          <a:solidFill>
                            <a:schemeClr val="tx1"/>
                          </a:solidFill>
                        </a:rPr>
                        <a:t>100%</a:t>
                      </a:r>
                      <a:endParaRPr lang="en-GB" sz="1600" b="0" dirty="0">
                        <a:solidFill>
                          <a:schemeClr val="tx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94C2C8"/>
                    </a:solidFill>
                  </a:tcPr>
                </a:tc>
                <a:extLst>
                  <a:ext uri="{0D108BD9-81ED-4DB2-BD59-A6C34878D82A}">
                    <a16:rowId xmlns="" xmlns:mc="http://schemas.openxmlformats.org/markup-compatibility/2006" xmlns:a14="http://schemas.microsoft.com/office/drawing/2010/main" xmlns:a16="http://schemas.microsoft.com/office/drawing/2014/main" val="10002"/>
                  </a:ext>
                </a:extLst>
              </a:tr>
            </a:tbl>
          </a:graphicData>
        </a:graphic>
      </p:graphicFrame>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2910" y="2119574"/>
            <a:ext cx="2975328" cy="3515649"/>
          </a:xfrm>
          <a:prstGeom prst="rect">
            <a:avLst/>
          </a:prstGeom>
          <a:noFill/>
          <a:ln>
            <a:noFill/>
          </a:ln>
        </p:spPr>
      </p:pic>
    </p:spTree>
    <p:extLst>
      <p:ext uri="{BB962C8B-B14F-4D97-AF65-F5344CB8AC3E}">
        <p14:creationId xmlns:p14="http://schemas.microsoft.com/office/powerpoint/2010/main" val="384701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10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p:cTn id="50" dur="500" fill="hold"/>
                                        <p:tgtEl>
                                          <p:spTgt spid="21"/>
                                        </p:tgtEl>
                                        <p:attrNameLst>
                                          <p:attrName>ppt_w</p:attrName>
                                        </p:attrNameLst>
                                      </p:cBhvr>
                                      <p:tavLst>
                                        <p:tav tm="0">
                                          <p:val>
                                            <p:fltVal val="0"/>
                                          </p:val>
                                        </p:tav>
                                        <p:tav tm="100000">
                                          <p:val>
                                            <p:strVal val="#ppt_w"/>
                                          </p:val>
                                        </p:tav>
                                      </p:tavLst>
                                    </p:anim>
                                    <p:anim calcmode="lin" valueType="num">
                                      <p:cBhvr>
                                        <p:cTn id="51" dur="500" fill="hold"/>
                                        <p:tgtEl>
                                          <p:spTgt spid="21"/>
                                        </p:tgtEl>
                                        <p:attrNameLst>
                                          <p:attrName>ppt_h</p:attrName>
                                        </p:attrNameLst>
                                      </p:cBhvr>
                                      <p:tavLst>
                                        <p:tav tm="0">
                                          <p:val>
                                            <p:fltVal val="0"/>
                                          </p:val>
                                        </p:tav>
                                        <p:tav tm="100000">
                                          <p:val>
                                            <p:strVal val="#ppt_h"/>
                                          </p:val>
                                        </p:tav>
                                      </p:tavLst>
                                    </p:anim>
                                    <p:animEffect transition="in" filter="fade">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3">
                                            <p:txEl>
                                              <p:pRg st="0" end="0"/>
                                            </p:txEl>
                                          </p:spTgt>
                                        </p:tgtEl>
                                        <p:attrNameLst>
                                          <p:attrName>style.visibility</p:attrName>
                                        </p:attrNameLst>
                                      </p:cBhvr>
                                      <p:to>
                                        <p:strVal val="visible"/>
                                      </p:to>
                                    </p:set>
                                    <p:anim calcmode="lin" valueType="num">
                                      <p:cBhvr additive="base">
                                        <p:cTn id="5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Random events</a:t>
            </a:r>
            <a:endParaRPr lang="en-GB" sz="4400" dirty="0"/>
          </a:p>
        </p:txBody>
      </p:sp>
      <p:sp>
        <p:nvSpPr>
          <p:cNvPr id="4" name="Text Placeholder 3"/>
          <p:cNvSpPr>
            <a:spLocks noGrp="1"/>
          </p:cNvSpPr>
          <p:nvPr>
            <p:ph type="body" sz="quarter" idx="10"/>
          </p:nvPr>
        </p:nvSpPr>
        <p:spPr/>
        <p:txBody>
          <a:bodyPr/>
          <a:lstStyle/>
          <a:p>
            <a:r>
              <a:rPr lang="en-ZA" dirty="0"/>
              <a:t>Unit 15.1</a:t>
            </a:r>
            <a:endParaRPr lang="en-GB" dirty="0"/>
          </a:p>
        </p:txBody>
      </p:sp>
      <p:sp>
        <p:nvSpPr>
          <p:cNvPr id="5" name="Rectangle 4"/>
          <p:cNvSpPr/>
          <p:nvPr/>
        </p:nvSpPr>
        <p:spPr>
          <a:xfrm>
            <a:off x="4248150" y="2164702"/>
            <a:ext cx="3763731" cy="3747071"/>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Content Placeholder 2"/>
          <p:cNvSpPr txBox="1">
            <a:spLocks/>
          </p:cNvSpPr>
          <p:nvPr/>
        </p:nvSpPr>
        <p:spPr>
          <a:xfrm>
            <a:off x="4417575" y="1966911"/>
            <a:ext cx="2359385"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a:solidFill>
                  <a:srgbClr val="64AFA8"/>
                </a:solidFill>
              </a:rPr>
              <a:t>Random events</a:t>
            </a:r>
            <a:endParaRPr lang="en-GB" sz="2400" b="1" i="1" dirty="0">
              <a:solidFill>
                <a:srgbClr val="64AFA8"/>
              </a:solidFill>
            </a:endParaRPr>
          </a:p>
        </p:txBody>
      </p:sp>
      <p:sp>
        <p:nvSpPr>
          <p:cNvPr id="7" name="TextBox 6"/>
          <p:cNvSpPr txBox="1"/>
          <p:nvPr/>
        </p:nvSpPr>
        <p:spPr>
          <a:xfrm>
            <a:off x="4403780" y="2524090"/>
            <a:ext cx="3502743" cy="3170099"/>
          </a:xfrm>
          <a:prstGeom prst="rect">
            <a:avLst/>
          </a:prstGeom>
          <a:noFill/>
        </p:spPr>
        <p:txBody>
          <a:bodyPr wrap="square" rtlCol="0">
            <a:spAutoFit/>
          </a:bodyPr>
          <a:lstStyle/>
          <a:p>
            <a:r>
              <a:rPr lang="en-ZA" sz="2000" b="1" dirty="0"/>
              <a:t>Random events </a:t>
            </a:r>
            <a:r>
              <a:rPr lang="en-ZA" sz="2000" dirty="0"/>
              <a:t>are events that are not planned or controlled by people or by other factors. When events are random, the outcome is a matter of chance and each outcome has an equal chance of happening e.g. when tossing a coin, there is an equal chance that heads or tails could come up. </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457" y="2444619"/>
            <a:ext cx="3536790" cy="2767739"/>
          </a:xfrm>
          <a:prstGeom prst="rect">
            <a:avLst/>
          </a:prstGeom>
        </p:spPr>
      </p:pic>
    </p:spTree>
    <p:extLst>
      <p:ext uri="{BB962C8B-B14F-4D97-AF65-F5344CB8AC3E}">
        <p14:creationId xmlns:p14="http://schemas.microsoft.com/office/powerpoint/2010/main" val="37953828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Dependent and independent events</a:t>
            </a:r>
            <a:endParaRPr lang="en-GB" sz="4400" dirty="0"/>
          </a:p>
        </p:txBody>
      </p:sp>
      <p:sp>
        <p:nvSpPr>
          <p:cNvPr id="3" name="Content Placeholder 2"/>
          <p:cNvSpPr>
            <a:spLocks noGrp="1"/>
          </p:cNvSpPr>
          <p:nvPr>
            <p:ph idx="1"/>
          </p:nvPr>
        </p:nvSpPr>
        <p:spPr/>
        <p:txBody>
          <a:bodyPr anchor="ctr"/>
          <a:lstStyle/>
          <a:p>
            <a:pPr marL="182563" indent="-182563">
              <a:buFont typeface="Arial" panose="020B0604020202020204" pitchFamily="34" charset="0"/>
              <a:buChar char="•"/>
            </a:pPr>
            <a:r>
              <a:rPr lang="en-ZA" dirty="0"/>
              <a:t>Two events, A and B, are </a:t>
            </a:r>
            <a:r>
              <a:rPr lang="en-ZA" b="1" dirty="0">
                <a:solidFill>
                  <a:srgbClr val="0D9293"/>
                </a:solidFill>
              </a:rPr>
              <a:t>independent</a:t>
            </a:r>
            <a:r>
              <a:rPr lang="en-ZA" dirty="0"/>
              <a:t> if the outcome of the first event does not influence the outcome of the second event. </a:t>
            </a:r>
          </a:p>
          <a:p>
            <a:pPr marL="182563"/>
            <a:r>
              <a:rPr lang="en-ZA" dirty="0"/>
              <a:t>e.g. if you flip a coin and the result is Heads, this does not influence the result of your next throw, which has an equal chance of Heads or Tails. </a:t>
            </a:r>
          </a:p>
          <a:p>
            <a:pPr marL="182563"/>
            <a:endParaRPr lang="en-ZA" dirty="0"/>
          </a:p>
          <a:p>
            <a:pPr marL="182563" indent="-182563">
              <a:buFont typeface="Arial" panose="020B0604020202020204" pitchFamily="34" charset="0"/>
              <a:buChar char="•"/>
            </a:pPr>
            <a:r>
              <a:rPr lang="en-ZA" dirty="0"/>
              <a:t>Two events, C and D, are </a:t>
            </a:r>
            <a:r>
              <a:rPr lang="en-ZA" b="1" dirty="0">
                <a:solidFill>
                  <a:srgbClr val="9CD043"/>
                </a:solidFill>
              </a:rPr>
              <a:t>dependent</a:t>
            </a:r>
            <a:r>
              <a:rPr lang="en-ZA" dirty="0"/>
              <a:t> if the outcome of one event influences the outcome of the other. </a:t>
            </a:r>
          </a:p>
          <a:p>
            <a:pPr marL="182563"/>
            <a:r>
              <a:rPr lang="en-ZA" dirty="0"/>
              <a:t>e.g. if your lunch box contains three biscuits and two apples, when you eat one biscuit or one apple, you reduce the number of choices you have when deciding to eat a second thing.</a:t>
            </a:r>
          </a:p>
        </p:txBody>
      </p:sp>
      <p:sp>
        <p:nvSpPr>
          <p:cNvPr id="4" name="Text Placeholder 3"/>
          <p:cNvSpPr>
            <a:spLocks noGrp="1"/>
          </p:cNvSpPr>
          <p:nvPr>
            <p:ph type="body" sz="quarter" idx="10"/>
          </p:nvPr>
        </p:nvSpPr>
        <p:spPr/>
        <p:txBody>
          <a:bodyPr/>
          <a:lstStyle/>
          <a:p>
            <a:r>
              <a:rPr lang="en-ZA" dirty="0"/>
              <a:t>Unit 15.1</a:t>
            </a:r>
            <a:endParaRPr lang="en-GB" dirty="0"/>
          </a:p>
        </p:txBody>
      </p:sp>
    </p:spTree>
    <p:extLst>
      <p:ext uri="{BB962C8B-B14F-4D97-AF65-F5344CB8AC3E}">
        <p14:creationId xmlns:p14="http://schemas.microsoft.com/office/powerpoint/2010/main" val="137036781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resentation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3917</TotalTime>
  <Words>1218</Words>
  <Application>Microsoft Office PowerPoint</Application>
  <PresentationFormat>On-screen Show (4:3)</PresentationFormat>
  <Paragraphs>140</Paragraphs>
  <Slides>21</Slides>
  <Notes>0</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8" baseType="lpstr">
      <vt:lpstr>Aharoni</vt:lpstr>
      <vt:lpstr>Arial</vt:lpstr>
      <vt:lpstr>Calibri</vt:lpstr>
      <vt:lpstr>Cambria Math</vt:lpstr>
      <vt:lpstr>Tw Cen MT Condensed Extra Bold</vt:lpstr>
      <vt:lpstr>Presentation2</vt:lpstr>
      <vt:lpstr>Equation</vt:lpstr>
      <vt:lpstr>Mathematical Literacy</vt:lpstr>
      <vt:lpstr>Interpreting the implication of likelihood</vt:lpstr>
      <vt:lpstr>Overview</vt:lpstr>
      <vt:lpstr>Understanding different terms in probability</vt:lpstr>
      <vt:lpstr>Understanding different terms in probability</vt:lpstr>
      <vt:lpstr>Understanding different terms in probability</vt:lpstr>
      <vt:lpstr>Probability scale</vt:lpstr>
      <vt:lpstr>Random events</vt:lpstr>
      <vt:lpstr>Dependent and independent events</vt:lpstr>
      <vt:lpstr>Dependent and independent events</vt:lpstr>
      <vt:lpstr>Theoretical and experimental probability </vt:lpstr>
      <vt:lpstr>Example 15.2 page 309</vt:lpstr>
      <vt:lpstr>Example 15.2 page 309</vt:lpstr>
      <vt:lpstr>Completing a table of values by using the formula or a description</vt:lpstr>
      <vt:lpstr>PowerPoint Presentation</vt:lpstr>
      <vt:lpstr>Recognising the expressions of likelihood</vt:lpstr>
      <vt:lpstr>Recognising the expressions of likelihood</vt:lpstr>
      <vt:lpstr>Example 15.4 page 312</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Leanne Storer</dc:creator>
  <cp:lastModifiedBy>Dipak, Aarthi, Springer</cp:lastModifiedBy>
  <cp:revision>648</cp:revision>
  <dcterms:created xsi:type="dcterms:W3CDTF">2017-08-15T07:49:10Z</dcterms:created>
  <dcterms:modified xsi:type="dcterms:W3CDTF">2017-12-22T11:07:30Z</dcterms:modified>
</cp:coreProperties>
</file>