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4v"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48"/>
  </p:handoutMasterIdLst>
  <p:sldIdLst>
    <p:sldId id="256" r:id="rId2"/>
    <p:sldId id="257" r:id="rId3"/>
    <p:sldId id="258" r:id="rId4"/>
    <p:sldId id="382" r:id="rId5"/>
    <p:sldId id="383" r:id="rId6"/>
    <p:sldId id="384" r:id="rId7"/>
    <p:sldId id="385" r:id="rId8"/>
    <p:sldId id="387" r:id="rId9"/>
    <p:sldId id="422" r:id="rId10"/>
    <p:sldId id="424" r:id="rId11"/>
    <p:sldId id="423" r:id="rId12"/>
    <p:sldId id="315" r:id="rId13"/>
    <p:sldId id="391" r:id="rId14"/>
    <p:sldId id="392" r:id="rId15"/>
    <p:sldId id="393" r:id="rId16"/>
    <p:sldId id="394" r:id="rId17"/>
    <p:sldId id="395" r:id="rId18"/>
    <p:sldId id="396" r:id="rId19"/>
    <p:sldId id="397" r:id="rId20"/>
    <p:sldId id="398" r:id="rId21"/>
    <p:sldId id="399" r:id="rId22"/>
    <p:sldId id="400" r:id="rId23"/>
    <p:sldId id="412" r:id="rId24"/>
    <p:sldId id="413" r:id="rId25"/>
    <p:sldId id="414" r:id="rId26"/>
    <p:sldId id="415" r:id="rId27"/>
    <p:sldId id="416" r:id="rId28"/>
    <p:sldId id="417" r:id="rId29"/>
    <p:sldId id="418" r:id="rId30"/>
    <p:sldId id="419" r:id="rId31"/>
    <p:sldId id="421" r:id="rId32"/>
    <p:sldId id="420" r:id="rId33"/>
    <p:sldId id="401" r:id="rId34"/>
    <p:sldId id="402" r:id="rId35"/>
    <p:sldId id="403" r:id="rId36"/>
    <p:sldId id="405" r:id="rId37"/>
    <p:sldId id="404" r:id="rId38"/>
    <p:sldId id="406" r:id="rId39"/>
    <p:sldId id="408" r:id="rId40"/>
    <p:sldId id="407" r:id="rId41"/>
    <p:sldId id="409" r:id="rId42"/>
    <p:sldId id="410" r:id="rId43"/>
    <p:sldId id="411" r:id="rId44"/>
    <p:sldId id="426" r:id="rId45"/>
    <p:sldId id="316" r:id="rId46"/>
    <p:sldId id="425"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56" userDrawn="1">
          <p15:clr>
            <a:srgbClr val="A4A3A4"/>
          </p15:clr>
        </p15:guide>
        <p15:guide id="2" pos="2676" userDrawn="1">
          <p15:clr>
            <a:srgbClr val="A4A3A4"/>
          </p15:clr>
        </p15:guide>
        <p15:guide id="3" orient="horz" pos="3861" userDrawn="1">
          <p15:clr>
            <a:srgbClr val="A4A3A4"/>
          </p15:clr>
        </p15:guide>
        <p15:guide id="4" pos="1338" userDrawn="1">
          <p15:clr>
            <a:srgbClr val="A4A3A4"/>
          </p15:clr>
        </p15:guide>
        <p15:guide id="5" orient="horz" pos="2478" userDrawn="1">
          <p15:clr>
            <a:srgbClr val="A4A3A4"/>
          </p15:clr>
        </p15:guide>
        <p15:guide id="6" orient="horz" pos="3453" userDrawn="1">
          <p15:clr>
            <a:srgbClr val="A4A3A4"/>
          </p15:clr>
        </p15:guide>
        <p15:guide id="7" pos="3742" userDrawn="1">
          <p15:clr>
            <a:srgbClr val="A4A3A4"/>
          </p15:clr>
        </p15:guide>
        <p15:guide id="8" pos="5012" userDrawn="1">
          <p15:clr>
            <a:srgbClr val="A4A3A4"/>
          </p15:clr>
        </p15:guide>
        <p15:guide id="9" orient="horz" pos="2840" userDrawn="1">
          <p15:clr>
            <a:srgbClr val="A4A3A4"/>
          </p15:clr>
        </p15:guide>
        <p15:guide id="10" pos="2290" userDrawn="1">
          <p15:clr>
            <a:srgbClr val="A4A3A4"/>
          </p15:clr>
        </p15:guide>
        <p15:guide id="11" orient="horz" pos="123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C1D8"/>
    <a:srgbClr val="0D9293"/>
    <a:srgbClr val="4BB3B5"/>
    <a:srgbClr val="BDDA73"/>
    <a:srgbClr val="9DCC47"/>
    <a:srgbClr val="A6CE39"/>
    <a:srgbClr val="D8E8EB"/>
    <a:srgbClr val="2FA1A2"/>
    <a:srgbClr val="9CD043"/>
    <a:srgbClr val="D8E8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57" autoAdjust="0"/>
    <p:restoredTop sz="94660"/>
  </p:normalViewPr>
  <p:slideViewPr>
    <p:cSldViewPr snapToGrid="0">
      <p:cViewPr varScale="1">
        <p:scale>
          <a:sx n="105" d="100"/>
          <a:sy n="105" d="100"/>
        </p:scale>
        <p:origin x="126" y="78"/>
      </p:cViewPr>
      <p:guideLst>
        <p:guide orient="horz" pos="1956"/>
        <p:guide pos="2676"/>
        <p:guide orient="horz" pos="3861"/>
        <p:guide pos="1338"/>
        <p:guide orient="horz" pos="2478"/>
        <p:guide orient="horz" pos="3453"/>
        <p:guide pos="3742"/>
        <p:guide pos="5012"/>
        <p:guide orient="horz" pos="2840"/>
        <p:guide pos="2290"/>
        <p:guide orient="horz" pos="123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0" d="100"/>
          <a:sy n="80" d="100"/>
        </p:scale>
        <p:origin x="199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D87E42-A97C-45D3-8678-BF71BE5913AE}" type="datetimeFigureOut">
              <a:rPr lang="en-GB" smtClean="0"/>
              <a:t>22/12/2017</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4E351C-D2F9-4339-AEC5-7206194B4A5F}" type="slidenum">
              <a:rPr lang="en-GB" smtClean="0"/>
              <a:t>‹#›</a:t>
            </a:fld>
            <a:endParaRPr lang="en-GB"/>
          </a:p>
        </p:txBody>
      </p:sp>
    </p:spTree>
    <p:extLst>
      <p:ext uri="{BB962C8B-B14F-4D97-AF65-F5344CB8AC3E}">
        <p14:creationId xmlns:p14="http://schemas.microsoft.com/office/powerpoint/2010/main" val="424824376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ustDataLst>
      <p:tags r:id="rId1"/>
    </p:custDataLst>
    <p:extLst>
      <p:ext uri="{BB962C8B-B14F-4D97-AF65-F5344CB8AC3E}">
        <p14:creationId xmlns:p14="http://schemas.microsoft.com/office/powerpoint/2010/main" val="3425967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a:t>Click to edit Master title style</a:t>
            </a:r>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108370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a:t>Topic title</a:t>
            </a:r>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Topic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extLst>
      <p:ext uri="{BB962C8B-B14F-4D97-AF65-F5344CB8AC3E}">
        <p14:creationId xmlns:p14="http://schemas.microsoft.com/office/powerpoint/2010/main" val="1261430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ustDataLst>
      <p:tags r:id="rId1"/>
    </p:custDataLst>
    <p:extLst>
      <p:ext uri="{BB962C8B-B14F-4D97-AF65-F5344CB8AC3E}">
        <p14:creationId xmlns:p14="http://schemas.microsoft.com/office/powerpoint/2010/main" val="363401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ustDataLst>
      <p:tags r:id="rId1"/>
    </p:custDataLst>
    <p:extLst>
      <p:ext uri="{BB962C8B-B14F-4D97-AF65-F5344CB8AC3E}">
        <p14:creationId xmlns:p14="http://schemas.microsoft.com/office/powerpoint/2010/main" val="73457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464" y="450289"/>
            <a:ext cx="1729753" cy="2455200"/>
          </a:xfrm>
          <a:prstGeom prst="rect">
            <a:avLst/>
          </a:prstGeom>
        </p:spPr>
      </p:pic>
      <p:sp>
        <p:nvSpPr>
          <p:cNvPr id="3" name="Text Placeholder 2"/>
          <p:cNvSpPr>
            <a:spLocks noGrp="1"/>
          </p:cNvSpPr>
          <p:nvPr>
            <p:ph type="body" idx="1" hasCustomPrompt="1"/>
          </p:nvPr>
        </p:nvSpPr>
        <p:spPr>
          <a:xfrm>
            <a:off x="385763" y="3960817"/>
            <a:ext cx="7910513" cy="479206"/>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3262376"/>
            <a:ext cx="8051800" cy="870712"/>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a:t>Learning activity number</a:t>
            </a:r>
          </a:p>
        </p:txBody>
      </p:sp>
      <p:sp>
        <p:nvSpPr>
          <p:cNvPr id="7" name="Text Placeholder 2"/>
          <p:cNvSpPr txBox="1">
            <a:spLocks/>
          </p:cNvSpPr>
          <p:nvPr userDrawn="1"/>
        </p:nvSpPr>
        <p:spPr>
          <a:xfrm>
            <a:off x="385763" y="4440022"/>
            <a:ext cx="7910513" cy="55042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ZA" sz="1800" b="0" dirty="0">
              <a:solidFill>
                <a:schemeClr val="tx1"/>
              </a:solidFill>
            </a:endParaRPr>
          </a:p>
        </p:txBody>
      </p:sp>
      <p:sp>
        <p:nvSpPr>
          <p:cNvPr id="9" name="Text Placeholder 2"/>
          <p:cNvSpPr>
            <a:spLocks noGrp="1"/>
          </p:cNvSpPr>
          <p:nvPr>
            <p:ph type="body" idx="11" hasCustomPrompt="1"/>
          </p:nvPr>
        </p:nvSpPr>
        <p:spPr>
          <a:xfrm>
            <a:off x="392595" y="4475632"/>
            <a:ext cx="7910513" cy="479206"/>
          </a:xfrm>
          <a:prstGeom prst="rect">
            <a:avLst/>
          </a:prstGeom>
        </p:spPr>
        <p:txBody>
          <a:bodyPr>
            <a:normAutofit/>
          </a:bodyPr>
          <a:lstStyle>
            <a:lvl1pPr marL="0" indent="0" algn="l">
              <a:buNone/>
              <a:defRPr sz="1700" b="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spTree>
    <p:custDataLst>
      <p:tags r:id="rId1"/>
    </p:custDataLst>
    <p:extLst>
      <p:ext uri="{BB962C8B-B14F-4D97-AF65-F5344CB8AC3E}">
        <p14:creationId xmlns:p14="http://schemas.microsoft.com/office/powerpoint/2010/main" val="3513730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4400" b="1">
                <a:latin typeface="+mn-lt"/>
              </a:defRPr>
            </a:lvl1pPr>
          </a:lstStyle>
          <a:p>
            <a:r>
              <a:rPr lang="en-US" dirty="0"/>
              <a:t>Click to edit Master title style</a:t>
            </a:r>
          </a:p>
        </p:txBody>
      </p:sp>
      <p:sp>
        <p:nvSpPr>
          <p:cNvPr id="3" name="Content Placeholder 2"/>
          <p:cNvSpPr>
            <a:spLocks noGrp="1"/>
          </p:cNvSpPr>
          <p:nvPr>
            <p:ph idx="1"/>
          </p:nvPr>
        </p:nvSpPr>
        <p:spPr>
          <a:xfrm>
            <a:off x="399289" y="1592288"/>
            <a:ext cx="7905751" cy="448532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hasCustomPrompt="1"/>
          </p:nvPr>
        </p:nvSpPr>
        <p:spPr>
          <a:xfrm>
            <a:off x="399289" y="987108"/>
            <a:ext cx="7905751" cy="301871"/>
          </a:xfrm>
          <a:prstGeom prst="rect">
            <a:avLst/>
          </a:prstGeom>
        </p:spPr>
        <p:txBody>
          <a:bodyPr/>
          <a:lstStyle>
            <a:lvl1pPr marL="0" indent="0">
              <a:buNone/>
              <a:defRPr sz="1800" b="1"/>
            </a:lvl1pPr>
          </a:lstStyle>
          <a:p>
            <a:r>
              <a:rPr lang="en-ZA" sz="1800" dirty="0">
                <a:solidFill>
                  <a:schemeClr val="bg2">
                    <a:lumMod val="75000"/>
                  </a:schemeClr>
                </a:solidFill>
              </a:rPr>
              <a:t>Unit</a:t>
            </a:r>
            <a:endParaRPr lang="en-US" dirty="0"/>
          </a:p>
        </p:txBody>
      </p:sp>
    </p:spTree>
    <p:custDataLst>
      <p:tags r:id="rId1"/>
    </p:custDataLst>
    <p:extLst>
      <p:ext uri="{BB962C8B-B14F-4D97-AF65-F5344CB8AC3E}">
        <p14:creationId xmlns:p14="http://schemas.microsoft.com/office/powerpoint/2010/main" val="516262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417320"/>
            <a:ext cx="7905750" cy="720724"/>
          </a:xfrm>
          <a:prstGeom prst="rect">
            <a:avLst/>
          </a:prstGeom>
        </p:spPr>
        <p:txBody>
          <a:bodyPr/>
          <a:lstStyle>
            <a:lvl1pPr>
              <a:defRPr sz="4000" b="1">
                <a:latin typeface="+mn-lt"/>
              </a:defRPr>
            </a:lvl1pPr>
          </a:lstStyle>
          <a:p>
            <a:endParaRPr lang="en-US" dirty="0"/>
          </a:p>
        </p:txBody>
      </p:sp>
      <p:sp>
        <p:nvSpPr>
          <p:cNvPr id="4" name="Content Placeholder 2"/>
          <p:cNvSpPr>
            <a:spLocks noGrp="1"/>
          </p:cNvSpPr>
          <p:nvPr>
            <p:ph idx="1"/>
          </p:nvPr>
        </p:nvSpPr>
        <p:spPr>
          <a:xfrm>
            <a:off x="399289" y="1947672"/>
            <a:ext cx="7905751" cy="4129939"/>
          </a:xfrm>
          <a:prstGeom prst="rect">
            <a:avLst/>
          </a:prstGeom>
        </p:spPr>
        <p:txBody>
          <a:bodyPr/>
          <a:lstStyle>
            <a:lvl1pPr marL="0" indent="0">
              <a:buNone/>
              <a:defRPr sz="2000" baseline="0"/>
            </a:lvl1pPr>
            <a:lvl2pPr>
              <a:defRPr sz="1800"/>
            </a:lvl2pPr>
            <a:lvl3pPr>
              <a:defRPr sz="1600"/>
            </a:lvl3pPr>
            <a:lvl4pPr>
              <a:defRPr sz="1400"/>
            </a:lvl4pPr>
            <a:lvl5pPr>
              <a:defRPr sz="1200"/>
            </a:lvl5pPr>
          </a:lstStyle>
          <a:p>
            <a:pPr lvl="0"/>
            <a:endParaRPr lang="en-ZA" dirty="0"/>
          </a:p>
        </p:txBody>
      </p:sp>
      <p:sp>
        <p:nvSpPr>
          <p:cNvPr id="5" name="Text Placeholder 5"/>
          <p:cNvSpPr>
            <a:spLocks noGrp="1"/>
          </p:cNvSpPr>
          <p:nvPr>
            <p:ph type="body" sz="quarter" idx="10"/>
          </p:nvPr>
        </p:nvSpPr>
        <p:spPr>
          <a:xfrm>
            <a:off x="399289" y="1563523"/>
            <a:ext cx="7905751" cy="301871"/>
          </a:xfrm>
          <a:prstGeom prst="rect">
            <a:avLst/>
          </a:prstGeom>
        </p:spPr>
        <p:txBody>
          <a:bodyPr/>
          <a:lstStyle>
            <a:lvl1pPr marL="0" indent="0">
              <a:buNone/>
              <a:defRPr sz="1800" b="1">
                <a:solidFill>
                  <a:schemeClr val="bg1">
                    <a:lumMod val="65000"/>
                  </a:schemeClr>
                </a:solidFill>
              </a:defRPr>
            </a:lvl1pPr>
          </a:lstStyle>
          <a:p>
            <a:endParaRPr lang="en-US" dirty="0"/>
          </a:p>
        </p:txBody>
      </p:sp>
    </p:spTree>
    <p:extLst>
      <p:ext uri="{BB962C8B-B14F-4D97-AF65-F5344CB8AC3E}">
        <p14:creationId xmlns:p14="http://schemas.microsoft.com/office/powerpoint/2010/main" val="2361529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055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ook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25709"/>
            <a:ext cx="3635892" cy="1033709"/>
          </a:xfrm>
          <a:prstGeom prst="rect">
            <a:avLst/>
          </a:prstGeom>
        </p:spPr>
      </p:pic>
      <p:sp>
        <p:nvSpPr>
          <p:cNvPr id="4" name="TextBox 3"/>
          <p:cNvSpPr txBox="1"/>
          <p:nvPr userDrawn="1"/>
        </p:nvSpPr>
        <p:spPr>
          <a:xfrm>
            <a:off x="687354" y="2710438"/>
            <a:ext cx="7264468" cy="3293209"/>
          </a:xfrm>
          <a:prstGeom prst="rect">
            <a:avLst/>
          </a:prstGeom>
          <a:noFill/>
        </p:spPr>
        <p:txBody>
          <a:bodyPr wrap="square" rtlCol="0">
            <a:spAutoFit/>
          </a:bodyPr>
          <a:lstStyle/>
          <a:p>
            <a:pPr algn="ctr"/>
            <a:r>
              <a:rPr lang="en-ZA" sz="1600" kern="1200" dirty="0">
                <a:solidFill>
                  <a:schemeClr val="tx1"/>
                </a:solidFill>
                <a:effectLst/>
                <a:latin typeface="+mn-lt"/>
                <a:ea typeface="+mn-ea"/>
                <a:cs typeface="+mn-cs"/>
              </a:rPr>
              <a:t>This PowerPoint Presentation has been developed by Macmillan Education South Africa (Pty) Ltd. </a:t>
            </a:r>
          </a:p>
          <a:p>
            <a:pPr algn="ctr"/>
            <a:r>
              <a:rPr lang="en-ZA" sz="1600" kern="1200" dirty="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a:solidFill>
                  <a:schemeClr val="tx1"/>
                </a:solidFill>
                <a:effectLst/>
                <a:latin typeface="+mn-lt"/>
                <a:ea typeface="+mn-ea"/>
                <a:cs typeface="+mn-cs"/>
              </a:rPr>
              <a:t> </a:t>
            </a:r>
          </a:p>
          <a:p>
            <a:pPr algn="ctr"/>
            <a:r>
              <a:rPr lang="en-ZA" sz="1600" kern="1200" dirty="0">
                <a:solidFill>
                  <a:schemeClr val="tx1"/>
                </a:solidFill>
                <a:effectLst/>
                <a:latin typeface="+mn-lt"/>
                <a:ea typeface="+mn-ea"/>
                <a:cs typeface="+mn-cs"/>
              </a:rPr>
              <a:t>Lecturers are granted permission to: (i) modify the slides by adding and removing content; (ii) print copies of the presentation; and (iii) download and save the slides to a computer or local server. </a:t>
            </a:r>
          </a:p>
          <a:p>
            <a:pPr algn="ctr"/>
            <a:r>
              <a:rPr lang="en-ZA" sz="1600" kern="1200" dirty="0">
                <a:solidFill>
                  <a:schemeClr val="tx1"/>
                </a:solidFill>
                <a:effectLst/>
                <a:latin typeface="+mn-lt"/>
                <a:ea typeface="+mn-ea"/>
                <a:cs typeface="+mn-cs"/>
              </a:rPr>
              <a:t> </a:t>
            </a:r>
          </a:p>
          <a:p>
            <a:pPr algn="ctr"/>
            <a:r>
              <a:rPr lang="en-ZA" sz="1600" kern="1200" dirty="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7" name="Straight Connector 6"/>
          <p:cNvCxnSpPr/>
          <p:nvPr userDrawn="1"/>
        </p:nvCxnSpPr>
        <p:spPr>
          <a:xfrm>
            <a:off x="2809457" y="2464904"/>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980662" y="1590261"/>
            <a:ext cx="6688369" cy="830997"/>
          </a:xfrm>
          <a:prstGeom prst="rect">
            <a:avLst/>
          </a:prstGeom>
          <a:noFill/>
        </p:spPr>
        <p:txBody>
          <a:bodyPr wrap="none" rtlCol="0">
            <a:spAutoFit/>
          </a:bodyPr>
          <a:lstStyle/>
          <a:p>
            <a:r>
              <a:rPr lang="en-ZA" sz="4800" b="1" dirty="0"/>
              <a:t>TERMS AND CONDITIONS</a:t>
            </a:r>
          </a:p>
        </p:txBody>
      </p:sp>
    </p:spTree>
    <p:custDataLst>
      <p:tags r:id="rId1"/>
    </p:custDataLst>
    <p:extLst>
      <p:ext uri="{BB962C8B-B14F-4D97-AF65-F5344CB8AC3E}">
        <p14:creationId xmlns:p14="http://schemas.microsoft.com/office/powerpoint/2010/main" val="359469104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72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11" name="TextBox 10"/>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Maths Lit NQF Level 4</a:t>
            </a:r>
          </a:p>
        </p:txBody>
      </p:sp>
      <p:pic>
        <p:nvPicPr>
          <p:cNvPr id="10" name="Picture 9"/>
          <p:cNvPicPr>
            <a:picLocks noChangeAspect="1"/>
          </p:cNvPicPr>
          <p:nvPr userDrawn="1"/>
        </p:nvPicPr>
        <p:blipFill rotWithShape="1">
          <a:blip r:embed="rId14"/>
          <a:srcRect l="65718" t="503" r="5295" b="78272"/>
          <a:stretch/>
        </p:blipFill>
        <p:spPr>
          <a:xfrm>
            <a:off x="8422374" y="5619097"/>
            <a:ext cx="721626" cy="705600"/>
          </a:xfrm>
          <a:prstGeom prst="rect">
            <a:avLst/>
          </a:prstGeom>
        </p:spPr>
      </p:pic>
    </p:spTree>
    <p:custDataLst>
      <p:tags r:id="rId12"/>
    </p:custDataLst>
    <p:extLst>
      <p:ext uri="{BB962C8B-B14F-4D97-AF65-F5344CB8AC3E}">
        <p14:creationId xmlns:p14="http://schemas.microsoft.com/office/powerpoint/2010/main" val="1014585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8" r:id="rId6"/>
    <p:sldLayoutId id="2147483669" r:id="rId7"/>
    <p:sldLayoutId id="2147483676" r:id="rId8"/>
    <p:sldLayoutId id="2147483677" r:id="rId9"/>
    <p:sldLayoutId id="214748367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29.png"/><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sz="6600" dirty="0"/>
              <a:t>Mathematical Literacy</a:t>
            </a:r>
            <a:endParaRPr lang="en-GB" sz="6600" dirty="0"/>
          </a:p>
        </p:txBody>
      </p:sp>
      <p:sp>
        <p:nvSpPr>
          <p:cNvPr id="3" name="Subtitle 2"/>
          <p:cNvSpPr>
            <a:spLocks noGrp="1"/>
          </p:cNvSpPr>
          <p:nvPr>
            <p:ph type="subTitle" idx="1"/>
          </p:nvPr>
        </p:nvSpPr>
        <p:spPr/>
        <p:txBody>
          <a:bodyPr/>
          <a:lstStyle/>
          <a:p>
            <a:r>
              <a:rPr lang="en-ZA" dirty="0"/>
              <a:t>NQF 4</a:t>
            </a:r>
            <a:endParaRPr lang="en-GB" dirty="0"/>
          </a:p>
        </p:txBody>
      </p:sp>
    </p:spTree>
    <p:extLst>
      <p:ext uri="{BB962C8B-B14F-4D97-AF65-F5344CB8AC3E}">
        <p14:creationId xmlns:p14="http://schemas.microsoft.com/office/powerpoint/2010/main" val="14642554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14.6 page 285</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14.1</a:t>
            </a:r>
            <a:endParaRPr lang="en-GB" dirty="0">
              <a:solidFill>
                <a:schemeClr val="bg1">
                  <a:lumMod val="65000"/>
                </a:schemeClr>
              </a:solidFill>
            </a:endParaRPr>
          </a:p>
        </p:txBody>
      </p:sp>
      <p:sp>
        <p:nvSpPr>
          <p:cNvPr id="6" name="Rectangle 5"/>
          <p:cNvSpPr/>
          <p:nvPr/>
        </p:nvSpPr>
        <p:spPr>
          <a:xfrm>
            <a:off x="863600" y="1572402"/>
            <a:ext cx="7200900" cy="450059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A6CE39"/>
              </a:solidFill>
            </a:endParaRPr>
          </a:p>
        </p:txBody>
      </p:sp>
      <p:sp>
        <p:nvSpPr>
          <p:cNvPr id="7" name="Rectangle 6"/>
          <p:cNvSpPr/>
          <p:nvPr/>
        </p:nvSpPr>
        <p:spPr>
          <a:xfrm>
            <a:off x="352501" y="1734809"/>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944768"/>
            <a:ext cx="977166" cy="1010861"/>
          </a:xfrm>
          <a:prstGeom prst="rect">
            <a:avLst/>
          </a:prstGeom>
        </p:spPr>
      </p:pic>
      <p:sp>
        <p:nvSpPr>
          <p:cNvPr id="9" name="Content Placeholder 2"/>
          <p:cNvSpPr txBox="1">
            <a:spLocks/>
          </p:cNvSpPr>
          <p:nvPr/>
        </p:nvSpPr>
        <p:spPr>
          <a:xfrm>
            <a:off x="1999056" y="1806752"/>
            <a:ext cx="5799223" cy="41454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lphaLcParenR" startAt="3"/>
            </a:pPr>
            <a:r>
              <a:rPr lang="en-ZA" sz="2000" dirty="0"/>
              <a:t>Write down the median and mode for the monthly salaries earned at the Durban financial institution. </a:t>
            </a:r>
          </a:p>
          <a:p>
            <a:pPr marL="457200" indent="-457200">
              <a:buFont typeface="+mj-lt"/>
              <a:buAutoNum type="alphaLcParenR" startAt="3"/>
            </a:pPr>
            <a:r>
              <a:rPr lang="en-ZA" sz="2000" dirty="0"/>
              <a:t>Calculate the average (mean) monthly salary earned at the Durban financial institution.</a:t>
            </a:r>
          </a:p>
        </p:txBody>
      </p:sp>
      <p:graphicFrame>
        <p:nvGraphicFramePr>
          <p:cNvPr id="10" name="Table 9">
            <a:extLst>
              <a:ext uri="{FF2B5EF4-FFF2-40B4-BE49-F238E27FC236}">
                <a16:creationId xmlns:a16="http://schemas.microsoft.com/office/drawing/2014/main" xmlns="" id="{51DA4D91-806D-49F1-8FA8-C5D9634A61C4}"/>
              </a:ext>
            </a:extLst>
          </p:cNvPr>
          <p:cNvGraphicFramePr>
            <a:graphicFrameLocks noGrp="1"/>
          </p:cNvGraphicFramePr>
          <p:nvPr>
            <p:extLst>
              <p:ext uri="{D42A27DB-BD31-4B8C-83A1-F6EECF244321}">
                <p14:modId xmlns:p14="http://schemas.microsoft.com/office/powerpoint/2010/main" val="906222673"/>
              </p:ext>
            </p:extLst>
          </p:nvPr>
        </p:nvGraphicFramePr>
        <p:xfrm>
          <a:off x="967409" y="3597318"/>
          <a:ext cx="7097091" cy="735378"/>
        </p:xfrm>
        <a:graphic>
          <a:graphicData uri="http://schemas.openxmlformats.org/drawingml/2006/table">
            <a:tbl>
              <a:tblPr firstRow="1" bandRow="1">
                <a:tableStyleId>{5C22544A-7EE6-4342-B048-85BDC9FD1C3A}</a:tableStyleId>
              </a:tblPr>
              <a:tblGrid>
                <a:gridCol w="1020417">
                  <a:extLst>
                    <a:ext uri="{9D8B030D-6E8A-4147-A177-3AD203B41FA5}">
                      <a16:colId xmlns:a16="http://schemas.microsoft.com/office/drawing/2014/main" xmlns="" val="1191892632"/>
                    </a:ext>
                  </a:extLst>
                </a:gridCol>
                <a:gridCol w="6076674">
                  <a:extLst>
                    <a:ext uri="{9D8B030D-6E8A-4147-A177-3AD203B41FA5}">
                      <a16:colId xmlns:a16="http://schemas.microsoft.com/office/drawing/2014/main" xmlns="" val="1705631581"/>
                    </a:ext>
                  </a:extLst>
                </a:gridCol>
              </a:tblGrid>
              <a:tr h="369618">
                <a:tc>
                  <a:txBody>
                    <a:bodyPr/>
                    <a:lstStyle/>
                    <a:p>
                      <a:r>
                        <a:rPr lang="en-ZA" sz="1800" b="0" dirty="0">
                          <a:solidFill>
                            <a:schemeClr val="tx1"/>
                          </a:solidFill>
                        </a:rPr>
                        <a:t>Cradock</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B"/>
                    </a:solidFill>
                  </a:tcPr>
                </a:tc>
                <a:tc>
                  <a:txBody>
                    <a:bodyPr/>
                    <a:lstStyle/>
                    <a:p>
                      <a:r>
                        <a:rPr lang="en-ZA" sz="1600" b="0" dirty="0">
                          <a:solidFill>
                            <a:schemeClr val="tx1"/>
                          </a:solidFill>
                        </a:rPr>
                        <a:t>4 100   4 320   4 500   4 650   4 650   4 650   5 500   5 650   7 350</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B"/>
                    </a:solidFill>
                  </a:tcPr>
                </a:tc>
                <a:extLst>
                  <a:ext uri="{0D108BD9-81ED-4DB2-BD59-A6C34878D82A}">
                    <a16:rowId xmlns:a16="http://schemas.microsoft.com/office/drawing/2014/main" xmlns="" val="1283593309"/>
                  </a:ext>
                </a:extLst>
              </a:tr>
              <a:tr h="238223">
                <a:tc>
                  <a:txBody>
                    <a:bodyPr/>
                    <a:lstStyle/>
                    <a:p>
                      <a:r>
                        <a:rPr lang="en-ZA" sz="1800" b="0" dirty="0">
                          <a:solidFill>
                            <a:schemeClr val="tx1"/>
                          </a:solidFill>
                        </a:rPr>
                        <a:t>Durban</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B"/>
                    </a:solidFill>
                  </a:tcPr>
                </a:tc>
                <a:tc>
                  <a:txBody>
                    <a:bodyPr/>
                    <a:lstStyle/>
                    <a:p>
                      <a:r>
                        <a:rPr lang="en-ZA" sz="1600" b="0" dirty="0">
                          <a:solidFill>
                            <a:schemeClr val="tx1"/>
                          </a:solidFill>
                        </a:rPr>
                        <a:t>5 400   5 525   5 980   6 250   6 250   6 250   6 300   7 800   8 200   8 950 </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B"/>
                    </a:solidFill>
                  </a:tcPr>
                </a:tc>
                <a:extLst>
                  <a:ext uri="{0D108BD9-81ED-4DB2-BD59-A6C34878D82A}">
                    <a16:rowId xmlns:a16="http://schemas.microsoft.com/office/drawing/2014/main" xmlns="" val="2712035284"/>
                  </a:ext>
                </a:extLst>
              </a:tr>
            </a:tbl>
          </a:graphicData>
        </a:graphic>
      </p:graphicFrame>
    </p:spTree>
    <p:extLst>
      <p:ext uri="{BB962C8B-B14F-4D97-AF65-F5344CB8AC3E}">
        <p14:creationId xmlns:p14="http://schemas.microsoft.com/office/powerpoint/2010/main" val="22277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61646" y="1572403"/>
            <a:ext cx="7202854" cy="450059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1" name="Group 10"/>
          <p:cNvGrpSpPr/>
          <p:nvPr/>
        </p:nvGrpSpPr>
        <p:grpSpPr>
          <a:xfrm>
            <a:off x="352501" y="1734810"/>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2" name="Title 1"/>
          <p:cNvSpPr>
            <a:spLocks noGrp="1"/>
          </p:cNvSpPr>
          <p:nvPr>
            <p:ph type="title"/>
          </p:nvPr>
        </p:nvSpPr>
        <p:spPr/>
        <p:txBody>
          <a:bodyPr/>
          <a:lstStyle/>
          <a:p>
            <a:r>
              <a:rPr lang="en-ZA" dirty="0"/>
              <a:t>Example 14.6 page 285</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14.1</a:t>
            </a:r>
            <a:endParaRPr lang="en-GB" dirty="0">
              <a:solidFill>
                <a:schemeClr val="bg1">
                  <a:lumMod val="65000"/>
                </a:schemeClr>
              </a:solidFill>
            </a:endParaRPr>
          </a:p>
        </p:txBody>
      </p:sp>
      <mc:AlternateContent xmlns:mc="http://schemas.openxmlformats.org/markup-compatibility/2006" xmlns:a14="http://schemas.microsoft.com/office/drawing/2010/main">
        <mc:Choice Requires="a14">
          <p:sp>
            <p:nvSpPr>
              <p:cNvPr id="9" name="Content Placeholder 2"/>
              <p:cNvSpPr txBox="1">
                <a:spLocks/>
              </p:cNvSpPr>
              <p:nvPr/>
            </p:nvSpPr>
            <p:spPr>
              <a:xfrm>
                <a:off x="2059437" y="1944768"/>
                <a:ext cx="6227313" cy="381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lphaLcParenR"/>
                </a:pPr>
                <a:r>
                  <a:rPr lang="en-ZA" sz="1800" dirty="0"/>
                  <a:t>Range = R7 350 – R4 100 = R3 250 </a:t>
                </a:r>
              </a:p>
              <a:p>
                <a:pPr marL="342900" indent="-342900">
                  <a:buFont typeface="+mj-lt"/>
                  <a:buAutoNum type="alphaLcParenR"/>
                </a:pPr>
                <a:r>
                  <a:rPr lang="en-ZA" sz="1800" dirty="0"/>
                  <a:t>Median = R4 650 </a:t>
                </a:r>
              </a:p>
              <a:p>
                <a:pPr marL="342900" indent="-342900">
                  <a:buFont typeface="+mj-lt"/>
                  <a:buAutoNum type="alphaLcParenR"/>
                </a:pPr>
                <a:r>
                  <a:rPr lang="en-ZA" sz="1800" dirty="0"/>
                  <a:t>Median = R6 250; Mode = R6 250 </a:t>
                </a:r>
              </a:p>
              <a:p>
                <a:pPr marL="342900" indent="-342900">
                  <a:buFont typeface="+mj-lt"/>
                  <a:buAutoNum type="alphaLcParenR"/>
                </a:pPr>
                <a:r>
                  <a:rPr lang="en-ZA" sz="1800" dirty="0"/>
                  <a:t>Average (mean) </a:t>
                </a:r>
              </a:p>
              <a:p>
                <a:pPr marL="363538" indent="0">
                  <a:buNone/>
                </a:pPr>
                <a:r>
                  <a:rPr lang="en-ZA" sz="1800" dirty="0"/>
                  <a:t>= </a:t>
                </a:r>
                <a14:m>
                  <m:oMath xmlns:m="http://schemas.openxmlformats.org/officeDocument/2006/math">
                    <m:f>
                      <m:fPr>
                        <m:ctrlPr>
                          <a:rPr lang="en-ZA" sz="1400" i="1" smtClean="0">
                            <a:latin typeface="Cambria Math" panose="02040503050406030204" pitchFamily="18" charset="0"/>
                          </a:rPr>
                        </m:ctrlPr>
                      </m:fPr>
                      <m:num>
                        <m:r>
                          <m:rPr>
                            <m:nor/>
                          </m:rPr>
                          <a:rPr lang="en-ZA" sz="1400" dirty="0"/>
                          <m:t>5400 + 5525 + 5980 + 6250 + 6250 + 6250 + 6300 + 7800 + 8200 + 8950</m:t>
                        </m:r>
                      </m:num>
                      <m:den>
                        <m:r>
                          <m:rPr>
                            <m:nor/>
                          </m:rPr>
                          <a:rPr lang="en-ZA" sz="1400" b="0" i="0" smtClean="0"/>
                          <m:t>10</m:t>
                        </m:r>
                      </m:den>
                    </m:f>
                  </m:oMath>
                </a14:m>
                <a:r>
                  <a:rPr lang="en-ZA" sz="1400" dirty="0"/>
                  <a:t> </a:t>
                </a:r>
              </a:p>
              <a:p>
                <a:pPr marL="363538" indent="0">
                  <a:buNone/>
                </a:pPr>
                <a:r>
                  <a:rPr lang="en-ZA" sz="1400" dirty="0"/>
                  <a:t>=  </a:t>
                </a:r>
                <a14:m>
                  <m:oMath xmlns:m="http://schemas.openxmlformats.org/officeDocument/2006/math">
                    <m:f>
                      <m:fPr>
                        <m:ctrlPr>
                          <a:rPr lang="en-ZA" sz="1400" i="1" smtClean="0">
                            <a:latin typeface="Cambria Math" panose="02040503050406030204" pitchFamily="18" charset="0"/>
                          </a:rPr>
                        </m:ctrlPr>
                      </m:fPr>
                      <m:num>
                        <m:r>
                          <m:rPr>
                            <m:nor/>
                          </m:rPr>
                          <a:rPr lang="en-ZA" sz="1400" b="0" i="0" smtClean="0"/>
                          <m:t>66 905</m:t>
                        </m:r>
                      </m:num>
                      <m:den>
                        <m:r>
                          <m:rPr>
                            <m:nor/>
                          </m:rPr>
                          <a:rPr lang="en-ZA" sz="1400" b="0" i="0" smtClean="0"/>
                          <m:t>10</m:t>
                        </m:r>
                      </m:den>
                    </m:f>
                  </m:oMath>
                </a14:m>
                <a:r>
                  <a:rPr lang="en-ZA" sz="1400" dirty="0"/>
                  <a:t> </a:t>
                </a:r>
              </a:p>
              <a:p>
                <a:pPr marL="363538" indent="0">
                  <a:buNone/>
                </a:pPr>
                <a:r>
                  <a:rPr lang="en-ZA" sz="1800" dirty="0"/>
                  <a:t>= 6 690,50</a:t>
                </a:r>
              </a:p>
              <a:p>
                <a:pPr marL="363538" indent="0">
                  <a:buNone/>
                </a:pPr>
                <a:r>
                  <a:rPr lang="en-ZA" sz="1800" dirty="0"/>
                  <a:t>The average salary of employees in Durban is R6 690,50.</a:t>
                </a:r>
              </a:p>
            </p:txBody>
          </p:sp>
        </mc:Choice>
        <mc:Fallback xmlns="">
          <p:sp>
            <p:nvSpPr>
              <p:cNvPr id="9" name="Content Placeholder 2"/>
              <p:cNvSpPr txBox="1">
                <a:spLocks noRot="1" noChangeAspect="1" noMove="1" noResize="1" noEditPoints="1" noAdjustHandles="1" noChangeArrowheads="1" noChangeShapeType="1" noTextEdit="1"/>
              </p:cNvSpPr>
              <p:nvPr/>
            </p:nvSpPr>
            <p:spPr>
              <a:xfrm>
                <a:off x="2059437" y="1944768"/>
                <a:ext cx="6227313" cy="3812987"/>
              </a:xfrm>
              <a:prstGeom prst="rect">
                <a:avLst/>
              </a:prstGeom>
              <a:blipFill rotWithShape="0">
                <a:blip r:embed="rId3"/>
                <a:stretch>
                  <a:fillRect l="-881" t="-1438"/>
                </a:stretch>
              </a:blipFill>
            </p:spPr>
            <p:txBody>
              <a:bodyPr/>
              <a:lstStyle/>
              <a:p>
                <a:r>
                  <a:rPr lang="en-ZA">
                    <a:noFill/>
                  </a:rPr>
                  <a:t> </a:t>
                </a:r>
              </a:p>
            </p:txBody>
          </p:sp>
        </mc:Fallback>
      </mc:AlternateContent>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5660" y="2222760"/>
            <a:ext cx="2756432" cy="3257001"/>
          </a:xfrm>
          <a:prstGeom prst="rect">
            <a:avLst/>
          </a:prstGeom>
          <a:noFill/>
          <a:ln>
            <a:noFill/>
          </a:ln>
        </p:spPr>
      </p:pic>
    </p:spTree>
    <p:extLst>
      <p:ext uri="{BB962C8B-B14F-4D97-AF65-F5344CB8AC3E}">
        <p14:creationId xmlns:p14="http://schemas.microsoft.com/office/powerpoint/2010/main" val="181460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900" decel="100000" fill="hold"/>
                                        <p:tgtEl>
                                          <p:spTgt spid="1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fade">
                                      <p:cBhvr>
                                        <p:cTn id="33" dur="500"/>
                                        <p:tgtEl>
                                          <p:spTgt spid="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fade">
                                      <p:cBhvr>
                                        <p:cTn id="38" dur="500"/>
                                        <p:tgtEl>
                                          <p:spTgt spid="9">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xEl>
                                              <p:pRg st="4" end="4"/>
                                            </p:txEl>
                                          </p:spTgt>
                                        </p:tgtEl>
                                        <p:attrNameLst>
                                          <p:attrName>style.visibility</p:attrName>
                                        </p:attrNameLst>
                                      </p:cBhvr>
                                      <p:to>
                                        <p:strVal val="visible"/>
                                      </p:to>
                                    </p:set>
                                    <p:animEffect transition="in" filter="fade">
                                      <p:cBhvr>
                                        <p:cTn id="43" dur="500"/>
                                        <p:tgtEl>
                                          <p:spTgt spid="9">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
                                            <p:txEl>
                                              <p:pRg st="5" end="5"/>
                                            </p:txEl>
                                          </p:spTgt>
                                        </p:tgtEl>
                                        <p:attrNameLst>
                                          <p:attrName>style.visibility</p:attrName>
                                        </p:attrNameLst>
                                      </p:cBhvr>
                                      <p:to>
                                        <p:strVal val="visible"/>
                                      </p:to>
                                    </p:set>
                                    <p:animEffect transition="in" filter="fade">
                                      <p:cBhvr>
                                        <p:cTn id="48" dur="500"/>
                                        <p:tgtEl>
                                          <p:spTgt spid="9">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
                                            <p:txEl>
                                              <p:pRg st="6" end="6"/>
                                            </p:txEl>
                                          </p:spTgt>
                                        </p:tgtEl>
                                        <p:attrNameLst>
                                          <p:attrName>style.visibility</p:attrName>
                                        </p:attrNameLst>
                                      </p:cBhvr>
                                      <p:to>
                                        <p:strVal val="visible"/>
                                      </p:to>
                                    </p:set>
                                    <p:animEffect transition="in" filter="fade">
                                      <p:cBhvr>
                                        <p:cTn id="53" dur="500"/>
                                        <p:tgtEl>
                                          <p:spTgt spid="9">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9">
                                            <p:txEl>
                                              <p:pRg st="7" end="7"/>
                                            </p:txEl>
                                          </p:spTgt>
                                        </p:tgtEl>
                                        <p:attrNameLst>
                                          <p:attrName>style.visibility</p:attrName>
                                        </p:attrNameLst>
                                      </p:cBhvr>
                                      <p:to>
                                        <p:strVal val="visible"/>
                                      </p:to>
                                    </p:set>
                                    <p:animEffect transition="in" filter="fade">
                                      <p:cBhvr>
                                        <p:cTn id="58"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14.1 </a:t>
            </a:r>
          </a:p>
        </p:txBody>
      </p:sp>
      <p:sp>
        <p:nvSpPr>
          <p:cNvPr id="3" name="Content Placeholder 2"/>
          <p:cNvSpPr>
            <a:spLocks noGrp="1"/>
          </p:cNvSpPr>
          <p:nvPr>
            <p:ph sz="quarter" idx="10"/>
          </p:nvPr>
        </p:nvSpPr>
        <p:spPr/>
        <p:txBody>
          <a:bodyPr/>
          <a:lstStyle/>
          <a:p>
            <a:r>
              <a:rPr lang="en-ZA" dirty="0"/>
              <a:t>Activity 14.1</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14.1 </a:t>
            </a:r>
            <a:r>
              <a:rPr lang="en-US" altLang="en-US" sz="2000" dirty="0"/>
              <a:t>on </a:t>
            </a:r>
            <a:r>
              <a:rPr lang="en-US" altLang="en-US" sz="2000" b="1" dirty="0"/>
              <a:t>page 286 </a:t>
            </a:r>
            <a:r>
              <a:rPr lang="en-US" altLang="en-US" sz="2000" dirty="0"/>
              <a:t>of your Student’s Book</a:t>
            </a:r>
            <a:endParaRPr lang="en-GB" altLang="en-US" sz="2000" dirty="0"/>
          </a:p>
        </p:txBody>
      </p:sp>
    </p:spTree>
    <p:extLst>
      <p:ext uri="{BB962C8B-B14F-4D97-AF65-F5344CB8AC3E}">
        <p14:creationId xmlns:p14="http://schemas.microsoft.com/office/powerpoint/2010/main" val="29953784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Representing data using graphs; reading and interpreting data</a:t>
            </a:r>
          </a:p>
        </p:txBody>
      </p:sp>
      <p:sp>
        <p:nvSpPr>
          <p:cNvPr id="3" name="Content Placeholder 2"/>
          <p:cNvSpPr>
            <a:spLocks noGrp="1"/>
          </p:cNvSpPr>
          <p:nvPr>
            <p:ph idx="1"/>
          </p:nvPr>
        </p:nvSpPr>
        <p:spPr/>
        <p:txBody>
          <a:bodyPr/>
          <a:lstStyle/>
          <a:p>
            <a:r>
              <a:rPr lang="en-ZA" dirty="0"/>
              <a:t>Graphs are drawn to give a visual representation of the data and the type of graph is determined by the type of data. </a:t>
            </a:r>
          </a:p>
          <a:p>
            <a:endParaRPr lang="en-ZA" dirty="0"/>
          </a:p>
        </p:txBody>
      </p:sp>
      <p:sp>
        <p:nvSpPr>
          <p:cNvPr id="4" name="Text Placeholder 3"/>
          <p:cNvSpPr>
            <a:spLocks noGrp="1"/>
          </p:cNvSpPr>
          <p:nvPr>
            <p:ph type="body" sz="quarter" idx="10"/>
          </p:nvPr>
        </p:nvSpPr>
        <p:spPr/>
        <p:txBody>
          <a:bodyPr/>
          <a:lstStyle/>
          <a:p>
            <a:r>
              <a:rPr lang="en-ZA" dirty="0"/>
              <a:t>Unit 14.2</a:t>
            </a:r>
            <a:endParaRPr lang="en-GB" dirty="0"/>
          </a:p>
        </p:txBody>
      </p:sp>
      <p:sp>
        <p:nvSpPr>
          <p:cNvPr id="5" name="Rectangle 4"/>
          <p:cNvSpPr/>
          <p:nvPr/>
        </p:nvSpPr>
        <p:spPr>
          <a:xfrm>
            <a:off x="551128" y="5210369"/>
            <a:ext cx="7404147" cy="968704"/>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7" name="TextBox 6"/>
          <p:cNvSpPr txBox="1"/>
          <p:nvPr/>
        </p:nvSpPr>
        <p:spPr>
          <a:xfrm>
            <a:off x="783702" y="5243446"/>
            <a:ext cx="7100839" cy="923330"/>
          </a:xfrm>
          <a:prstGeom prst="rect">
            <a:avLst/>
          </a:prstGeom>
          <a:noFill/>
        </p:spPr>
        <p:txBody>
          <a:bodyPr wrap="square" rtlCol="0">
            <a:spAutoFit/>
          </a:bodyPr>
          <a:lstStyle/>
          <a:p>
            <a:r>
              <a:rPr lang="en-ZA" dirty="0"/>
              <a:t>A </a:t>
            </a:r>
            <a:r>
              <a:rPr lang="en-ZA" b="1" dirty="0"/>
              <a:t>pie graph </a:t>
            </a:r>
            <a:r>
              <a:rPr lang="en-ZA" dirty="0"/>
              <a:t>represents data as portions of a whole pie, usually as a percentage of the whole (100%). A pie chart compares the sizes of parts well, but it does not show the actual quantities of data being represented. </a:t>
            </a:r>
          </a:p>
        </p:txBody>
      </p:sp>
      <p:sp>
        <p:nvSpPr>
          <p:cNvPr id="8" name="Rectangle 7"/>
          <p:cNvSpPr/>
          <p:nvPr/>
        </p:nvSpPr>
        <p:spPr>
          <a:xfrm flipH="1">
            <a:off x="674249" y="5341175"/>
            <a:ext cx="45719" cy="736436"/>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p:cNvSpPr/>
          <p:nvPr/>
        </p:nvSpPr>
        <p:spPr>
          <a:xfrm>
            <a:off x="496800" y="2608802"/>
            <a:ext cx="7458475" cy="39184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a:t>Different types of graphs</a:t>
            </a:r>
          </a:p>
        </p:txBody>
      </p:sp>
      <p:sp>
        <p:nvSpPr>
          <p:cNvPr id="14" name="Rectangle 13"/>
          <p:cNvSpPr/>
          <p:nvPr/>
        </p:nvSpPr>
        <p:spPr>
          <a:xfrm>
            <a:off x="498075" y="7448783"/>
            <a:ext cx="7458475" cy="504416"/>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5" name="TextBox 14"/>
          <p:cNvSpPr txBox="1"/>
          <p:nvPr/>
        </p:nvSpPr>
        <p:spPr>
          <a:xfrm>
            <a:off x="524614" y="7438000"/>
            <a:ext cx="609600" cy="523220"/>
          </a:xfrm>
          <a:prstGeom prst="rect">
            <a:avLst/>
          </a:prstGeom>
          <a:noFill/>
        </p:spPr>
        <p:txBody>
          <a:bodyPr wrap="square" rtlCol="0">
            <a:spAutoFit/>
          </a:bodyPr>
          <a:lstStyle/>
          <a:p>
            <a:pPr algn="ctr"/>
            <a:r>
              <a:rPr lang="en-GB" sz="2800" b="1" dirty="0">
                <a:solidFill>
                  <a:schemeClr val="bg1"/>
                </a:solidFill>
              </a:rPr>
              <a:t>3</a:t>
            </a:r>
            <a:endParaRPr lang="en-ZA" sz="2800" dirty="0">
              <a:solidFill>
                <a:schemeClr val="bg1"/>
              </a:solidFill>
            </a:endParaRPr>
          </a:p>
        </p:txBody>
      </p:sp>
      <p:sp>
        <p:nvSpPr>
          <p:cNvPr id="19" name="TextBox 18"/>
          <p:cNvSpPr txBox="1"/>
          <p:nvPr/>
        </p:nvSpPr>
        <p:spPr>
          <a:xfrm>
            <a:off x="523339" y="8005657"/>
            <a:ext cx="609600" cy="523220"/>
          </a:xfrm>
          <a:prstGeom prst="rect">
            <a:avLst/>
          </a:prstGeom>
          <a:noFill/>
        </p:spPr>
        <p:txBody>
          <a:bodyPr wrap="square" rtlCol="0">
            <a:spAutoFit/>
          </a:bodyPr>
          <a:lstStyle/>
          <a:p>
            <a:pPr algn="ctr"/>
            <a:r>
              <a:rPr lang="en-GB" sz="2800" b="1" dirty="0">
                <a:solidFill>
                  <a:schemeClr val="bg1"/>
                </a:solidFill>
              </a:rPr>
              <a:t>4</a:t>
            </a:r>
            <a:endParaRPr lang="en-ZA" sz="2800" dirty="0">
              <a:solidFill>
                <a:schemeClr val="bg1"/>
              </a:solidFill>
            </a:endParaRP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8944" y="2812212"/>
            <a:ext cx="2636264" cy="3115010"/>
          </a:xfrm>
          <a:prstGeom prst="rect">
            <a:avLst/>
          </a:prstGeom>
          <a:noFill/>
          <a:ln>
            <a:noFill/>
          </a:ln>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t="11628" r="3034"/>
          <a:stretch/>
        </p:blipFill>
        <p:spPr>
          <a:xfrm>
            <a:off x="3029136" y="3054042"/>
            <a:ext cx="2393802" cy="2232160"/>
          </a:xfrm>
          <a:prstGeom prst="rect">
            <a:avLst/>
          </a:prstGeom>
        </p:spPr>
      </p:pic>
      <p:sp>
        <p:nvSpPr>
          <p:cNvPr id="21" name="Rectangle 20"/>
          <p:cNvSpPr/>
          <p:nvPr/>
        </p:nvSpPr>
        <p:spPr>
          <a:xfrm>
            <a:off x="8424000" y="2"/>
            <a:ext cx="720000" cy="63246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pic>
        <p:nvPicPr>
          <p:cNvPr id="22" name="Picture 21"/>
          <p:cNvPicPr>
            <a:picLocks noChangeAspect="1"/>
          </p:cNvPicPr>
          <p:nvPr/>
        </p:nvPicPr>
        <p:blipFill rotWithShape="1">
          <a:blip r:embed="rId4"/>
          <a:srcRect l="65718" t="503" r="5295" b="78272"/>
          <a:stretch/>
        </p:blipFill>
        <p:spPr>
          <a:xfrm>
            <a:off x="8422374" y="5619097"/>
            <a:ext cx="721626" cy="705600"/>
          </a:xfrm>
          <a:prstGeom prst="rect">
            <a:avLst/>
          </a:prstGeom>
        </p:spPr>
      </p:pic>
    </p:spTree>
    <p:extLst>
      <p:ext uri="{BB962C8B-B14F-4D97-AF65-F5344CB8AC3E}">
        <p14:creationId xmlns:p14="http://schemas.microsoft.com/office/powerpoint/2010/main" val="409009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Representing data using graphs; reading and interpreting data</a:t>
            </a:r>
          </a:p>
        </p:txBody>
      </p:sp>
      <p:sp>
        <p:nvSpPr>
          <p:cNvPr id="3" name="Content Placeholder 2"/>
          <p:cNvSpPr>
            <a:spLocks noGrp="1"/>
          </p:cNvSpPr>
          <p:nvPr>
            <p:ph idx="1"/>
          </p:nvPr>
        </p:nvSpPr>
        <p:spPr/>
        <p:txBody>
          <a:bodyPr/>
          <a:lstStyle/>
          <a:p>
            <a:r>
              <a:rPr lang="en-ZA" dirty="0"/>
              <a:t>Graphs are drawn to give a visual representation of the data and the type of graph is determined by the type of data. </a:t>
            </a:r>
          </a:p>
          <a:p>
            <a:endParaRPr lang="en-ZA" dirty="0"/>
          </a:p>
        </p:txBody>
      </p:sp>
      <p:sp>
        <p:nvSpPr>
          <p:cNvPr id="4" name="Text Placeholder 3"/>
          <p:cNvSpPr>
            <a:spLocks noGrp="1"/>
          </p:cNvSpPr>
          <p:nvPr>
            <p:ph type="body" sz="quarter" idx="10"/>
          </p:nvPr>
        </p:nvSpPr>
        <p:spPr/>
        <p:txBody>
          <a:bodyPr/>
          <a:lstStyle/>
          <a:p>
            <a:r>
              <a:rPr lang="en-ZA" dirty="0"/>
              <a:t>Unit 14.2</a:t>
            </a:r>
            <a:endParaRPr lang="en-GB" dirty="0"/>
          </a:p>
        </p:txBody>
      </p:sp>
      <p:sp>
        <p:nvSpPr>
          <p:cNvPr id="5" name="Rectangle 4"/>
          <p:cNvSpPr/>
          <p:nvPr/>
        </p:nvSpPr>
        <p:spPr>
          <a:xfrm>
            <a:off x="551128" y="5210369"/>
            <a:ext cx="7404147" cy="878025"/>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7" name="TextBox 6"/>
          <p:cNvSpPr txBox="1"/>
          <p:nvPr/>
        </p:nvSpPr>
        <p:spPr>
          <a:xfrm>
            <a:off x="765687" y="5324236"/>
            <a:ext cx="7100839" cy="646331"/>
          </a:xfrm>
          <a:prstGeom prst="rect">
            <a:avLst/>
          </a:prstGeom>
          <a:noFill/>
        </p:spPr>
        <p:txBody>
          <a:bodyPr wrap="square" rtlCol="0">
            <a:spAutoFit/>
          </a:bodyPr>
          <a:lstStyle/>
          <a:p>
            <a:r>
              <a:rPr lang="en-ZA" b="1" dirty="0"/>
              <a:t>Bar graphs </a:t>
            </a:r>
            <a:r>
              <a:rPr lang="en-ZA" dirty="0"/>
              <a:t>are useful for representing categories of discrete data measured in numbered intervals or as percentages. </a:t>
            </a:r>
          </a:p>
        </p:txBody>
      </p:sp>
      <p:sp>
        <p:nvSpPr>
          <p:cNvPr id="8" name="Rectangle 7"/>
          <p:cNvSpPr/>
          <p:nvPr/>
        </p:nvSpPr>
        <p:spPr>
          <a:xfrm>
            <a:off x="719968" y="5341175"/>
            <a:ext cx="45719" cy="648000"/>
          </a:xfrm>
          <a:prstGeom prst="rect">
            <a:avLst/>
          </a:prstGeom>
          <a:solidFill>
            <a:srgbClr val="9C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p:cNvSpPr/>
          <p:nvPr/>
        </p:nvSpPr>
        <p:spPr>
          <a:xfrm>
            <a:off x="496800" y="2608802"/>
            <a:ext cx="7458475" cy="39184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a:t>Different types of graphs</a:t>
            </a:r>
          </a:p>
        </p:txBody>
      </p:sp>
      <p:pic>
        <p:nvPicPr>
          <p:cNvPr id="24" name="Picture 23"/>
          <p:cNvPicPr>
            <a:picLocks noChangeAspect="1"/>
          </p:cNvPicPr>
          <p:nvPr/>
        </p:nvPicPr>
        <p:blipFill>
          <a:blip r:embed="rId2">
            <a:clrChange>
              <a:clrFrom>
                <a:srgbClr val="FFFFFF"/>
              </a:clrFrom>
              <a:clrTo>
                <a:srgbClr val="FFFFFF">
                  <a:alpha val="0"/>
                </a:srgbClr>
              </a:clrTo>
            </a:clrChange>
            <a:biLevel thresh="75000"/>
          </a:blip>
          <a:stretch>
            <a:fillRect/>
          </a:stretch>
        </p:blipFill>
        <p:spPr>
          <a:xfrm>
            <a:off x="2570922" y="3077260"/>
            <a:ext cx="2871260" cy="2056493"/>
          </a:xfrm>
          <a:prstGeom prst="rect">
            <a:avLst/>
          </a:prstGeom>
        </p:spPr>
      </p:pic>
      <p:sp>
        <p:nvSpPr>
          <p:cNvPr id="25" name="Rectangle 24"/>
          <p:cNvSpPr/>
          <p:nvPr/>
        </p:nvSpPr>
        <p:spPr>
          <a:xfrm>
            <a:off x="8424000" y="2"/>
            <a:ext cx="720000" cy="63246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pic>
        <p:nvPicPr>
          <p:cNvPr id="28" name="Picture 27"/>
          <p:cNvPicPr>
            <a:picLocks noChangeAspect="1"/>
          </p:cNvPicPr>
          <p:nvPr/>
        </p:nvPicPr>
        <p:blipFill rotWithShape="1">
          <a:blip r:embed="rId3"/>
          <a:srcRect l="65718" t="503" r="5295" b="78272"/>
          <a:stretch/>
        </p:blipFill>
        <p:spPr>
          <a:xfrm>
            <a:off x="8422374" y="5619097"/>
            <a:ext cx="721626" cy="705600"/>
          </a:xfrm>
          <a:prstGeom prst="rect">
            <a:avLst/>
          </a:prstGeom>
        </p:spPr>
      </p:pic>
    </p:spTree>
    <p:extLst>
      <p:ext uri="{BB962C8B-B14F-4D97-AF65-F5344CB8AC3E}">
        <p14:creationId xmlns:p14="http://schemas.microsoft.com/office/powerpoint/2010/main" val="383516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Representing data using graphs; reading and interpreting data</a:t>
            </a:r>
          </a:p>
        </p:txBody>
      </p:sp>
      <p:sp>
        <p:nvSpPr>
          <p:cNvPr id="3" name="Content Placeholder 2"/>
          <p:cNvSpPr>
            <a:spLocks noGrp="1"/>
          </p:cNvSpPr>
          <p:nvPr>
            <p:ph idx="1"/>
          </p:nvPr>
        </p:nvSpPr>
        <p:spPr/>
        <p:txBody>
          <a:bodyPr/>
          <a:lstStyle/>
          <a:p>
            <a:r>
              <a:rPr lang="en-ZA" dirty="0"/>
              <a:t>Graphs are drawn to give a visual representation of the data and the type of graph is determined by the type of data. </a:t>
            </a:r>
          </a:p>
          <a:p>
            <a:endParaRPr lang="en-ZA" dirty="0"/>
          </a:p>
        </p:txBody>
      </p:sp>
      <p:sp>
        <p:nvSpPr>
          <p:cNvPr id="4" name="Text Placeholder 3"/>
          <p:cNvSpPr>
            <a:spLocks noGrp="1"/>
          </p:cNvSpPr>
          <p:nvPr>
            <p:ph type="body" sz="quarter" idx="10"/>
          </p:nvPr>
        </p:nvSpPr>
        <p:spPr/>
        <p:txBody>
          <a:bodyPr/>
          <a:lstStyle/>
          <a:p>
            <a:r>
              <a:rPr lang="en-ZA" dirty="0"/>
              <a:t>Unit 14.2</a:t>
            </a:r>
            <a:endParaRPr lang="en-GB" dirty="0"/>
          </a:p>
        </p:txBody>
      </p:sp>
      <p:sp>
        <p:nvSpPr>
          <p:cNvPr id="5" name="Rectangle 4"/>
          <p:cNvSpPr/>
          <p:nvPr/>
        </p:nvSpPr>
        <p:spPr>
          <a:xfrm>
            <a:off x="551128" y="5210369"/>
            <a:ext cx="7404147" cy="878025"/>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7" name="TextBox 6"/>
          <p:cNvSpPr txBox="1"/>
          <p:nvPr/>
        </p:nvSpPr>
        <p:spPr>
          <a:xfrm>
            <a:off x="765687" y="5352316"/>
            <a:ext cx="7100839" cy="646331"/>
          </a:xfrm>
          <a:prstGeom prst="rect">
            <a:avLst/>
          </a:prstGeom>
          <a:noFill/>
        </p:spPr>
        <p:txBody>
          <a:bodyPr wrap="square" rtlCol="0">
            <a:spAutoFit/>
          </a:bodyPr>
          <a:lstStyle/>
          <a:p>
            <a:r>
              <a:rPr lang="en-ZA" b="1" dirty="0"/>
              <a:t>Line graphs </a:t>
            </a:r>
            <a:r>
              <a:rPr lang="en-ZA" dirty="0"/>
              <a:t>can be used in the same way as bar graphs, but they are more useful for showing trends or changes over time. </a:t>
            </a:r>
          </a:p>
        </p:txBody>
      </p:sp>
      <p:sp>
        <p:nvSpPr>
          <p:cNvPr id="8" name="Rectangle 7"/>
          <p:cNvSpPr/>
          <p:nvPr/>
        </p:nvSpPr>
        <p:spPr>
          <a:xfrm>
            <a:off x="719968" y="5341175"/>
            <a:ext cx="45719" cy="648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p:cNvSpPr/>
          <p:nvPr/>
        </p:nvSpPr>
        <p:spPr>
          <a:xfrm>
            <a:off x="496800" y="2608802"/>
            <a:ext cx="7458475" cy="39184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a:t>Different types of graphs</a:t>
            </a: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t="12597"/>
          <a:stretch/>
        </p:blipFill>
        <p:spPr>
          <a:xfrm>
            <a:off x="2517913" y="3090381"/>
            <a:ext cx="3090840" cy="1943704"/>
          </a:xfrm>
          <a:prstGeom prst="rect">
            <a:avLst/>
          </a:prstGeom>
        </p:spPr>
      </p:pic>
      <p:sp>
        <p:nvSpPr>
          <p:cNvPr id="22" name="Rectangle 21"/>
          <p:cNvSpPr/>
          <p:nvPr/>
        </p:nvSpPr>
        <p:spPr>
          <a:xfrm>
            <a:off x="8424000" y="2"/>
            <a:ext cx="720000" cy="63246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pic>
        <p:nvPicPr>
          <p:cNvPr id="23" name="Picture 22"/>
          <p:cNvPicPr>
            <a:picLocks noChangeAspect="1"/>
          </p:cNvPicPr>
          <p:nvPr/>
        </p:nvPicPr>
        <p:blipFill rotWithShape="1">
          <a:blip r:embed="rId3"/>
          <a:srcRect l="65718" t="503" r="5295" b="78272"/>
          <a:stretch/>
        </p:blipFill>
        <p:spPr>
          <a:xfrm>
            <a:off x="8422374" y="5619097"/>
            <a:ext cx="721626" cy="705600"/>
          </a:xfrm>
          <a:prstGeom prst="rect">
            <a:avLst/>
          </a:prstGeom>
        </p:spPr>
      </p:pic>
    </p:spTree>
    <p:extLst>
      <p:ext uri="{BB962C8B-B14F-4D97-AF65-F5344CB8AC3E}">
        <p14:creationId xmlns:p14="http://schemas.microsoft.com/office/powerpoint/2010/main" val="259087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Pie charts and bar graphs</a:t>
            </a:r>
          </a:p>
        </p:txBody>
      </p:sp>
      <p:sp>
        <p:nvSpPr>
          <p:cNvPr id="4" name="Text Placeholder 3"/>
          <p:cNvSpPr>
            <a:spLocks noGrp="1"/>
          </p:cNvSpPr>
          <p:nvPr>
            <p:ph type="body" sz="quarter" idx="10"/>
          </p:nvPr>
        </p:nvSpPr>
        <p:spPr>
          <a:xfrm>
            <a:off x="409056" y="1153148"/>
            <a:ext cx="7905751" cy="301871"/>
          </a:xfrm>
        </p:spPr>
        <p:txBody>
          <a:bodyPr/>
          <a:lstStyle/>
          <a:p>
            <a:r>
              <a:rPr lang="en-ZA" dirty="0"/>
              <a:t>Unit 14.2</a:t>
            </a:r>
            <a:endParaRPr lang="en-GB" dirty="0"/>
          </a:p>
        </p:txBody>
      </p:sp>
      <p:sp>
        <p:nvSpPr>
          <p:cNvPr id="5" name="TextBox 4"/>
          <p:cNvSpPr txBox="1"/>
          <p:nvPr/>
        </p:nvSpPr>
        <p:spPr>
          <a:xfrm>
            <a:off x="473932" y="1862009"/>
            <a:ext cx="3888000" cy="523220"/>
          </a:xfrm>
          <a:prstGeom prst="rect">
            <a:avLst/>
          </a:prstGeom>
          <a:noFill/>
        </p:spPr>
        <p:txBody>
          <a:bodyPr wrap="square" rtlCol="0">
            <a:spAutoFit/>
          </a:bodyPr>
          <a:lstStyle/>
          <a:p>
            <a:pPr algn="ctr"/>
            <a:r>
              <a:rPr lang="en-ZA" sz="2800" b="1" dirty="0">
                <a:solidFill>
                  <a:srgbClr val="2FA1A2"/>
                </a:solidFill>
              </a:rPr>
              <a:t>Pie charts</a:t>
            </a:r>
            <a:endParaRPr lang="en-GB" sz="2800" b="1" dirty="0">
              <a:solidFill>
                <a:srgbClr val="2FA1A2"/>
              </a:solidFill>
            </a:endParaRPr>
          </a:p>
        </p:txBody>
      </p:sp>
      <p:sp>
        <p:nvSpPr>
          <p:cNvPr id="6" name="TextBox 5"/>
          <p:cNvSpPr txBox="1"/>
          <p:nvPr/>
        </p:nvSpPr>
        <p:spPr>
          <a:xfrm>
            <a:off x="553421" y="4095176"/>
            <a:ext cx="3715200" cy="2062103"/>
          </a:xfrm>
          <a:prstGeom prst="rect">
            <a:avLst/>
          </a:prstGeom>
          <a:noFill/>
        </p:spPr>
        <p:txBody>
          <a:bodyPr wrap="square" rtlCol="0">
            <a:spAutoFit/>
          </a:bodyPr>
          <a:lstStyle/>
          <a:p>
            <a:pPr marL="180975" indent="-180975">
              <a:buFont typeface="Arial" panose="020B0604020202020204" pitchFamily="34" charset="0"/>
              <a:buChar char="•"/>
            </a:pPr>
            <a:r>
              <a:rPr lang="en-ZA" sz="1600" dirty="0"/>
              <a:t>Pie charts show a whole divided into parts. They show how the parts relate to one another and how the parts relate to a whole.</a:t>
            </a:r>
          </a:p>
          <a:p>
            <a:pPr marL="180975" indent="-180975">
              <a:buFont typeface="Arial" panose="020B0604020202020204" pitchFamily="34" charset="0"/>
              <a:buChar char="•"/>
            </a:pPr>
            <a:endParaRPr lang="en-ZA" sz="1600" dirty="0"/>
          </a:p>
          <a:p>
            <a:pPr marL="180975" indent="-180975">
              <a:buFont typeface="Arial" panose="020B0604020202020204" pitchFamily="34" charset="0"/>
              <a:buChar char="•"/>
            </a:pPr>
            <a:r>
              <a:rPr lang="en-ZA" sz="1600" dirty="0"/>
              <a:t>They give us a visual impression of the relative proportion between parts, but they do not give the actual quantities.</a:t>
            </a:r>
          </a:p>
        </p:txBody>
      </p:sp>
      <p:sp>
        <p:nvSpPr>
          <p:cNvPr id="7" name="Rectangle 6"/>
          <p:cNvSpPr/>
          <p:nvPr/>
        </p:nvSpPr>
        <p:spPr>
          <a:xfrm>
            <a:off x="4336425" y="2159057"/>
            <a:ext cx="54000" cy="360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4399603" y="1862009"/>
            <a:ext cx="3888828" cy="523220"/>
          </a:xfrm>
          <a:prstGeom prst="rect">
            <a:avLst/>
          </a:prstGeom>
          <a:noFill/>
        </p:spPr>
        <p:txBody>
          <a:bodyPr wrap="square" rtlCol="0">
            <a:spAutoFit/>
          </a:bodyPr>
          <a:lstStyle/>
          <a:p>
            <a:pPr algn="ctr"/>
            <a:r>
              <a:rPr lang="en-ZA" sz="2800" b="1" dirty="0">
                <a:solidFill>
                  <a:srgbClr val="9CD043"/>
                </a:solidFill>
              </a:rPr>
              <a:t>Bar graphs</a:t>
            </a:r>
            <a:endParaRPr lang="en-ZA" dirty="0"/>
          </a:p>
        </p:txBody>
      </p:sp>
      <p:sp>
        <p:nvSpPr>
          <p:cNvPr id="10" name="TextBox 9"/>
          <p:cNvSpPr txBox="1"/>
          <p:nvPr/>
        </p:nvSpPr>
        <p:spPr>
          <a:xfrm>
            <a:off x="4487368" y="4079330"/>
            <a:ext cx="3713298" cy="2062103"/>
          </a:xfrm>
          <a:prstGeom prst="rect">
            <a:avLst/>
          </a:prstGeom>
          <a:noFill/>
        </p:spPr>
        <p:txBody>
          <a:bodyPr wrap="square" rtlCol="0">
            <a:spAutoFit/>
          </a:bodyPr>
          <a:lstStyle/>
          <a:p>
            <a:pPr marL="180975" indent="-180975">
              <a:buFont typeface="Arial" panose="020B0604020202020204" pitchFamily="34" charset="0"/>
              <a:buChar char="•"/>
            </a:pPr>
            <a:r>
              <a:rPr lang="en-ZA" sz="1600" dirty="0"/>
              <a:t>Bar graphs show the amounts or quantities involved, but do not show the relationship between individual amounts and the whole as effectively as pie charts. </a:t>
            </a:r>
          </a:p>
          <a:p>
            <a:pPr marL="180975" indent="-180975">
              <a:buFont typeface="Arial" panose="020B0604020202020204" pitchFamily="34" charset="0"/>
              <a:buChar char="•"/>
            </a:pPr>
            <a:r>
              <a:rPr lang="en-ZA" sz="1600" dirty="0"/>
              <a:t>Bar charts allow us to compare the quantities of different categories, for example the sales of different items.</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1364" y="2428275"/>
            <a:ext cx="2808903" cy="3319001"/>
          </a:xfrm>
          <a:prstGeom prst="rect">
            <a:avLst/>
          </a:prstGeom>
          <a:noFill/>
          <a:ln>
            <a:noFill/>
          </a:ln>
        </p:spPr>
      </p:pic>
      <p:grpSp>
        <p:nvGrpSpPr>
          <p:cNvPr id="21" name="Group 20"/>
          <p:cNvGrpSpPr/>
          <p:nvPr/>
        </p:nvGrpSpPr>
        <p:grpSpPr>
          <a:xfrm>
            <a:off x="5436376" y="2393855"/>
            <a:ext cx="1665054" cy="1665054"/>
            <a:chOff x="5436376" y="2393855"/>
            <a:chExt cx="1665054" cy="1665054"/>
          </a:xfrm>
        </p:grpSpPr>
        <p:sp>
          <p:nvSpPr>
            <p:cNvPr id="16" name="Oval 15"/>
            <p:cNvSpPr/>
            <p:nvPr/>
          </p:nvSpPr>
          <p:spPr>
            <a:xfrm>
              <a:off x="5436376" y="2393855"/>
              <a:ext cx="1665054" cy="1665054"/>
            </a:xfrm>
            <a:prstGeom prst="ellipse">
              <a:avLst/>
            </a:prstGeom>
            <a:solidFill>
              <a:srgbClr val="9C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7" name="Picture 16"/>
            <p:cNvPicPr>
              <a:picLocks noChangeAspect="1"/>
            </p:cNvPicPr>
            <p:nvPr/>
          </p:nvPicPr>
          <p:blipFill>
            <a:blip r:embed="rId3">
              <a:clrChange>
                <a:clrFrom>
                  <a:srgbClr val="FFFFFF"/>
                </a:clrFrom>
                <a:clrTo>
                  <a:srgbClr val="FFFFFF">
                    <a:alpha val="0"/>
                  </a:srgbClr>
                </a:clrTo>
              </a:clrChange>
              <a:biLevel thresh="75000"/>
            </a:blip>
            <a:stretch>
              <a:fillRect/>
            </a:stretch>
          </p:blipFill>
          <p:spPr>
            <a:xfrm>
              <a:off x="5574449" y="2746920"/>
              <a:ext cx="1388908" cy="994783"/>
            </a:xfrm>
            <a:prstGeom prst="rect">
              <a:avLst/>
            </a:prstGeom>
          </p:spPr>
        </p:pic>
      </p:grpSp>
      <p:grpSp>
        <p:nvGrpSpPr>
          <p:cNvPr id="20" name="Group 19"/>
          <p:cNvGrpSpPr/>
          <p:nvPr/>
        </p:nvGrpSpPr>
        <p:grpSpPr>
          <a:xfrm>
            <a:off x="1535833" y="2381798"/>
            <a:ext cx="1665054" cy="1665054"/>
            <a:chOff x="1535833" y="2381798"/>
            <a:chExt cx="1665054" cy="1665054"/>
          </a:xfrm>
        </p:grpSpPr>
        <p:sp>
          <p:nvSpPr>
            <p:cNvPr id="18" name="Oval 17"/>
            <p:cNvSpPr/>
            <p:nvPr/>
          </p:nvSpPr>
          <p:spPr>
            <a:xfrm>
              <a:off x="1535833" y="2381798"/>
              <a:ext cx="1665054" cy="1665054"/>
            </a:xfrm>
            <a:prstGeom prst="ellipse">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8706" y="2630840"/>
              <a:ext cx="1148168" cy="1174767"/>
            </a:xfrm>
            <a:prstGeom prst="rect">
              <a:avLst/>
            </a:prstGeom>
          </p:spPr>
        </p:pic>
      </p:grpSp>
    </p:spTree>
    <p:extLst>
      <p:ext uri="{BB962C8B-B14F-4D97-AF65-F5344CB8AC3E}">
        <p14:creationId xmlns:p14="http://schemas.microsoft.com/office/powerpoint/2010/main" val="92480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p:cTn id="2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 calcmode="lin" valueType="num">
                                      <p:cBhvr>
                                        <p:cTn id="32"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34" dur="500"/>
                                        <p:tgtEl>
                                          <p:spTgt spid="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up)">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Effect transition="in" filter="fade">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0">
                                            <p:txEl>
                                              <p:pRg st="0" end="0"/>
                                            </p:txEl>
                                          </p:spTgt>
                                        </p:tgtEl>
                                        <p:attrNameLst>
                                          <p:attrName>style.visibility</p:attrName>
                                        </p:attrNameLst>
                                      </p:cBhvr>
                                      <p:to>
                                        <p:strVal val="visible"/>
                                      </p:to>
                                    </p:set>
                                    <p:anim calcmode="lin" valueType="num">
                                      <p:cBhvr>
                                        <p:cTn id="58"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59"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60" dur="500"/>
                                        <p:tgtEl>
                                          <p:spTgt spid="10">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0">
                                            <p:txEl>
                                              <p:pRg st="1" end="1"/>
                                            </p:txEl>
                                          </p:spTgt>
                                        </p:tgtEl>
                                        <p:attrNameLst>
                                          <p:attrName>style.visibility</p:attrName>
                                        </p:attrNameLst>
                                      </p:cBhvr>
                                      <p:to>
                                        <p:strVal val="visible"/>
                                      </p:to>
                                    </p:set>
                                    <p:anim calcmode="lin" valueType="num">
                                      <p:cBhvr>
                                        <p:cTn id="65"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66"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6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p:bldP spid="7" grpId="0" animBg="1"/>
      <p:bldP spid="9" grpId="0"/>
      <p:bldP spid="1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14.9 page 290</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14.2</a:t>
            </a:r>
            <a:endParaRPr lang="en-GB" dirty="0">
              <a:solidFill>
                <a:schemeClr val="bg1">
                  <a:lumMod val="65000"/>
                </a:schemeClr>
              </a:solidFill>
            </a:endParaRPr>
          </a:p>
        </p:txBody>
      </p:sp>
      <p:sp>
        <p:nvSpPr>
          <p:cNvPr id="6" name="Rectangle 5"/>
          <p:cNvSpPr/>
          <p:nvPr/>
        </p:nvSpPr>
        <p:spPr>
          <a:xfrm>
            <a:off x="863600" y="1572402"/>
            <a:ext cx="7200900" cy="450059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A6CE39"/>
              </a:solidFill>
            </a:endParaRPr>
          </a:p>
        </p:txBody>
      </p:sp>
      <p:sp>
        <p:nvSpPr>
          <p:cNvPr id="7" name="Rectangle 6"/>
          <p:cNvSpPr/>
          <p:nvPr/>
        </p:nvSpPr>
        <p:spPr>
          <a:xfrm>
            <a:off x="352501" y="1734809"/>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944768"/>
            <a:ext cx="977166" cy="1010861"/>
          </a:xfrm>
          <a:prstGeom prst="rect">
            <a:avLst/>
          </a:prstGeom>
        </p:spPr>
      </p:pic>
      <p:sp>
        <p:nvSpPr>
          <p:cNvPr id="9" name="Content Placeholder 2"/>
          <p:cNvSpPr txBox="1">
            <a:spLocks/>
          </p:cNvSpPr>
          <p:nvPr/>
        </p:nvSpPr>
        <p:spPr>
          <a:xfrm>
            <a:off x="1999056" y="1806752"/>
            <a:ext cx="5799223" cy="41454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r>
              <a:rPr lang="en-ZA" sz="1800" dirty="0"/>
              <a:t>Elizabeth is an office manager. One of her duties is to draw up a budget for the office and present it to the board of directors for approval. She has to budget for the following items: </a:t>
            </a:r>
          </a:p>
          <a:p>
            <a:pPr marL="180975" indent="-180975"/>
            <a:endParaRPr lang="en-ZA" sz="1800" dirty="0"/>
          </a:p>
          <a:p>
            <a:pPr marL="180975" indent="-180975"/>
            <a:endParaRPr lang="en-ZA" sz="1800" dirty="0"/>
          </a:p>
          <a:p>
            <a:pPr marL="180975" indent="-180975"/>
            <a:endParaRPr lang="en-ZA" sz="1800" dirty="0"/>
          </a:p>
          <a:p>
            <a:pPr marL="0" indent="0">
              <a:buNone/>
            </a:pPr>
            <a:endParaRPr lang="en-ZA" sz="1800" dirty="0"/>
          </a:p>
          <a:p>
            <a:pPr marL="180975" indent="-180975"/>
            <a:r>
              <a:rPr lang="en-ZA" sz="1800" dirty="0"/>
              <a:t>She uses this information to                                              draw up a pie chart for her                                        presentation to the board of                                           directors. </a:t>
            </a:r>
          </a:p>
          <a:p>
            <a:pPr marL="180975" indent="-180975"/>
            <a:endParaRPr lang="en-ZA" sz="1800" b="1"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28591" y="2729948"/>
            <a:ext cx="2772937" cy="3006302"/>
          </a:xfrm>
        </p:spPr>
      </p:pic>
      <p:graphicFrame>
        <p:nvGraphicFramePr>
          <p:cNvPr id="13" name="Table 12"/>
          <p:cNvGraphicFramePr>
            <a:graphicFrameLocks noGrp="1"/>
          </p:cNvGraphicFramePr>
          <p:nvPr>
            <p:extLst>
              <p:ext uri="{D42A27DB-BD31-4B8C-83A1-F6EECF244321}">
                <p14:modId xmlns:p14="http://schemas.microsoft.com/office/powerpoint/2010/main" val="1393669660"/>
              </p:ext>
            </p:extLst>
          </p:nvPr>
        </p:nvGraphicFramePr>
        <p:xfrm>
          <a:off x="2218036" y="2955630"/>
          <a:ext cx="2564955" cy="1341120"/>
        </p:xfrm>
        <a:graphic>
          <a:graphicData uri="http://schemas.openxmlformats.org/drawingml/2006/table">
            <a:tbl>
              <a:tblPr firstRow="1" bandRow="1">
                <a:tableStyleId>{5C22544A-7EE6-4342-B048-85BDC9FD1C3A}</a:tableStyleId>
              </a:tblPr>
              <a:tblGrid>
                <a:gridCol w="1731112">
                  <a:extLst>
                    <a:ext uri="{9D8B030D-6E8A-4147-A177-3AD203B41FA5}">
                      <a16:colId xmlns:a16="http://schemas.microsoft.com/office/drawing/2014/main" xmlns="" val="1191892632"/>
                    </a:ext>
                  </a:extLst>
                </a:gridCol>
                <a:gridCol w="833843">
                  <a:extLst>
                    <a:ext uri="{9D8B030D-6E8A-4147-A177-3AD203B41FA5}">
                      <a16:colId xmlns:a16="http://schemas.microsoft.com/office/drawing/2014/main" xmlns="" val="1705631581"/>
                    </a:ext>
                  </a:extLst>
                </a:gridCol>
              </a:tblGrid>
              <a:tr h="326035">
                <a:tc>
                  <a:txBody>
                    <a:bodyPr/>
                    <a:lstStyle/>
                    <a:p>
                      <a:r>
                        <a:rPr lang="en-ZA" sz="1600" b="0" dirty="0">
                          <a:solidFill>
                            <a:schemeClr val="tx1"/>
                          </a:solidFill>
                        </a:rPr>
                        <a:t>Office equipment</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B"/>
                    </a:solidFill>
                  </a:tcPr>
                </a:tc>
                <a:tc>
                  <a:txBody>
                    <a:bodyPr/>
                    <a:lstStyle/>
                    <a:p>
                      <a:pPr algn="ctr"/>
                      <a:r>
                        <a:rPr lang="en-ZA" sz="1600" b="0" dirty="0">
                          <a:solidFill>
                            <a:schemeClr val="tx1"/>
                          </a:solidFill>
                        </a:rPr>
                        <a:t>10%</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B"/>
                    </a:solidFill>
                  </a:tcPr>
                </a:tc>
                <a:extLst>
                  <a:ext uri="{0D108BD9-81ED-4DB2-BD59-A6C34878D82A}">
                    <a16:rowId xmlns:a16="http://schemas.microsoft.com/office/drawing/2014/main" xmlns="" val="1283593309"/>
                  </a:ext>
                </a:extLst>
              </a:tr>
              <a:tr h="326035">
                <a:tc>
                  <a:txBody>
                    <a:bodyPr/>
                    <a:lstStyle/>
                    <a:p>
                      <a:r>
                        <a:rPr lang="en-ZA" sz="1600" b="0" dirty="0">
                          <a:solidFill>
                            <a:schemeClr val="tx1"/>
                          </a:solidFill>
                        </a:rPr>
                        <a:t>Stationery</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B"/>
                    </a:solidFill>
                  </a:tcPr>
                </a:tc>
                <a:tc>
                  <a:txBody>
                    <a:bodyPr/>
                    <a:lstStyle/>
                    <a:p>
                      <a:pPr algn="ctr"/>
                      <a:r>
                        <a:rPr lang="en-ZA" sz="1600" b="0" dirty="0">
                          <a:solidFill>
                            <a:schemeClr val="tx1"/>
                          </a:solidFill>
                        </a:rPr>
                        <a:t>25%</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B"/>
                    </a:solidFill>
                  </a:tcPr>
                </a:tc>
                <a:extLst>
                  <a:ext uri="{0D108BD9-81ED-4DB2-BD59-A6C34878D82A}">
                    <a16:rowId xmlns:a16="http://schemas.microsoft.com/office/drawing/2014/main" xmlns="" val="2712035284"/>
                  </a:ext>
                </a:extLst>
              </a:tr>
              <a:tr h="326035">
                <a:tc>
                  <a:txBody>
                    <a:bodyPr/>
                    <a:lstStyle/>
                    <a:p>
                      <a:r>
                        <a:rPr lang="en-ZA" sz="1600" b="0" dirty="0">
                          <a:solidFill>
                            <a:schemeClr val="tx1"/>
                          </a:solidFill>
                        </a:rPr>
                        <a:t>Repairs</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B"/>
                    </a:solidFill>
                  </a:tcPr>
                </a:tc>
                <a:tc>
                  <a:txBody>
                    <a:bodyPr/>
                    <a:lstStyle/>
                    <a:p>
                      <a:pPr algn="ctr"/>
                      <a:r>
                        <a:rPr lang="en-ZA" sz="1600" b="0" dirty="0">
                          <a:solidFill>
                            <a:schemeClr val="tx1"/>
                          </a:solidFill>
                        </a:rPr>
                        <a:t>15%</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B"/>
                    </a:solidFill>
                  </a:tcPr>
                </a:tc>
                <a:extLst>
                  <a:ext uri="{0D108BD9-81ED-4DB2-BD59-A6C34878D82A}">
                    <a16:rowId xmlns:a16="http://schemas.microsoft.com/office/drawing/2014/main" xmlns="" val="3010642775"/>
                  </a:ext>
                </a:extLst>
              </a:tr>
              <a:tr h="326035">
                <a:tc>
                  <a:txBody>
                    <a:bodyPr/>
                    <a:lstStyle/>
                    <a:p>
                      <a:r>
                        <a:rPr lang="en-ZA" sz="1600" b="0" dirty="0">
                          <a:solidFill>
                            <a:schemeClr val="tx1"/>
                          </a:solidFill>
                        </a:rPr>
                        <a:t>Salaries</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B"/>
                    </a:solidFill>
                  </a:tcPr>
                </a:tc>
                <a:tc>
                  <a:txBody>
                    <a:bodyPr/>
                    <a:lstStyle/>
                    <a:p>
                      <a:pPr algn="ctr"/>
                      <a:r>
                        <a:rPr lang="en-ZA" sz="1600" b="0" dirty="0">
                          <a:solidFill>
                            <a:schemeClr val="tx1"/>
                          </a:solidFill>
                        </a:rPr>
                        <a:t>50%</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B"/>
                    </a:solidFill>
                  </a:tcPr>
                </a:tc>
                <a:extLst>
                  <a:ext uri="{0D108BD9-81ED-4DB2-BD59-A6C34878D82A}">
                    <a16:rowId xmlns:a16="http://schemas.microsoft.com/office/drawing/2014/main" xmlns="" val="2011625237"/>
                  </a:ext>
                </a:extLst>
              </a:tr>
            </a:tbl>
          </a:graphicData>
        </a:graphic>
      </p:graphicFrame>
      <p:sp>
        <p:nvSpPr>
          <p:cNvPr id="3" name="TextBox 2">
            <a:extLst>
              <a:ext uri="{FF2B5EF4-FFF2-40B4-BE49-F238E27FC236}">
                <a16:creationId xmlns:a16="http://schemas.microsoft.com/office/drawing/2014/main" xmlns="" id="{25DE0E0A-C520-498A-9F9C-DC0FF99E3913}"/>
              </a:ext>
            </a:extLst>
          </p:cNvPr>
          <p:cNvSpPr txBox="1"/>
          <p:nvPr/>
        </p:nvSpPr>
        <p:spPr>
          <a:xfrm>
            <a:off x="5574155" y="4601019"/>
            <a:ext cx="940904" cy="292388"/>
          </a:xfrm>
          <a:prstGeom prst="rect">
            <a:avLst/>
          </a:prstGeom>
          <a:solidFill>
            <a:srgbClr val="2AC1D8"/>
          </a:solidFill>
        </p:spPr>
        <p:txBody>
          <a:bodyPr wrap="square" rtlCol="0">
            <a:spAutoFit/>
          </a:bodyPr>
          <a:lstStyle/>
          <a:p>
            <a:r>
              <a:rPr lang="en-GB" sz="1300" dirty="0"/>
              <a:t>Stationery</a:t>
            </a:r>
          </a:p>
        </p:txBody>
      </p:sp>
    </p:spTree>
    <p:extLst>
      <p:ext uri="{BB962C8B-B14F-4D97-AF65-F5344CB8AC3E}">
        <p14:creationId xmlns:p14="http://schemas.microsoft.com/office/powerpoint/2010/main" val="34271762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14.9 page 290</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14.2</a:t>
            </a:r>
            <a:endParaRPr lang="en-GB" dirty="0">
              <a:solidFill>
                <a:schemeClr val="bg1">
                  <a:lumMod val="65000"/>
                </a:schemeClr>
              </a:solidFill>
            </a:endParaRPr>
          </a:p>
        </p:txBody>
      </p:sp>
      <p:sp>
        <p:nvSpPr>
          <p:cNvPr id="6" name="Rectangle 5"/>
          <p:cNvSpPr/>
          <p:nvPr/>
        </p:nvSpPr>
        <p:spPr>
          <a:xfrm>
            <a:off x="863600" y="1572402"/>
            <a:ext cx="7200900" cy="450059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Rectangle 6"/>
          <p:cNvSpPr/>
          <p:nvPr/>
        </p:nvSpPr>
        <p:spPr>
          <a:xfrm>
            <a:off x="352501" y="1734809"/>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944768"/>
            <a:ext cx="977166" cy="1010861"/>
          </a:xfrm>
          <a:prstGeom prst="rect">
            <a:avLst/>
          </a:prstGeom>
        </p:spPr>
      </p:pic>
      <p:sp>
        <p:nvSpPr>
          <p:cNvPr id="9" name="Content Placeholder 2"/>
          <p:cNvSpPr txBox="1">
            <a:spLocks/>
          </p:cNvSpPr>
          <p:nvPr/>
        </p:nvSpPr>
        <p:spPr>
          <a:xfrm>
            <a:off x="2059438" y="1944768"/>
            <a:ext cx="5764716" cy="381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AutoNum type="alphaLcParenR"/>
            </a:pPr>
            <a:r>
              <a:rPr lang="en-ZA" sz="2000" dirty="0"/>
              <a:t>Her office equipment budget is R26 000. What is her budget amount for:</a:t>
            </a:r>
          </a:p>
          <a:p>
            <a:pPr marL="857250" lvl="1" indent="-400050">
              <a:buFont typeface="+mj-lt"/>
              <a:buAutoNum type="romanLcPeriod"/>
            </a:pPr>
            <a:r>
              <a:rPr lang="en-ZA" sz="2000" dirty="0"/>
              <a:t>Repairs</a:t>
            </a:r>
          </a:p>
          <a:p>
            <a:pPr marL="857250" lvl="1" indent="-400050">
              <a:buFont typeface="+mj-lt"/>
              <a:buAutoNum type="romanLcPeriod"/>
            </a:pPr>
            <a:r>
              <a:rPr lang="en-ZA" sz="2000" dirty="0"/>
              <a:t>Stationery</a:t>
            </a:r>
          </a:p>
          <a:p>
            <a:pPr marL="857250" lvl="1" indent="-400050">
              <a:buFont typeface="+mj-lt"/>
              <a:buAutoNum type="romanLcPeriod"/>
            </a:pPr>
            <a:r>
              <a:rPr lang="en-ZA" sz="2000" dirty="0"/>
              <a:t>Salaries</a:t>
            </a:r>
          </a:p>
          <a:p>
            <a:pPr marL="400050" indent="-400050">
              <a:buFont typeface="+mj-lt"/>
              <a:buAutoNum type="alphaLcParenR"/>
            </a:pPr>
            <a:r>
              <a:rPr lang="en-ZA" sz="2000" dirty="0"/>
              <a:t>How much money is she planning to spend in total? </a:t>
            </a:r>
          </a:p>
          <a:p>
            <a:pPr marL="400050" indent="-400050">
              <a:buFont typeface="+mj-lt"/>
              <a:buAutoNum type="alphaLcParenR"/>
            </a:pPr>
            <a:r>
              <a:rPr lang="en-ZA" sz="2000" dirty="0"/>
              <a:t>If the board of directors asks her to reduce her spending by 10%:</a:t>
            </a:r>
          </a:p>
          <a:p>
            <a:pPr marL="857250" lvl="1" indent="-400050">
              <a:buFont typeface="+mj-lt"/>
              <a:buAutoNum type="romanLcPeriod"/>
            </a:pPr>
            <a:r>
              <a:rPr lang="en-ZA" sz="2000" dirty="0"/>
              <a:t>How much will she be able to spend in total?</a:t>
            </a:r>
          </a:p>
          <a:p>
            <a:pPr marL="857250" lvl="1" indent="-400050">
              <a:buFont typeface="+mj-lt"/>
              <a:buAutoNum type="romanLcPeriod"/>
            </a:pPr>
            <a:r>
              <a:rPr lang="en-ZA" sz="2000" dirty="0"/>
              <a:t>How will the pie chart change? </a:t>
            </a:r>
            <a:endParaRPr lang="en-ZA" sz="1100" dirty="0"/>
          </a:p>
        </p:txBody>
      </p:sp>
    </p:spTree>
    <p:extLst>
      <p:ext uri="{BB962C8B-B14F-4D97-AF65-F5344CB8AC3E}">
        <p14:creationId xmlns:p14="http://schemas.microsoft.com/office/powerpoint/2010/main" val="5248828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61646" y="1572403"/>
            <a:ext cx="7202854" cy="450059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1" name="Group 10"/>
          <p:cNvGrpSpPr/>
          <p:nvPr/>
        </p:nvGrpSpPr>
        <p:grpSpPr>
          <a:xfrm>
            <a:off x="352501" y="1734810"/>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2" name="Title 1"/>
          <p:cNvSpPr>
            <a:spLocks noGrp="1"/>
          </p:cNvSpPr>
          <p:nvPr>
            <p:ph type="title"/>
          </p:nvPr>
        </p:nvSpPr>
        <p:spPr/>
        <p:txBody>
          <a:bodyPr/>
          <a:lstStyle/>
          <a:p>
            <a:r>
              <a:rPr lang="en-ZA" dirty="0"/>
              <a:t>Example 14.9 page 290 </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14.2</a:t>
            </a:r>
            <a:endParaRPr lang="en-GB" dirty="0">
              <a:solidFill>
                <a:schemeClr val="bg1">
                  <a:lumMod val="65000"/>
                </a:schemeClr>
              </a:solidFill>
            </a:endParaRPr>
          </a:p>
        </p:txBody>
      </p:sp>
      <p:sp>
        <p:nvSpPr>
          <p:cNvPr id="9" name="Content Placeholder 2"/>
          <p:cNvSpPr txBox="1">
            <a:spLocks/>
          </p:cNvSpPr>
          <p:nvPr/>
        </p:nvSpPr>
        <p:spPr>
          <a:xfrm>
            <a:off x="2059438" y="1944768"/>
            <a:ext cx="5764716" cy="381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lphaLcParenR"/>
            </a:pPr>
            <a:r>
              <a:rPr lang="en-ZA" sz="2000" dirty="0"/>
              <a:t> </a:t>
            </a:r>
          </a:p>
          <a:p>
            <a:pPr marL="857250" lvl="1" indent="-400050">
              <a:buFont typeface="+mj-lt"/>
              <a:buAutoNum type="romanLcPeriod"/>
            </a:pPr>
            <a:r>
              <a:rPr lang="en-ZA" sz="2000" dirty="0"/>
              <a:t>R26 000</a:t>
            </a:r>
          </a:p>
          <a:p>
            <a:pPr marL="857250" lvl="1" indent="-400050">
              <a:buFont typeface="+mj-lt"/>
              <a:buAutoNum type="romanLcPeriod"/>
            </a:pPr>
            <a:r>
              <a:rPr lang="en-ZA" sz="2000" dirty="0"/>
              <a:t>R52 000</a:t>
            </a:r>
          </a:p>
          <a:p>
            <a:pPr marL="857250" lvl="1" indent="-400050">
              <a:buFont typeface="+mj-lt"/>
              <a:buAutoNum type="romanLcPeriod"/>
            </a:pPr>
            <a:r>
              <a:rPr lang="en-ZA" sz="2000" dirty="0"/>
              <a:t>R104 00</a:t>
            </a:r>
          </a:p>
          <a:p>
            <a:pPr marL="400050" indent="-400050">
              <a:buFont typeface="+mj-lt"/>
              <a:buAutoNum type="alphaLcParenR"/>
            </a:pPr>
            <a:r>
              <a:rPr lang="en-ZA" sz="2000" dirty="0"/>
              <a:t>R208 000</a:t>
            </a:r>
          </a:p>
          <a:p>
            <a:pPr marL="400050" indent="-400050">
              <a:buFont typeface="+mj-lt"/>
              <a:buAutoNum type="alphaLcParenR"/>
            </a:pPr>
            <a:r>
              <a:rPr lang="en-ZA" sz="2000" dirty="0"/>
              <a:t> </a:t>
            </a:r>
          </a:p>
          <a:p>
            <a:pPr marL="857250" lvl="1" indent="-400050">
              <a:buFont typeface="+mj-lt"/>
              <a:buAutoNum type="romanLcPeriod"/>
            </a:pPr>
            <a:r>
              <a:rPr lang="en-ZA" sz="2000" dirty="0"/>
              <a:t>R187 200</a:t>
            </a:r>
          </a:p>
          <a:p>
            <a:pPr marL="857250" lvl="1" indent="-400050">
              <a:buFont typeface="+mj-lt"/>
              <a:buAutoNum type="romanLcPeriod"/>
            </a:pPr>
            <a:r>
              <a:rPr lang="en-ZA" sz="2000" dirty="0"/>
              <a:t>The pies chart will not change. The percentages of Elizabeth’s pie chart will stay the same. </a:t>
            </a:r>
            <a:endParaRPr lang="en-GB" sz="2000" dirty="0"/>
          </a:p>
          <a:p>
            <a:pPr marL="457200" lvl="1" indent="0">
              <a:buNone/>
            </a:pPr>
            <a:endParaRPr lang="en-ZA" sz="1400"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9934" y="2222760"/>
            <a:ext cx="2756432" cy="3257001"/>
          </a:xfrm>
          <a:prstGeom prst="rect">
            <a:avLst/>
          </a:prstGeom>
          <a:noFill/>
          <a:ln>
            <a:noFill/>
          </a:ln>
        </p:spPr>
      </p:pic>
    </p:spTree>
    <p:extLst>
      <p:ext uri="{BB962C8B-B14F-4D97-AF65-F5344CB8AC3E}">
        <p14:creationId xmlns:p14="http://schemas.microsoft.com/office/powerpoint/2010/main" val="344032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900" decel="100000" fill="hold"/>
                                        <p:tgtEl>
                                          <p:spTgt spid="1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fade">
                                      <p:cBhvr>
                                        <p:cTn id="26" dur="500"/>
                                        <p:tgtEl>
                                          <p:spTgt spid="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fade">
                                      <p:cBhvr>
                                        <p:cTn id="31" dur="500"/>
                                        <p:tgtEl>
                                          <p:spTgt spid="9">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xEl>
                                              <p:pRg st="3" end="3"/>
                                            </p:txEl>
                                          </p:spTgt>
                                        </p:tgtEl>
                                        <p:attrNameLst>
                                          <p:attrName>style.visibility</p:attrName>
                                        </p:attrNameLst>
                                      </p:cBhvr>
                                      <p:to>
                                        <p:strVal val="visible"/>
                                      </p:to>
                                    </p:set>
                                    <p:animEffect transition="in" filter="fade">
                                      <p:cBhvr>
                                        <p:cTn id="36" dur="500"/>
                                        <p:tgtEl>
                                          <p:spTgt spid="9">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xEl>
                                              <p:pRg st="4" end="4"/>
                                            </p:txEl>
                                          </p:spTgt>
                                        </p:tgtEl>
                                        <p:attrNameLst>
                                          <p:attrName>style.visibility</p:attrName>
                                        </p:attrNameLst>
                                      </p:cBhvr>
                                      <p:to>
                                        <p:strVal val="visible"/>
                                      </p:to>
                                    </p:set>
                                    <p:animEffect transition="in" filter="fade">
                                      <p:cBhvr>
                                        <p:cTn id="41" dur="500"/>
                                        <p:tgtEl>
                                          <p:spTgt spid="9">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xEl>
                                              <p:pRg st="5" end="5"/>
                                            </p:txEl>
                                          </p:spTgt>
                                        </p:tgtEl>
                                        <p:attrNameLst>
                                          <p:attrName>style.visibility</p:attrName>
                                        </p:attrNameLst>
                                      </p:cBhvr>
                                      <p:to>
                                        <p:strVal val="visible"/>
                                      </p:to>
                                    </p:set>
                                    <p:animEffect transition="in" filter="fade">
                                      <p:cBhvr>
                                        <p:cTn id="46" dur="500"/>
                                        <p:tgtEl>
                                          <p:spTgt spid="9">
                                            <p:txEl>
                                              <p:pRg st="5" end="5"/>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9">
                                            <p:txEl>
                                              <p:pRg st="6" end="6"/>
                                            </p:txEl>
                                          </p:spTgt>
                                        </p:tgtEl>
                                        <p:attrNameLst>
                                          <p:attrName>style.visibility</p:attrName>
                                        </p:attrNameLst>
                                      </p:cBhvr>
                                      <p:to>
                                        <p:strVal val="visible"/>
                                      </p:to>
                                    </p:set>
                                    <p:animEffect transition="in" filter="fade">
                                      <p:cBhvr>
                                        <p:cTn id="49" dur="500"/>
                                        <p:tgtEl>
                                          <p:spTgt spid="9">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9">
                                            <p:txEl>
                                              <p:pRg st="7" end="7"/>
                                            </p:txEl>
                                          </p:spTgt>
                                        </p:tgtEl>
                                        <p:attrNameLst>
                                          <p:attrName>style.visibility</p:attrName>
                                        </p:attrNameLst>
                                      </p:cBhvr>
                                      <p:to>
                                        <p:strVal val="visible"/>
                                      </p:to>
                                    </p:set>
                                    <p:animEffect transition="in" filter="fade">
                                      <p:cBhvr>
                                        <p:cTn id="54"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a:t>Representing and interpreting data</a:t>
            </a:r>
            <a:endParaRPr lang="en-GB" dirty="0"/>
          </a:p>
        </p:txBody>
      </p:sp>
      <p:sp>
        <p:nvSpPr>
          <p:cNvPr id="3" name="Text Placeholder 2"/>
          <p:cNvSpPr>
            <a:spLocks noGrp="1"/>
          </p:cNvSpPr>
          <p:nvPr>
            <p:ph type="body" idx="1"/>
          </p:nvPr>
        </p:nvSpPr>
        <p:spPr/>
        <p:txBody>
          <a:bodyPr/>
          <a:lstStyle/>
          <a:p>
            <a:r>
              <a:rPr lang="en-ZA" sz="3200" dirty="0"/>
              <a:t>Module 14</a:t>
            </a:r>
            <a:endParaRPr lang="en-GB" dirty="0"/>
          </a:p>
        </p:txBody>
      </p:sp>
    </p:spTree>
    <p:extLst>
      <p:ext uri="{BB962C8B-B14F-4D97-AF65-F5344CB8AC3E}">
        <p14:creationId xmlns:p14="http://schemas.microsoft.com/office/powerpoint/2010/main" val="23229068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14.11 page 292</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14.2</a:t>
            </a:r>
            <a:endParaRPr lang="en-GB" dirty="0">
              <a:solidFill>
                <a:schemeClr val="bg1">
                  <a:lumMod val="65000"/>
                </a:schemeClr>
              </a:solidFill>
            </a:endParaRPr>
          </a:p>
        </p:txBody>
      </p:sp>
      <p:sp>
        <p:nvSpPr>
          <p:cNvPr id="6" name="Rectangle 5"/>
          <p:cNvSpPr/>
          <p:nvPr/>
        </p:nvSpPr>
        <p:spPr>
          <a:xfrm>
            <a:off x="863600" y="1572402"/>
            <a:ext cx="7200900" cy="450059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A6CE39"/>
              </a:solidFill>
            </a:endParaRPr>
          </a:p>
        </p:txBody>
      </p:sp>
      <p:sp>
        <p:nvSpPr>
          <p:cNvPr id="7" name="Rectangle 6"/>
          <p:cNvSpPr/>
          <p:nvPr/>
        </p:nvSpPr>
        <p:spPr>
          <a:xfrm>
            <a:off x="352501" y="1734809"/>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944768"/>
            <a:ext cx="977166" cy="1010861"/>
          </a:xfrm>
          <a:prstGeom prst="rect">
            <a:avLst/>
          </a:prstGeom>
        </p:spPr>
      </p:pic>
      <p:sp>
        <p:nvSpPr>
          <p:cNvPr id="9" name="Content Placeholder 2"/>
          <p:cNvSpPr txBox="1">
            <a:spLocks/>
          </p:cNvSpPr>
          <p:nvPr/>
        </p:nvSpPr>
        <p:spPr>
          <a:xfrm>
            <a:off x="1999056" y="1806752"/>
            <a:ext cx="5868235" cy="41454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r>
              <a:rPr lang="en-ZA" sz="1800" dirty="0"/>
              <a:t>A clerical company is aware that six of their employees are working more than the required 40 hours every week. </a:t>
            </a:r>
            <a:r>
              <a:rPr lang="en-ZA" sz="1800" dirty="0" err="1"/>
              <a:t>Hlengi</a:t>
            </a:r>
            <a:r>
              <a:rPr lang="en-ZA" sz="1800" dirty="0"/>
              <a:t> makes a horizontal bar graph to show them how many hours they are each working per week.</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4699" y="2939847"/>
            <a:ext cx="5423592" cy="2811596"/>
          </a:xfrm>
          <a:prstGeom prst="rect">
            <a:avLst/>
          </a:prstGeom>
        </p:spPr>
      </p:pic>
    </p:spTree>
    <p:extLst>
      <p:ext uri="{BB962C8B-B14F-4D97-AF65-F5344CB8AC3E}">
        <p14:creationId xmlns:p14="http://schemas.microsoft.com/office/powerpoint/2010/main" val="32866345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14.11 page 292</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14.2</a:t>
            </a:r>
            <a:endParaRPr lang="en-GB" dirty="0">
              <a:solidFill>
                <a:schemeClr val="bg1">
                  <a:lumMod val="65000"/>
                </a:schemeClr>
              </a:solidFill>
            </a:endParaRPr>
          </a:p>
        </p:txBody>
      </p:sp>
      <p:sp>
        <p:nvSpPr>
          <p:cNvPr id="6" name="Rectangle 5"/>
          <p:cNvSpPr/>
          <p:nvPr/>
        </p:nvSpPr>
        <p:spPr>
          <a:xfrm>
            <a:off x="863600" y="1572402"/>
            <a:ext cx="7200900" cy="450059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A6CE39"/>
              </a:solidFill>
            </a:endParaRPr>
          </a:p>
        </p:txBody>
      </p:sp>
      <p:sp>
        <p:nvSpPr>
          <p:cNvPr id="7" name="Rectangle 6"/>
          <p:cNvSpPr/>
          <p:nvPr/>
        </p:nvSpPr>
        <p:spPr>
          <a:xfrm>
            <a:off x="352501" y="1734809"/>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944768"/>
            <a:ext cx="977166" cy="1010861"/>
          </a:xfrm>
          <a:prstGeom prst="rect">
            <a:avLst/>
          </a:prstGeom>
        </p:spPr>
      </p:pic>
      <p:sp>
        <p:nvSpPr>
          <p:cNvPr id="9" name="Content Placeholder 2"/>
          <p:cNvSpPr txBox="1">
            <a:spLocks/>
          </p:cNvSpPr>
          <p:nvPr/>
        </p:nvSpPr>
        <p:spPr>
          <a:xfrm>
            <a:off x="1999056" y="1806752"/>
            <a:ext cx="5868235" cy="41454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buFont typeface="+mj-lt"/>
              <a:buAutoNum type="alphaLcParenR"/>
            </a:pPr>
            <a:r>
              <a:rPr lang="en-ZA" sz="2000" dirty="0"/>
              <a:t>What does each axis on this graph represent? </a:t>
            </a:r>
          </a:p>
          <a:p>
            <a:pPr marL="266700" indent="-266700">
              <a:buFont typeface="+mj-lt"/>
              <a:buAutoNum type="alphaLcParenR"/>
            </a:pPr>
            <a:r>
              <a:rPr lang="en-ZA" sz="2000" dirty="0"/>
              <a:t>How many overtime hours does Caroline work per week?</a:t>
            </a:r>
          </a:p>
          <a:p>
            <a:pPr marL="266700" indent="-266700">
              <a:buFont typeface="+mj-lt"/>
              <a:buAutoNum type="alphaLcParenR"/>
            </a:pPr>
            <a:r>
              <a:rPr lang="en-ZA" sz="2000" dirty="0"/>
              <a:t>Calculate the total number of overtime hours worked by  the six employees. </a:t>
            </a:r>
          </a:p>
          <a:p>
            <a:pPr marL="266700" indent="-266700">
              <a:buFont typeface="+mj-lt"/>
              <a:buAutoNum type="alphaLcParenR"/>
            </a:pPr>
            <a:r>
              <a:rPr lang="en-ZA" sz="2000" dirty="0"/>
              <a:t>If the rates for overtime work are R45 per hour, how much is the overtime work costing the company per week?  </a:t>
            </a:r>
          </a:p>
        </p:txBody>
      </p:sp>
    </p:spTree>
    <p:extLst>
      <p:ext uri="{BB962C8B-B14F-4D97-AF65-F5344CB8AC3E}">
        <p14:creationId xmlns:p14="http://schemas.microsoft.com/office/powerpoint/2010/main" val="10650881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61646" y="1572403"/>
            <a:ext cx="7202854" cy="450059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1" name="Group 10"/>
          <p:cNvGrpSpPr/>
          <p:nvPr/>
        </p:nvGrpSpPr>
        <p:grpSpPr>
          <a:xfrm>
            <a:off x="352501" y="1734810"/>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2" name="Title 1"/>
          <p:cNvSpPr>
            <a:spLocks noGrp="1"/>
          </p:cNvSpPr>
          <p:nvPr>
            <p:ph type="title"/>
          </p:nvPr>
        </p:nvSpPr>
        <p:spPr/>
        <p:txBody>
          <a:bodyPr/>
          <a:lstStyle/>
          <a:p>
            <a:r>
              <a:rPr lang="en-ZA" dirty="0"/>
              <a:t>Example 14.11 page 292</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14.2</a:t>
            </a:r>
            <a:endParaRPr lang="en-GB" dirty="0">
              <a:solidFill>
                <a:schemeClr val="bg1">
                  <a:lumMod val="65000"/>
                </a:schemeClr>
              </a:solidFill>
            </a:endParaRPr>
          </a:p>
        </p:txBody>
      </p:sp>
      <p:sp>
        <p:nvSpPr>
          <p:cNvPr id="9" name="Content Placeholder 2"/>
          <p:cNvSpPr txBox="1">
            <a:spLocks/>
          </p:cNvSpPr>
          <p:nvPr/>
        </p:nvSpPr>
        <p:spPr>
          <a:xfrm>
            <a:off x="2059438" y="1944768"/>
            <a:ext cx="5764716" cy="381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buAutoNum type="alphaLcParenR"/>
            </a:pPr>
            <a:r>
              <a:rPr lang="en-ZA" sz="2000" dirty="0"/>
              <a:t>The horizontal axis represents the number of hours that employees work per week. The vertical axis represents the six individual employees. </a:t>
            </a:r>
          </a:p>
          <a:p>
            <a:pPr marL="266700" indent="-266700">
              <a:buAutoNum type="alphaLcParenR"/>
            </a:pPr>
            <a:r>
              <a:rPr lang="en-ZA" sz="2000" dirty="0"/>
              <a:t>Caroline works 35 overtime hours per week. </a:t>
            </a:r>
          </a:p>
          <a:p>
            <a:pPr marL="266700" indent="-266700">
              <a:buAutoNum type="alphaLcParenR"/>
            </a:pPr>
            <a:r>
              <a:rPr lang="en-ZA" sz="2000" dirty="0"/>
              <a:t>90 hours of overtime. </a:t>
            </a:r>
          </a:p>
          <a:p>
            <a:pPr marL="266700" indent="-266700">
              <a:buAutoNum type="alphaLcParenR"/>
            </a:pPr>
            <a:r>
              <a:rPr lang="en-ZA" sz="2000" dirty="0"/>
              <a:t>90 × R45 = R4 050 </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9934" y="2222760"/>
            <a:ext cx="2756432" cy="3257001"/>
          </a:xfrm>
          <a:prstGeom prst="rect">
            <a:avLst/>
          </a:prstGeom>
          <a:noFill/>
          <a:ln>
            <a:noFill/>
          </a:ln>
        </p:spPr>
      </p:pic>
    </p:spTree>
    <p:extLst>
      <p:ext uri="{BB962C8B-B14F-4D97-AF65-F5344CB8AC3E}">
        <p14:creationId xmlns:p14="http://schemas.microsoft.com/office/powerpoint/2010/main" val="114610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900" decel="100000" fill="hold"/>
                                        <p:tgtEl>
                                          <p:spTgt spid="1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fade">
                                      <p:cBhvr>
                                        <p:cTn id="33" dur="500"/>
                                        <p:tgtEl>
                                          <p:spTgt spid="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fade">
                                      <p:cBhvr>
                                        <p:cTn id="3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Compound or double bar graphs </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14.2</a:t>
            </a:r>
            <a:endParaRPr lang="en-GB" dirty="0">
              <a:solidFill>
                <a:schemeClr val="bg1">
                  <a:lumMod val="65000"/>
                </a:schemeClr>
              </a:solidFill>
            </a:endParaRPr>
          </a:p>
        </p:txBody>
      </p:sp>
      <p:sp>
        <p:nvSpPr>
          <p:cNvPr id="5" name="Rectangle 4"/>
          <p:cNvSpPr/>
          <p:nvPr/>
        </p:nvSpPr>
        <p:spPr>
          <a:xfrm>
            <a:off x="557571" y="2966334"/>
            <a:ext cx="7400694" cy="1440056"/>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a:spLocks/>
          </p:cNvSpPr>
          <p:nvPr/>
        </p:nvSpPr>
        <p:spPr>
          <a:xfrm>
            <a:off x="941600" y="2773481"/>
            <a:ext cx="1573810"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a:solidFill>
                  <a:srgbClr val="64AFA8"/>
                </a:solidFill>
              </a:rPr>
              <a:t>Definition</a:t>
            </a:r>
            <a:endParaRPr lang="en-GB" sz="2400" b="1" i="1" dirty="0">
              <a:solidFill>
                <a:srgbClr val="64AFA8"/>
              </a:solidFill>
            </a:endParaRPr>
          </a:p>
        </p:txBody>
      </p:sp>
      <p:sp>
        <p:nvSpPr>
          <p:cNvPr id="7" name="TextBox 6"/>
          <p:cNvSpPr txBox="1"/>
          <p:nvPr/>
        </p:nvSpPr>
        <p:spPr>
          <a:xfrm>
            <a:off x="696269" y="3082951"/>
            <a:ext cx="7175956" cy="1323439"/>
          </a:xfrm>
          <a:prstGeom prst="rect">
            <a:avLst/>
          </a:prstGeom>
          <a:noFill/>
        </p:spPr>
        <p:txBody>
          <a:bodyPr wrap="square" rtlCol="0">
            <a:spAutoFit/>
          </a:bodyPr>
          <a:lstStyle/>
          <a:p>
            <a:r>
              <a:rPr lang="en-GB" sz="2000" dirty="0"/>
              <a:t>A double bar graph is used to compare two things for each category. For example, we could use a double bar graph to compare the differences between sales for the same month in two different years. </a:t>
            </a:r>
            <a:endParaRPr lang="en-ZA" sz="2000" dirty="0"/>
          </a:p>
        </p:txBody>
      </p:sp>
      <p:sp>
        <p:nvSpPr>
          <p:cNvPr id="8" name="Content Placeholder 2"/>
          <p:cNvSpPr txBox="1">
            <a:spLocks/>
          </p:cNvSpPr>
          <p:nvPr/>
        </p:nvSpPr>
        <p:spPr>
          <a:xfrm>
            <a:off x="7276483" y="4145691"/>
            <a:ext cx="595741"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a:solidFill>
                  <a:srgbClr val="64AFA8"/>
                </a:solidFill>
              </a:rPr>
              <a:t>” </a:t>
            </a:r>
            <a:endParaRPr lang="en-GB" sz="6000" b="1" i="1" dirty="0">
              <a:solidFill>
                <a:srgbClr val="64AFA8"/>
              </a:solidFill>
            </a:endParaRPr>
          </a:p>
        </p:txBody>
      </p:sp>
    </p:spTree>
    <p:extLst>
      <p:ext uri="{BB962C8B-B14F-4D97-AF65-F5344CB8AC3E}">
        <p14:creationId xmlns:p14="http://schemas.microsoft.com/office/powerpoint/2010/main" val="39901158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Compound or double bar graphs </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14.2</a:t>
            </a:r>
            <a:endParaRPr lang="en-GB" dirty="0">
              <a:solidFill>
                <a:schemeClr val="bg1">
                  <a:lumMod val="65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612" y="1434397"/>
            <a:ext cx="6147861" cy="3697458"/>
          </a:xfrm>
          <a:prstGeom prst="rect">
            <a:avLst/>
          </a:prstGeom>
        </p:spPr>
      </p:pic>
      <p:sp>
        <p:nvSpPr>
          <p:cNvPr id="10" name="Rectangle 9"/>
          <p:cNvSpPr/>
          <p:nvPr/>
        </p:nvSpPr>
        <p:spPr>
          <a:xfrm>
            <a:off x="908406" y="2378428"/>
            <a:ext cx="596367" cy="1764792"/>
          </a:xfrm>
          <a:prstGeom prst="rect">
            <a:avLst/>
          </a:prstGeom>
          <a:noFill/>
          <a:ln w="38100">
            <a:solidFill>
              <a:srgbClr val="A6CE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602166" y="5277274"/>
            <a:ext cx="7354384" cy="852064"/>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In this double bar graph, sales are given in thousands of rand on the               vertical axis. </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9934" y="2222760"/>
            <a:ext cx="2756432" cy="3257001"/>
          </a:xfrm>
          <a:prstGeom prst="rect">
            <a:avLst/>
          </a:prstGeom>
          <a:noFill/>
          <a:ln>
            <a:noFill/>
          </a:ln>
        </p:spPr>
      </p:pic>
    </p:spTree>
    <p:extLst>
      <p:ext uri="{BB962C8B-B14F-4D97-AF65-F5344CB8AC3E}">
        <p14:creationId xmlns:p14="http://schemas.microsoft.com/office/powerpoint/2010/main" val="356677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Compound or double bar graphs </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14.2</a:t>
            </a:r>
            <a:endParaRPr lang="en-GB" dirty="0">
              <a:solidFill>
                <a:schemeClr val="bg1">
                  <a:lumMod val="65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612" y="1434397"/>
            <a:ext cx="6147861" cy="3697458"/>
          </a:xfrm>
          <a:prstGeom prst="rect">
            <a:avLst/>
          </a:prstGeom>
        </p:spPr>
      </p:pic>
      <p:sp>
        <p:nvSpPr>
          <p:cNvPr id="10" name="Rectangle 9"/>
          <p:cNvSpPr/>
          <p:nvPr/>
        </p:nvSpPr>
        <p:spPr>
          <a:xfrm rot="5400000">
            <a:off x="4321314" y="2455838"/>
            <a:ext cx="331315" cy="5009686"/>
          </a:xfrm>
          <a:prstGeom prst="rect">
            <a:avLst/>
          </a:prstGeom>
          <a:noFill/>
          <a:ln w="38100">
            <a:solidFill>
              <a:srgbClr val="A6CE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602166" y="5277274"/>
            <a:ext cx="7354384" cy="852064"/>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The horizontal axis shows sales for March to June for two different years, 2016 and 2017</a:t>
            </a:r>
            <a:r>
              <a:rPr lang="en-GB" dirty="0">
                <a:solidFill>
                  <a:schemeClr val="tx1"/>
                </a:solidFill>
              </a:rPr>
              <a:t>. </a:t>
            </a:r>
          </a:p>
        </p:txBody>
      </p:sp>
    </p:spTree>
    <p:extLst>
      <p:ext uri="{BB962C8B-B14F-4D97-AF65-F5344CB8AC3E}">
        <p14:creationId xmlns:p14="http://schemas.microsoft.com/office/powerpoint/2010/main" val="71571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Compound or double bar graphs </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14.2</a:t>
            </a:r>
            <a:endParaRPr lang="en-GB" dirty="0">
              <a:solidFill>
                <a:schemeClr val="bg1">
                  <a:lumMod val="65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612" y="1434397"/>
            <a:ext cx="6147861" cy="3697458"/>
          </a:xfrm>
          <a:prstGeom prst="rect">
            <a:avLst/>
          </a:prstGeom>
        </p:spPr>
      </p:pic>
      <p:sp>
        <p:nvSpPr>
          <p:cNvPr id="11" name="Rectangle 10"/>
          <p:cNvSpPr/>
          <p:nvPr/>
        </p:nvSpPr>
        <p:spPr>
          <a:xfrm>
            <a:off x="602166" y="5277274"/>
            <a:ext cx="7354384" cy="852064"/>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This graph can be used to show a recovery in April sales from </a:t>
            </a:r>
          </a:p>
          <a:p>
            <a:pPr algn="ctr"/>
            <a:r>
              <a:rPr lang="en-GB" sz="2000" dirty="0">
                <a:solidFill>
                  <a:schemeClr val="tx1"/>
                </a:solidFill>
              </a:rPr>
              <a:t>2016 to 2017. </a:t>
            </a:r>
          </a:p>
        </p:txBody>
      </p:sp>
    </p:spTree>
    <p:extLst>
      <p:ext uri="{BB962C8B-B14F-4D97-AF65-F5344CB8AC3E}">
        <p14:creationId xmlns:p14="http://schemas.microsoft.com/office/powerpoint/2010/main" val="190136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Compound or double bar graphs </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14.2</a:t>
            </a:r>
            <a:endParaRPr lang="en-GB" dirty="0">
              <a:solidFill>
                <a:schemeClr val="bg1">
                  <a:lumMod val="65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9230" y="3272945"/>
            <a:ext cx="4740109" cy="2850806"/>
          </a:xfrm>
          <a:prstGeom prst="rect">
            <a:avLst/>
          </a:prstGeom>
        </p:spPr>
      </p:pic>
      <p:sp>
        <p:nvSpPr>
          <p:cNvPr id="6" name="Rectangle 5"/>
          <p:cNvSpPr/>
          <p:nvPr/>
        </p:nvSpPr>
        <p:spPr>
          <a:xfrm>
            <a:off x="512956" y="1707832"/>
            <a:ext cx="7443593" cy="1397318"/>
          </a:xfrm>
          <a:prstGeom prst="rect">
            <a:avLst/>
          </a:prstGeom>
          <a:solidFill>
            <a:srgbClr val="D9E8B0"/>
          </a:solidFill>
          <a:ln w="28575">
            <a:solidFill>
              <a:srgbClr val="9CC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sp>
        <p:nvSpPr>
          <p:cNvPr id="7" name="Content Placeholder 2"/>
          <p:cNvSpPr txBox="1">
            <a:spLocks/>
          </p:cNvSpPr>
          <p:nvPr/>
        </p:nvSpPr>
        <p:spPr>
          <a:xfrm>
            <a:off x="852548" y="1499932"/>
            <a:ext cx="787896"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a:solidFill>
                  <a:srgbClr val="9CCB45"/>
                </a:solidFill>
              </a:rPr>
              <a:t>Note:</a:t>
            </a:r>
            <a:endParaRPr lang="en-GB" sz="2000" b="1" i="1" dirty="0">
              <a:solidFill>
                <a:srgbClr val="9CCB45"/>
              </a:solidFill>
            </a:endParaRPr>
          </a:p>
        </p:txBody>
      </p:sp>
      <p:sp>
        <p:nvSpPr>
          <p:cNvPr id="8" name="Content Placeholder 2"/>
          <p:cNvSpPr>
            <a:spLocks noGrp="1"/>
          </p:cNvSpPr>
          <p:nvPr/>
        </p:nvSpPr>
        <p:spPr>
          <a:xfrm>
            <a:off x="609489" y="1875626"/>
            <a:ext cx="7229817" cy="8937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t>Representing data in this way is useful for many industries because sales are strongly related to the time of year; so comparing information from month to month is more useful than just looking at information from year to year. </a:t>
            </a:r>
          </a:p>
        </p:txBody>
      </p:sp>
    </p:spTree>
    <p:extLst>
      <p:ext uri="{BB962C8B-B14F-4D97-AF65-F5344CB8AC3E}">
        <p14:creationId xmlns:p14="http://schemas.microsoft.com/office/powerpoint/2010/main" val="36508194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Compound or double bar graphs </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14.2</a:t>
            </a:r>
            <a:endParaRPr lang="en-GB" dirty="0">
              <a:solidFill>
                <a:schemeClr val="bg1">
                  <a:lumMod val="65000"/>
                </a:schemeClr>
              </a:solidFill>
            </a:endParaRPr>
          </a:p>
        </p:txBody>
      </p:sp>
      <p:sp>
        <p:nvSpPr>
          <p:cNvPr id="6" name="Rectangle 5"/>
          <p:cNvSpPr/>
          <p:nvPr/>
        </p:nvSpPr>
        <p:spPr>
          <a:xfrm>
            <a:off x="609489" y="2513751"/>
            <a:ext cx="7443593" cy="1830498"/>
          </a:xfrm>
          <a:prstGeom prst="rect">
            <a:avLst/>
          </a:prstGeom>
          <a:solidFill>
            <a:srgbClr val="D9E8B0"/>
          </a:solidFill>
          <a:ln w="28575">
            <a:solidFill>
              <a:srgbClr val="9CC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sp>
        <p:nvSpPr>
          <p:cNvPr id="7" name="Content Placeholder 2"/>
          <p:cNvSpPr txBox="1">
            <a:spLocks/>
          </p:cNvSpPr>
          <p:nvPr/>
        </p:nvSpPr>
        <p:spPr>
          <a:xfrm>
            <a:off x="949081" y="2305851"/>
            <a:ext cx="787896"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a:solidFill>
                  <a:srgbClr val="9CCB45"/>
                </a:solidFill>
              </a:rPr>
              <a:t>Note:</a:t>
            </a:r>
            <a:endParaRPr lang="en-GB" sz="2000" b="1" i="1" dirty="0">
              <a:solidFill>
                <a:srgbClr val="9CCB45"/>
              </a:solidFill>
            </a:endParaRPr>
          </a:p>
        </p:txBody>
      </p:sp>
      <p:sp>
        <p:nvSpPr>
          <p:cNvPr id="8" name="Content Placeholder 2"/>
          <p:cNvSpPr>
            <a:spLocks noGrp="1"/>
          </p:cNvSpPr>
          <p:nvPr/>
        </p:nvSpPr>
        <p:spPr>
          <a:xfrm>
            <a:off x="675749" y="2635657"/>
            <a:ext cx="7229817" cy="15533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GB" sz="2000" dirty="0"/>
              <a:t>When there are more than two bars in each category, we call it a compound bar graph. A </a:t>
            </a:r>
            <a:r>
              <a:rPr lang="en-GB" sz="2000" b="1" dirty="0"/>
              <a:t>compound bar graph </a:t>
            </a:r>
            <a:r>
              <a:rPr lang="en-GB" sz="2000" dirty="0"/>
              <a:t>allows you to compare many sets of data for each category, as well as the differences between the categories themselves. </a:t>
            </a:r>
          </a:p>
        </p:txBody>
      </p:sp>
    </p:spTree>
    <p:extLst>
      <p:ext uri="{BB962C8B-B14F-4D97-AF65-F5344CB8AC3E}">
        <p14:creationId xmlns:p14="http://schemas.microsoft.com/office/powerpoint/2010/main" val="89256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dirty="0"/>
              <a:t>Vertical and horizontal stacked bar graphs </a:t>
            </a:r>
          </a:p>
        </p:txBody>
      </p:sp>
      <p:sp>
        <p:nvSpPr>
          <p:cNvPr id="4" name="Text Placeholder 3"/>
          <p:cNvSpPr>
            <a:spLocks noGrp="1"/>
          </p:cNvSpPr>
          <p:nvPr>
            <p:ph type="body" sz="quarter" idx="10"/>
          </p:nvPr>
        </p:nvSpPr>
        <p:spPr/>
        <p:txBody>
          <a:bodyPr/>
          <a:lstStyle/>
          <a:p>
            <a:r>
              <a:rPr lang="en-ZA" dirty="0"/>
              <a:t>Unit 14.2</a:t>
            </a:r>
            <a:endParaRPr lang="en-GB" dirty="0"/>
          </a:p>
        </p:txBody>
      </p:sp>
      <p:sp>
        <p:nvSpPr>
          <p:cNvPr id="5" name="Rectangle 4"/>
          <p:cNvSpPr/>
          <p:nvPr/>
        </p:nvSpPr>
        <p:spPr>
          <a:xfrm>
            <a:off x="557571" y="2966334"/>
            <a:ext cx="7400694" cy="1440056"/>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a:spLocks/>
          </p:cNvSpPr>
          <p:nvPr/>
        </p:nvSpPr>
        <p:spPr>
          <a:xfrm>
            <a:off x="941599" y="2773481"/>
            <a:ext cx="3050537"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a:solidFill>
                  <a:srgbClr val="64AFA8"/>
                </a:solidFill>
              </a:rPr>
              <a:t>Stacked Bar Graphs</a:t>
            </a:r>
            <a:endParaRPr lang="en-GB" sz="2400" b="1" i="1" dirty="0">
              <a:solidFill>
                <a:srgbClr val="64AFA8"/>
              </a:solidFill>
            </a:endParaRPr>
          </a:p>
        </p:txBody>
      </p:sp>
      <p:sp>
        <p:nvSpPr>
          <p:cNvPr id="7" name="TextBox 6"/>
          <p:cNvSpPr txBox="1"/>
          <p:nvPr/>
        </p:nvSpPr>
        <p:spPr>
          <a:xfrm>
            <a:off x="696269" y="3250218"/>
            <a:ext cx="7175956" cy="1015663"/>
          </a:xfrm>
          <a:prstGeom prst="rect">
            <a:avLst/>
          </a:prstGeom>
          <a:noFill/>
        </p:spPr>
        <p:txBody>
          <a:bodyPr wrap="square" rtlCol="0">
            <a:spAutoFit/>
          </a:bodyPr>
          <a:lstStyle/>
          <a:p>
            <a:r>
              <a:rPr lang="en-GB" sz="2000" dirty="0"/>
              <a:t>Stacked bar graphs represent two or more sets of data in each bar. Different colours are used to compare the data within each bar. This allows for comparison and groupings. </a:t>
            </a:r>
            <a:endParaRPr lang="en-ZA" sz="2000" dirty="0"/>
          </a:p>
        </p:txBody>
      </p:sp>
      <p:sp>
        <p:nvSpPr>
          <p:cNvPr id="8" name="Content Placeholder 2"/>
          <p:cNvSpPr txBox="1">
            <a:spLocks/>
          </p:cNvSpPr>
          <p:nvPr/>
        </p:nvSpPr>
        <p:spPr>
          <a:xfrm>
            <a:off x="7276483" y="4145691"/>
            <a:ext cx="595741"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a:solidFill>
                  <a:srgbClr val="64AFA8"/>
                </a:solidFill>
              </a:rPr>
              <a:t>” </a:t>
            </a:r>
            <a:endParaRPr lang="en-GB" sz="6000" b="1" i="1" dirty="0">
              <a:solidFill>
                <a:srgbClr val="64AFA8"/>
              </a:solidFill>
            </a:endParaRPr>
          </a:p>
        </p:txBody>
      </p:sp>
    </p:spTree>
    <p:extLst>
      <p:ext uri="{BB962C8B-B14F-4D97-AF65-F5344CB8AC3E}">
        <p14:creationId xmlns:p14="http://schemas.microsoft.com/office/powerpoint/2010/main" val="22961670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a:latin typeface="+mn-lt"/>
              </a:rPr>
              <a:t>Overview</a:t>
            </a:r>
            <a:endParaRPr lang="en-GB" b="1" dirty="0">
              <a:latin typeface="+mn-lt"/>
            </a:endParaRPr>
          </a:p>
        </p:txBody>
      </p:sp>
      <p:sp>
        <p:nvSpPr>
          <p:cNvPr id="3" name="Content Placeholder 2"/>
          <p:cNvSpPr>
            <a:spLocks noGrp="1"/>
          </p:cNvSpPr>
          <p:nvPr>
            <p:ph idx="1"/>
          </p:nvPr>
        </p:nvSpPr>
        <p:spPr/>
        <p:txBody>
          <a:bodyPr/>
          <a:lstStyle/>
          <a:p>
            <a:pPr marL="0" indent="0">
              <a:buNone/>
            </a:pPr>
            <a:r>
              <a:rPr lang="en-ZA" dirty="0"/>
              <a:t>14.1	Measures of central tendency and spread</a:t>
            </a:r>
          </a:p>
          <a:p>
            <a:pPr marL="0" indent="0">
              <a:buNone/>
            </a:pPr>
            <a:r>
              <a:rPr lang="en-ZA" dirty="0"/>
              <a:t>14.2	Representing data using graphs; reading and 	interpreting data</a:t>
            </a:r>
          </a:p>
          <a:p>
            <a:pPr marL="0" indent="0">
              <a:buNone/>
            </a:pPr>
            <a:r>
              <a:rPr lang="en-ZA" dirty="0"/>
              <a:t>14.3	Identifying trends and drawing conclusions</a:t>
            </a:r>
            <a:endParaRPr lang="en-GB" dirty="0"/>
          </a:p>
        </p:txBody>
      </p:sp>
    </p:spTree>
    <p:extLst>
      <p:ext uri="{BB962C8B-B14F-4D97-AF65-F5344CB8AC3E}">
        <p14:creationId xmlns:p14="http://schemas.microsoft.com/office/powerpoint/2010/main" val="8648967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14.13 page 293</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14.2</a:t>
            </a:r>
            <a:endParaRPr lang="en-GB" dirty="0">
              <a:solidFill>
                <a:schemeClr val="bg1">
                  <a:lumMod val="65000"/>
                </a:schemeClr>
              </a:solidFill>
            </a:endParaRPr>
          </a:p>
        </p:txBody>
      </p:sp>
      <p:sp>
        <p:nvSpPr>
          <p:cNvPr id="6" name="Rectangle 5"/>
          <p:cNvSpPr/>
          <p:nvPr/>
        </p:nvSpPr>
        <p:spPr>
          <a:xfrm>
            <a:off x="852449" y="1521860"/>
            <a:ext cx="7200900" cy="450059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A6CE39"/>
              </a:solidFill>
            </a:endParaRPr>
          </a:p>
        </p:txBody>
      </p:sp>
      <p:sp>
        <p:nvSpPr>
          <p:cNvPr id="7" name="Rectangle 6"/>
          <p:cNvSpPr/>
          <p:nvPr/>
        </p:nvSpPr>
        <p:spPr>
          <a:xfrm>
            <a:off x="352501" y="1734809"/>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944768"/>
            <a:ext cx="977166" cy="1010861"/>
          </a:xfrm>
          <a:prstGeom prst="rect">
            <a:avLst/>
          </a:prstGeom>
        </p:spPr>
      </p:pic>
      <p:sp>
        <p:nvSpPr>
          <p:cNvPr id="9" name="Content Placeholder 2"/>
          <p:cNvSpPr txBox="1">
            <a:spLocks/>
          </p:cNvSpPr>
          <p:nvPr/>
        </p:nvSpPr>
        <p:spPr>
          <a:xfrm>
            <a:off x="1999056" y="1858508"/>
            <a:ext cx="5868235" cy="41454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r>
              <a:rPr lang="en-GB" sz="2000" dirty="0"/>
              <a:t>A rugby club has three teams which play matches in each season. The performances of the different teams for 2010–2013 are given in the table. </a:t>
            </a:r>
            <a:endParaRPr lang="en-ZA" sz="20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49" y="3488136"/>
            <a:ext cx="6962699" cy="1151361"/>
          </a:xfrm>
          <a:prstGeom prst="rect">
            <a:avLst/>
          </a:prstGeom>
        </p:spPr>
      </p:pic>
    </p:spTree>
    <p:extLst>
      <p:ext uri="{BB962C8B-B14F-4D97-AF65-F5344CB8AC3E}">
        <p14:creationId xmlns:p14="http://schemas.microsoft.com/office/powerpoint/2010/main" val="1669384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52449" y="1521860"/>
            <a:ext cx="7200900" cy="450059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A6CE39"/>
              </a:solidFill>
            </a:endParaRPr>
          </a:p>
        </p:txBody>
      </p:sp>
      <p:sp>
        <p:nvSpPr>
          <p:cNvPr id="2" name="Title 1"/>
          <p:cNvSpPr>
            <a:spLocks noGrp="1"/>
          </p:cNvSpPr>
          <p:nvPr>
            <p:ph type="title"/>
          </p:nvPr>
        </p:nvSpPr>
        <p:spPr/>
        <p:txBody>
          <a:bodyPr/>
          <a:lstStyle/>
          <a:p>
            <a:r>
              <a:rPr lang="en-ZA" dirty="0"/>
              <a:t>Example 14.13 page 293</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14.2</a:t>
            </a:r>
            <a:endParaRPr lang="en-GB" dirty="0">
              <a:solidFill>
                <a:schemeClr val="bg1">
                  <a:lumMod val="65000"/>
                </a:schemeClr>
              </a:solidFill>
            </a:endParaRPr>
          </a:p>
        </p:txBody>
      </p:sp>
      <p:sp>
        <p:nvSpPr>
          <p:cNvPr id="7" name="Rectangle 6"/>
          <p:cNvSpPr/>
          <p:nvPr/>
        </p:nvSpPr>
        <p:spPr>
          <a:xfrm>
            <a:off x="352501" y="1734809"/>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944768"/>
            <a:ext cx="977166" cy="1010861"/>
          </a:xfrm>
          <a:prstGeom prst="rect">
            <a:avLst/>
          </a:prstGeom>
        </p:spPr>
      </p:pic>
      <p:sp>
        <p:nvSpPr>
          <p:cNvPr id="9" name="Content Placeholder 2"/>
          <p:cNvSpPr txBox="1">
            <a:spLocks/>
          </p:cNvSpPr>
          <p:nvPr/>
        </p:nvSpPr>
        <p:spPr>
          <a:xfrm>
            <a:off x="1999055" y="1784043"/>
            <a:ext cx="5868235" cy="41454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r>
              <a:rPr lang="en-GB" sz="1800" dirty="0"/>
              <a:t>This information is shown on a vertical stacked bar graph.</a:t>
            </a:r>
          </a:p>
          <a:p>
            <a:pPr marL="177800" indent="-177800"/>
            <a:endParaRPr lang="en-GB" sz="1800" dirty="0"/>
          </a:p>
          <a:p>
            <a:pPr marL="177800" indent="-177800"/>
            <a:endParaRPr lang="en-GB" sz="1800" dirty="0"/>
          </a:p>
          <a:p>
            <a:pPr marL="177800" indent="-177800"/>
            <a:endParaRPr lang="en-GB" sz="1800" dirty="0"/>
          </a:p>
          <a:p>
            <a:pPr marL="177800" indent="-177800"/>
            <a:endParaRPr lang="en-GB" sz="1800" dirty="0"/>
          </a:p>
          <a:p>
            <a:endParaRPr lang="en-ZA" sz="1800" dirty="0"/>
          </a:p>
          <a:p>
            <a:endParaRPr lang="en-ZA" sz="1800" dirty="0"/>
          </a:p>
          <a:p>
            <a:endParaRPr lang="en-GB" sz="1800" dirty="0"/>
          </a:p>
          <a:p>
            <a:pPr marL="342900" indent="-342900">
              <a:spcBef>
                <a:spcPts val="600"/>
              </a:spcBef>
              <a:buAutoNum type="alphaLcParenR"/>
            </a:pPr>
            <a:r>
              <a:rPr lang="en-GB" sz="1800" dirty="0"/>
              <a:t>Which team scored the most points over the four years? </a:t>
            </a:r>
          </a:p>
          <a:p>
            <a:pPr marL="342900" indent="-342900">
              <a:spcBef>
                <a:spcPts val="600"/>
              </a:spcBef>
              <a:buAutoNum type="alphaLcParenR"/>
            </a:pPr>
            <a:r>
              <a:rPr lang="en-GB" sz="1800" dirty="0"/>
              <a:t>In which year did Team A score the most points? </a:t>
            </a:r>
          </a:p>
          <a:p>
            <a:pPr marL="342900" indent="-342900">
              <a:spcBef>
                <a:spcPts val="600"/>
              </a:spcBef>
              <a:buAutoNum type="alphaLcParenR"/>
            </a:pPr>
            <a:r>
              <a:rPr lang="en-GB" sz="1800" dirty="0"/>
              <a:t>How many points did Team C score in the four years?  </a:t>
            </a:r>
            <a:endParaRPr lang="en-ZA" sz="1800" dirty="0"/>
          </a:p>
        </p:txBody>
      </p:sp>
      <p:grpSp>
        <p:nvGrpSpPr>
          <p:cNvPr id="11" name="Group 10"/>
          <p:cNvGrpSpPr/>
          <p:nvPr/>
        </p:nvGrpSpPr>
        <p:grpSpPr>
          <a:xfrm>
            <a:off x="2377886" y="2133601"/>
            <a:ext cx="4761185" cy="2529818"/>
            <a:chOff x="2397512" y="2297151"/>
            <a:chExt cx="5040351" cy="2754351"/>
          </a:xfrm>
        </p:grpSpPr>
        <p:sp>
          <p:nvSpPr>
            <p:cNvPr id="3" name="Rectangle 2"/>
            <p:cNvSpPr/>
            <p:nvPr/>
          </p:nvSpPr>
          <p:spPr>
            <a:xfrm>
              <a:off x="2397512" y="2297151"/>
              <a:ext cx="5040351" cy="2754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504" y="2517793"/>
              <a:ext cx="4471639" cy="2354564"/>
            </a:xfrm>
            <a:prstGeom prst="rect">
              <a:avLst/>
            </a:prstGeom>
          </p:spPr>
        </p:pic>
      </p:grpSp>
    </p:spTree>
    <p:extLst>
      <p:ext uri="{BB962C8B-B14F-4D97-AF65-F5344CB8AC3E}">
        <p14:creationId xmlns:p14="http://schemas.microsoft.com/office/powerpoint/2010/main" val="350036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53200" y="1522800"/>
            <a:ext cx="7202854" cy="450059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1" name="Group 10"/>
          <p:cNvGrpSpPr/>
          <p:nvPr/>
        </p:nvGrpSpPr>
        <p:grpSpPr>
          <a:xfrm>
            <a:off x="352501" y="1734810"/>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2" name="Title 1"/>
          <p:cNvSpPr>
            <a:spLocks noGrp="1"/>
          </p:cNvSpPr>
          <p:nvPr>
            <p:ph type="title"/>
          </p:nvPr>
        </p:nvSpPr>
        <p:spPr/>
        <p:txBody>
          <a:bodyPr/>
          <a:lstStyle/>
          <a:p>
            <a:r>
              <a:rPr lang="en-ZA" dirty="0"/>
              <a:t>Example 14.13 page 293</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14.2</a:t>
            </a:r>
            <a:endParaRPr lang="en-GB" dirty="0">
              <a:solidFill>
                <a:schemeClr val="bg1">
                  <a:lumMod val="65000"/>
                </a:schemeClr>
              </a:solidFill>
            </a:endParaRPr>
          </a:p>
        </p:txBody>
      </p:sp>
      <p:sp>
        <p:nvSpPr>
          <p:cNvPr id="9" name="Content Placeholder 2"/>
          <p:cNvSpPr txBox="1">
            <a:spLocks/>
          </p:cNvSpPr>
          <p:nvPr/>
        </p:nvSpPr>
        <p:spPr>
          <a:xfrm>
            <a:off x="2059438" y="1867134"/>
            <a:ext cx="5764716" cy="42489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lphaLcParenR"/>
            </a:pPr>
            <a:r>
              <a:rPr lang="en-GB" sz="1800" dirty="0"/>
              <a:t>Team B scored the most points in the four years. They scored a total of 240 points. </a:t>
            </a:r>
          </a:p>
          <a:p>
            <a:pPr marL="342900" indent="-342900">
              <a:buFont typeface="+mj-lt"/>
              <a:buAutoNum type="alphaLcParenR"/>
            </a:pPr>
            <a:r>
              <a:rPr lang="en-GB" sz="1800" dirty="0"/>
              <a:t>In 2012 Team A scored the most points for their team. </a:t>
            </a:r>
          </a:p>
          <a:p>
            <a:pPr marL="342900" indent="-342900">
              <a:buFont typeface="+mj-lt"/>
              <a:buAutoNum type="alphaLcParenR"/>
            </a:pPr>
            <a:r>
              <a:rPr lang="en-GB" sz="1800" dirty="0"/>
              <a:t>Total points scored by Team C: 10 + 15 + 12 + 5 = 42 </a:t>
            </a:r>
            <a:endParaRPr lang="en-ZA" sz="1800"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9934" y="2222760"/>
            <a:ext cx="2756432" cy="3257001"/>
          </a:xfrm>
          <a:prstGeom prst="rect">
            <a:avLst/>
          </a:prstGeom>
          <a:noFill/>
          <a:ln>
            <a:noFill/>
          </a:ln>
        </p:spPr>
      </p:pic>
    </p:spTree>
    <p:extLst>
      <p:ext uri="{BB962C8B-B14F-4D97-AF65-F5344CB8AC3E}">
        <p14:creationId xmlns:p14="http://schemas.microsoft.com/office/powerpoint/2010/main" val="98639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900" decel="100000" fill="hold"/>
                                        <p:tgtEl>
                                          <p:spTgt spid="1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fade">
                                      <p:cBhvr>
                                        <p:cTn id="3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Histograms</a:t>
            </a:r>
          </a:p>
        </p:txBody>
      </p:sp>
      <p:sp>
        <p:nvSpPr>
          <p:cNvPr id="3" name="Content Placeholder 2"/>
          <p:cNvSpPr>
            <a:spLocks noGrp="1"/>
          </p:cNvSpPr>
          <p:nvPr>
            <p:ph idx="1"/>
          </p:nvPr>
        </p:nvSpPr>
        <p:spPr>
          <a:xfrm>
            <a:off x="399289" y="1592289"/>
            <a:ext cx="7905751" cy="4039886"/>
          </a:xfrm>
        </p:spPr>
        <p:txBody>
          <a:bodyPr/>
          <a:lstStyle/>
          <a:p>
            <a:pPr marL="180975" indent="-180975">
              <a:spcBef>
                <a:spcPts val="600"/>
              </a:spcBef>
            </a:pPr>
            <a:endParaRPr lang="en-ZA" sz="2000" dirty="0"/>
          </a:p>
          <a:p>
            <a:pPr marL="180975" indent="-180975">
              <a:spcBef>
                <a:spcPts val="600"/>
              </a:spcBef>
            </a:pPr>
            <a:endParaRPr lang="en-ZA" sz="2000" dirty="0"/>
          </a:p>
          <a:p>
            <a:pPr marL="180975" indent="-180975">
              <a:spcBef>
                <a:spcPts val="600"/>
              </a:spcBef>
            </a:pPr>
            <a:endParaRPr lang="en-ZA" sz="2000" dirty="0"/>
          </a:p>
          <a:p>
            <a:pPr marL="180975" indent="-180975">
              <a:spcBef>
                <a:spcPts val="600"/>
              </a:spcBef>
            </a:pPr>
            <a:endParaRPr lang="en-ZA" sz="2000" dirty="0"/>
          </a:p>
          <a:p>
            <a:pPr marL="0" indent="0">
              <a:spcBef>
                <a:spcPts val="600"/>
              </a:spcBef>
              <a:buNone/>
            </a:pPr>
            <a:endParaRPr lang="en-ZA" sz="2000" dirty="0"/>
          </a:p>
          <a:p>
            <a:pPr marL="0" indent="0">
              <a:spcBef>
                <a:spcPts val="600"/>
              </a:spcBef>
              <a:buNone/>
            </a:pPr>
            <a:endParaRPr lang="en-ZA" sz="2000" dirty="0"/>
          </a:p>
          <a:p>
            <a:pPr marL="0" indent="0">
              <a:spcBef>
                <a:spcPts val="600"/>
              </a:spcBef>
              <a:buNone/>
            </a:pPr>
            <a:endParaRPr lang="en-ZA" sz="2000" dirty="0"/>
          </a:p>
          <a:p>
            <a:pPr marL="0" indent="0">
              <a:spcBef>
                <a:spcPts val="600"/>
              </a:spcBef>
              <a:buNone/>
            </a:pPr>
            <a:endParaRPr lang="en-ZA" sz="2000" dirty="0"/>
          </a:p>
          <a:p>
            <a:pPr marL="0" indent="0">
              <a:spcBef>
                <a:spcPts val="600"/>
              </a:spcBef>
              <a:buNone/>
            </a:pPr>
            <a:endParaRPr lang="en-ZA" sz="2000" dirty="0"/>
          </a:p>
          <a:p>
            <a:pPr marL="180975" indent="-180975">
              <a:spcBef>
                <a:spcPts val="600"/>
              </a:spcBef>
            </a:pPr>
            <a:endParaRPr lang="en-ZA"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14.2</a:t>
            </a:r>
            <a:endParaRPr lang="en-GB" dirty="0">
              <a:solidFill>
                <a:schemeClr val="bg1">
                  <a:lumMod val="6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4547" y="2632511"/>
            <a:ext cx="5155368" cy="2999664"/>
          </a:xfrm>
          <a:prstGeom prst="rect">
            <a:avLst/>
          </a:prstGeom>
        </p:spPr>
      </p:pic>
      <p:sp>
        <p:nvSpPr>
          <p:cNvPr id="6" name="Rectangle 5"/>
          <p:cNvSpPr/>
          <p:nvPr/>
        </p:nvSpPr>
        <p:spPr>
          <a:xfrm>
            <a:off x="381001" y="1474391"/>
            <a:ext cx="7558914" cy="936285"/>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Content Placeholder 2"/>
          <p:cNvSpPr txBox="1">
            <a:spLocks/>
          </p:cNvSpPr>
          <p:nvPr/>
        </p:nvSpPr>
        <p:spPr>
          <a:xfrm>
            <a:off x="838960" y="1336873"/>
            <a:ext cx="1477938"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a:solidFill>
                  <a:srgbClr val="64AFA8"/>
                </a:solidFill>
              </a:rPr>
              <a:t>Histograms</a:t>
            </a:r>
            <a:endParaRPr lang="en-GB" sz="2000" b="1" i="1" dirty="0">
              <a:solidFill>
                <a:srgbClr val="64AFA8"/>
              </a:solidFill>
            </a:endParaRPr>
          </a:p>
        </p:txBody>
      </p:sp>
      <p:sp>
        <p:nvSpPr>
          <p:cNvPr id="8" name="TextBox 7"/>
          <p:cNvSpPr txBox="1"/>
          <p:nvPr/>
        </p:nvSpPr>
        <p:spPr>
          <a:xfrm>
            <a:off x="415863" y="1578004"/>
            <a:ext cx="7646702" cy="707886"/>
          </a:xfrm>
          <a:prstGeom prst="rect">
            <a:avLst/>
          </a:prstGeom>
          <a:noFill/>
        </p:spPr>
        <p:txBody>
          <a:bodyPr wrap="square" rtlCol="0">
            <a:spAutoFit/>
          </a:bodyPr>
          <a:lstStyle/>
          <a:p>
            <a:r>
              <a:rPr lang="en-ZA" sz="2000" b="1" dirty="0"/>
              <a:t>Histograms</a:t>
            </a:r>
            <a:r>
              <a:rPr lang="en-ZA" sz="2000" dirty="0"/>
              <a:t> are graphs used to represent grouped and continuous data. They show the frequency and the distribution (spread) of the data.</a:t>
            </a:r>
          </a:p>
        </p:txBody>
      </p:sp>
      <p:sp>
        <p:nvSpPr>
          <p:cNvPr id="9" name="Rectangle 8">
            <a:extLst>
              <a:ext uri="{FF2B5EF4-FFF2-40B4-BE49-F238E27FC236}">
                <a16:creationId xmlns:a16="http://schemas.microsoft.com/office/drawing/2014/main" xmlns="" id="{96DCA86D-4E62-4835-B331-E0AF73018925}"/>
              </a:ext>
            </a:extLst>
          </p:cNvPr>
          <p:cNvSpPr/>
          <p:nvPr/>
        </p:nvSpPr>
        <p:spPr>
          <a:xfrm>
            <a:off x="381001" y="2599152"/>
            <a:ext cx="2282686" cy="3293209"/>
          </a:xfrm>
          <a:prstGeom prst="rect">
            <a:avLst/>
          </a:prstGeom>
        </p:spPr>
        <p:txBody>
          <a:bodyPr wrap="square">
            <a:spAutoFit/>
          </a:bodyPr>
          <a:lstStyle/>
          <a:p>
            <a:pPr marL="180975" indent="-180975">
              <a:spcBef>
                <a:spcPts val="600"/>
              </a:spcBef>
            </a:pPr>
            <a:r>
              <a:rPr lang="en-ZA" dirty="0"/>
              <a:t>The horizontal axis of a histogram has a continuous scale. </a:t>
            </a:r>
          </a:p>
          <a:p>
            <a:pPr marL="180975" indent="-180975">
              <a:spcBef>
                <a:spcPts val="600"/>
              </a:spcBef>
            </a:pPr>
            <a:r>
              <a:rPr lang="en-ZA" dirty="0"/>
              <a:t>The vertical axis shows the frequency, or number of times the data is listed.</a:t>
            </a:r>
          </a:p>
          <a:p>
            <a:pPr marL="180975" indent="-180975">
              <a:spcBef>
                <a:spcPts val="600"/>
              </a:spcBef>
            </a:pPr>
            <a:r>
              <a:rPr lang="en-ZA" dirty="0"/>
              <a:t>There are no gaps between the bars of a histogram.</a:t>
            </a:r>
          </a:p>
        </p:txBody>
      </p:sp>
    </p:spTree>
    <p:extLst>
      <p:ext uri="{BB962C8B-B14F-4D97-AF65-F5344CB8AC3E}">
        <p14:creationId xmlns:p14="http://schemas.microsoft.com/office/powerpoint/2010/main" val="26847398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Line and broken-line graphs</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14.2</a:t>
            </a:r>
            <a:endParaRPr lang="en-GB" dirty="0">
              <a:solidFill>
                <a:schemeClr val="bg1">
                  <a:lumMod val="6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0808" y="1575401"/>
            <a:ext cx="3554684" cy="2646677"/>
          </a:xfrm>
          <a:prstGeom prst="rect">
            <a:avLst/>
          </a:prstGeom>
        </p:spPr>
      </p:pic>
      <p:sp>
        <p:nvSpPr>
          <p:cNvPr id="6" name="Rectangle 5"/>
          <p:cNvSpPr/>
          <p:nvPr/>
        </p:nvSpPr>
        <p:spPr>
          <a:xfrm>
            <a:off x="484419" y="4701353"/>
            <a:ext cx="7558914" cy="1246836"/>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Content Placeholder 2"/>
          <p:cNvSpPr txBox="1">
            <a:spLocks/>
          </p:cNvSpPr>
          <p:nvPr/>
        </p:nvSpPr>
        <p:spPr>
          <a:xfrm>
            <a:off x="868447" y="4508500"/>
            <a:ext cx="2694262"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a:solidFill>
                  <a:srgbClr val="64AFA8"/>
                </a:solidFill>
              </a:rPr>
              <a:t>Broken-line graphs</a:t>
            </a:r>
            <a:endParaRPr lang="en-GB" sz="2400" b="1" i="1" dirty="0">
              <a:solidFill>
                <a:srgbClr val="64AFA8"/>
              </a:solidFill>
            </a:endParaRPr>
          </a:p>
        </p:txBody>
      </p:sp>
      <p:sp>
        <p:nvSpPr>
          <p:cNvPr id="8" name="TextBox 7"/>
          <p:cNvSpPr txBox="1"/>
          <p:nvPr/>
        </p:nvSpPr>
        <p:spPr>
          <a:xfrm>
            <a:off x="579663" y="4839470"/>
            <a:ext cx="7437269" cy="1015663"/>
          </a:xfrm>
          <a:prstGeom prst="rect">
            <a:avLst/>
          </a:prstGeom>
          <a:noFill/>
        </p:spPr>
        <p:txBody>
          <a:bodyPr wrap="square" rtlCol="0">
            <a:spAutoFit/>
          </a:bodyPr>
          <a:lstStyle/>
          <a:p>
            <a:r>
              <a:rPr lang="en-ZA" sz="2000" b="1" dirty="0"/>
              <a:t>Broken-line graphs </a:t>
            </a:r>
            <a:r>
              <a:rPr lang="en-ZA" sz="2000" dirty="0"/>
              <a:t>show trends or changes in quantities over a certain time period. The points show when the measurements were taken but dotted to show the trend from one reading to the next.</a:t>
            </a:r>
          </a:p>
        </p:txBody>
      </p:sp>
    </p:spTree>
    <p:extLst>
      <p:ext uri="{BB962C8B-B14F-4D97-AF65-F5344CB8AC3E}">
        <p14:creationId xmlns:p14="http://schemas.microsoft.com/office/powerpoint/2010/main" val="25831872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14.2 </a:t>
            </a:r>
          </a:p>
        </p:txBody>
      </p:sp>
      <p:sp>
        <p:nvSpPr>
          <p:cNvPr id="3" name="Content Placeholder 2"/>
          <p:cNvSpPr>
            <a:spLocks noGrp="1"/>
          </p:cNvSpPr>
          <p:nvPr>
            <p:ph sz="quarter" idx="10"/>
          </p:nvPr>
        </p:nvSpPr>
        <p:spPr/>
        <p:txBody>
          <a:bodyPr/>
          <a:lstStyle/>
          <a:p>
            <a:r>
              <a:rPr lang="en-ZA" dirty="0"/>
              <a:t>Exercise 14.2</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14.2 </a:t>
            </a:r>
            <a:r>
              <a:rPr lang="en-US" altLang="en-US" sz="2000" dirty="0"/>
              <a:t>on </a:t>
            </a:r>
            <a:r>
              <a:rPr lang="en-US" altLang="en-US" sz="2000" b="1" dirty="0"/>
              <a:t>page 296 </a:t>
            </a:r>
            <a:r>
              <a:rPr lang="en-US" altLang="en-US" sz="2000" dirty="0"/>
              <a:t>of your Student’s Book</a:t>
            </a:r>
            <a:endParaRPr lang="en-GB" altLang="en-US" sz="2000" dirty="0"/>
          </a:p>
        </p:txBody>
      </p:sp>
    </p:spTree>
    <p:extLst>
      <p:ext uri="{BB962C8B-B14F-4D97-AF65-F5344CB8AC3E}">
        <p14:creationId xmlns:p14="http://schemas.microsoft.com/office/powerpoint/2010/main" val="16575775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Identifying trends and drawing conclusions</a:t>
            </a:r>
          </a:p>
        </p:txBody>
      </p:sp>
      <p:sp>
        <p:nvSpPr>
          <p:cNvPr id="3" name="Content Placeholder 2"/>
          <p:cNvSpPr>
            <a:spLocks noGrp="1"/>
          </p:cNvSpPr>
          <p:nvPr>
            <p:ph idx="1"/>
          </p:nvPr>
        </p:nvSpPr>
        <p:spPr/>
        <p:txBody>
          <a:bodyPr/>
          <a:lstStyle/>
          <a:p>
            <a:pPr marL="180975" indent="-180975">
              <a:buFont typeface="Arial" panose="020B0604020202020204" pitchFamily="34" charset="0"/>
              <a:buChar char="•"/>
            </a:pPr>
            <a:r>
              <a:rPr lang="en-ZA" dirty="0"/>
              <a:t>If an inappropriate kind of graph is used, this can affect the reader’s interpretation of a graph. </a:t>
            </a:r>
          </a:p>
          <a:p>
            <a:pPr marL="180975" indent="-180975">
              <a:buFont typeface="Arial" panose="020B0604020202020204" pitchFamily="34" charset="0"/>
              <a:buChar char="•"/>
            </a:pPr>
            <a:r>
              <a:rPr lang="en-ZA" dirty="0"/>
              <a:t>e.g. if a pie chart is used when actual quantities are more important than the relative proportions, then this can distort the interpretation. </a:t>
            </a:r>
          </a:p>
          <a:p>
            <a:pPr marL="180975" indent="-180975">
              <a:buFont typeface="Arial" panose="020B0604020202020204" pitchFamily="34" charset="0"/>
              <a:buChar char="•"/>
            </a:pPr>
            <a:r>
              <a:rPr lang="en-ZA" dirty="0"/>
              <a:t>Also check that the data plotted really does mean what the writer claims it does.</a:t>
            </a:r>
          </a:p>
        </p:txBody>
      </p:sp>
      <p:sp>
        <p:nvSpPr>
          <p:cNvPr id="4" name="Text Placeholder 3"/>
          <p:cNvSpPr>
            <a:spLocks noGrp="1"/>
          </p:cNvSpPr>
          <p:nvPr>
            <p:ph type="body" sz="quarter" idx="10"/>
          </p:nvPr>
        </p:nvSpPr>
        <p:spPr/>
        <p:txBody>
          <a:bodyPr/>
          <a:lstStyle/>
          <a:p>
            <a:r>
              <a:rPr lang="en-ZA" dirty="0"/>
              <a:t>Unit 14.3</a:t>
            </a:r>
            <a:endParaRPr lang="en-GB" dirty="0"/>
          </a:p>
        </p:txBody>
      </p:sp>
    </p:spTree>
    <p:extLst>
      <p:ext uri="{BB962C8B-B14F-4D97-AF65-F5344CB8AC3E}">
        <p14:creationId xmlns:p14="http://schemas.microsoft.com/office/powerpoint/2010/main" val="25938886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Identifying trends and drawing conclusions</a:t>
            </a:r>
          </a:p>
        </p:txBody>
      </p:sp>
      <p:sp>
        <p:nvSpPr>
          <p:cNvPr id="4" name="Text Placeholder 3"/>
          <p:cNvSpPr>
            <a:spLocks noGrp="1"/>
          </p:cNvSpPr>
          <p:nvPr>
            <p:ph type="body" sz="quarter" idx="10"/>
          </p:nvPr>
        </p:nvSpPr>
        <p:spPr/>
        <p:txBody>
          <a:bodyPr/>
          <a:lstStyle/>
          <a:p>
            <a:r>
              <a:rPr lang="en-ZA" dirty="0"/>
              <a:t>Unit 14.3</a:t>
            </a:r>
            <a:endParaRPr lang="en-GB" dirty="0"/>
          </a:p>
        </p:txBody>
      </p:sp>
      <p:sp>
        <p:nvSpPr>
          <p:cNvPr id="6" name="Rectangle 5"/>
          <p:cNvSpPr/>
          <p:nvPr/>
        </p:nvSpPr>
        <p:spPr>
          <a:xfrm>
            <a:off x="498075" y="2528727"/>
            <a:ext cx="7593502" cy="89596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7" name="TextBox 6"/>
          <p:cNvSpPr txBox="1"/>
          <p:nvPr/>
        </p:nvSpPr>
        <p:spPr>
          <a:xfrm>
            <a:off x="464232" y="2707722"/>
            <a:ext cx="609600" cy="523220"/>
          </a:xfrm>
          <a:prstGeom prst="rect">
            <a:avLst/>
          </a:prstGeom>
          <a:noFill/>
        </p:spPr>
        <p:txBody>
          <a:bodyPr wrap="square" rtlCol="0">
            <a:spAutoFit/>
          </a:bodyPr>
          <a:lstStyle/>
          <a:p>
            <a:pPr algn="ctr"/>
            <a:r>
              <a:rPr lang="en-GB" sz="2800" b="1" dirty="0">
                <a:solidFill>
                  <a:schemeClr val="bg1"/>
                </a:solidFill>
              </a:rPr>
              <a:t>1</a:t>
            </a:r>
            <a:endParaRPr lang="en-ZA" sz="2800" dirty="0">
              <a:solidFill>
                <a:schemeClr val="bg1"/>
              </a:solidFill>
            </a:endParaRPr>
          </a:p>
        </p:txBody>
      </p:sp>
      <p:sp>
        <p:nvSpPr>
          <p:cNvPr id="8" name="TextBox 7"/>
          <p:cNvSpPr txBox="1"/>
          <p:nvPr/>
        </p:nvSpPr>
        <p:spPr>
          <a:xfrm>
            <a:off x="1005928" y="2649234"/>
            <a:ext cx="6950622" cy="646331"/>
          </a:xfrm>
          <a:prstGeom prst="rect">
            <a:avLst/>
          </a:prstGeom>
          <a:noFill/>
        </p:spPr>
        <p:txBody>
          <a:bodyPr wrap="square" rtlCol="0">
            <a:spAutoFit/>
          </a:bodyPr>
          <a:lstStyle/>
          <a:p>
            <a:r>
              <a:rPr lang="en-ZA" dirty="0"/>
              <a:t>Changing the scale of the vertical axis on bar graphs and line graphs changes the apparent differences between the points or bars. </a:t>
            </a:r>
          </a:p>
        </p:txBody>
      </p:sp>
      <p:sp>
        <p:nvSpPr>
          <p:cNvPr id="9" name="Rectangle 8"/>
          <p:cNvSpPr/>
          <p:nvPr/>
        </p:nvSpPr>
        <p:spPr>
          <a:xfrm>
            <a:off x="978267" y="2642280"/>
            <a:ext cx="45719" cy="684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p:cNvSpPr/>
          <p:nvPr/>
        </p:nvSpPr>
        <p:spPr>
          <a:xfrm>
            <a:off x="496799" y="1952625"/>
            <a:ext cx="7594777" cy="496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a:t>Changing the scale of the axis</a:t>
            </a:r>
            <a:endParaRPr lang="en-ZA" sz="2400" dirty="0"/>
          </a:p>
        </p:txBody>
      </p:sp>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1915" y="2298709"/>
            <a:ext cx="3046715" cy="3600000"/>
          </a:xfrm>
          <a:prstGeom prst="rect">
            <a:avLst/>
          </a:prstGeom>
          <a:noFill/>
          <a:ln>
            <a:noFill/>
          </a:ln>
        </p:spPr>
      </p:pic>
      <p:sp>
        <p:nvSpPr>
          <p:cNvPr id="37" name="Rectangle 36"/>
          <p:cNvSpPr/>
          <p:nvPr/>
        </p:nvSpPr>
        <p:spPr>
          <a:xfrm>
            <a:off x="516133" y="3490152"/>
            <a:ext cx="7593502" cy="89596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38" name="TextBox 37"/>
          <p:cNvSpPr txBox="1"/>
          <p:nvPr/>
        </p:nvSpPr>
        <p:spPr>
          <a:xfrm>
            <a:off x="482290" y="3669147"/>
            <a:ext cx="609600" cy="523220"/>
          </a:xfrm>
          <a:prstGeom prst="rect">
            <a:avLst/>
          </a:prstGeom>
          <a:noFill/>
        </p:spPr>
        <p:txBody>
          <a:bodyPr wrap="square" rtlCol="0">
            <a:spAutoFit/>
          </a:bodyPr>
          <a:lstStyle/>
          <a:p>
            <a:pPr algn="ctr"/>
            <a:r>
              <a:rPr lang="en-GB" sz="2800" b="1" dirty="0">
                <a:solidFill>
                  <a:schemeClr val="bg1"/>
                </a:solidFill>
              </a:rPr>
              <a:t>2</a:t>
            </a:r>
            <a:endParaRPr lang="en-ZA" sz="2800" dirty="0">
              <a:solidFill>
                <a:schemeClr val="bg1"/>
              </a:solidFill>
            </a:endParaRPr>
          </a:p>
        </p:txBody>
      </p:sp>
      <p:sp>
        <p:nvSpPr>
          <p:cNvPr id="39" name="TextBox 38"/>
          <p:cNvSpPr txBox="1"/>
          <p:nvPr/>
        </p:nvSpPr>
        <p:spPr>
          <a:xfrm>
            <a:off x="1023986" y="3610659"/>
            <a:ext cx="6950622" cy="646331"/>
          </a:xfrm>
          <a:prstGeom prst="rect">
            <a:avLst/>
          </a:prstGeom>
          <a:noFill/>
        </p:spPr>
        <p:txBody>
          <a:bodyPr wrap="square" rtlCol="0">
            <a:spAutoFit/>
          </a:bodyPr>
          <a:lstStyle/>
          <a:p>
            <a:r>
              <a:rPr lang="en-US" dirty="0"/>
              <a:t>The larger the spaces between each number on the vertical axis, the bigger the apparent difference between the different bars will be. </a:t>
            </a:r>
          </a:p>
        </p:txBody>
      </p:sp>
      <p:sp>
        <p:nvSpPr>
          <p:cNvPr id="40" name="Rectangle 39"/>
          <p:cNvSpPr/>
          <p:nvPr/>
        </p:nvSpPr>
        <p:spPr>
          <a:xfrm>
            <a:off x="996325" y="3603705"/>
            <a:ext cx="45719" cy="684000"/>
          </a:xfrm>
          <a:prstGeom prst="rect">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1" name="Rectangle 40"/>
          <p:cNvSpPr/>
          <p:nvPr/>
        </p:nvSpPr>
        <p:spPr>
          <a:xfrm>
            <a:off x="530642" y="4472343"/>
            <a:ext cx="7593502" cy="89596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42" name="TextBox 41"/>
          <p:cNvSpPr txBox="1"/>
          <p:nvPr/>
        </p:nvSpPr>
        <p:spPr>
          <a:xfrm>
            <a:off x="496799" y="4651338"/>
            <a:ext cx="609600" cy="523220"/>
          </a:xfrm>
          <a:prstGeom prst="rect">
            <a:avLst/>
          </a:prstGeom>
          <a:noFill/>
        </p:spPr>
        <p:txBody>
          <a:bodyPr wrap="square" rtlCol="0">
            <a:spAutoFit/>
          </a:bodyPr>
          <a:lstStyle/>
          <a:p>
            <a:pPr algn="ctr"/>
            <a:r>
              <a:rPr lang="en-GB" sz="2800" b="1" dirty="0">
                <a:solidFill>
                  <a:schemeClr val="bg1"/>
                </a:solidFill>
              </a:rPr>
              <a:t>3</a:t>
            </a:r>
            <a:endParaRPr lang="en-ZA" sz="2800" dirty="0">
              <a:solidFill>
                <a:schemeClr val="bg1"/>
              </a:solidFill>
            </a:endParaRPr>
          </a:p>
        </p:txBody>
      </p:sp>
      <p:sp>
        <p:nvSpPr>
          <p:cNvPr id="43" name="TextBox 42"/>
          <p:cNvSpPr txBox="1"/>
          <p:nvPr/>
        </p:nvSpPr>
        <p:spPr>
          <a:xfrm>
            <a:off x="1038495" y="4601476"/>
            <a:ext cx="7119492" cy="646331"/>
          </a:xfrm>
          <a:prstGeom prst="rect">
            <a:avLst/>
          </a:prstGeom>
          <a:noFill/>
        </p:spPr>
        <p:txBody>
          <a:bodyPr wrap="square" rtlCol="0">
            <a:spAutoFit/>
          </a:bodyPr>
          <a:lstStyle/>
          <a:p>
            <a:r>
              <a:rPr lang="en-ZA" dirty="0"/>
              <a:t>If the spaces between the numbers on the axis are smaller, the differences appear smaller, as the bars or points appear to be closer in height. </a:t>
            </a:r>
          </a:p>
        </p:txBody>
      </p:sp>
      <p:sp>
        <p:nvSpPr>
          <p:cNvPr id="44" name="Rectangle 43"/>
          <p:cNvSpPr/>
          <p:nvPr/>
        </p:nvSpPr>
        <p:spPr>
          <a:xfrm>
            <a:off x="1010834" y="4585896"/>
            <a:ext cx="45719" cy="684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97568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500" fill="hold"/>
                                        <p:tgtEl>
                                          <p:spTgt spid="37"/>
                                        </p:tgtEl>
                                        <p:attrNameLst>
                                          <p:attrName>ppt_x</p:attrName>
                                        </p:attrNameLst>
                                      </p:cBhvr>
                                      <p:tavLst>
                                        <p:tav tm="0">
                                          <p:val>
                                            <p:strVal val="0-#ppt_w/2"/>
                                          </p:val>
                                        </p:tav>
                                        <p:tav tm="100000">
                                          <p:val>
                                            <p:strVal val="#ppt_x"/>
                                          </p:val>
                                        </p:tav>
                                      </p:tavLst>
                                    </p:anim>
                                    <p:anim calcmode="lin" valueType="num">
                                      <p:cBhvr additive="base">
                                        <p:cTn id="37" dur="500" fill="hold"/>
                                        <p:tgtEl>
                                          <p:spTgt spid="37"/>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additive="base">
                                        <p:cTn id="40" dur="500" fill="hold"/>
                                        <p:tgtEl>
                                          <p:spTgt spid="38"/>
                                        </p:tgtEl>
                                        <p:attrNameLst>
                                          <p:attrName>ppt_x</p:attrName>
                                        </p:attrNameLst>
                                      </p:cBhvr>
                                      <p:tavLst>
                                        <p:tav tm="0">
                                          <p:val>
                                            <p:strVal val="1+#ppt_w/2"/>
                                          </p:val>
                                        </p:tav>
                                        <p:tav tm="100000">
                                          <p:val>
                                            <p:strVal val="#ppt_x"/>
                                          </p:val>
                                        </p:tav>
                                      </p:tavLst>
                                    </p:anim>
                                    <p:anim calcmode="lin" valueType="num">
                                      <p:cBhvr additive="base">
                                        <p:cTn id="41" dur="500" fill="hold"/>
                                        <p:tgtEl>
                                          <p:spTgt spid="38"/>
                                        </p:tgtEl>
                                        <p:attrNameLst>
                                          <p:attrName>ppt_y</p:attrName>
                                        </p:attrNameLst>
                                      </p:cBhvr>
                                      <p:tavLst>
                                        <p:tav tm="0">
                                          <p:val>
                                            <p:strVal val="#ppt_y"/>
                                          </p:val>
                                        </p:tav>
                                        <p:tav tm="100000">
                                          <p:val>
                                            <p:strVal val="#ppt_y"/>
                                          </p:val>
                                        </p:tav>
                                      </p:tavLst>
                                    </p:anim>
                                  </p:childTnLst>
                                </p:cTn>
                              </p:par>
                              <p:par>
                                <p:cTn id="42" presetID="53" presetClass="entr" presetSubtype="16"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 calcmode="lin" valueType="num">
                                      <p:cBhvr>
                                        <p:cTn id="44" dur="500" fill="hold"/>
                                        <p:tgtEl>
                                          <p:spTgt spid="40"/>
                                        </p:tgtEl>
                                        <p:attrNameLst>
                                          <p:attrName>ppt_w</p:attrName>
                                        </p:attrNameLst>
                                      </p:cBhvr>
                                      <p:tavLst>
                                        <p:tav tm="0">
                                          <p:val>
                                            <p:fltVal val="0"/>
                                          </p:val>
                                        </p:tav>
                                        <p:tav tm="100000">
                                          <p:val>
                                            <p:strVal val="#ppt_w"/>
                                          </p:val>
                                        </p:tav>
                                      </p:tavLst>
                                    </p:anim>
                                    <p:anim calcmode="lin" valueType="num">
                                      <p:cBhvr>
                                        <p:cTn id="45" dur="500" fill="hold"/>
                                        <p:tgtEl>
                                          <p:spTgt spid="40"/>
                                        </p:tgtEl>
                                        <p:attrNameLst>
                                          <p:attrName>ppt_h</p:attrName>
                                        </p:attrNameLst>
                                      </p:cBhvr>
                                      <p:tavLst>
                                        <p:tav tm="0">
                                          <p:val>
                                            <p:fltVal val="0"/>
                                          </p:val>
                                        </p:tav>
                                        <p:tav tm="100000">
                                          <p:val>
                                            <p:strVal val="#ppt_h"/>
                                          </p:val>
                                        </p:tav>
                                      </p:tavLst>
                                    </p:anim>
                                    <p:animEffect transition="in" filter="fade">
                                      <p:cBhvr>
                                        <p:cTn id="46" dur="500"/>
                                        <p:tgtEl>
                                          <p:spTgt spid="40"/>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additive="base">
                                        <p:cTn id="54" dur="500" fill="hold"/>
                                        <p:tgtEl>
                                          <p:spTgt spid="41"/>
                                        </p:tgtEl>
                                        <p:attrNameLst>
                                          <p:attrName>ppt_x</p:attrName>
                                        </p:attrNameLst>
                                      </p:cBhvr>
                                      <p:tavLst>
                                        <p:tav tm="0">
                                          <p:val>
                                            <p:strVal val="0-#ppt_w/2"/>
                                          </p:val>
                                        </p:tav>
                                        <p:tav tm="100000">
                                          <p:val>
                                            <p:strVal val="#ppt_x"/>
                                          </p:val>
                                        </p:tav>
                                      </p:tavLst>
                                    </p:anim>
                                    <p:anim calcmode="lin" valueType="num">
                                      <p:cBhvr additive="base">
                                        <p:cTn id="55" dur="500" fill="hold"/>
                                        <p:tgtEl>
                                          <p:spTgt spid="41"/>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anim calcmode="lin" valueType="num">
                                      <p:cBhvr additive="base">
                                        <p:cTn id="58" dur="500" fill="hold"/>
                                        <p:tgtEl>
                                          <p:spTgt spid="42"/>
                                        </p:tgtEl>
                                        <p:attrNameLst>
                                          <p:attrName>ppt_x</p:attrName>
                                        </p:attrNameLst>
                                      </p:cBhvr>
                                      <p:tavLst>
                                        <p:tav tm="0">
                                          <p:val>
                                            <p:strVal val="1+#ppt_w/2"/>
                                          </p:val>
                                        </p:tav>
                                        <p:tav tm="100000">
                                          <p:val>
                                            <p:strVal val="#ppt_x"/>
                                          </p:val>
                                        </p:tav>
                                      </p:tavLst>
                                    </p:anim>
                                    <p:anim calcmode="lin" valueType="num">
                                      <p:cBhvr additive="base">
                                        <p:cTn id="59" dur="500" fill="hold"/>
                                        <p:tgtEl>
                                          <p:spTgt spid="42"/>
                                        </p:tgtEl>
                                        <p:attrNameLst>
                                          <p:attrName>ppt_y</p:attrName>
                                        </p:attrNameLst>
                                      </p:cBhvr>
                                      <p:tavLst>
                                        <p:tav tm="0">
                                          <p:val>
                                            <p:strVal val="#ppt_y"/>
                                          </p:val>
                                        </p:tav>
                                        <p:tav tm="100000">
                                          <p:val>
                                            <p:strVal val="#ppt_y"/>
                                          </p:val>
                                        </p:tav>
                                      </p:tavLst>
                                    </p:anim>
                                  </p:childTnLst>
                                </p:cTn>
                              </p:par>
                              <p:par>
                                <p:cTn id="60" presetID="53" presetClass="entr" presetSubtype="16"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 calcmode="lin" valueType="num">
                                      <p:cBhvr>
                                        <p:cTn id="62" dur="500" fill="hold"/>
                                        <p:tgtEl>
                                          <p:spTgt spid="44"/>
                                        </p:tgtEl>
                                        <p:attrNameLst>
                                          <p:attrName>ppt_w</p:attrName>
                                        </p:attrNameLst>
                                      </p:cBhvr>
                                      <p:tavLst>
                                        <p:tav tm="0">
                                          <p:val>
                                            <p:fltVal val="0"/>
                                          </p:val>
                                        </p:tav>
                                        <p:tav tm="100000">
                                          <p:val>
                                            <p:strVal val="#ppt_w"/>
                                          </p:val>
                                        </p:tav>
                                      </p:tavLst>
                                    </p:anim>
                                    <p:anim calcmode="lin" valueType="num">
                                      <p:cBhvr>
                                        <p:cTn id="63" dur="500" fill="hold"/>
                                        <p:tgtEl>
                                          <p:spTgt spid="44"/>
                                        </p:tgtEl>
                                        <p:attrNameLst>
                                          <p:attrName>ppt_h</p:attrName>
                                        </p:attrNameLst>
                                      </p:cBhvr>
                                      <p:tavLst>
                                        <p:tav tm="0">
                                          <p:val>
                                            <p:fltVal val="0"/>
                                          </p:val>
                                        </p:tav>
                                        <p:tav tm="100000">
                                          <p:val>
                                            <p:strVal val="#ppt_h"/>
                                          </p:val>
                                        </p:tav>
                                      </p:tavLst>
                                    </p:anim>
                                    <p:animEffect transition="in" filter="fade">
                                      <p:cBhvr>
                                        <p:cTn id="64" dur="500"/>
                                        <p:tgtEl>
                                          <p:spTgt spid="44"/>
                                        </p:tgtEl>
                                      </p:cBhvr>
                                    </p:animEffect>
                                  </p:childTnLst>
                                </p:cTn>
                              </p:par>
                              <p:par>
                                <p:cTn id="65" presetID="10" presetClass="entr" presetSubtype="0" fill="hold" grpId="0" nodeType="withEffect">
                                  <p:stCondLst>
                                    <p:cond delay="50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P spid="10" grpId="0" animBg="1"/>
      <p:bldP spid="37" grpId="0" animBg="1"/>
      <p:bldP spid="38" grpId="0"/>
      <p:bldP spid="39" grpId="0"/>
      <p:bldP spid="40" grpId="0" animBg="1"/>
      <p:bldP spid="41" grpId="0" animBg="1"/>
      <p:bldP spid="42" grpId="0"/>
      <p:bldP spid="43" grpId="0"/>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14.16 page 299</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14.3</a:t>
            </a:r>
            <a:endParaRPr lang="en-GB" dirty="0">
              <a:solidFill>
                <a:schemeClr val="bg1">
                  <a:lumMod val="65000"/>
                </a:schemeClr>
              </a:solidFill>
            </a:endParaRPr>
          </a:p>
        </p:txBody>
      </p:sp>
      <p:sp>
        <p:nvSpPr>
          <p:cNvPr id="6" name="Rectangle 5"/>
          <p:cNvSpPr/>
          <p:nvPr/>
        </p:nvSpPr>
        <p:spPr>
          <a:xfrm>
            <a:off x="863600" y="1572402"/>
            <a:ext cx="7200900" cy="450059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A6CE39"/>
              </a:solidFill>
            </a:endParaRPr>
          </a:p>
        </p:txBody>
      </p:sp>
      <p:sp>
        <p:nvSpPr>
          <p:cNvPr id="7" name="Rectangle 6"/>
          <p:cNvSpPr/>
          <p:nvPr/>
        </p:nvSpPr>
        <p:spPr>
          <a:xfrm>
            <a:off x="352501" y="1734809"/>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944768"/>
            <a:ext cx="977166" cy="1010861"/>
          </a:xfrm>
          <a:prstGeom prst="rect">
            <a:avLst/>
          </a:prstGeom>
        </p:spPr>
      </p:pic>
      <p:sp>
        <p:nvSpPr>
          <p:cNvPr id="9" name="Content Placeholder 2"/>
          <p:cNvSpPr txBox="1">
            <a:spLocks/>
          </p:cNvSpPr>
          <p:nvPr/>
        </p:nvSpPr>
        <p:spPr>
          <a:xfrm>
            <a:off x="1999056" y="1858508"/>
            <a:ext cx="5868235" cy="41454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dirty="0"/>
              <a:t>These two broken-line graphs show exactly the same data: they are graphs of the exchange rate for the rand against the pound sterling over a few months. Currency fluctuation (change) is an issue which people may want to emphasise in some situations and downplay in other situations.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681" y="3292672"/>
            <a:ext cx="6628638" cy="2454202"/>
          </a:xfrm>
          <a:prstGeom prst="rect">
            <a:avLst/>
          </a:prstGeom>
        </p:spPr>
      </p:pic>
    </p:spTree>
    <p:extLst>
      <p:ext uri="{BB962C8B-B14F-4D97-AF65-F5344CB8AC3E}">
        <p14:creationId xmlns:p14="http://schemas.microsoft.com/office/powerpoint/2010/main" val="38355149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14.16 page 299</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14.3</a:t>
            </a:r>
            <a:endParaRPr lang="en-GB" dirty="0">
              <a:solidFill>
                <a:schemeClr val="bg1">
                  <a:lumMod val="65000"/>
                </a:schemeClr>
              </a:solidFill>
            </a:endParaRPr>
          </a:p>
        </p:txBody>
      </p:sp>
      <p:sp>
        <p:nvSpPr>
          <p:cNvPr id="6" name="Rectangle 5"/>
          <p:cNvSpPr/>
          <p:nvPr/>
        </p:nvSpPr>
        <p:spPr>
          <a:xfrm>
            <a:off x="863600" y="1572402"/>
            <a:ext cx="7200900" cy="450059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A6CE39"/>
              </a:solidFill>
            </a:endParaRPr>
          </a:p>
        </p:txBody>
      </p:sp>
      <p:sp>
        <p:nvSpPr>
          <p:cNvPr id="7" name="Rectangle 6"/>
          <p:cNvSpPr/>
          <p:nvPr/>
        </p:nvSpPr>
        <p:spPr>
          <a:xfrm>
            <a:off x="352501" y="1734809"/>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944768"/>
            <a:ext cx="977166" cy="1010861"/>
          </a:xfrm>
          <a:prstGeom prst="rect">
            <a:avLst/>
          </a:prstGeom>
        </p:spPr>
      </p:pic>
      <p:sp>
        <p:nvSpPr>
          <p:cNvPr id="9" name="Content Placeholder 2"/>
          <p:cNvSpPr txBox="1">
            <a:spLocks/>
          </p:cNvSpPr>
          <p:nvPr/>
        </p:nvSpPr>
        <p:spPr>
          <a:xfrm>
            <a:off x="1999056" y="3743863"/>
            <a:ext cx="5868235" cy="2389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spcBef>
                <a:spcPts val="600"/>
              </a:spcBef>
            </a:pPr>
            <a:r>
              <a:rPr lang="en-ZA" sz="1800" dirty="0"/>
              <a:t>In the </a:t>
            </a:r>
            <a:r>
              <a:rPr lang="en-ZA" sz="1800" b="1" dirty="0">
                <a:solidFill>
                  <a:srgbClr val="7030A0"/>
                </a:solidFill>
              </a:rPr>
              <a:t>first graph</a:t>
            </a:r>
            <a:r>
              <a:rPr lang="en-ZA" sz="1800" dirty="0"/>
              <a:t>, the vertical axis does not begin at zero and the numbered intervals are further apart, increasing in R1 per pound.</a:t>
            </a:r>
          </a:p>
          <a:p>
            <a:pPr marL="180975" indent="-180975">
              <a:spcBef>
                <a:spcPts val="600"/>
              </a:spcBef>
            </a:pPr>
            <a:r>
              <a:rPr lang="en-ZA" sz="1800" dirty="0"/>
              <a:t>This makes it look as if the exchange rate fluctuations are large. </a:t>
            </a:r>
          </a:p>
          <a:p>
            <a:pPr marL="180975" indent="-180975">
              <a:spcBef>
                <a:spcPts val="600"/>
              </a:spcBef>
            </a:pPr>
            <a:r>
              <a:rPr lang="en-ZA" sz="1800" dirty="0"/>
              <a:t>In the </a:t>
            </a:r>
            <a:r>
              <a:rPr lang="en-ZA" sz="1800" b="1" dirty="0">
                <a:solidFill>
                  <a:srgbClr val="7030A0"/>
                </a:solidFill>
              </a:rPr>
              <a:t>second graph</a:t>
            </a:r>
            <a:r>
              <a:rPr lang="en-ZA" sz="1800" dirty="0"/>
              <a:t>, the vertical axis begins at zero and the numbered intervals are closer together, increasing in R2 per pound.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8482" y="1710318"/>
            <a:ext cx="5329382" cy="1973162"/>
          </a:xfrm>
          <a:prstGeom prst="rect">
            <a:avLst/>
          </a:prstGeom>
        </p:spPr>
      </p:pic>
    </p:spTree>
    <p:extLst>
      <p:ext uri="{BB962C8B-B14F-4D97-AF65-F5344CB8AC3E}">
        <p14:creationId xmlns:p14="http://schemas.microsoft.com/office/powerpoint/2010/main" val="7197913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Measures of central tendency and spread</a:t>
            </a:r>
          </a:p>
        </p:txBody>
      </p:sp>
      <p:sp>
        <p:nvSpPr>
          <p:cNvPr id="3" name="Content Placeholder 2"/>
          <p:cNvSpPr>
            <a:spLocks noGrp="1"/>
          </p:cNvSpPr>
          <p:nvPr>
            <p:ph idx="1"/>
          </p:nvPr>
        </p:nvSpPr>
        <p:spPr/>
        <p:txBody>
          <a:bodyPr/>
          <a:lstStyle/>
          <a:p>
            <a:pPr marL="180975" indent="-180975">
              <a:buFont typeface="Arial" panose="020B0604020202020204" pitchFamily="34" charset="0"/>
              <a:buChar char="•"/>
            </a:pPr>
            <a:r>
              <a:rPr lang="en-ZA" dirty="0"/>
              <a:t>In daily life, we use the word </a:t>
            </a:r>
            <a:r>
              <a:rPr lang="en-ZA" b="1" dirty="0"/>
              <a:t>average </a:t>
            </a:r>
            <a:r>
              <a:rPr lang="en-ZA" dirty="0"/>
              <a:t>to mean somewhere in the </a:t>
            </a:r>
            <a:r>
              <a:rPr lang="en-ZA" b="1" dirty="0"/>
              <a:t>middle</a:t>
            </a:r>
            <a:r>
              <a:rPr lang="en-ZA" dirty="0"/>
              <a:t>. </a:t>
            </a:r>
          </a:p>
          <a:p>
            <a:r>
              <a:rPr lang="en-ZA" i="1" dirty="0"/>
              <a:t>For example, Jane has an average height, a student has an average      Maths ability.</a:t>
            </a:r>
          </a:p>
          <a:p>
            <a:pPr marL="180975" indent="-180975">
              <a:buFont typeface="Arial" panose="020B0604020202020204" pitchFamily="34" charset="0"/>
              <a:buChar char="•"/>
            </a:pPr>
            <a:r>
              <a:rPr lang="en-ZA" dirty="0"/>
              <a:t>In Mathematics, we use the averages of a data set to help us summarise, represent and interpret the data.</a:t>
            </a:r>
          </a:p>
          <a:p>
            <a:pPr marL="180975" indent="-180975">
              <a:buFont typeface="Arial" panose="020B0604020202020204" pitchFamily="34" charset="0"/>
              <a:buChar char="•"/>
            </a:pPr>
            <a:r>
              <a:rPr lang="en-ZA" dirty="0"/>
              <a:t> We use three different measures of the average of data, called the </a:t>
            </a:r>
            <a:r>
              <a:rPr lang="en-ZA" b="1" dirty="0"/>
              <a:t>measures of central tendency </a:t>
            </a:r>
            <a:r>
              <a:rPr lang="en-ZA" dirty="0"/>
              <a:t>of the data. </a:t>
            </a:r>
          </a:p>
          <a:p>
            <a:pPr marL="180975" indent="-180975">
              <a:buFont typeface="Arial" panose="020B0604020202020204" pitchFamily="34" charset="0"/>
              <a:buChar char="•"/>
            </a:pPr>
            <a:r>
              <a:rPr lang="en-ZA" dirty="0"/>
              <a:t>The three </a:t>
            </a:r>
            <a:r>
              <a:rPr lang="en-ZA" b="1" dirty="0"/>
              <a:t>measures of central tendency</a:t>
            </a:r>
            <a:r>
              <a:rPr lang="en-ZA" dirty="0"/>
              <a:t> are called the</a:t>
            </a:r>
            <a:r>
              <a:rPr lang="en-ZA" b="1" dirty="0"/>
              <a:t> mean, </a:t>
            </a:r>
            <a:r>
              <a:rPr lang="en-ZA" dirty="0"/>
              <a:t>the</a:t>
            </a:r>
            <a:r>
              <a:rPr lang="en-ZA" b="1" dirty="0"/>
              <a:t> median </a:t>
            </a:r>
            <a:r>
              <a:rPr lang="en-ZA" dirty="0"/>
              <a:t>and the </a:t>
            </a:r>
            <a:r>
              <a:rPr lang="en-ZA" b="1" dirty="0"/>
              <a:t>mode. </a:t>
            </a:r>
          </a:p>
          <a:p>
            <a:pPr marL="180975" indent="-180975">
              <a:buFont typeface="Arial" panose="020B0604020202020204" pitchFamily="34" charset="0"/>
              <a:buChar char="•"/>
            </a:pPr>
            <a:endParaRPr lang="en-ZA" dirty="0"/>
          </a:p>
          <a:p>
            <a:pPr marL="180975" indent="-180975">
              <a:buFont typeface="Arial" panose="020B0604020202020204" pitchFamily="34" charset="0"/>
              <a:buChar char="•"/>
            </a:pPr>
            <a:endParaRPr lang="en-ZA" dirty="0"/>
          </a:p>
        </p:txBody>
      </p:sp>
      <p:sp>
        <p:nvSpPr>
          <p:cNvPr id="4" name="Text Placeholder 3"/>
          <p:cNvSpPr>
            <a:spLocks noGrp="1"/>
          </p:cNvSpPr>
          <p:nvPr>
            <p:ph type="body" sz="quarter" idx="10"/>
          </p:nvPr>
        </p:nvSpPr>
        <p:spPr/>
        <p:txBody>
          <a:bodyPr/>
          <a:lstStyle/>
          <a:p>
            <a:r>
              <a:rPr lang="en-ZA" dirty="0"/>
              <a:t>Unit </a:t>
            </a:r>
            <a:r>
              <a:rPr lang="en-ZA" dirty="0" smtClean="0"/>
              <a:t>14.1</a:t>
            </a:r>
            <a:endParaRPr lang="en-GB" dirty="0"/>
          </a:p>
        </p:txBody>
      </p:sp>
    </p:spTree>
    <p:extLst>
      <p:ext uri="{BB962C8B-B14F-4D97-AF65-F5344CB8AC3E}">
        <p14:creationId xmlns:p14="http://schemas.microsoft.com/office/powerpoint/2010/main" val="18774923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61646" y="1572403"/>
            <a:ext cx="7202854" cy="450059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1" name="Group 10"/>
          <p:cNvGrpSpPr/>
          <p:nvPr/>
        </p:nvGrpSpPr>
        <p:grpSpPr>
          <a:xfrm>
            <a:off x="352501" y="1734810"/>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2" name="Title 1"/>
          <p:cNvSpPr>
            <a:spLocks noGrp="1"/>
          </p:cNvSpPr>
          <p:nvPr>
            <p:ph type="title"/>
          </p:nvPr>
        </p:nvSpPr>
        <p:spPr/>
        <p:txBody>
          <a:bodyPr/>
          <a:lstStyle/>
          <a:p>
            <a:r>
              <a:rPr lang="en-ZA" dirty="0"/>
              <a:t>Example 14.16 page 299</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14.3</a:t>
            </a:r>
            <a:endParaRPr lang="en-GB" dirty="0">
              <a:solidFill>
                <a:schemeClr val="bg1">
                  <a:lumMod val="65000"/>
                </a:schemeClr>
              </a:solidFill>
            </a:endParaRPr>
          </a:p>
        </p:txBody>
      </p:sp>
      <p:sp>
        <p:nvSpPr>
          <p:cNvPr id="9" name="Content Placeholder 2"/>
          <p:cNvSpPr txBox="1">
            <a:spLocks/>
          </p:cNvSpPr>
          <p:nvPr/>
        </p:nvSpPr>
        <p:spPr>
          <a:xfrm>
            <a:off x="2059438" y="1867134"/>
            <a:ext cx="5764716" cy="42489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spcBef>
                <a:spcPts val="600"/>
              </a:spcBef>
            </a:pPr>
            <a:r>
              <a:rPr lang="en-ZA" sz="1800" dirty="0"/>
              <a:t>As we would not expect the rand/pound exchange rate to reach values near zero, the </a:t>
            </a:r>
            <a:r>
              <a:rPr lang="en-ZA" sz="1800" dirty="0">
                <a:solidFill>
                  <a:srgbClr val="7030A0"/>
                </a:solidFill>
              </a:rPr>
              <a:t>second graph </a:t>
            </a:r>
            <a:r>
              <a:rPr lang="en-ZA" sz="1800" dirty="0"/>
              <a:t>is probably not realistic. </a:t>
            </a:r>
          </a:p>
          <a:p>
            <a:pPr marL="180975" indent="-180975">
              <a:spcBef>
                <a:spcPts val="600"/>
              </a:spcBef>
            </a:pPr>
            <a:r>
              <a:rPr lang="en-ZA" sz="1800" dirty="0"/>
              <a:t>Economists are more likely to take the view that the </a:t>
            </a:r>
            <a:r>
              <a:rPr lang="en-ZA" sz="1800" dirty="0">
                <a:solidFill>
                  <a:srgbClr val="7030A0"/>
                </a:solidFill>
              </a:rPr>
              <a:t>first graph</a:t>
            </a:r>
            <a:r>
              <a:rPr lang="en-ZA" sz="1800" dirty="0"/>
              <a:t> is more accurate, as small changes in the value of our currency have a large effect on our economy. </a:t>
            </a:r>
          </a:p>
          <a:p>
            <a:pPr marL="180975" indent="-180975">
              <a:spcBef>
                <a:spcPts val="600"/>
              </a:spcBef>
            </a:pPr>
            <a:r>
              <a:rPr lang="en-ZA" sz="1800" dirty="0"/>
              <a:t>Note that it is not necessarily wrong to change the scale on the axes. For example, graphs showing stock exchange fluctuations rarely show the zero value on the graph and stock brokers are taught to interpret the graphs in that form. </a:t>
            </a:r>
          </a:p>
          <a:p>
            <a:pPr marL="180975" indent="-180975">
              <a:spcBef>
                <a:spcPts val="600"/>
              </a:spcBef>
            </a:pPr>
            <a:r>
              <a:rPr lang="en-ZA" sz="1800" dirty="0"/>
              <a:t>Sometimes small changes in data values have important effects and in these cases, it may be valid to change the scale to show these. As in the example above, it is not always wrong to omit the zero value on an axis. </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9934" y="2222760"/>
            <a:ext cx="2756432" cy="3257001"/>
          </a:xfrm>
          <a:prstGeom prst="rect">
            <a:avLst/>
          </a:prstGeom>
          <a:noFill/>
          <a:ln>
            <a:noFill/>
          </a:ln>
        </p:spPr>
      </p:pic>
    </p:spTree>
    <p:extLst>
      <p:ext uri="{BB962C8B-B14F-4D97-AF65-F5344CB8AC3E}">
        <p14:creationId xmlns:p14="http://schemas.microsoft.com/office/powerpoint/2010/main" val="149805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900" decel="100000" fill="hold"/>
                                        <p:tgtEl>
                                          <p:spTgt spid="1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fade">
                                      <p:cBhvr>
                                        <p:cTn id="33" dur="500"/>
                                        <p:tgtEl>
                                          <p:spTgt spid="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fade">
                                      <p:cBhvr>
                                        <p:cTn id="3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Using pictures and 3-dimensional representations</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ZA" dirty="0"/>
              <a:t>Data in a graph can be misleading at first glance. Study the graph carefully before making any conclusions.</a:t>
            </a:r>
          </a:p>
          <a:p>
            <a:pPr marL="342900" indent="-342900">
              <a:buFont typeface="Arial" panose="020B0604020202020204" pitchFamily="34" charset="0"/>
              <a:buChar char="•"/>
            </a:pPr>
            <a:r>
              <a:rPr lang="en-ZA" dirty="0"/>
              <a:t>The size of the elements can affect the way a person interprets the information. </a:t>
            </a:r>
            <a:r>
              <a:rPr lang="en-US" dirty="0"/>
              <a:t>If an object or bar is drawn with a greater area, the viewer sees a larger difference between the objects.</a:t>
            </a:r>
            <a:endParaRPr lang="en-ZA" dirty="0"/>
          </a:p>
          <a:p>
            <a:pPr marL="342900" indent="-342900">
              <a:buFont typeface="Arial" panose="020B0604020202020204" pitchFamily="34" charset="0"/>
              <a:buChar char="•"/>
            </a:pPr>
            <a:r>
              <a:rPr lang="en-ZA" dirty="0"/>
              <a:t>Three-dimensional pie charts in the newspaper may be misleading. </a:t>
            </a:r>
          </a:p>
        </p:txBody>
      </p:sp>
      <p:sp>
        <p:nvSpPr>
          <p:cNvPr id="4" name="Text Placeholder 3"/>
          <p:cNvSpPr>
            <a:spLocks noGrp="1"/>
          </p:cNvSpPr>
          <p:nvPr>
            <p:ph type="body" sz="quarter" idx="10"/>
          </p:nvPr>
        </p:nvSpPr>
        <p:spPr/>
        <p:txBody>
          <a:bodyPr/>
          <a:lstStyle/>
          <a:p>
            <a:r>
              <a:rPr lang="en-ZA" dirty="0"/>
              <a:t>Unit 14.3</a:t>
            </a:r>
          </a:p>
        </p:txBody>
      </p:sp>
    </p:spTree>
    <p:extLst>
      <p:ext uri="{BB962C8B-B14F-4D97-AF65-F5344CB8AC3E}">
        <p14:creationId xmlns:p14="http://schemas.microsoft.com/office/powerpoint/2010/main" val="35916079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Using pictures and 3-dimensional representations</a:t>
            </a:r>
          </a:p>
        </p:txBody>
      </p:sp>
      <p:sp>
        <p:nvSpPr>
          <p:cNvPr id="3" name="Content Placeholder 2"/>
          <p:cNvSpPr>
            <a:spLocks noGrp="1"/>
          </p:cNvSpPr>
          <p:nvPr>
            <p:ph idx="1"/>
          </p:nvPr>
        </p:nvSpPr>
        <p:spPr/>
        <p:txBody>
          <a:bodyPr/>
          <a:lstStyle/>
          <a:p>
            <a:pPr marL="180975" indent="-180975">
              <a:buFont typeface="Arial" panose="020B0604020202020204" pitchFamily="34" charset="0"/>
              <a:buChar char="•"/>
            </a:pPr>
            <a:r>
              <a:rPr lang="en-ZA" dirty="0"/>
              <a:t>This graph shows an enlarged light bulb (wider as well as taller), so the viewer might interpret the graph as </a:t>
            </a:r>
            <a:r>
              <a:rPr lang="en-ZA" dirty="0" err="1"/>
              <a:t>Secunda</a:t>
            </a:r>
            <a:r>
              <a:rPr lang="en-ZA" dirty="0"/>
              <a:t> using much more electricity than </a:t>
            </a:r>
            <a:r>
              <a:rPr lang="en-ZA" dirty="0" err="1"/>
              <a:t>Mbombela</a:t>
            </a:r>
            <a:r>
              <a:rPr lang="en-ZA" dirty="0"/>
              <a:t>, when the difference is in fact not that large.</a:t>
            </a:r>
            <a:endParaRPr lang="en-ZA" sz="1600" dirty="0"/>
          </a:p>
          <a:p>
            <a:pPr marL="180975" indent="-180975">
              <a:buFont typeface="Arial" panose="020B0604020202020204" pitchFamily="34" charset="0"/>
              <a:buChar char="•"/>
            </a:pPr>
            <a:endParaRPr lang="en-ZA" dirty="0"/>
          </a:p>
        </p:txBody>
      </p:sp>
      <p:sp>
        <p:nvSpPr>
          <p:cNvPr id="4" name="Text Placeholder 3"/>
          <p:cNvSpPr>
            <a:spLocks noGrp="1"/>
          </p:cNvSpPr>
          <p:nvPr>
            <p:ph type="body" sz="quarter" idx="10"/>
          </p:nvPr>
        </p:nvSpPr>
        <p:spPr/>
        <p:txBody>
          <a:bodyPr/>
          <a:lstStyle/>
          <a:p>
            <a:r>
              <a:rPr lang="en-ZA" dirty="0"/>
              <a:t>Unit 14.3</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6122" y="2992978"/>
            <a:ext cx="3674303" cy="3271748"/>
          </a:xfrm>
          <a:prstGeom prst="rect">
            <a:avLst/>
          </a:prstGeom>
        </p:spPr>
      </p:pic>
    </p:spTree>
    <p:extLst>
      <p:ext uri="{BB962C8B-B14F-4D97-AF65-F5344CB8AC3E}">
        <p14:creationId xmlns:p14="http://schemas.microsoft.com/office/powerpoint/2010/main" val="22494986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14.3 </a:t>
            </a:r>
          </a:p>
        </p:txBody>
      </p:sp>
      <p:sp>
        <p:nvSpPr>
          <p:cNvPr id="3" name="Content Placeholder 2"/>
          <p:cNvSpPr>
            <a:spLocks noGrp="1"/>
          </p:cNvSpPr>
          <p:nvPr>
            <p:ph sz="quarter" idx="10"/>
          </p:nvPr>
        </p:nvSpPr>
        <p:spPr/>
        <p:txBody>
          <a:bodyPr/>
          <a:lstStyle/>
          <a:p>
            <a:r>
              <a:rPr lang="en-ZA" dirty="0"/>
              <a:t>Exercise 14.3</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14.3 </a:t>
            </a:r>
            <a:r>
              <a:rPr lang="en-US" altLang="en-US" sz="2000" dirty="0"/>
              <a:t>on </a:t>
            </a:r>
            <a:r>
              <a:rPr lang="en-US" altLang="en-US" sz="2000" b="1" dirty="0"/>
              <a:t>page 301 </a:t>
            </a:r>
            <a:r>
              <a:rPr lang="en-US" altLang="en-US" sz="2000" dirty="0"/>
              <a:t>of your Student’s Book</a:t>
            </a:r>
            <a:endParaRPr lang="en-GB" altLang="en-US" sz="2000" dirty="0"/>
          </a:p>
        </p:txBody>
      </p:sp>
    </p:spTree>
    <p:extLst>
      <p:ext uri="{BB962C8B-B14F-4D97-AF65-F5344CB8AC3E}">
        <p14:creationId xmlns:p14="http://schemas.microsoft.com/office/powerpoint/2010/main" val="4183484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4_Mathematics Actuary Takalani_Compress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8800" y="1678872"/>
            <a:ext cx="7680000" cy="4320000"/>
          </a:xfrm>
          <a:prstGeom prst="rect">
            <a:avLst/>
          </a:prstGeom>
        </p:spPr>
      </p:pic>
      <p:sp>
        <p:nvSpPr>
          <p:cNvPr id="5" name="Rectangle 4"/>
          <p:cNvSpPr/>
          <p:nvPr/>
        </p:nvSpPr>
        <p:spPr>
          <a:xfrm>
            <a:off x="71224" y="1448097"/>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sz="4000" dirty="0"/>
              <a:t>VIDEO</a:t>
            </a:r>
            <a:r>
              <a:rPr lang="en-ZA" sz="4000" dirty="0" smtClean="0"/>
              <a:t>: Application in the  Workplace</a:t>
            </a:r>
            <a:endParaRPr lang="en-GB" sz="4000" dirty="0">
              <a:solidFill>
                <a:srgbClr val="FF0000"/>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181793"/>
            <a:ext cx="2970990" cy="3504063"/>
          </a:xfrm>
          <a:prstGeom prst="rect">
            <a:avLst/>
          </a:prstGeom>
        </p:spPr>
      </p:pic>
    </p:spTree>
    <p:extLst>
      <p:ext uri="{BB962C8B-B14F-4D97-AF65-F5344CB8AC3E}">
        <p14:creationId xmlns:p14="http://schemas.microsoft.com/office/powerpoint/2010/main" val="59018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653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Module 14</a:t>
            </a:r>
            <a:endParaRPr lang="en-GB" dirty="0"/>
          </a:p>
        </p:txBody>
      </p:sp>
      <p:sp>
        <p:nvSpPr>
          <p:cNvPr id="3" name="Content Placeholder 2"/>
          <p:cNvSpPr>
            <a:spLocks noGrp="1"/>
          </p:cNvSpPr>
          <p:nvPr>
            <p:ph sz="quarter" idx="10"/>
          </p:nvPr>
        </p:nvSpPr>
        <p:spPr/>
        <p:txBody>
          <a:bodyPr/>
          <a:lstStyle/>
          <a:p>
            <a:r>
              <a:rPr lang="en-US" altLang="en-US" dirty="0"/>
              <a:t>Module assessment</a:t>
            </a:r>
            <a:endParaRPr lang="en-GB" dirty="0"/>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Module assessment </a:t>
            </a:r>
            <a:r>
              <a:rPr lang="en-US" altLang="en-US" sz="2000" dirty="0"/>
              <a:t>on </a:t>
            </a:r>
            <a:r>
              <a:rPr lang="en-US" altLang="en-US" sz="2000" b="1" dirty="0"/>
              <a:t>page 303 </a:t>
            </a:r>
            <a:r>
              <a:rPr lang="en-US" altLang="en-US" sz="2000" dirty="0"/>
              <a:t>of your Student’s Book</a:t>
            </a:r>
            <a:endParaRPr lang="en-GB" altLang="en-US" sz="2000" dirty="0"/>
          </a:p>
        </p:txBody>
      </p:sp>
    </p:spTree>
    <p:extLst>
      <p:ext uri="{BB962C8B-B14F-4D97-AF65-F5344CB8AC3E}">
        <p14:creationId xmlns:p14="http://schemas.microsoft.com/office/powerpoint/2010/main" val="35859992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335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Measures of central tendency and spread</a:t>
            </a:r>
          </a:p>
        </p:txBody>
      </p:sp>
      <p:sp>
        <p:nvSpPr>
          <p:cNvPr id="3" name="Content Placeholder 2"/>
          <p:cNvSpPr>
            <a:spLocks noGrp="1"/>
          </p:cNvSpPr>
          <p:nvPr>
            <p:ph idx="1"/>
          </p:nvPr>
        </p:nvSpPr>
        <p:spPr/>
        <p:txBody>
          <a:bodyPr/>
          <a:lstStyle/>
          <a:p>
            <a:pPr marL="180975" indent="-180975">
              <a:buFont typeface="Arial" panose="020B0604020202020204" pitchFamily="34" charset="0"/>
              <a:buChar char="•"/>
            </a:pPr>
            <a:r>
              <a:rPr lang="en-ZA" dirty="0"/>
              <a:t>These three measures of central tendency each describe a different aspect of the data. Depending on the data set, the values found can be very different, or very similar. </a:t>
            </a:r>
          </a:p>
        </p:txBody>
      </p:sp>
      <p:sp>
        <p:nvSpPr>
          <p:cNvPr id="4" name="Text Placeholder 3"/>
          <p:cNvSpPr>
            <a:spLocks noGrp="1"/>
          </p:cNvSpPr>
          <p:nvPr>
            <p:ph type="body" sz="quarter" idx="10"/>
          </p:nvPr>
        </p:nvSpPr>
        <p:spPr/>
        <p:txBody>
          <a:bodyPr/>
          <a:lstStyle/>
          <a:p>
            <a:r>
              <a:rPr lang="en-ZA" dirty="0"/>
              <a:t>Unit </a:t>
            </a:r>
            <a:r>
              <a:rPr lang="en-ZA" dirty="0" smtClean="0"/>
              <a:t>14.1</a:t>
            </a:r>
            <a:endParaRPr lang="en-GB" dirty="0"/>
          </a:p>
        </p:txBody>
      </p:sp>
      <p:sp>
        <p:nvSpPr>
          <p:cNvPr id="8" name="Content Placeholder 2"/>
          <p:cNvSpPr txBox="1">
            <a:spLocks/>
          </p:cNvSpPr>
          <p:nvPr/>
        </p:nvSpPr>
        <p:spPr>
          <a:xfrm>
            <a:off x="1302529" y="2858431"/>
            <a:ext cx="974844" cy="382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400" b="1" dirty="0"/>
              <a:t>Mean</a:t>
            </a:r>
            <a:endParaRPr lang="en-ZA" sz="2400" dirty="0"/>
          </a:p>
        </p:txBody>
      </p:sp>
      <p:sp>
        <p:nvSpPr>
          <p:cNvPr id="9" name="Content Placeholder 2"/>
          <p:cNvSpPr txBox="1">
            <a:spLocks/>
          </p:cNvSpPr>
          <p:nvPr/>
        </p:nvSpPr>
        <p:spPr>
          <a:xfrm>
            <a:off x="3669879" y="2840312"/>
            <a:ext cx="1321799" cy="382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400" b="1" dirty="0"/>
              <a:t>Median</a:t>
            </a:r>
            <a:endParaRPr lang="en-ZA" sz="2400" dirty="0"/>
          </a:p>
        </p:txBody>
      </p:sp>
      <p:sp>
        <p:nvSpPr>
          <p:cNvPr id="10" name="Content Placeholder 2"/>
          <p:cNvSpPr txBox="1">
            <a:spLocks/>
          </p:cNvSpPr>
          <p:nvPr/>
        </p:nvSpPr>
        <p:spPr>
          <a:xfrm>
            <a:off x="5691344" y="5112876"/>
            <a:ext cx="2236329" cy="10550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1800" dirty="0"/>
              <a:t>The </a:t>
            </a:r>
            <a:r>
              <a:rPr lang="en-ZA" sz="1800" b="1" dirty="0"/>
              <a:t>mode </a:t>
            </a:r>
            <a:r>
              <a:rPr lang="en-ZA" sz="1800" dirty="0"/>
              <a:t>is the value in the data that occurs most often.</a:t>
            </a:r>
          </a:p>
        </p:txBody>
      </p:sp>
      <p:grpSp>
        <p:nvGrpSpPr>
          <p:cNvPr id="18" name="Group 17"/>
          <p:cNvGrpSpPr/>
          <p:nvPr/>
        </p:nvGrpSpPr>
        <p:grpSpPr>
          <a:xfrm>
            <a:off x="5911191" y="3209360"/>
            <a:ext cx="1800000" cy="1800000"/>
            <a:chOff x="5696707" y="2972141"/>
            <a:chExt cx="1959256" cy="1959256"/>
          </a:xfrm>
        </p:grpSpPr>
        <p:sp>
          <p:nvSpPr>
            <p:cNvPr id="7" name="Oval 6"/>
            <p:cNvSpPr/>
            <p:nvPr/>
          </p:nvSpPr>
          <p:spPr>
            <a:xfrm>
              <a:off x="5696707" y="2972141"/>
              <a:ext cx="1959256" cy="1959256"/>
            </a:xfrm>
            <a:prstGeom prst="ellipse">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9561" y="3278433"/>
              <a:ext cx="1024586" cy="1310784"/>
            </a:xfrm>
            <a:prstGeom prst="rect">
              <a:avLst/>
            </a:prstGeom>
          </p:spPr>
        </p:pic>
      </p:grpSp>
      <p:grpSp>
        <p:nvGrpSpPr>
          <p:cNvPr id="17" name="Group 16"/>
          <p:cNvGrpSpPr/>
          <p:nvPr/>
        </p:nvGrpSpPr>
        <p:grpSpPr>
          <a:xfrm>
            <a:off x="3448057" y="3240250"/>
            <a:ext cx="1800000" cy="1800000"/>
            <a:chOff x="3241027" y="2972141"/>
            <a:chExt cx="1959256" cy="1959256"/>
          </a:xfrm>
        </p:grpSpPr>
        <p:sp>
          <p:nvSpPr>
            <p:cNvPr id="6" name="Oval 5"/>
            <p:cNvSpPr/>
            <p:nvPr/>
          </p:nvSpPr>
          <p:spPr>
            <a:xfrm>
              <a:off x="3241027" y="2972141"/>
              <a:ext cx="1959256" cy="1959256"/>
            </a:xfrm>
            <a:prstGeom prst="ellipse">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7133" y="3478865"/>
              <a:ext cx="1582531" cy="945807"/>
            </a:xfrm>
            <a:prstGeom prst="rect">
              <a:avLst/>
            </a:prstGeom>
          </p:spPr>
        </p:pic>
      </p:grpSp>
      <p:grpSp>
        <p:nvGrpSpPr>
          <p:cNvPr id="16" name="Group 15"/>
          <p:cNvGrpSpPr/>
          <p:nvPr/>
        </p:nvGrpSpPr>
        <p:grpSpPr>
          <a:xfrm>
            <a:off x="912379" y="3261054"/>
            <a:ext cx="1800000" cy="1800000"/>
            <a:chOff x="800241" y="2972141"/>
            <a:chExt cx="1959256" cy="1959256"/>
          </a:xfrm>
        </p:grpSpPr>
        <p:sp>
          <p:nvSpPr>
            <p:cNvPr id="5" name="Oval 4"/>
            <p:cNvSpPr/>
            <p:nvPr/>
          </p:nvSpPr>
          <p:spPr>
            <a:xfrm>
              <a:off x="800241" y="2972141"/>
              <a:ext cx="1959256" cy="1959256"/>
            </a:xfrm>
            <a:prstGeom prst="ellipse">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203" y="3509687"/>
              <a:ext cx="1582531" cy="884162"/>
            </a:xfrm>
            <a:prstGeom prst="rect">
              <a:avLst/>
            </a:prstGeom>
          </p:spPr>
        </p:pic>
      </p:grpSp>
      <p:sp>
        <p:nvSpPr>
          <p:cNvPr id="14" name="Content Placeholder 2"/>
          <p:cNvSpPr txBox="1">
            <a:spLocks/>
          </p:cNvSpPr>
          <p:nvPr/>
        </p:nvSpPr>
        <p:spPr>
          <a:xfrm>
            <a:off x="3180645" y="5130128"/>
            <a:ext cx="2407187" cy="14061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1800" dirty="0"/>
              <a:t>The </a:t>
            </a:r>
            <a:r>
              <a:rPr lang="en-ZA" sz="1800" b="1" dirty="0"/>
              <a:t>median </a:t>
            </a:r>
            <a:r>
              <a:rPr lang="en-ZA" sz="1800" dirty="0"/>
              <a:t>is the middle value when the data is arranged in ascending order.</a:t>
            </a:r>
          </a:p>
        </p:txBody>
      </p:sp>
      <p:sp>
        <p:nvSpPr>
          <p:cNvPr id="15" name="Content Placeholder 2"/>
          <p:cNvSpPr txBox="1">
            <a:spLocks/>
          </p:cNvSpPr>
          <p:nvPr/>
        </p:nvSpPr>
        <p:spPr>
          <a:xfrm>
            <a:off x="593721" y="5102230"/>
            <a:ext cx="2407187" cy="9972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1800" dirty="0"/>
              <a:t>The </a:t>
            </a:r>
            <a:r>
              <a:rPr lang="en-ZA" sz="1800" b="1" dirty="0"/>
              <a:t>mean </a:t>
            </a:r>
            <a:r>
              <a:rPr lang="en-ZA" sz="1800" dirty="0"/>
              <a:t>is the total sum of all the values divided by the number of values</a:t>
            </a:r>
          </a:p>
        </p:txBody>
      </p:sp>
      <p:sp>
        <p:nvSpPr>
          <p:cNvPr id="19" name="Content Placeholder 2"/>
          <p:cNvSpPr txBox="1">
            <a:spLocks/>
          </p:cNvSpPr>
          <p:nvPr/>
        </p:nvSpPr>
        <p:spPr>
          <a:xfrm>
            <a:off x="6323880" y="2852322"/>
            <a:ext cx="956808" cy="382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400" b="1" dirty="0"/>
              <a:t>Mode</a:t>
            </a:r>
            <a:endParaRPr lang="en-ZA" sz="2400" dirty="0"/>
          </a:p>
        </p:txBody>
      </p:sp>
    </p:spTree>
    <p:extLst>
      <p:ext uri="{BB962C8B-B14F-4D97-AF65-F5344CB8AC3E}">
        <p14:creationId xmlns:p14="http://schemas.microsoft.com/office/powerpoint/2010/main" val="1385964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Advantages and disadvantages of median</a:t>
            </a:r>
          </a:p>
        </p:txBody>
      </p:sp>
      <p:sp>
        <p:nvSpPr>
          <p:cNvPr id="4" name="Text Placeholder 3"/>
          <p:cNvSpPr>
            <a:spLocks noGrp="1"/>
          </p:cNvSpPr>
          <p:nvPr>
            <p:ph type="body" sz="quarter" idx="10"/>
          </p:nvPr>
        </p:nvSpPr>
        <p:spPr/>
        <p:txBody>
          <a:bodyPr/>
          <a:lstStyle/>
          <a:p>
            <a:r>
              <a:rPr lang="en-ZA" dirty="0"/>
              <a:t>Unit 14.1</a:t>
            </a:r>
            <a:endParaRPr lang="en-GB" dirty="0"/>
          </a:p>
        </p:txBody>
      </p:sp>
      <p:graphicFrame>
        <p:nvGraphicFramePr>
          <p:cNvPr id="5" name="Table 4">
            <a:extLst>
              <a:ext uri="{FF2B5EF4-FFF2-40B4-BE49-F238E27FC236}">
                <a16:creationId xmlns:a16="http://schemas.microsoft.com/office/drawing/2014/main" xmlns="" id="{2E4F5191-8217-470B-8CD4-BCBDD60096F8}"/>
              </a:ext>
            </a:extLst>
          </p:cNvPr>
          <p:cNvGraphicFramePr>
            <a:graphicFrameLocks noGrp="1"/>
          </p:cNvGraphicFramePr>
          <p:nvPr>
            <p:extLst>
              <p:ext uri="{D42A27DB-BD31-4B8C-83A1-F6EECF244321}">
                <p14:modId xmlns:p14="http://schemas.microsoft.com/office/powerpoint/2010/main" val="1489414868"/>
              </p:ext>
            </p:extLst>
          </p:nvPr>
        </p:nvGraphicFramePr>
        <p:xfrm>
          <a:off x="399289" y="1865394"/>
          <a:ext cx="7494916" cy="4202294"/>
        </p:xfrm>
        <a:graphic>
          <a:graphicData uri="http://schemas.openxmlformats.org/drawingml/2006/table">
            <a:tbl>
              <a:tblPr firstRow="1" bandRow="1">
                <a:tableStyleId>{5C22544A-7EE6-4342-B048-85BDC9FD1C3A}</a:tableStyleId>
              </a:tblPr>
              <a:tblGrid>
                <a:gridCol w="3563111">
                  <a:extLst>
                    <a:ext uri="{9D8B030D-6E8A-4147-A177-3AD203B41FA5}">
                      <a16:colId xmlns:a16="http://schemas.microsoft.com/office/drawing/2014/main" xmlns="" val="1412417150"/>
                    </a:ext>
                  </a:extLst>
                </a:gridCol>
                <a:gridCol w="3931805">
                  <a:extLst>
                    <a:ext uri="{9D8B030D-6E8A-4147-A177-3AD203B41FA5}">
                      <a16:colId xmlns:a16="http://schemas.microsoft.com/office/drawing/2014/main" xmlns="" val="3479867920"/>
                    </a:ext>
                  </a:extLst>
                </a:gridCol>
              </a:tblGrid>
              <a:tr h="431619">
                <a:tc gridSpan="2">
                  <a:txBody>
                    <a:bodyPr/>
                    <a:lstStyle/>
                    <a:p>
                      <a:pPr algn="ctr"/>
                      <a:r>
                        <a:rPr lang="en-ZA" sz="2400" b="1" dirty="0">
                          <a:solidFill>
                            <a:schemeClr val="tx1"/>
                          </a:solidFill>
                        </a:rPr>
                        <a:t>Median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4AFA8"/>
                    </a:solidFill>
                  </a:tcPr>
                </a:tc>
                <a:tc hMerge="1">
                  <a:txBody>
                    <a:bodyPr/>
                    <a:lstStyle/>
                    <a:p>
                      <a:endParaRPr lang="en-ZA" dirty="0"/>
                    </a:p>
                  </a:txBody>
                  <a:tcPr/>
                </a:tc>
                <a:extLst>
                  <a:ext uri="{0D108BD9-81ED-4DB2-BD59-A6C34878D82A}">
                    <a16:rowId xmlns:a16="http://schemas.microsoft.com/office/drawing/2014/main" xmlns="" val="3077694175"/>
                  </a:ext>
                </a:extLst>
              </a:tr>
              <a:tr h="431619">
                <a:tc>
                  <a:txBody>
                    <a:bodyPr/>
                    <a:lstStyle/>
                    <a:p>
                      <a:pPr algn="ctr"/>
                      <a:r>
                        <a:rPr lang="en-ZA" sz="2000" b="1" dirty="0"/>
                        <a:t>Advantages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BDDA73"/>
                    </a:solidFill>
                  </a:tcPr>
                </a:tc>
                <a:tc>
                  <a:txBody>
                    <a:bodyPr/>
                    <a:lstStyle/>
                    <a:p>
                      <a:pPr algn="ctr"/>
                      <a:r>
                        <a:rPr lang="en-ZA" sz="2000" b="1" dirty="0"/>
                        <a:t>Disadvantages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BDDA73"/>
                    </a:solidFill>
                  </a:tcPr>
                </a:tc>
                <a:extLst>
                  <a:ext uri="{0D108BD9-81ED-4DB2-BD59-A6C34878D82A}">
                    <a16:rowId xmlns:a16="http://schemas.microsoft.com/office/drawing/2014/main" xmlns="" val="4144472128"/>
                  </a:ext>
                </a:extLst>
              </a:tr>
              <a:tr h="3313475">
                <a:tc>
                  <a:txBody>
                    <a:bodyPr/>
                    <a:lstStyle/>
                    <a:p>
                      <a:pPr marL="180975" indent="-180975">
                        <a:buFont typeface="Arial" panose="020B0604020202020204" pitchFamily="34" charset="0"/>
                        <a:buChar char="•"/>
                      </a:pPr>
                      <a:r>
                        <a:rPr lang="en-ZA" sz="1800" b="0" i="0" u="none" strike="noStrike" kern="1200" baseline="0" dirty="0">
                          <a:solidFill>
                            <a:schemeClr val="dk1"/>
                          </a:solidFill>
                          <a:latin typeface="+mn-lt"/>
                          <a:ea typeface="+mn-ea"/>
                          <a:cs typeface="+mn-cs"/>
                        </a:rPr>
                        <a:t>The median gives the middle value of a data set, i.e. half of the data is above and half below this number. </a:t>
                      </a:r>
                    </a:p>
                    <a:p>
                      <a:pPr marL="180975" indent="-180975">
                        <a:buFont typeface="Arial" panose="020B0604020202020204" pitchFamily="34" charset="0"/>
                        <a:buChar char="•"/>
                      </a:pPr>
                      <a:endParaRPr lang="en-ZA" sz="1800" b="0" i="0" u="none" strike="noStrike" kern="1200" baseline="0" dirty="0">
                        <a:solidFill>
                          <a:schemeClr val="dk1"/>
                        </a:solidFill>
                        <a:latin typeface="+mn-lt"/>
                        <a:ea typeface="+mn-ea"/>
                        <a:cs typeface="+mn-cs"/>
                      </a:endParaRPr>
                    </a:p>
                    <a:p>
                      <a:pPr marL="180975" indent="-180975">
                        <a:buFont typeface="Arial" panose="020B0604020202020204" pitchFamily="34" charset="0"/>
                        <a:buChar char="•"/>
                      </a:pPr>
                      <a:r>
                        <a:rPr lang="en-ZA" sz="1800" b="0" i="0" u="none" strike="noStrike" kern="1200" baseline="0" dirty="0">
                          <a:solidFill>
                            <a:schemeClr val="dk1"/>
                          </a:solidFill>
                          <a:latin typeface="+mn-lt"/>
                          <a:ea typeface="+mn-ea"/>
                          <a:cs typeface="+mn-cs"/>
                        </a:rPr>
                        <a:t>We can use the median with the range to get a better picture of the top half and the bottom half of the data.</a:t>
                      </a:r>
                    </a:p>
                    <a:p>
                      <a:pPr marL="180975" indent="-180975">
                        <a:buFont typeface="Arial" panose="020B0604020202020204" pitchFamily="34" charset="0"/>
                        <a:buChar char="•"/>
                      </a:pPr>
                      <a:endParaRPr lang="en-ZA" sz="1800" b="0" i="0" u="none" strike="noStrike" kern="1200" baseline="0" dirty="0">
                        <a:solidFill>
                          <a:schemeClr val="dk1"/>
                        </a:solidFill>
                        <a:latin typeface="+mn-lt"/>
                        <a:ea typeface="+mn-ea"/>
                        <a:cs typeface="+mn-cs"/>
                      </a:endParaRPr>
                    </a:p>
                    <a:p>
                      <a:endParaRPr lang="en-ZA" sz="1800"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8E8B1"/>
                    </a:solidFill>
                  </a:tcPr>
                </a:tc>
                <a:tc>
                  <a:txBody>
                    <a:bodyPr/>
                    <a:lstStyle/>
                    <a:p>
                      <a:pPr marL="180975" marR="0" lvl="0" indent="-1809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ZA" sz="1800" b="0" i="0" u="none" strike="noStrike" kern="1200" baseline="0" dirty="0">
                          <a:solidFill>
                            <a:schemeClr val="dk1"/>
                          </a:solidFill>
                          <a:latin typeface="+mn-lt"/>
                          <a:ea typeface="+mn-ea"/>
                          <a:cs typeface="+mn-cs"/>
                        </a:rPr>
                        <a:t>The median is not affected by very high or very low values (outliers), as it is based on the  positions of the numbers in the ordered data set. </a:t>
                      </a:r>
                    </a:p>
                    <a:p>
                      <a:pPr marL="180975" marR="0" lvl="0" indent="-1809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ZA" sz="1800" b="0" i="0" u="none" strike="noStrike" kern="1200" baseline="0" dirty="0">
                          <a:solidFill>
                            <a:schemeClr val="dk1"/>
                          </a:solidFill>
                          <a:latin typeface="+mn-lt"/>
                          <a:ea typeface="+mn-ea"/>
                          <a:cs typeface="+mn-cs"/>
                        </a:rPr>
                        <a:t>The median does not tell us about how the values are spread in each half of the data. </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b="0" i="0" u="none" strike="noStrike" kern="1200" baseline="0" dirty="0">
                          <a:solidFill>
                            <a:schemeClr val="dk1"/>
                          </a:solidFill>
                          <a:latin typeface="+mn-lt"/>
                          <a:ea typeface="+mn-ea"/>
                          <a:cs typeface="+mn-cs"/>
                        </a:rPr>
                        <a:t>If the median and the mean are very different, then the data is not evenly spread around the middle value.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8E8B1"/>
                    </a:solidFill>
                  </a:tcPr>
                </a:tc>
                <a:extLst>
                  <a:ext uri="{0D108BD9-81ED-4DB2-BD59-A6C34878D82A}">
                    <a16:rowId xmlns:a16="http://schemas.microsoft.com/office/drawing/2014/main" xmlns="" val="4046199835"/>
                  </a:ext>
                </a:extLst>
              </a:tr>
            </a:tbl>
          </a:graphicData>
        </a:graphic>
      </p:graphicFrame>
    </p:spTree>
    <p:extLst>
      <p:ext uri="{BB962C8B-B14F-4D97-AF65-F5344CB8AC3E}">
        <p14:creationId xmlns:p14="http://schemas.microsoft.com/office/powerpoint/2010/main" val="13238971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Advantages and disadvantages of the mode</a:t>
            </a:r>
          </a:p>
        </p:txBody>
      </p:sp>
      <p:sp>
        <p:nvSpPr>
          <p:cNvPr id="4" name="Text Placeholder 3"/>
          <p:cNvSpPr>
            <a:spLocks noGrp="1"/>
          </p:cNvSpPr>
          <p:nvPr>
            <p:ph type="body" sz="quarter" idx="10"/>
          </p:nvPr>
        </p:nvSpPr>
        <p:spPr/>
        <p:txBody>
          <a:bodyPr/>
          <a:lstStyle/>
          <a:p>
            <a:r>
              <a:rPr lang="en-ZA" dirty="0"/>
              <a:t>Unit 14.1</a:t>
            </a:r>
            <a:endParaRPr lang="en-GB" dirty="0"/>
          </a:p>
        </p:txBody>
      </p:sp>
      <p:graphicFrame>
        <p:nvGraphicFramePr>
          <p:cNvPr id="5" name="Table 4">
            <a:extLst>
              <a:ext uri="{FF2B5EF4-FFF2-40B4-BE49-F238E27FC236}">
                <a16:creationId xmlns:a16="http://schemas.microsoft.com/office/drawing/2014/main" xmlns="" id="{2E4F5191-8217-470B-8CD4-BCBDD60096F8}"/>
              </a:ext>
            </a:extLst>
          </p:cNvPr>
          <p:cNvGraphicFramePr>
            <a:graphicFrameLocks noGrp="1"/>
          </p:cNvGraphicFramePr>
          <p:nvPr>
            <p:extLst>
              <p:ext uri="{D42A27DB-BD31-4B8C-83A1-F6EECF244321}">
                <p14:modId xmlns:p14="http://schemas.microsoft.com/office/powerpoint/2010/main" val="1242081875"/>
              </p:ext>
            </p:extLst>
          </p:nvPr>
        </p:nvGraphicFramePr>
        <p:xfrm>
          <a:off x="493144" y="1952625"/>
          <a:ext cx="7494916" cy="4256600"/>
        </p:xfrm>
        <a:graphic>
          <a:graphicData uri="http://schemas.openxmlformats.org/drawingml/2006/table">
            <a:tbl>
              <a:tblPr firstRow="1" bandRow="1">
                <a:tableStyleId>{5C22544A-7EE6-4342-B048-85BDC9FD1C3A}</a:tableStyleId>
              </a:tblPr>
              <a:tblGrid>
                <a:gridCol w="4105360">
                  <a:extLst>
                    <a:ext uri="{9D8B030D-6E8A-4147-A177-3AD203B41FA5}">
                      <a16:colId xmlns:a16="http://schemas.microsoft.com/office/drawing/2014/main" xmlns="" val="1412417150"/>
                    </a:ext>
                  </a:extLst>
                </a:gridCol>
                <a:gridCol w="3389556">
                  <a:extLst>
                    <a:ext uri="{9D8B030D-6E8A-4147-A177-3AD203B41FA5}">
                      <a16:colId xmlns:a16="http://schemas.microsoft.com/office/drawing/2014/main" xmlns="" val="3479867920"/>
                    </a:ext>
                  </a:extLst>
                </a:gridCol>
              </a:tblGrid>
              <a:tr h="272990">
                <a:tc gridSpan="2">
                  <a:txBody>
                    <a:bodyPr/>
                    <a:lstStyle/>
                    <a:p>
                      <a:pPr algn="ctr"/>
                      <a:r>
                        <a:rPr lang="en-ZA" sz="2400" b="1" dirty="0">
                          <a:solidFill>
                            <a:schemeClr val="tx1"/>
                          </a:solidFill>
                        </a:rPr>
                        <a:t>   Mode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4AFA8"/>
                    </a:solidFill>
                  </a:tcPr>
                </a:tc>
                <a:tc hMerge="1">
                  <a:txBody>
                    <a:bodyPr/>
                    <a:lstStyle/>
                    <a:p>
                      <a:endParaRPr lang="en-ZA" dirty="0"/>
                    </a:p>
                  </a:txBody>
                  <a:tcPr/>
                </a:tc>
                <a:extLst>
                  <a:ext uri="{0D108BD9-81ED-4DB2-BD59-A6C34878D82A}">
                    <a16:rowId xmlns:a16="http://schemas.microsoft.com/office/drawing/2014/main" xmlns="" val="3077694175"/>
                  </a:ext>
                </a:extLst>
              </a:tr>
              <a:tr h="329662">
                <a:tc>
                  <a:txBody>
                    <a:bodyPr/>
                    <a:lstStyle/>
                    <a:p>
                      <a:pPr algn="ctr"/>
                      <a:r>
                        <a:rPr lang="en-ZA" sz="2000" b="1" dirty="0"/>
                        <a:t>Advantages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BDDA73"/>
                    </a:solidFill>
                  </a:tcPr>
                </a:tc>
                <a:tc>
                  <a:txBody>
                    <a:bodyPr/>
                    <a:lstStyle/>
                    <a:p>
                      <a:pPr algn="ctr"/>
                      <a:r>
                        <a:rPr lang="en-ZA" sz="2000" b="1" dirty="0"/>
                        <a:t>Disadvantages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BDDA73"/>
                    </a:solidFill>
                  </a:tcPr>
                </a:tc>
                <a:extLst>
                  <a:ext uri="{0D108BD9-81ED-4DB2-BD59-A6C34878D82A}">
                    <a16:rowId xmlns:a16="http://schemas.microsoft.com/office/drawing/2014/main" xmlns="" val="4144472128"/>
                  </a:ext>
                </a:extLst>
              </a:tr>
              <a:tr h="3403160">
                <a:tc>
                  <a:txBody>
                    <a:bodyPr/>
                    <a:lstStyle/>
                    <a:p>
                      <a:pPr marL="180975" indent="-180975">
                        <a:buFont typeface="Arial" panose="020B0604020202020204" pitchFamily="34" charset="0"/>
                        <a:buChar char="•"/>
                      </a:pPr>
                      <a:r>
                        <a:rPr lang="en-ZA" sz="1800" b="0" i="0" u="none" strike="noStrike" kern="1200" baseline="0" dirty="0">
                          <a:solidFill>
                            <a:schemeClr val="dk1"/>
                          </a:solidFill>
                          <a:latin typeface="+mn-lt"/>
                          <a:ea typeface="+mn-ea"/>
                          <a:cs typeface="+mn-cs"/>
                        </a:rPr>
                        <a:t>The mode is useful to know which data value occurs most often.</a:t>
                      </a:r>
                    </a:p>
                    <a:p>
                      <a:pPr marL="180975" indent="-180975">
                        <a:buFont typeface="Arial" panose="020B0604020202020204" pitchFamily="34" charset="0"/>
                        <a:buChar char="•"/>
                      </a:pPr>
                      <a:r>
                        <a:rPr lang="en-ZA" sz="1800" b="0" i="0" u="none" strike="noStrike" kern="1200" baseline="0" dirty="0">
                          <a:solidFill>
                            <a:schemeClr val="dk1"/>
                          </a:solidFill>
                          <a:latin typeface="+mn-lt"/>
                          <a:ea typeface="+mn-ea"/>
                          <a:cs typeface="+mn-cs"/>
                        </a:rPr>
                        <a:t>The mode is often used when data consists of categories such as favourite foods, colours of cars.</a:t>
                      </a:r>
                    </a:p>
                    <a:p>
                      <a:pPr marL="180975" indent="-180975">
                        <a:buFont typeface="Arial" panose="020B0604020202020204" pitchFamily="34" charset="0"/>
                        <a:buChar char="•"/>
                      </a:pPr>
                      <a:r>
                        <a:rPr lang="en-ZA" sz="1800" b="0" i="0" u="none" strike="noStrike" kern="1200" baseline="0" dirty="0">
                          <a:solidFill>
                            <a:schemeClr val="dk1"/>
                          </a:solidFill>
                          <a:latin typeface="+mn-lt"/>
                          <a:ea typeface="+mn-ea"/>
                          <a:cs typeface="+mn-cs"/>
                        </a:rPr>
                        <a:t>There can be more than one mode.</a:t>
                      </a:r>
                    </a:p>
                    <a:p>
                      <a:pPr marL="180975" indent="-180975">
                        <a:buFont typeface="Arial" panose="020B0604020202020204" pitchFamily="34" charset="0"/>
                        <a:buChar char="•"/>
                      </a:pPr>
                      <a:r>
                        <a:rPr lang="en-ZA" sz="1800" b="0" i="0" u="none" strike="noStrike" kern="1200" baseline="0" dirty="0">
                          <a:solidFill>
                            <a:schemeClr val="dk1"/>
                          </a:solidFill>
                          <a:latin typeface="+mn-lt"/>
                          <a:ea typeface="+mn-ea"/>
                          <a:cs typeface="+mn-cs"/>
                        </a:rPr>
                        <a:t>We do not calculate the mode. We count to see which numbers occur most often. </a:t>
                      </a:r>
                    </a:p>
                    <a:p>
                      <a:pPr marL="180975" indent="-180975">
                        <a:buFont typeface="Arial" panose="020B0604020202020204" pitchFamily="34" charset="0"/>
                        <a:buChar char="•"/>
                      </a:pPr>
                      <a:r>
                        <a:rPr lang="en-ZA" sz="1800" b="0" i="0" u="none" strike="noStrike" kern="1200" baseline="0" dirty="0">
                          <a:solidFill>
                            <a:schemeClr val="dk1"/>
                          </a:solidFill>
                          <a:latin typeface="+mn-lt"/>
                          <a:ea typeface="+mn-ea"/>
                          <a:cs typeface="+mn-cs"/>
                        </a:rPr>
                        <a:t>A visual representation of the mode is useful. For example, on a bar chart, the mode is the highest bar.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8E8B1"/>
                    </a:solidFill>
                  </a:tcPr>
                </a:tc>
                <a:tc>
                  <a: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b="0" i="0" u="none" strike="noStrike" kern="1200" baseline="0" dirty="0">
                          <a:solidFill>
                            <a:schemeClr val="dk1"/>
                          </a:solidFill>
                          <a:latin typeface="+mn-lt"/>
                          <a:ea typeface="+mn-ea"/>
                          <a:cs typeface="+mn-cs"/>
                        </a:rPr>
                        <a:t>If another data value occurs nearly as often as the mode, it does not affect the value of the mode. </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ZA" sz="1800" b="0" i="0" u="none" strike="noStrike" kern="1200" baseline="0" dirty="0">
                        <a:solidFill>
                          <a:schemeClr val="dk1"/>
                        </a:solidFill>
                        <a:latin typeface="+mn-lt"/>
                        <a:ea typeface="+mn-ea"/>
                        <a:cs typeface="+mn-cs"/>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b="0" i="0" u="none" strike="noStrike" kern="1200" baseline="0" dirty="0">
                          <a:solidFill>
                            <a:schemeClr val="dk1"/>
                          </a:solidFill>
                          <a:latin typeface="+mn-lt"/>
                          <a:ea typeface="+mn-ea"/>
                          <a:cs typeface="+mn-cs"/>
                        </a:rPr>
                        <a:t>The mode does not give us any information about the rest of the data set.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b="0" i="0" u="none" strike="noStrike" kern="1200" baseline="0" dirty="0">
                          <a:solidFill>
                            <a:schemeClr val="dk1"/>
                          </a:solidFill>
                          <a:latin typeface="+mn-lt"/>
                          <a:ea typeface="+mn-ea"/>
                          <a:cs typeface="+mn-cs"/>
                        </a:rPr>
                        <a:t>Not all data sets have a mode.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8E8B1"/>
                    </a:solidFill>
                  </a:tcPr>
                </a:tc>
                <a:extLst>
                  <a:ext uri="{0D108BD9-81ED-4DB2-BD59-A6C34878D82A}">
                    <a16:rowId xmlns:a16="http://schemas.microsoft.com/office/drawing/2014/main" xmlns="" val="4046199835"/>
                  </a:ext>
                </a:extLst>
              </a:tr>
            </a:tbl>
          </a:graphicData>
        </a:graphic>
      </p:graphicFrame>
    </p:spTree>
    <p:extLst>
      <p:ext uri="{BB962C8B-B14F-4D97-AF65-F5344CB8AC3E}">
        <p14:creationId xmlns:p14="http://schemas.microsoft.com/office/powerpoint/2010/main" val="19688265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Range – a measure of spread</a:t>
            </a:r>
          </a:p>
        </p:txBody>
      </p:sp>
      <p:sp>
        <p:nvSpPr>
          <p:cNvPr id="3" name="Content Placeholder 2"/>
          <p:cNvSpPr>
            <a:spLocks noGrp="1"/>
          </p:cNvSpPr>
          <p:nvPr>
            <p:ph idx="1"/>
          </p:nvPr>
        </p:nvSpPr>
        <p:spPr/>
        <p:txBody>
          <a:bodyPr/>
          <a:lstStyle/>
          <a:p>
            <a:r>
              <a:rPr lang="en-ZA" sz="2000" dirty="0"/>
              <a:t>The range is a measure of how spread out the data set is. </a:t>
            </a:r>
          </a:p>
          <a:p>
            <a:r>
              <a:rPr lang="en-ZA" sz="2000" dirty="0"/>
              <a:t>The range of a set of data is the difference between the highest and the lowest values in the data set. </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14.1</a:t>
            </a:r>
            <a:endParaRPr lang="en-GB" dirty="0">
              <a:solidFill>
                <a:schemeClr val="bg1">
                  <a:lumMod val="65000"/>
                </a:schemeClr>
              </a:solidFill>
            </a:endParaRPr>
          </a:p>
        </p:txBody>
      </p:sp>
      <p:sp>
        <p:nvSpPr>
          <p:cNvPr id="5" name="Rectangle 4"/>
          <p:cNvSpPr/>
          <p:nvPr/>
        </p:nvSpPr>
        <p:spPr>
          <a:xfrm>
            <a:off x="518159" y="3038786"/>
            <a:ext cx="7487323" cy="1606909"/>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TextBox 5"/>
          <p:cNvSpPr txBox="1"/>
          <p:nvPr/>
        </p:nvSpPr>
        <p:spPr>
          <a:xfrm>
            <a:off x="2778443" y="3626009"/>
            <a:ext cx="1196033" cy="461665"/>
          </a:xfrm>
          <a:prstGeom prst="rect">
            <a:avLst/>
          </a:prstGeom>
          <a:noFill/>
        </p:spPr>
        <p:txBody>
          <a:bodyPr wrap="none" rtlCol="0">
            <a:spAutoFit/>
          </a:bodyPr>
          <a:lstStyle/>
          <a:p>
            <a:r>
              <a:rPr lang="en-ZA" sz="2400" b="1" dirty="0"/>
              <a:t>Range =</a:t>
            </a:r>
          </a:p>
        </p:txBody>
      </p:sp>
      <p:grpSp>
        <p:nvGrpSpPr>
          <p:cNvPr id="7" name="Group 6"/>
          <p:cNvGrpSpPr/>
          <p:nvPr/>
        </p:nvGrpSpPr>
        <p:grpSpPr>
          <a:xfrm>
            <a:off x="399289" y="2913748"/>
            <a:ext cx="1838942" cy="2280168"/>
            <a:chOff x="399289" y="3100030"/>
            <a:chExt cx="1838942" cy="2280168"/>
          </a:xfrm>
        </p:grpSpPr>
        <p:sp>
          <p:nvSpPr>
            <p:cNvPr id="8" name="TextBox 7"/>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a:solidFill>
                    <a:srgbClr val="4BB3B5"/>
                  </a:solidFill>
                </a:rPr>
                <a:t>Formula</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8462" y="1952625"/>
            <a:ext cx="3046716" cy="3600000"/>
          </a:xfrm>
          <a:prstGeom prst="rect">
            <a:avLst/>
          </a:prstGeom>
          <a:noFill/>
          <a:ln>
            <a:noFill/>
          </a:ln>
        </p:spPr>
      </p:pic>
      <p:sp>
        <p:nvSpPr>
          <p:cNvPr id="11" name="TextBox 10"/>
          <p:cNvSpPr txBox="1"/>
          <p:nvPr/>
        </p:nvSpPr>
        <p:spPr>
          <a:xfrm>
            <a:off x="3639621" y="3623776"/>
            <a:ext cx="4025203" cy="461665"/>
          </a:xfrm>
          <a:prstGeom prst="rect">
            <a:avLst/>
          </a:prstGeom>
          <a:noFill/>
        </p:spPr>
        <p:txBody>
          <a:bodyPr wrap="square" rtlCol="0">
            <a:spAutoFit/>
          </a:bodyPr>
          <a:lstStyle/>
          <a:p>
            <a:pPr marL="179388" indent="-179388"/>
            <a:r>
              <a:rPr lang="en-ZA" sz="2400" b="1" dirty="0"/>
              <a:t>	highest – lowest score</a:t>
            </a:r>
          </a:p>
        </p:txBody>
      </p:sp>
    </p:spTree>
    <p:extLst>
      <p:ext uri="{BB962C8B-B14F-4D97-AF65-F5344CB8AC3E}">
        <p14:creationId xmlns:p14="http://schemas.microsoft.com/office/powerpoint/2010/main" val="151314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750" fill="hold"/>
                                        <p:tgtEl>
                                          <p:spTgt spid="7"/>
                                        </p:tgtEl>
                                        <p:attrNameLst>
                                          <p:attrName>ppt_w</p:attrName>
                                        </p:attrNameLst>
                                      </p:cBhvr>
                                      <p:tavLst>
                                        <p:tav tm="0">
                                          <p:val>
                                            <p:fltVal val="0"/>
                                          </p:val>
                                        </p:tav>
                                        <p:tav tm="100000">
                                          <p:val>
                                            <p:strVal val="#ppt_w"/>
                                          </p:val>
                                        </p:tav>
                                      </p:tavLst>
                                    </p:anim>
                                    <p:anim calcmode="lin" valueType="num">
                                      <p:cBhvr>
                                        <p:cTn id="24" dur="750" fill="hold"/>
                                        <p:tgtEl>
                                          <p:spTgt spid="7"/>
                                        </p:tgtEl>
                                        <p:attrNameLst>
                                          <p:attrName>ppt_h</p:attrName>
                                        </p:attrNameLst>
                                      </p:cBhvr>
                                      <p:tavLst>
                                        <p:tav tm="0">
                                          <p:val>
                                            <p:fltVal val="0"/>
                                          </p:val>
                                        </p:tav>
                                        <p:tav tm="100000">
                                          <p:val>
                                            <p:strVal val="#ppt_h"/>
                                          </p:val>
                                        </p:tav>
                                      </p:tavLst>
                                    </p:anim>
                                    <p:anim calcmode="lin" valueType="num">
                                      <p:cBhvr>
                                        <p:cTn id="25" dur="750" fill="hold"/>
                                        <p:tgtEl>
                                          <p:spTgt spid="7"/>
                                        </p:tgtEl>
                                        <p:attrNameLst>
                                          <p:attrName>style.rotation</p:attrName>
                                        </p:attrNameLst>
                                      </p:cBhvr>
                                      <p:tavLst>
                                        <p:tav tm="0">
                                          <p:val>
                                            <p:fltVal val="90"/>
                                          </p:val>
                                        </p:tav>
                                        <p:tav tm="100000">
                                          <p:val>
                                            <p:fltVal val="0"/>
                                          </p:val>
                                        </p:tav>
                                      </p:tavLst>
                                    </p:anim>
                                    <p:animEffect transition="in" filter="fade">
                                      <p:cBhvr>
                                        <p:cTn id="26" dur="750"/>
                                        <p:tgtEl>
                                          <p:spTgt spid="7"/>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1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grpId="0"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1000"/>
                                        <p:tgtEl>
                                          <p:spTgt spid="11">
                                            <p:txEl>
                                              <p:pRg st="0" end="0"/>
                                            </p:txEl>
                                          </p:spTgt>
                                        </p:tgtEl>
                                      </p:cBhvr>
                                    </p:animEffect>
                                    <p:anim calcmode="lin" valueType="num">
                                      <p:cBhvr>
                                        <p:cTn id="4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4" dur="900" decel="100000" fill="hold"/>
                                        <p:tgtEl>
                                          <p:spTgt spid="11">
                                            <p:txEl>
                                              <p:pRg st="0" end="0"/>
                                            </p:txEl>
                                          </p:spTgt>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1">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14.6 page 285</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14.1</a:t>
            </a:r>
            <a:endParaRPr lang="en-GB" dirty="0">
              <a:solidFill>
                <a:schemeClr val="bg1">
                  <a:lumMod val="65000"/>
                </a:schemeClr>
              </a:solidFill>
            </a:endParaRPr>
          </a:p>
        </p:txBody>
      </p:sp>
      <p:sp>
        <p:nvSpPr>
          <p:cNvPr id="6" name="Rectangle 5"/>
          <p:cNvSpPr/>
          <p:nvPr/>
        </p:nvSpPr>
        <p:spPr>
          <a:xfrm>
            <a:off x="863600" y="1572402"/>
            <a:ext cx="7200900" cy="450059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A6CE39"/>
              </a:solidFill>
            </a:endParaRPr>
          </a:p>
        </p:txBody>
      </p:sp>
      <p:sp>
        <p:nvSpPr>
          <p:cNvPr id="7" name="Rectangle 6"/>
          <p:cNvSpPr/>
          <p:nvPr/>
        </p:nvSpPr>
        <p:spPr>
          <a:xfrm>
            <a:off x="352501" y="1734809"/>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944768"/>
            <a:ext cx="977166" cy="1010861"/>
          </a:xfrm>
          <a:prstGeom prst="rect">
            <a:avLst/>
          </a:prstGeom>
        </p:spPr>
      </p:pic>
      <p:sp>
        <p:nvSpPr>
          <p:cNvPr id="9" name="Content Placeholder 2"/>
          <p:cNvSpPr txBox="1">
            <a:spLocks/>
          </p:cNvSpPr>
          <p:nvPr/>
        </p:nvSpPr>
        <p:spPr>
          <a:xfrm>
            <a:off x="1999056" y="1806752"/>
            <a:ext cx="5799223" cy="41454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dirty="0"/>
              <a:t>The monthly salaries of employees at two financial institutions, one in Cradock in the Eastern Cape and the other in Durban in </a:t>
            </a:r>
            <a:r>
              <a:rPr lang="en-ZA" sz="2000" dirty="0" err="1"/>
              <a:t>KwaZulu</a:t>
            </a:r>
            <a:r>
              <a:rPr lang="en-ZA" sz="2000" dirty="0"/>
              <a:t> Natal, are recorded.</a:t>
            </a:r>
          </a:p>
          <a:p>
            <a:pPr marL="342900" indent="-342900">
              <a:buFont typeface="+mj-lt"/>
              <a:buAutoNum type="alphaLcParenR"/>
            </a:pPr>
            <a:r>
              <a:rPr lang="en-ZA" sz="2000" dirty="0"/>
              <a:t>Calculate the range of the monthly salaries earned at the Cradock financial institution. </a:t>
            </a:r>
          </a:p>
          <a:p>
            <a:pPr marL="342900" indent="-342900">
              <a:buFont typeface="+mj-lt"/>
              <a:buAutoNum type="alphaLcParenR"/>
            </a:pPr>
            <a:r>
              <a:rPr lang="en-ZA" sz="2000" dirty="0"/>
              <a:t>Write down the median monthly salary earned at the Cradock financial institution. </a:t>
            </a:r>
          </a:p>
          <a:p>
            <a:pPr marL="0" indent="0">
              <a:buNone/>
            </a:pPr>
            <a:endParaRPr lang="en-ZA" sz="2000" dirty="0"/>
          </a:p>
          <a:p>
            <a:pPr marL="180975" indent="-180975"/>
            <a:endParaRPr lang="en-ZA" sz="2000" b="1" dirty="0"/>
          </a:p>
        </p:txBody>
      </p:sp>
      <p:graphicFrame>
        <p:nvGraphicFramePr>
          <p:cNvPr id="13" name="Table 12"/>
          <p:cNvGraphicFramePr>
            <a:graphicFrameLocks noGrp="1"/>
          </p:cNvGraphicFramePr>
          <p:nvPr>
            <p:extLst>
              <p:ext uri="{D42A27DB-BD31-4B8C-83A1-F6EECF244321}">
                <p14:modId xmlns:p14="http://schemas.microsoft.com/office/powerpoint/2010/main" val="1491942564"/>
              </p:ext>
            </p:extLst>
          </p:nvPr>
        </p:nvGraphicFramePr>
        <p:xfrm>
          <a:off x="967409" y="4244552"/>
          <a:ext cx="7097091" cy="735378"/>
        </p:xfrm>
        <a:graphic>
          <a:graphicData uri="http://schemas.openxmlformats.org/drawingml/2006/table">
            <a:tbl>
              <a:tblPr firstRow="1" bandRow="1">
                <a:tableStyleId>{5C22544A-7EE6-4342-B048-85BDC9FD1C3A}</a:tableStyleId>
              </a:tblPr>
              <a:tblGrid>
                <a:gridCol w="1020417">
                  <a:extLst>
                    <a:ext uri="{9D8B030D-6E8A-4147-A177-3AD203B41FA5}">
                      <a16:colId xmlns:a16="http://schemas.microsoft.com/office/drawing/2014/main" xmlns="" val="1191892632"/>
                    </a:ext>
                  </a:extLst>
                </a:gridCol>
                <a:gridCol w="6076674">
                  <a:extLst>
                    <a:ext uri="{9D8B030D-6E8A-4147-A177-3AD203B41FA5}">
                      <a16:colId xmlns:a16="http://schemas.microsoft.com/office/drawing/2014/main" xmlns="" val="1705631581"/>
                    </a:ext>
                  </a:extLst>
                </a:gridCol>
              </a:tblGrid>
              <a:tr h="369618">
                <a:tc>
                  <a:txBody>
                    <a:bodyPr/>
                    <a:lstStyle/>
                    <a:p>
                      <a:r>
                        <a:rPr lang="en-ZA" sz="1800" b="0" dirty="0">
                          <a:solidFill>
                            <a:schemeClr val="tx1"/>
                          </a:solidFill>
                        </a:rPr>
                        <a:t>Cradock</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B"/>
                    </a:solidFill>
                  </a:tcPr>
                </a:tc>
                <a:tc>
                  <a:txBody>
                    <a:bodyPr/>
                    <a:lstStyle/>
                    <a:p>
                      <a:r>
                        <a:rPr lang="en-ZA" sz="1600" b="0" dirty="0">
                          <a:solidFill>
                            <a:schemeClr val="tx1"/>
                          </a:solidFill>
                        </a:rPr>
                        <a:t>4 100   4 320   4 500   4 650   4 650   4 650   5 500   5 650   7 350</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B"/>
                    </a:solidFill>
                  </a:tcPr>
                </a:tc>
                <a:extLst>
                  <a:ext uri="{0D108BD9-81ED-4DB2-BD59-A6C34878D82A}">
                    <a16:rowId xmlns:a16="http://schemas.microsoft.com/office/drawing/2014/main" xmlns="" val="1283593309"/>
                  </a:ext>
                </a:extLst>
              </a:tr>
              <a:tr h="238223">
                <a:tc>
                  <a:txBody>
                    <a:bodyPr/>
                    <a:lstStyle/>
                    <a:p>
                      <a:r>
                        <a:rPr lang="en-ZA" sz="1800" b="0" dirty="0">
                          <a:solidFill>
                            <a:schemeClr val="tx1"/>
                          </a:solidFill>
                        </a:rPr>
                        <a:t>Durban</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B"/>
                    </a:solidFill>
                  </a:tcPr>
                </a:tc>
                <a:tc>
                  <a:txBody>
                    <a:bodyPr/>
                    <a:lstStyle/>
                    <a:p>
                      <a:r>
                        <a:rPr lang="en-ZA" sz="1600" b="0" dirty="0">
                          <a:solidFill>
                            <a:schemeClr val="tx1"/>
                          </a:solidFill>
                        </a:rPr>
                        <a:t>5 400   5 525   5 980   6 250   6 250   6 250   6 300   7 800   8 200   8 950 </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8E8EB"/>
                    </a:solidFill>
                  </a:tcPr>
                </a:tc>
                <a:extLst>
                  <a:ext uri="{0D108BD9-81ED-4DB2-BD59-A6C34878D82A}">
                    <a16:rowId xmlns:a16="http://schemas.microsoft.com/office/drawing/2014/main" xmlns="" val="2712035284"/>
                  </a:ext>
                </a:extLst>
              </a:tr>
            </a:tbl>
          </a:graphicData>
        </a:graphic>
      </p:graphicFrame>
    </p:spTree>
    <p:extLst>
      <p:ext uri="{BB962C8B-B14F-4D97-AF65-F5344CB8AC3E}">
        <p14:creationId xmlns:p14="http://schemas.microsoft.com/office/powerpoint/2010/main" val="237726713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3306</TotalTime>
  <Words>2505</Words>
  <Application>Microsoft Office PowerPoint</Application>
  <PresentationFormat>On-screen Show (4:3)</PresentationFormat>
  <Paragraphs>278</Paragraphs>
  <Slides>46</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Cambria Math</vt:lpstr>
      <vt:lpstr>Presentation2</vt:lpstr>
      <vt:lpstr>Mathematical Literacy</vt:lpstr>
      <vt:lpstr>Representing and interpreting data</vt:lpstr>
      <vt:lpstr>Overview</vt:lpstr>
      <vt:lpstr>Measures of central tendency and spread</vt:lpstr>
      <vt:lpstr>Measures of central tendency and spread</vt:lpstr>
      <vt:lpstr>Advantages and disadvantages of median</vt:lpstr>
      <vt:lpstr>Advantages and disadvantages of the mode</vt:lpstr>
      <vt:lpstr>Range – a measure of spread</vt:lpstr>
      <vt:lpstr>Example 14.6 page 285</vt:lpstr>
      <vt:lpstr>Example 14.6 page 285</vt:lpstr>
      <vt:lpstr>Example 14.6 page 285</vt:lpstr>
      <vt:lpstr>PowerPoint Presentation</vt:lpstr>
      <vt:lpstr>Representing data using graphs; reading and interpreting data</vt:lpstr>
      <vt:lpstr>Representing data using graphs; reading and interpreting data</vt:lpstr>
      <vt:lpstr>Representing data using graphs; reading and interpreting data</vt:lpstr>
      <vt:lpstr>Pie charts and bar graphs</vt:lpstr>
      <vt:lpstr>Example 14.9 page 290</vt:lpstr>
      <vt:lpstr>Example 14.9 page 290</vt:lpstr>
      <vt:lpstr>Example 14.9 page 290 </vt:lpstr>
      <vt:lpstr>Example 14.11 page 292</vt:lpstr>
      <vt:lpstr>Example 14.11 page 292</vt:lpstr>
      <vt:lpstr>Example 14.11 page 292</vt:lpstr>
      <vt:lpstr>Compound or double bar graphs </vt:lpstr>
      <vt:lpstr>Compound or double bar graphs </vt:lpstr>
      <vt:lpstr>Compound or double bar graphs </vt:lpstr>
      <vt:lpstr>Compound or double bar graphs </vt:lpstr>
      <vt:lpstr>Compound or double bar graphs </vt:lpstr>
      <vt:lpstr>Compound or double bar graphs </vt:lpstr>
      <vt:lpstr>Vertical and horizontal stacked bar graphs </vt:lpstr>
      <vt:lpstr>Example 14.13 page 293</vt:lpstr>
      <vt:lpstr>Example 14.13 page 293</vt:lpstr>
      <vt:lpstr>Example 14.13 page 293</vt:lpstr>
      <vt:lpstr>Histograms</vt:lpstr>
      <vt:lpstr>Line and broken-line graphs</vt:lpstr>
      <vt:lpstr>PowerPoint Presentation</vt:lpstr>
      <vt:lpstr>Identifying trends and drawing conclusions</vt:lpstr>
      <vt:lpstr>Identifying trends and drawing conclusions</vt:lpstr>
      <vt:lpstr>Example 14.16 page 299</vt:lpstr>
      <vt:lpstr>Example 14.16 page 299</vt:lpstr>
      <vt:lpstr>Example 14.16 page 299</vt:lpstr>
      <vt:lpstr>Using pictures and 3-dimensional representations</vt:lpstr>
      <vt:lpstr>Using pictures and 3-dimensional representations</vt:lpstr>
      <vt:lpstr>PowerPoint Presentation</vt:lpstr>
      <vt:lpstr>VIDEO: Application in the  Workplace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Storer</dc:creator>
  <cp:lastModifiedBy>Dipak, Aarthi, Springer</cp:lastModifiedBy>
  <cp:revision>667</cp:revision>
  <dcterms:created xsi:type="dcterms:W3CDTF">2017-08-15T07:49:10Z</dcterms:created>
  <dcterms:modified xsi:type="dcterms:W3CDTF">2017-12-22T11:06:40Z</dcterms:modified>
</cp:coreProperties>
</file>