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59"/>
  </p:handoutMasterIdLst>
  <p:sldIdLst>
    <p:sldId id="256" r:id="rId2"/>
    <p:sldId id="257" r:id="rId3"/>
    <p:sldId id="258" r:id="rId4"/>
    <p:sldId id="412" r:id="rId5"/>
    <p:sldId id="414" r:id="rId6"/>
    <p:sldId id="413" r:id="rId7"/>
    <p:sldId id="315" r:id="rId8"/>
    <p:sldId id="416" r:id="rId9"/>
    <p:sldId id="417" r:id="rId10"/>
    <p:sldId id="418" r:id="rId11"/>
    <p:sldId id="419" r:id="rId12"/>
    <p:sldId id="422" r:id="rId13"/>
    <p:sldId id="423" r:id="rId14"/>
    <p:sldId id="424" r:id="rId15"/>
    <p:sldId id="466" r:id="rId16"/>
    <p:sldId id="468" r:id="rId17"/>
    <p:sldId id="469" r:id="rId18"/>
    <p:sldId id="470" r:id="rId19"/>
    <p:sldId id="382" r:id="rId20"/>
    <p:sldId id="407" r:id="rId21"/>
    <p:sldId id="456" r:id="rId22"/>
    <p:sldId id="458" r:id="rId23"/>
    <p:sldId id="459" r:id="rId24"/>
    <p:sldId id="457" r:id="rId25"/>
    <p:sldId id="460" r:id="rId26"/>
    <p:sldId id="427" r:id="rId27"/>
    <p:sldId id="429" r:id="rId28"/>
    <p:sldId id="461" r:id="rId29"/>
    <p:sldId id="462" r:id="rId30"/>
    <p:sldId id="463" r:id="rId31"/>
    <p:sldId id="464" r:id="rId32"/>
    <p:sldId id="431" r:id="rId33"/>
    <p:sldId id="432" r:id="rId34"/>
    <p:sldId id="433" r:id="rId35"/>
    <p:sldId id="435" r:id="rId36"/>
    <p:sldId id="436" r:id="rId37"/>
    <p:sldId id="437" r:id="rId38"/>
    <p:sldId id="438" r:id="rId39"/>
    <p:sldId id="439" r:id="rId40"/>
    <p:sldId id="440" r:id="rId41"/>
    <p:sldId id="441" r:id="rId42"/>
    <p:sldId id="443" r:id="rId43"/>
    <p:sldId id="444" r:id="rId44"/>
    <p:sldId id="445" r:id="rId45"/>
    <p:sldId id="446" r:id="rId46"/>
    <p:sldId id="447" r:id="rId47"/>
    <p:sldId id="448" r:id="rId48"/>
    <p:sldId id="449" r:id="rId49"/>
    <p:sldId id="450" r:id="rId50"/>
    <p:sldId id="451" r:id="rId51"/>
    <p:sldId id="452" r:id="rId52"/>
    <p:sldId id="454" r:id="rId53"/>
    <p:sldId id="453" r:id="rId54"/>
    <p:sldId id="465" r:id="rId55"/>
    <p:sldId id="408" r:id="rId56"/>
    <p:sldId id="316" r:id="rId57"/>
    <p:sldId id="471"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56" userDrawn="1">
          <p15:clr>
            <a:srgbClr val="A4A3A4"/>
          </p15:clr>
        </p15:guide>
        <p15:guide id="2" pos="2631" userDrawn="1">
          <p15:clr>
            <a:srgbClr val="A4A3A4"/>
          </p15:clr>
        </p15:guide>
        <p15:guide id="3" orient="horz" pos="3861" userDrawn="1">
          <p15:clr>
            <a:srgbClr val="A4A3A4"/>
          </p15:clr>
        </p15:guide>
        <p15:guide id="4" pos="1338" userDrawn="1">
          <p15:clr>
            <a:srgbClr val="A4A3A4"/>
          </p15:clr>
        </p15:guide>
        <p15:guide id="5" orient="horz" pos="2478" userDrawn="1">
          <p15:clr>
            <a:srgbClr val="A4A3A4"/>
          </p15:clr>
        </p15:guide>
        <p15:guide id="6" orient="horz" pos="3453" userDrawn="1">
          <p15:clr>
            <a:srgbClr val="A4A3A4"/>
          </p15:clr>
        </p15:guide>
        <p15:guide id="7" pos="3742" userDrawn="1">
          <p15:clr>
            <a:srgbClr val="A4A3A4"/>
          </p15:clr>
        </p15:guide>
        <p15:guide id="8" pos="4944" userDrawn="1">
          <p15:clr>
            <a:srgbClr val="A4A3A4"/>
          </p15:clr>
        </p15:guide>
        <p15:guide id="9" orient="horz" pos="2863" userDrawn="1">
          <p15:clr>
            <a:srgbClr val="A4A3A4"/>
          </p15:clr>
        </p15:guide>
        <p15:guide id="10" pos="6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7EA"/>
    <a:srgbClr val="9FC8CC"/>
    <a:srgbClr val="9DCC47"/>
    <a:srgbClr val="1A9495"/>
    <a:srgbClr val="4BB3B5"/>
    <a:srgbClr val="BDDA73"/>
    <a:srgbClr val="D8E8B1"/>
    <a:srgbClr val="9FD9DA"/>
    <a:srgbClr val="D2ED2F"/>
    <a:srgbClr val="9CD0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01" d="100"/>
          <a:sy n="101" d="100"/>
        </p:scale>
        <p:origin x="120" y="198"/>
      </p:cViewPr>
      <p:guideLst>
        <p:guide orient="horz" pos="1956"/>
        <p:guide pos="2631"/>
        <p:guide orient="horz" pos="3861"/>
        <p:guide pos="1338"/>
        <p:guide orient="horz" pos="2478"/>
        <p:guide orient="horz" pos="3453"/>
        <p:guide pos="3742"/>
        <p:guide pos="4944"/>
        <p:guide orient="horz" pos="2863"/>
        <p:guide pos="612"/>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FB216A-2945-4166-B116-48DFF79901F0}"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5CF80A41-E73D-4A07-83A8-15054BA5B27B}">
      <dgm:prSet phldrT="[Text]" custT="1"/>
      <dgm:spPr>
        <a:solidFill>
          <a:srgbClr val="1A9495"/>
        </a:solidFill>
      </dgm:spPr>
      <dgm:t>
        <a:bodyPr/>
        <a:lstStyle/>
        <a:p>
          <a:r>
            <a:rPr lang="en-ZA" sz="1600" dirty="0"/>
            <a:t>Organising Data</a:t>
          </a:r>
          <a:endParaRPr lang="en-GB" sz="1600" dirty="0"/>
        </a:p>
      </dgm:t>
    </dgm:pt>
    <dgm:pt modelId="{65FA9EA6-07DD-4831-B6AD-5B0C6CDDD14E}" type="parTrans" cxnId="{047FB685-5D58-4849-A7C0-37B9A18F5041}">
      <dgm:prSet/>
      <dgm:spPr/>
      <dgm:t>
        <a:bodyPr/>
        <a:lstStyle/>
        <a:p>
          <a:endParaRPr lang="en-GB"/>
        </a:p>
      </dgm:t>
    </dgm:pt>
    <dgm:pt modelId="{B1F99FA6-8800-4E4C-B845-CFFA9C4F951B}" type="sibTrans" cxnId="{047FB685-5D58-4849-A7C0-37B9A18F5041}">
      <dgm:prSet/>
      <dgm:spPr/>
      <dgm:t>
        <a:bodyPr/>
        <a:lstStyle/>
        <a:p>
          <a:endParaRPr lang="en-GB"/>
        </a:p>
      </dgm:t>
    </dgm:pt>
    <dgm:pt modelId="{5A585A2D-3E8C-40FA-808D-88F0B5F232B2}">
      <dgm:prSet phldrT="[Text]" custT="1"/>
      <dgm:spPr>
        <a:solidFill>
          <a:srgbClr val="9CD043"/>
        </a:solidFill>
      </dgm:spPr>
      <dgm:t>
        <a:bodyPr/>
        <a:lstStyle/>
        <a:p>
          <a:r>
            <a:rPr lang="en-ZA" sz="1400" dirty="0"/>
            <a:t>Category</a:t>
          </a:r>
          <a:endParaRPr lang="en-GB" sz="1100" dirty="0"/>
        </a:p>
      </dgm:t>
    </dgm:pt>
    <dgm:pt modelId="{92941096-A3E6-42E3-9B4E-D68C96F5A100}" type="parTrans" cxnId="{2186BE2C-CF95-4CE1-B963-9D12D9CF4DB7}">
      <dgm:prSet/>
      <dgm:spPr>
        <a:ln w="28575">
          <a:solidFill>
            <a:schemeClr val="bg1">
              <a:lumMod val="85000"/>
            </a:schemeClr>
          </a:solidFill>
        </a:ln>
      </dgm:spPr>
      <dgm:t>
        <a:bodyPr/>
        <a:lstStyle/>
        <a:p>
          <a:endParaRPr lang="en-GB"/>
        </a:p>
      </dgm:t>
    </dgm:pt>
    <dgm:pt modelId="{18602D0D-35D4-496C-AB73-ACF867786ED8}" type="sibTrans" cxnId="{2186BE2C-CF95-4CE1-B963-9D12D9CF4DB7}">
      <dgm:prSet/>
      <dgm:spPr/>
      <dgm:t>
        <a:bodyPr/>
        <a:lstStyle/>
        <a:p>
          <a:endParaRPr lang="en-GB"/>
        </a:p>
      </dgm:t>
    </dgm:pt>
    <dgm:pt modelId="{E8E91A05-88EF-410F-B0B1-02B1B2025480}">
      <dgm:prSet phldrT="[Text]" custT="1"/>
      <dgm:spPr>
        <a:solidFill>
          <a:srgbClr val="9CD043"/>
        </a:solidFill>
      </dgm:spPr>
      <dgm:t>
        <a:bodyPr/>
        <a:lstStyle/>
        <a:p>
          <a:r>
            <a:rPr lang="en-ZA" sz="1400" dirty="0"/>
            <a:t>Event</a:t>
          </a:r>
          <a:endParaRPr lang="en-GB" sz="1100" dirty="0"/>
        </a:p>
      </dgm:t>
    </dgm:pt>
    <dgm:pt modelId="{7054C232-85A7-42F6-9E45-564249886FAC}" type="parTrans" cxnId="{6ECC7939-DA1D-4F88-A0D0-7A82AC609285}">
      <dgm:prSet/>
      <dgm:spPr>
        <a:ln w="28575">
          <a:solidFill>
            <a:schemeClr val="bg1">
              <a:lumMod val="85000"/>
            </a:schemeClr>
          </a:solidFill>
        </a:ln>
      </dgm:spPr>
      <dgm:t>
        <a:bodyPr/>
        <a:lstStyle/>
        <a:p>
          <a:endParaRPr lang="en-GB"/>
        </a:p>
      </dgm:t>
    </dgm:pt>
    <dgm:pt modelId="{53747E88-53EF-4C99-B06C-C254DFA10D96}" type="sibTrans" cxnId="{6ECC7939-DA1D-4F88-A0D0-7A82AC609285}">
      <dgm:prSet/>
      <dgm:spPr/>
      <dgm:t>
        <a:bodyPr/>
        <a:lstStyle/>
        <a:p>
          <a:endParaRPr lang="en-GB"/>
        </a:p>
      </dgm:t>
    </dgm:pt>
    <dgm:pt modelId="{E5C8C2FB-4FBA-4EA5-9B43-6CC4E0E514E4}">
      <dgm:prSet phldrT="[Text]" custT="1"/>
      <dgm:spPr>
        <a:solidFill>
          <a:srgbClr val="9CD043"/>
        </a:solidFill>
      </dgm:spPr>
      <dgm:t>
        <a:bodyPr/>
        <a:lstStyle/>
        <a:p>
          <a:r>
            <a:rPr lang="en-ZA" sz="1400" dirty="0"/>
            <a:t>Place</a:t>
          </a:r>
          <a:r>
            <a:rPr lang="en-ZA" sz="1100" dirty="0"/>
            <a:t> </a:t>
          </a:r>
          <a:endParaRPr lang="en-GB" sz="1100" dirty="0"/>
        </a:p>
      </dgm:t>
    </dgm:pt>
    <dgm:pt modelId="{6B49F21A-4648-4247-BAE3-5BAD2D41523B}" type="parTrans" cxnId="{0DEC7575-873D-4EFC-9E22-83DBF006CA80}">
      <dgm:prSet/>
      <dgm:spPr>
        <a:ln w="28575">
          <a:solidFill>
            <a:schemeClr val="bg1">
              <a:lumMod val="85000"/>
            </a:schemeClr>
          </a:solidFill>
        </a:ln>
      </dgm:spPr>
      <dgm:t>
        <a:bodyPr/>
        <a:lstStyle/>
        <a:p>
          <a:endParaRPr lang="en-GB"/>
        </a:p>
      </dgm:t>
    </dgm:pt>
    <dgm:pt modelId="{81874EF6-313E-475E-89D3-E183CA93A636}" type="sibTrans" cxnId="{0DEC7575-873D-4EFC-9E22-83DBF006CA80}">
      <dgm:prSet/>
      <dgm:spPr/>
      <dgm:t>
        <a:bodyPr/>
        <a:lstStyle/>
        <a:p>
          <a:endParaRPr lang="en-GB"/>
        </a:p>
      </dgm:t>
    </dgm:pt>
    <dgm:pt modelId="{32463241-078B-40BB-AE88-87EB7316501F}">
      <dgm:prSet phldrT="[Text]" custT="1"/>
      <dgm:spPr>
        <a:solidFill>
          <a:srgbClr val="9CD043"/>
        </a:solidFill>
      </dgm:spPr>
      <dgm:t>
        <a:bodyPr/>
        <a:lstStyle/>
        <a:p>
          <a:r>
            <a:rPr lang="en-ZA" sz="1400" dirty="0"/>
            <a:t>Individual</a:t>
          </a:r>
          <a:endParaRPr lang="en-GB" sz="1100" dirty="0"/>
        </a:p>
      </dgm:t>
    </dgm:pt>
    <dgm:pt modelId="{B5E6ABD3-6BA8-48D5-94E4-8B733FA1710B}" type="parTrans" cxnId="{4B2217EF-2B69-4F77-9456-5ECD6117FB24}">
      <dgm:prSet/>
      <dgm:spPr>
        <a:ln w="28575">
          <a:solidFill>
            <a:schemeClr val="bg1">
              <a:lumMod val="85000"/>
            </a:schemeClr>
          </a:solidFill>
        </a:ln>
      </dgm:spPr>
      <dgm:t>
        <a:bodyPr/>
        <a:lstStyle/>
        <a:p>
          <a:endParaRPr lang="en-GB"/>
        </a:p>
      </dgm:t>
    </dgm:pt>
    <dgm:pt modelId="{72D44AF0-2B64-4711-BF4F-7D14DD816FE3}" type="sibTrans" cxnId="{4B2217EF-2B69-4F77-9456-5ECD6117FB24}">
      <dgm:prSet/>
      <dgm:spPr/>
      <dgm:t>
        <a:bodyPr/>
        <a:lstStyle/>
        <a:p>
          <a:endParaRPr lang="en-GB"/>
        </a:p>
      </dgm:t>
    </dgm:pt>
    <dgm:pt modelId="{942AC311-3BAE-4F68-92A5-39FC14D06828}">
      <dgm:prSet phldrT="[Text]" custT="1"/>
      <dgm:spPr>
        <a:solidFill>
          <a:srgbClr val="9CD043"/>
        </a:solidFill>
      </dgm:spPr>
      <dgm:t>
        <a:bodyPr/>
        <a:lstStyle/>
        <a:p>
          <a:r>
            <a:rPr lang="en-ZA" sz="1400" dirty="0"/>
            <a:t>Group</a:t>
          </a:r>
          <a:endParaRPr lang="en-GB" sz="1100" dirty="0"/>
        </a:p>
      </dgm:t>
    </dgm:pt>
    <dgm:pt modelId="{4CCE07D6-24B9-45FE-8E97-6CC441DCBCBF}" type="parTrans" cxnId="{EE028D53-3E41-43B2-902B-1D1D43E8346C}">
      <dgm:prSet/>
      <dgm:spPr>
        <a:ln w="28575">
          <a:solidFill>
            <a:schemeClr val="bg1">
              <a:lumMod val="85000"/>
            </a:schemeClr>
          </a:solidFill>
        </a:ln>
      </dgm:spPr>
      <dgm:t>
        <a:bodyPr/>
        <a:lstStyle/>
        <a:p>
          <a:endParaRPr lang="en-GB"/>
        </a:p>
      </dgm:t>
    </dgm:pt>
    <dgm:pt modelId="{BD527886-2F9A-4867-ACB2-3E8609CB2DCA}" type="sibTrans" cxnId="{EE028D53-3E41-43B2-902B-1D1D43E8346C}">
      <dgm:prSet/>
      <dgm:spPr/>
      <dgm:t>
        <a:bodyPr/>
        <a:lstStyle/>
        <a:p>
          <a:endParaRPr lang="en-GB"/>
        </a:p>
      </dgm:t>
    </dgm:pt>
    <dgm:pt modelId="{5254BC70-7CD8-4F13-96F4-491F077CDA15}">
      <dgm:prSet phldrT="[Text]" custT="1"/>
      <dgm:spPr>
        <a:solidFill>
          <a:srgbClr val="9CD043"/>
        </a:solidFill>
      </dgm:spPr>
      <dgm:t>
        <a:bodyPr/>
        <a:lstStyle/>
        <a:p>
          <a:r>
            <a:rPr lang="en-ZA" sz="1400" dirty="0"/>
            <a:t>Time of </a:t>
          </a:r>
          <a:r>
            <a:rPr lang="en-ZA" sz="1400" dirty="0" err="1"/>
            <a:t>obser-vation</a:t>
          </a:r>
          <a:endParaRPr lang="en-GB" sz="1400" dirty="0"/>
        </a:p>
      </dgm:t>
    </dgm:pt>
    <dgm:pt modelId="{B11BF75B-D659-42B4-AF7D-A7AD63FC282E}" type="parTrans" cxnId="{31C427FD-B1B0-478F-855D-8822D8358259}">
      <dgm:prSet/>
      <dgm:spPr>
        <a:ln w="28575">
          <a:solidFill>
            <a:schemeClr val="bg1">
              <a:lumMod val="85000"/>
            </a:schemeClr>
          </a:solidFill>
        </a:ln>
      </dgm:spPr>
      <dgm:t>
        <a:bodyPr/>
        <a:lstStyle/>
        <a:p>
          <a:endParaRPr lang="en-GB"/>
        </a:p>
      </dgm:t>
    </dgm:pt>
    <dgm:pt modelId="{455746F3-152E-4073-8FEA-C70DE373CA0E}" type="sibTrans" cxnId="{31C427FD-B1B0-478F-855D-8822D8358259}">
      <dgm:prSet/>
      <dgm:spPr/>
      <dgm:t>
        <a:bodyPr/>
        <a:lstStyle/>
        <a:p>
          <a:endParaRPr lang="en-GB"/>
        </a:p>
      </dgm:t>
    </dgm:pt>
    <dgm:pt modelId="{CA73BBC3-AA77-484D-AAEA-078B381C75FC}">
      <dgm:prSet phldrT="[Text]" custT="1"/>
      <dgm:spPr>
        <a:solidFill>
          <a:srgbClr val="9CD043"/>
        </a:solidFill>
      </dgm:spPr>
      <dgm:t>
        <a:bodyPr/>
        <a:lstStyle/>
        <a:p>
          <a:r>
            <a:rPr lang="en-ZA" sz="1400" dirty="0"/>
            <a:t>Using tally tables</a:t>
          </a:r>
          <a:endParaRPr lang="en-GB" sz="1400" dirty="0"/>
        </a:p>
      </dgm:t>
    </dgm:pt>
    <dgm:pt modelId="{C58EAF7B-7660-4D39-8158-0AED5DEA7F95}" type="parTrans" cxnId="{0F8532A8-B936-46FD-A46F-16021C773E46}">
      <dgm:prSet/>
      <dgm:spPr>
        <a:ln w="28575">
          <a:solidFill>
            <a:schemeClr val="bg1">
              <a:lumMod val="85000"/>
            </a:schemeClr>
          </a:solidFill>
        </a:ln>
      </dgm:spPr>
      <dgm:t>
        <a:bodyPr/>
        <a:lstStyle/>
        <a:p>
          <a:endParaRPr lang="en-GB"/>
        </a:p>
      </dgm:t>
    </dgm:pt>
    <dgm:pt modelId="{CF03C202-5978-4594-B412-7F057091440A}" type="sibTrans" cxnId="{0F8532A8-B936-46FD-A46F-16021C773E46}">
      <dgm:prSet/>
      <dgm:spPr/>
      <dgm:t>
        <a:bodyPr/>
        <a:lstStyle/>
        <a:p>
          <a:endParaRPr lang="en-GB"/>
        </a:p>
      </dgm:t>
    </dgm:pt>
    <dgm:pt modelId="{E3A167B1-B083-443F-A08F-73765A25DDC4}">
      <dgm:prSet phldrT="[Text]" custT="1"/>
      <dgm:spPr>
        <a:solidFill>
          <a:srgbClr val="9CD043"/>
        </a:solidFill>
      </dgm:spPr>
      <dgm:t>
        <a:bodyPr/>
        <a:lstStyle/>
        <a:p>
          <a:r>
            <a:rPr lang="en-ZA" sz="1400" dirty="0"/>
            <a:t>Grouping data using intervals</a:t>
          </a:r>
          <a:endParaRPr lang="en-GB" sz="1400" dirty="0"/>
        </a:p>
      </dgm:t>
    </dgm:pt>
    <dgm:pt modelId="{9379D92A-0B98-414C-8471-167F547A104E}" type="parTrans" cxnId="{060AD274-A515-42A1-8BFD-B1BAF17F87A9}">
      <dgm:prSet/>
      <dgm:spPr>
        <a:ln w="28575">
          <a:solidFill>
            <a:schemeClr val="bg1">
              <a:lumMod val="85000"/>
            </a:schemeClr>
          </a:solidFill>
        </a:ln>
      </dgm:spPr>
      <dgm:t>
        <a:bodyPr/>
        <a:lstStyle/>
        <a:p>
          <a:endParaRPr lang="en-GB"/>
        </a:p>
      </dgm:t>
    </dgm:pt>
    <dgm:pt modelId="{4CD047E8-69B0-47A7-8A0E-2EA970DDC2F3}" type="sibTrans" cxnId="{060AD274-A515-42A1-8BFD-B1BAF17F87A9}">
      <dgm:prSet/>
      <dgm:spPr/>
      <dgm:t>
        <a:bodyPr/>
        <a:lstStyle/>
        <a:p>
          <a:endParaRPr lang="en-GB"/>
        </a:p>
      </dgm:t>
    </dgm:pt>
    <dgm:pt modelId="{FF2191E4-85F6-4677-9CC2-811845B14DB0}">
      <dgm:prSet phldrT="[Text]" custT="1"/>
      <dgm:spPr>
        <a:solidFill>
          <a:srgbClr val="9CD043"/>
        </a:solidFill>
      </dgm:spPr>
      <dgm:t>
        <a:bodyPr/>
        <a:lstStyle/>
        <a:p>
          <a:r>
            <a:rPr lang="en-ZA" sz="1400" dirty="0"/>
            <a:t>Using a combi-nation of methods</a:t>
          </a:r>
          <a:endParaRPr lang="en-GB" sz="1400" dirty="0"/>
        </a:p>
      </dgm:t>
    </dgm:pt>
    <dgm:pt modelId="{6D6FDCFF-4030-4BAB-8386-BD5A25AA01A3}" type="parTrans" cxnId="{08F06F49-D99E-4ED5-ABD7-CC3331C9D7C1}">
      <dgm:prSet/>
      <dgm:spPr>
        <a:ln w="28575">
          <a:solidFill>
            <a:schemeClr val="bg1">
              <a:lumMod val="85000"/>
            </a:schemeClr>
          </a:solidFill>
        </a:ln>
      </dgm:spPr>
      <dgm:t>
        <a:bodyPr/>
        <a:lstStyle/>
        <a:p>
          <a:endParaRPr lang="en-GB"/>
        </a:p>
      </dgm:t>
    </dgm:pt>
    <dgm:pt modelId="{E75869E7-62E0-448F-8E02-3CE84D96EC34}" type="sibTrans" cxnId="{08F06F49-D99E-4ED5-ABD7-CC3331C9D7C1}">
      <dgm:prSet/>
      <dgm:spPr/>
      <dgm:t>
        <a:bodyPr/>
        <a:lstStyle/>
        <a:p>
          <a:endParaRPr lang="en-GB"/>
        </a:p>
      </dgm:t>
    </dgm:pt>
    <dgm:pt modelId="{D5908F2B-3803-4CD4-B254-E69F65A885D6}" type="pres">
      <dgm:prSet presAssocID="{0EFB216A-2945-4166-B116-48DFF79901F0}" presName="cycle" presStyleCnt="0">
        <dgm:presLayoutVars>
          <dgm:chMax val="1"/>
          <dgm:dir/>
          <dgm:animLvl val="ctr"/>
          <dgm:resizeHandles val="exact"/>
        </dgm:presLayoutVars>
      </dgm:prSet>
      <dgm:spPr/>
      <dgm:t>
        <a:bodyPr/>
        <a:lstStyle/>
        <a:p>
          <a:endParaRPr lang="en-GB"/>
        </a:p>
      </dgm:t>
    </dgm:pt>
    <dgm:pt modelId="{CA8D52FB-150A-4CE3-A121-B7BC8BB8E10D}" type="pres">
      <dgm:prSet presAssocID="{5CF80A41-E73D-4A07-83A8-15054BA5B27B}" presName="centerShape" presStyleLbl="node0" presStyleIdx="0" presStyleCnt="1" custScaleX="140069" custScaleY="140069"/>
      <dgm:spPr/>
      <dgm:t>
        <a:bodyPr/>
        <a:lstStyle/>
        <a:p>
          <a:endParaRPr lang="en-GB"/>
        </a:p>
      </dgm:t>
    </dgm:pt>
    <dgm:pt modelId="{D7A27D25-8F01-4D1D-ADDE-3678983C3346}" type="pres">
      <dgm:prSet presAssocID="{92941096-A3E6-42E3-9B4E-D68C96F5A100}" presName="Name9" presStyleLbl="parChTrans1D2" presStyleIdx="0" presStyleCnt="9"/>
      <dgm:spPr/>
      <dgm:t>
        <a:bodyPr/>
        <a:lstStyle/>
        <a:p>
          <a:endParaRPr lang="en-GB"/>
        </a:p>
      </dgm:t>
    </dgm:pt>
    <dgm:pt modelId="{A4E88E54-4D40-46EB-8570-FF7FC65A112A}" type="pres">
      <dgm:prSet presAssocID="{92941096-A3E6-42E3-9B4E-D68C96F5A100}" presName="connTx" presStyleLbl="parChTrans1D2" presStyleIdx="0" presStyleCnt="9"/>
      <dgm:spPr/>
      <dgm:t>
        <a:bodyPr/>
        <a:lstStyle/>
        <a:p>
          <a:endParaRPr lang="en-GB"/>
        </a:p>
      </dgm:t>
    </dgm:pt>
    <dgm:pt modelId="{CA395AE9-3DC4-47AB-ABF8-680A8BE5B307}" type="pres">
      <dgm:prSet presAssocID="{5A585A2D-3E8C-40FA-808D-88F0B5F232B2}" presName="node" presStyleLbl="node1" presStyleIdx="0" presStyleCnt="9" custScaleX="117084" custScaleY="116967" custRadScaleRad="97172" custRadScaleInc="-5148">
        <dgm:presLayoutVars>
          <dgm:bulletEnabled val="1"/>
        </dgm:presLayoutVars>
      </dgm:prSet>
      <dgm:spPr/>
      <dgm:t>
        <a:bodyPr/>
        <a:lstStyle/>
        <a:p>
          <a:endParaRPr lang="en-GB"/>
        </a:p>
      </dgm:t>
    </dgm:pt>
    <dgm:pt modelId="{5BECFDBA-6BE6-45B2-A818-0CDEEC269194}" type="pres">
      <dgm:prSet presAssocID="{7054C232-85A7-42F6-9E45-564249886FAC}" presName="Name9" presStyleLbl="parChTrans1D2" presStyleIdx="1" presStyleCnt="9"/>
      <dgm:spPr/>
      <dgm:t>
        <a:bodyPr/>
        <a:lstStyle/>
        <a:p>
          <a:endParaRPr lang="en-GB"/>
        </a:p>
      </dgm:t>
    </dgm:pt>
    <dgm:pt modelId="{9FAE0D1F-FDB9-4A2D-9E36-F575E5C5A6B4}" type="pres">
      <dgm:prSet presAssocID="{7054C232-85A7-42F6-9E45-564249886FAC}" presName="connTx" presStyleLbl="parChTrans1D2" presStyleIdx="1" presStyleCnt="9"/>
      <dgm:spPr/>
      <dgm:t>
        <a:bodyPr/>
        <a:lstStyle/>
        <a:p>
          <a:endParaRPr lang="en-GB"/>
        </a:p>
      </dgm:t>
    </dgm:pt>
    <dgm:pt modelId="{3EB1FCE3-731B-469F-95A1-EF581D42D0F7}" type="pres">
      <dgm:prSet presAssocID="{E8E91A05-88EF-410F-B0B1-02B1B2025480}" presName="node" presStyleLbl="node1" presStyleIdx="1" presStyleCnt="9" custScaleX="117084" custScaleY="116967" custRadScaleRad="98887" custRadScaleInc="-3875">
        <dgm:presLayoutVars>
          <dgm:bulletEnabled val="1"/>
        </dgm:presLayoutVars>
      </dgm:prSet>
      <dgm:spPr/>
      <dgm:t>
        <a:bodyPr/>
        <a:lstStyle/>
        <a:p>
          <a:endParaRPr lang="en-GB"/>
        </a:p>
      </dgm:t>
    </dgm:pt>
    <dgm:pt modelId="{39949A78-2F30-4634-B847-71ABFEFFB8E0}" type="pres">
      <dgm:prSet presAssocID="{6B49F21A-4648-4247-BAE3-5BAD2D41523B}" presName="Name9" presStyleLbl="parChTrans1D2" presStyleIdx="2" presStyleCnt="9"/>
      <dgm:spPr/>
      <dgm:t>
        <a:bodyPr/>
        <a:lstStyle/>
        <a:p>
          <a:endParaRPr lang="en-GB"/>
        </a:p>
      </dgm:t>
    </dgm:pt>
    <dgm:pt modelId="{56ACF8B3-6328-46BF-A421-52761EF442A0}" type="pres">
      <dgm:prSet presAssocID="{6B49F21A-4648-4247-BAE3-5BAD2D41523B}" presName="connTx" presStyleLbl="parChTrans1D2" presStyleIdx="2" presStyleCnt="9"/>
      <dgm:spPr/>
      <dgm:t>
        <a:bodyPr/>
        <a:lstStyle/>
        <a:p>
          <a:endParaRPr lang="en-GB"/>
        </a:p>
      </dgm:t>
    </dgm:pt>
    <dgm:pt modelId="{83513486-7C2D-4BF9-A8A6-AB82EBD1F86B}" type="pres">
      <dgm:prSet presAssocID="{E5C8C2FB-4FBA-4EA5-9B43-6CC4E0E514E4}" presName="node" presStyleLbl="node1" presStyleIdx="2" presStyleCnt="9" custScaleX="117084" custScaleY="116967" custRadScaleRad="98281" custRadScaleInc="-884">
        <dgm:presLayoutVars>
          <dgm:bulletEnabled val="1"/>
        </dgm:presLayoutVars>
      </dgm:prSet>
      <dgm:spPr/>
      <dgm:t>
        <a:bodyPr/>
        <a:lstStyle/>
        <a:p>
          <a:endParaRPr lang="en-GB"/>
        </a:p>
      </dgm:t>
    </dgm:pt>
    <dgm:pt modelId="{82F877C6-7358-482F-8336-3DAEBF2D0C2A}" type="pres">
      <dgm:prSet presAssocID="{B5E6ABD3-6BA8-48D5-94E4-8B733FA1710B}" presName="Name9" presStyleLbl="parChTrans1D2" presStyleIdx="3" presStyleCnt="9"/>
      <dgm:spPr/>
      <dgm:t>
        <a:bodyPr/>
        <a:lstStyle/>
        <a:p>
          <a:endParaRPr lang="en-GB"/>
        </a:p>
      </dgm:t>
    </dgm:pt>
    <dgm:pt modelId="{1E1AD212-790D-412A-964B-E6D33F34395F}" type="pres">
      <dgm:prSet presAssocID="{B5E6ABD3-6BA8-48D5-94E4-8B733FA1710B}" presName="connTx" presStyleLbl="parChTrans1D2" presStyleIdx="3" presStyleCnt="9"/>
      <dgm:spPr/>
      <dgm:t>
        <a:bodyPr/>
        <a:lstStyle/>
        <a:p>
          <a:endParaRPr lang="en-GB"/>
        </a:p>
      </dgm:t>
    </dgm:pt>
    <dgm:pt modelId="{8FE3F2A7-BCD1-4FC6-BAFB-F0AF01E0C422}" type="pres">
      <dgm:prSet presAssocID="{32463241-078B-40BB-AE88-87EB7316501F}" presName="node" presStyleLbl="node1" presStyleIdx="3" presStyleCnt="9" custScaleX="117084" custScaleY="116967" custRadScaleRad="97202" custRadScaleInc="-4038">
        <dgm:presLayoutVars>
          <dgm:bulletEnabled val="1"/>
        </dgm:presLayoutVars>
      </dgm:prSet>
      <dgm:spPr/>
      <dgm:t>
        <a:bodyPr/>
        <a:lstStyle/>
        <a:p>
          <a:endParaRPr lang="en-GB"/>
        </a:p>
      </dgm:t>
    </dgm:pt>
    <dgm:pt modelId="{3E7AA6BC-4218-4733-A22E-5D61A179E336}" type="pres">
      <dgm:prSet presAssocID="{4CCE07D6-24B9-45FE-8E97-6CC441DCBCBF}" presName="Name9" presStyleLbl="parChTrans1D2" presStyleIdx="4" presStyleCnt="9"/>
      <dgm:spPr/>
      <dgm:t>
        <a:bodyPr/>
        <a:lstStyle/>
        <a:p>
          <a:endParaRPr lang="en-GB"/>
        </a:p>
      </dgm:t>
    </dgm:pt>
    <dgm:pt modelId="{AC665031-23AE-4700-9FD5-9FD17B1723F5}" type="pres">
      <dgm:prSet presAssocID="{4CCE07D6-24B9-45FE-8E97-6CC441DCBCBF}" presName="connTx" presStyleLbl="parChTrans1D2" presStyleIdx="4" presStyleCnt="9"/>
      <dgm:spPr/>
      <dgm:t>
        <a:bodyPr/>
        <a:lstStyle/>
        <a:p>
          <a:endParaRPr lang="en-GB"/>
        </a:p>
      </dgm:t>
    </dgm:pt>
    <dgm:pt modelId="{7CDCA8F0-FA2E-4528-BF3D-7D5B88B8F598}" type="pres">
      <dgm:prSet presAssocID="{942AC311-3BAE-4F68-92A5-39FC14D06828}" presName="node" presStyleLbl="node1" presStyleIdx="4" presStyleCnt="9" custScaleX="117084" custScaleY="116967" custRadScaleRad="96093" custRadScaleInc="1300">
        <dgm:presLayoutVars>
          <dgm:bulletEnabled val="1"/>
        </dgm:presLayoutVars>
      </dgm:prSet>
      <dgm:spPr/>
      <dgm:t>
        <a:bodyPr/>
        <a:lstStyle/>
        <a:p>
          <a:endParaRPr lang="en-GB"/>
        </a:p>
      </dgm:t>
    </dgm:pt>
    <dgm:pt modelId="{85FA94AC-6846-483A-B5F8-D6E7D3D3402B}" type="pres">
      <dgm:prSet presAssocID="{B11BF75B-D659-42B4-AF7D-A7AD63FC282E}" presName="Name9" presStyleLbl="parChTrans1D2" presStyleIdx="5" presStyleCnt="9"/>
      <dgm:spPr/>
      <dgm:t>
        <a:bodyPr/>
        <a:lstStyle/>
        <a:p>
          <a:endParaRPr lang="en-GB"/>
        </a:p>
      </dgm:t>
    </dgm:pt>
    <dgm:pt modelId="{AEE9D024-5DAF-4B35-B29A-8B42F33E202C}" type="pres">
      <dgm:prSet presAssocID="{B11BF75B-D659-42B4-AF7D-A7AD63FC282E}" presName="connTx" presStyleLbl="parChTrans1D2" presStyleIdx="5" presStyleCnt="9"/>
      <dgm:spPr/>
      <dgm:t>
        <a:bodyPr/>
        <a:lstStyle/>
        <a:p>
          <a:endParaRPr lang="en-GB"/>
        </a:p>
      </dgm:t>
    </dgm:pt>
    <dgm:pt modelId="{754DA4E5-152B-4CA4-9D75-2624EA9068D1}" type="pres">
      <dgm:prSet presAssocID="{5254BC70-7CD8-4F13-96F4-491F077CDA15}" presName="node" presStyleLbl="node1" presStyleIdx="5" presStyleCnt="9" custScaleX="117084" custScaleY="116967" custRadScaleRad="97328" custRadScaleInc="8378">
        <dgm:presLayoutVars>
          <dgm:bulletEnabled val="1"/>
        </dgm:presLayoutVars>
      </dgm:prSet>
      <dgm:spPr/>
      <dgm:t>
        <a:bodyPr/>
        <a:lstStyle/>
        <a:p>
          <a:endParaRPr lang="en-GB"/>
        </a:p>
      </dgm:t>
    </dgm:pt>
    <dgm:pt modelId="{05E4DB3E-DF8C-4B6F-81C1-1E2CAB22F004}" type="pres">
      <dgm:prSet presAssocID="{C58EAF7B-7660-4D39-8158-0AED5DEA7F95}" presName="Name9" presStyleLbl="parChTrans1D2" presStyleIdx="6" presStyleCnt="9"/>
      <dgm:spPr/>
      <dgm:t>
        <a:bodyPr/>
        <a:lstStyle/>
        <a:p>
          <a:endParaRPr lang="en-GB"/>
        </a:p>
      </dgm:t>
    </dgm:pt>
    <dgm:pt modelId="{1ECD719E-BC4E-4C47-ABC7-902E5AAE975E}" type="pres">
      <dgm:prSet presAssocID="{C58EAF7B-7660-4D39-8158-0AED5DEA7F95}" presName="connTx" presStyleLbl="parChTrans1D2" presStyleIdx="6" presStyleCnt="9"/>
      <dgm:spPr/>
      <dgm:t>
        <a:bodyPr/>
        <a:lstStyle/>
        <a:p>
          <a:endParaRPr lang="en-GB"/>
        </a:p>
      </dgm:t>
    </dgm:pt>
    <dgm:pt modelId="{71957213-D142-4B5B-A46F-EB448847D762}" type="pres">
      <dgm:prSet presAssocID="{CA73BBC3-AA77-484D-AAEA-078B381C75FC}" presName="node" presStyleLbl="node1" presStyleIdx="6" presStyleCnt="9" custScaleX="117084" custScaleY="116967" custRadScaleRad="101286" custRadScaleInc="3618">
        <dgm:presLayoutVars>
          <dgm:bulletEnabled val="1"/>
        </dgm:presLayoutVars>
      </dgm:prSet>
      <dgm:spPr/>
      <dgm:t>
        <a:bodyPr/>
        <a:lstStyle/>
        <a:p>
          <a:endParaRPr lang="en-GB"/>
        </a:p>
      </dgm:t>
    </dgm:pt>
    <dgm:pt modelId="{2A37E3AC-ACB8-4E65-861C-B5320472EE56}" type="pres">
      <dgm:prSet presAssocID="{9379D92A-0B98-414C-8471-167F547A104E}" presName="Name9" presStyleLbl="parChTrans1D2" presStyleIdx="7" presStyleCnt="9"/>
      <dgm:spPr/>
      <dgm:t>
        <a:bodyPr/>
        <a:lstStyle/>
        <a:p>
          <a:endParaRPr lang="en-GB"/>
        </a:p>
      </dgm:t>
    </dgm:pt>
    <dgm:pt modelId="{0843A45C-4CB7-402B-8D8A-08D6A69B1138}" type="pres">
      <dgm:prSet presAssocID="{9379D92A-0B98-414C-8471-167F547A104E}" presName="connTx" presStyleLbl="parChTrans1D2" presStyleIdx="7" presStyleCnt="9"/>
      <dgm:spPr/>
      <dgm:t>
        <a:bodyPr/>
        <a:lstStyle/>
        <a:p>
          <a:endParaRPr lang="en-GB"/>
        </a:p>
      </dgm:t>
    </dgm:pt>
    <dgm:pt modelId="{B38977A8-3C55-421B-9106-52D7A36C8A28}" type="pres">
      <dgm:prSet presAssocID="{E3A167B1-B083-443F-A08F-73765A25DDC4}" presName="node" presStyleLbl="node1" presStyleIdx="7" presStyleCnt="9" custScaleX="117084" custScaleY="116967" custRadScaleRad="101801" custRadScaleInc="445">
        <dgm:presLayoutVars>
          <dgm:bulletEnabled val="1"/>
        </dgm:presLayoutVars>
      </dgm:prSet>
      <dgm:spPr/>
      <dgm:t>
        <a:bodyPr/>
        <a:lstStyle/>
        <a:p>
          <a:endParaRPr lang="en-GB"/>
        </a:p>
      </dgm:t>
    </dgm:pt>
    <dgm:pt modelId="{1EE1A55E-B2BF-414C-B05C-C260E9BC0A7F}" type="pres">
      <dgm:prSet presAssocID="{6D6FDCFF-4030-4BAB-8386-BD5A25AA01A3}" presName="Name9" presStyleLbl="parChTrans1D2" presStyleIdx="8" presStyleCnt="9"/>
      <dgm:spPr/>
      <dgm:t>
        <a:bodyPr/>
        <a:lstStyle/>
        <a:p>
          <a:endParaRPr lang="en-GB"/>
        </a:p>
      </dgm:t>
    </dgm:pt>
    <dgm:pt modelId="{188EA6A0-DE38-4E6A-BC4D-102E60FA0FBA}" type="pres">
      <dgm:prSet presAssocID="{6D6FDCFF-4030-4BAB-8386-BD5A25AA01A3}" presName="connTx" presStyleLbl="parChTrans1D2" presStyleIdx="8" presStyleCnt="9"/>
      <dgm:spPr/>
      <dgm:t>
        <a:bodyPr/>
        <a:lstStyle/>
        <a:p>
          <a:endParaRPr lang="en-GB"/>
        </a:p>
      </dgm:t>
    </dgm:pt>
    <dgm:pt modelId="{A462B455-0922-405B-A244-2A0798035988}" type="pres">
      <dgm:prSet presAssocID="{FF2191E4-85F6-4677-9CC2-811845B14DB0}" presName="node" presStyleLbl="node1" presStyleIdx="8" presStyleCnt="9" custScaleX="117084" custScaleY="116967" custRadScaleRad="101487" custRadScaleInc="-2926">
        <dgm:presLayoutVars>
          <dgm:bulletEnabled val="1"/>
        </dgm:presLayoutVars>
      </dgm:prSet>
      <dgm:spPr/>
      <dgm:t>
        <a:bodyPr/>
        <a:lstStyle/>
        <a:p>
          <a:endParaRPr lang="en-GB"/>
        </a:p>
      </dgm:t>
    </dgm:pt>
  </dgm:ptLst>
  <dgm:cxnLst>
    <dgm:cxn modelId="{0F8532A8-B936-46FD-A46F-16021C773E46}" srcId="{5CF80A41-E73D-4A07-83A8-15054BA5B27B}" destId="{CA73BBC3-AA77-484D-AAEA-078B381C75FC}" srcOrd="6" destOrd="0" parTransId="{C58EAF7B-7660-4D39-8158-0AED5DEA7F95}" sibTransId="{CF03C202-5978-4594-B412-7F057091440A}"/>
    <dgm:cxn modelId="{047FB685-5D58-4849-A7C0-37B9A18F5041}" srcId="{0EFB216A-2945-4166-B116-48DFF79901F0}" destId="{5CF80A41-E73D-4A07-83A8-15054BA5B27B}" srcOrd="0" destOrd="0" parTransId="{65FA9EA6-07DD-4831-B6AD-5B0C6CDDD14E}" sibTransId="{B1F99FA6-8800-4E4C-B845-CFFA9C4F951B}"/>
    <dgm:cxn modelId="{0DEC7575-873D-4EFC-9E22-83DBF006CA80}" srcId="{5CF80A41-E73D-4A07-83A8-15054BA5B27B}" destId="{E5C8C2FB-4FBA-4EA5-9B43-6CC4E0E514E4}" srcOrd="2" destOrd="0" parTransId="{6B49F21A-4648-4247-BAE3-5BAD2D41523B}" sibTransId="{81874EF6-313E-475E-89D3-E183CA93A636}"/>
    <dgm:cxn modelId="{D8E03D2E-8068-42A8-BA59-5BF306FA20E7}" type="presOf" srcId="{B11BF75B-D659-42B4-AF7D-A7AD63FC282E}" destId="{AEE9D024-5DAF-4B35-B29A-8B42F33E202C}" srcOrd="1" destOrd="0" presId="urn:microsoft.com/office/officeart/2005/8/layout/radial1"/>
    <dgm:cxn modelId="{AA7CD660-A79B-4C74-B720-CAD9F6BBA68D}" type="presOf" srcId="{7054C232-85A7-42F6-9E45-564249886FAC}" destId="{9FAE0D1F-FDB9-4A2D-9E36-F575E5C5A6B4}" srcOrd="1" destOrd="0" presId="urn:microsoft.com/office/officeart/2005/8/layout/radial1"/>
    <dgm:cxn modelId="{C6A58082-A92C-467A-9403-03143B7298E0}" type="presOf" srcId="{CA73BBC3-AA77-484D-AAEA-078B381C75FC}" destId="{71957213-D142-4B5B-A46F-EB448847D762}" srcOrd="0" destOrd="0" presId="urn:microsoft.com/office/officeart/2005/8/layout/radial1"/>
    <dgm:cxn modelId="{70645AE0-EAFB-408C-BBC0-CECD9783AFD5}" type="presOf" srcId="{5254BC70-7CD8-4F13-96F4-491F077CDA15}" destId="{754DA4E5-152B-4CA4-9D75-2624EA9068D1}" srcOrd="0" destOrd="0" presId="urn:microsoft.com/office/officeart/2005/8/layout/radial1"/>
    <dgm:cxn modelId="{31C427FD-B1B0-478F-855D-8822D8358259}" srcId="{5CF80A41-E73D-4A07-83A8-15054BA5B27B}" destId="{5254BC70-7CD8-4F13-96F4-491F077CDA15}" srcOrd="5" destOrd="0" parTransId="{B11BF75B-D659-42B4-AF7D-A7AD63FC282E}" sibTransId="{455746F3-152E-4073-8FEA-C70DE373CA0E}"/>
    <dgm:cxn modelId="{4EC827A1-956C-4565-A8EB-F6C949A4170B}" type="presOf" srcId="{92941096-A3E6-42E3-9B4E-D68C96F5A100}" destId="{D7A27D25-8F01-4D1D-ADDE-3678983C3346}" srcOrd="0" destOrd="0" presId="urn:microsoft.com/office/officeart/2005/8/layout/radial1"/>
    <dgm:cxn modelId="{0A5EB444-A59E-4625-BF43-4D8FB67602FA}" type="presOf" srcId="{6D6FDCFF-4030-4BAB-8386-BD5A25AA01A3}" destId="{1EE1A55E-B2BF-414C-B05C-C260E9BC0A7F}" srcOrd="0" destOrd="0" presId="urn:microsoft.com/office/officeart/2005/8/layout/radial1"/>
    <dgm:cxn modelId="{61EED426-5F5C-4C53-AE5E-09CAC2A56EAE}" type="presOf" srcId="{B5E6ABD3-6BA8-48D5-94E4-8B733FA1710B}" destId="{82F877C6-7358-482F-8336-3DAEBF2D0C2A}" srcOrd="0" destOrd="0" presId="urn:microsoft.com/office/officeart/2005/8/layout/radial1"/>
    <dgm:cxn modelId="{AFDC8F77-C034-4D82-8B65-AFBFD103FA35}" type="presOf" srcId="{B11BF75B-D659-42B4-AF7D-A7AD63FC282E}" destId="{85FA94AC-6846-483A-B5F8-D6E7D3D3402B}" srcOrd="0" destOrd="0" presId="urn:microsoft.com/office/officeart/2005/8/layout/radial1"/>
    <dgm:cxn modelId="{61651B3F-ECCD-4F3F-A44E-BA48B638BB1D}" type="presOf" srcId="{5CF80A41-E73D-4A07-83A8-15054BA5B27B}" destId="{CA8D52FB-150A-4CE3-A121-B7BC8BB8E10D}" srcOrd="0" destOrd="0" presId="urn:microsoft.com/office/officeart/2005/8/layout/radial1"/>
    <dgm:cxn modelId="{08F06F49-D99E-4ED5-ABD7-CC3331C9D7C1}" srcId="{5CF80A41-E73D-4A07-83A8-15054BA5B27B}" destId="{FF2191E4-85F6-4677-9CC2-811845B14DB0}" srcOrd="8" destOrd="0" parTransId="{6D6FDCFF-4030-4BAB-8386-BD5A25AA01A3}" sibTransId="{E75869E7-62E0-448F-8E02-3CE84D96EC34}"/>
    <dgm:cxn modelId="{0AAB6162-BB0D-45BD-B87C-4241AAFFE33B}" type="presOf" srcId="{B5E6ABD3-6BA8-48D5-94E4-8B733FA1710B}" destId="{1E1AD212-790D-412A-964B-E6D33F34395F}" srcOrd="1" destOrd="0" presId="urn:microsoft.com/office/officeart/2005/8/layout/radial1"/>
    <dgm:cxn modelId="{BDDF8C80-2218-4067-AC8C-8F1DEBC55875}" type="presOf" srcId="{6B49F21A-4648-4247-BAE3-5BAD2D41523B}" destId="{56ACF8B3-6328-46BF-A421-52761EF442A0}" srcOrd="1" destOrd="0" presId="urn:microsoft.com/office/officeart/2005/8/layout/radial1"/>
    <dgm:cxn modelId="{C3574E7E-9007-460F-9E2F-4941B3C34079}" type="presOf" srcId="{E5C8C2FB-4FBA-4EA5-9B43-6CC4E0E514E4}" destId="{83513486-7C2D-4BF9-A8A6-AB82EBD1F86B}" srcOrd="0" destOrd="0" presId="urn:microsoft.com/office/officeart/2005/8/layout/radial1"/>
    <dgm:cxn modelId="{A72DF3FC-3A8C-4264-B96F-0CC9860DF884}" type="presOf" srcId="{C58EAF7B-7660-4D39-8158-0AED5DEA7F95}" destId="{1ECD719E-BC4E-4C47-ABC7-902E5AAE975E}" srcOrd="1" destOrd="0" presId="urn:microsoft.com/office/officeart/2005/8/layout/radial1"/>
    <dgm:cxn modelId="{FC58462E-76C1-4AB1-BC17-DB5EF0953DC2}" type="presOf" srcId="{9379D92A-0B98-414C-8471-167F547A104E}" destId="{0843A45C-4CB7-402B-8D8A-08D6A69B1138}" srcOrd="1" destOrd="0" presId="urn:microsoft.com/office/officeart/2005/8/layout/radial1"/>
    <dgm:cxn modelId="{6ABA3826-29EB-4F47-B9FC-64DA9F253315}" type="presOf" srcId="{C58EAF7B-7660-4D39-8158-0AED5DEA7F95}" destId="{05E4DB3E-DF8C-4B6F-81C1-1E2CAB22F004}" srcOrd="0" destOrd="0" presId="urn:microsoft.com/office/officeart/2005/8/layout/radial1"/>
    <dgm:cxn modelId="{804CD223-F661-4B2D-8A69-E26366E6908B}" type="presOf" srcId="{FF2191E4-85F6-4677-9CC2-811845B14DB0}" destId="{A462B455-0922-405B-A244-2A0798035988}" srcOrd="0" destOrd="0" presId="urn:microsoft.com/office/officeart/2005/8/layout/radial1"/>
    <dgm:cxn modelId="{B3A17683-3DC9-492B-914C-518122F78414}" type="presOf" srcId="{9379D92A-0B98-414C-8471-167F547A104E}" destId="{2A37E3AC-ACB8-4E65-861C-B5320472EE56}" srcOrd="0" destOrd="0" presId="urn:microsoft.com/office/officeart/2005/8/layout/radial1"/>
    <dgm:cxn modelId="{F53098B1-4844-4060-8DC5-B3C44CA6AC51}" type="presOf" srcId="{4CCE07D6-24B9-45FE-8E97-6CC441DCBCBF}" destId="{AC665031-23AE-4700-9FD5-9FD17B1723F5}" srcOrd="1" destOrd="0" presId="urn:microsoft.com/office/officeart/2005/8/layout/radial1"/>
    <dgm:cxn modelId="{6ECC7939-DA1D-4F88-A0D0-7A82AC609285}" srcId="{5CF80A41-E73D-4A07-83A8-15054BA5B27B}" destId="{E8E91A05-88EF-410F-B0B1-02B1B2025480}" srcOrd="1" destOrd="0" parTransId="{7054C232-85A7-42F6-9E45-564249886FAC}" sibTransId="{53747E88-53EF-4C99-B06C-C254DFA10D96}"/>
    <dgm:cxn modelId="{89AF3B63-6479-4E19-B8D4-589E3996E7B6}" type="presOf" srcId="{0EFB216A-2945-4166-B116-48DFF79901F0}" destId="{D5908F2B-3803-4CD4-B254-E69F65A885D6}" srcOrd="0" destOrd="0" presId="urn:microsoft.com/office/officeart/2005/8/layout/radial1"/>
    <dgm:cxn modelId="{FE5E2FD8-B1D7-429E-AE2D-DE77B7388271}" type="presOf" srcId="{942AC311-3BAE-4F68-92A5-39FC14D06828}" destId="{7CDCA8F0-FA2E-4528-BF3D-7D5B88B8F598}" srcOrd="0" destOrd="0" presId="urn:microsoft.com/office/officeart/2005/8/layout/radial1"/>
    <dgm:cxn modelId="{E0943A56-FD87-462A-AB0C-D23A7F7E143F}" type="presOf" srcId="{E3A167B1-B083-443F-A08F-73765A25DDC4}" destId="{B38977A8-3C55-421B-9106-52D7A36C8A28}" srcOrd="0" destOrd="0" presId="urn:microsoft.com/office/officeart/2005/8/layout/radial1"/>
    <dgm:cxn modelId="{4B2217EF-2B69-4F77-9456-5ECD6117FB24}" srcId="{5CF80A41-E73D-4A07-83A8-15054BA5B27B}" destId="{32463241-078B-40BB-AE88-87EB7316501F}" srcOrd="3" destOrd="0" parTransId="{B5E6ABD3-6BA8-48D5-94E4-8B733FA1710B}" sibTransId="{72D44AF0-2B64-4711-BF4F-7D14DD816FE3}"/>
    <dgm:cxn modelId="{CB91DFE8-6802-482B-A3C7-7AD00615EE81}" type="presOf" srcId="{7054C232-85A7-42F6-9E45-564249886FAC}" destId="{5BECFDBA-6BE6-45B2-A818-0CDEEC269194}" srcOrd="0" destOrd="0" presId="urn:microsoft.com/office/officeart/2005/8/layout/radial1"/>
    <dgm:cxn modelId="{3313A763-1850-4064-BA76-6BB364782846}" type="presOf" srcId="{32463241-078B-40BB-AE88-87EB7316501F}" destId="{8FE3F2A7-BCD1-4FC6-BAFB-F0AF01E0C422}" srcOrd="0" destOrd="0" presId="urn:microsoft.com/office/officeart/2005/8/layout/radial1"/>
    <dgm:cxn modelId="{2186BE2C-CF95-4CE1-B963-9D12D9CF4DB7}" srcId="{5CF80A41-E73D-4A07-83A8-15054BA5B27B}" destId="{5A585A2D-3E8C-40FA-808D-88F0B5F232B2}" srcOrd="0" destOrd="0" parTransId="{92941096-A3E6-42E3-9B4E-D68C96F5A100}" sibTransId="{18602D0D-35D4-496C-AB73-ACF867786ED8}"/>
    <dgm:cxn modelId="{8C0412E2-C9D5-4FC0-ABAB-178177B646F5}" type="presOf" srcId="{6B49F21A-4648-4247-BAE3-5BAD2D41523B}" destId="{39949A78-2F30-4634-B847-71ABFEFFB8E0}" srcOrd="0" destOrd="0" presId="urn:microsoft.com/office/officeart/2005/8/layout/radial1"/>
    <dgm:cxn modelId="{BA3C28FE-7B00-49FA-BCC4-DD773A840970}" type="presOf" srcId="{92941096-A3E6-42E3-9B4E-D68C96F5A100}" destId="{A4E88E54-4D40-46EB-8570-FF7FC65A112A}" srcOrd="1" destOrd="0" presId="urn:microsoft.com/office/officeart/2005/8/layout/radial1"/>
    <dgm:cxn modelId="{BD0EE522-4CD4-4C9E-B345-6211B9821379}" type="presOf" srcId="{6D6FDCFF-4030-4BAB-8386-BD5A25AA01A3}" destId="{188EA6A0-DE38-4E6A-BC4D-102E60FA0FBA}" srcOrd="1" destOrd="0" presId="urn:microsoft.com/office/officeart/2005/8/layout/radial1"/>
    <dgm:cxn modelId="{387D231B-857B-4DF6-AAAB-A41908D3CD0A}" type="presOf" srcId="{4CCE07D6-24B9-45FE-8E97-6CC441DCBCBF}" destId="{3E7AA6BC-4218-4733-A22E-5D61A179E336}" srcOrd="0" destOrd="0" presId="urn:microsoft.com/office/officeart/2005/8/layout/radial1"/>
    <dgm:cxn modelId="{07458DD9-7B52-4E62-AED1-8EDE4F8D3D68}" type="presOf" srcId="{E8E91A05-88EF-410F-B0B1-02B1B2025480}" destId="{3EB1FCE3-731B-469F-95A1-EF581D42D0F7}" srcOrd="0" destOrd="0" presId="urn:microsoft.com/office/officeart/2005/8/layout/radial1"/>
    <dgm:cxn modelId="{9DDD2F95-9485-481A-8543-EB8F92C672E6}" type="presOf" srcId="{5A585A2D-3E8C-40FA-808D-88F0B5F232B2}" destId="{CA395AE9-3DC4-47AB-ABF8-680A8BE5B307}" srcOrd="0" destOrd="0" presId="urn:microsoft.com/office/officeart/2005/8/layout/radial1"/>
    <dgm:cxn modelId="{060AD274-A515-42A1-8BFD-B1BAF17F87A9}" srcId="{5CF80A41-E73D-4A07-83A8-15054BA5B27B}" destId="{E3A167B1-B083-443F-A08F-73765A25DDC4}" srcOrd="7" destOrd="0" parTransId="{9379D92A-0B98-414C-8471-167F547A104E}" sibTransId="{4CD047E8-69B0-47A7-8A0E-2EA970DDC2F3}"/>
    <dgm:cxn modelId="{EE028D53-3E41-43B2-902B-1D1D43E8346C}" srcId="{5CF80A41-E73D-4A07-83A8-15054BA5B27B}" destId="{942AC311-3BAE-4F68-92A5-39FC14D06828}" srcOrd="4" destOrd="0" parTransId="{4CCE07D6-24B9-45FE-8E97-6CC441DCBCBF}" sibTransId="{BD527886-2F9A-4867-ACB2-3E8609CB2DCA}"/>
    <dgm:cxn modelId="{00925D26-BB42-4637-96FB-077169C8B09F}" type="presParOf" srcId="{D5908F2B-3803-4CD4-B254-E69F65A885D6}" destId="{CA8D52FB-150A-4CE3-A121-B7BC8BB8E10D}" srcOrd="0" destOrd="0" presId="urn:microsoft.com/office/officeart/2005/8/layout/radial1"/>
    <dgm:cxn modelId="{3973FD79-3B9C-4CA3-987E-3E3682CCA4AA}" type="presParOf" srcId="{D5908F2B-3803-4CD4-B254-E69F65A885D6}" destId="{D7A27D25-8F01-4D1D-ADDE-3678983C3346}" srcOrd="1" destOrd="0" presId="urn:microsoft.com/office/officeart/2005/8/layout/radial1"/>
    <dgm:cxn modelId="{C8EAC015-A93F-4F8D-A6F1-F2EE4BBDC2C8}" type="presParOf" srcId="{D7A27D25-8F01-4D1D-ADDE-3678983C3346}" destId="{A4E88E54-4D40-46EB-8570-FF7FC65A112A}" srcOrd="0" destOrd="0" presId="urn:microsoft.com/office/officeart/2005/8/layout/radial1"/>
    <dgm:cxn modelId="{E145507D-BA0C-4CF2-98A5-770F4FF72431}" type="presParOf" srcId="{D5908F2B-3803-4CD4-B254-E69F65A885D6}" destId="{CA395AE9-3DC4-47AB-ABF8-680A8BE5B307}" srcOrd="2" destOrd="0" presId="urn:microsoft.com/office/officeart/2005/8/layout/radial1"/>
    <dgm:cxn modelId="{AA96A66D-59A0-4BA1-A088-0C45CAC7FF8C}" type="presParOf" srcId="{D5908F2B-3803-4CD4-B254-E69F65A885D6}" destId="{5BECFDBA-6BE6-45B2-A818-0CDEEC269194}" srcOrd="3" destOrd="0" presId="urn:microsoft.com/office/officeart/2005/8/layout/radial1"/>
    <dgm:cxn modelId="{6E61B1DE-BABA-467A-AA70-B6C3F2E20C13}" type="presParOf" srcId="{5BECFDBA-6BE6-45B2-A818-0CDEEC269194}" destId="{9FAE0D1F-FDB9-4A2D-9E36-F575E5C5A6B4}" srcOrd="0" destOrd="0" presId="urn:microsoft.com/office/officeart/2005/8/layout/radial1"/>
    <dgm:cxn modelId="{E40F7A12-8C06-43EE-9877-BCA1CADEC0BB}" type="presParOf" srcId="{D5908F2B-3803-4CD4-B254-E69F65A885D6}" destId="{3EB1FCE3-731B-469F-95A1-EF581D42D0F7}" srcOrd="4" destOrd="0" presId="urn:microsoft.com/office/officeart/2005/8/layout/radial1"/>
    <dgm:cxn modelId="{D17C64D9-C469-4C62-9E20-DB3F22AB6089}" type="presParOf" srcId="{D5908F2B-3803-4CD4-B254-E69F65A885D6}" destId="{39949A78-2F30-4634-B847-71ABFEFFB8E0}" srcOrd="5" destOrd="0" presId="urn:microsoft.com/office/officeart/2005/8/layout/radial1"/>
    <dgm:cxn modelId="{16448FD5-ADB8-4260-9C25-B6ACE15CA12B}" type="presParOf" srcId="{39949A78-2F30-4634-B847-71ABFEFFB8E0}" destId="{56ACF8B3-6328-46BF-A421-52761EF442A0}" srcOrd="0" destOrd="0" presId="urn:microsoft.com/office/officeart/2005/8/layout/radial1"/>
    <dgm:cxn modelId="{5D801886-4CD7-4F63-908B-A4E819C63F2C}" type="presParOf" srcId="{D5908F2B-3803-4CD4-B254-E69F65A885D6}" destId="{83513486-7C2D-4BF9-A8A6-AB82EBD1F86B}" srcOrd="6" destOrd="0" presId="urn:microsoft.com/office/officeart/2005/8/layout/radial1"/>
    <dgm:cxn modelId="{CB059F6F-BFF7-432F-A10C-7C7BB7AB4256}" type="presParOf" srcId="{D5908F2B-3803-4CD4-B254-E69F65A885D6}" destId="{82F877C6-7358-482F-8336-3DAEBF2D0C2A}" srcOrd="7" destOrd="0" presId="urn:microsoft.com/office/officeart/2005/8/layout/radial1"/>
    <dgm:cxn modelId="{346BE28C-7406-4644-AFFD-9E914FF72F0D}" type="presParOf" srcId="{82F877C6-7358-482F-8336-3DAEBF2D0C2A}" destId="{1E1AD212-790D-412A-964B-E6D33F34395F}" srcOrd="0" destOrd="0" presId="urn:microsoft.com/office/officeart/2005/8/layout/radial1"/>
    <dgm:cxn modelId="{FAC85577-ED84-4812-9472-267F5F949335}" type="presParOf" srcId="{D5908F2B-3803-4CD4-B254-E69F65A885D6}" destId="{8FE3F2A7-BCD1-4FC6-BAFB-F0AF01E0C422}" srcOrd="8" destOrd="0" presId="urn:microsoft.com/office/officeart/2005/8/layout/radial1"/>
    <dgm:cxn modelId="{4B09032D-5E00-4EA3-A9CF-5F807599B39C}" type="presParOf" srcId="{D5908F2B-3803-4CD4-B254-E69F65A885D6}" destId="{3E7AA6BC-4218-4733-A22E-5D61A179E336}" srcOrd="9" destOrd="0" presId="urn:microsoft.com/office/officeart/2005/8/layout/radial1"/>
    <dgm:cxn modelId="{0093A851-4C14-458A-8DA3-60E774421E0A}" type="presParOf" srcId="{3E7AA6BC-4218-4733-A22E-5D61A179E336}" destId="{AC665031-23AE-4700-9FD5-9FD17B1723F5}" srcOrd="0" destOrd="0" presId="urn:microsoft.com/office/officeart/2005/8/layout/radial1"/>
    <dgm:cxn modelId="{EF29D3D4-96B7-4CB1-9ACB-562589342AC5}" type="presParOf" srcId="{D5908F2B-3803-4CD4-B254-E69F65A885D6}" destId="{7CDCA8F0-FA2E-4528-BF3D-7D5B88B8F598}" srcOrd="10" destOrd="0" presId="urn:microsoft.com/office/officeart/2005/8/layout/radial1"/>
    <dgm:cxn modelId="{C2E4DD0C-9AB8-44D6-9BD8-20801B87D591}" type="presParOf" srcId="{D5908F2B-3803-4CD4-B254-E69F65A885D6}" destId="{85FA94AC-6846-483A-B5F8-D6E7D3D3402B}" srcOrd="11" destOrd="0" presId="urn:microsoft.com/office/officeart/2005/8/layout/radial1"/>
    <dgm:cxn modelId="{23A58362-46E3-4779-BB5B-5DFE2DBD82B0}" type="presParOf" srcId="{85FA94AC-6846-483A-B5F8-D6E7D3D3402B}" destId="{AEE9D024-5DAF-4B35-B29A-8B42F33E202C}" srcOrd="0" destOrd="0" presId="urn:microsoft.com/office/officeart/2005/8/layout/radial1"/>
    <dgm:cxn modelId="{4B1858D6-287B-4BFB-A183-2CFF82B040D9}" type="presParOf" srcId="{D5908F2B-3803-4CD4-B254-E69F65A885D6}" destId="{754DA4E5-152B-4CA4-9D75-2624EA9068D1}" srcOrd="12" destOrd="0" presId="urn:microsoft.com/office/officeart/2005/8/layout/radial1"/>
    <dgm:cxn modelId="{63899EDA-F818-4BE7-99A1-10CECF2D8851}" type="presParOf" srcId="{D5908F2B-3803-4CD4-B254-E69F65A885D6}" destId="{05E4DB3E-DF8C-4B6F-81C1-1E2CAB22F004}" srcOrd="13" destOrd="0" presId="urn:microsoft.com/office/officeart/2005/8/layout/radial1"/>
    <dgm:cxn modelId="{F9C85A50-DDC6-4DD4-B4D0-0D80D344830A}" type="presParOf" srcId="{05E4DB3E-DF8C-4B6F-81C1-1E2CAB22F004}" destId="{1ECD719E-BC4E-4C47-ABC7-902E5AAE975E}" srcOrd="0" destOrd="0" presId="urn:microsoft.com/office/officeart/2005/8/layout/radial1"/>
    <dgm:cxn modelId="{8606459B-BC32-4719-A3F3-C81665FBAEF9}" type="presParOf" srcId="{D5908F2B-3803-4CD4-B254-E69F65A885D6}" destId="{71957213-D142-4B5B-A46F-EB448847D762}" srcOrd="14" destOrd="0" presId="urn:microsoft.com/office/officeart/2005/8/layout/radial1"/>
    <dgm:cxn modelId="{93F438ED-BB3A-47BC-81D4-4A2E4E8CD55E}" type="presParOf" srcId="{D5908F2B-3803-4CD4-B254-E69F65A885D6}" destId="{2A37E3AC-ACB8-4E65-861C-B5320472EE56}" srcOrd="15" destOrd="0" presId="urn:microsoft.com/office/officeart/2005/8/layout/radial1"/>
    <dgm:cxn modelId="{0A7F4F09-300B-4B08-82AB-0D8DC92C83DD}" type="presParOf" srcId="{2A37E3AC-ACB8-4E65-861C-B5320472EE56}" destId="{0843A45C-4CB7-402B-8D8A-08D6A69B1138}" srcOrd="0" destOrd="0" presId="urn:microsoft.com/office/officeart/2005/8/layout/radial1"/>
    <dgm:cxn modelId="{ED995162-0B08-4FF8-B1F7-C61F687843B3}" type="presParOf" srcId="{D5908F2B-3803-4CD4-B254-E69F65A885D6}" destId="{B38977A8-3C55-421B-9106-52D7A36C8A28}" srcOrd="16" destOrd="0" presId="urn:microsoft.com/office/officeart/2005/8/layout/radial1"/>
    <dgm:cxn modelId="{70735564-7233-4683-A93E-518ADE8DC4FD}" type="presParOf" srcId="{D5908F2B-3803-4CD4-B254-E69F65A885D6}" destId="{1EE1A55E-B2BF-414C-B05C-C260E9BC0A7F}" srcOrd="17" destOrd="0" presId="urn:microsoft.com/office/officeart/2005/8/layout/radial1"/>
    <dgm:cxn modelId="{3B448290-6512-48F9-88B3-9D454F6F85EC}" type="presParOf" srcId="{1EE1A55E-B2BF-414C-B05C-C260E9BC0A7F}" destId="{188EA6A0-DE38-4E6A-BC4D-102E60FA0FBA}" srcOrd="0" destOrd="0" presId="urn:microsoft.com/office/officeart/2005/8/layout/radial1"/>
    <dgm:cxn modelId="{1005B541-2F8B-478F-BE44-04E2756BA8B6}" type="presParOf" srcId="{D5908F2B-3803-4CD4-B254-E69F65A885D6}" destId="{A462B455-0922-405B-A244-2A0798035988}" srcOrd="1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8D52FB-150A-4CE3-A121-B7BC8BB8E10D}">
      <dsp:nvSpPr>
        <dsp:cNvPr id="0" name=""/>
        <dsp:cNvSpPr/>
      </dsp:nvSpPr>
      <dsp:spPr>
        <a:xfrm>
          <a:off x="2589648" y="1591089"/>
          <a:ext cx="1293562" cy="1293562"/>
        </a:xfrm>
        <a:prstGeom prst="ellipse">
          <a:avLst/>
        </a:prstGeom>
        <a:solidFill>
          <a:srgbClr val="1A94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ZA" sz="1600" kern="1200" dirty="0"/>
            <a:t>Organising Data</a:t>
          </a:r>
          <a:endParaRPr lang="en-GB" sz="1600" kern="1200" dirty="0"/>
        </a:p>
      </dsp:txBody>
      <dsp:txXfrm>
        <a:off x="2779086" y="1780527"/>
        <a:ext cx="914686" cy="914686"/>
      </dsp:txXfrm>
    </dsp:sp>
    <dsp:sp modelId="{D7A27D25-8F01-4D1D-ADDE-3678983C3346}">
      <dsp:nvSpPr>
        <dsp:cNvPr id="0" name=""/>
        <dsp:cNvSpPr/>
      </dsp:nvSpPr>
      <dsp:spPr>
        <a:xfrm rot="16138224">
          <a:off x="2959895" y="1318160"/>
          <a:ext cx="520470" cy="25681"/>
        </a:xfrm>
        <a:custGeom>
          <a:avLst/>
          <a:gdLst/>
          <a:ahLst/>
          <a:cxnLst/>
          <a:rect l="0" t="0" r="0" b="0"/>
          <a:pathLst>
            <a:path>
              <a:moveTo>
                <a:pt x="0" y="12840"/>
              </a:moveTo>
              <a:lnTo>
                <a:pt x="520470" y="1284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3207119" y="1317989"/>
        <a:ext cx="26023" cy="26023"/>
      </dsp:txXfrm>
    </dsp:sp>
    <dsp:sp modelId="{CA395AE9-3DC4-47AB-ABF8-680A8BE5B307}">
      <dsp:nvSpPr>
        <dsp:cNvPr id="0" name=""/>
        <dsp:cNvSpPr/>
      </dsp:nvSpPr>
      <dsp:spPr>
        <a:xfrm>
          <a:off x="2665104" y="-9316"/>
          <a:ext cx="1081291" cy="1080211"/>
        </a:xfrm>
        <a:prstGeom prst="ellipse">
          <a:avLst/>
        </a:prstGeom>
        <a:solidFill>
          <a:srgbClr val="9CD0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ZA" sz="1400" kern="1200" dirty="0"/>
            <a:t>Category</a:t>
          </a:r>
          <a:endParaRPr lang="en-GB" sz="1100" kern="1200" dirty="0"/>
        </a:p>
      </dsp:txBody>
      <dsp:txXfrm>
        <a:off x="2823455" y="148877"/>
        <a:ext cx="764589" cy="763825"/>
      </dsp:txXfrm>
    </dsp:sp>
    <dsp:sp modelId="{5BECFDBA-6BE6-45B2-A818-0CDEEC269194}">
      <dsp:nvSpPr>
        <dsp:cNvPr id="0" name=""/>
        <dsp:cNvSpPr/>
      </dsp:nvSpPr>
      <dsp:spPr>
        <a:xfrm rot="18553500">
          <a:off x="3544262" y="1510804"/>
          <a:ext cx="550388" cy="25681"/>
        </a:xfrm>
        <a:custGeom>
          <a:avLst/>
          <a:gdLst/>
          <a:ahLst/>
          <a:cxnLst/>
          <a:rect l="0" t="0" r="0" b="0"/>
          <a:pathLst>
            <a:path>
              <a:moveTo>
                <a:pt x="0" y="12840"/>
              </a:moveTo>
              <a:lnTo>
                <a:pt x="550388" y="1284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05696" y="1509885"/>
        <a:ext cx="27519" cy="27519"/>
      </dsp:txXfrm>
    </dsp:sp>
    <dsp:sp modelId="{3EB1FCE3-731B-469F-95A1-EF581D42D0F7}">
      <dsp:nvSpPr>
        <dsp:cNvPr id="0" name=""/>
        <dsp:cNvSpPr/>
      </dsp:nvSpPr>
      <dsp:spPr>
        <a:xfrm>
          <a:off x="3794516" y="351785"/>
          <a:ext cx="1081291" cy="1080211"/>
        </a:xfrm>
        <a:prstGeom prst="ellipse">
          <a:avLst/>
        </a:prstGeom>
        <a:solidFill>
          <a:srgbClr val="9CD0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ZA" sz="1400" kern="1200" dirty="0"/>
            <a:t>Event</a:t>
          </a:r>
          <a:endParaRPr lang="en-GB" sz="1100" kern="1200" dirty="0"/>
        </a:p>
      </dsp:txBody>
      <dsp:txXfrm>
        <a:off x="3952867" y="509978"/>
        <a:ext cx="764589" cy="763825"/>
      </dsp:txXfrm>
    </dsp:sp>
    <dsp:sp modelId="{39949A78-2F30-4634-B847-71ABFEFFB8E0}">
      <dsp:nvSpPr>
        <dsp:cNvPr id="0" name=""/>
        <dsp:cNvSpPr/>
      </dsp:nvSpPr>
      <dsp:spPr>
        <a:xfrm rot="20989392">
          <a:off x="3868791" y="2063097"/>
          <a:ext cx="539433" cy="25681"/>
        </a:xfrm>
        <a:custGeom>
          <a:avLst/>
          <a:gdLst/>
          <a:ahLst/>
          <a:cxnLst/>
          <a:rect l="0" t="0" r="0" b="0"/>
          <a:pathLst>
            <a:path>
              <a:moveTo>
                <a:pt x="0" y="12840"/>
              </a:moveTo>
              <a:lnTo>
                <a:pt x="539433" y="1284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125022" y="2062452"/>
        <a:ext cx="26971" cy="26971"/>
      </dsp:txXfrm>
    </dsp:sp>
    <dsp:sp modelId="{83513486-7C2D-4BF9-A8A6-AB82EBD1F86B}">
      <dsp:nvSpPr>
        <dsp:cNvPr id="0" name=""/>
        <dsp:cNvSpPr/>
      </dsp:nvSpPr>
      <dsp:spPr>
        <a:xfrm>
          <a:off x="4395458" y="1392656"/>
          <a:ext cx="1081291" cy="1080211"/>
        </a:xfrm>
        <a:prstGeom prst="ellipse">
          <a:avLst/>
        </a:prstGeom>
        <a:solidFill>
          <a:srgbClr val="9CD0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ZA" sz="1400" kern="1200" dirty="0"/>
            <a:t>Place</a:t>
          </a:r>
          <a:r>
            <a:rPr lang="en-ZA" sz="1100" kern="1200" dirty="0"/>
            <a:t> </a:t>
          </a:r>
          <a:endParaRPr lang="en-GB" sz="1100" kern="1200" dirty="0"/>
        </a:p>
      </dsp:txBody>
      <dsp:txXfrm>
        <a:off x="4553809" y="1550849"/>
        <a:ext cx="764589" cy="763825"/>
      </dsp:txXfrm>
    </dsp:sp>
    <dsp:sp modelId="{82F877C6-7358-482F-8336-3DAEBF2D0C2A}">
      <dsp:nvSpPr>
        <dsp:cNvPr id="0" name=""/>
        <dsp:cNvSpPr/>
      </dsp:nvSpPr>
      <dsp:spPr>
        <a:xfrm rot="1751544">
          <a:off x="3768000" y="2667450"/>
          <a:ext cx="520586" cy="25681"/>
        </a:xfrm>
        <a:custGeom>
          <a:avLst/>
          <a:gdLst/>
          <a:ahLst/>
          <a:cxnLst/>
          <a:rect l="0" t="0" r="0" b="0"/>
          <a:pathLst>
            <a:path>
              <a:moveTo>
                <a:pt x="0" y="12840"/>
              </a:moveTo>
              <a:lnTo>
                <a:pt x="520586" y="1284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015278" y="2667276"/>
        <a:ext cx="26029" cy="26029"/>
      </dsp:txXfrm>
    </dsp:sp>
    <dsp:sp modelId="{8FE3F2A7-BCD1-4FC6-BAFB-F0AF01E0C422}">
      <dsp:nvSpPr>
        <dsp:cNvPr id="0" name=""/>
        <dsp:cNvSpPr/>
      </dsp:nvSpPr>
      <dsp:spPr>
        <a:xfrm>
          <a:off x="4186744" y="2530775"/>
          <a:ext cx="1081291" cy="1080211"/>
        </a:xfrm>
        <a:prstGeom prst="ellipse">
          <a:avLst/>
        </a:prstGeom>
        <a:solidFill>
          <a:srgbClr val="9CD0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ZA" sz="1400" kern="1200" dirty="0"/>
            <a:t>Individual</a:t>
          </a:r>
          <a:endParaRPr lang="en-GB" sz="1100" kern="1200" dirty="0"/>
        </a:p>
      </dsp:txBody>
      <dsp:txXfrm>
        <a:off x="4345095" y="2688968"/>
        <a:ext cx="764589" cy="763825"/>
      </dsp:txXfrm>
    </dsp:sp>
    <dsp:sp modelId="{3E7AA6BC-4218-4733-A22E-5D61A179E336}">
      <dsp:nvSpPr>
        <dsp:cNvPr id="0" name=""/>
        <dsp:cNvSpPr/>
      </dsp:nvSpPr>
      <dsp:spPr>
        <a:xfrm rot="4215600">
          <a:off x="3288839" y="3069794"/>
          <a:ext cx="501450" cy="25681"/>
        </a:xfrm>
        <a:custGeom>
          <a:avLst/>
          <a:gdLst/>
          <a:ahLst/>
          <a:cxnLst/>
          <a:rect l="0" t="0" r="0" b="0"/>
          <a:pathLst>
            <a:path>
              <a:moveTo>
                <a:pt x="0" y="12840"/>
              </a:moveTo>
              <a:lnTo>
                <a:pt x="501450" y="1284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527028" y="3070099"/>
        <a:ext cx="25072" cy="25072"/>
      </dsp:txXfrm>
    </dsp:sp>
    <dsp:sp modelId="{7CDCA8F0-FA2E-4528-BF3D-7D5B88B8F598}">
      <dsp:nvSpPr>
        <dsp:cNvPr id="0" name=""/>
        <dsp:cNvSpPr/>
      </dsp:nvSpPr>
      <dsp:spPr>
        <a:xfrm>
          <a:off x="3266044" y="3286945"/>
          <a:ext cx="1081291" cy="1080211"/>
        </a:xfrm>
        <a:prstGeom prst="ellipse">
          <a:avLst/>
        </a:prstGeom>
        <a:solidFill>
          <a:srgbClr val="9CD0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ZA" sz="1400" kern="1200" dirty="0"/>
            <a:t>Group</a:t>
          </a:r>
          <a:endParaRPr lang="en-GB" sz="1100" kern="1200" dirty="0"/>
        </a:p>
      </dsp:txBody>
      <dsp:txXfrm>
        <a:off x="3424395" y="3445138"/>
        <a:ext cx="764589" cy="763825"/>
      </dsp:txXfrm>
    </dsp:sp>
    <dsp:sp modelId="{85FA94AC-6846-483A-B5F8-D6E7D3D3402B}">
      <dsp:nvSpPr>
        <dsp:cNvPr id="0" name=""/>
        <dsp:cNvSpPr/>
      </dsp:nvSpPr>
      <dsp:spPr>
        <a:xfrm rot="6700536">
          <a:off x="2639360" y="3069150"/>
          <a:ext cx="523138" cy="25681"/>
        </a:xfrm>
        <a:custGeom>
          <a:avLst/>
          <a:gdLst/>
          <a:ahLst/>
          <a:cxnLst/>
          <a:rect l="0" t="0" r="0" b="0"/>
          <a:pathLst>
            <a:path>
              <a:moveTo>
                <a:pt x="0" y="12840"/>
              </a:moveTo>
              <a:lnTo>
                <a:pt x="523138" y="1284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2887850" y="3068913"/>
        <a:ext cx="26156" cy="26156"/>
      </dsp:txXfrm>
    </dsp:sp>
    <dsp:sp modelId="{754DA4E5-152B-4CA4-9D75-2624EA9068D1}">
      <dsp:nvSpPr>
        <dsp:cNvPr id="0" name=""/>
        <dsp:cNvSpPr/>
      </dsp:nvSpPr>
      <dsp:spPr>
        <a:xfrm>
          <a:off x="2064157" y="3286942"/>
          <a:ext cx="1081291" cy="1080211"/>
        </a:xfrm>
        <a:prstGeom prst="ellipse">
          <a:avLst/>
        </a:prstGeom>
        <a:solidFill>
          <a:srgbClr val="9CD0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ZA" sz="1400" kern="1200" dirty="0"/>
            <a:t>Time of </a:t>
          </a:r>
          <a:r>
            <a:rPr lang="en-ZA" sz="1400" kern="1200" dirty="0" err="1"/>
            <a:t>obser-vation</a:t>
          </a:r>
          <a:endParaRPr lang="en-GB" sz="1400" kern="1200" dirty="0"/>
        </a:p>
      </dsp:txBody>
      <dsp:txXfrm>
        <a:off x="2222508" y="3445135"/>
        <a:ext cx="764589" cy="763825"/>
      </dsp:txXfrm>
    </dsp:sp>
    <dsp:sp modelId="{05E4DB3E-DF8C-4B6F-81C1-1E2CAB22F004}">
      <dsp:nvSpPr>
        <dsp:cNvPr id="0" name=""/>
        <dsp:cNvSpPr/>
      </dsp:nvSpPr>
      <dsp:spPr>
        <a:xfrm rot="9043416">
          <a:off x="2117746" y="2686156"/>
          <a:ext cx="592345" cy="25681"/>
        </a:xfrm>
        <a:custGeom>
          <a:avLst/>
          <a:gdLst/>
          <a:ahLst/>
          <a:cxnLst/>
          <a:rect l="0" t="0" r="0" b="0"/>
          <a:pathLst>
            <a:path>
              <a:moveTo>
                <a:pt x="0" y="12840"/>
              </a:moveTo>
              <a:lnTo>
                <a:pt x="592345" y="1284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2399110" y="2684188"/>
        <a:ext cx="29617" cy="29617"/>
      </dsp:txXfrm>
    </dsp:sp>
    <dsp:sp modelId="{71957213-D142-4B5B-A46F-EB448847D762}">
      <dsp:nvSpPr>
        <dsp:cNvPr id="0" name=""/>
        <dsp:cNvSpPr/>
      </dsp:nvSpPr>
      <dsp:spPr>
        <a:xfrm>
          <a:off x="1143453" y="2568051"/>
          <a:ext cx="1081291" cy="1080211"/>
        </a:xfrm>
        <a:prstGeom prst="ellipse">
          <a:avLst/>
        </a:prstGeom>
        <a:solidFill>
          <a:srgbClr val="9CD0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ZA" sz="1400" kern="1200" dirty="0"/>
            <a:t>Using tally tables</a:t>
          </a:r>
          <a:endParaRPr lang="en-GB" sz="1400" kern="1200" dirty="0"/>
        </a:p>
      </dsp:txBody>
      <dsp:txXfrm>
        <a:off x="1301804" y="2726244"/>
        <a:ext cx="764589" cy="763825"/>
      </dsp:txXfrm>
    </dsp:sp>
    <dsp:sp modelId="{2A37E3AC-ACB8-4E65-861C-B5320472EE56}">
      <dsp:nvSpPr>
        <dsp:cNvPr id="0" name=""/>
        <dsp:cNvSpPr/>
      </dsp:nvSpPr>
      <dsp:spPr>
        <a:xfrm rot="11405340">
          <a:off x="2003017" y="2059063"/>
          <a:ext cx="601281" cy="25681"/>
        </a:xfrm>
        <a:custGeom>
          <a:avLst/>
          <a:gdLst/>
          <a:ahLst/>
          <a:cxnLst/>
          <a:rect l="0" t="0" r="0" b="0"/>
          <a:pathLst>
            <a:path>
              <a:moveTo>
                <a:pt x="0" y="12840"/>
              </a:moveTo>
              <a:lnTo>
                <a:pt x="601281" y="1284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2288626" y="2056871"/>
        <a:ext cx="30064" cy="30064"/>
      </dsp:txXfrm>
    </dsp:sp>
    <dsp:sp modelId="{B38977A8-3C55-421B-9106-52D7A36C8A28}">
      <dsp:nvSpPr>
        <dsp:cNvPr id="0" name=""/>
        <dsp:cNvSpPr/>
      </dsp:nvSpPr>
      <dsp:spPr>
        <a:xfrm>
          <a:off x="934751" y="1384426"/>
          <a:ext cx="1081291" cy="1080211"/>
        </a:xfrm>
        <a:prstGeom prst="ellipse">
          <a:avLst/>
        </a:prstGeom>
        <a:solidFill>
          <a:srgbClr val="9CD0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ZA" sz="1400" kern="1200" dirty="0"/>
            <a:t>Grouping data using intervals</a:t>
          </a:r>
          <a:endParaRPr lang="en-GB" sz="1400" kern="1200" dirty="0"/>
        </a:p>
      </dsp:txBody>
      <dsp:txXfrm>
        <a:off x="1093102" y="1542619"/>
        <a:ext cx="764589" cy="763825"/>
      </dsp:txXfrm>
    </dsp:sp>
    <dsp:sp modelId="{1EE1A55E-B2BF-414C-B05C-C260E9BC0A7F}">
      <dsp:nvSpPr>
        <dsp:cNvPr id="0" name=""/>
        <dsp:cNvSpPr/>
      </dsp:nvSpPr>
      <dsp:spPr>
        <a:xfrm rot="13764888">
          <a:off x="2323726" y="1507503"/>
          <a:ext cx="596059" cy="25681"/>
        </a:xfrm>
        <a:custGeom>
          <a:avLst/>
          <a:gdLst/>
          <a:ahLst/>
          <a:cxnLst/>
          <a:rect l="0" t="0" r="0" b="0"/>
          <a:pathLst>
            <a:path>
              <a:moveTo>
                <a:pt x="0" y="12840"/>
              </a:moveTo>
              <a:lnTo>
                <a:pt x="596059" y="1284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2606854" y="1505443"/>
        <a:ext cx="29802" cy="29802"/>
      </dsp:txXfrm>
    </dsp:sp>
    <dsp:sp modelId="{A462B455-0922-405B-A244-2A0798035988}">
      <dsp:nvSpPr>
        <dsp:cNvPr id="0" name=""/>
        <dsp:cNvSpPr/>
      </dsp:nvSpPr>
      <dsp:spPr>
        <a:xfrm>
          <a:off x="1535689" y="343552"/>
          <a:ext cx="1081291" cy="1080211"/>
        </a:xfrm>
        <a:prstGeom prst="ellipse">
          <a:avLst/>
        </a:prstGeom>
        <a:solidFill>
          <a:srgbClr val="9CD0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ZA" sz="1400" kern="1200" dirty="0"/>
            <a:t>Using a combi-nation of methods</a:t>
          </a:r>
          <a:endParaRPr lang="en-GB" sz="1400" kern="1200" dirty="0"/>
        </a:p>
      </dsp:txBody>
      <dsp:txXfrm>
        <a:off x="1694040" y="501745"/>
        <a:ext cx="764589" cy="76382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D87E42-A97C-45D3-8678-BF71BE5913AE}" type="datetimeFigureOut">
              <a:rPr lang="en-GB" smtClean="0"/>
              <a:t>22/12/2017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E351C-D2F9-4339-AEC5-7206194B4A5F}" type="slidenum">
              <a:rPr lang="en-GB" smtClean="0"/>
              <a:t>‹#›</a:t>
            </a:fld>
            <a:endParaRPr lang="en-GB"/>
          </a:p>
        </p:txBody>
      </p:sp>
    </p:spTree>
    <p:extLst>
      <p:ext uri="{BB962C8B-B14F-4D97-AF65-F5344CB8AC3E}">
        <p14:creationId xmlns:p14="http://schemas.microsoft.com/office/powerpoint/2010/main" val="42482437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3425967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a:t>Topic title</a:t>
            </a:r>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extLst>
      <p:ext uri="{BB962C8B-B14F-4D97-AF65-F5344CB8AC3E}">
        <p14:creationId xmlns:p14="http://schemas.microsoft.com/office/powerpoint/2010/main" val="1261430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363401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ustDataLst>
      <p:tags r:id="rId1"/>
    </p:custDataLst>
    <p:extLst>
      <p:ext uri="{BB962C8B-B14F-4D97-AF65-F5344CB8AC3E}">
        <p14:creationId xmlns:p14="http://schemas.microsoft.com/office/powerpoint/2010/main" val="7345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50289"/>
            <a:ext cx="1729753" cy="2455200"/>
          </a:xfrm>
          <a:prstGeom prst="rect">
            <a:avLst/>
          </a:prstGeom>
        </p:spPr>
      </p:pic>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a:t>Learning activity number</a:t>
            </a:r>
          </a:p>
        </p:txBody>
      </p:sp>
      <p:sp>
        <p:nvSpPr>
          <p:cNvPr id="7" name="Text Placeholder 2"/>
          <p:cNvSpPr txBox="1">
            <a:spLocks/>
          </p:cNvSpPr>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spTree>
    <p:custDataLst>
      <p:tags r:id="rId1"/>
    </p:custDataLst>
    <p:extLst>
      <p:ext uri="{BB962C8B-B14F-4D97-AF65-F5344CB8AC3E}">
        <p14:creationId xmlns:p14="http://schemas.microsoft.com/office/powerpoint/2010/main" val="351373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a:t>Click to edit Master title style</a:t>
            </a:r>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a:solidFill>
                  <a:schemeClr val="bg2">
                    <a:lumMod val="75000"/>
                  </a:schemeClr>
                </a:solidFill>
              </a:rPr>
              <a:t>Unit</a:t>
            </a:r>
            <a:endParaRPr lang="en-US" dirty="0"/>
          </a:p>
        </p:txBody>
      </p:sp>
    </p:spTree>
    <p:custDataLst>
      <p:tags r:id="rId1"/>
    </p:custDataLst>
    <p:extLst>
      <p:ext uri="{BB962C8B-B14F-4D97-AF65-F5344CB8AC3E}">
        <p14:creationId xmlns:p14="http://schemas.microsoft.com/office/powerpoint/2010/main" val="516262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4" name="Content Placeholder 2"/>
          <p:cNvSpPr>
            <a:spLocks noGrp="1"/>
          </p:cNvSpPr>
          <p:nvPr>
            <p:ph idx="1"/>
          </p:nvPr>
        </p:nvSpPr>
        <p:spPr>
          <a:xfrm>
            <a:off x="399289" y="1947672"/>
            <a:ext cx="7905751" cy="4129939"/>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a:p>
        </p:txBody>
      </p:sp>
      <p:sp>
        <p:nvSpPr>
          <p:cNvPr id="5" name="Text Placeholder 5"/>
          <p:cNvSpPr>
            <a:spLocks noGrp="1"/>
          </p:cNvSpPr>
          <p:nvPr>
            <p:ph type="body" sz="quarter" idx="10"/>
          </p:nvPr>
        </p:nvSpPr>
        <p:spPr>
          <a:xfrm>
            <a:off x="399289" y="1563523"/>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extLst>
      <p:ext uri="{BB962C8B-B14F-4D97-AF65-F5344CB8AC3E}">
        <p14:creationId xmlns:p14="http://schemas.microsoft.com/office/powerpoint/2010/main" val="236152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a:t>Click to edit Master title style</a:t>
            </a:r>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797041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a:solidFill>
                  <a:schemeClr val="tx1"/>
                </a:solidFill>
                <a:effectLst/>
                <a:latin typeface="+mn-lt"/>
                <a:ea typeface="+mn-ea"/>
                <a:cs typeface="+mn-cs"/>
              </a:rPr>
              <a:t>This PowerPoint Presentation has been developed by Macmillan Education South Africa (Pty) Ltd. </a:t>
            </a:r>
          </a:p>
          <a:p>
            <a:pPr algn="ctr"/>
            <a:r>
              <a:rPr lang="en-ZA" sz="1600" kern="1200" dirty="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a:solidFill>
                  <a:schemeClr val="tx1"/>
                </a:solidFill>
                <a:effectLst/>
                <a:latin typeface="+mn-lt"/>
                <a:ea typeface="+mn-ea"/>
                <a:cs typeface="+mn-cs"/>
              </a:rPr>
              <a:t> </a:t>
            </a:r>
          </a:p>
          <a:p>
            <a:pPr algn="ctr"/>
            <a:r>
              <a:rPr lang="en-ZA" sz="1600" kern="1200" dirty="0">
                <a:solidFill>
                  <a:schemeClr val="tx1"/>
                </a:solidFill>
                <a:effectLst/>
                <a:latin typeface="+mn-lt"/>
                <a:ea typeface="+mn-ea"/>
                <a:cs typeface="+mn-cs"/>
              </a:rPr>
              <a:t>Lecturers are granted permission to: (i) modify the slides by adding and removing content; (ii) print copies of the presentation; and (iii) download and save the slides to a computer or local server. </a:t>
            </a:r>
          </a:p>
          <a:p>
            <a:pPr algn="ctr"/>
            <a:r>
              <a:rPr lang="en-ZA" sz="1600" kern="1200" dirty="0">
                <a:solidFill>
                  <a:schemeClr val="tx1"/>
                </a:solidFill>
                <a:effectLst/>
                <a:latin typeface="+mn-lt"/>
                <a:ea typeface="+mn-ea"/>
                <a:cs typeface="+mn-cs"/>
              </a:rPr>
              <a:t> </a:t>
            </a:r>
          </a:p>
          <a:p>
            <a:pPr algn="ctr"/>
            <a:r>
              <a:rPr lang="en-ZA" sz="1600" kern="1200" dirty="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a:t>TERMS AND CONDITIONS</a:t>
            </a:r>
          </a:p>
        </p:txBody>
      </p:sp>
    </p:spTree>
    <p:custDataLst>
      <p:tags r:id="rId1"/>
    </p:custDataLst>
    <p:extLst>
      <p:ext uri="{BB962C8B-B14F-4D97-AF65-F5344CB8AC3E}">
        <p14:creationId xmlns:p14="http://schemas.microsoft.com/office/powerpoint/2010/main" val="3353122367"/>
      </p:ext>
    </p:extLst>
  </p:cSld>
  <p:clrMapOvr>
    <a:masterClrMapping/>
  </p:clrMapOvr>
  <p:extLst mod="1">
    <p:ext uri="{DCECCB84-F9BA-43D5-87BE-67443E8EF086}">
      <p15:sldGuideLst xmlns:p15="http://schemas.microsoft.com/office/powerpoint/2012/main">
        <p15:guide id="1" pos="272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Maths Lit NQF Level 4</a:t>
            </a:r>
          </a:p>
        </p:txBody>
      </p:sp>
      <p:pic>
        <p:nvPicPr>
          <p:cNvPr id="10" name="Picture 9"/>
          <p:cNvPicPr>
            <a:picLocks noChangeAspect="1"/>
          </p:cNvPicPr>
          <p:nvPr userDrawn="1"/>
        </p:nvPicPr>
        <p:blipFill rotWithShape="1">
          <a:blip r:embed="rId13"/>
          <a:srcRect l="65718" t="503" r="5295" b="78272"/>
          <a:stretch/>
        </p:blipFill>
        <p:spPr>
          <a:xfrm>
            <a:off x="8422374" y="5619097"/>
            <a:ext cx="721626" cy="705600"/>
          </a:xfrm>
          <a:prstGeom prst="rect">
            <a:avLst/>
          </a:prstGeom>
        </p:spPr>
      </p:pic>
    </p:spTree>
    <p:custDataLst>
      <p:tags r:id="rId11"/>
    </p:custDataLst>
    <p:extLst>
      <p:ext uri="{BB962C8B-B14F-4D97-AF65-F5344CB8AC3E}">
        <p14:creationId xmlns:p14="http://schemas.microsoft.com/office/powerpoint/2010/main" val="1014585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 id="2147483669" r:id="rId7"/>
    <p:sldLayoutId id="2147483677" r:id="rId8"/>
    <p:sldLayoutId id="214748367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a:t>NQF 4</a:t>
            </a:r>
            <a:endParaRPr lang="en-GB" dirty="0"/>
          </a:p>
        </p:txBody>
      </p:sp>
    </p:spTree>
    <p:extLst>
      <p:ext uri="{BB962C8B-B14F-4D97-AF65-F5344CB8AC3E}">
        <p14:creationId xmlns:p14="http://schemas.microsoft.com/office/powerpoint/2010/main" val="1464255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Revision of data and concepts</a:t>
            </a:r>
          </a:p>
        </p:txBody>
      </p:sp>
      <p:sp>
        <p:nvSpPr>
          <p:cNvPr id="3" name="Content Placeholder 2"/>
          <p:cNvSpPr>
            <a:spLocks noGrp="1"/>
          </p:cNvSpPr>
          <p:nvPr>
            <p:ph idx="1"/>
          </p:nvPr>
        </p:nvSpPr>
        <p:spPr>
          <a:xfrm>
            <a:off x="399290" y="4505325"/>
            <a:ext cx="7801736" cy="1410361"/>
          </a:xfrm>
        </p:spPr>
        <p:txBody>
          <a:bodyPr anchor="b"/>
          <a:lstStyle/>
          <a:p>
            <a:pPr marL="0" indent="0" algn="ctr">
              <a:buNone/>
            </a:pPr>
            <a:r>
              <a:rPr lang="en-ZA" b="1" dirty="0"/>
              <a:t>Population:</a:t>
            </a:r>
          </a:p>
          <a:p>
            <a:pPr marL="0" indent="0" algn="ctr">
              <a:buNone/>
            </a:pPr>
            <a:r>
              <a:rPr lang="en-ZA" sz="100" b="1" dirty="0"/>
              <a:t> </a:t>
            </a:r>
          </a:p>
          <a:p>
            <a:pPr marL="0" indent="0" algn="ctr">
              <a:buNone/>
            </a:pPr>
            <a:r>
              <a:rPr lang="en-ZA" sz="2000" dirty="0"/>
              <a:t>The population includes all the people or things that you want to collect data about.</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6675" y="1462842"/>
            <a:ext cx="2782949" cy="3042483"/>
          </a:xfrm>
          <a:prstGeom prst="rect">
            <a:avLst/>
          </a:prstGeom>
        </p:spPr>
      </p:pic>
      <p:cxnSp>
        <p:nvCxnSpPr>
          <p:cNvPr id="8" name="Straight Connector 7"/>
          <p:cNvCxnSpPr/>
          <p:nvPr/>
        </p:nvCxnSpPr>
        <p:spPr>
          <a:xfrm>
            <a:off x="2448150" y="5144060"/>
            <a:ext cx="3600000"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60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Revision of data and concepts</a:t>
            </a:r>
          </a:p>
        </p:txBody>
      </p:sp>
      <p:sp>
        <p:nvSpPr>
          <p:cNvPr id="3" name="Content Placeholder 2"/>
          <p:cNvSpPr>
            <a:spLocks noGrp="1"/>
          </p:cNvSpPr>
          <p:nvPr>
            <p:ph idx="1"/>
          </p:nvPr>
        </p:nvSpPr>
        <p:spPr>
          <a:xfrm>
            <a:off x="399290" y="4505325"/>
            <a:ext cx="7801736" cy="1410361"/>
          </a:xfrm>
        </p:spPr>
        <p:txBody>
          <a:bodyPr anchor="b"/>
          <a:lstStyle/>
          <a:p>
            <a:pPr marL="0" indent="0" algn="ctr">
              <a:buNone/>
            </a:pPr>
            <a:r>
              <a:rPr lang="en-ZA" b="1" dirty="0"/>
              <a:t>Target Population:</a:t>
            </a:r>
          </a:p>
          <a:p>
            <a:pPr marL="0" indent="0" algn="ctr">
              <a:buNone/>
            </a:pPr>
            <a:r>
              <a:rPr lang="en-ZA" sz="100" b="1" dirty="0"/>
              <a:t> </a:t>
            </a:r>
          </a:p>
          <a:p>
            <a:pPr marL="0" indent="0" algn="ctr">
              <a:buNone/>
            </a:pPr>
            <a:r>
              <a:rPr lang="en-ZA" sz="2000" dirty="0"/>
              <a:t>A target population is a group that a researcher hopes to understand by collecting and analysing data about that group</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7718" y="1456645"/>
            <a:ext cx="3124880" cy="3124880"/>
          </a:xfrm>
          <a:prstGeom prst="rect">
            <a:avLst/>
          </a:prstGeom>
        </p:spPr>
      </p:pic>
      <p:cxnSp>
        <p:nvCxnSpPr>
          <p:cNvPr id="8" name="Straight Connector 7"/>
          <p:cNvCxnSpPr/>
          <p:nvPr/>
        </p:nvCxnSpPr>
        <p:spPr>
          <a:xfrm>
            <a:off x="2448150" y="5144060"/>
            <a:ext cx="3600000"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40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p:sp>
        <p:nvSpPr>
          <p:cNvPr id="8" name="Content Placeholder 2"/>
          <p:cNvSpPr txBox="1">
            <a:spLocks/>
          </p:cNvSpPr>
          <p:nvPr/>
        </p:nvSpPr>
        <p:spPr>
          <a:xfrm>
            <a:off x="2025148" y="1707832"/>
            <a:ext cx="5861552" cy="40300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Sebenza TVET college conducts a census in their school about how sexual harassment. They want to know whether any student has experienced sexual harassment from a fellow student or from a lecturer.</a:t>
            </a:r>
          </a:p>
          <a:p>
            <a:pPr marL="447675" indent="-266700">
              <a:buAutoNum type="arabicPeriod"/>
            </a:pPr>
            <a:r>
              <a:rPr lang="en-ZA" sz="2000" dirty="0"/>
              <a:t>Who is their target population?</a:t>
            </a:r>
          </a:p>
          <a:p>
            <a:pPr marL="447675" indent="-266700">
              <a:buAutoNum type="arabicPeriod"/>
            </a:pPr>
            <a:r>
              <a:rPr lang="en-ZA" sz="2000" dirty="0"/>
              <a:t>Who do they need information from?</a:t>
            </a:r>
          </a:p>
          <a:p>
            <a:pPr marL="447675" indent="-266700">
              <a:buAutoNum type="arabicPeriod"/>
            </a:pPr>
            <a:r>
              <a:rPr lang="en-ZA" sz="2000" dirty="0"/>
              <a:t>Write two simple research questions that require a yes/no/maybe answer.</a:t>
            </a:r>
          </a:p>
          <a:p>
            <a:pPr marL="447675" indent="-266700">
              <a:buAutoNum type="arabicPeriod"/>
            </a:pPr>
            <a:r>
              <a:rPr lang="en-ZA" sz="2000" dirty="0"/>
              <a:t>Would you recommend that this census should be answered with the students’ names, or anonymously? Explain. </a:t>
            </a:r>
          </a:p>
        </p:txBody>
      </p:sp>
      <p:sp>
        <p:nvSpPr>
          <p:cNvPr id="2" name="Title 1"/>
          <p:cNvSpPr>
            <a:spLocks noGrp="1"/>
          </p:cNvSpPr>
          <p:nvPr>
            <p:ph type="title"/>
          </p:nvPr>
        </p:nvSpPr>
        <p:spPr/>
        <p:txBody>
          <a:bodyPr/>
          <a:lstStyle/>
          <a:p>
            <a:r>
              <a:rPr lang="en-ZA" dirty="0"/>
              <a:t>Example 13.5 page 253 </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spTree>
    <p:extLst>
      <p:ext uri="{BB962C8B-B14F-4D97-AF65-F5344CB8AC3E}">
        <p14:creationId xmlns:p14="http://schemas.microsoft.com/office/powerpoint/2010/main" val="975004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3600" y="1449388"/>
            <a:ext cx="7202854" cy="45947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4455" y="1611796"/>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13" name="Content Placeholder 2"/>
          <p:cNvSpPr txBox="1">
            <a:spLocks/>
          </p:cNvSpPr>
          <p:nvPr/>
        </p:nvSpPr>
        <p:spPr>
          <a:xfrm>
            <a:off x="1966977" y="1712350"/>
            <a:ext cx="5972401" cy="4174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buFont typeface="+mj-lt"/>
              <a:buAutoNum type="arabicPeriod"/>
            </a:pPr>
            <a:r>
              <a:rPr lang="en-ZA" sz="2000" dirty="0"/>
              <a:t>All students at the college.</a:t>
            </a:r>
          </a:p>
          <a:p>
            <a:pPr marL="266700" indent="-266700">
              <a:buAutoNum type="arabicPeriod"/>
            </a:pPr>
            <a:r>
              <a:rPr lang="en-ZA" sz="2000" dirty="0"/>
              <a:t>They need information from the students, but they may want to include information from lecturers and parents as well. </a:t>
            </a:r>
            <a:r>
              <a:rPr lang="en-ZA" sz="2000" b="1" dirty="0"/>
              <a:t> </a:t>
            </a:r>
          </a:p>
          <a:p>
            <a:pPr marL="266700" indent="-266700">
              <a:buAutoNum type="arabicPeriod"/>
            </a:pPr>
            <a:r>
              <a:rPr lang="en-ZA" sz="2000" dirty="0"/>
              <a:t>Here are examples of questions that are appropriate:</a:t>
            </a:r>
          </a:p>
          <a:p>
            <a:pPr marL="0" indent="0">
              <a:buNone/>
            </a:pPr>
            <a:r>
              <a:rPr lang="en-ZA" sz="500" dirty="0"/>
              <a:t> </a:t>
            </a:r>
          </a:p>
          <a:p>
            <a:pPr marL="628650" lvl="1" indent="-342900">
              <a:buFont typeface="+mj-lt"/>
              <a:buAutoNum type="alphaUcPeriod"/>
            </a:pPr>
            <a:r>
              <a:rPr lang="en-ZA" sz="1800" dirty="0"/>
              <a:t>Have you experienced sexual harassment on campus?</a:t>
            </a:r>
          </a:p>
          <a:p>
            <a:pPr marL="628650" lvl="1" indent="-342900">
              <a:buFont typeface="+mj-lt"/>
              <a:buAutoNum type="alphaUcPeriod"/>
            </a:pPr>
            <a:r>
              <a:rPr lang="en-ZA" sz="1800" dirty="0"/>
              <a:t>Do you know someone who has been sexually harassed?</a:t>
            </a:r>
          </a:p>
          <a:p>
            <a:pPr marL="628650" lvl="1" indent="-342900">
              <a:buFont typeface="+mj-lt"/>
              <a:buAutoNum type="alphaUcPeriod"/>
            </a:pPr>
            <a:r>
              <a:rPr lang="en-ZA" sz="1800" dirty="0"/>
              <a:t>Have you heard about someone who has been sexually harassed?</a:t>
            </a:r>
          </a:p>
          <a:p>
            <a:pPr marL="628650" lvl="1" indent="-342900">
              <a:buFont typeface="+mj-lt"/>
              <a:buAutoNum type="alphaUcPeriod"/>
            </a:pPr>
            <a:r>
              <a:rPr lang="en-ZA" sz="1800" dirty="0"/>
              <a:t>Do you know anyone on campus who has sexually harassed others?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152" y="1858767"/>
            <a:ext cx="3056446" cy="3611498"/>
          </a:xfrm>
          <a:prstGeom prst="rect">
            <a:avLst/>
          </a:prstGeom>
          <a:noFill/>
          <a:ln>
            <a:noFill/>
          </a:ln>
        </p:spPr>
      </p:pic>
      <p:sp>
        <p:nvSpPr>
          <p:cNvPr id="2" name="Title 1"/>
          <p:cNvSpPr>
            <a:spLocks noGrp="1"/>
          </p:cNvSpPr>
          <p:nvPr>
            <p:ph type="title"/>
          </p:nvPr>
        </p:nvSpPr>
        <p:spPr/>
        <p:txBody>
          <a:bodyPr/>
          <a:lstStyle/>
          <a:p>
            <a:r>
              <a:rPr lang="en-ZA" dirty="0"/>
              <a:t>Example 13.5 page 253 </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spTree>
    <p:extLst>
      <p:ext uri="{BB962C8B-B14F-4D97-AF65-F5344CB8AC3E}">
        <p14:creationId xmlns:p14="http://schemas.microsoft.com/office/powerpoint/2010/main" val="242388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500"/>
                                        <p:tgtEl>
                                          <p:spTgt spid="1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Effect transition="in" filter="fade">
                                      <p:cBhvr>
                                        <p:cTn id="33" dur="500"/>
                                        <p:tgtEl>
                                          <p:spTgt spid="1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xEl>
                                              <p:pRg st="3" end="3"/>
                                            </p:txEl>
                                          </p:spTgt>
                                        </p:tgtEl>
                                        <p:attrNameLst>
                                          <p:attrName>style.visibility</p:attrName>
                                        </p:attrNameLst>
                                      </p:cBhvr>
                                      <p:to>
                                        <p:strVal val="visible"/>
                                      </p:to>
                                    </p:set>
                                    <p:animEffect transition="in" filter="fade">
                                      <p:cBhvr>
                                        <p:cTn id="38" dur="500"/>
                                        <p:tgtEl>
                                          <p:spTgt spid="13">
                                            <p:txEl>
                                              <p:pRg st="3" end="3"/>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xEl>
                                              <p:pRg st="4" end="4"/>
                                            </p:txEl>
                                          </p:spTgt>
                                        </p:tgtEl>
                                        <p:attrNameLst>
                                          <p:attrName>style.visibility</p:attrName>
                                        </p:attrNameLst>
                                      </p:cBhvr>
                                      <p:to>
                                        <p:strVal val="visible"/>
                                      </p:to>
                                    </p:set>
                                    <p:animEffect transition="in" filter="fade">
                                      <p:cBhvr>
                                        <p:cTn id="41" dur="500"/>
                                        <p:tgtEl>
                                          <p:spTgt spid="1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xEl>
                                              <p:pRg st="5" end="5"/>
                                            </p:txEl>
                                          </p:spTgt>
                                        </p:tgtEl>
                                        <p:attrNameLst>
                                          <p:attrName>style.visibility</p:attrName>
                                        </p:attrNameLst>
                                      </p:cBhvr>
                                      <p:to>
                                        <p:strVal val="visible"/>
                                      </p:to>
                                    </p:set>
                                    <p:animEffect transition="in" filter="fade">
                                      <p:cBhvr>
                                        <p:cTn id="46" dur="500"/>
                                        <p:tgtEl>
                                          <p:spTgt spid="1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xEl>
                                              <p:pRg st="6" end="6"/>
                                            </p:txEl>
                                          </p:spTgt>
                                        </p:tgtEl>
                                        <p:attrNameLst>
                                          <p:attrName>style.visibility</p:attrName>
                                        </p:attrNameLst>
                                      </p:cBhvr>
                                      <p:to>
                                        <p:strVal val="visible"/>
                                      </p:to>
                                    </p:set>
                                    <p:animEffect transition="in" filter="fade">
                                      <p:cBhvr>
                                        <p:cTn id="51" dur="500"/>
                                        <p:tgtEl>
                                          <p:spTgt spid="1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xEl>
                                              <p:pRg st="7" end="7"/>
                                            </p:txEl>
                                          </p:spTgt>
                                        </p:tgtEl>
                                        <p:attrNameLst>
                                          <p:attrName>style.visibility</p:attrName>
                                        </p:attrNameLst>
                                      </p:cBhvr>
                                      <p:to>
                                        <p:strVal val="visible"/>
                                      </p:to>
                                    </p:set>
                                    <p:animEffect transition="in" filter="fade">
                                      <p:cBhvr>
                                        <p:cTn id="56"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3600" y="1449388"/>
            <a:ext cx="7202854" cy="45947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4455" y="1611796"/>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13" name="Content Placeholder 2"/>
          <p:cNvSpPr txBox="1">
            <a:spLocks/>
          </p:cNvSpPr>
          <p:nvPr/>
        </p:nvSpPr>
        <p:spPr>
          <a:xfrm>
            <a:off x="1986028" y="1712351"/>
            <a:ext cx="5757798" cy="2932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buAutoNum type="arabicPeriod" startAt="4"/>
              <a:tabLst>
                <a:tab pos="534988" algn="l"/>
              </a:tabLst>
            </a:pPr>
            <a:r>
              <a:rPr lang="en-ZA" sz="2000" dirty="0"/>
              <a:t>This census should be kept anonymous to avoid embarrassment.</a:t>
            </a:r>
          </a:p>
          <a:p>
            <a:pPr marL="266700" indent="0">
              <a:buNone/>
              <a:tabLst>
                <a:tab pos="534988" algn="l"/>
              </a:tabLst>
            </a:pPr>
            <a:r>
              <a:rPr lang="en-ZA" sz="2000" dirty="0"/>
              <a:t>However, it should advise anyone who has been sexually harassed where to go for help, and anyone who knows someone who has harassed others to notify campus authorities. </a:t>
            </a:r>
          </a:p>
        </p:txBody>
      </p:sp>
      <p:sp>
        <p:nvSpPr>
          <p:cNvPr id="2" name="Title 1"/>
          <p:cNvSpPr>
            <a:spLocks noGrp="1"/>
          </p:cNvSpPr>
          <p:nvPr>
            <p:ph type="title"/>
          </p:nvPr>
        </p:nvSpPr>
        <p:spPr/>
        <p:txBody>
          <a:bodyPr/>
          <a:lstStyle/>
          <a:p>
            <a:r>
              <a:rPr lang="en-ZA" dirty="0"/>
              <a:t>Example 13.5 page 253 </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spTree>
    <p:extLst>
      <p:ext uri="{BB962C8B-B14F-4D97-AF65-F5344CB8AC3E}">
        <p14:creationId xmlns:p14="http://schemas.microsoft.com/office/powerpoint/2010/main" val="229065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Data collection instruments</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grpSp>
        <p:nvGrpSpPr>
          <p:cNvPr id="8" name="Group 7"/>
          <p:cNvGrpSpPr/>
          <p:nvPr/>
        </p:nvGrpSpPr>
        <p:grpSpPr>
          <a:xfrm>
            <a:off x="660411" y="2007415"/>
            <a:ext cx="7035789" cy="2842376"/>
            <a:chOff x="660411" y="2007415"/>
            <a:chExt cx="7035789" cy="2842376"/>
          </a:xfrm>
        </p:grpSpPr>
        <p:sp>
          <p:nvSpPr>
            <p:cNvPr id="5" name="Rounded Rectangle 4"/>
            <p:cNvSpPr/>
            <p:nvPr/>
          </p:nvSpPr>
          <p:spPr>
            <a:xfrm>
              <a:off x="660411" y="2665096"/>
              <a:ext cx="7035789" cy="2184695"/>
            </a:xfrm>
            <a:prstGeom prst="round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A9495"/>
                </a:solidFill>
              </a:endParaRPr>
            </a:p>
          </p:txBody>
        </p:sp>
        <p:sp>
          <p:nvSpPr>
            <p:cNvPr id="6" name="TextBox 5"/>
            <p:cNvSpPr txBox="1"/>
            <p:nvPr/>
          </p:nvSpPr>
          <p:spPr>
            <a:xfrm>
              <a:off x="1251839" y="3105150"/>
              <a:ext cx="5852932" cy="1323439"/>
            </a:xfrm>
            <a:prstGeom prst="rect">
              <a:avLst/>
            </a:prstGeom>
            <a:noFill/>
          </p:spPr>
          <p:txBody>
            <a:bodyPr wrap="square" rtlCol="0">
              <a:spAutoFit/>
            </a:bodyPr>
            <a:lstStyle/>
            <a:p>
              <a:pPr algn="ctr"/>
              <a:r>
                <a:rPr lang="en-ZA" sz="2000" dirty="0">
                  <a:solidFill>
                    <a:schemeClr val="bg1"/>
                  </a:solidFill>
                </a:rPr>
                <a:t>A survey is a process of collecting data from a sample of the population that we are interested in. A survey can focus on getting opinions or on getting facts from respondents.</a:t>
              </a:r>
            </a:p>
          </p:txBody>
        </p:sp>
        <p:sp>
          <p:nvSpPr>
            <p:cNvPr id="7" name="Content Placeholder 2"/>
            <p:cNvSpPr txBox="1">
              <a:spLocks/>
            </p:cNvSpPr>
            <p:nvPr/>
          </p:nvSpPr>
          <p:spPr>
            <a:xfrm>
              <a:off x="856169" y="2007415"/>
              <a:ext cx="4926581" cy="7604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5400" b="1" dirty="0">
                  <a:solidFill>
                    <a:srgbClr val="1A9495"/>
                  </a:solidFill>
                </a:rPr>
                <a:t>SURVEY</a:t>
              </a:r>
              <a:endParaRPr lang="en-GB" sz="5400" b="1" dirty="0">
                <a:solidFill>
                  <a:srgbClr val="1A9495"/>
                </a:solidFill>
              </a:endParaRPr>
            </a:p>
          </p:txBody>
        </p:sp>
      </p:grpSp>
    </p:spTree>
    <p:extLst>
      <p:ext uri="{BB962C8B-B14F-4D97-AF65-F5344CB8AC3E}">
        <p14:creationId xmlns:p14="http://schemas.microsoft.com/office/powerpoint/2010/main" val="289655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Data collection instruments</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grpSp>
        <p:nvGrpSpPr>
          <p:cNvPr id="3" name="Group 2"/>
          <p:cNvGrpSpPr/>
          <p:nvPr/>
        </p:nvGrpSpPr>
        <p:grpSpPr>
          <a:xfrm>
            <a:off x="660411" y="1893343"/>
            <a:ext cx="7035789" cy="3130067"/>
            <a:chOff x="660411" y="1893343"/>
            <a:chExt cx="7035789" cy="3130067"/>
          </a:xfrm>
        </p:grpSpPr>
        <p:sp>
          <p:nvSpPr>
            <p:cNvPr id="5" name="Rounded Rectangle 4"/>
            <p:cNvSpPr/>
            <p:nvPr/>
          </p:nvSpPr>
          <p:spPr>
            <a:xfrm>
              <a:off x="660411" y="2549347"/>
              <a:ext cx="7035789" cy="2474063"/>
            </a:xfrm>
            <a:prstGeom prst="round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A9495"/>
                </a:solidFill>
              </a:endParaRPr>
            </a:p>
          </p:txBody>
        </p:sp>
        <p:sp>
          <p:nvSpPr>
            <p:cNvPr id="6" name="TextBox 5"/>
            <p:cNvSpPr txBox="1"/>
            <p:nvPr/>
          </p:nvSpPr>
          <p:spPr>
            <a:xfrm>
              <a:off x="1169774" y="2849226"/>
              <a:ext cx="6017062" cy="1938992"/>
            </a:xfrm>
            <a:prstGeom prst="rect">
              <a:avLst/>
            </a:prstGeom>
            <a:noFill/>
          </p:spPr>
          <p:txBody>
            <a:bodyPr wrap="square" rtlCol="0">
              <a:spAutoFit/>
            </a:bodyPr>
            <a:lstStyle/>
            <a:p>
              <a:pPr algn="ctr"/>
              <a:r>
                <a:rPr lang="en-ZA" sz="2000" dirty="0">
                  <a:solidFill>
                    <a:schemeClr val="bg1"/>
                  </a:solidFill>
                </a:rPr>
                <a:t>A questionnaire uses a set of questions and provides spaces for respondents to write their responses. This instrument is good for getting information from a variety of people. Questionnaires are also appropriate for getting information from people that are spread over a wide area and are not easy to contact face to face.</a:t>
              </a:r>
            </a:p>
          </p:txBody>
        </p:sp>
        <p:sp>
          <p:nvSpPr>
            <p:cNvPr id="7" name="Content Placeholder 2"/>
            <p:cNvSpPr txBox="1">
              <a:spLocks/>
            </p:cNvSpPr>
            <p:nvPr/>
          </p:nvSpPr>
          <p:spPr>
            <a:xfrm>
              <a:off x="902469" y="1893343"/>
              <a:ext cx="5208965" cy="7604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5400" b="1" dirty="0">
                  <a:solidFill>
                    <a:srgbClr val="9DCC47"/>
                  </a:solidFill>
                </a:rPr>
                <a:t>QUESTIONNAIRE</a:t>
              </a:r>
              <a:endParaRPr lang="en-GB" sz="5400" b="1" dirty="0">
                <a:solidFill>
                  <a:srgbClr val="9DCC47"/>
                </a:solidFill>
              </a:endParaRPr>
            </a:p>
          </p:txBody>
        </p:sp>
      </p:grpSp>
    </p:spTree>
    <p:extLst>
      <p:ext uri="{BB962C8B-B14F-4D97-AF65-F5344CB8AC3E}">
        <p14:creationId xmlns:p14="http://schemas.microsoft.com/office/powerpoint/2010/main" val="398853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Data collection instruments</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grpSp>
        <p:nvGrpSpPr>
          <p:cNvPr id="3" name="Group 2"/>
          <p:cNvGrpSpPr/>
          <p:nvPr/>
        </p:nvGrpSpPr>
        <p:grpSpPr>
          <a:xfrm>
            <a:off x="660411" y="1985942"/>
            <a:ext cx="7035789" cy="2933298"/>
            <a:chOff x="660411" y="1985942"/>
            <a:chExt cx="7035789" cy="2933298"/>
          </a:xfrm>
        </p:grpSpPr>
        <p:sp>
          <p:nvSpPr>
            <p:cNvPr id="5" name="Rounded Rectangle 4"/>
            <p:cNvSpPr/>
            <p:nvPr/>
          </p:nvSpPr>
          <p:spPr>
            <a:xfrm>
              <a:off x="660411" y="2630371"/>
              <a:ext cx="7035789" cy="2288869"/>
            </a:xfrm>
            <a:prstGeom prst="round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A9495"/>
                </a:solidFill>
              </a:endParaRPr>
            </a:p>
          </p:txBody>
        </p:sp>
        <p:sp>
          <p:nvSpPr>
            <p:cNvPr id="6" name="TextBox 5"/>
            <p:cNvSpPr txBox="1"/>
            <p:nvPr/>
          </p:nvSpPr>
          <p:spPr>
            <a:xfrm>
              <a:off x="1071389" y="2850506"/>
              <a:ext cx="6213832" cy="1938992"/>
            </a:xfrm>
            <a:prstGeom prst="rect">
              <a:avLst/>
            </a:prstGeom>
            <a:noFill/>
          </p:spPr>
          <p:txBody>
            <a:bodyPr wrap="square" rtlCol="0">
              <a:spAutoFit/>
            </a:bodyPr>
            <a:lstStyle/>
            <a:p>
              <a:pPr algn="ctr"/>
              <a:r>
                <a:rPr lang="en-ZA" sz="2000" dirty="0">
                  <a:solidFill>
                    <a:schemeClr val="bg1"/>
                  </a:solidFill>
                </a:rPr>
                <a:t>An interview involves asking people a set of questions face to face. That is, you talk to the participants directly and they tell you their answers. Interviews are appropriate for a small number of participants and for short and long responses. Interviews are also appropriate when all participants can be contacted easily.</a:t>
              </a:r>
            </a:p>
          </p:txBody>
        </p:sp>
        <p:sp>
          <p:nvSpPr>
            <p:cNvPr id="7" name="Content Placeholder 2"/>
            <p:cNvSpPr txBox="1">
              <a:spLocks/>
            </p:cNvSpPr>
            <p:nvPr/>
          </p:nvSpPr>
          <p:spPr>
            <a:xfrm>
              <a:off x="856169" y="1985942"/>
              <a:ext cx="4926581" cy="7604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5400" b="1" dirty="0">
                  <a:solidFill>
                    <a:srgbClr val="1A9495"/>
                  </a:solidFill>
                </a:rPr>
                <a:t>INTERVIEW</a:t>
              </a:r>
              <a:endParaRPr lang="en-GB" sz="5400" b="1" dirty="0">
                <a:solidFill>
                  <a:srgbClr val="1A9495"/>
                </a:solidFill>
              </a:endParaRPr>
            </a:p>
          </p:txBody>
        </p:sp>
      </p:grpSp>
    </p:spTree>
    <p:extLst>
      <p:ext uri="{BB962C8B-B14F-4D97-AF65-F5344CB8AC3E}">
        <p14:creationId xmlns:p14="http://schemas.microsoft.com/office/powerpoint/2010/main" val="128672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Data collection instruments</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grpSp>
        <p:nvGrpSpPr>
          <p:cNvPr id="3" name="Group 2"/>
          <p:cNvGrpSpPr/>
          <p:nvPr/>
        </p:nvGrpSpPr>
        <p:grpSpPr>
          <a:xfrm>
            <a:off x="660411" y="1918170"/>
            <a:ext cx="7035789" cy="3105240"/>
            <a:chOff x="660411" y="1918170"/>
            <a:chExt cx="7035789" cy="3105240"/>
          </a:xfrm>
        </p:grpSpPr>
        <p:sp>
          <p:nvSpPr>
            <p:cNvPr id="5" name="Rounded Rectangle 4"/>
            <p:cNvSpPr/>
            <p:nvPr/>
          </p:nvSpPr>
          <p:spPr>
            <a:xfrm>
              <a:off x="660411" y="2549347"/>
              <a:ext cx="7035789" cy="2474063"/>
            </a:xfrm>
            <a:prstGeom prst="round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A9495"/>
                </a:solidFill>
              </a:endParaRPr>
            </a:p>
          </p:txBody>
        </p:sp>
        <p:sp>
          <p:nvSpPr>
            <p:cNvPr id="6" name="TextBox 5"/>
            <p:cNvSpPr txBox="1"/>
            <p:nvPr/>
          </p:nvSpPr>
          <p:spPr>
            <a:xfrm>
              <a:off x="1169774" y="2872376"/>
              <a:ext cx="6017062" cy="1938992"/>
            </a:xfrm>
            <a:prstGeom prst="rect">
              <a:avLst/>
            </a:prstGeom>
            <a:noFill/>
          </p:spPr>
          <p:txBody>
            <a:bodyPr wrap="square" rtlCol="0">
              <a:spAutoFit/>
            </a:bodyPr>
            <a:lstStyle/>
            <a:p>
              <a:pPr algn="ctr"/>
              <a:r>
                <a:rPr lang="en-ZA" sz="2000" dirty="0">
                  <a:solidFill>
                    <a:schemeClr val="bg1"/>
                  </a:solidFill>
                </a:rPr>
                <a:t>Observation involves simply observing a trend (also known as a phenomenon). The researcher simply observes, watches and records information. There is no discussion with participants. Observation is appropriate for collecting information where there is no need for any communication.</a:t>
              </a:r>
            </a:p>
          </p:txBody>
        </p:sp>
        <p:sp>
          <p:nvSpPr>
            <p:cNvPr id="7" name="Content Placeholder 2"/>
            <p:cNvSpPr txBox="1">
              <a:spLocks/>
            </p:cNvSpPr>
            <p:nvPr/>
          </p:nvSpPr>
          <p:spPr>
            <a:xfrm>
              <a:off x="856169" y="1918170"/>
              <a:ext cx="4926581" cy="7604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5400" b="1" dirty="0">
                  <a:solidFill>
                    <a:srgbClr val="9DCC47"/>
                  </a:solidFill>
                </a:rPr>
                <a:t>OBSERVATION</a:t>
              </a:r>
              <a:endParaRPr lang="en-ZA" sz="5400" dirty="0">
                <a:solidFill>
                  <a:srgbClr val="9DCC47"/>
                </a:solidFill>
              </a:endParaRPr>
            </a:p>
          </p:txBody>
        </p:sp>
      </p:grpSp>
    </p:spTree>
    <p:extLst>
      <p:ext uri="{BB962C8B-B14F-4D97-AF65-F5344CB8AC3E}">
        <p14:creationId xmlns:p14="http://schemas.microsoft.com/office/powerpoint/2010/main" val="392239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dule L4 M13 Slide 10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62406" y="1905567"/>
            <a:ext cx="5789483" cy="4320000"/>
          </a:xfrm>
          <a:prstGeom prst="rect">
            <a:avLst/>
          </a:prstGeom>
        </p:spPr>
      </p:pic>
      <p:sp>
        <p:nvSpPr>
          <p:cNvPr id="2" name="Title 1"/>
          <p:cNvSpPr>
            <a:spLocks noGrp="1"/>
          </p:cNvSpPr>
          <p:nvPr>
            <p:ph type="title"/>
          </p:nvPr>
        </p:nvSpPr>
        <p:spPr/>
        <p:txBody>
          <a:bodyPr/>
          <a:lstStyle/>
          <a:p>
            <a:r>
              <a:rPr lang="en-ZA" sz="4300" dirty="0"/>
              <a:t>Explaining some important concepts</a:t>
            </a:r>
          </a:p>
        </p:txBody>
      </p:sp>
      <p:sp>
        <p:nvSpPr>
          <p:cNvPr id="4" name="Text Placeholder 3"/>
          <p:cNvSpPr>
            <a:spLocks noGrp="1"/>
          </p:cNvSpPr>
          <p:nvPr>
            <p:ph type="body" sz="quarter" idx="10"/>
          </p:nvPr>
        </p:nvSpPr>
        <p:spPr/>
        <p:txBody>
          <a:bodyPr/>
          <a:lstStyle/>
          <a:p>
            <a:r>
              <a:rPr lang="en-ZA" dirty="0"/>
              <a:t>Unit 13.1</a:t>
            </a:r>
          </a:p>
        </p:txBody>
      </p:sp>
      <p:sp>
        <p:nvSpPr>
          <p:cNvPr id="33" name="Rectangle 32"/>
          <p:cNvSpPr/>
          <p:nvPr/>
        </p:nvSpPr>
        <p:spPr>
          <a:xfrm>
            <a:off x="147637" y="1864860"/>
            <a:ext cx="8058151" cy="4370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6443" y="2326739"/>
            <a:ext cx="2970990" cy="3504063"/>
          </a:xfrm>
          <a:prstGeom prst="rect">
            <a:avLst/>
          </a:prstGeom>
        </p:spPr>
      </p:pic>
    </p:spTree>
    <p:extLst>
      <p:ext uri="{BB962C8B-B14F-4D97-AF65-F5344CB8AC3E}">
        <p14:creationId xmlns:p14="http://schemas.microsoft.com/office/powerpoint/2010/main" val="238211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817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Collecting and organising data</a:t>
            </a:r>
            <a:endParaRPr lang="en-GB" dirty="0"/>
          </a:p>
        </p:txBody>
      </p:sp>
      <p:sp>
        <p:nvSpPr>
          <p:cNvPr id="3" name="Text Placeholder 2"/>
          <p:cNvSpPr>
            <a:spLocks noGrp="1"/>
          </p:cNvSpPr>
          <p:nvPr>
            <p:ph type="body" idx="1"/>
          </p:nvPr>
        </p:nvSpPr>
        <p:spPr/>
        <p:txBody>
          <a:bodyPr/>
          <a:lstStyle/>
          <a:p>
            <a:r>
              <a:rPr lang="en-ZA" sz="3200" dirty="0"/>
              <a:t>Module 13</a:t>
            </a:r>
            <a:endParaRPr lang="en-GB" dirty="0"/>
          </a:p>
        </p:txBody>
      </p:sp>
    </p:spTree>
    <p:extLst>
      <p:ext uri="{BB962C8B-B14F-4D97-AF65-F5344CB8AC3E}">
        <p14:creationId xmlns:p14="http://schemas.microsoft.com/office/powerpoint/2010/main" val="23229068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13.14 page 258</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grpSp>
        <p:nvGrpSpPr>
          <p:cNvPr id="6" name="Group 5"/>
          <p:cNvGrpSpPr/>
          <p:nvPr/>
        </p:nvGrpSpPr>
        <p:grpSpPr>
          <a:xfrm>
            <a:off x="863600" y="1570913"/>
            <a:ext cx="7198724" cy="2655132"/>
            <a:chOff x="863600" y="2622794"/>
            <a:chExt cx="7198724" cy="2655132"/>
          </a:xfrm>
        </p:grpSpPr>
        <p:sp>
          <p:nvSpPr>
            <p:cNvPr id="7" name="Rectangle 6"/>
            <p:cNvSpPr/>
            <p:nvPr/>
          </p:nvSpPr>
          <p:spPr>
            <a:xfrm>
              <a:off x="863600" y="2622794"/>
              <a:ext cx="7198724" cy="265513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8" name="Content Placeholder 2"/>
            <p:cNvSpPr txBox="1">
              <a:spLocks/>
            </p:cNvSpPr>
            <p:nvPr/>
          </p:nvSpPr>
          <p:spPr>
            <a:xfrm>
              <a:off x="1471448" y="2824622"/>
              <a:ext cx="6300951" cy="12594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038" indent="-173038"/>
              <a:r>
                <a:rPr lang="en-ZA" sz="2000" dirty="0"/>
                <a:t>Samantha is part of a team of researchers at Muizenberg beach collecting data about why more sharks are venturing closer to shore. </a:t>
              </a:r>
            </a:p>
            <a:p>
              <a:pPr marL="173038" indent="0">
                <a:buNone/>
              </a:pPr>
              <a:r>
                <a:rPr lang="en-ZA" sz="2000" dirty="0"/>
                <a:t>However, she has a strong belief that chumming is a big reason for sharks coming closer to shore. </a:t>
              </a:r>
            </a:p>
            <a:p>
              <a:pPr marL="173038" indent="0">
                <a:buNone/>
              </a:pPr>
              <a:r>
                <a:rPr lang="en-ZA" sz="2000" dirty="0"/>
                <a:t>Explain why she might not be objective when conducting this survey.</a:t>
              </a:r>
            </a:p>
          </p:txBody>
        </p:sp>
      </p:grpSp>
      <p:grpSp>
        <p:nvGrpSpPr>
          <p:cNvPr id="9" name="Group 8"/>
          <p:cNvGrpSpPr/>
          <p:nvPr/>
        </p:nvGrpSpPr>
        <p:grpSpPr>
          <a:xfrm>
            <a:off x="352501" y="1662189"/>
            <a:ext cx="1029149" cy="955774"/>
            <a:chOff x="352501" y="2871461"/>
            <a:chExt cx="1525437" cy="1416679"/>
          </a:xfrm>
        </p:grpSpPr>
        <p:sp>
          <p:nvSpPr>
            <p:cNvPr id="10" name="Rectangle 9"/>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2" name="Rectangle 11"/>
          <p:cNvSpPr/>
          <p:nvPr/>
        </p:nvSpPr>
        <p:spPr>
          <a:xfrm>
            <a:off x="863600" y="4376980"/>
            <a:ext cx="7198724" cy="1642820"/>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3" name="Group 12"/>
          <p:cNvGrpSpPr>
            <a:grpSpLocks noChangeAspect="1"/>
          </p:cNvGrpSpPr>
          <p:nvPr/>
        </p:nvGrpSpPr>
        <p:grpSpPr>
          <a:xfrm>
            <a:off x="348042" y="4466428"/>
            <a:ext cx="1031115" cy="957600"/>
            <a:chOff x="352501" y="1521403"/>
            <a:chExt cx="1525437" cy="1416679"/>
          </a:xfrm>
        </p:grpSpPr>
        <p:sp>
          <p:nvSpPr>
            <p:cNvPr id="14" name="Rectangle 13"/>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8806" y="1965229"/>
            <a:ext cx="3046715" cy="3600000"/>
          </a:xfrm>
          <a:prstGeom prst="rect">
            <a:avLst/>
          </a:prstGeom>
          <a:noFill/>
          <a:ln>
            <a:noFill/>
          </a:ln>
        </p:spPr>
      </p:pic>
      <p:sp>
        <p:nvSpPr>
          <p:cNvPr id="17" name="TextBox 16"/>
          <p:cNvSpPr txBox="1"/>
          <p:nvPr/>
        </p:nvSpPr>
        <p:spPr>
          <a:xfrm>
            <a:off x="1505801" y="4561797"/>
            <a:ext cx="6362059" cy="1323439"/>
          </a:xfrm>
          <a:prstGeom prst="rect">
            <a:avLst/>
          </a:prstGeom>
          <a:noFill/>
        </p:spPr>
        <p:txBody>
          <a:bodyPr wrap="square" rtlCol="0">
            <a:spAutoFit/>
          </a:bodyPr>
          <a:lstStyle/>
          <a:p>
            <a:pPr marL="180975" lvl="1" indent="-180975">
              <a:buFont typeface="Arial" panose="020B0604020202020204" pitchFamily="34" charset="0"/>
              <a:buChar char="•"/>
            </a:pPr>
            <a:r>
              <a:rPr lang="en-ZA" sz="2000" dirty="0"/>
              <a:t>Samantha has her own strong belief on the subject. This makes it difficult for her to be objective. Study the sources of income for the two months of December and January.</a:t>
            </a:r>
          </a:p>
        </p:txBody>
      </p:sp>
    </p:spTree>
    <p:extLst>
      <p:ext uri="{BB962C8B-B14F-4D97-AF65-F5344CB8AC3E}">
        <p14:creationId xmlns:p14="http://schemas.microsoft.com/office/powerpoint/2010/main" val="365314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900" decel="100000" fill="hold"/>
                                        <p:tgtEl>
                                          <p:spTgt spid="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p:sp>
        <p:nvSpPr>
          <p:cNvPr id="8" name="Content Placeholder 2"/>
          <p:cNvSpPr txBox="1">
            <a:spLocks/>
          </p:cNvSpPr>
          <p:nvPr/>
        </p:nvSpPr>
        <p:spPr>
          <a:xfrm>
            <a:off x="2025148" y="1707832"/>
            <a:ext cx="5891936" cy="40300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r>
              <a:rPr lang="en-GB" sz="1800" dirty="0"/>
              <a:t>Refer to this questionnaire: </a:t>
            </a:r>
            <a:endParaRPr lang="en-ZA" sz="1800" dirty="0"/>
          </a:p>
        </p:txBody>
      </p:sp>
      <p:sp>
        <p:nvSpPr>
          <p:cNvPr id="2" name="Title 1"/>
          <p:cNvSpPr>
            <a:spLocks noGrp="1"/>
          </p:cNvSpPr>
          <p:nvPr>
            <p:ph type="title"/>
          </p:nvPr>
        </p:nvSpPr>
        <p:spPr/>
        <p:txBody>
          <a:bodyPr/>
          <a:lstStyle/>
          <a:p>
            <a:r>
              <a:rPr lang="en-ZA" dirty="0"/>
              <a:t>Example 13.15 page 259</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sp>
        <p:nvSpPr>
          <p:cNvPr id="10" name="TextBox 9"/>
          <p:cNvSpPr txBox="1"/>
          <p:nvPr/>
        </p:nvSpPr>
        <p:spPr>
          <a:xfrm>
            <a:off x="2025148" y="2307606"/>
            <a:ext cx="5804176" cy="2711100"/>
          </a:xfrm>
          <a:prstGeom prst="rect">
            <a:avLst/>
          </a:prstGeom>
          <a:solidFill>
            <a:srgbClr val="D8E7EA"/>
          </a:solidFill>
        </p:spPr>
        <p:txBody>
          <a:bodyPr wrap="square" lIns="144000" tIns="108000" rIns="144000" bIns="108000" rtlCol="0">
            <a:spAutoFit/>
          </a:bodyPr>
          <a:lstStyle/>
          <a:p>
            <a:r>
              <a:rPr lang="en-GB" dirty="0"/>
              <a:t>Dear Customer, </a:t>
            </a:r>
          </a:p>
          <a:p>
            <a:r>
              <a:rPr lang="en-GB" dirty="0"/>
              <a:t>The </a:t>
            </a:r>
            <a:r>
              <a:rPr lang="en-GB" dirty="0" err="1"/>
              <a:t>Squeeza</a:t>
            </a:r>
            <a:r>
              <a:rPr lang="en-GB" dirty="0"/>
              <a:t> Family Restaurant is dedicated to improving customer satisfaction. This survey will be helpful to enhance our services and meet your needs. Your response will be used only for survey purposes. Attached is a gift voucher that can be used in the next month as a token of our goodwill. In case you have any questions regarding the survey, please call 123-456-7890. Thank you very much for your time and suggestions. </a:t>
            </a:r>
          </a:p>
        </p:txBody>
      </p:sp>
    </p:spTree>
    <p:extLst>
      <p:ext uri="{BB962C8B-B14F-4D97-AF65-F5344CB8AC3E}">
        <p14:creationId xmlns:p14="http://schemas.microsoft.com/office/powerpoint/2010/main" val="35787552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p:sp>
        <p:nvSpPr>
          <p:cNvPr id="2" name="Title 1"/>
          <p:cNvSpPr>
            <a:spLocks noGrp="1"/>
          </p:cNvSpPr>
          <p:nvPr>
            <p:ph type="title"/>
          </p:nvPr>
        </p:nvSpPr>
        <p:spPr/>
        <p:txBody>
          <a:bodyPr/>
          <a:lstStyle/>
          <a:p>
            <a:r>
              <a:rPr lang="en-ZA" dirty="0"/>
              <a:t>Example 13.15 page 259</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graphicFrame>
        <p:nvGraphicFramePr>
          <p:cNvPr id="8" name="Table 7"/>
          <p:cNvGraphicFramePr>
            <a:graphicFrameLocks noGrp="1"/>
          </p:cNvGraphicFramePr>
          <p:nvPr>
            <p:extLst>
              <p:ext uri="{D42A27DB-BD31-4B8C-83A1-F6EECF244321}">
                <p14:modId xmlns:p14="http://schemas.microsoft.com/office/powerpoint/2010/main" val="691857564"/>
              </p:ext>
            </p:extLst>
          </p:nvPr>
        </p:nvGraphicFramePr>
        <p:xfrm>
          <a:off x="2066348" y="1623060"/>
          <a:ext cx="5743576" cy="4297680"/>
        </p:xfrm>
        <a:graphic>
          <a:graphicData uri="http://schemas.openxmlformats.org/drawingml/2006/table">
            <a:tbl>
              <a:tblPr firstRow="1" bandRow="1">
                <a:tableStyleId>{5C22544A-7EE6-4342-B048-85BDC9FD1C3A}</a:tableStyleId>
              </a:tblPr>
              <a:tblGrid>
                <a:gridCol w="2381251"/>
                <a:gridCol w="672465"/>
                <a:gridCol w="672465"/>
                <a:gridCol w="672465"/>
                <a:gridCol w="672465"/>
                <a:gridCol w="672465"/>
              </a:tblGrid>
              <a:tr h="226076">
                <a:tc>
                  <a:txBody>
                    <a:bodyPr/>
                    <a:lstStyle/>
                    <a:p>
                      <a:endParaRPr lang="en-GB" sz="1050" dirty="0"/>
                    </a:p>
                  </a:txBody>
                  <a:tcPr>
                    <a:solidFill>
                      <a:srgbClr val="9FC8CC"/>
                    </a:solidFill>
                  </a:tcPr>
                </a:tc>
                <a:tc>
                  <a:txBody>
                    <a:bodyPr/>
                    <a:lstStyle/>
                    <a:p>
                      <a:pPr algn="ctr"/>
                      <a:r>
                        <a:rPr lang="en-ZA" sz="1050" dirty="0" smtClean="0">
                          <a:solidFill>
                            <a:schemeClr val="tx1"/>
                          </a:solidFill>
                        </a:rPr>
                        <a:t>Strongly agree</a:t>
                      </a:r>
                      <a:endParaRPr lang="en-GB" sz="1050" dirty="0">
                        <a:solidFill>
                          <a:schemeClr val="tx1"/>
                        </a:solidFill>
                      </a:endParaRPr>
                    </a:p>
                  </a:txBody>
                  <a:tcPr anchor="ctr">
                    <a:solidFill>
                      <a:srgbClr val="9FC8CC"/>
                    </a:solidFill>
                  </a:tcPr>
                </a:tc>
                <a:tc>
                  <a:txBody>
                    <a:bodyPr/>
                    <a:lstStyle/>
                    <a:p>
                      <a:pPr algn="ctr"/>
                      <a:r>
                        <a:rPr lang="en-ZA" sz="1050" dirty="0" smtClean="0">
                          <a:solidFill>
                            <a:schemeClr val="tx1"/>
                          </a:solidFill>
                        </a:rPr>
                        <a:t>Agree</a:t>
                      </a:r>
                      <a:endParaRPr lang="en-GB" sz="1050" dirty="0">
                        <a:solidFill>
                          <a:schemeClr val="tx1"/>
                        </a:solidFill>
                      </a:endParaRPr>
                    </a:p>
                  </a:txBody>
                  <a:tcPr anchor="ctr">
                    <a:solidFill>
                      <a:srgbClr val="9FC8CC"/>
                    </a:solidFill>
                  </a:tcPr>
                </a:tc>
                <a:tc>
                  <a:txBody>
                    <a:bodyPr/>
                    <a:lstStyle/>
                    <a:p>
                      <a:pPr algn="ctr"/>
                      <a:r>
                        <a:rPr lang="en-ZA" sz="1050" dirty="0" smtClean="0">
                          <a:solidFill>
                            <a:schemeClr val="tx1"/>
                          </a:solidFill>
                        </a:rPr>
                        <a:t>Neutral</a:t>
                      </a:r>
                      <a:endParaRPr lang="en-GB" sz="1050" dirty="0">
                        <a:solidFill>
                          <a:schemeClr val="tx1"/>
                        </a:solidFill>
                      </a:endParaRPr>
                    </a:p>
                  </a:txBody>
                  <a:tcPr anchor="ctr">
                    <a:solidFill>
                      <a:srgbClr val="9FC8CC"/>
                    </a:solidFill>
                  </a:tcPr>
                </a:tc>
                <a:tc>
                  <a:txBody>
                    <a:bodyPr/>
                    <a:lstStyle/>
                    <a:p>
                      <a:pPr algn="ctr"/>
                      <a:r>
                        <a:rPr lang="en-ZA" sz="1050" dirty="0" smtClean="0">
                          <a:solidFill>
                            <a:schemeClr val="tx1"/>
                          </a:solidFill>
                        </a:rPr>
                        <a:t>Disagree</a:t>
                      </a:r>
                      <a:endParaRPr lang="en-GB" sz="1050" dirty="0">
                        <a:solidFill>
                          <a:schemeClr val="tx1"/>
                        </a:solidFill>
                      </a:endParaRPr>
                    </a:p>
                  </a:txBody>
                  <a:tcPr anchor="ctr">
                    <a:solidFill>
                      <a:srgbClr val="9FC8CC"/>
                    </a:solidFill>
                  </a:tcPr>
                </a:tc>
                <a:tc>
                  <a:txBody>
                    <a:bodyPr/>
                    <a:lstStyle/>
                    <a:p>
                      <a:pPr algn="ctr"/>
                      <a:r>
                        <a:rPr lang="en-ZA" sz="1050" dirty="0" smtClean="0">
                          <a:solidFill>
                            <a:schemeClr val="tx1"/>
                          </a:solidFill>
                        </a:rPr>
                        <a:t>Strongly disagree</a:t>
                      </a:r>
                      <a:endParaRPr lang="en-GB" sz="1050" dirty="0">
                        <a:solidFill>
                          <a:schemeClr val="tx1"/>
                        </a:solidFill>
                      </a:endParaRPr>
                    </a:p>
                  </a:txBody>
                  <a:tcPr anchor="ctr">
                    <a:solidFill>
                      <a:srgbClr val="9FC8CC"/>
                    </a:solidFill>
                  </a:tcPr>
                </a:tc>
              </a:tr>
              <a:tr h="226076">
                <a:tc>
                  <a:txBody>
                    <a:bodyPr/>
                    <a:lstStyle/>
                    <a:p>
                      <a:r>
                        <a:rPr lang="en-GB" sz="1050" b="0" i="0" u="none" strike="noStrike" kern="1200" baseline="0" dirty="0" smtClean="0">
                          <a:solidFill>
                            <a:schemeClr val="dk1"/>
                          </a:solidFill>
                          <a:latin typeface="+mn-lt"/>
                          <a:ea typeface="+mn-ea"/>
                          <a:cs typeface="+mn-cs"/>
                        </a:rPr>
                        <a:t>1. The restaurant is accessibly located. </a:t>
                      </a:r>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a:p>
                  </a:txBody>
                  <a:tcPr>
                    <a:solidFill>
                      <a:srgbClr val="D8E7EA"/>
                    </a:solidFill>
                  </a:tcPr>
                </a:tc>
                <a:tc>
                  <a:txBody>
                    <a:bodyPr/>
                    <a:lstStyle/>
                    <a:p>
                      <a:endParaRPr lang="en-GB" sz="1050"/>
                    </a:p>
                  </a:txBody>
                  <a:tcPr>
                    <a:solidFill>
                      <a:srgbClr val="D8E7EA"/>
                    </a:solidFill>
                  </a:tcPr>
                </a:tc>
              </a:tr>
              <a:tr h="226076">
                <a:tc>
                  <a:txBody>
                    <a:bodyPr/>
                    <a:lstStyle/>
                    <a:p>
                      <a:r>
                        <a:rPr lang="en-GB" sz="1050" b="0" i="0" u="none" strike="noStrike" kern="1200" baseline="0" dirty="0" smtClean="0">
                          <a:solidFill>
                            <a:schemeClr val="dk1"/>
                          </a:solidFill>
                          <a:latin typeface="+mn-lt"/>
                          <a:ea typeface="+mn-ea"/>
                          <a:cs typeface="+mn-cs"/>
                        </a:rPr>
                        <a:t>2. The restaurant hours are convenient for my family needs. </a:t>
                      </a:r>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a:p>
                  </a:txBody>
                  <a:tcPr>
                    <a:solidFill>
                      <a:srgbClr val="D8E7EA"/>
                    </a:solidFill>
                  </a:tcPr>
                </a:tc>
              </a:tr>
              <a:tr h="226076">
                <a:tc>
                  <a:txBody>
                    <a:bodyPr/>
                    <a:lstStyle/>
                    <a:p>
                      <a:r>
                        <a:rPr lang="en-GB" sz="1050" b="0" i="0" u="none" strike="noStrike" kern="1200" baseline="0" dirty="0" smtClean="0">
                          <a:solidFill>
                            <a:schemeClr val="dk1"/>
                          </a:solidFill>
                          <a:latin typeface="+mn-lt"/>
                          <a:ea typeface="+mn-ea"/>
                          <a:cs typeface="+mn-cs"/>
                        </a:rPr>
                        <a:t>3. The advertised dish was in stock. </a:t>
                      </a:r>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a:p>
                  </a:txBody>
                  <a:tcPr>
                    <a:solidFill>
                      <a:srgbClr val="D8E7EA"/>
                    </a:solidFill>
                  </a:tcPr>
                </a:tc>
              </a:tr>
              <a:tr h="226076">
                <a:tc>
                  <a:txBody>
                    <a:bodyPr/>
                    <a:lstStyle/>
                    <a:p>
                      <a:r>
                        <a:rPr lang="en-GB" sz="1050" b="0" i="0" u="none" strike="noStrike" kern="1200" baseline="0" dirty="0" smtClean="0">
                          <a:solidFill>
                            <a:schemeClr val="dk1"/>
                          </a:solidFill>
                          <a:latin typeface="+mn-lt"/>
                          <a:ea typeface="+mn-ea"/>
                          <a:cs typeface="+mn-cs"/>
                        </a:rPr>
                        <a:t>4. A good selection of dishes was present. </a:t>
                      </a:r>
                      <a:endParaRPr lang="en-GB" sz="1050" dirty="0"/>
                    </a:p>
                  </a:txBody>
                  <a:tcPr>
                    <a:solidFill>
                      <a:srgbClr val="D8E7EA"/>
                    </a:solidFill>
                  </a:tcPr>
                </a:tc>
                <a:tc>
                  <a:txBody>
                    <a:bodyPr/>
                    <a:lstStyle/>
                    <a:p>
                      <a:endParaRPr lang="en-GB" sz="105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a:p>
                  </a:txBody>
                  <a:tcPr>
                    <a:solidFill>
                      <a:srgbClr val="D8E7EA"/>
                    </a:solidFill>
                  </a:tcPr>
                </a:tc>
              </a:tr>
              <a:tr h="226076">
                <a:tc>
                  <a:txBody>
                    <a:bodyPr/>
                    <a:lstStyle/>
                    <a:p>
                      <a:r>
                        <a:rPr lang="en-GB" sz="1050" b="0" i="0" u="none" strike="noStrike" kern="1200" baseline="0" dirty="0" smtClean="0">
                          <a:solidFill>
                            <a:schemeClr val="dk1"/>
                          </a:solidFill>
                          <a:latin typeface="+mn-lt"/>
                          <a:ea typeface="+mn-ea"/>
                          <a:cs typeface="+mn-cs"/>
                        </a:rPr>
                        <a:t>5. The meals sold are good value for money. </a:t>
                      </a:r>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a:p>
                  </a:txBody>
                  <a:tcPr>
                    <a:solidFill>
                      <a:srgbClr val="D8E7EA"/>
                    </a:solidFill>
                  </a:tcPr>
                </a:tc>
              </a:tr>
              <a:tr h="226076">
                <a:tc>
                  <a:txBody>
                    <a:bodyPr/>
                    <a:lstStyle/>
                    <a:p>
                      <a:r>
                        <a:rPr lang="en-GB" sz="1050" b="0" i="0" u="none" strike="noStrike" kern="1200" baseline="0" dirty="0" smtClean="0">
                          <a:solidFill>
                            <a:schemeClr val="dk1"/>
                          </a:solidFill>
                          <a:latin typeface="+mn-lt"/>
                          <a:ea typeface="+mn-ea"/>
                          <a:cs typeface="+mn-cs"/>
                        </a:rPr>
                        <a:t>6. The restaurant has the lowest prices in the area. </a:t>
                      </a:r>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a:p>
                  </a:txBody>
                  <a:tcPr>
                    <a:solidFill>
                      <a:srgbClr val="D8E7EA"/>
                    </a:solidFill>
                  </a:tcPr>
                </a:tc>
              </a:tr>
              <a:tr h="226076">
                <a:tc>
                  <a:txBody>
                    <a:bodyPr/>
                    <a:lstStyle/>
                    <a:p>
                      <a:r>
                        <a:rPr lang="en-GB" sz="1050" b="0" i="0" u="none" strike="noStrike" kern="1200" baseline="0" dirty="0" smtClean="0">
                          <a:solidFill>
                            <a:schemeClr val="dk1"/>
                          </a:solidFill>
                          <a:latin typeface="+mn-lt"/>
                          <a:ea typeface="+mn-ea"/>
                          <a:cs typeface="+mn-cs"/>
                        </a:rPr>
                        <a:t>7. Meals sold are of the highest quality. </a:t>
                      </a:r>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r>
              <a:tr h="226076">
                <a:tc>
                  <a:txBody>
                    <a:bodyPr/>
                    <a:lstStyle/>
                    <a:p>
                      <a:r>
                        <a:rPr lang="en-GB" sz="1050" b="0" i="0" u="none" strike="noStrike" kern="1200" baseline="0" dirty="0" smtClean="0">
                          <a:solidFill>
                            <a:schemeClr val="dk1"/>
                          </a:solidFill>
                          <a:latin typeface="+mn-lt"/>
                          <a:ea typeface="+mn-ea"/>
                          <a:cs typeface="+mn-cs"/>
                        </a:rPr>
                        <a:t>8. Restaurant atmosphere and decor are appealing. </a:t>
                      </a:r>
                      <a:endParaRPr lang="en-GB" sz="1050" dirty="0"/>
                    </a:p>
                  </a:txBody>
                  <a:tcPr>
                    <a:solidFill>
                      <a:srgbClr val="D8E7EA"/>
                    </a:solidFill>
                  </a:tcPr>
                </a:tc>
                <a:tc>
                  <a:txBody>
                    <a:bodyPr/>
                    <a:lstStyle/>
                    <a:p>
                      <a:endParaRPr lang="en-GB" sz="1050"/>
                    </a:p>
                  </a:txBody>
                  <a:tcPr>
                    <a:solidFill>
                      <a:srgbClr val="D8E7EA"/>
                    </a:solidFill>
                  </a:tcPr>
                </a:tc>
                <a:tc>
                  <a:txBody>
                    <a:bodyPr/>
                    <a:lstStyle/>
                    <a:p>
                      <a:endParaRPr lang="en-GB" sz="1050" dirty="0"/>
                    </a:p>
                  </a:txBody>
                  <a:tcPr>
                    <a:solidFill>
                      <a:srgbClr val="D8E7EA"/>
                    </a:solidFill>
                  </a:tcPr>
                </a:tc>
                <a:tc>
                  <a:txBody>
                    <a:bodyPr/>
                    <a:lstStyle/>
                    <a:p>
                      <a:endParaRPr lang="en-GB" sz="105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r>
              <a:tr h="226076">
                <a:tc>
                  <a:txBody>
                    <a:bodyPr/>
                    <a:lstStyle/>
                    <a:p>
                      <a:r>
                        <a:rPr lang="en-GB" sz="1050" b="0" i="0" u="none" strike="noStrike" kern="1200" baseline="0" dirty="0" smtClean="0">
                          <a:solidFill>
                            <a:schemeClr val="dk1"/>
                          </a:solidFill>
                          <a:latin typeface="+mn-lt"/>
                          <a:ea typeface="+mn-ea"/>
                          <a:cs typeface="+mn-cs"/>
                        </a:rPr>
                        <a:t>9. Do you agree that naughty children should not be allowed in a restaurant? </a:t>
                      </a:r>
                      <a:endParaRPr lang="en-GB" sz="1050" dirty="0"/>
                    </a:p>
                  </a:txBody>
                  <a:tcPr>
                    <a:solidFill>
                      <a:srgbClr val="D8E7EA"/>
                    </a:solidFill>
                  </a:tcPr>
                </a:tc>
                <a:tc>
                  <a:txBody>
                    <a:bodyPr/>
                    <a:lstStyle/>
                    <a:p>
                      <a:endParaRPr lang="en-GB" sz="1050"/>
                    </a:p>
                  </a:txBody>
                  <a:tcPr>
                    <a:solidFill>
                      <a:srgbClr val="D8E7EA"/>
                    </a:solidFill>
                  </a:tcPr>
                </a:tc>
                <a:tc>
                  <a:txBody>
                    <a:bodyPr/>
                    <a:lstStyle/>
                    <a:p>
                      <a:endParaRPr lang="en-GB" sz="105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r>
              <a:tr h="226076">
                <a:tc>
                  <a:txBody>
                    <a:bodyPr/>
                    <a:lstStyle/>
                    <a:p>
                      <a:r>
                        <a:rPr lang="en-GB" sz="1050" b="0" i="0" u="none" strike="noStrike" kern="1200" baseline="0" dirty="0" smtClean="0">
                          <a:solidFill>
                            <a:schemeClr val="dk1"/>
                          </a:solidFill>
                          <a:latin typeface="+mn-lt"/>
                          <a:ea typeface="+mn-ea"/>
                          <a:cs typeface="+mn-cs"/>
                        </a:rPr>
                        <a:t>10. I agree that MSG is harmful and should be avoided. </a:t>
                      </a:r>
                      <a:endParaRPr lang="en-GB" sz="1050" dirty="0"/>
                    </a:p>
                  </a:txBody>
                  <a:tcPr>
                    <a:solidFill>
                      <a:srgbClr val="D8E7EA"/>
                    </a:solidFill>
                  </a:tcPr>
                </a:tc>
                <a:tc>
                  <a:txBody>
                    <a:bodyPr/>
                    <a:lstStyle/>
                    <a:p>
                      <a:endParaRPr lang="en-GB" sz="1050"/>
                    </a:p>
                  </a:txBody>
                  <a:tcPr>
                    <a:solidFill>
                      <a:srgbClr val="D8E7EA"/>
                    </a:solidFill>
                  </a:tcPr>
                </a:tc>
                <a:tc>
                  <a:txBody>
                    <a:bodyPr/>
                    <a:lstStyle/>
                    <a:p>
                      <a:endParaRPr lang="en-GB" sz="105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c>
                  <a:txBody>
                    <a:bodyPr/>
                    <a:lstStyle/>
                    <a:p>
                      <a:endParaRPr lang="en-GB" sz="1050" dirty="0"/>
                    </a:p>
                  </a:txBody>
                  <a:tcPr>
                    <a:solidFill>
                      <a:srgbClr val="D8E7EA"/>
                    </a:solidFill>
                  </a:tcPr>
                </a:tc>
              </a:tr>
              <a:tr h="226076">
                <a:tc gridSpan="6">
                  <a:txBody>
                    <a:bodyPr/>
                    <a:lstStyle/>
                    <a:p>
                      <a:r>
                        <a:rPr lang="en-GB" sz="1050" b="0" i="0" u="none" strike="noStrike" kern="1200" baseline="0" dirty="0" smtClean="0">
                          <a:solidFill>
                            <a:schemeClr val="dk1"/>
                          </a:solidFill>
                          <a:latin typeface="+mn-lt"/>
                          <a:ea typeface="+mn-ea"/>
                          <a:cs typeface="+mn-cs"/>
                        </a:rPr>
                        <a:t>11. What could we do to make your restaurant dining experience better? </a:t>
                      </a:r>
                      <a:endParaRPr lang="en-GB" sz="1050" dirty="0"/>
                    </a:p>
                  </a:txBody>
                  <a:tcPr>
                    <a:solidFill>
                      <a:srgbClr val="D8E7EA"/>
                    </a:solidFill>
                  </a:tcPr>
                </a:tc>
                <a:tc hMerge="1">
                  <a:txBody>
                    <a:bodyPr/>
                    <a:lstStyle/>
                    <a:p>
                      <a:endParaRPr lang="en-GB" sz="1100" dirty="0"/>
                    </a:p>
                  </a:txBody>
                  <a:tcPr>
                    <a:solidFill>
                      <a:srgbClr val="D8E7EA"/>
                    </a:solidFill>
                  </a:tcPr>
                </a:tc>
                <a:tc hMerge="1">
                  <a:txBody>
                    <a:bodyPr/>
                    <a:lstStyle/>
                    <a:p>
                      <a:endParaRPr lang="en-GB" sz="1100" dirty="0"/>
                    </a:p>
                  </a:txBody>
                  <a:tcPr>
                    <a:solidFill>
                      <a:srgbClr val="D8E7EA"/>
                    </a:solidFill>
                  </a:tcPr>
                </a:tc>
                <a:tc hMerge="1">
                  <a:txBody>
                    <a:bodyPr/>
                    <a:lstStyle/>
                    <a:p>
                      <a:endParaRPr lang="en-GB" sz="1100" dirty="0"/>
                    </a:p>
                  </a:txBody>
                  <a:tcPr>
                    <a:solidFill>
                      <a:srgbClr val="D8E7EA"/>
                    </a:solidFill>
                  </a:tcPr>
                </a:tc>
                <a:tc hMerge="1">
                  <a:txBody>
                    <a:bodyPr/>
                    <a:lstStyle/>
                    <a:p>
                      <a:endParaRPr lang="en-GB" sz="1100" dirty="0"/>
                    </a:p>
                  </a:txBody>
                  <a:tcPr>
                    <a:solidFill>
                      <a:srgbClr val="D8E7EA"/>
                    </a:solidFill>
                  </a:tcPr>
                </a:tc>
                <a:tc hMerge="1">
                  <a:txBody>
                    <a:bodyPr/>
                    <a:lstStyle/>
                    <a:p>
                      <a:endParaRPr lang="en-GB" sz="1100" dirty="0"/>
                    </a:p>
                  </a:txBody>
                  <a:tcPr>
                    <a:solidFill>
                      <a:srgbClr val="D8E7EA"/>
                    </a:solidFill>
                  </a:tcPr>
                </a:tc>
              </a:tr>
            </a:tbl>
          </a:graphicData>
        </a:graphic>
      </p:graphicFrame>
    </p:spTree>
    <p:extLst>
      <p:ext uri="{BB962C8B-B14F-4D97-AF65-F5344CB8AC3E}">
        <p14:creationId xmlns:p14="http://schemas.microsoft.com/office/powerpoint/2010/main" val="37609601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p:sp>
        <p:nvSpPr>
          <p:cNvPr id="8" name="Content Placeholder 2"/>
          <p:cNvSpPr txBox="1">
            <a:spLocks/>
          </p:cNvSpPr>
          <p:nvPr/>
        </p:nvSpPr>
        <p:spPr>
          <a:xfrm>
            <a:off x="2025148" y="1707832"/>
            <a:ext cx="5891936" cy="40300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Font typeface="+mj-lt"/>
              <a:buAutoNum type="alphaLcParenR"/>
            </a:pPr>
            <a:r>
              <a:rPr lang="en-GB" sz="1800" dirty="0"/>
              <a:t>Identify anything in the explanation to the customer that would influence their answers.</a:t>
            </a:r>
          </a:p>
          <a:p>
            <a:pPr marL="361950" indent="-361950">
              <a:buFont typeface="+mj-lt"/>
              <a:buAutoNum type="alphaLcParenR"/>
            </a:pPr>
            <a:r>
              <a:rPr lang="en-GB" sz="1800" dirty="0"/>
              <a:t>For each question, decide if it is biased or subjective. </a:t>
            </a:r>
          </a:p>
          <a:p>
            <a:pPr marL="361950" indent="-361950">
              <a:buFont typeface="+mj-lt"/>
              <a:buAutoNum type="alphaLcParenR"/>
            </a:pPr>
            <a:r>
              <a:rPr lang="en-GB" sz="1800" dirty="0"/>
              <a:t>If it is biased, change the wording to make an unbiased question. </a:t>
            </a:r>
            <a:endParaRPr lang="en-ZA" sz="1800" dirty="0"/>
          </a:p>
        </p:txBody>
      </p:sp>
      <p:sp>
        <p:nvSpPr>
          <p:cNvPr id="2" name="Title 1"/>
          <p:cNvSpPr>
            <a:spLocks noGrp="1"/>
          </p:cNvSpPr>
          <p:nvPr>
            <p:ph type="title"/>
          </p:nvPr>
        </p:nvSpPr>
        <p:spPr/>
        <p:txBody>
          <a:bodyPr/>
          <a:lstStyle/>
          <a:p>
            <a:r>
              <a:rPr lang="en-ZA" dirty="0"/>
              <a:t>Example 13.15 page 259</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spTree>
    <p:extLst>
      <p:ext uri="{BB962C8B-B14F-4D97-AF65-F5344CB8AC3E}">
        <p14:creationId xmlns:p14="http://schemas.microsoft.com/office/powerpoint/2010/main" val="7123141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3600" y="1449388"/>
            <a:ext cx="7202854" cy="45947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4455" y="1611796"/>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13" name="Content Placeholder 2"/>
          <p:cNvSpPr txBox="1">
            <a:spLocks/>
          </p:cNvSpPr>
          <p:nvPr/>
        </p:nvSpPr>
        <p:spPr>
          <a:xfrm>
            <a:off x="1966977" y="1712350"/>
            <a:ext cx="5972401" cy="4174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Font typeface="+mj-lt"/>
              <a:buAutoNum type="alphaLcParenR"/>
            </a:pPr>
            <a:r>
              <a:rPr lang="en-GB" sz="2000" dirty="0"/>
              <a:t>The attached gift voucher will influence customers to say positive things about the restaurant.</a:t>
            </a:r>
          </a:p>
          <a:p>
            <a:pPr marL="0" indent="0">
              <a:buNone/>
            </a:pPr>
            <a:r>
              <a:rPr lang="en-GB" sz="2000" dirty="0"/>
              <a:t> </a:t>
            </a:r>
          </a:p>
          <a:p>
            <a:pPr marL="457200" indent="-457200">
              <a:buFont typeface="+mj-lt"/>
              <a:buAutoNum type="alphaLcParenR" startAt="2"/>
            </a:pPr>
            <a:r>
              <a:rPr lang="en-ZA" sz="2000" dirty="0"/>
              <a:t>  </a:t>
            </a:r>
          </a:p>
          <a:p>
            <a:pPr marL="542925" lvl="1" indent="-180975"/>
            <a:r>
              <a:rPr lang="en-GB" sz="2000" dirty="0"/>
              <a:t>Questions 1–5 and 8 are positive statements about the restaurant, but respondents can disagree in their choice of answer category. </a:t>
            </a:r>
          </a:p>
          <a:p>
            <a:pPr marL="542925" lvl="1" indent="-180975"/>
            <a:r>
              <a:rPr lang="en-GB" sz="2000" dirty="0"/>
              <a:t>Question 6 and 7 assume that respondents would know about prices in the area and what makes for highest quality. They are not direct questions about their own experience of the restaurant and will be answered by ‘hearsay’, or a general feeling of like or dislike of the restaurant. </a:t>
            </a:r>
            <a:endParaRPr lang="en-ZA" sz="2000"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152" y="1858767"/>
            <a:ext cx="3056446" cy="3611498"/>
          </a:xfrm>
          <a:prstGeom prst="rect">
            <a:avLst/>
          </a:prstGeom>
          <a:noFill/>
          <a:ln>
            <a:noFill/>
          </a:ln>
        </p:spPr>
      </p:pic>
      <p:sp>
        <p:nvSpPr>
          <p:cNvPr id="2" name="Title 1"/>
          <p:cNvSpPr>
            <a:spLocks noGrp="1"/>
          </p:cNvSpPr>
          <p:nvPr>
            <p:ph type="title"/>
          </p:nvPr>
        </p:nvSpPr>
        <p:spPr/>
        <p:txBody>
          <a:bodyPr/>
          <a:lstStyle/>
          <a:p>
            <a:r>
              <a:rPr lang="en-ZA" dirty="0"/>
              <a:t>Example 13.15 page 259</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spTree>
    <p:extLst>
      <p:ext uri="{BB962C8B-B14F-4D97-AF65-F5344CB8AC3E}">
        <p14:creationId xmlns:p14="http://schemas.microsoft.com/office/powerpoint/2010/main" val="4031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fade">
                                      <p:cBhvr>
                                        <p:cTn id="28" dur="500"/>
                                        <p:tgtEl>
                                          <p:spTgt spid="13">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Effect transition="in" filter="fade">
                                      <p:cBhvr>
                                        <p:cTn id="31" dur="500"/>
                                        <p:tgtEl>
                                          <p:spTgt spid="1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xEl>
                                              <p:pRg st="4" end="4"/>
                                            </p:txEl>
                                          </p:spTgt>
                                        </p:tgtEl>
                                        <p:attrNameLst>
                                          <p:attrName>style.visibility</p:attrName>
                                        </p:attrNameLst>
                                      </p:cBhvr>
                                      <p:to>
                                        <p:strVal val="visible"/>
                                      </p:to>
                                    </p:set>
                                    <p:animEffect transition="in" filter="fade">
                                      <p:cBhvr>
                                        <p:cTn id="36"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3600" y="1449388"/>
            <a:ext cx="7202854" cy="45947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4455" y="1611796"/>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13" name="Content Placeholder 2"/>
          <p:cNvSpPr txBox="1">
            <a:spLocks/>
          </p:cNvSpPr>
          <p:nvPr/>
        </p:nvSpPr>
        <p:spPr>
          <a:xfrm>
            <a:off x="1966977" y="1700775"/>
            <a:ext cx="5972401" cy="4174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LcParenR" startAt="2"/>
            </a:pPr>
            <a:r>
              <a:rPr lang="en-ZA" sz="2000" dirty="0"/>
              <a:t>  </a:t>
            </a:r>
            <a:endParaRPr lang="en-GB" dirty="0"/>
          </a:p>
          <a:p>
            <a:pPr marL="531813" indent="-173038"/>
            <a:r>
              <a:rPr lang="en-GB" sz="2000" dirty="0"/>
              <a:t>Question 9 is biased. It puts the opinion into the respondent’s head that naughty children should not be allowed in the restaurant. </a:t>
            </a:r>
          </a:p>
          <a:p>
            <a:pPr marL="531813" indent="-173038"/>
            <a:r>
              <a:rPr lang="en-GB" sz="2000" dirty="0"/>
              <a:t>Question 10 is biased. It tries to influence the respondent to be opposed to MSGs. </a:t>
            </a:r>
          </a:p>
          <a:p>
            <a:pPr marL="0" indent="0">
              <a:buNone/>
            </a:pPr>
            <a:endParaRPr lang="en-ZA" sz="2000" dirty="0"/>
          </a:p>
          <a:p>
            <a:pPr marL="358775" indent="-358775">
              <a:buFont typeface="+mj-lt"/>
              <a:buAutoNum type="alphaLcParenR" startAt="3"/>
            </a:pPr>
            <a:r>
              <a:rPr lang="en-GB" sz="2000" dirty="0"/>
              <a:t>Question 9 can ask if children should be allowed in the restaurant. Customers who want ‘naughty’ children to be kept out of the restaurant can comment on this in Question 11. Question 10 can ask if the restaurant should avoid putting MSGs in the food. </a:t>
            </a:r>
          </a:p>
          <a:p>
            <a:pPr marL="531813" indent="-173038"/>
            <a:endParaRPr lang="en-ZA" sz="2000" dirty="0"/>
          </a:p>
          <a:p>
            <a:pPr marL="531813" indent="-173038"/>
            <a:endParaRPr lang="en-ZA" sz="2000" dirty="0"/>
          </a:p>
        </p:txBody>
      </p:sp>
      <p:sp>
        <p:nvSpPr>
          <p:cNvPr id="2" name="Title 1"/>
          <p:cNvSpPr>
            <a:spLocks noGrp="1"/>
          </p:cNvSpPr>
          <p:nvPr>
            <p:ph type="title"/>
          </p:nvPr>
        </p:nvSpPr>
        <p:spPr/>
        <p:txBody>
          <a:bodyPr/>
          <a:lstStyle/>
          <a:p>
            <a:r>
              <a:rPr lang="en-ZA" dirty="0"/>
              <a:t>Example 13.15 page 259</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spTree>
    <p:extLst>
      <p:ext uri="{BB962C8B-B14F-4D97-AF65-F5344CB8AC3E}">
        <p14:creationId xmlns:p14="http://schemas.microsoft.com/office/powerpoint/2010/main" val="396648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500"/>
                                        <p:tgtEl>
                                          <p:spTgt spid="1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xEl>
                                              <p:pRg st="4" end="4"/>
                                            </p:txEl>
                                          </p:spTgt>
                                        </p:tgtEl>
                                        <p:attrNameLst>
                                          <p:attrName>style.visibility</p:attrName>
                                        </p:attrNameLst>
                                      </p:cBhvr>
                                      <p:to>
                                        <p:strVal val="visible"/>
                                      </p:to>
                                    </p:set>
                                    <p:animEffect transition="in" filter="fade">
                                      <p:cBhvr>
                                        <p:cTn id="20"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Data collection</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13.2</a:t>
            </a:r>
            <a:endParaRPr lang="en-GB" dirty="0">
              <a:solidFill>
                <a:schemeClr val="bg1">
                  <a:lumMod val="65000"/>
                </a:schemeClr>
              </a:solidFill>
            </a:endParaRPr>
          </a:p>
        </p:txBody>
      </p:sp>
      <p:sp>
        <p:nvSpPr>
          <p:cNvPr id="5" name="Rectangle 4"/>
          <p:cNvSpPr/>
          <p:nvPr/>
        </p:nvSpPr>
        <p:spPr>
          <a:xfrm>
            <a:off x="484419" y="1673328"/>
            <a:ext cx="7400694" cy="980693"/>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a:spLocks/>
          </p:cNvSpPr>
          <p:nvPr/>
        </p:nvSpPr>
        <p:spPr>
          <a:xfrm>
            <a:off x="868448" y="1480475"/>
            <a:ext cx="1573810"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Definition</a:t>
            </a:r>
            <a:endParaRPr lang="en-GB" sz="2400" b="1" i="1" dirty="0">
              <a:solidFill>
                <a:srgbClr val="64AFA8"/>
              </a:solidFill>
            </a:endParaRPr>
          </a:p>
        </p:txBody>
      </p:sp>
      <p:sp>
        <p:nvSpPr>
          <p:cNvPr id="7" name="TextBox 6"/>
          <p:cNvSpPr txBox="1"/>
          <p:nvPr/>
        </p:nvSpPr>
        <p:spPr>
          <a:xfrm>
            <a:off x="623117" y="1836245"/>
            <a:ext cx="7175956" cy="707886"/>
          </a:xfrm>
          <a:prstGeom prst="rect">
            <a:avLst/>
          </a:prstGeom>
          <a:noFill/>
        </p:spPr>
        <p:txBody>
          <a:bodyPr wrap="square" rtlCol="0">
            <a:spAutoFit/>
          </a:bodyPr>
          <a:lstStyle/>
          <a:p>
            <a:r>
              <a:rPr lang="en-ZA" sz="2000" dirty="0"/>
              <a:t>Data collection describes a process of obtaining specific information about a certain trend or phenomenon taking place. </a:t>
            </a:r>
          </a:p>
        </p:txBody>
      </p:sp>
      <p:sp>
        <p:nvSpPr>
          <p:cNvPr id="8" name="Content Placeholder 2"/>
          <p:cNvSpPr txBox="1">
            <a:spLocks/>
          </p:cNvSpPr>
          <p:nvPr/>
        </p:nvSpPr>
        <p:spPr>
          <a:xfrm>
            <a:off x="7203331" y="2414486"/>
            <a:ext cx="595741"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a:solidFill>
                  <a:srgbClr val="64AFA8"/>
                </a:solidFill>
              </a:rPr>
              <a:t>” </a:t>
            </a:r>
            <a:endParaRPr lang="en-GB" sz="6000" b="1" i="1" dirty="0">
              <a:solidFill>
                <a:srgbClr val="64AFA8"/>
              </a:solidFill>
            </a:endParaRPr>
          </a:p>
        </p:txBody>
      </p:sp>
      <p:sp>
        <p:nvSpPr>
          <p:cNvPr id="10" name="Rectangle 9"/>
          <p:cNvSpPr/>
          <p:nvPr/>
        </p:nvSpPr>
        <p:spPr>
          <a:xfrm>
            <a:off x="484419" y="3193999"/>
            <a:ext cx="7261996" cy="1631216"/>
          </a:xfrm>
          <a:prstGeom prst="rect">
            <a:avLst/>
          </a:prstGeom>
        </p:spPr>
        <p:txBody>
          <a:bodyPr wrap="square">
            <a:spAutoFit/>
          </a:bodyPr>
          <a:lstStyle/>
          <a:p>
            <a:pPr marL="173038" indent="-173038">
              <a:buFont typeface="Arial" panose="020B0604020202020204" pitchFamily="34" charset="0"/>
              <a:buChar char="•"/>
            </a:pPr>
            <a:r>
              <a:rPr lang="en-ZA" sz="2000" dirty="0"/>
              <a:t>The collected data (tallies, lists of answers, lists of measurements) is called </a:t>
            </a:r>
            <a:r>
              <a:rPr lang="en-ZA" sz="2000" b="1" dirty="0"/>
              <a:t>raw data. </a:t>
            </a:r>
          </a:p>
          <a:p>
            <a:pPr marL="173038" indent="-173038">
              <a:buFont typeface="Arial" panose="020B0604020202020204" pitchFamily="34" charset="0"/>
              <a:buChar char="•"/>
            </a:pPr>
            <a:endParaRPr lang="en-ZA" sz="2000" dirty="0"/>
          </a:p>
          <a:p>
            <a:pPr marL="173038" indent="-173038">
              <a:buFont typeface="Arial" panose="020B0604020202020204" pitchFamily="34" charset="0"/>
              <a:buChar char="•"/>
            </a:pPr>
            <a:r>
              <a:rPr lang="en-ZA" sz="2000" dirty="0"/>
              <a:t>In order to gain insight into the data, we need to find ways to summarise, organise and represent it before we can analyse it.</a:t>
            </a:r>
          </a:p>
        </p:txBody>
      </p:sp>
    </p:spTree>
    <p:extLst>
      <p:ext uri="{BB962C8B-B14F-4D97-AF65-F5344CB8AC3E}">
        <p14:creationId xmlns:p14="http://schemas.microsoft.com/office/powerpoint/2010/main" val="38517265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Data collection</a:t>
            </a:r>
            <a:endParaRPr lang="en-GB" dirty="0"/>
          </a:p>
        </p:txBody>
      </p:sp>
      <p:sp>
        <p:nvSpPr>
          <p:cNvPr id="3" name="Content Placeholder 2"/>
          <p:cNvSpPr>
            <a:spLocks noGrp="1"/>
          </p:cNvSpPr>
          <p:nvPr>
            <p:ph idx="1"/>
          </p:nvPr>
        </p:nvSpPr>
        <p:spPr>
          <a:xfrm>
            <a:off x="399289" y="1592288"/>
            <a:ext cx="7905751" cy="664775"/>
          </a:xfrm>
        </p:spPr>
        <p:txBody>
          <a:bodyPr/>
          <a:lstStyle/>
          <a:p>
            <a:pPr marL="0" indent="0">
              <a:buNone/>
            </a:pPr>
            <a:r>
              <a:rPr lang="en-ZA" sz="2000" b="1" dirty="0"/>
              <a:t>The process of data collection </a:t>
            </a:r>
            <a:r>
              <a:rPr lang="en-ZA" sz="2000" dirty="0"/>
              <a:t>needs to be ordered and systematic.                To start, check that you:</a:t>
            </a:r>
          </a:p>
          <a:p>
            <a:endParaRPr lang="en-ZA" sz="2000" dirty="0"/>
          </a:p>
          <a:p>
            <a:endParaRPr lang="en-GB" sz="2000" dirty="0"/>
          </a:p>
          <a:p>
            <a:endParaRPr lang="en-GB"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13.2</a:t>
            </a:r>
            <a:endParaRPr lang="en-GB" dirty="0">
              <a:solidFill>
                <a:schemeClr val="bg1">
                  <a:lumMod val="65000"/>
                </a:schemeClr>
              </a:solidFill>
            </a:endParaRPr>
          </a:p>
        </p:txBody>
      </p:sp>
      <p:sp>
        <p:nvSpPr>
          <p:cNvPr id="5" name="Rectangle 4"/>
          <p:cNvSpPr/>
          <p:nvPr/>
        </p:nvSpPr>
        <p:spPr>
          <a:xfrm>
            <a:off x="498075" y="2450972"/>
            <a:ext cx="7387038" cy="1008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6" name="TextBox 5"/>
          <p:cNvSpPr txBox="1"/>
          <p:nvPr/>
        </p:nvSpPr>
        <p:spPr>
          <a:xfrm>
            <a:off x="889853" y="2711646"/>
            <a:ext cx="6231300" cy="400110"/>
          </a:xfrm>
          <a:prstGeom prst="rect">
            <a:avLst/>
          </a:prstGeom>
          <a:noFill/>
        </p:spPr>
        <p:txBody>
          <a:bodyPr wrap="square" rtlCol="0">
            <a:spAutoFit/>
          </a:bodyPr>
          <a:lstStyle/>
          <a:p>
            <a:r>
              <a:rPr lang="en-ZA" sz="2000" dirty="0"/>
              <a:t>Have a clear objective for your research.</a:t>
            </a:r>
          </a:p>
        </p:txBody>
      </p:sp>
      <p:sp>
        <p:nvSpPr>
          <p:cNvPr id="7" name="Rectangle 6"/>
          <p:cNvSpPr/>
          <p:nvPr/>
        </p:nvSpPr>
        <p:spPr>
          <a:xfrm>
            <a:off x="745348" y="2573151"/>
            <a:ext cx="45719" cy="720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p:cNvSpPr/>
          <p:nvPr/>
        </p:nvSpPr>
        <p:spPr>
          <a:xfrm>
            <a:off x="496800" y="3531633"/>
            <a:ext cx="7387038" cy="1008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9" name="TextBox 8"/>
          <p:cNvSpPr txBox="1"/>
          <p:nvPr/>
        </p:nvSpPr>
        <p:spPr>
          <a:xfrm>
            <a:off x="887302" y="3687498"/>
            <a:ext cx="6431328" cy="707886"/>
          </a:xfrm>
          <a:prstGeom prst="rect">
            <a:avLst/>
          </a:prstGeom>
          <a:noFill/>
        </p:spPr>
        <p:txBody>
          <a:bodyPr wrap="square" rtlCol="0">
            <a:spAutoFit/>
          </a:bodyPr>
          <a:lstStyle/>
          <a:p>
            <a:r>
              <a:rPr lang="en-ZA" sz="2000" dirty="0"/>
              <a:t>Know what data you need, why you need it and how you will use it.</a:t>
            </a:r>
            <a:endParaRPr lang="en-ZA" dirty="0"/>
          </a:p>
        </p:txBody>
      </p:sp>
      <p:sp>
        <p:nvSpPr>
          <p:cNvPr id="10" name="Rectangle 9"/>
          <p:cNvSpPr/>
          <p:nvPr/>
        </p:nvSpPr>
        <p:spPr>
          <a:xfrm>
            <a:off x="744073" y="3662438"/>
            <a:ext cx="45719" cy="720000"/>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p:nvSpPr>
        <p:spPr>
          <a:xfrm>
            <a:off x="496800" y="4645794"/>
            <a:ext cx="7387038" cy="1008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2" name="TextBox 11"/>
          <p:cNvSpPr txBox="1"/>
          <p:nvPr/>
        </p:nvSpPr>
        <p:spPr>
          <a:xfrm>
            <a:off x="887302" y="4830429"/>
            <a:ext cx="6919603" cy="707886"/>
          </a:xfrm>
          <a:prstGeom prst="rect">
            <a:avLst/>
          </a:prstGeom>
          <a:noFill/>
        </p:spPr>
        <p:txBody>
          <a:bodyPr wrap="square" rtlCol="0">
            <a:spAutoFit/>
          </a:bodyPr>
          <a:lstStyle/>
          <a:p>
            <a:r>
              <a:rPr lang="en-ZA" sz="2000" dirty="0"/>
              <a:t>Identify specific data procedures that are appropriate to the context within which the data is being collected.</a:t>
            </a:r>
            <a:endParaRPr lang="en-ZA" dirty="0"/>
          </a:p>
        </p:txBody>
      </p:sp>
      <p:sp>
        <p:nvSpPr>
          <p:cNvPr id="13" name="Rectangle 12"/>
          <p:cNvSpPr/>
          <p:nvPr/>
        </p:nvSpPr>
        <p:spPr>
          <a:xfrm>
            <a:off x="744073" y="4811103"/>
            <a:ext cx="45719" cy="720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7115" y="2257063"/>
            <a:ext cx="2786407" cy="3292420"/>
          </a:xfrm>
          <a:prstGeom prst="rect">
            <a:avLst/>
          </a:prstGeom>
          <a:noFill/>
          <a:ln>
            <a:noFill/>
          </a:ln>
        </p:spPr>
      </p:pic>
    </p:spTree>
    <p:extLst>
      <p:ext uri="{BB962C8B-B14F-4D97-AF65-F5344CB8AC3E}">
        <p14:creationId xmlns:p14="http://schemas.microsoft.com/office/powerpoint/2010/main" val="297465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0-#ppt_w/2"/>
                                          </p:val>
                                        </p:tav>
                                        <p:tav tm="100000">
                                          <p:val>
                                            <p:strVal val="#ppt_x"/>
                                          </p:val>
                                        </p:tav>
                                      </p:tavLst>
                                    </p:anim>
                                    <p:anim calcmode="lin" valueType="num">
                                      <p:cBhvr additive="base">
                                        <p:cTn id="46" dur="500" fill="hold"/>
                                        <p:tgtEl>
                                          <p:spTgt spid="11"/>
                                        </p:tgtEl>
                                        <p:attrNameLst>
                                          <p:attrName>ppt_y</p:attrName>
                                        </p:attrNameLst>
                                      </p:cBhvr>
                                      <p:tavLst>
                                        <p:tav tm="0">
                                          <p:val>
                                            <p:strVal val="#ppt_y"/>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p:bldP spid="7" grpId="0" animBg="1"/>
      <p:bldP spid="8" grpId="0" animBg="1"/>
      <p:bldP spid="9" grpId="0"/>
      <p:bldP spid="10" grpId="0" animBg="1"/>
      <p:bldP spid="11" grpId="0" animBg="1"/>
      <p:bldP spid="12" grpId="0"/>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0774" y="1846955"/>
            <a:ext cx="3233786" cy="3701937"/>
          </a:xfrm>
          <a:prstGeom prst="rect">
            <a:avLst/>
          </a:prstGeom>
        </p:spPr>
      </p:pic>
      <p:sp>
        <p:nvSpPr>
          <p:cNvPr id="11" name="Oval 10"/>
          <p:cNvSpPr/>
          <p:nvPr/>
        </p:nvSpPr>
        <p:spPr>
          <a:xfrm>
            <a:off x="2719134" y="2584601"/>
            <a:ext cx="2952111" cy="2952064"/>
          </a:xfrm>
          <a:prstGeom prst="ellipse">
            <a:avLst/>
          </a:prstGeom>
          <a:solidFill>
            <a:srgbClr val="9FD9DA"/>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Oval 5"/>
          <p:cNvSpPr/>
          <p:nvPr/>
        </p:nvSpPr>
        <p:spPr>
          <a:xfrm>
            <a:off x="3148402" y="3007397"/>
            <a:ext cx="2253423" cy="20874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173038" indent="-173038">
              <a:buFont typeface="Arial" panose="020B0604020202020204" pitchFamily="34" charset="0"/>
              <a:buChar char="•"/>
            </a:pPr>
            <a:r>
              <a:rPr lang="en-ZA" sz="2000" dirty="0"/>
              <a:t>What kind of data?</a:t>
            </a:r>
          </a:p>
          <a:p>
            <a:pPr marL="173038" indent="-173038">
              <a:buFont typeface="Arial" panose="020B0604020202020204" pitchFamily="34" charset="0"/>
              <a:buChar char="•"/>
            </a:pPr>
            <a:r>
              <a:rPr lang="en-ZA" sz="2000" dirty="0"/>
              <a:t>How it will be used?</a:t>
            </a:r>
          </a:p>
          <a:p>
            <a:pPr marL="173038" indent="-173038">
              <a:buFont typeface="Arial" panose="020B0604020202020204" pitchFamily="34" charset="0"/>
              <a:buChar char="•"/>
            </a:pPr>
            <a:r>
              <a:rPr lang="en-ZA" sz="2000" dirty="0"/>
              <a:t>Identify data that is easy to find.</a:t>
            </a:r>
          </a:p>
        </p:txBody>
      </p:sp>
      <p:sp>
        <p:nvSpPr>
          <p:cNvPr id="2" name="Title 1"/>
          <p:cNvSpPr>
            <a:spLocks noGrp="1"/>
          </p:cNvSpPr>
          <p:nvPr>
            <p:ph type="title"/>
          </p:nvPr>
        </p:nvSpPr>
        <p:spPr/>
        <p:txBody>
          <a:bodyPr/>
          <a:lstStyle/>
          <a:p>
            <a:r>
              <a:rPr lang="en-ZA" dirty="0"/>
              <a:t>Data collection process</a:t>
            </a:r>
            <a:endParaRPr lang="en-GB" dirty="0"/>
          </a:p>
        </p:txBody>
      </p:sp>
      <p:sp>
        <p:nvSpPr>
          <p:cNvPr id="8" name="Donut 7"/>
          <p:cNvSpPr/>
          <p:nvPr/>
        </p:nvSpPr>
        <p:spPr>
          <a:xfrm>
            <a:off x="2299610" y="2158616"/>
            <a:ext cx="3785042" cy="3784984"/>
          </a:xfrm>
          <a:prstGeom prst="donut">
            <a:avLst>
              <a:gd name="adj" fmla="val 11010"/>
            </a:avLst>
          </a:prstGeom>
          <a:solidFill>
            <a:srgbClr val="4BB3B5"/>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cxnSp>
        <p:nvCxnSpPr>
          <p:cNvPr id="27" name="Straight Connector 26"/>
          <p:cNvCxnSpPr/>
          <p:nvPr/>
        </p:nvCxnSpPr>
        <p:spPr>
          <a:xfrm>
            <a:off x="5867400" y="4051108"/>
            <a:ext cx="3352800" cy="0"/>
          </a:xfrm>
          <a:prstGeom prst="line">
            <a:avLst/>
          </a:prstGeom>
          <a:ln w="76200">
            <a:solidFill>
              <a:srgbClr val="4BB3B5"/>
            </a:solidFill>
            <a:prstDash val="lgDashDot"/>
          </a:ln>
        </p:spPr>
        <p:style>
          <a:lnRef idx="1">
            <a:schemeClr val="accent1"/>
          </a:lnRef>
          <a:fillRef idx="0">
            <a:schemeClr val="accent1"/>
          </a:fillRef>
          <a:effectRef idx="0">
            <a:schemeClr val="accent1"/>
          </a:effectRef>
          <a:fontRef idx="minor">
            <a:schemeClr val="tx1"/>
          </a:fontRef>
        </p:style>
      </p:cxnSp>
      <p:sp>
        <p:nvSpPr>
          <p:cNvPr id="14" name="Text Placeholder 3"/>
          <p:cNvSpPr txBox="1">
            <a:spLocks/>
          </p:cNvSpPr>
          <p:nvPr/>
        </p:nvSpPr>
        <p:spPr>
          <a:xfrm>
            <a:off x="399289" y="987108"/>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a:solidFill>
                  <a:schemeClr val="bg1">
                    <a:lumMod val="65000"/>
                  </a:schemeClr>
                </a:solidFill>
              </a:rPr>
              <a:t>Unit 13.2</a:t>
            </a:r>
            <a:endParaRPr lang="en-GB" sz="1800" b="1" dirty="0">
              <a:solidFill>
                <a:schemeClr val="bg1">
                  <a:lumMod val="65000"/>
                </a:schemeClr>
              </a:solidFill>
            </a:endParaRPr>
          </a:p>
        </p:txBody>
      </p:sp>
      <p:sp>
        <p:nvSpPr>
          <p:cNvPr id="17" name="Oval 16"/>
          <p:cNvSpPr/>
          <p:nvPr/>
        </p:nvSpPr>
        <p:spPr>
          <a:xfrm rot="4131293">
            <a:off x="764598" y="1620615"/>
            <a:ext cx="2398493" cy="2398493"/>
          </a:xfrm>
          <a:prstGeom prst="ellipse">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031967" y="2079738"/>
            <a:ext cx="1906564" cy="1384995"/>
          </a:xfrm>
          <a:prstGeom prst="rect">
            <a:avLst/>
          </a:prstGeom>
        </p:spPr>
        <p:txBody>
          <a:bodyPr wrap="square">
            <a:spAutoFit/>
          </a:bodyPr>
          <a:lstStyle/>
          <a:p>
            <a:pPr algn="ctr"/>
            <a:r>
              <a:rPr lang="en-ZA" sz="3600" b="1" dirty="0">
                <a:solidFill>
                  <a:schemeClr val="bg1"/>
                </a:solidFill>
              </a:rPr>
              <a:t>1.</a:t>
            </a:r>
          </a:p>
          <a:p>
            <a:pPr algn="ctr"/>
            <a:r>
              <a:rPr lang="en-ZA" sz="2400" b="1" dirty="0">
                <a:solidFill>
                  <a:schemeClr val="bg1"/>
                </a:solidFill>
              </a:rPr>
              <a:t>Identify data needs</a:t>
            </a:r>
          </a:p>
        </p:txBody>
      </p:sp>
    </p:spTree>
    <p:extLst>
      <p:ext uri="{BB962C8B-B14F-4D97-AF65-F5344CB8AC3E}">
        <p14:creationId xmlns:p14="http://schemas.microsoft.com/office/powerpoint/2010/main" val="83854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5" presetID="53" presetClass="entr" presetSubtype="16" fill="hold" grpId="0" nodeType="with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21" presetClass="entr" presetSubtype="1"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Data collection process</a:t>
            </a:r>
            <a:endParaRPr lang="en-GB" dirty="0"/>
          </a:p>
        </p:txBody>
      </p:sp>
      <p:cxnSp>
        <p:nvCxnSpPr>
          <p:cNvPr id="27" name="Straight Connector 26"/>
          <p:cNvCxnSpPr/>
          <p:nvPr/>
        </p:nvCxnSpPr>
        <p:spPr>
          <a:xfrm flipV="1">
            <a:off x="0" y="4038600"/>
            <a:ext cx="2590800" cy="12508"/>
          </a:xfrm>
          <a:prstGeom prst="line">
            <a:avLst/>
          </a:prstGeom>
          <a:ln w="76200">
            <a:solidFill>
              <a:srgbClr val="BDDA73"/>
            </a:solidFill>
            <a:prstDash val="lgDashDot"/>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5867400" y="3200400"/>
            <a:ext cx="3276600" cy="1089498"/>
            <a:chOff x="5867400" y="3200400"/>
            <a:chExt cx="3276600" cy="1089498"/>
          </a:xfrm>
        </p:grpSpPr>
        <p:cxnSp>
          <p:nvCxnSpPr>
            <p:cNvPr id="15" name="Straight Connector 14"/>
            <p:cNvCxnSpPr/>
            <p:nvPr/>
          </p:nvCxnSpPr>
          <p:spPr>
            <a:xfrm flipV="1">
              <a:off x="5867400" y="3200400"/>
              <a:ext cx="1447800" cy="762000"/>
            </a:xfrm>
            <a:prstGeom prst="line">
              <a:avLst/>
            </a:prstGeom>
            <a:ln w="76200">
              <a:solidFill>
                <a:srgbClr val="BDDA73"/>
              </a:solidFill>
              <a:prstDash val="lgDash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7315201" y="3200401"/>
              <a:ext cx="982493" cy="1089497"/>
            </a:xfrm>
            <a:prstGeom prst="line">
              <a:avLst/>
            </a:prstGeom>
            <a:ln w="76200">
              <a:solidFill>
                <a:srgbClr val="BDDA73"/>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8286751" y="3581401"/>
              <a:ext cx="857249" cy="708497"/>
            </a:xfrm>
            <a:prstGeom prst="line">
              <a:avLst/>
            </a:prstGeom>
            <a:ln w="76200">
              <a:solidFill>
                <a:srgbClr val="BDDA73"/>
              </a:solidFill>
              <a:prstDash val="lgDashDot"/>
            </a:ln>
          </p:spPr>
          <p:style>
            <a:lnRef idx="1">
              <a:schemeClr val="accent1"/>
            </a:lnRef>
            <a:fillRef idx="0">
              <a:schemeClr val="accent1"/>
            </a:fillRef>
            <a:effectRef idx="0">
              <a:schemeClr val="accent1"/>
            </a:effectRef>
            <a:fontRef idx="minor">
              <a:schemeClr val="tx1"/>
            </a:fontRef>
          </p:style>
        </p:cxnSp>
      </p:grpSp>
      <p:sp>
        <p:nvSpPr>
          <p:cNvPr id="11" name="Oval 10"/>
          <p:cNvSpPr/>
          <p:nvPr/>
        </p:nvSpPr>
        <p:spPr>
          <a:xfrm>
            <a:off x="2719134" y="2584601"/>
            <a:ext cx="2952111" cy="2952064"/>
          </a:xfrm>
          <a:prstGeom prst="ellipse">
            <a:avLst/>
          </a:prstGeom>
          <a:solidFill>
            <a:srgbClr val="D8E8B1"/>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Oval 5"/>
          <p:cNvSpPr/>
          <p:nvPr/>
        </p:nvSpPr>
        <p:spPr>
          <a:xfrm>
            <a:off x="2920913" y="3002676"/>
            <a:ext cx="2750332" cy="20874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285750" indent="-285750">
              <a:buFont typeface="Arial" panose="020B0604020202020204" pitchFamily="34" charset="0"/>
              <a:buChar char="•"/>
            </a:pPr>
            <a:r>
              <a:rPr lang="en-ZA" dirty="0"/>
              <a:t>What data types or categories will you organise data into?</a:t>
            </a:r>
          </a:p>
          <a:p>
            <a:pPr marL="285750" indent="-285750">
              <a:buFont typeface="Arial" panose="020B0604020202020204" pitchFamily="34" charset="0"/>
              <a:buChar char="•"/>
            </a:pPr>
            <a:r>
              <a:rPr lang="en-ZA" dirty="0"/>
              <a:t>Use simple categories.</a:t>
            </a:r>
          </a:p>
          <a:p>
            <a:pPr marL="285750" indent="-285750">
              <a:buFont typeface="Arial" panose="020B0604020202020204" pitchFamily="34" charset="0"/>
              <a:buChar char="•"/>
            </a:pPr>
            <a:r>
              <a:rPr lang="en-ZA" dirty="0"/>
              <a:t>These categories will become the framework for your questionnaire.</a:t>
            </a:r>
          </a:p>
        </p:txBody>
      </p:sp>
      <p:sp>
        <p:nvSpPr>
          <p:cNvPr id="8" name="Donut 7"/>
          <p:cNvSpPr/>
          <p:nvPr/>
        </p:nvSpPr>
        <p:spPr>
          <a:xfrm>
            <a:off x="2299610" y="2158616"/>
            <a:ext cx="3785042" cy="3784984"/>
          </a:xfrm>
          <a:prstGeom prst="donut">
            <a:avLst>
              <a:gd name="adj" fmla="val 11010"/>
            </a:avLst>
          </a:prstGeom>
          <a:solidFill>
            <a:srgbClr val="BDDA73"/>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0" name="Text Placeholder 3"/>
          <p:cNvSpPr txBox="1">
            <a:spLocks/>
          </p:cNvSpPr>
          <p:nvPr/>
        </p:nvSpPr>
        <p:spPr>
          <a:xfrm>
            <a:off x="399289" y="987108"/>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a:solidFill>
                  <a:schemeClr val="bg1">
                    <a:lumMod val="65000"/>
                  </a:schemeClr>
                </a:solidFill>
              </a:rPr>
              <a:t>Unit 13.2</a:t>
            </a:r>
            <a:endParaRPr lang="en-GB" sz="1800" b="1" dirty="0">
              <a:solidFill>
                <a:schemeClr val="bg1">
                  <a:lumMod val="65000"/>
                </a:schemeClr>
              </a:solidFill>
            </a:endParaRPr>
          </a:p>
        </p:txBody>
      </p:sp>
      <p:sp>
        <p:nvSpPr>
          <p:cNvPr id="17" name="Oval 16"/>
          <p:cNvSpPr/>
          <p:nvPr/>
        </p:nvSpPr>
        <p:spPr>
          <a:xfrm rot="4131293">
            <a:off x="831783" y="1726010"/>
            <a:ext cx="2239237" cy="2239237"/>
          </a:xfrm>
          <a:prstGeom prst="ellipse">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021436" y="2025559"/>
            <a:ext cx="1899477" cy="1384995"/>
          </a:xfrm>
          <a:prstGeom prst="rect">
            <a:avLst/>
          </a:prstGeom>
        </p:spPr>
        <p:txBody>
          <a:bodyPr wrap="square">
            <a:spAutoFit/>
          </a:bodyPr>
          <a:lstStyle/>
          <a:p>
            <a:pPr algn="ctr"/>
            <a:r>
              <a:rPr lang="en-ZA" sz="3600" b="1" dirty="0">
                <a:solidFill>
                  <a:schemeClr val="bg1"/>
                </a:solidFill>
              </a:rPr>
              <a:t>2.</a:t>
            </a:r>
          </a:p>
          <a:p>
            <a:pPr algn="ctr"/>
            <a:r>
              <a:rPr lang="en-ZA" sz="2400" b="1" dirty="0">
                <a:solidFill>
                  <a:schemeClr val="bg1"/>
                </a:solidFill>
              </a:rPr>
              <a:t>Identify data categories</a:t>
            </a:r>
          </a:p>
        </p:txBody>
      </p:sp>
    </p:spTree>
    <p:extLst>
      <p:ext uri="{BB962C8B-B14F-4D97-AF65-F5344CB8AC3E}">
        <p14:creationId xmlns:p14="http://schemas.microsoft.com/office/powerpoint/2010/main" val="16480689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900" decel="100000" fill="hold"/>
                                        <p:tgtEl>
                                          <p:spTgt spid="1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6" presetID="53" presetClass="entr" presetSubtype="16" fill="hold" grpId="0" nodeType="withEffect">
                                  <p:stCondLst>
                                    <p:cond delay="50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21" presetClass="entr" presetSubtype="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1)">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a:t>13.1	Research and collecting data</a:t>
            </a:r>
          </a:p>
          <a:p>
            <a:pPr marL="0" indent="0">
              <a:buNone/>
            </a:pPr>
            <a:r>
              <a:rPr lang="en-ZA" dirty="0"/>
              <a:t>13.2	Data collection</a:t>
            </a:r>
          </a:p>
          <a:p>
            <a:pPr marL="0" indent="0">
              <a:buNone/>
            </a:pPr>
            <a:r>
              <a:rPr lang="en-ZA" dirty="0"/>
              <a:t>13.3	Developing questionnaires</a:t>
            </a:r>
          </a:p>
          <a:p>
            <a:pPr marL="0" indent="0">
              <a:buNone/>
            </a:pPr>
            <a:r>
              <a:rPr lang="en-ZA" dirty="0"/>
              <a:t>13.4	Data collection instruments </a:t>
            </a:r>
          </a:p>
          <a:p>
            <a:pPr marL="0" indent="0">
              <a:buNone/>
            </a:pPr>
            <a:r>
              <a:rPr lang="en-ZA" dirty="0"/>
              <a:t>13.5	Using tally tables to sort data</a:t>
            </a:r>
          </a:p>
          <a:p>
            <a:pPr marL="0" indent="0">
              <a:buNone/>
            </a:pPr>
            <a:r>
              <a:rPr lang="en-ZA" dirty="0"/>
              <a:t>13.6	Grouping data using intervals</a:t>
            </a:r>
          </a:p>
        </p:txBody>
      </p:sp>
    </p:spTree>
    <p:extLst>
      <p:ext uri="{BB962C8B-B14F-4D97-AF65-F5344CB8AC3E}">
        <p14:creationId xmlns:p14="http://schemas.microsoft.com/office/powerpoint/2010/main" val="8648967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719134" y="2584601"/>
            <a:ext cx="2952111" cy="2952064"/>
          </a:xfrm>
          <a:prstGeom prst="ellipse">
            <a:avLst/>
          </a:prstGeom>
          <a:solidFill>
            <a:srgbClr val="9FD9DA"/>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Oval 5"/>
          <p:cNvSpPr/>
          <p:nvPr/>
        </p:nvSpPr>
        <p:spPr>
          <a:xfrm>
            <a:off x="2792216" y="3124200"/>
            <a:ext cx="2694185" cy="20874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180975" indent="-180975" algn="ctr">
              <a:buFont typeface="Arial" panose="020B0604020202020204" pitchFamily="34" charset="0"/>
              <a:buChar char="•"/>
            </a:pPr>
            <a:r>
              <a:rPr lang="en-ZA" dirty="0"/>
              <a:t>Choose an appropriate       data collection instrument.</a:t>
            </a:r>
          </a:p>
          <a:p>
            <a:pPr algn="ctr"/>
            <a:r>
              <a:rPr lang="fr-FR" dirty="0" err="1"/>
              <a:t>Examples</a:t>
            </a:r>
            <a:r>
              <a:rPr lang="fr-FR" dirty="0"/>
              <a:t>: questionnaires, interviews, observations, </a:t>
            </a:r>
            <a:r>
              <a:rPr lang="fr-FR" dirty="0" err="1"/>
              <a:t>surveys</a:t>
            </a:r>
            <a:r>
              <a:rPr lang="fr-FR" dirty="0"/>
              <a:t>.</a:t>
            </a:r>
          </a:p>
          <a:p>
            <a:pPr marL="180975" indent="-180975" algn="ctr">
              <a:buFont typeface="Arial" panose="020B0604020202020204" pitchFamily="34" charset="0"/>
              <a:buChar char="•"/>
            </a:pPr>
            <a:r>
              <a:rPr lang="en-ZA" dirty="0"/>
              <a:t>Decide what you want the instrument to measure e.g. status, progress, problems, attributes .</a:t>
            </a:r>
          </a:p>
        </p:txBody>
      </p:sp>
      <p:sp>
        <p:nvSpPr>
          <p:cNvPr id="2" name="Title 1"/>
          <p:cNvSpPr>
            <a:spLocks noGrp="1"/>
          </p:cNvSpPr>
          <p:nvPr>
            <p:ph type="title"/>
          </p:nvPr>
        </p:nvSpPr>
        <p:spPr/>
        <p:txBody>
          <a:bodyPr/>
          <a:lstStyle/>
          <a:p>
            <a:r>
              <a:rPr lang="en-ZA" dirty="0"/>
              <a:t>Data collection process</a:t>
            </a:r>
            <a:endParaRPr lang="en-GB" dirty="0"/>
          </a:p>
        </p:txBody>
      </p:sp>
      <p:sp>
        <p:nvSpPr>
          <p:cNvPr id="8" name="Donut 7"/>
          <p:cNvSpPr/>
          <p:nvPr/>
        </p:nvSpPr>
        <p:spPr>
          <a:xfrm>
            <a:off x="2299610" y="2158616"/>
            <a:ext cx="3785042" cy="3784984"/>
          </a:xfrm>
          <a:prstGeom prst="donut">
            <a:avLst>
              <a:gd name="adj" fmla="val 11010"/>
            </a:avLst>
          </a:prstGeom>
          <a:solidFill>
            <a:srgbClr val="4BB3B5"/>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cxnSp>
        <p:nvCxnSpPr>
          <p:cNvPr id="27" name="Straight Connector 26"/>
          <p:cNvCxnSpPr/>
          <p:nvPr/>
        </p:nvCxnSpPr>
        <p:spPr>
          <a:xfrm>
            <a:off x="0" y="3657600"/>
            <a:ext cx="2514600" cy="0"/>
          </a:xfrm>
          <a:prstGeom prst="line">
            <a:avLst/>
          </a:prstGeom>
          <a:ln w="76200">
            <a:solidFill>
              <a:srgbClr val="4BB3B5"/>
            </a:solidFill>
            <a:prstDash val="lgDashDot"/>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5867400" y="3276600"/>
            <a:ext cx="3276600" cy="1935022"/>
            <a:chOff x="5867400" y="3276600"/>
            <a:chExt cx="3276600" cy="1935022"/>
          </a:xfrm>
        </p:grpSpPr>
        <p:cxnSp>
          <p:nvCxnSpPr>
            <p:cNvPr id="15" name="Straight Connector 14"/>
            <p:cNvCxnSpPr/>
            <p:nvPr/>
          </p:nvCxnSpPr>
          <p:spPr>
            <a:xfrm>
              <a:off x="5867400" y="3962400"/>
              <a:ext cx="1066800" cy="1249222"/>
            </a:xfrm>
            <a:prstGeom prst="line">
              <a:avLst/>
            </a:prstGeom>
            <a:ln w="76200">
              <a:solidFill>
                <a:srgbClr val="4BB3B5"/>
              </a:solidFill>
              <a:prstDash val="lgDash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934201" y="3276600"/>
              <a:ext cx="761999" cy="1935022"/>
            </a:xfrm>
            <a:prstGeom prst="line">
              <a:avLst/>
            </a:prstGeom>
            <a:ln w="76200">
              <a:solidFill>
                <a:srgbClr val="4BB3B5"/>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696200" y="3276600"/>
              <a:ext cx="1447800" cy="304802"/>
            </a:xfrm>
            <a:prstGeom prst="line">
              <a:avLst/>
            </a:prstGeom>
            <a:ln w="76200">
              <a:solidFill>
                <a:srgbClr val="4BB3B5"/>
              </a:solidFill>
              <a:prstDash val="lgDashDot"/>
            </a:ln>
          </p:spPr>
          <p:style>
            <a:lnRef idx="1">
              <a:schemeClr val="accent1"/>
            </a:lnRef>
            <a:fillRef idx="0">
              <a:schemeClr val="accent1"/>
            </a:fillRef>
            <a:effectRef idx="0">
              <a:schemeClr val="accent1"/>
            </a:effectRef>
            <a:fontRef idx="minor">
              <a:schemeClr val="tx1"/>
            </a:fontRef>
          </p:style>
        </p:cxnSp>
      </p:grpSp>
      <p:sp>
        <p:nvSpPr>
          <p:cNvPr id="22" name="Text Placeholder 3"/>
          <p:cNvSpPr txBox="1">
            <a:spLocks/>
          </p:cNvSpPr>
          <p:nvPr/>
        </p:nvSpPr>
        <p:spPr>
          <a:xfrm>
            <a:off x="399289" y="987108"/>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a:solidFill>
                  <a:schemeClr val="bg1">
                    <a:lumMod val="65000"/>
                  </a:schemeClr>
                </a:solidFill>
              </a:rPr>
              <a:t>Unit 13.2</a:t>
            </a:r>
            <a:endParaRPr lang="en-GB" sz="1800" b="1" dirty="0">
              <a:solidFill>
                <a:schemeClr val="bg1">
                  <a:lumMod val="65000"/>
                </a:schemeClr>
              </a:solidFill>
            </a:endParaRPr>
          </a:p>
        </p:txBody>
      </p:sp>
      <p:sp>
        <p:nvSpPr>
          <p:cNvPr id="24" name="Oval 23"/>
          <p:cNvSpPr/>
          <p:nvPr/>
        </p:nvSpPr>
        <p:spPr>
          <a:xfrm rot="4131293">
            <a:off x="736023" y="1611090"/>
            <a:ext cx="2398493" cy="2398493"/>
          </a:xfrm>
          <a:prstGeom prst="ellipse">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831239" y="1878189"/>
            <a:ext cx="2273207" cy="1754326"/>
          </a:xfrm>
          <a:prstGeom prst="rect">
            <a:avLst/>
          </a:prstGeom>
        </p:spPr>
        <p:txBody>
          <a:bodyPr wrap="square">
            <a:spAutoFit/>
          </a:bodyPr>
          <a:lstStyle/>
          <a:p>
            <a:pPr algn="ctr"/>
            <a:r>
              <a:rPr lang="en-ZA" sz="3600" b="1" dirty="0">
                <a:solidFill>
                  <a:schemeClr val="bg1"/>
                </a:solidFill>
              </a:rPr>
              <a:t>3.</a:t>
            </a:r>
          </a:p>
          <a:p>
            <a:pPr algn="ctr"/>
            <a:r>
              <a:rPr lang="en-ZA" sz="2400" b="1" dirty="0">
                <a:solidFill>
                  <a:schemeClr val="bg1"/>
                </a:solidFill>
              </a:rPr>
              <a:t>Design and test data collection instruments</a:t>
            </a:r>
          </a:p>
        </p:txBody>
      </p:sp>
    </p:spTree>
    <p:extLst>
      <p:ext uri="{BB962C8B-B14F-4D97-AF65-F5344CB8AC3E}">
        <p14:creationId xmlns:p14="http://schemas.microsoft.com/office/powerpoint/2010/main" val="7102618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900" decel="100000" fill="hold"/>
                                        <p:tgtEl>
                                          <p:spTgt spid="2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21" presetClass="entr" presetSubtype="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1)">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Data collection process</a:t>
            </a:r>
            <a:endParaRPr lang="en-GB" dirty="0"/>
          </a:p>
        </p:txBody>
      </p:sp>
      <p:cxnSp>
        <p:nvCxnSpPr>
          <p:cNvPr id="27" name="Straight Connector 26"/>
          <p:cNvCxnSpPr/>
          <p:nvPr/>
        </p:nvCxnSpPr>
        <p:spPr>
          <a:xfrm>
            <a:off x="0" y="3508757"/>
            <a:ext cx="2709609" cy="1"/>
          </a:xfrm>
          <a:prstGeom prst="line">
            <a:avLst/>
          </a:prstGeom>
          <a:ln w="76200">
            <a:solidFill>
              <a:srgbClr val="BDDA73"/>
            </a:solidFill>
            <a:prstDash val="lgDashDot"/>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719134" y="2584601"/>
            <a:ext cx="2952111" cy="2952064"/>
          </a:xfrm>
          <a:prstGeom prst="ellipse">
            <a:avLst/>
          </a:prstGeom>
          <a:solidFill>
            <a:srgbClr val="D8E8B1"/>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Oval 5"/>
          <p:cNvSpPr/>
          <p:nvPr/>
        </p:nvSpPr>
        <p:spPr>
          <a:xfrm>
            <a:off x="2939963" y="3166047"/>
            <a:ext cx="2458567" cy="20874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180975" indent="-180975" algn="ctr">
              <a:buFont typeface="Arial" panose="020B0604020202020204" pitchFamily="34" charset="0"/>
              <a:buChar char="•"/>
            </a:pPr>
            <a:r>
              <a:rPr lang="en-ZA" dirty="0"/>
              <a:t>Store data in records or a database.</a:t>
            </a:r>
          </a:p>
          <a:p>
            <a:pPr marL="180975" indent="-180975" algn="ctr">
              <a:buFont typeface="Arial" panose="020B0604020202020204" pitchFamily="34" charset="0"/>
              <a:buChar char="•"/>
            </a:pPr>
            <a:r>
              <a:rPr lang="en-ZA" dirty="0"/>
              <a:t>Data is ready for processing and analysing.</a:t>
            </a:r>
          </a:p>
        </p:txBody>
      </p:sp>
      <p:sp>
        <p:nvSpPr>
          <p:cNvPr id="8" name="Donut 7"/>
          <p:cNvSpPr/>
          <p:nvPr/>
        </p:nvSpPr>
        <p:spPr>
          <a:xfrm>
            <a:off x="2299610" y="2158616"/>
            <a:ext cx="3785042" cy="3784984"/>
          </a:xfrm>
          <a:prstGeom prst="donut">
            <a:avLst>
              <a:gd name="adj" fmla="val 11010"/>
            </a:avLst>
          </a:prstGeom>
          <a:solidFill>
            <a:srgbClr val="BDDA73"/>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Text Placeholder 3"/>
          <p:cNvSpPr txBox="1">
            <a:spLocks/>
          </p:cNvSpPr>
          <p:nvPr/>
        </p:nvSpPr>
        <p:spPr>
          <a:xfrm>
            <a:off x="399289" y="987108"/>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a:solidFill>
                  <a:schemeClr val="bg1">
                    <a:lumMod val="65000"/>
                  </a:schemeClr>
                </a:solidFill>
              </a:rPr>
              <a:t>Unit 13.2</a:t>
            </a:r>
            <a:endParaRPr lang="en-GB" sz="1800" b="1" dirty="0">
              <a:solidFill>
                <a:schemeClr val="bg1">
                  <a:lumMod val="65000"/>
                </a:schemeClr>
              </a:solidFill>
            </a:endParaRPr>
          </a:p>
        </p:txBody>
      </p:sp>
      <p:sp>
        <p:nvSpPr>
          <p:cNvPr id="17" name="Oval 16"/>
          <p:cNvSpPr/>
          <p:nvPr/>
        </p:nvSpPr>
        <p:spPr>
          <a:xfrm rot="4131293">
            <a:off x="831783" y="1726010"/>
            <a:ext cx="2239237" cy="2239237"/>
          </a:xfrm>
          <a:prstGeom prst="ellipse">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021436" y="2025559"/>
            <a:ext cx="1899477" cy="1384995"/>
          </a:xfrm>
          <a:prstGeom prst="rect">
            <a:avLst/>
          </a:prstGeom>
        </p:spPr>
        <p:txBody>
          <a:bodyPr wrap="square">
            <a:spAutoFit/>
          </a:bodyPr>
          <a:lstStyle/>
          <a:p>
            <a:pPr algn="ctr"/>
            <a:r>
              <a:rPr lang="en-ZA" sz="3600" b="1" dirty="0">
                <a:solidFill>
                  <a:schemeClr val="bg1"/>
                </a:solidFill>
              </a:rPr>
              <a:t>4.</a:t>
            </a:r>
          </a:p>
          <a:p>
            <a:pPr algn="ctr"/>
            <a:r>
              <a:rPr lang="en-ZA" sz="2400" b="1" dirty="0">
                <a:solidFill>
                  <a:schemeClr val="bg1"/>
                </a:solidFill>
              </a:rPr>
              <a:t>Processing and storage</a:t>
            </a:r>
          </a:p>
        </p:txBody>
      </p:sp>
    </p:spTree>
    <p:extLst>
      <p:ext uri="{BB962C8B-B14F-4D97-AF65-F5344CB8AC3E}">
        <p14:creationId xmlns:p14="http://schemas.microsoft.com/office/powerpoint/2010/main" val="14401715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900" decel="100000" fill="hold"/>
                                        <p:tgtEl>
                                          <p:spTgt spid="1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6" presetID="53" presetClass="entr" presetSubtype="16" fill="hold" grpId="0" nodeType="withEffect">
                                  <p:stCondLst>
                                    <p:cond delay="50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21" presetClass="entr" presetSubtype="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1)">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13.2 </a:t>
            </a:r>
          </a:p>
        </p:txBody>
      </p:sp>
      <p:sp>
        <p:nvSpPr>
          <p:cNvPr id="3" name="Content Placeholder 2"/>
          <p:cNvSpPr>
            <a:spLocks noGrp="1"/>
          </p:cNvSpPr>
          <p:nvPr>
            <p:ph sz="quarter" idx="10"/>
          </p:nvPr>
        </p:nvSpPr>
        <p:spPr/>
        <p:txBody>
          <a:bodyPr/>
          <a:lstStyle/>
          <a:p>
            <a:r>
              <a:rPr lang="en-ZA" dirty="0"/>
              <a:t>Exercise 13.3</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13.3 </a:t>
            </a:r>
            <a:r>
              <a:rPr lang="en-US" altLang="en-US" sz="2000" dirty="0"/>
              <a:t>on </a:t>
            </a:r>
            <a:r>
              <a:rPr lang="en-US" altLang="en-US" sz="2000" b="1" dirty="0"/>
              <a:t>page 261 </a:t>
            </a:r>
            <a:r>
              <a:rPr lang="en-US" altLang="en-US" sz="2000" dirty="0"/>
              <a:t>of your Student’s Book</a:t>
            </a:r>
            <a:endParaRPr lang="en-GB" altLang="en-US" sz="2000" dirty="0"/>
          </a:p>
        </p:txBody>
      </p:sp>
    </p:spTree>
    <p:extLst>
      <p:ext uri="{BB962C8B-B14F-4D97-AF65-F5344CB8AC3E}">
        <p14:creationId xmlns:p14="http://schemas.microsoft.com/office/powerpoint/2010/main" val="3404395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Developing questionnaires</a:t>
            </a:r>
            <a:endParaRPr lang="en-GB" dirty="0"/>
          </a:p>
        </p:txBody>
      </p:sp>
      <p:sp>
        <p:nvSpPr>
          <p:cNvPr id="3" name="Content Placeholder 2"/>
          <p:cNvSpPr>
            <a:spLocks noGrp="1"/>
          </p:cNvSpPr>
          <p:nvPr>
            <p:ph idx="1"/>
          </p:nvPr>
        </p:nvSpPr>
        <p:spPr/>
        <p:txBody>
          <a:bodyPr/>
          <a:lstStyle/>
          <a:p>
            <a:pPr marL="0" indent="0">
              <a:buNone/>
            </a:pPr>
            <a:r>
              <a:rPr lang="en-ZA" sz="2000" b="1" dirty="0"/>
              <a:t>Designing a questionnaire</a:t>
            </a:r>
            <a:endParaRPr lang="en-ZA" sz="2000" dirty="0"/>
          </a:p>
          <a:p>
            <a:pPr marL="450850" indent="-277813"/>
            <a:r>
              <a:rPr lang="en-ZA" sz="2000" dirty="0"/>
              <a:t>A questionnaire is a data collection instrument. </a:t>
            </a:r>
          </a:p>
          <a:p>
            <a:pPr marL="450850" indent="-277813"/>
            <a:endParaRPr lang="en-ZA" sz="2000" dirty="0"/>
          </a:p>
          <a:p>
            <a:pPr marL="450850" indent="-277813"/>
            <a:r>
              <a:rPr lang="en-ZA" sz="2000" dirty="0"/>
              <a:t>It should include specific questions that will enable the collection of each category of data that you wish to collect. </a:t>
            </a:r>
          </a:p>
          <a:p>
            <a:pPr marL="450850" indent="-277813"/>
            <a:endParaRPr lang="en-ZA" sz="2000" dirty="0"/>
          </a:p>
          <a:p>
            <a:pPr marL="450850" indent="-277813"/>
            <a:r>
              <a:rPr lang="en-ZA" sz="2000" dirty="0"/>
              <a:t>It could also include tables that respondents can complete.</a:t>
            </a:r>
          </a:p>
          <a:p>
            <a:endParaRPr lang="en-ZA" sz="2000" dirty="0"/>
          </a:p>
          <a:p>
            <a:endParaRPr lang="en-GB"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13.3</a:t>
            </a:r>
            <a:endParaRPr lang="en-GB" dirty="0">
              <a:solidFill>
                <a:schemeClr val="bg1">
                  <a:lumMod val="65000"/>
                </a:schemeClr>
              </a:solidFill>
            </a:endParaRPr>
          </a:p>
        </p:txBody>
      </p:sp>
    </p:spTree>
    <p:extLst>
      <p:ext uri="{BB962C8B-B14F-4D97-AF65-F5344CB8AC3E}">
        <p14:creationId xmlns:p14="http://schemas.microsoft.com/office/powerpoint/2010/main" val="4733306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Tips for designing a questionnaire</a:t>
            </a:r>
            <a:endParaRPr lang="en-GB" sz="4400" dirty="0"/>
          </a:p>
        </p:txBody>
      </p:sp>
      <p:sp>
        <p:nvSpPr>
          <p:cNvPr id="4" name="Text Placeholder 3"/>
          <p:cNvSpPr>
            <a:spLocks noGrp="1"/>
          </p:cNvSpPr>
          <p:nvPr>
            <p:ph type="body" sz="quarter" idx="10"/>
          </p:nvPr>
        </p:nvSpPr>
        <p:spPr/>
        <p:txBody>
          <a:bodyPr/>
          <a:lstStyle/>
          <a:p>
            <a:r>
              <a:rPr lang="en-ZA" dirty="0"/>
              <a:t>Unit 13.3</a:t>
            </a:r>
            <a:endParaRPr lang="en-GB" dirty="0"/>
          </a:p>
        </p:txBody>
      </p:sp>
      <p:sp>
        <p:nvSpPr>
          <p:cNvPr id="6" name="Rectangle 5"/>
          <p:cNvSpPr/>
          <p:nvPr/>
        </p:nvSpPr>
        <p:spPr>
          <a:xfrm>
            <a:off x="498075" y="2011134"/>
            <a:ext cx="7387038" cy="900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7" name="TextBox 6"/>
          <p:cNvSpPr txBox="1"/>
          <p:nvPr/>
        </p:nvSpPr>
        <p:spPr>
          <a:xfrm>
            <a:off x="889852" y="2126466"/>
            <a:ext cx="6819279" cy="707886"/>
          </a:xfrm>
          <a:prstGeom prst="rect">
            <a:avLst/>
          </a:prstGeom>
          <a:noFill/>
        </p:spPr>
        <p:txBody>
          <a:bodyPr wrap="square" rtlCol="0">
            <a:spAutoFit/>
          </a:bodyPr>
          <a:lstStyle/>
          <a:p>
            <a:r>
              <a:rPr lang="en-ZA" sz="2000" dirty="0"/>
              <a:t>The questions should be clear and unambiguous with simple layout.</a:t>
            </a:r>
          </a:p>
        </p:txBody>
      </p:sp>
      <p:sp>
        <p:nvSpPr>
          <p:cNvPr id="8" name="Rectangle 7"/>
          <p:cNvSpPr/>
          <p:nvPr/>
        </p:nvSpPr>
        <p:spPr>
          <a:xfrm>
            <a:off x="745348" y="2098588"/>
            <a:ext cx="45719" cy="720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a:off x="496800" y="2999196"/>
            <a:ext cx="7387038" cy="900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0" name="TextBox 9"/>
          <p:cNvSpPr txBox="1"/>
          <p:nvPr/>
        </p:nvSpPr>
        <p:spPr>
          <a:xfrm>
            <a:off x="887301" y="3108761"/>
            <a:ext cx="6821829" cy="707886"/>
          </a:xfrm>
          <a:prstGeom prst="rect">
            <a:avLst/>
          </a:prstGeom>
          <a:noFill/>
        </p:spPr>
        <p:txBody>
          <a:bodyPr wrap="square" rtlCol="0">
            <a:spAutoFit/>
          </a:bodyPr>
          <a:lstStyle/>
          <a:p>
            <a:r>
              <a:rPr lang="en-ZA" sz="2000" dirty="0"/>
              <a:t>The questions must be written in clear, simple language, not be too long and be in logical order. Avoid offensive questions.</a:t>
            </a:r>
            <a:endParaRPr lang="en-ZA" dirty="0"/>
          </a:p>
        </p:txBody>
      </p:sp>
      <p:sp>
        <p:nvSpPr>
          <p:cNvPr id="11" name="Rectangle 10"/>
          <p:cNvSpPr/>
          <p:nvPr/>
        </p:nvSpPr>
        <p:spPr>
          <a:xfrm>
            <a:off x="744073" y="3083701"/>
            <a:ext cx="45719" cy="720000"/>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p:cNvSpPr/>
          <p:nvPr/>
        </p:nvSpPr>
        <p:spPr>
          <a:xfrm>
            <a:off x="498075" y="3998832"/>
            <a:ext cx="7387038" cy="900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3" name="TextBox 12"/>
          <p:cNvSpPr txBox="1"/>
          <p:nvPr/>
        </p:nvSpPr>
        <p:spPr>
          <a:xfrm>
            <a:off x="889852" y="4114164"/>
            <a:ext cx="6819279" cy="707886"/>
          </a:xfrm>
          <a:prstGeom prst="rect">
            <a:avLst/>
          </a:prstGeom>
          <a:noFill/>
        </p:spPr>
        <p:txBody>
          <a:bodyPr wrap="square" rtlCol="0">
            <a:spAutoFit/>
          </a:bodyPr>
          <a:lstStyle/>
          <a:p>
            <a:r>
              <a:rPr lang="en-ZA" sz="2000" dirty="0"/>
              <a:t>Clear instructions how to complete each section and explain difficult terms.</a:t>
            </a:r>
          </a:p>
        </p:txBody>
      </p:sp>
      <p:sp>
        <p:nvSpPr>
          <p:cNvPr id="14" name="Rectangle 13"/>
          <p:cNvSpPr/>
          <p:nvPr/>
        </p:nvSpPr>
        <p:spPr>
          <a:xfrm>
            <a:off x="745348" y="4086286"/>
            <a:ext cx="45719" cy="720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p:cNvSpPr/>
          <p:nvPr/>
        </p:nvSpPr>
        <p:spPr>
          <a:xfrm>
            <a:off x="496800" y="5010043"/>
            <a:ext cx="7387038" cy="900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6" name="TextBox 15"/>
          <p:cNvSpPr txBox="1"/>
          <p:nvPr/>
        </p:nvSpPr>
        <p:spPr>
          <a:xfrm>
            <a:off x="887301" y="5119608"/>
            <a:ext cx="6821829" cy="707886"/>
          </a:xfrm>
          <a:prstGeom prst="rect">
            <a:avLst/>
          </a:prstGeom>
          <a:noFill/>
        </p:spPr>
        <p:txBody>
          <a:bodyPr wrap="square" rtlCol="0">
            <a:spAutoFit/>
          </a:bodyPr>
          <a:lstStyle/>
          <a:p>
            <a:r>
              <a:rPr lang="en-ZA" sz="2000" dirty="0"/>
              <a:t>Prompts for additional information, such as ‘Please specify’ or ’Others’, may be added.</a:t>
            </a:r>
          </a:p>
        </p:txBody>
      </p:sp>
      <p:sp>
        <p:nvSpPr>
          <p:cNvPr id="17" name="Rectangle 16"/>
          <p:cNvSpPr/>
          <p:nvPr/>
        </p:nvSpPr>
        <p:spPr>
          <a:xfrm>
            <a:off x="744073" y="5094548"/>
            <a:ext cx="45719" cy="720000"/>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7115" y="2440076"/>
            <a:ext cx="2786407" cy="3292420"/>
          </a:xfrm>
          <a:prstGeom prst="rect">
            <a:avLst/>
          </a:prstGeom>
          <a:noFill/>
          <a:ln>
            <a:noFill/>
          </a:ln>
        </p:spPr>
      </p:pic>
    </p:spTree>
    <p:extLst>
      <p:ext uri="{BB962C8B-B14F-4D97-AF65-F5344CB8AC3E}">
        <p14:creationId xmlns:p14="http://schemas.microsoft.com/office/powerpoint/2010/main" val="43340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0-#ppt_w/2"/>
                                          </p:val>
                                        </p:tav>
                                        <p:tav tm="100000">
                                          <p:val>
                                            <p:strVal val="#ppt_x"/>
                                          </p:val>
                                        </p:tav>
                                      </p:tavLst>
                                    </p:anim>
                                    <p:anim calcmode="lin" valueType="num">
                                      <p:cBhvr additive="base">
                                        <p:cTn id="54" dur="500" fill="hold"/>
                                        <p:tgtEl>
                                          <p:spTgt spid="15"/>
                                        </p:tgtEl>
                                        <p:attrNameLst>
                                          <p:attrName>ppt_y</p:attrName>
                                        </p:attrNameLst>
                                      </p:cBhvr>
                                      <p:tavLst>
                                        <p:tav tm="0">
                                          <p:val>
                                            <p:strVal val="#ppt_y"/>
                                          </p:val>
                                        </p:tav>
                                        <p:tav tm="100000">
                                          <p:val>
                                            <p:strVal val="#ppt_y"/>
                                          </p:val>
                                        </p:tav>
                                      </p:tavLst>
                                    </p:anim>
                                  </p:childTnLst>
                                </p:cTn>
                              </p:par>
                              <p:par>
                                <p:cTn id="55" presetID="53" presetClass="entr" presetSubtype="16"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P spid="11" grpId="0" animBg="1"/>
      <p:bldP spid="12" grpId="0" animBg="1"/>
      <p:bldP spid="13" grpId="0"/>
      <p:bldP spid="14" grpId="0" animBg="1"/>
      <p:bldP spid="15" grpId="0" animBg="1"/>
      <p:bldP spid="16" grpId="0"/>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Tips for designing a questionnaire</a:t>
            </a:r>
            <a:endParaRPr lang="en-GB" sz="4400" dirty="0"/>
          </a:p>
        </p:txBody>
      </p:sp>
      <p:sp>
        <p:nvSpPr>
          <p:cNvPr id="4" name="Text Placeholder 3"/>
          <p:cNvSpPr>
            <a:spLocks noGrp="1"/>
          </p:cNvSpPr>
          <p:nvPr>
            <p:ph type="body" sz="quarter" idx="10"/>
          </p:nvPr>
        </p:nvSpPr>
        <p:spPr/>
        <p:txBody>
          <a:bodyPr/>
          <a:lstStyle/>
          <a:p>
            <a:r>
              <a:rPr lang="en-ZA" dirty="0"/>
              <a:t>Unit 13.3</a:t>
            </a:r>
            <a:endParaRPr lang="en-GB" dirty="0"/>
          </a:p>
        </p:txBody>
      </p:sp>
      <p:sp>
        <p:nvSpPr>
          <p:cNvPr id="6" name="Rectangle 5"/>
          <p:cNvSpPr/>
          <p:nvPr/>
        </p:nvSpPr>
        <p:spPr>
          <a:xfrm>
            <a:off x="498075" y="2011134"/>
            <a:ext cx="7387038" cy="900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7" name="TextBox 6"/>
          <p:cNvSpPr txBox="1"/>
          <p:nvPr/>
        </p:nvSpPr>
        <p:spPr>
          <a:xfrm>
            <a:off x="889852" y="2126466"/>
            <a:ext cx="6819279" cy="707886"/>
          </a:xfrm>
          <a:prstGeom prst="rect">
            <a:avLst/>
          </a:prstGeom>
          <a:noFill/>
        </p:spPr>
        <p:txBody>
          <a:bodyPr wrap="square" rtlCol="0">
            <a:spAutoFit/>
          </a:bodyPr>
          <a:lstStyle/>
          <a:p>
            <a:r>
              <a:rPr lang="en-ZA" sz="2000" dirty="0"/>
              <a:t>Allow anonymity to increase the number of people participating.</a:t>
            </a:r>
          </a:p>
        </p:txBody>
      </p:sp>
      <p:sp>
        <p:nvSpPr>
          <p:cNvPr id="8" name="Rectangle 7"/>
          <p:cNvSpPr/>
          <p:nvPr/>
        </p:nvSpPr>
        <p:spPr>
          <a:xfrm>
            <a:off x="745348" y="2098588"/>
            <a:ext cx="45719" cy="720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a:off x="496800" y="2999196"/>
            <a:ext cx="7387038" cy="900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0" name="TextBox 9"/>
          <p:cNvSpPr txBox="1"/>
          <p:nvPr/>
        </p:nvSpPr>
        <p:spPr>
          <a:xfrm>
            <a:off x="887301" y="3108761"/>
            <a:ext cx="6821829" cy="707886"/>
          </a:xfrm>
          <a:prstGeom prst="rect">
            <a:avLst/>
          </a:prstGeom>
          <a:noFill/>
        </p:spPr>
        <p:txBody>
          <a:bodyPr wrap="square" rtlCol="0">
            <a:spAutoFit/>
          </a:bodyPr>
          <a:lstStyle/>
          <a:p>
            <a:r>
              <a:rPr lang="en-ZA" sz="2000" dirty="0"/>
              <a:t>Avoid sensitive information that would make people not to participate or respond.</a:t>
            </a:r>
          </a:p>
        </p:txBody>
      </p:sp>
      <p:sp>
        <p:nvSpPr>
          <p:cNvPr id="11" name="Rectangle 10"/>
          <p:cNvSpPr/>
          <p:nvPr/>
        </p:nvSpPr>
        <p:spPr>
          <a:xfrm>
            <a:off x="744073" y="3083701"/>
            <a:ext cx="45719" cy="720000"/>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p:cNvSpPr/>
          <p:nvPr/>
        </p:nvSpPr>
        <p:spPr>
          <a:xfrm>
            <a:off x="498075" y="3998832"/>
            <a:ext cx="7387038" cy="900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3" name="TextBox 12"/>
          <p:cNvSpPr txBox="1"/>
          <p:nvPr/>
        </p:nvSpPr>
        <p:spPr>
          <a:xfrm>
            <a:off x="889852" y="4254564"/>
            <a:ext cx="6819279" cy="400110"/>
          </a:xfrm>
          <a:prstGeom prst="rect">
            <a:avLst/>
          </a:prstGeom>
          <a:noFill/>
        </p:spPr>
        <p:txBody>
          <a:bodyPr wrap="square" rtlCol="0">
            <a:spAutoFit/>
          </a:bodyPr>
          <a:lstStyle/>
          <a:p>
            <a:r>
              <a:rPr lang="en-ZA" sz="2000" dirty="0"/>
              <a:t>Explain the purpose the questionnaire to respondents</a:t>
            </a:r>
          </a:p>
        </p:txBody>
      </p:sp>
      <p:sp>
        <p:nvSpPr>
          <p:cNvPr id="14" name="Rectangle 13"/>
          <p:cNvSpPr/>
          <p:nvPr/>
        </p:nvSpPr>
        <p:spPr>
          <a:xfrm>
            <a:off x="745348" y="4086286"/>
            <a:ext cx="45719" cy="720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26018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P spid="11" grpId="0" animBg="1"/>
      <p:bldP spid="12" grpId="0" animBg="1"/>
      <p:bldP spid="13" grpId="0"/>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13.3 </a:t>
            </a:r>
          </a:p>
        </p:txBody>
      </p:sp>
      <p:sp>
        <p:nvSpPr>
          <p:cNvPr id="3" name="Content Placeholder 2"/>
          <p:cNvSpPr>
            <a:spLocks noGrp="1"/>
          </p:cNvSpPr>
          <p:nvPr>
            <p:ph sz="quarter" idx="10"/>
          </p:nvPr>
        </p:nvSpPr>
        <p:spPr/>
        <p:txBody>
          <a:bodyPr/>
          <a:lstStyle/>
          <a:p>
            <a:r>
              <a:rPr lang="en-ZA" dirty="0"/>
              <a:t>Exercise 13.4</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13.4 </a:t>
            </a:r>
            <a:r>
              <a:rPr lang="en-US" altLang="en-US" sz="2000" dirty="0"/>
              <a:t>on </a:t>
            </a:r>
            <a:r>
              <a:rPr lang="en-US" altLang="en-US" sz="2000" b="1" dirty="0"/>
              <a:t>page 266 </a:t>
            </a:r>
            <a:r>
              <a:rPr lang="en-US" altLang="en-US" sz="2000" dirty="0"/>
              <a:t>of your Student’s Book</a:t>
            </a:r>
            <a:endParaRPr lang="en-GB" altLang="en-US" sz="2000" dirty="0"/>
          </a:p>
        </p:txBody>
      </p:sp>
    </p:spTree>
    <p:extLst>
      <p:ext uri="{BB962C8B-B14F-4D97-AF65-F5344CB8AC3E}">
        <p14:creationId xmlns:p14="http://schemas.microsoft.com/office/powerpoint/2010/main" val="22374774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Data collection methods</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13.4</a:t>
            </a:r>
            <a:endParaRPr lang="en-GB" dirty="0">
              <a:solidFill>
                <a:schemeClr val="bg1">
                  <a:lumMod val="65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996202842"/>
              </p:ext>
            </p:extLst>
          </p:nvPr>
        </p:nvGraphicFramePr>
        <p:xfrm>
          <a:off x="493851" y="1592549"/>
          <a:ext cx="7446381" cy="3986447"/>
        </p:xfrm>
        <a:graphic>
          <a:graphicData uri="http://schemas.openxmlformats.org/drawingml/2006/table">
            <a:tbl>
              <a:tblPr firstRow="1" bandRow="1">
                <a:tableStyleId>{5C22544A-7EE6-4342-B048-85BDC9FD1C3A}</a:tableStyleId>
              </a:tblPr>
              <a:tblGrid>
                <a:gridCol w="2482127">
                  <a:extLst>
                    <a:ext uri="{9D8B030D-6E8A-4147-A177-3AD203B41FA5}">
                      <a16:colId xmlns="" xmlns:a16="http://schemas.microsoft.com/office/drawing/2014/main" val="20000"/>
                    </a:ext>
                  </a:extLst>
                </a:gridCol>
                <a:gridCol w="2482127">
                  <a:extLst>
                    <a:ext uri="{9D8B030D-6E8A-4147-A177-3AD203B41FA5}">
                      <a16:colId xmlns="" xmlns:a16="http://schemas.microsoft.com/office/drawing/2014/main" val="20001"/>
                    </a:ext>
                  </a:extLst>
                </a:gridCol>
                <a:gridCol w="2482127">
                  <a:extLst>
                    <a:ext uri="{9D8B030D-6E8A-4147-A177-3AD203B41FA5}">
                      <a16:colId xmlns="" xmlns:a16="http://schemas.microsoft.com/office/drawing/2014/main" val="20002"/>
                    </a:ext>
                  </a:extLst>
                </a:gridCol>
              </a:tblGrid>
              <a:tr h="534266">
                <a:tc>
                  <a:txBody>
                    <a:bodyPr/>
                    <a:lstStyle/>
                    <a:p>
                      <a:pPr algn="ctr"/>
                      <a:r>
                        <a:rPr lang="en-ZA" sz="2200" b="1" dirty="0"/>
                        <a:t>Observations</a:t>
                      </a:r>
                      <a:endParaRPr lang="en-GB" sz="2200"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BB3B5"/>
                    </a:solidFill>
                  </a:tcPr>
                </a:tc>
                <a:tc>
                  <a:txBody>
                    <a:bodyPr/>
                    <a:lstStyle/>
                    <a:p>
                      <a:pPr algn="ctr"/>
                      <a:r>
                        <a:rPr lang="en-ZA" sz="2200" b="1" dirty="0"/>
                        <a:t>Interviews</a:t>
                      </a:r>
                      <a:endParaRPr lang="en-GB" sz="2200"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BB3B5"/>
                    </a:solidFill>
                  </a:tcPr>
                </a:tc>
                <a:tc>
                  <a:txBody>
                    <a:bodyPr/>
                    <a:lstStyle/>
                    <a:p>
                      <a:pPr algn="ctr"/>
                      <a:r>
                        <a:rPr lang="en-ZA" sz="2200" b="1" dirty="0"/>
                        <a:t>Conducting surveys</a:t>
                      </a:r>
                      <a:endParaRPr lang="en-GB" sz="2200"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BB3B5"/>
                    </a:solidFill>
                  </a:tcPr>
                </a:tc>
                <a:extLst>
                  <a:ext uri="{0D108BD9-81ED-4DB2-BD59-A6C34878D82A}">
                    <a16:rowId xmlns="" xmlns:a16="http://schemas.microsoft.com/office/drawing/2014/main" val="10000"/>
                  </a:ext>
                </a:extLst>
              </a:tr>
              <a:tr h="3452181">
                <a:tc>
                  <a:txBody>
                    <a:bodyPr/>
                    <a:lstStyle/>
                    <a:p>
                      <a:pPr algn="ctr" defTabSz="1028700"/>
                      <a:r>
                        <a:rPr lang="en-ZA" sz="1800" dirty="0"/>
                        <a:t>Observe,</a:t>
                      </a:r>
                      <a:r>
                        <a:rPr lang="en-ZA" sz="1800" baseline="0" dirty="0"/>
                        <a:t> </a:t>
                      </a:r>
                      <a:r>
                        <a:rPr lang="en-ZA" sz="1800" dirty="0"/>
                        <a:t>watch and record</a:t>
                      </a:r>
                      <a:r>
                        <a:rPr lang="en-ZA" sz="1800" baseline="0" dirty="0"/>
                        <a:t> </a:t>
                      </a:r>
                      <a:r>
                        <a:rPr lang="en-ZA" sz="1800" dirty="0"/>
                        <a:t>information. </a:t>
                      </a:r>
                    </a:p>
                    <a:p>
                      <a:pPr algn="ctr" defTabSz="1028700"/>
                      <a:endParaRPr lang="en-ZA" sz="1800" dirty="0"/>
                    </a:p>
                    <a:p>
                      <a:pPr algn="ctr" defTabSz="1028700"/>
                      <a:r>
                        <a:rPr lang="en-ZA" sz="1800" dirty="0"/>
                        <a:t>There is no discussion</a:t>
                      </a:r>
                      <a:r>
                        <a:rPr lang="en-ZA" sz="1800" baseline="0" dirty="0"/>
                        <a:t> </a:t>
                      </a:r>
                      <a:r>
                        <a:rPr lang="en-ZA" sz="1800" dirty="0"/>
                        <a:t>with participants.</a:t>
                      </a:r>
                    </a:p>
                    <a:p>
                      <a:pPr algn="ctr"/>
                      <a:endParaRPr lang="en-GB"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DDA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800" dirty="0"/>
                        <a:t>Ask people a set of questions face to face. </a:t>
                      </a:r>
                    </a:p>
                    <a:p>
                      <a:pPr algn="ctr"/>
                      <a:endParaRPr lang="en-GB"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DDA73"/>
                    </a:solidFill>
                  </a:tcPr>
                </a:tc>
                <a:tc>
                  <a:txBody>
                    <a:bodyPr/>
                    <a:lstStyle/>
                    <a:p>
                      <a:pPr algn="ctr">
                        <a:tabLst>
                          <a:tab pos="3140075" algn="l"/>
                        </a:tabLst>
                      </a:pPr>
                      <a:r>
                        <a:rPr lang="en-ZA" sz="1800" dirty="0"/>
                        <a:t>Use observations and interviews to gather information. </a:t>
                      </a:r>
                    </a:p>
                    <a:p>
                      <a:pPr marL="0" indent="0" algn="ctr">
                        <a:buNone/>
                        <a:tabLst>
                          <a:tab pos="3140075" algn="l"/>
                        </a:tabLst>
                      </a:pPr>
                      <a:r>
                        <a:rPr lang="en-ZA" sz="1800" dirty="0"/>
                        <a:t>	Distinguish between descriptive surveys and analytic surveys.</a:t>
                      </a:r>
                    </a:p>
                    <a:p>
                      <a:pPr algn="ctr"/>
                      <a:endParaRPr lang="en-GB"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DDA73"/>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4326119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Observations</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13.4</a:t>
            </a:r>
            <a:endParaRPr lang="en-GB" dirty="0">
              <a:solidFill>
                <a:schemeClr val="bg1">
                  <a:lumMod val="65000"/>
                </a:schemeClr>
              </a:solidFill>
            </a:endParaRPr>
          </a:p>
        </p:txBody>
      </p:sp>
      <p:sp>
        <p:nvSpPr>
          <p:cNvPr id="5" name="Rectangle 4"/>
          <p:cNvSpPr/>
          <p:nvPr/>
        </p:nvSpPr>
        <p:spPr>
          <a:xfrm>
            <a:off x="484419" y="1603878"/>
            <a:ext cx="7400694" cy="1178580"/>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a:spLocks/>
          </p:cNvSpPr>
          <p:nvPr/>
        </p:nvSpPr>
        <p:spPr>
          <a:xfrm>
            <a:off x="868448" y="1411025"/>
            <a:ext cx="1573810"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Definition</a:t>
            </a:r>
            <a:endParaRPr lang="en-GB" sz="2400" b="1" i="1" dirty="0">
              <a:solidFill>
                <a:srgbClr val="64AFA8"/>
              </a:solidFill>
            </a:endParaRPr>
          </a:p>
        </p:txBody>
      </p:sp>
      <p:sp>
        <p:nvSpPr>
          <p:cNvPr id="7" name="TextBox 6"/>
          <p:cNvSpPr txBox="1"/>
          <p:nvPr/>
        </p:nvSpPr>
        <p:spPr>
          <a:xfrm>
            <a:off x="623117" y="1720495"/>
            <a:ext cx="7175956" cy="1015663"/>
          </a:xfrm>
          <a:prstGeom prst="rect">
            <a:avLst/>
          </a:prstGeom>
          <a:noFill/>
        </p:spPr>
        <p:txBody>
          <a:bodyPr wrap="square" rtlCol="0">
            <a:spAutoFit/>
          </a:bodyPr>
          <a:lstStyle/>
          <a:p>
            <a:r>
              <a:rPr lang="en-ZA" sz="2000" dirty="0"/>
              <a:t>Observation involves simply watching participants in the situation that you are investigating and then recording the information. It does not involve discussion with participants. </a:t>
            </a:r>
          </a:p>
        </p:txBody>
      </p:sp>
      <p:sp>
        <p:nvSpPr>
          <p:cNvPr id="8" name="Content Placeholder 2"/>
          <p:cNvSpPr txBox="1">
            <a:spLocks/>
          </p:cNvSpPr>
          <p:nvPr/>
        </p:nvSpPr>
        <p:spPr>
          <a:xfrm>
            <a:off x="7203331" y="2556484"/>
            <a:ext cx="595741"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a:solidFill>
                  <a:srgbClr val="64AFA8"/>
                </a:solidFill>
              </a:rPr>
              <a:t>” </a:t>
            </a:r>
            <a:endParaRPr lang="en-GB" sz="6000" b="1" i="1" dirty="0">
              <a:solidFill>
                <a:srgbClr val="64AFA8"/>
              </a:solidFill>
            </a:endParaRPr>
          </a:p>
        </p:txBody>
      </p:sp>
    </p:spTree>
    <p:extLst>
      <p:ext uri="{BB962C8B-B14F-4D97-AF65-F5344CB8AC3E}">
        <p14:creationId xmlns:p14="http://schemas.microsoft.com/office/powerpoint/2010/main" val="42304925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Observations</a:t>
            </a:r>
            <a:endParaRPr lang="en-GB" dirty="0"/>
          </a:p>
        </p:txBody>
      </p:sp>
      <p:sp>
        <p:nvSpPr>
          <p:cNvPr id="3" name="Content Placeholder 2"/>
          <p:cNvSpPr>
            <a:spLocks noGrp="1"/>
          </p:cNvSpPr>
          <p:nvPr>
            <p:ph idx="1"/>
          </p:nvPr>
        </p:nvSpPr>
        <p:spPr>
          <a:xfrm>
            <a:off x="399289" y="1707832"/>
            <a:ext cx="7905751" cy="4369779"/>
          </a:xfrm>
        </p:spPr>
        <p:txBody>
          <a:bodyPr/>
          <a:lstStyle/>
          <a:p>
            <a:pPr marL="173038" indent="-173038"/>
            <a:r>
              <a:rPr lang="en-ZA" sz="2000" b="1" dirty="0"/>
              <a:t>Direct observation </a:t>
            </a:r>
            <a:r>
              <a:rPr lang="en-ZA" sz="2000" dirty="0"/>
              <a:t>requires the observer to remain anonymous and unnoticed so that the behaviour of participants is not influenced by the presence of the observer (as far as possible). For example, observing young children interacting in the playground.</a:t>
            </a:r>
          </a:p>
          <a:p>
            <a:pPr marL="173038" indent="-173038"/>
            <a:endParaRPr lang="en-ZA" sz="2000" dirty="0"/>
          </a:p>
          <a:p>
            <a:pPr marL="173038" indent="-173038"/>
            <a:r>
              <a:rPr lang="en-ZA" sz="2000" b="1" dirty="0"/>
              <a:t>Participant observation </a:t>
            </a:r>
            <a:r>
              <a:rPr lang="en-ZA" sz="2000" dirty="0"/>
              <a:t>includes the observer in the event, culture or activity taking place. For example, in a health of human service programme, the observer can participate in the activities being observed.</a:t>
            </a:r>
          </a:p>
          <a:p>
            <a:pPr marL="173038" indent="-173038"/>
            <a:endParaRPr lang="en-ZA" sz="2000" dirty="0"/>
          </a:p>
          <a:p>
            <a:pPr marL="173038" indent="-173038"/>
            <a:r>
              <a:rPr lang="en-ZA" sz="2000" dirty="0"/>
              <a:t>Observation can also be done by conducting tests or using specific observation tools (for example, a checklist of criteria to rate participants).</a:t>
            </a:r>
          </a:p>
          <a:p>
            <a:pPr marL="173038" indent="-173038"/>
            <a:endParaRPr lang="en-ZA" sz="2000" b="1" dirty="0"/>
          </a:p>
          <a:p>
            <a:pPr marL="173038" indent="-173038"/>
            <a:endParaRPr lang="en-GB"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13.4</a:t>
            </a:r>
            <a:endParaRPr lang="en-GB" dirty="0">
              <a:solidFill>
                <a:schemeClr val="bg1">
                  <a:lumMod val="65000"/>
                </a:schemeClr>
              </a:solidFill>
            </a:endParaRPr>
          </a:p>
        </p:txBody>
      </p:sp>
    </p:spTree>
    <p:extLst>
      <p:ext uri="{BB962C8B-B14F-4D97-AF65-F5344CB8AC3E}">
        <p14:creationId xmlns:p14="http://schemas.microsoft.com/office/powerpoint/2010/main" val="3920233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Research and collecting data</a:t>
            </a:r>
          </a:p>
        </p:txBody>
      </p:sp>
      <p:sp>
        <p:nvSpPr>
          <p:cNvPr id="3" name="Content Placeholder 2"/>
          <p:cNvSpPr>
            <a:spLocks noGrp="1"/>
          </p:cNvSpPr>
          <p:nvPr>
            <p:ph idx="1"/>
          </p:nvPr>
        </p:nvSpPr>
        <p:spPr/>
        <p:txBody>
          <a:bodyPr/>
          <a:lstStyle/>
          <a:p>
            <a:r>
              <a:rPr lang="en-ZA" sz="2000" dirty="0"/>
              <a:t>Data is collected by individuals, organisations and governments usually because they need specific information. </a:t>
            </a:r>
          </a:p>
          <a:p>
            <a:r>
              <a:rPr lang="en-ZA" sz="2000" dirty="0"/>
              <a:t>Data collection is used to study and record information, to make decisions about important issues and to pass information on to relevant people or communities.</a:t>
            </a:r>
            <a:r>
              <a:rPr lang="en-ZA" sz="2000" dirty="0">
                <a:solidFill>
                  <a:srgbClr val="1A9495"/>
                </a:solidFill>
              </a:rPr>
              <a:t> </a:t>
            </a:r>
          </a:p>
          <a:p>
            <a:r>
              <a:rPr lang="en-ZA" sz="2000" dirty="0"/>
              <a:t>Whatever the specific reason, data is always collected to provide information.</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sp>
        <p:nvSpPr>
          <p:cNvPr id="15" name="Freeform 14"/>
          <p:cNvSpPr/>
          <p:nvPr/>
        </p:nvSpPr>
        <p:spPr>
          <a:xfrm>
            <a:off x="7794296" y="5652823"/>
            <a:ext cx="1681222" cy="903882"/>
          </a:xfrm>
          <a:custGeom>
            <a:avLst/>
            <a:gdLst>
              <a:gd name="connsiteX0" fmla="*/ 0 w 1681222"/>
              <a:gd name="connsiteY0" fmla="*/ 0 h 903882"/>
              <a:gd name="connsiteX1" fmla="*/ 1681222 w 1681222"/>
              <a:gd name="connsiteY1" fmla="*/ 0 h 903882"/>
              <a:gd name="connsiteX2" fmla="*/ 1681222 w 1681222"/>
              <a:gd name="connsiteY2" fmla="*/ 903882 h 903882"/>
              <a:gd name="connsiteX3" fmla="*/ 0 w 1681222"/>
              <a:gd name="connsiteY3" fmla="*/ 903882 h 903882"/>
              <a:gd name="connsiteX4" fmla="*/ 0 w 1681222"/>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222" h="903882">
                <a:moveTo>
                  <a:pt x="0" y="0"/>
                </a:moveTo>
                <a:lnTo>
                  <a:pt x="1681222" y="0"/>
                </a:lnTo>
                <a:lnTo>
                  <a:pt x="1681222"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en-ZA" sz="3600" kern="1200"/>
          </a:p>
        </p:txBody>
      </p:sp>
      <p:sp>
        <p:nvSpPr>
          <p:cNvPr id="5" name="TextBox 4"/>
          <p:cNvSpPr txBox="1"/>
          <p:nvPr/>
        </p:nvSpPr>
        <p:spPr>
          <a:xfrm>
            <a:off x="753035" y="3933825"/>
            <a:ext cx="7132078" cy="461665"/>
          </a:xfrm>
          <a:prstGeom prst="rect">
            <a:avLst/>
          </a:prstGeom>
          <a:solidFill>
            <a:schemeClr val="bg1">
              <a:lumMod val="65000"/>
            </a:schemeClr>
          </a:solidFill>
        </p:spPr>
        <p:txBody>
          <a:bodyPr wrap="square" rtlCol="0">
            <a:spAutoFit/>
          </a:bodyPr>
          <a:lstStyle/>
          <a:p>
            <a:pPr algn="ctr"/>
            <a:r>
              <a:rPr lang="en-ZA" sz="2400" b="1" dirty="0">
                <a:solidFill>
                  <a:schemeClr val="bg1"/>
                </a:solidFill>
              </a:rPr>
              <a:t>Data is used by:</a:t>
            </a:r>
          </a:p>
        </p:txBody>
      </p:sp>
      <p:sp>
        <p:nvSpPr>
          <p:cNvPr id="8" name="Rectangle 7"/>
          <p:cNvSpPr/>
          <p:nvPr/>
        </p:nvSpPr>
        <p:spPr>
          <a:xfrm>
            <a:off x="766482" y="4495053"/>
            <a:ext cx="3459600" cy="658905"/>
          </a:xfrm>
          <a:prstGeom prst="rect">
            <a:avLst/>
          </a:prstGeom>
          <a:solidFill>
            <a:srgbClr val="9F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dirty="0">
                <a:solidFill>
                  <a:schemeClr val="tx1"/>
                </a:solidFill>
              </a:rPr>
              <a:t>Governments</a:t>
            </a:r>
          </a:p>
        </p:txBody>
      </p:sp>
      <p:sp>
        <p:nvSpPr>
          <p:cNvPr id="16" name="Rectangle 15"/>
          <p:cNvSpPr/>
          <p:nvPr/>
        </p:nvSpPr>
        <p:spPr>
          <a:xfrm>
            <a:off x="4424082" y="4495053"/>
            <a:ext cx="3461031" cy="658905"/>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dirty="0">
                <a:solidFill>
                  <a:schemeClr val="tx1"/>
                </a:solidFill>
              </a:rPr>
              <a:t>Weather Reports</a:t>
            </a:r>
          </a:p>
        </p:txBody>
      </p:sp>
      <p:sp>
        <p:nvSpPr>
          <p:cNvPr id="17" name="Rectangle 16"/>
          <p:cNvSpPr/>
          <p:nvPr/>
        </p:nvSpPr>
        <p:spPr>
          <a:xfrm>
            <a:off x="766482" y="5252570"/>
            <a:ext cx="3459600" cy="658905"/>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dirty="0">
                <a:solidFill>
                  <a:schemeClr val="tx1"/>
                </a:solidFill>
              </a:rPr>
              <a:t>Businesses</a:t>
            </a:r>
          </a:p>
        </p:txBody>
      </p:sp>
      <p:sp>
        <p:nvSpPr>
          <p:cNvPr id="18" name="Rectangle 17"/>
          <p:cNvSpPr/>
          <p:nvPr/>
        </p:nvSpPr>
        <p:spPr>
          <a:xfrm>
            <a:off x="4424082" y="5252570"/>
            <a:ext cx="3461031" cy="658905"/>
          </a:xfrm>
          <a:prstGeom prst="rect">
            <a:avLst/>
          </a:prstGeom>
          <a:solidFill>
            <a:srgbClr val="9F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dirty="0">
                <a:solidFill>
                  <a:schemeClr val="tx1"/>
                </a:solidFill>
              </a:rPr>
              <a:t>Economic forecasts, </a:t>
            </a:r>
            <a:r>
              <a:rPr lang="en-ZA" sz="2000" dirty="0" err="1">
                <a:solidFill>
                  <a:schemeClr val="tx1"/>
                </a:solidFill>
              </a:rPr>
              <a:t>etc</a:t>
            </a:r>
            <a:endParaRPr lang="en-ZA" sz="2000" dirty="0">
              <a:solidFill>
                <a:schemeClr val="tx1"/>
              </a:solidFill>
            </a:endParaRP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3758" y="2038075"/>
            <a:ext cx="3208783" cy="3791499"/>
          </a:xfrm>
          <a:prstGeom prst="rect">
            <a:avLst/>
          </a:prstGeom>
          <a:noFill/>
          <a:ln>
            <a:noFill/>
          </a:ln>
        </p:spPr>
      </p:pic>
    </p:spTree>
    <p:extLst>
      <p:ext uri="{BB962C8B-B14F-4D97-AF65-F5344CB8AC3E}">
        <p14:creationId xmlns:p14="http://schemas.microsoft.com/office/powerpoint/2010/main" val="295855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6" grpId="0" animBg="1"/>
      <p:bldP spid="17"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p:sp>
        <p:nvSpPr>
          <p:cNvPr id="8" name="Content Placeholder 2"/>
          <p:cNvSpPr txBox="1">
            <a:spLocks/>
          </p:cNvSpPr>
          <p:nvPr/>
        </p:nvSpPr>
        <p:spPr>
          <a:xfrm>
            <a:off x="2025148" y="1707832"/>
            <a:ext cx="5861552" cy="40300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At </a:t>
            </a:r>
            <a:r>
              <a:rPr lang="en-ZA" sz="2000" dirty="0" err="1"/>
              <a:t>Vuyelwa</a:t>
            </a:r>
            <a:r>
              <a:rPr lang="en-ZA" sz="2000" dirty="0"/>
              <a:t> College in the Northern Cape, </a:t>
            </a:r>
            <a:r>
              <a:rPr lang="en-ZA" sz="2000" dirty="0" err="1"/>
              <a:t>Thandeka</a:t>
            </a:r>
            <a:r>
              <a:rPr lang="en-ZA" sz="2000" dirty="0"/>
              <a:t> was conducting a survey about how many students visited the library during the exam times.</a:t>
            </a:r>
          </a:p>
          <a:p>
            <a:pPr marL="0" indent="0">
              <a:buNone/>
            </a:pPr>
            <a:endParaRPr lang="en-ZA" sz="2000" dirty="0"/>
          </a:p>
          <a:p>
            <a:pPr marL="531813" indent="-358775">
              <a:buAutoNum type="alphaLcParenR"/>
            </a:pPr>
            <a:r>
              <a:rPr lang="en-ZA" sz="2000" dirty="0"/>
              <a:t>What method of observation should she use? Explain.</a:t>
            </a:r>
          </a:p>
          <a:p>
            <a:pPr marL="531813" indent="-358775">
              <a:buAutoNum type="alphaLcParenR"/>
            </a:pPr>
            <a:r>
              <a:rPr lang="en-ZA" sz="2000" dirty="0"/>
              <a:t>Who is the target population of </a:t>
            </a:r>
            <a:r>
              <a:rPr lang="en-ZA" sz="2000" dirty="0" err="1"/>
              <a:t>Thandeka’s</a:t>
            </a:r>
            <a:r>
              <a:rPr lang="en-ZA" sz="2000" dirty="0"/>
              <a:t> research?</a:t>
            </a:r>
          </a:p>
          <a:p>
            <a:pPr marL="531813" indent="-358775">
              <a:buAutoNum type="alphaLcParenR"/>
            </a:pPr>
            <a:r>
              <a:rPr lang="en-ZA" sz="2000" dirty="0"/>
              <a:t>Which considerations should </a:t>
            </a:r>
            <a:r>
              <a:rPr lang="en-ZA" sz="2000" dirty="0" err="1"/>
              <a:t>Thandeka</a:t>
            </a:r>
            <a:r>
              <a:rPr lang="en-ZA" sz="2000" dirty="0"/>
              <a:t> bear in mind when setting up and carrying out her observations?</a:t>
            </a:r>
          </a:p>
        </p:txBody>
      </p:sp>
      <p:sp>
        <p:nvSpPr>
          <p:cNvPr id="2" name="Title 1"/>
          <p:cNvSpPr>
            <a:spLocks noGrp="1"/>
          </p:cNvSpPr>
          <p:nvPr>
            <p:ph type="title"/>
          </p:nvPr>
        </p:nvSpPr>
        <p:spPr/>
        <p:txBody>
          <a:bodyPr/>
          <a:lstStyle/>
          <a:p>
            <a:r>
              <a:rPr lang="en-ZA" dirty="0"/>
              <a:t>Example 13.23 page 268</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13.4</a:t>
            </a:r>
          </a:p>
        </p:txBody>
      </p:sp>
    </p:spTree>
    <p:extLst>
      <p:ext uri="{BB962C8B-B14F-4D97-AF65-F5344CB8AC3E}">
        <p14:creationId xmlns:p14="http://schemas.microsoft.com/office/powerpoint/2010/main" val="3458375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3600" y="1449388"/>
            <a:ext cx="7202854" cy="45947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4455" y="1611796"/>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13" name="Content Placeholder 2"/>
          <p:cNvSpPr txBox="1">
            <a:spLocks/>
          </p:cNvSpPr>
          <p:nvPr/>
        </p:nvSpPr>
        <p:spPr>
          <a:xfrm>
            <a:off x="1966977" y="1712350"/>
            <a:ext cx="5972401" cy="4174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indent="-358775">
              <a:buAutoNum type="alphaLcParenR"/>
            </a:pPr>
            <a:r>
              <a:rPr lang="en-ZA" sz="2000" dirty="0"/>
              <a:t>Direct observation. </a:t>
            </a:r>
            <a:r>
              <a:rPr lang="en-ZA" sz="2000" dirty="0" err="1"/>
              <a:t>Thandeka</a:t>
            </a:r>
            <a:r>
              <a:rPr lang="en-ZA" sz="2000" dirty="0"/>
              <a:t> will be the observer and she will remain anonymous and generally unnoticed.</a:t>
            </a:r>
          </a:p>
          <a:p>
            <a:pPr marL="358775" indent="-358775">
              <a:buAutoNum type="alphaLcParenR"/>
            </a:pPr>
            <a:r>
              <a:rPr lang="en-ZA" sz="2000" dirty="0"/>
              <a:t>The target population are the students at </a:t>
            </a:r>
            <a:r>
              <a:rPr lang="en-ZA" sz="2000" dirty="0" err="1"/>
              <a:t>Vuyelwa</a:t>
            </a:r>
            <a:r>
              <a:rPr lang="en-ZA" sz="2000" dirty="0"/>
              <a:t> College visiting the library during exam times. </a:t>
            </a:r>
          </a:p>
          <a:p>
            <a:pPr marL="358775" indent="-358775">
              <a:buAutoNum type="alphaLcParenR"/>
            </a:pPr>
            <a:r>
              <a:rPr lang="en-ZA" sz="2000" dirty="0" err="1"/>
              <a:t>Thandeka</a:t>
            </a:r>
            <a:r>
              <a:rPr lang="en-ZA" sz="2000" dirty="0"/>
              <a:t> should consider the student’s behaviour, her own attitudes, the conditions and the effects of some of the behaviour of students and staff at the library.</a:t>
            </a:r>
            <a:endParaRPr lang="en-ZA" sz="2000" b="1" dirty="0">
              <a:solidFill>
                <a:srgbClr val="C00000"/>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152" y="1858767"/>
            <a:ext cx="3056446" cy="3611498"/>
          </a:xfrm>
          <a:prstGeom prst="rect">
            <a:avLst/>
          </a:prstGeom>
          <a:noFill/>
          <a:ln>
            <a:noFill/>
          </a:ln>
        </p:spPr>
      </p:pic>
      <p:sp>
        <p:nvSpPr>
          <p:cNvPr id="2" name="Title 1"/>
          <p:cNvSpPr>
            <a:spLocks noGrp="1"/>
          </p:cNvSpPr>
          <p:nvPr>
            <p:ph type="title"/>
          </p:nvPr>
        </p:nvSpPr>
        <p:spPr/>
        <p:txBody>
          <a:bodyPr/>
          <a:lstStyle/>
          <a:p>
            <a:r>
              <a:rPr lang="en-ZA" dirty="0"/>
              <a:t>Example 13.23 page 268</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13.4</a:t>
            </a:r>
          </a:p>
        </p:txBody>
      </p:sp>
    </p:spTree>
    <p:extLst>
      <p:ext uri="{BB962C8B-B14F-4D97-AF65-F5344CB8AC3E}">
        <p14:creationId xmlns:p14="http://schemas.microsoft.com/office/powerpoint/2010/main" val="215401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500"/>
                                        <p:tgtEl>
                                          <p:spTgt spid="1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Effect transition="in" filter="fade">
                                      <p:cBhvr>
                                        <p:cTn id="33"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Interviews</a:t>
            </a:r>
            <a:endParaRPr lang="en-GB" dirty="0"/>
          </a:p>
        </p:txBody>
      </p:sp>
      <p:sp>
        <p:nvSpPr>
          <p:cNvPr id="3" name="Content Placeholder 2"/>
          <p:cNvSpPr>
            <a:spLocks noGrp="1"/>
          </p:cNvSpPr>
          <p:nvPr>
            <p:ph idx="1"/>
          </p:nvPr>
        </p:nvSpPr>
        <p:spPr>
          <a:xfrm>
            <a:off x="406876" y="1454990"/>
            <a:ext cx="7898164" cy="4622621"/>
          </a:xfrm>
        </p:spPr>
        <p:txBody>
          <a:bodyPr/>
          <a:lstStyle/>
          <a:p>
            <a:pPr marL="0" indent="0">
              <a:buNone/>
            </a:pPr>
            <a:r>
              <a:rPr lang="en-ZA" sz="2000" dirty="0"/>
              <a:t>Here are some questions you should ask yourself before conducting interviews:</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13.4</a:t>
            </a:r>
          </a:p>
        </p:txBody>
      </p:sp>
      <p:grpSp>
        <p:nvGrpSpPr>
          <p:cNvPr id="21" name="Group 20"/>
          <p:cNvGrpSpPr/>
          <p:nvPr/>
        </p:nvGrpSpPr>
        <p:grpSpPr>
          <a:xfrm>
            <a:off x="2692494" y="2627105"/>
            <a:ext cx="5411845" cy="900000"/>
            <a:chOff x="2692494" y="2627105"/>
            <a:chExt cx="5411845" cy="900000"/>
          </a:xfrm>
        </p:grpSpPr>
        <p:sp>
          <p:nvSpPr>
            <p:cNvPr id="6" name="Rectangle 5"/>
            <p:cNvSpPr/>
            <p:nvPr/>
          </p:nvSpPr>
          <p:spPr>
            <a:xfrm>
              <a:off x="2692494" y="2627105"/>
              <a:ext cx="5411845" cy="900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7" name="TextBox 6"/>
            <p:cNvSpPr txBox="1"/>
            <p:nvPr/>
          </p:nvSpPr>
          <p:spPr>
            <a:xfrm>
              <a:off x="2786172" y="2868908"/>
              <a:ext cx="4927164" cy="400110"/>
            </a:xfrm>
            <a:prstGeom prst="rect">
              <a:avLst/>
            </a:prstGeom>
            <a:noFill/>
          </p:spPr>
          <p:txBody>
            <a:bodyPr wrap="square" rtlCol="0">
              <a:spAutoFit/>
            </a:bodyPr>
            <a:lstStyle/>
            <a:p>
              <a:r>
                <a:rPr lang="en-ZA" sz="2000" dirty="0">
                  <a:solidFill>
                    <a:schemeClr val="bg1"/>
                  </a:solidFill>
                </a:rPr>
                <a:t>Are you targeting the right target population?</a:t>
              </a:r>
            </a:p>
          </p:txBody>
        </p:sp>
        <p:sp>
          <p:nvSpPr>
            <p:cNvPr id="8" name="Rectangle 7"/>
            <p:cNvSpPr/>
            <p:nvPr/>
          </p:nvSpPr>
          <p:spPr>
            <a:xfrm rot="16200000">
              <a:off x="3047022" y="3018846"/>
              <a:ext cx="53305" cy="427988"/>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22" name="Group 21"/>
          <p:cNvGrpSpPr/>
          <p:nvPr/>
        </p:nvGrpSpPr>
        <p:grpSpPr>
          <a:xfrm>
            <a:off x="2692495" y="3614151"/>
            <a:ext cx="5411844" cy="900000"/>
            <a:chOff x="2692495" y="3614151"/>
            <a:chExt cx="5411844" cy="900000"/>
          </a:xfrm>
        </p:grpSpPr>
        <p:sp>
          <p:nvSpPr>
            <p:cNvPr id="15" name="Rectangle 14"/>
            <p:cNvSpPr/>
            <p:nvPr/>
          </p:nvSpPr>
          <p:spPr>
            <a:xfrm>
              <a:off x="2692495" y="3614151"/>
              <a:ext cx="5411844" cy="900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6" name="TextBox 15"/>
            <p:cNvSpPr txBox="1"/>
            <p:nvPr/>
          </p:nvSpPr>
          <p:spPr>
            <a:xfrm>
              <a:off x="2786172" y="3841168"/>
              <a:ext cx="4927164" cy="400110"/>
            </a:xfrm>
            <a:prstGeom prst="rect">
              <a:avLst/>
            </a:prstGeom>
            <a:noFill/>
          </p:spPr>
          <p:txBody>
            <a:bodyPr wrap="square" rtlCol="0">
              <a:spAutoFit/>
            </a:bodyPr>
            <a:lstStyle/>
            <a:p>
              <a:r>
                <a:rPr lang="en-ZA" sz="2000" dirty="0">
                  <a:solidFill>
                    <a:schemeClr val="bg1"/>
                  </a:solidFill>
                </a:rPr>
                <a:t>Is the target population accessible? </a:t>
              </a:r>
            </a:p>
          </p:txBody>
        </p:sp>
        <p:sp>
          <p:nvSpPr>
            <p:cNvPr id="17" name="Rectangle 16"/>
            <p:cNvSpPr/>
            <p:nvPr/>
          </p:nvSpPr>
          <p:spPr>
            <a:xfrm rot="16200000">
              <a:off x="3047022" y="3991106"/>
              <a:ext cx="53305" cy="427988"/>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23" name="Group 22"/>
          <p:cNvGrpSpPr/>
          <p:nvPr/>
        </p:nvGrpSpPr>
        <p:grpSpPr>
          <a:xfrm>
            <a:off x="2692494" y="4598947"/>
            <a:ext cx="5411844" cy="900000"/>
            <a:chOff x="2692494" y="4598947"/>
            <a:chExt cx="5411844" cy="900000"/>
          </a:xfrm>
        </p:grpSpPr>
        <p:sp>
          <p:nvSpPr>
            <p:cNvPr id="18" name="Rectangle 17"/>
            <p:cNvSpPr/>
            <p:nvPr/>
          </p:nvSpPr>
          <p:spPr>
            <a:xfrm>
              <a:off x="2692494" y="4598947"/>
              <a:ext cx="5411844" cy="900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9" name="TextBox 18"/>
            <p:cNvSpPr txBox="1"/>
            <p:nvPr/>
          </p:nvSpPr>
          <p:spPr>
            <a:xfrm>
              <a:off x="2798697" y="4677912"/>
              <a:ext cx="4927164" cy="707886"/>
            </a:xfrm>
            <a:prstGeom prst="rect">
              <a:avLst/>
            </a:prstGeom>
            <a:noFill/>
          </p:spPr>
          <p:txBody>
            <a:bodyPr wrap="square" rtlCol="0">
              <a:spAutoFit/>
            </a:bodyPr>
            <a:lstStyle/>
            <a:p>
              <a:r>
                <a:rPr lang="en-ZA" sz="2000" dirty="0">
                  <a:solidFill>
                    <a:schemeClr val="bg1"/>
                  </a:solidFill>
                </a:rPr>
                <a:t>Are you able to adjust or amend your interview in the time required?</a:t>
              </a:r>
            </a:p>
          </p:txBody>
        </p:sp>
        <p:sp>
          <p:nvSpPr>
            <p:cNvPr id="20" name="Rectangle 19"/>
            <p:cNvSpPr/>
            <p:nvPr/>
          </p:nvSpPr>
          <p:spPr>
            <a:xfrm rot="16200000">
              <a:off x="3059547" y="4827850"/>
              <a:ext cx="53305" cy="427988"/>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5" name="Rounded Rectangle 4"/>
          <p:cNvSpPr/>
          <p:nvPr/>
        </p:nvSpPr>
        <p:spPr>
          <a:xfrm>
            <a:off x="460495" y="2147209"/>
            <a:ext cx="2232000" cy="3780000"/>
          </a:xfrm>
          <a:prstGeom prst="roundRect">
            <a:avLst/>
          </a:prstGeom>
          <a:solidFill>
            <a:srgbClr val="9C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600" b="1" dirty="0">
                <a:latin typeface="Arial" panose="020B0604020202020204" pitchFamily="34" charset="0"/>
                <a:cs typeface="Arial" panose="020B0604020202020204" pitchFamily="34" charset="0"/>
              </a:rPr>
              <a:t>?</a:t>
            </a:r>
            <a:endParaRPr lang="en-GB" sz="16600" b="1" dirty="0">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9152" y="1960551"/>
            <a:ext cx="3056446" cy="3611498"/>
          </a:xfrm>
          <a:prstGeom prst="rect">
            <a:avLst/>
          </a:prstGeom>
          <a:noFill/>
          <a:ln>
            <a:noFill/>
          </a:ln>
        </p:spPr>
      </p:pic>
    </p:spTree>
    <p:extLst>
      <p:ext uri="{BB962C8B-B14F-4D97-AF65-F5344CB8AC3E}">
        <p14:creationId xmlns:p14="http://schemas.microsoft.com/office/powerpoint/2010/main" val="23605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p:tgtEl>
                                          <p:spTgt spid="21"/>
                                        </p:tgtEl>
                                        <p:attrNameLst>
                                          <p:attrName>ppt_x</p:attrName>
                                        </p:attrNameLst>
                                      </p:cBhvr>
                                      <p:tavLst>
                                        <p:tav tm="0">
                                          <p:val>
                                            <p:strVal val="#ppt_x-#ppt_w*1.125000"/>
                                          </p:val>
                                        </p:tav>
                                        <p:tav tm="100000">
                                          <p:val>
                                            <p:strVal val="#ppt_x"/>
                                          </p:val>
                                        </p:tav>
                                      </p:tavLst>
                                    </p:anim>
                                    <p:animEffect transition="in" filter="wipe(righ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p:tgtEl>
                                          <p:spTgt spid="22"/>
                                        </p:tgtEl>
                                        <p:attrNameLst>
                                          <p:attrName>ppt_x</p:attrName>
                                        </p:attrNameLst>
                                      </p:cBhvr>
                                      <p:tavLst>
                                        <p:tav tm="0">
                                          <p:val>
                                            <p:strVal val="#ppt_x-#ppt_w*1.125000"/>
                                          </p:val>
                                        </p:tav>
                                        <p:tav tm="100000">
                                          <p:val>
                                            <p:strVal val="#ppt_x"/>
                                          </p:val>
                                        </p:tav>
                                      </p:tavLst>
                                    </p:anim>
                                    <p:animEffect transition="in" filter="wipe(righ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p:tgtEl>
                                          <p:spTgt spid="23"/>
                                        </p:tgtEl>
                                        <p:attrNameLst>
                                          <p:attrName>ppt_x</p:attrName>
                                        </p:attrNameLst>
                                      </p:cBhvr>
                                      <p:tavLst>
                                        <p:tav tm="0">
                                          <p:val>
                                            <p:strVal val="#ppt_x-#ppt_w*1.125000"/>
                                          </p:val>
                                        </p:tav>
                                        <p:tav tm="100000">
                                          <p:val>
                                            <p:strVal val="#ppt_x"/>
                                          </p:val>
                                        </p:tav>
                                      </p:tavLst>
                                    </p:anim>
                                    <p:animEffect transition="in" filter="wipe(right)">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Interviews</a:t>
            </a:r>
            <a:endParaRPr lang="en-GB" dirty="0"/>
          </a:p>
        </p:txBody>
      </p:sp>
      <p:sp>
        <p:nvSpPr>
          <p:cNvPr id="3" name="Content Placeholder 2"/>
          <p:cNvSpPr>
            <a:spLocks noGrp="1"/>
          </p:cNvSpPr>
          <p:nvPr>
            <p:ph idx="1"/>
          </p:nvPr>
        </p:nvSpPr>
        <p:spPr>
          <a:xfrm>
            <a:off x="406876" y="1454990"/>
            <a:ext cx="7898164" cy="4622621"/>
          </a:xfrm>
        </p:spPr>
        <p:txBody>
          <a:bodyPr/>
          <a:lstStyle/>
          <a:p>
            <a:pPr marL="0" indent="0">
              <a:buNone/>
            </a:pPr>
            <a:r>
              <a:rPr lang="en-ZA" sz="2000" dirty="0"/>
              <a:t>A </a:t>
            </a:r>
            <a:r>
              <a:rPr lang="en-ZA" sz="2000" b="1" dirty="0"/>
              <a:t>successful interview </a:t>
            </a:r>
            <a:r>
              <a:rPr lang="en-ZA" sz="2000" dirty="0"/>
              <a:t>is preceded by:</a:t>
            </a:r>
          </a:p>
          <a:p>
            <a:pPr marL="0" indent="0">
              <a:buNone/>
            </a:pPr>
            <a:r>
              <a:rPr lang="en-ZA" sz="2000" dirty="0"/>
              <a:t> </a:t>
            </a:r>
          </a:p>
          <a:p>
            <a:pPr marL="450850" indent="-277813"/>
            <a:r>
              <a:rPr lang="en-ZA" sz="2000" dirty="0"/>
              <a:t>Learn as much as possible about the target population that you will be interviewing.</a:t>
            </a:r>
          </a:p>
          <a:p>
            <a:pPr marL="450850" indent="-277813"/>
            <a:r>
              <a:rPr lang="en-ZA" sz="2000" dirty="0"/>
              <a:t>Do some research about the target population that you will be interviewing. Contact the appropriate person(s) and request an interview.</a:t>
            </a:r>
          </a:p>
          <a:p>
            <a:pPr marL="450850" indent="-277813"/>
            <a:r>
              <a:rPr lang="en-ZA" sz="2000" dirty="0"/>
              <a:t>Explain the purpose and intention of the interview as well as use of the results.</a:t>
            </a:r>
          </a:p>
          <a:p>
            <a:pPr marL="450850" indent="-277813"/>
            <a:r>
              <a:rPr lang="en-ZA" sz="2000" dirty="0"/>
              <a:t>Cover all issues of confidentiality and permission of participants.</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13.4</a:t>
            </a:r>
          </a:p>
        </p:txBody>
      </p:sp>
    </p:spTree>
    <p:extLst>
      <p:ext uri="{BB962C8B-B14F-4D97-AF65-F5344CB8AC3E}">
        <p14:creationId xmlns:p14="http://schemas.microsoft.com/office/powerpoint/2010/main" val="5194617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Interviews</a:t>
            </a:r>
            <a:endParaRPr lang="en-GB" dirty="0"/>
          </a:p>
        </p:txBody>
      </p:sp>
      <p:sp>
        <p:nvSpPr>
          <p:cNvPr id="3" name="Content Placeholder 2"/>
          <p:cNvSpPr>
            <a:spLocks noGrp="1"/>
          </p:cNvSpPr>
          <p:nvPr>
            <p:ph idx="1"/>
          </p:nvPr>
        </p:nvSpPr>
        <p:spPr>
          <a:xfrm>
            <a:off x="406876" y="1454990"/>
            <a:ext cx="7898164" cy="4622621"/>
          </a:xfrm>
        </p:spPr>
        <p:txBody>
          <a:bodyPr/>
          <a:lstStyle/>
          <a:p>
            <a:pPr marL="0" indent="0">
              <a:buNone/>
            </a:pPr>
            <a:r>
              <a:rPr lang="en-ZA" sz="2000" b="1" dirty="0"/>
              <a:t>Establishing trust </a:t>
            </a:r>
            <a:r>
              <a:rPr lang="en-ZA" sz="2000" dirty="0"/>
              <a:t>can be the most difficult part of an interview. Here are some steps to help you do this:</a:t>
            </a:r>
          </a:p>
          <a:p>
            <a:pPr marL="450850" indent="-277813">
              <a:buNone/>
            </a:pPr>
            <a:endParaRPr lang="en-ZA" sz="2000" dirty="0"/>
          </a:p>
          <a:p>
            <a:pPr marL="450850" indent="-277813"/>
            <a:r>
              <a:rPr lang="en-ZA" sz="2000" dirty="0"/>
              <a:t>Treat everyone with equal respect.</a:t>
            </a:r>
          </a:p>
          <a:p>
            <a:pPr marL="450850" indent="-277813"/>
            <a:r>
              <a:rPr lang="en-ZA" sz="2000" dirty="0"/>
              <a:t>Don’t assume you know more than anyone else.</a:t>
            </a:r>
          </a:p>
          <a:p>
            <a:pPr marL="450850" indent="-277813"/>
            <a:r>
              <a:rPr lang="en-ZA" sz="2000" dirty="0"/>
              <a:t>Share what you do know freely.</a:t>
            </a:r>
          </a:p>
          <a:p>
            <a:pPr marL="450850" indent="-277813"/>
            <a:r>
              <a:rPr lang="en-ZA" sz="2000" dirty="0"/>
              <a:t>Discuss the outcomes you want and how the interview will achieve this. </a:t>
            </a:r>
          </a:p>
          <a:p>
            <a:pPr marL="450850" indent="-277813"/>
            <a:r>
              <a:rPr lang="en-ZA" sz="2000" dirty="0"/>
              <a:t>Follow through on whatever you say you will do. Don’t make promises you cannot keep. </a:t>
            </a:r>
          </a:p>
          <a:p>
            <a:pPr marL="450850" indent="-277813"/>
            <a:endParaRPr lang="en-ZA" sz="2000" dirty="0"/>
          </a:p>
          <a:p>
            <a:pPr marL="450850" indent="-277813"/>
            <a:endParaRPr lang="en-ZA" sz="2000" b="1"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13.4</a:t>
            </a:r>
          </a:p>
        </p:txBody>
      </p:sp>
    </p:spTree>
    <p:extLst>
      <p:ext uri="{BB962C8B-B14F-4D97-AF65-F5344CB8AC3E}">
        <p14:creationId xmlns:p14="http://schemas.microsoft.com/office/powerpoint/2010/main" val="19748862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p:sp>
        <p:nvSpPr>
          <p:cNvPr id="8" name="Content Placeholder 2"/>
          <p:cNvSpPr txBox="1">
            <a:spLocks/>
          </p:cNvSpPr>
          <p:nvPr/>
        </p:nvSpPr>
        <p:spPr>
          <a:xfrm>
            <a:off x="2025148" y="1707832"/>
            <a:ext cx="5891936" cy="40300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dirty="0" err="1"/>
              <a:t>Pumla</a:t>
            </a:r>
            <a:r>
              <a:rPr lang="en-ZA" sz="1800" dirty="0"/>
              <a:t> is given a project to investigate human rights violations in her community or a community close to her. She decides to draw up a set of questions that she will use during her interviews. She also decides that she will visit a mall close to where she lives and interview some people visiting the mall.</a:t>
            </a:r>
          </a:p>
          <a:p>
            <a:pPr marL="0" indent="0">
              <a:buNone/>
            </a:pPr>
            <a:r>
              <a:rPr lang="en-ZA" sz="1800" dirty="0"/>
              <a:t>Look at some of the questions she has written down and state whether you think she would receive proper feedback during her interviews.</a:t>
            </a:r>
          </a:p>
          <a:p>
            <a:pPr marL="514350" indent="-514350">
              <a:buAutoNum type="arabicPeriod"/>
            </a:pPr>
            <a:r>
              <a:rPr lang="en-ZA" sz="1800" dirty="0"/>
              <a:t>Do you know what human rights violations are?</a:t>
            </a:r>
          </a:p>
          <a:p>
            <a:pPr marL="514350" indent="-514350">
              <a:buAutoNum type="arabicPeriod"/>
            </a:pPr>
            <a:r>
              <a:rPr lang="en-ZA" sz="1800" dirty="0"/>
              <a:t>Human right violations are bad. Do you agree or disagree? </a:t>
            </a:r>
          </a:p>
          <a:p>
            <a:pPr marL="514350" indent="-514350">
              <a:buAutoNum type="arabicPeriod"/>
            </a:pPr>
            <a:r>
              <a:rPr lang="en-ZA" sz="1800" dirty="0"/>
              <a:t>Have you ever been a victim of a human rights violation?</a:t>
            </a:r>
          </a:p>
        </p:txBody>
      </p:sp>
      <p:sp>
        <p:nvSpPr>
          <p:cNvPr id="2" name="Title 1"/>
          <p:cNvSpPr>
            <a:spLocks noGrp="1"/>
          </p:cNvSpPr>
          <p:nvPr>
            <p:ph type="title"/>
          </p:nvPr>
        </p:nvSpPr>
        <p:spPr/>
        <p:txBody>
          <a:bodyPr/>
          <a:lstStyle/>
          <a:p>
            <a:r>
              <a:rPr lang="en-ZA" dirty="0"/>
              <a:t>Example 13.25 page 269</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13.4</a:t>
            </a:r>
          </a:p>
        </p:txBody>
      </p:sp>
    </p:spTree>
    <p:extLst>
      <p:ext uri="{BB962C8B-B14F-4D97-AF65-F5344CB8AC3E}">
        <p14:creationId xmlns:p14="http://schemas.microsoft.com/office/powerpoint/2010/main" val="3868647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3600" y="1449388"/>
            <a:ext cx="7202854" cy="45947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4455" y="1611796"/>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13" name="Content Placeholder 2"/>
          <p:cNvSpPr txBox="1">
            <a:spLocks/>
          </p:cNvSpPr>
          <p:nvPr/>
        </p:nvSpPr>
        <p:spPr>
          <a:xfrm>
            <a:off x="1966977" y="1712350"/>
            <a:ext cx="5972401" cy="4174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900" dirty="0"/>
              <a:t>Human Rights violations encompass so many aspects and some people may not even be aware that their human rights are violated. </a:t>
            </a:r>
          </a:p>
          <a:p>
            <a:pPr marL="0" indent="0">
              <a:buNone/>
            </a:pPr>
            <a:endParaRPr lang="en-ZA" sz="1900" dirty="0"/>
          </a:p>
          <a:p>
            <a:pPr marL="0" indent="0">
              <a:buNone/>
            </a:pPr>
            <a:r>
              <a:rPr lang="en-ZA" sz="1900" dirty="0"/>
              <a:t>The Constitution entrenches the rights of all human beings in South Africa, so she should start out explaining this and highlight the human rights to make people aware of them. </a:t>
            </a:r>
          </a:p>
          <a:p>
            <a:pPr marL="0" indent="0">
              <a:buNone/>
            </a:pPr>
            <a:endParaRPr lang="en-ZA" sz="1900" dirty="0"/>
          </a:p>
          <a:p>
            <a:pPr marL="0" indent="0">
              <a:buNone/>
            </a:pPr>
            <a:r>
              <a:rPr lang="en-ZA" sz="1900" dirty="0"/>
              <a:t>The nature of these types of questions could also be very sensitive, so it would not be a good idea to interview people in a mall.</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152" y="1858767"/>
            <a:ext cx="3056446" cy="3611498"/>
          </a:xfrm>
          <a:prstGeom prst="rect">
            <a:avLst/>
          </a:prstGeom>
          <a:noFill/>
          <a:ln>
            <a:noFill/>
          </a:ln>
        </p:spPr>
      </p:pic>
      <p:sp>
        <p:nvSpPr>
          <p:cNvPr id="2" name="Title 1"/>
          <p:cNvSpPr>
            <a:spLocks noGrp="1"/>
          </p:cNvSpPr>
          <p:nvPr>
            <p:ph type="title"/>
          </p:nvPr>
        </p:nvSpPr>
        <p:spPr/>
        <p:txBody>
          <a:bodyPr/>
          <a:lstStyle/>
          <a:p>
            <a:r>
              <a:rPr lang="en-ZA" dirty="0"/>
              <a:t>Example 13.25 page 269</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13.4</a:t>
            </a:r>
          </a:p>
        </p:txBody>
      </p:sp>
    </p:spTree>
    <p:extLst>
      <p:ext uri="{BB962C8B-B14F-4D97-AF65-F5344CB8AC3E}">
        <p14:creationId xmlns:p14="http://schemas.microsoft.com/office/powerpoint/2010/main" val="243146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fade">
                                      <p:cBhvr>
                                        <p:cTn id="28" dur="500"/>
                                        <p:tgtEl>
                                          <p:spTgt spid="1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xEl>
                                              <p:pRg st="4" end="4"/>
                                            </p:txEl>
                                          </p:spTgt>
                                        </p:tgtEl>
                                        <p:attrNameLst>
                                          <p:attrName>style.visibility</p:attrName>
                                        </p:attrNameLst>
                                      </p:cBhvr>
                                      <p:to>
                                        <p:strVal val="visible"/>
                                      </p:to>
                                    </p:set>
                                    <p:animEffect transition="in" filter="fade">
                                      <p:cBhvr>
                                        <p:cTn id="33"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13.4 </a:t>
            </a:r>
          </a:p>
        </p:txBody>
      </p:sp>
      <p:sp>
        <p:nvSpPr>
          <p:cNvPr id="3" name="Content Placeholder 2"/>
          <p:cNvSpPr>
            <a:spLocks noGrp="1"/>
          </p:cNvSpPr>
          <p:nvPr>
            <p:ph sz="quarter" idx="10"/>
          </p:nvPr>
        </p:nvSpPr>
        <p:spPr/>
        <p:txBody>
          <a:bodyPr/>
          <a:lstStyle/>
          <a:p>
            <a:r>
              <a:rPr lang="en-ZA" dirty="0"/>
              <a:t>Exercise 13.5</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13.5 </a:t>
            </a:r>
            <a:r>
              <a:rPr lang="en-US" altLang="en-US" sz="2000" dirty="0"/>
              <a:t>on </a:t>
            </a:r>
            <a:r>
              <a:rPr lang="en-US" altLang="en-US" sz="2000" b="1" dirty="0"/>
              <a:t>page 273 </a:t>
            </a:r>
            <a:r>
              <a:rPr lang="en-US" altLang="en-US" sz="2000" dirty="0"/>
              <a:t>of your Student’s Book</a:t>
            </a:r>
            <a:endParaRPr lang="en-GB" altLang="en-US" sz="2000" dirty="0"/>
          </a:p>
        </p:txBody>
      </p:sp>
    </p:spTree>
    <p:extLst>
      <p:ext uri="{BB962C8B-B14F-4D97-AF65-F5344CB8AC3E}">
        <p14:creationId xmlns:p14="http://schemas.microsoft.com/office/powerpoint/2010/main" val="27135706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Using tally tables to sort data</a:t>
            </a:r>
            <a:endParaRPr lang="en-GB" dirty="0"/>
          </a:p>
        </p:txBody>
      </p:sp>
      <p:sp>
        <p:nvSpPr>
          <p:cNvPr id="3" name="Content Placeholder 2"/>
          <p:cNvSpPr>
            <a:spLocks noGrp="1"/>
          </p:cNvSpPr>
          <p:nvPr>
            <p:ph idx="1"/>
          </p:nvPr>
        </p:nvSpPr>
        <p:spPr>
          <a:xfrm>
            <a:off x="399289" y="1385569"/>
            <a:ext cx="7905751" cy="4485323"/>
          </a:xfrm>
        </p:spPr>
        <p:txBody>
          <a:bodyPr/>
          <a:lstStyle/>
          <a:p>
            <a:r>
              <a:rPr lang="en-ZA" sz="2000" dirty="0"/>
              <a:t>We can organise data in many ways:</a:t>
            </a:r>
          </a:p>
          <a:p>
            <a:endParaRPr lang="en-GB"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13.5</a:t>
            </a:r>
          </a:p>
        </p:txBody>
      </p:sp>
      <p:graphicFrame>
        <p:nvGraphicFramePr>
          <p:cNvPr id="5" name="Diagram 4"/>
          <p:cNvGraphicFramePr/>
          <p:nvPr>
            <p:extLst>
              <p:ext uri="{D42A27DB-BD31-4B8C-83A1-F6EECF244321}">
                <p14:modId xmlns:p14="http://schemas.microsoft.com/office/powerpoint/2010/main" val="3578292702"/>
              </p:ext>
            </p:extLst>
          </p:nvPr>
        </p:nvGraphicFramePr>
        <p:xfrm>
          <a:off x="775400" y="1858767"/>
          <a:ext cx="6472859" cy="4369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3607" y="2139981"/>
            <a:ext cx="3056446" cy="3611498"/>
          </a:xfrm>
          <a:prstGeom prst="rect">
            <a:avLst/>
          </a:prstGeom>
          <a:noFill/>
          <a:ln>
            <a:noFill/>
          </a:ln>
        </p:spPr>
      </p:pic>
    </p:spTree>
    <p:extLst>
      <p:ext uri="{BB962C8B-B14F-4D97-AF65-F5344CB8AC3E}">
        <p14:creationId xmlns:p14="http://schemas.microsoft.com/office/powerpoint/2010/main" val="242934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graphicEl>
                                              <a:dgm id="{CA8D52FB-150A-4CE3-A121-B7BC8BB8E10D}"/>
                                            </p:graphicEl>
                                          </p:spTgt>
                                        </p:tgtEl>
                                        <p:attrNameLst>
                                          <p:attrName>style.visibility</p:attrName>
                                        </p:attrNameLst>
                                      </p:cBhvr>
                                      <p:to>
                                        <p:strVal val="visible"/>
                                      </p:to>
                                    </p:set>
                                    <p:anim calcmode="lin" valueType="num">
                                      <p:cBhvr>
                                        <p:cTn id="17" dur="500" fill="hold"/>
                                        <p:tgtEl>
                                          <p:spTgt spid="5">
                                            <p:graphicEl>
                                              <a:dgm id="{CA8D52FB-150A-4CE3-A121-B7BC8BB8E10D}"/>
                                            </p:graphicEl>
                                          </p:spTgt>
                                        </p:tgtEl>
                                        <p:attrNameLst>
                                          <p:attrName>ppt_w</p:attrName>
                                        </p:attrNameLst>
                                      </p:cBhvr>
                                      <p:tavLst>
                                        <p:tav tm="0">
                                          <p:val>
                                            <p:fltVal val="0"/>
                                          </p:val>
                                        </p:tav>
                                        <p:tav tm="100000">
                                          <p:val>
                                            <p:strVal val="#ppt_w"/>
                                          </p:val>
                                        </p:tav>
                                      </p:tavLst>
                                    </p:anim>
                                    <p:anim calcmode="lin" valueType="num">
                                      <p:cBhvr>
                                        <p:cTn id="18" dur="500" fill="hold"/>
                                        <p:tgtEl>
                                          <p:spTgt spid="5">
                                            <p:graphicEl>
                                              <a:dgm id="{CA8D52FB-150A-4CE3-A121-B7BC8BB8E10D}"/>
                                            </p:graphicEl>
                                          </p:spTgt>
                                        </p:tgtEl>
                                        <p:attrNameLst>
                                          <p:attrName>ppt_h</p:attrName>
                                        </p:attrNameLst>
                                      </p:cBhvr>
                                      <p:tavLst>
                                        <p:tav tm="0">
                                          <p:val>
                                            <p:fltVal val="0"/>
                                          </p:val>
                                        </p:tav>
                                        <p:tav tm="100000">
                                          <p:val>
                                            <p:strVal val="#ppt_h"/>
                                          </p:val>
                                        </p:tav>
                                      </p:tavLst>
                                    </p:anim>
                                    <p:animEffect transition="in" filter="fade">
                                      <p:cBhvr>
                                        <p:cTn id="19" dur="500"/>
                                        <p:tgtEl>
                                          <p:spTgt spid="5">
                                            <p:graphicEl>
                                              <a:dgm id="{CA8D52FB-150A-4CE3-A121-B7BC8BB8E10D}"/>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graphicEl>
                                              <a:dgm id="{D7A27D25-8F01-4D1D-ADDE-3678983C3346}"/>
                                            </p:graphicEl>
                                          </p:spTgt>
                                        </p:tgtEl>
                                        <p:attrNameLst>
                                          <p:attrName>style.visibility</p:attrName>
                                        </p:attrNameLst>
                                      </p:cBhvr>
                                      <p:to>
                                        <p:strVal val="visible"/>
                                      </p:to>
                                    </p:set>
                                    <p:anim calcmode="lin" valueType="num">
                                      <p:cBhvr>
                                        <p:cTn id="24" dur="500" fill="hold"/>
                                        <p:tgtEl>
                                          <p:spTgt spid="5">
                                            <p:graphicEl>
                                              <a:dgm id="{D7A27D25-8F01-4D1D-ADDE-3678983C3346}"/>
                                            </p:graphicEl>
                                          </p:spTgt>
                                        </p:tgtEl>
                                        <p:attrNameLst>
                                          <p:attrName>ppt_w</p:attrName>
                                        </p:attrNameLst>
                                      </p:cBhvr>
                                      <p:tavLst>
                                        <p:tav tm="0">
                                          <p:val>
                                            <p:fltVal val="0"/>
                                          </p:val>
                                        </p:tav>
                                        <p:tav tm="100000">
                                          <p:val>
                                            <p:strVal val="#ppt_w"/>
                                          </p:val>
                                        </p:tav>
                                      </p:tavLst>
                                    </p:anim>
                                    <p:anim calcmode="lin" valueType="num">
                                      <p:cBhvr>
                                        <p:cTn id="25" dur="500" fill="hold"/>
                                        <p:tgtEl>
                                          <p:spTgt spid="5">
                                            <p:graphicEl>
                                              <a:dgm id="{D7A27D25-8F01-4D1D-ADDE-3678983C3346}"/>
                                            </p:graphicEl>
                                          </p:spTgt>
                                        </p:tgtEl>
                                        <p:attrNameLst>
                                          <p:attrName>ppt_h</p:attrName>
                                        </p:attrNameLst>
                                      </p:cBhvr>
                                      <p:tavLst>
                                        <p:tav tm="0">
                                          <p:val>
                                            <p:fltVal val="0"/>
                                          </p:val>
                                        </p:tav>
                                        <p:tav tm="100000">
                                          <p:val>
                                            <p:strVal val="#ppt_h"/>
                                          </p:val>
                                        </p:tav>
                                      </p:tavLst>
                                    </p:anim>
                                    <p:animEffect transition="in" filter="fade">
                                      <p:cBhvr>
                                        <p:cTn id="26" dur="500"/>
                                        <p:tgtEl>
                                          <p:spTgt spid="5">
                                            <p:graphicEl>
                                              <a:dgm id="{D7A27D25-8F01-4D1D-ADDE-3678983C3346}"/>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graphicEl>
                                              <a:dgm id="{CA395AE9-3DC4-47AB-ABF8-680A8BE5B307}"/>
                                            </p:graphicEl>
                                          </p:spTgt>
                                        </p:tgtEl>
                                        <p:attrNameLst>
                                          <p:attrName>style.visibility</p:attrName>
                                        </p:attrNameLst>
                                      </p:cBhvr>
                                      <p:to>
                                        <p:strVal val="visible"/>
                                      </p:to>
                                    </p:set>
                                    <p:anim calcmode="lin" valueType="num">
                                      <p:cBhvr>
                                        <p:cTn id="29" dur="500" fill="hold"/>
                                        <p:tgtEl>
                                          <p:spTgt spid="5">
                                            <p:graphicEl>
                                              <a:dgm id="{CA395AE9-3DC4-47AB-ABF8-680A8BE5B307}"/>
                                            </p:graphicEl>
                                          </p:spTgt>
                                        </p:tgtEl>
                                        <p:attrNameLst>
                                          <p:attrName>ppt_w</p:attrName>
                                        </p:attrNameLst>
                                      </p:cBhvr>
                                      <p:tavLst>
                                        <p:tav tm="0">
                                          <p:val>
                                            <p:fltVal val="0"/>
                                          </p:val>
                                        </p:tav>
                                        <p:tav tm="100000">
                                          <p:val>
                                            <p:strVal val="#ppt_w"/>
                                          </p:val>
                                        </p:tav>
                                      </p:tavLst>
                                    </p:anim>
                                    <p:anim calcmode="lin" valueType="num">
                                      <p:cBhvr>
                                        <p:cTn id="30" dur="500" fill="hold"/>
                                        <p:tgtEl>
                                          <p:spTgt spid="5">
                                            <p:graphicEl>
                                              <a:dgm id="{CA395AE9-3DC4-47AB-ABF8-680A8BE5B307}"/>
                                            </p:graphicEl>
                                          </p:spTgt>
                                        </p:tgtEl>
                                        <p:attrNameLst>
                                          <p:attrName>ppt_h</p:attrName>
                                        </p:attrNameLst>
                                      </p:cBhvr>
                                      <p:tavLst>
                                        <p:tav tm="0">
                                          <p:val>
                                            <p:fltVal val="0"/>
                                          </p:val>
                                        </p:tav>
                                        <p:tav tm="100000">
                                          <p:val>
                                            <p:strVal val="#ppt_h"/>
                                          </p:val>
                                        </p:tav>
                                      </p:tavLst>
                                    </p:anim>
                                    <p:animEffect transition="in" filter="fade">
                                      <p:cBhvr>
                                        <p:cTn id="31" dur="500"/>
                                        <p:tgtEl>
                                          <p:spTgt spid="5">
                                            <p:graphicEl>
                                              <a:dgm id="{CA395AE9-3DC4-47AB-ABF8-680A8BE5B30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graphicEl>
                                              <a:dgm id="{5BECFDBA-6BE6-45B2-A818-0CDEEC269194}"/>
                                            </p:graphicEl>
                                          </p:spTgt>
                                        </p:tgtEl>
                                        <p:attrNameLst>
                                          <p:attrName>style.visibility</p:attrName>
                                        </p:attrNameLst>
                                      </p:cBhvr>
                                      <p:to>
                                        <p:strVal val="visible"/>
                                      </p:to>
                                    </p:set>
                                    <p:anim calcmode="lin" valueType="num">
                                      <p:cBhvr>
                                        <p:cTn id="36" dur="500" fill="hold"/>
                                        <p:tgtEl>
                                          <p:spTgt spid="5">
                                            <p:graphicEl>
                                              <a:dgm id="{5BECFDBA-6BE6-45B2-A818-0CDEEC269194}"/>
                                            </p:graphicEl>
                                          </p:spTgt>
                                        </p:tgtEl>
                                        <p:attrNameLst>
                                          <p:attrName>ppt_w</p:attrName>
                                        </p:attrNameLst>
                                      </p:cBhvr>
                                      <p:tavLst>
                                        <p:tav tm="0">
                                          <p:val>
                                            <p:fltVal val="0"/>
                                          </p:val>
                                        </p:tav>
                                        <p:tav tm="100000">
                                          <p:val>
                                            <p:strVal val="#ppt_w"/>
                                          </p:val>
                                        </p:tav>
                                      </p:tavLst>
                                    </p:anim>
                                    <p:anim calcmode="lin" valueType="num">
                                      <p:cBhvr>
                                        <p:cTn id="37" dur="500" fill="hold"/>
                                        <p:tgtEl>
                                          <p:spTgt spid="5">
                                            <p:graphicEl>
                                              <a:dgm id="{5BECFDBA-6BE6-45B2-A818-0CDEEC269194}"/>
                                            </p:graphicEl>
                                          </p:spTgt>
                                        </p:tgtEl>
                                        <p:attrNameLst>
                                          <p:attrName>ppt_h</p:attrName>
                                        </p:attrNameLst>
                                      </p:cBhvr>
                                      <p:tavLst>
                                        <p:tav tm="0">
                                          <p:val>
                                            <p:fltVal val="0"/>
                                          </p:val>
                                        </p:tav>
                                        <p:tav tm="100000">
                                          <p:val>
                                            <p:strVal val="#ppt_h"/>
                                          </p:val>
                                        </p:tav>
                                      </p:tavLst>
                                    </p:anim>
                                    <p:animEffect transition="in" filter="fade">
                                      <p:cBhvr>
                                        <p:cTn id="38" dur="500"/>
                                        <p:tgtEl>
                                          <p:spTgt spid="5">
                                            <p:graphicEl>
                                              <a:dgm id="{5BECFDBA-6BE6-45B2-A818-0CDEEC269194}"/>
                                            </p:graphicEl>
                                          </p:spTgt>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5">
                                            <p:graphicEl>
                                              <a:dgm id="{3EB1FCE3-731B-469F-95A1-EF581D42D0F7}"/>
                                            </p:graphicEl>
                                          </p:spTgt>
                                        </p:tgtEl>
                                        <p:attrNameLst>
                                          <p:attrName>style.visibility</p:attrName>
                                        </p:attrNameLst>
                                      </p:cBhvr>
                                      <p:to>
                                        <p:strVal val="visible"/>
                                      </p:to>
                                    </p:set>
                                    <p:anim calcmode="lin" valueType="num">
                                      <p:cBhvr>
                                        <p:cTn id="41" dur="500" fill="hold"/>
                                        <p:tgtEl>
                                          <p:spTgt spid="5">
                                            <p:graphicEl>
                                              <a:dgm id="{3EB1FCE3-731B-469F-95A1-EF581D42D0F7}"/>
                                            </p:graphicEl>
                                          </p:spTgt>
                                        </p:tgtEl>
                                        <p:attrNameLst>
                                          <p:attrName>ppt_w</p:attrName>
                                        </p:attrNameLst>
                                      </p:cBhvr>
                                      <p:tavLst>
                                        <p:tav tm="0">
                                          <p:val>
                                            <p:fltVal val="0"/>
                                          </p:val>
                                        </p:tav>
                                        <p:tav tm="100000">
                                          <p:val>
                                            <p:strVal val="#ppt_w"/>
                                          </p:val>
                                        </p:tav>
                                      </p:tavLst>
                                    </p:anim>
                                    <p:anim calcmode="lin" valueType="num">
                                      <p:cBhvr>
                                        <p:cTn id="42" dur="500" fill="hold"/>
                                        <p:tgtEl>
                                          <p:spTgt spid="5">
                                            <p:graphicEl>
                                              <a:dgm id="{3EB1FCE3-731B-469F-95A1-EF581D42D0F7}"/>
                                            </p:graphicEl>
                                          </p:spTgt>
                                        </p:tgtEl>
                                        <p:attrNameLst>
                                          <p:attrName>ppt_h</p:attrName>
                                        </p:attrNameLst>
                                      </p:cBhvr>
                                      <p:tavLst>
                                        <p:tav tm="0">
                                          <p:val>
                                            <p:fltVal val="0"/>
                                          </p:val>
                                        </p:tav>
                                        <p:tav tm="100000">
                                          <p:val>
                                            <p:strVal val="#ppt_h"/>
                                          </p:val>
                                        </p:tav>
                                      </p:tavLst>
                                    </p:anim>
                                    <p:animEffect transition="in" filter="fade">
                                      <p:cBhvr>
                                        <p:cTn id="43" dur="500"/>
                                        <p:tgtEl>
                                          <p:spTgt spid="5">
                                            <p:graphicEl>
                                              <a:dgm id="{3EB1FCE3-731B-469F-95A1-EF581D42D0F7}"/>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
                                            <p:graphicEl>
                                              <a:dgm id="{39949A78-2F30-4634-B847-71ABFEFFB8E0}"/>
                                            </p:graphicEl>
                                          </p:spTgt>
                                        </p:tgtEl>
                                        <p:attrNameLst>
                                          <p:attrName>style.visibility</p:attrName>
                                        </p:attrNameLst>
                                      </p:cBhvr>
                                      <p:to>
                                        <p:strVal val="visible"/>
                                      </p:to>
                                    </p:set>
                                    <p:anim calcmode="lin" valueType="num">
                                      <p:cBhvr>
                                        <p:cTn id="48" dur="500" fill="hold"/>
                                        <p:tgtEl>
                                          <p:spTgt spid="5">
                                            <p:graphicEl>
                                              <a:dgm id="{39949A78-2F30-4634-B847-71ABFEFFB8E0}"/>
                                            </p:graphicEl>
                                          </p:spTgt>
                                        </p:tgtEl>
                                        <p:attrNameLst>
                                          <p:attrName>ppt_w</p:attrName>
                                        </p:attrNameLst>
                                      </p:cBhvr>
                                      <p:tavLst>
                                        <p:tav tm="0">
                                          <p:val>
                                            <p:fltVal val="0"/>
                                          </p:val>
                                        </p:tav>
                                        <p:tav tm="100000">
                                          <p:val>
                                            <p:strVal val="#ppt_w"/>
                                          </p:val>
                                        </p:tav>
                                      </p:tavLst>
                                    </p:anim>
                                    <p:anim calcmode="lin" valueType="num">
                                      <p:cBhvr>
                                        <p:cTn id="49" dur="500" fill="hold"/>
                                        <p:tgtEl>
                                          <p:spTgt spid="5">
                                            <p:graphicEl>
                                              <a:dgm id="{39949A78-2F30-4634-B847-71ABFEFFB8E0}"/>
                                            </p:graphicEl>
                                          </p:spTgt>
                                        </p:tgtEl>
                                        <p:attrNameLst>
                                          <p:attrName>ppt_h</p:attrName>
                                        </p:attrNameLst>
                                      </p:cBhvr>
                                      <p:tavLst>
                                        <p:tav tm="0">
                                          <p:val>
                                            <p:fltVal val="0"/>
                                          </p:val>
                                        </p:tav>
                                        <p:tav tm="100000">
                                          <p:val>
                                            <p:strVal val="#ppt_h"/>
                                          </p:val>
                                        </p:tav>
                                      </p:tavLst>
                                    </p:anim>
                                    <p:animEffect transition="in" filter="fade">
                                      <p:cBhvr>
                                        <p:cTn id="50" dur="500"/>
                                        <p:tgtEl>
                                          <p:spTgt spid="5">
                                            <p:graphicEl>
                                              <a:dgm id="{39949A78-2F30-4634-B847-71ABFEFFB8E0}"/>
                                            </p:graphic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5">
                                            <p:graphicEl>
                                              <a:dgm id="{83513486-7C2D-4BF9-A8A6-AB82EBD1F86B}"/>
                                            </p:graphicEl>
                                          </p:spTgt>
                                        </p:tgtEl>
                                        <p:attrNameLst>
                                          <p:attrName>style.visibility</p:attrName>
                                        </p:attrNameLst>
                                      </p:cBhvr>
                                      <p:to>
                                        <p:strVal val="visible"/>
                                      </p:to>
                                    </p:set>
                                    <p:anim calcmode="lin" valueType="num">
                                      <p:cBhvr>
                                        <p:cTn id="53" dur="500" fill="hold"/>
                                        <p:tgtEl>
                                          <p:spTgt spid="5">
                                            <p:graphicEl>
                                              <a:dgm id="{83513486-7C2D-4BF9-A8A6-AB82EBD1F86B}"/>
                                            </p:graphicEl>
                                          </p:spTgt>
                                        </p:tgtEl>
                                        <p:attrNameLst>
                                          <p:attrName>ppt_w</p:attrName>
                                        </p:attrNameLst>
                                      </p:cBhvr>
                                      <p:tavLst>
                                        <p:tav tm="0">
                                          <p:val>
                                            <p:fltVal val="0"/>
                                          </p:val>
                                        </p:tav>
                                        <p:tav tm="100000">
                                          <p:val>
                                            <p:strVal val="#ppt_w"/>
                                          </p:val>
                                        </p:tav>
                                      </p:tavLst>
                                    </p:anim>
                                    <p:anim calcmode="lin" valueType="num">
                                      <p:cBhvr>
                                        <p:cTn id="54" dur="500" fill="hold"/>
                                        <p:tgtEl>
                                          <p:spTgt spid="5">
                                            <p:graphicEl>
                                              <a:dgm id="{83513486-7C2D-4BF9-A8A6-AB82EBD1F86B}"/>
                                            </p:graphicEl>
                                          </p:spTgt>
                                        </p:tgtEl>
                                        <p:attrNameLst>
                                          <p:attrName>ppt_h</p:attrName>
                                        </p:attrNameLst>
                                      </p:cBhvr>
                                      <p:tavLst>
                                        <p:tav tm="0">
                                          <p:val>
                                            <p:fltVal val="0"/>
                                          </p:val>
                                        </p:tav>
                                        <p:tav tm="100000">
                                          <p:val>
                                            <p:strVal val="#ppt_h"/>
                                          </p:val>
                                        </p:tav>
                                      </p:tavLst>
                                    </p:anim>
                                    <p:animEffect transition="in" filter="fade">
                                      <p:cBhvr>
                                        <p:cTn id="55" dur="500"/>
                                        <p:tgtEl>
                                          <p:spTgt spid="5">
                                            <p:graphicEl>
                                              <a:dgm id="{83513486-7C2D-4BF9-A8A6-AB82EBD1F86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5">
                                            <p:graphicEl>
                                              <a:dgm id="{82F877C6-7358-482F-8336-3DAEBF2D0C2A}"/>
                                            </p:graphicEl>
                                          </p:spTgt>
                                        </p:tgtEl>
                                        <p:attrNameLst>
                                          <p:attrName>style.visibility</p:attrName>
                                        </p:attrNameLst>
                                      </p:cBhvr>
                                      <p:to>
                                        <p:strVal val="visible"/>
                                      </p:to>
                                    </p:set>
                                    <p:anim calcmode="lin" valueType="num">
                                      <p:cBhvr>
                                        <p:cTn id="60" dur="500" fill="hold"/>
                                        <p:tgtEl>
                                          <p:spTgt spid="5">
                                            <p:graphicEl>
                                              <a:dgm id="{82F877C6-7358-482F-8336-3DAEBF2D0C2A}"/>
                                            </p:graphicEl>
                                          </p:spTgt>
                                        </p:tgtEl>
                                        <p:attrNameLst>
                                          <p:attrName>ppt_w</p:attrName>
                                        </p:attrNameLst>
                                      </p:cBhvr>
                                      <p:tavLst>
                                        <p:tav tm="0">
                                          <p:val>
                                            <p:fltVal val="0"/>
                                          </p:val>
                                        </p:tav>
                                        <p:tav tm="100000">
                                          <p:val>
                                            <p:strVal val="#ppt_w"/>
                                          </p:val>
                                        </p:tav>
                                      </p:tavLst>
                                    </p:anim>
                                    <p:anim calcmode="lin" valueType="num">
                                      <p:cBhvr>
                                        <p:cTn id="61" dur="500" fill="hold"/>
                                        <p:tgtEl>
                                          <p:spTgt spid="5">
                                            <p:graphicEl>
                                              <a:dgm id="{82F877C6-7358-482F-8336-3DAEBF2D0C2A}"/>
                                            </p:graphicEl>
                                          </p:spTgt>
                                        </p:tgtEl>
                                        <p:attrNameLst>
                                          <p:attrName>ppt_h</p:attrName>
                                        </p:attrNameLst>
                                      </p:cBhvr>
                                      <p:tavLst>
                                        <p:tav tm="0">
                                          <p:val>
                                            <p:fltVal val="0"/>
                                          </p:val>
                                        </p:tav>
                                        <p:tav tm="100000">
                                          <p:val>
                                            <p:strVal val="#ppt_h"/>
                                          </p:val>
                                        </p:tav>
                                      </p:tavLst>
                                    </p:anim>
                                    <p:animEffect transition="in" filter="fade">
                                      <p:cBhvr>
                                        <p:cTn id="62" dur="500"/>
                                        <p:tgtEl>
                                          <p:spTgt spid="5">
                                            <p:graphicEl>
                                              <a:dgm id="{82F877C6-7358-482F-8336-3DAEBF2D0C2A}"/>
                                            </p:graphicEl>
                                          </p:spTgt>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5">
                                            <p:graphicEl>
                                              <a:dgm id="{8FE3F2A7-BCD1-4FC6-BAFB-F0AF01E0C422}"/>
                                            </p:graphicEl>
                                          </p:spTgt>
                                        </p:tgtEl>
                                        <p:attrNameLst>
                                          <p:attrName>style.visibility</p:attrName>
                                        </p:attrNameLst>
                                      </p:cBhvr>
                                      <p:to>
                                        <p:strVal val="visible"/>
                                      </p:to>
                                    </p:set>
                                    <p:anim calcmode="lin" valueType="num">
                                      <p:cBhvr>
                                        <p:cTn id="65" dur="500" fill="hold"/>
                                        <p:tgtEl>
                                          <p:spTgt spid="5">
                                            <p:graphicEl>
                                              <a:dgm id="{8FE3F2A7-BCD1-4FC6-BAFB-F0AF01E0C422}"/>
                                            </p:graphicEl>
                                          </p:spTgt>
                                        </p:tgtEl>
                                        <p:attrNameLst>
                                          <p:attrName>ppt_w</p:attrName>
                                        </p:attrNameLst>
                                      </p:cBhvr>
                                      <p:tavLst>
                                        <p:tav tm="0">
                                          <p:val>
                                            <p:fltVal val="0"/>
                                          </p:val>
                                        </p:tav>
                                        <p:tav tm="100000">
                                          <p:val>
                                            <p:strVal val="#ppt_w"/>
                                          </p:val>
                                        </p:tav>
                                      </p:tavLst>
                                    </p:anim>
                                    <p:anim calcmode="lin" valueType="num">
                                      <p:cBhvr>
                                        <p:cTn id="66" dur="500" fill="hold"/>
                                        <p:tgtEl>
                                          <p:spTgt spid="5">
                                            <p:graphicEl>
                                              <a:dgm id="{8FE3F2A7-BCD1-4FC6-BAFB-F0AF01E0C422}"/>
                                            </p:graphicEl>
                                          </p:spTgt>
                                        </p:tgtEl>
                                        <p:attrNameLst>
                                          <p:attrName>ppt_h</p:attrName>
                                        </p:attrNameLst>
                                      </p:cBhvr>
                                      <p:tavLst>
                                        <p:tav tm="0">
                                          <p:val>
                                            <p:fltVal val="0"/>
                                          </p:val>
                                        </p:tav>
                                        <p:tav tm="100000">
                                          <p:val>
                                            <p:strVal val="#ppt_h"/>
                                          </p:val>
                                        </p:tav>
                                      </p:tavLst>
                                    </p:anim>
                                    <p:animEffect transition="in" filter="fade">
                                      <p:cBhvr>
                                        <p:cTn id="67" dur="500"/>
                                        <p:tgtEl>
                                          <p:spTgt spid="5">
                                            <p:graphicEl>
                                              <a:dgm id="{8FE3F2A7-BCD1-4FC6-BAFB-F0AF01E0C422}"/>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5">
                                            <p:graphicEl>
                                              <a:dgm id="{3E7AA6BC-4218-4733-A22E-5D61A179E336}"/>
                                            </p:graphicEl>
                                          </p:spTgt>
                                        </p:tgtEl>
                                        <p:attrNameLst>
                                          <p:attrName>style.visibility</p:attrName>
                                        </p:attrNameLst>
                                      </p:cBhvr>
                                      <p:to>
                                        <p:strVal val="visible"/>
                                      </p:to>
                                    </p:set>
                                    <p:anim calcmode="lin" valueType="num">
                                      <p:cBhvr>
                                        <p:cTn id="72" dur="500" fill="hold"/>
                                        <p:tgtEl>
                                          <p:spTgt spid="5">
                                            <p:graphicEl>
                                              <a:dgm id="{3E7AA6BC-4218-4733-A22E-5D61A179E336}"/>
                                            </p:graphicEl>
                                          </p:spTgt>
                                        </p:tgtEl>
                                        <p:attrNameLst>
                                          <p:attrName>ppt_w</p:attrName>
                                        </p:attrNameLst>
                                      </p:cBhvr>
                                      <p:tavLst>
                                        <p:tav tm="0">
                                          <p:val>
                                            <p:fltVal val="0"/>
                                          </p:val>
                                        </p:tav>
                                        <p:tav tm="100000">
                                          <p:val>
                                            <p:strVal val="#ppt_w"/>
                                          </p:val>
                                        </p:tav>
                                      </p:tavLst>
                                    </p:anim>
                                    <p:anim calcmode="lin" valueType="num">
                                      <p:cBhvr>
                                        <p:cTn id="73" dur="500" fill="hold"/>
                                        <p:tgtEl>
                                          <p:spTgt spid="5">
                                            <p:graphicEl>
                                              <a:dgm id="{3E7AA6BC-4218-4733-A22E-5D61A179E336}"/>
                                            </p:graphicEl>
                                          </p:spTgt>
                                        </p:tgtEl>
                                        <p:attrNameLst>
                                          <p:attrName>ppt_h</p:attrName>
                                        </p:attrNameLst>
                                      </p:cBhvr>
                                      <p:tavLst>
                                        <p:tav tm="0">
                                          <p:val>
                                            <p:fltVal val="0"/>
                                          </p:val>
                                        </p:tav>
                                        <p:tav tm="100000">
                                          <p:val>
                                            <p:strVal val="#ppt_h"/>
                                          </p:val>
                                        </p:tav>
                                      </p:tavLst>
                                    </p:anim>
                                    <p:animEffect transition="in" filter="fade">
                                      <p:cBhvr>
                                        <p:cTn id="74" dur="500"/>
                                        <p:tgtEl>
                                          <p:spTgt spid="5">
                                            <p:graphicEl>
                                              <a:dgm id="{3E7AA6BC-4218-4733-A22E-5D61A179E336}"/>
                                            </p:graphic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5">
                                            <p:graphicEl>
                                              <a:dgm id="{7CDCA8F0-FA2E-4528-BF3D-7D5B88B8F598}"/>
                                            </p:graphicEl>
                                          </p:spTgt>
                                        </p:tgtEl>
                                        <p:attrNameLst>
                                          <p:attrName>style.visibility</p:attrName>
                                        </p:attrNameLst>
                                      </p:cBhvr>
                                      <p:to>
                                        <p:strVal val="visible"/>
                                      </p:to>
                                    </p:set>
                                    <p:anim calcmode="lin" valueType="num">
                                      <p:cBhvr>
                                        <p:cTn id="77" dur="500" fill="hold"/>
                                        <p:tgtEl>
                                          <p:spTgt spid="5">
                                            <p:graphicEl>
                                              <a:dgm id="{7CDCA8F0-FA2E-4528-BF3D-7D5B88B8F598}"/>
                                            </p:graphicEl>
                                          </p:spTgt>
                                        </p:tgtEl>
                                        <p:attrNameLst>
                                          <p:attrName>ppt_w</p:attrName>
                                        </p:attrNameLst>
                                      </p:cBhvr>
                                      <p:tavLst>
                                        <p:tav tm="0">
                                          <p:val>
                                            <p:fltVal val="0"/>
                                          </p:val>
                                        </p:tav>
                                        <p:tav tm="100000">
                                          <p:val>
                                            <p:strVal val="#ppt_w"/>
                                          </p:val>
                                        </p:tav>
                                      </p:tavLst>
                                    </p:anim>
                                    <p:anim calcmode="lin" valueType="num">
                                      <p:cBhvr>
                                        <p:cTn id="78" dur="500" fill="hold"/>
                                        <p:tgtEl>
                                          <p:spTgt spid="5">
                                            <p:graphicEl>
                                              <a:dgm id="{7CDCA8F0-FA2E-4528-BF3D-7D5B88B8F598}"/>
                                            </p:graphicEl>
                                          </p:spTgt>
                                        </p:tgtEl>
                                        <p:attrNameLst>
                                          <p:attrName>ppt_h</p:attrName>
                                        </p:attrNameLst>
                                      </p:cBhvr>
                                      <p:tavLst>
                                        <p:tav tm="0">
                                          <p:val>
                                            <p:fltVal val="0"/>
                                          </p:val>
                                        </p:tav>
                                        <p:tav tm="100000">
                                          <p:val>
                                            <p:strVal val="#ppt_h"/>
                                          </p:val>
                                        </p:tav>
                                      </p:tavLst>
                                    </p:anim>
                                    <p:animEffect transition="in" filter="fade">
                                      <p:cBhvr>
                                        <p:cTn id="79" dur="500"/>
                                        <p:tgtEl>
                                          <p:spTgt spid="5">
                                            <p:graphicEl>
                                              <a:dgm id="{7CDCA8F0-FA2E-4528-BF3D-7D5B88B8F598}"/>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5">
                                            <p:graphicEl>
                                              <a:dgm id="{85FA94AC-6846-483A-B5F8-D6E7D3D3402B}"/>
                                            </p:graphicEl>
                                          </p:spTgt>
                                        </p:tgtEl>
                                        <p:attrNameLst>
                                          <p:attrName>style.visibility</p:attrName>
                                        </p:attrNameLst>
                                      </p:cBhvr>
                                      <p:to>
                                        <p:strVal val="visible"/>
                                      </p:to>
                                    </p:set>
                                    <p:anim calcmode="lin" valueType="num">
                                      <p:cBhvr>
                                        <p:cTn id="84" dur="500" fill="hold"/>
                                        <p:tgtEl>
                                          <p:spTgt spid="5">
                                            <p:graphicEl>
                                              <a:dgm id="{85FA94AC-6846-483A-B5F8-D6E7D3D3402B}"/>
                                            </p:graphicEl>
                                          </p:spTgt>
                                        </p:tgtEl>
                                        <p:attrNameLst>
                                          <p:attrName>ppt_w</p:attrName>
                                        </p:attrNameLst>
                                      </p:cBhvr>
                                      <p:tavLst>
                                        <p:tav tm="0">
                                          <p:val>
                                            <p:fltVal val="0"/>
                                          </p:val>
                                        </p:tav>
                                        <p:tav tm="100000">
                                          <p:val>
                                            <p:strVal val="#ppt_w"/>
                                          </p:val>
                                        </p:tav>
                                      </p:tavLst>
                                    </p:anim>
                                    <p:anim calcmode="lin" valueType="num">
                                      <p:cBhvr>
                                        <p:cTn id="85" dur="500" fill="hold"/>
                                        <p:tgtEl>
                                          <p:spTgt spid="5">
                                            <p:graphicEl>
                                              <a:dgm id="{85FA94AC-6846-483A-B5F8-D6E7D3D3402B}"/>
                                            </p:graphicEl>
                                          </p:spTgt>
                                        </p:tgtEl>
                                        <p:attrNameLst>
                                          <p:attrName>ppt_h</p:attrName>
                                        </p:attrNameLst>
                                      </p:cBhvr>
                                      <p:tavLst>
                                        <p:tav tm="0">
                                          <p:val>
                                            <p:fltVal val="0"/>
                                          </p:val>
                                        </p:tav>
                                        <p:tav tm="100000">
                                          <p:val>
                                            <p:strVal val="#ppt_h"/>
                                          </p:val>
                                        </p:tav>
                                      </p:tavLst>
                                    </p:anim>
                                    <p:animEffect transition="in" filter="fade">
                                      <p:cBhvr>
                                        <p:cTn id="86" dur="500"/>
                                        <p:tgtEl>
                                          <p:spTgt spid="5">
                                            <p:graphicEl>
                                              <a:dgm id="{85FA94AC-6846-483A-B5F8-D6E7D3D3402B}"/>
                                            </p:graphicEl>
                                          </p:spTgt>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5">
                                            <p:graphicEl>
                                              <a:dgm id="{754DA4E5-152B-4CA4-9D75-2624EA9068D1}"/>
                                            </p:graphicEl>
                                          </p:spTgt>
                                        </p:tgtEl>
                                        <p:attrNameLst>
                                          <p:attrName>style.visibility</p:attrName>
                                        </p:attrNameLst>
                                      </p:cBhvr>
                                      <p:to>
                                        <p:strVal val="visible"/>
                                      </p:to>
                                    </p:set>
                                    <p:anim calcmode="lin" valueType="num">
                                      <p:cBhvr>
                                        <p:cTn id="89" dur="500" fill="hold"/>
                                        <p:tgtEl>
                                          <p:spTgt spid="5">
                                            <p:graphicEl>
                                              <a:dgm id="{754DA4E5-152B-4CA4-9D75-2624EA9068D1}"/>
                                            </p:graphicEl>
                                          </p:spTgt>
                                        </p:tgtEl>
                                        <p:attrNameLst>
                                          <p:attrName>ppt_w</p:attrName>
                                        </p:attrNameLst>
                                      </p:cBhvr>
                                      <p:tavLst>
                                        <p:tav tm="0">
                                          <p:val>
                                            <p:fltVal val="0"/>
                                          </p:val>
                                        </p:tav>
                                        <p:tav tm="100000">
                                          <p:val>
                                            <p:strVal val="#ppt_w"/>
                                          </p:val>
                                        </p:tav>
                                      </p:tavLst>
                                    </p:anim>
                                    <p:anim calcmode="lin" valueType="num">
                                      <p:cBhvr>
                                        <p:cTn id="90" dur="500" fill="hold"/>
                                        <p:tgtEl>
                                          <p:spTgt spid="5">
                                            <p:graphicEl>
                                              <a:dgm id="{754DA4E5-152B-4CA4-9D75-2624EA9068D1}"/>
                                            </p:graphicEl>
                                          </p:spTgt>
                                        </p:tgtEl>
                                        <p:attrNameLst>
                                          <p:attrName>ppt_h</p:attrName>
                                        </p:attrNameLst>
                                      </p:cBhvr>
                                      <p:tavLst>
                                        <p:tav tm="0">
                                          <p:val>
                                            <p:fltVal val="0"/>
                                          </p:val>
                                        </p:tav>
                                        <p:tav tm="100000">
                                          <p:val>
                                            <p:strVal val="#ppt_h"/>
                                          </p:val>
                                        </p:tav>
                                      </p:tavLst>
                                    </p:anim>
                                    <p:animEffect transition="in" filter="fade">
                                      <p:cBhvr>
                                        <p:cTn id="91" dur="500"/>
                                        <p:tgtEl>
                                          <p:spTgt spid="5">
                                            <p:graphicEl>
                                              <a:dgm id="{754DA4E5-152B-4CA4-9D75-2624EA9068D1}"/>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5">
                                            <p:graphicEl>
                                              <a:dgm id="{05E4DB3E-DF8C-4B6F-81C1-1E2CAB22F004}"/>
                                            </p:graphicEl>
                                          </p:spTgt>
                                        </p:tgtEl>
                                        <p:attrNameLst>
                                          <p:attrName>style.visibility</p:attrName>
                                        </p:attrNameLst>
                                      </p:cBhvr>
                                      <p:to>
                                        <p:strVal val="visible"/>
                                      </p:to>
                                    </p:set>
                                    <p:anim calcmode="lin" valueType="num">
                                      <p:cBhvr>
                                        <p:cTn id="96" dur="500" fill="hold"/>
                                        <p:tgtEl>
                                          <p:spTgt spid="5">
                                            <p:graphicEl>
                                              <a:dgm id="{05E4DB3E-DF8C-4B6F-81C1-1E2CAB22F004}"/>
                                            </p:graphicEl>
                                          </p:spTgt>
                                        </p:tgtEl>
                                        <p:attrNameLst>
                                          <p:attrName>ppt_w</p:attrName>
                                        </p:attrNameLst>
                                      </p:cBhvr>
                                      <p:tavLst>
                                        <p:tav tm="0">
                                          <p:val>
                                            <p:fltVal val="0"/>
                                          </p:val>
                                        </p:tav>
                                        <p:tav tm="100000">
                                          <p:val>
                                            <p:strVal val="#ppt_w"/>
                                          </p:val>
                                        </p:tav>
                                      </p:tavLst>
                                    </p:anim>
                                    <p:anim calcmode="lin" valueType="num">
                                      <p:cBhvr>
                                        <p:cTn id="97" dur="500" fill="hold"/>
                                        <p:tgtEl>
                                          <p:spTgt spid="5">
                                            <p:graphicEl>
                                              <a:dgm id="{05E4DB3E-DF8C-4B6F-81C1-1E2CAB22F004}"/>
                                            </p:graphicEl>
                                          </p:spTgt>
                                        </p:tgtEl>
                                        <p:attrNameLst>
                                          <p:attrName>ppt_h</p:attrName>
                                        </p:attrNameLst>
                                      </p:cBhvr>
                                      <p:tavLst>
                                        <p:tav tm="0">
                                          <p:val>
                                            <p:fltVal val="0"/>
                                          </p:val>
                                        </p:tav>
                                        <p:tav tm="100000">
                                          <p:val>
                                            <p:strVal val="#ppt_h"/>
                                          </p:val>
                                        </p:tav>
                                      </p:tavLst>
                                    </p:anim>
                                    <p:animEffect transition="in" filter="fade">
                                      <p:cBhvr>
                                        <p:cTn id="98" dur="500"/>
                                        <p:tgtEl>
                                          <p:spTgt spid="5">
                                            <p:graphicEl>
                                              <a:dgm id="{05E4DB3E-DF8C-4B6F-81C1-1E2CAB22F004}"/>
                                            </p:graphicEl>
                                          </p:spTgt>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5">
                                            <p:graphicEl>
                                              <a:dgm id="{71957213-D142-4B5B-A46F-EB448847D762}"/>
                                            </p:graphicEl>
                                          </p:spTgt>
                                        </p:tgtEl>
                                        <p:attrNameLst>
                                          <p:attrName>style.visibility</p:attrName>
                                        </p:attrNameLst>
                                      </p:cBhvr>
                                      <p:to>
                                        <p:strVal val="visible"/>
                                      </p:to>
                                    </p:set>
                                    <p:anim calcmode="lin" valueType="num">
                                      <p:cBhvr>
                                        <p:cTn id="101" dur="500" fill="hold"/>
                                        <p:tgtEl>
                                          <p:spTgt spid="5">
                                            <p:graphicEl>
                                              <a:dgm id="{71957213-D142-4B5B-A46F-EB448847D762}"/>
                                            </p:graphicEl>
                                          </p:spTgt>
                                        </p:tgtEl>
                                        <p:attrNameLst>
                                          <p:attrName>ppt_w</p:attrName>
                                        </p:attrNameLst>
                                      </p:cBhvr>
                                      <p:tavLst>
                                        <p:tav tm="0">
                                          <p:val>
                                            <p:fltVal val="0"/>
                                          </p:val>
                                        </p:tav>
                                        <p:tav tm="100000">
                                          <p:val>
                                            <p:strVal val="#ppt_w"/>
                                          </p:val>
                                        </p:tav>
                                      </p:tavLst>
                                    </p:anim>
                                    <p:anim calcmode="lin" valueType="num">
                                      <p:cBhvr>
                                        <p:cTn id="102" dur="500" fill="hold"/>
                                        <p:tgtEl>
                                          <p:spTgt spid="5">
                                            <p:graphicEl>
                                              <a:dgm id="{71957213-D142-4B5B-A46F-EB448847D762}"/>
                                            </p:graphicEl>
                                          </p:spTgt>
                                        </p:tgtEl>
                                        <p:attrNameLst>
                                          <p:attrName>ppt_h</p:attrName>
                                        </p:attrNameLst>
                                      </p:cBhvr>
                                      <p:tavLst>
                                        <p:tav tm="0">
                                          <p:val>
                                            <p:fltVal val="0"/>
                                          </p:val>
                                        </p:tav>
                                        <p:tav tm="100000">
                                          <p:val>
                                            <p:strVal val="#ppt_h"/>
                                          </p:val>
                                        </p:tav>
                                      </p:tavLst>
                                    </p:anim>
                                    <p:animEffect transition="in" filter="fade">
                                      <p:cBhvr>
                                        <p:cTn id="103" dur="500"/>
                                        <p:tgtEl>
                                          <p:spTgt spid="5">
                                            <p:graphicEl>
                                              <a:dgm id="{71957213-D142-4B5B-A46F-EB448847D762}"/>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5">
                                            <p:graphicEl>
                                              <a:dgm id="{2A37E3AC-ACB8-4E65-861C-B5320472EE56}"/>
                                            </p:graphicEl>
                                          </p:spTgt>
                                        </p:tgtEl>
                                        <p:attrNameLst>
                                          <p:attrName>style.visibility</p:attrName>
                                        </p:attrNameLst>
                                      </p:cBhvr>
                                      <p:to>
                                        <p:strVal val="visible"/>
                                      </p:to>
                                    </p:set>
                                    <p:anim calcmode="lin" valueType="num">
                                      <p:cBhvr>
                                        <p:cTn id="108" dur="500" fill="hold"/>
                                        <p:tgtEl>
                                          <p:spTgt spid="5">
                                            <p:graphicEl>
                                              <a:dgm id="{2A37E3AC-ACB8-4E65-861C-B5320472EE56}"/>
                                            </p:graphicEl>
                                          </p:spTgt>
                                        </p:tgtEl>
                                        <p:attrNameLst>
                                          <p:attrName>ppt_w</p:attrName>
                                        </p:attrNameLst>
                                      </p:cBhvr>
                                      <p:tavLst>
                                        <p:tav tm="0">
                                          <p:val>
                                            <p:fltVal val="0"/>
                                          </p:val>
                                        </p:tav>
                                        <p:tav tm="100000">
                                          <p:val>
                                            <p:strVal val="#ppt_w"/>
                                          </p:val>
                                        </p:tav>
                                      </p:tavLst>
                                    </p:anim>
                                    <p:anim calcmode="lin" valueType="num">
                                      <p:cBhvr>
                                        <p:cTn id="109" dur="500" fill="hold"/>
                                        <p:tgtEl>
                                          <p:spTgt spid="5">
                                            <p:graphicEl>
                                              <a:dgm id="{2A37E3AC-ACB8-4E65-861C-B5320472EE56}"/>
                                            </p:graphicEl>
                                          </p:spTgt>
                                        </p:tgtEl>
                                        <p:attrNameLst>
                                          <p:attrName>ppt_h</p:attrName>
                                        </p:attrNameLst>
                                      </p:cBhvr>
                                      <p:tavLst>
                                        <p:tav tm="0">
                                          <p:val>
                                            <p:fltVal val="0"/>
                                          </p:val>
                                        </p:tav>
                                        <p:tav tm="100000">
                                          <p:val>
                                            <p:strVal val="#ppt_h"/>
                                          </p:val>
                                        </p:tav>
                                      </p:tavLst>
                                    </p:anim>
                                    <p:animEffect transition="in" filter="fade">
                                      <p:cBhvr>
                                        <p:cTn id="110" dur="500"/>
                                        <p:tgtEl>
                                          <p:spTgt spid="5">
                                            <p:graphicEl>
                                              <a:dgm id="{2A37E3AC-ACB8-4E65-861C-B5320472EE56}"/>
                                            </p:graphicEl>
                                          </p:spTgt>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5">
                                            <p:graphicEl>
                                              <a:dgm id="{B38977A8-3C55-421B-9106-52D7A36C8A28}"/>
                                            </p:graphicEl>
                                          </p:spTgt>
                                        </p:tgtEl>
                                        <p:attrNameLst>
                                          <p:attrName>style.visibility</p:attrName>
                                        </p:attrNameLst>
                                      </p:cBhvr>
                                      <p:to>
                                        <p:strVal val="visible"/>
                                      </p:to>
                                    </p:set>
                                    <p:anim calcmode="lin" valueType="num">
                                      <p:cBhvr>
                                        <p:cTn id="113" dur="500" fill="hold"/>
                                        <p:tgtEl>
                                          <p:spTgt spid="5">
                                            <p:graphicEl>
                                              <a:dgm id="{B38977A8-3C55-421B-9106-52D7A36C8A28}"/>
                                            </p:graphicEl>
                                          </p:spTgt>
                                        </p:tgtEl>
                                        <p:attrNameLst>
                                          <p:attrName>ppt_w</p:attrName>
                                        </p:attrNameLst>
                                      </p:cBhvr>
                                      <p:tavLst>
                                        <p:tav tm="0">
                                          <p:val>
                                            <p:fltVal val="0"/>
                                          </p:val>
                                        </p:tav>
                                        <p:tav tm="100000">
                                          <p:val>
                                            <p:strVal val="#ppt_w"/>
                                          </p:val>
                                        </p:tav>
                                      </p:tavLst>
                                    </p:anim>
                                    <p:anim calcmode="lin" valueType="num">
                                      <p:cBhvr>
                                        <p:cTn id="114" dur="500" fill="hold"/>
                                        <p:tgtEl>
                                          <p:spTgt spid="5">
                                            <p:graphicEl>
                                              <a:dgm id="{B38977A8-3C55-421B-9106-52D7A36C8A28}"/>
                                            </p:graphicEl>
                                          </p:spTgt>
                                        </p:tgtEl>
                                        <p:attrNameLst>
                                          <p:attrName>ppt_h</p:attrName>
                                        </p:attrNameLst>
                                      </p:cBhvr>
                                      <p:tavLst>
                                        <p:tav tm="0">
                                          <p:val>
                                            <p:fltVal val="0"/>
                                          </p:val>
                                        </p:tav>
                                        <p:tav tm="100000">
                                          <p:val>
                                            <p:strVal val="#ppt_h"/>
                                          </p:val>
                                        </p:tav>
                                      </p:tavLst>
                                    </p:anim>
                                    <p:animEffect transition="in" filter="fade">
                                      <p:cBhvr>
                                        <p:cTn id="115" dur="500"/>
                                        <p:tgtEl>
                                          <p:spTgt spid="5">
                                            <p:graphicEl>
                                              <a:dgm id="{B38977A8-3C55-421B-9106-52D7A36C8A28}"/>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5">
                                            <p:graphicEl>
                                              <a:dgm id="{1EE1A55E-B2BF-414C-B05C-C260E9BC0A7F}"/>
                                            </p:graphicEl>
                                          </p:spTgt>
                                        </p:tgtEl>
                                        <p:attrNameLst>
                                          <p:attrName>style.visibility</p:attrName>
                                        </p:attrNameLst>
                                      </p:cBhvr>
                                      <p:to>
                                        <p:strVal val="visible"/>
                                      </p:to>
                                    </p:set>
                                    <p:anim calcmode="lin" valueType="num">
                                      <p:cBhvr>
                                        <p:cTn id="120" dur="500" fill="hold"/>
                                        <p:tgtEl>
                                          <p:spTgt spid="5">
                                            <p:graphicEl>
                                              <a:dgm id="{1EE1A55E-B2BF-414C-B05C-C260E9BC0A7F}"/>
                                            </p:graphicEl>
                                          </p:spTgt>
                                        </p:tgtEl>
                                        <p:attrNameLst>
                                          <p:attrName>ppt_w</p:attrName>
                                        </p:attrNameLst>
                                      </p:cBhvr>
                                      <p:tavLst>
                                        <p:tav tm="0">
                                          <p:val>
                                            <p:fltVal val="0"/>
                                          </p:val>
                                        </p:tav>
                                        <p:tav tm="100000">
                                          <p:val>
                                            <p:strVal val="#ppt_w"/>
                                          </p:val>
                                        </p:tav>
                                      </p:tavLst>
                                    </p:anim>
                                    <p:anim calcmode="lin" valueType="num">
                                      <p:cBhvr>
                                        <p:cTn id="121" dur="500" fill="hold"/>
                                        <p:tgtEl>
                                          <p:spTgt spid="5">
                                            <p:graphicEl>
                                              <a:dgm id="{1EE1A55E-B2BF-414C-B05C-C260E9BC0A7F}"/>
                                            </p:graphicEl>
                                          </p:spTgt>
                                        </p:tgtEl>
                                        <p:attrNameLst>
                                          <p:attrName>ppt_h</p:attrName>
                                        </p:attrNameLst>
                                      </p:cBhvr>
                                      <p:tavLst>
                                        <p:tav tm="0">
                                          <p:val>
                                            <p:fltVal val="0"/>
                                          </p:val>
                                        </p:tav>
                                        <p:tav tm="100000">
                                          <p:val>
                                            <p:strVal val="#ppt_h"/>
                                          </p:val>
                                        </p:tav>
                                      </p:tavLst>
                                    </p:anim>
                                    <p:animEffect transition="in" filter="fade">
                                      <p:cBhvr>
                                        <p:cTn id="122" dur="500"/>
                                        <p:tgtEl>
                                          <p:spTgt spid="5">
                                            <p:graphicEl>
                                              <a:dgm id="{1EE1A55E-B2BF-414C-B05C-C260E9BC0A7F}"/>
                                            </p:graphicEl>
                                          </p:spTgt>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5">
                                            <p:graphicEl>
                                              <a:dgm id="{A462B455-0922-405B-A244-2A0798035988}"/>
                                            </p:graphicEl>
                                          </p:spTgt>
                                        </p:tgtEl>
                                        <p:attrNameLst>
                                          <p:attrName>style.visibility</p:attrName>
                                        </p:attrNameLst>
                                      </p:cBhvr>
                                      <p:to>
                                        <p:strVal val="visible"/>
                                      </p:to>
                                    </p:set>
                                    <p:anim calcmode="lin" valueType="num">
                                      <p:cBhvr>
                                        <p:cTn id="125" dur="500" fill="hold"/>
                                        <p:tgtEl>
                                          <p:spTgt spid="5">
                                            <p:graphicEl>
                                              <a:dgm id="{A462B455-0922-405B-A244-2A0798035988}"/>
                                            </p:graphicEl>
                                          </p:spTgt>
                                        </p:tgtEl>
                                        <p:attrNameLst>
                                          <p:attrName>ppt_w</p:attrName>
                                        </p:attrNameLst>
                                      </p:cBhvr>
                                      <p:tavLst>
                                        <p:tav tm="0">
                                          <p:val>
                                            <p:fltVal val="0"/>
                                          </p:val>
                                        </p:tav>
                                        <p:tav tm="100000">
                                          <p:val>
                                            <p:strVal val="#ppt_w"/>
                                          </p:val>
                                        </p:tav>
                                      </p:tavLst>
                                    </p:anim>
                                    <p:anim calcmode="lin" valueType="num">
                                      <p:cBhvr>
                                        <p:cTn id="126" dur="500" fill="hold"/>
                                        <p:tgtEl>
                                          <p:spTgt spid="5">
                                            <p:graphicEl>
                                              <a:dgm id="{A462B455-0922-405B-A244-2A0798035988}"/>
                                            </p:graphicEl>
                                          </p:spTgt>
                                        </p:tgtEl>
                                        <p:attrNameLst>
                                          <p:attrName>ppt_h</p:attrName>
                                        </p:attrNameLst>
                                      </p:cBhvr>
                                      <p:tavLst>
                                        <p:tav tm="0">
                                          <p:val>
                                            <p:fltVal val="0"/>
                                          </p:val>
                                        </p:tav>
                                        <p:tav tm="100000">
                                          <p:val>
                                            <p:strVal val="#ppt_h"/>
                                          </p:val>
                                        </p:tav>
                                      </p:tavLst>
                                    </p:anim>
                                    <p:animEffect transition="in" filter="fade">
                                      <p:cBhvr>
                                        <p:cTn id="127" dur="500"/>
                                        <p:tgtEl>
                                          <p:spTgt spid="5">
                                            <p:graphicEl>
                                              <a:dgm id="{A462B455-0922-405B-A244-2A079803598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uiExpand="1">
        <p:bldSub>
          <a:bldDgm bld="lvl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13.5 </a:t>
            </a:r>
          </a:p>
        </p:txBody>
      </p:sp>
      <p:sp>
        <p:nvSpPr>
          <p:cNvPr id="3" name="Content Placeholder 2"/>
          <p:cNvSpPr>
            <a:spLocks noGrp="1"/>
          </p:cNvSpPr>
          <p:nvPr>
            <p:ph sz="quarter" idx="10"/>
          </p:nvPr>
        </p:nvSpPr>
        <p:spPr/>
        <p:txBody>
          <a:bodyPr/>
          <a:lstStyle/>
          <a:p>
            <a:r>
              <a:rPr lang="en-ZA" dirty="0"/>
              <a:t>Exercise 13.6</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13.6 </a:t>
            </a:r>
            <a:r>
              <a:rPr lang="en-US" altLang="en-US" sz="2000" dirty="0"/>
              <a:t>on </a:t>
            </a:r>
            <a:r>
              <a:rPr lang="en-US" altLang="en-US" sz="2000" b="1" dirty="0"/>
              <a:t>page 275 </a:t>
            </a:r>
            <a:r>
              <a:rPr lang="en-US" altLang="en-US" sz="2000" dirty="0"/>
              <a:t>of your Student’s Book</a:t>
            </a:r>
            <a:endParaRPr lang="en-GB" altLang="en-US" sz="2000" dirty="0"/>
          </a:p>
        </p:txBody>
      </p:sp>
    </p:spTree>
    <p:extLst>
      <p:ext uri="{BB962C8B-B14F-4D97-AF65-F5344CB8AC3E}">
        <p14:creationId xmlns:p14="http://schemas.microsoft.com/office/powerpoint/2010/main" val="33359235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How data is used by different groups</a:t>
            </a:r>
          </a:p>
        </p:txBody>
      </p:sp>
      <p:sp>
        <p:nvSpPr>
          <p:cNvPr id="3" name="Content Placeholder 2"/>
          <p:cNvSpPr>
            <a:spLocks noGrp="1"/>
          </p:cNvSpPr>
          <p:nvPr>
            <p:ph idx="1"/>
          </p:nvPr>
        </p:nvSpPr>
        <p:spPr/>
        <p:txBody>
          <a:bodyPr anchor="ctr"/>
          <a:lstStyle/>
          <a:p>
            <a:pPr marL="268288" indent="-268288">
              <a:buFont typeface="Arial" panose="020B0604020202020204" pitchFamily="34" charset="0"/>
              <a:buChar char="•"/>
            </a:pPr>
            <a:r>
              <a:rPr lang="en-ZA" b="1" dirty="0"/>
              <a:t>Everyone</a:t>
            </a:r>
            <a:r>
              <a:rPr lang="en-ZA" dirty="0"/>
              <a:t> – from students to pensioners – uses some form of data at some time during their lives. The data may be used to complete an essay, a major project or simply to satisfy curiosity.</a:t>
            </a:r>
          </a:p>
          <a:p>
            <a:pPr marL="268288" indent="-268288">
              <a:buFont typeface="Arial" panose="020B0604020202020204" pitchFamily="34" charset="0"/>
              <a:buChar char="•"/>
            </a:pPr>
            <a:endParaRPr lang="en-ZA" dirty="0"/>
          </a:p>
          <a:p>
            <a:pPr marL="268288" indent="-268288">
              <a:buFont typeface="Arial" panose="020B0604020202020204" pitchFamily="34" charset="0"/>
              <a:buChar char="•"/>
            </a:pPr>
            <a:r>
              <a:rPr lang="en-ZA" dirty="0"/>
              <a:t>Data about </a:t>
            </a:r>
            <a:r>
              <a:rPr lang="en-ZA" b="1" dirty="0"/>
              <a:t>drug abuse </a:t>
            </a:r>
            <a:r>
              <a:rPr lang="en-ZA" dirty="0"/>
              <a:t>by young people can focus on campaigns to prevent drug use.</a:t>
            </a:r>
          </a:p>
          <a:p>
            <a:endParaRPr lang="en-ZA" dirty="0"/>
          </a:p>
          <a:p>
            <a:pPr marL="268288" indent="-268288">
              <a:buFont typeface="Arial" panose="020B0604020202020204" pitchFamily="34" charset="0"/>
              <a:buChar char="•"/>
            </a:pPr>
            <a:r>
              <a:rPr lang="en-ZA" dirty="0"/>
              <a:t>Data about </a:t>
            </a:r>
            <a:r>
              <a:rPr lang="en-ZA" b="1" dirty="0"/>
              <a:t>social media </a:t>
            </a:r>
            <a:r>
              <a:rPr lang="en-ZA" dirty="0"/>
              <a:t>can be used by business to watch the latest trends in marketing.</a:t>
            </a:r>
          </a:p>
          <a:p>
            <a:pPr marL="268288" indent="-268288">
              <a:buFont typeface="Arial" panose="020B0604020202020204" pitchFamily="34" charset="0"/>
              <a:buChar char="•"/>
            </a:pPr>
            <a:endParaRPr lang="en-ZA" dirty="0"/>
          </a:p>
          <a:p>
            <a:pPr marL="268288" indent="-268288">
              <a:buFont typeface="Arial" panose="020B0604020202020204" pitchFamily="34" charset="0"/>
              <a:buChar char="•"/>
            </a:pPr>
            <a:r>
              <a:rPr lang="en-ZA" dirty="0"/>
              <a:t>Provincial and national governments use data to </a:t>
            </a:r>
            <a:r>
              <a:rPr lang="en-ZA" b="1" dirty="0"/>
              <a:t>inform their decisions </a:t>
            </a:r>
            <a:r>
              <a:rPr lang="en-ZA" dirty="0"/>
              <a:t>about the needs of the people they serve.</a:t>
            </a:r>
          </a:p>
        </p:txBody>
      </p:sp>
      <p:sp>
        <p:nvSpPr>
          <p:cNvPr id="4" name="Text Placeholder 3"/>
          <p:cNvSpPr>
            <a:spLocks noGrp="1"/>
          </p:cNvSpPr>
          <p:nvPr>
            <p:ph type="body" sz="quarter" idx="10"/>
          </p:nvPr>
        </p:nvSpPr>
        <p:spPr>
          <a:xfrm>
            <a:off x="399289" y="1590417"/>
            <a:ext cx="7905751" cy="301871"/>
          </a:xfrm>
        </p:spPr>
        <p:txBody>
          <a:bodyPr/>
          <a:lstStyle/>
          <a:p>
            <a:r>
              <a:rPr lang="en-ZA" dirty="0"/>
              <a:t>Unit 13.1</a:t>
            </a:r>
          </a:p>
        </p:txBody>
      </p:sp>
    </p:spTree>
    <p:extLst>
      <p:ext uri="{BB962C8B-B14F-4D97-AF65-F5344CB8AC3E}">
        <p14:creationId xmlns:p14="http://schemas.microsoft.com/office/powerpoint/2010/main" val="23835706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Grouping data using intervals</a:t>
            </a:r>
            <a:endParaRPr lang="en-GB" dirty="0"/>
          </a:p>
        </p:txBody>
      </p:sp>
      <p:sp>
        <p:nvSpPr>
          <p:cNvPr id="3" name="Content Placeholder 2"/>
          <p:cNvSpPr>
            <a:spLocks noGrp="1"/>
          </p:cNvSpPr>
          <p:nvPr>
            <p:ph idx="1"/>
          </p:nvPr>
        </p:nvSpPr>
        <p:spPr/>
        <p:txBody>
          <a:bodyPr/>
          <a:lstStyle/>
          <a:p>
            <a:pPr marL="0" indent="0">
              <a:buNone/>
            </a:pPr>
            <a:r>
              <a:rPr lang="en-ZA" sz="2000" dirty="0"/>
              <a:t>When working with a large range of data we can group the data. Grouping data makes the data more manageable.</a:t>
            </a:r>
          </a:p>
          <a:p>
            <a:pPr marL="0" indent="0">
              <a:buNone/>
            </a:pPr>
            <a:endParaRPr lang="en-ZA" sz="2000" dirty="0"/>
          </a:p>
          <a:p>
            <a:pPr marL="0" indent="0">
              <a:buNone/>
            </a:pPr>
            <a:r>
              <a:rPr lang="en-ZA" sz="2000" dirty="0"/>
              <a:t>How is this done?</a:t>
            </a:r>
          </a:p>
          <a:p>
            <a:pPr marL="450850" indent="-277813"/>
            <a:r>
              <a:rPr lang="en-ZA" sz="2000" dirty="0"/>
              <a:t>Choose equal sized groups within the number range, making class intervals.</a:t>
            </a:r>
          </a:p>
          <a:p>
            <a:pPr marL="450850" indent="-277813"/>
            <a:r>
              <a:rPr lang="en-ZA" sz="2000" dirty="0"/>
              <a:t>Decide how large each class interval should be.</a:t>
            </a:r>
          </a:p>
          <a:p>
            <a:pPr marL="450850" indent="-277813"/>
            <a:r>
              <a:rPr lang="en-ZA" sz="2000" dirty="0"/>
              <a:t>The data range determines the size of the class intervals.</a:t>
            </a:r>
          </a:p>
          <a:p>
            <a:pPr marL="450850" indent="-277813"/>
            <a:r>
              <a:rPr lang="en-ZA" sz="2000" dirty="0"/>
              <a:t>If intervals are too wide, too much data falls into the same class interval.</a:t>
            </a:r>
          </a:p>
          <a:p>
            <a:pPr marL="450850" indent="-277813"/>
            <a:r>
              <a:rPr lang="en-ZA" sz="2000" dirty="0"/>
              <a:t>If intervals too small, there are too many intervals with not enough data to fill them!</a:t>
            </a:r>
            <a:endParaRPr lang="en-GB"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13.6</a:t>
            </a:r>
          </a:p>
        </p:txBody>
      </p:sp>
    </p:spTree>
    <p:extLst>
      <p:ext uri="{BB962C8B-B14F-4D97-AF65-F5344CB8AC3E}">
        <p14:creationId xmlns:p14="http://schemas.microsoft.com/office/powerpoint/2010/main" val="41433308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p:sp>
        <p:nvSpPr>
          <p:cNvPr id="8" name="Content Placeholder 2"/>
          <p:cNvSpPr txBox="1">
            <a:spLocks/>
          </p:cNvSpPr>
          <p:nvPr/>
        </p:nvSpPr>
        <p:spPr>
          <a:xfrm>
            <a:off x="1967272" y="1707832"/>
            <a:ext cx="6123429" cy="40300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dirty="0"/>
              <a:t>Malik is the HR Manager at Britannica Boating Company.  </a:t>
            </a:r>
          </a:p>
          <a:p>
            <a:pPr marL="0" indent="0">
              <a:buNone/>
            </a:pPr>
            <a:r>
              <a:rPr lang="en-ZA" sz="1800" dirty="0"/>
              <a:t>The company runs a training course for company employees who complete a competency test out of 100 at the end. </a:t>
            </a:r>
          </a:p>
          <a:p>
            <a:pPr marL="0" indent="0">
              <a:buNone/>
            </a:pPr>
            <a:r>
              <a:rPr lang="en-ZA" sz="1800" dirty="0"/>
              <a:t>Malik uses a grouped frequency table to record the results. The scores are grouped into the classes 0–9, 10–19, 20–29, etc.</a:t>
            </a:r>
            <a:endParaRPr lang="en-ZA" sz="1800" dirty="0">
              <a:solidFill>
                <a:srgbClr val="C00000"/>
              </a:solidFill>
            </a:endParaRPr>
          </a:p>
          <a:p>
            <a:pPr marL="0" indent="0">
              <a:buNone/>
            </a:pPr>
            <a:endParaRPr lang="en-ZA" sz="1800" b="1" dirty="0">
              <a:solidFill>
                <a:srgbClr val="C00000"/>
              </a:solidFill>
            </a:endParaRPr>
          </a:p>
          <a:p>
            <a:pPr marL="0" indent="0">
              <a:buNone/>
            </a:pPr>
            <a:endParaRPr lang="en-ZA" sz="1800" b="1" dirty="0"/>
          </a:p>
        </p:txBody>
      </p:sp>
      <p:sp>
        <p:nvSpPr>
          <p:cNvPr id="2" name="Title 1"/>
          <p:cNvSpPr>
            <a:spLocks noGrp="1"/>
          </p:cNvSpPr>
          <p:nvPr>
            <p:ph type="title"/>
          </p:nvPr>
        </p:nvSpPr>
        <p:spPr/>
        <p:txBody>
          <a:bodyPr/>
          <a:lstStyle/>
          <a:p>
            <a:r>
              <a:rPr lang="en-ZA" dirty="0"/>
              <a:t>Example 13.31 page 276</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13.6</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7272" y="3232215"/>
            <a:ext cx="5551203" cy="2661536"/>
          </a:xfrm>
          <a:prstGeom prst="rect">
            <a:avLst/>
          </a:prstGeom>
        </p:spPr>
      </p:pic>
    </p:spTree>
    <p:extLst>
      <p:ext uri="{BB962C8B-B14F-4D97-AF65-F5344CB8AC3E}">
        <p14:creationId xmlns:p14="http://schemas.microsoft.com/office/powerpoint/2010/main" val="13841143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p:sp>
        <p:nvSpPr>
          <p:cNvPr id="8" name="Content Placeholder 2"/>
          <p:cNvSpPr txBox="1">
            <a:spLocks/>
          </p:cNvSpPr>
          <p:nvPr/>
        </p:nvSpPr>
        <p:spPr>
          <a:xfrm>
            <a:off x="2025148" y="1707832"/>
            <a:ext cx="5891936" cy="40300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dirty="0"/>
              <a:t>Complete the frequency column to be able to answer these questions. </a:t>
            </a:r>
          </a:p>
          <a:p>
            <a:pPr marL="0" indent="0">
              <a:buNone/>
            </a:pPr>
            <a:endParaRPr lang="en-ZA" sz="1800" dirty="0"/>
          </a:p>
          <a:p>
            <a:pPr marL="531813" indent="-358775">
              <a:buFont typeface="+mj-lt"/>
              <a:buAutoNum type="arabicPeriod"/>
            </a:pPr>
            <a:r>
              <a:rPr lang="en-ZA" sz="1800" dirty="0"/>
              <a:t>How many employees scored between 30 and 39?</a:t>
            </a:r>
          </a:p>
          <a:p>
            <a:pPr marL="531813" indent="-358775">
              <a:buFont typeface="+mj-lt"/>
              <a:buAutoNum type="arabicPeriod"/>
            </a:pPr>
            <a:r>
              <a:rPr lang="en-ZA" sz="1800" dirty="0"/>
              <a:t>What is the score class in which most employees fall?</a:t>
            </a:r>
          </a:p>
          <a:p>
            <a:pPr marL="531813" indent="-358775">
              <a:buFont typeface="+mj-lt"/>
              <a:buAutoNum type="arabicPeriod"/>
            </a:pPr>
            <a:r>
              <a:rPr lang="en-ZA" sz="1800" dirty="0"/>
              <a:t>Which score class contains the smallest number of employees?</a:t>
            </a:r>
            <a:endParaRPr lang="en-ZA" sz="1800" dirty="0">
              <a:solidFill>
                <a:srgbClr val="C00000"/>
              </a:solidFill>
            </a:endParaRPr>
          </a:p>
        </p:txBody>
      </p:sp>
      <p:sp>
        <p:nvSpPr>
          <p:cNvPr id="2" name="Title 1"/>
          <p:cNvSpPr>
            <a:spLocks noGrp="1"/>
          </p:cNvSpPr>
          <p:nvPr>
            <p:ph type="title"/>
          </p:nvPr>
        </p:nvSpPr>
        <p:spPr/>
        <p:txBody>
          <a:bodyPr/>
          <a:lstStyle/>
          <a:p>
            <a:r>
              <a:rPr lang="en-ZA" dirty="0"/>
              <a:t>Example 13.31 page 276</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13.6</a:t>
            </a:r>
          </a:p>
        </p:txBody>
      </p:sp>
    </p:spTree>
    <p:extLst>
      <p:ext uri="{BB962C8B-B14F-4D97-AF65-F5344CB8AC3E}">
        <p14:creationId xmlns:p14="http://schemas.microsoft.com/office/powerpoint/2010/main" val="20701868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3600" y="1449388"/>
            <a:ext cx="7202854" cy="45947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4455" y="1611796"/>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13" name="Content Placeholder 2"/>
          <p:cNvSpPr txBox="1">
            <a:spLocks/>
          </p:cNvSpPr>
          <p:nvPr/>
        </p:nvSpPr>
        <p:spPr>
          <a:xfrm>
            <a:off x="1966977" y="1712350"/>
            <a:ext cx="5972401" cy="4174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indent="-358775">
              <a:buFont typeface="+mj-lt"/>
              <a:buAutoNum type="arabicPeriod"/>
            </a:pPr>
            <a:r>
              <a:rPr lang="en-ZA" sz="2000" dirty="0"/>
              <a:t>22</a:t>
            </a:r>
          </a:p>
          <a:p>
            <a:pPr marL="358775" indent="-358775">
              <a:buFont typeface="+mj-lt"/>
              <a:buAutoNum type="arabicPeriod"/>
            </a:pPr>
            <a:r>
              <a:rPr lang="en-ZA" sz="2000" dirty="0"/>
              <a:t>50–59</a:t>
            </a:r>
          </a:p>
          <a:p>
            <a:pPr marL="358775" indent="-358775">
              <a:buFont typeface="+mj-lt"/>
              <a:buAutoNum type="arabicPeriod"/>
            </a:pPr>
            <a:r>
              <a:rPr lang="en-ZA" sz="2000" dirty="0"/>
              <a:t>90–99 </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152" y="1858767"/>
            <a:ext cx="3056446" cy="3611498"/>
          </a:xfrm>
          <a:prstGeom prst="rect">
            <a:avLst/>
          </a:prstGeom>
          <a:noFill/>
          <a:ln>
            <a:noFill/>
          </a:ln>
        </p:spPr>
      </p:pic>
      <p:sp>
        <p:nvSpPr>
          <p:cNvPr id="2" name="Title 1"/>
          <p:cNvSpPr>
            <a:spLocks noGrp="1"/>
          </p:cNvSpPr>
          <p:nvPr>
            <p:ph type="title"/>
          </p:nvPr>
        </p:nvSpPr>
        <p:spPr/>
        <p:txBody>
          <a:bodyPr/>
          <a:lstStyle/>
          <a:p>
            <a:r>
              <a:rPr lang="en-ZA" dirty="0"/>
              <a:t>Example 13.31 page 276</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13.6</a:t>
            </a:r>
          </a:p>
        </p:txBody>
      </p:sp>
    </p:spTree>
    <p:extLst>
      <p:ext uri="{BB962C8B-B14F-4D97-AF65-F5344CB8AC3E}">
        <p14:creationId xmlns:p14="http://schemas.microsoft.com/office/powerpoint/2010/main" val="265863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500"/>
                                        <p:tgtEl>
                                          <p:spTgt spid="1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Effect transition="in" filter="fade">
                                      <p:cBhvr>
                                        <p:cTn id="33"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9152" y="1981200"/>
            <a:ext cx="3056446" cy="3611498"/>
          </a:xfrm>
          <a:prstGeom prst="rect">
            <a:avLst/>
          </a:prstGeom>
          <a:noFill/>
          <a:ln>
            <a:noFill/>
          </a:ln>
        </p:spPr>
      </p:pic>
      <p:sp>
        <p:nvSpPr>
          <p:cNvPr id="2" name="Title 1"/>
          <p:cNvSpPr>
            <a:spLocks noGrp="1"/>
          </p:cNvSpPr>
          <p:nvPr>
            <p:ph type="title"/>
          </p:nvPr>
        </p:nvSpPr>
        <p:spPr/>
        <p:txBody>
          <a:bodyPr/>
          <a:lstStyle/>
          <a:p>
            <a:r>
              <a:rPr lang="en-ZA" dirty="0"/>
              <a:t>Continuous and discrete data </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13.6</a:t>
            </a:r>
          </a:p>
        </p:txBody>
      </p:sp>
      <p:sp>
        <p:nvSpPr>
          <p:cNvPr id="6" name="Content Placeholder 2"/>
          <p:cNvSpPr>
            <a:spLocks noGrp="1"/>
          </p:cNvSpPr>
          <p:nvPr>
            <p:ph idx="1"/>
          </p:nvPr>
        </p:nvSpPr>
        <p:spPr>
          <a:xfrm>
            <a:off x="609599" y="3909188"/>
            <a:ext cx="2971799" cy="1461467"/>
          </a:xfrm>
        </p:spPr>
        <p:txBody>
          <a:bodyPr/>
          <a:lstStyle/>
          <a:p>
            <a:pPr marL="0" indent="0" algn="ctr">
              <a:buNone/>
            </a:pPr>
            <a:r>
              <a:rPr lang="en-ZA" sz="2000" b="1" dirty="0">
                <a:solidFill>
                  <a:srgbClr val="1A9495"/>
                </a:solidFill>
              </a:rPr>
              <a:t>For example:</a:t>
            </a:r>
          </a:p>
          <a:p>
            <a:pPr marL="0" indent="0" algn="ctr">
              <a:buNone/>
            </a:pPr>
            <a:r>
              <a:rPr lang="en-ZA" sz="2000" dirty="0"/>
              <a:t>mass, height and time are ongoing and measured in a continuous way. </a:t>
            </a:r>
          </a:p>
        </p:txBody>
      </p:sp>
      <p:sp>
        <p:nvSpPr>
          <p:cNvPr id="7" name="Content Placeholder 2"/>
          <p:cNvSpPr txBox="1">
            <a:spLocks/>
          </p:cNvSpPr>
          <p:nvPr/>
        </p:nvSpPr>
        <p:spPr>
          <a:xfrm>
            <a:off x="4419665" y="3868396"/>
            <a:ext cx="3477219"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b="1" dirty="0">
                <a:solidFill>
                  <a:srgbClr val="9DCC47"/>
                </a:solidFill>
              </a:rPr>
              <a:t>For example:</a:t>
            </a:r>
          </a:p>
          <a:p>
            <a:pPr marL="0" indent="0" algn="ctr">
              <a:buNone/>
            </a:pPr>
            <a:r>
              <a:rPr lang="en-ZA" sz="2000" dirty="0"/>
              <a:t>the number of students in a class is discrete because there will not be half a student or quarter of a student in the class! </a:t>
            </a:r>
          </a:p>
        </p:txBody>
      </p:sp>
      <p:grpSp>
        <p:nvGrpSpPr>
          <p:cNvPr id="18" name="Group 17"/>
          <p:cNvGrpSpPr/>
          <p:nvPr/>
        </p:nvGrpSpPr>
        <p:grpSpPr>
          <a:xfrm>
            <a:off x="497176" y="1973053"/>
            <a:ext cx="3253798" cy="1284931"/>
            <a:chOff x="497176" y="1973053"/>
            <a:chExt cx="3253798" cy="1284931"/>
          </a:xfrm>
        </p:grpSpPr>
        <p:sp>
          <p:nvSpPr>
            <p:cNvPr id="9" name="Content Placeholder 2"/>
            <p:cNvSpPr txBox="1">
              <a:spLocks/>
            </p:cNvSpPr>
            <p:nvPr/>
          </p:nvSpPr>
          <p:spPr>
            <a:xfrm>
              <a:off x="497176" y="1973053"/>
              <a:ext cx="3253798" cy="63688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200" b="1" dirty="0">
                  <a:solidFill>
                    <a:srgbClr val="1A9495"/>
                  </a:solidFill>
                </a:rPr>
                <a:t>Continuous data</a:t>
              </a:r>
            </a:p>
          </p:txBody>
        </p:sp>
        <p:sp>
          <p:nvSpPr>
            <p:cNvPr id="10" name="Content Placeholder 2"/>
            <p:cNvSpPr txBox="1">
              <a:spLocks/>
            </p:cNvSpPr>
            <p:nvPr/>
          </p:nvSpPr>
          <p:spPr>
            <a:xfrm>
              <a:off x="609600" y="2486459"/>
              <a:ext cx="2971799"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dirty="0"/>
                <a:t>is not restricted to whole numbers and can be any value in a continuous range.</a:t>
              </a:r>
            </a:p>
          </p:txBody>
        </p:sp>
      </p:grpSp>
      <p:grpSp>
        <p:nvGrpSpPr>
          <p:cNvPr id="19" name="Group 18"/>
          <p:cNvGrpSpPr/>
          <p:nvPr/>
        </p:nvGrpSpPr>
        <p:grpSpPr>
          <a:xfrm>
            <a:off x="4497895" y="1981200"/>
            <a:ext cx="3320761" cy="1273038"/>
            <a:chOff x="4497895" y="1981200"/>
            <a:chExt cx="3320761" cy="1273038"/>
          </a:xfrm>
        </p:grpSpPr>
        <p:sp>
          <p:nvSpPr>
            <p:cNvPr id="13" name="Content Placeholder 2"/>
            <p:cNvSpPr txBox="1">
              <a:spLocks/>
            </p:cNvSpPr>
            <p:nvPr/>
          </p:nvSpPr>
          <p:spPr>
            <a:xfrm>
              <a:off x="4846497" y="1981200"/>
              <a:ext cx="2623559" cy="4362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200" b="1" dirty="0">
                  <a:solidFill>
                    <a:srgbClr val="9DCC47"/>
                  </a:solidFill>
                </a:rPr>
                <a:t>Discrete data</a:t>
              </a:r>
              <a:endParaRPr lang="en-ZA" sz="2800" b="1" dirty="0">
                <a:solidFill>
                  <a:srgbClr val="9DCC47"/>
                </a:solidFill>
              </a:endParaRPr>
            </a:p>
          </p:txBody>
        </p:sp>
        <p:sp>
          <p:nvSpPr>
            <p:cNvPr id="14" name="Content Placeholder 2"/>
            <p:cNvSpPr txBox="1">
              <a:spLocks/>
            </p:cNvSpPr>
            <p:nvPr/>
          </p:nvSpPr>
          <p:spPr>
            <a:xfrm>
              <a:off x="4497895" y="2482713"/>
              <a:ext cx="3320761"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dirty="0"/>
                <a:t>can be counted because it only takes on whole number values. </a:t>
              </a:r>
            </a:p>
          </p:txBody>
        </p:sp>
      </p:grpSp>
      <p:cxnSp>
        <p:nvCxnSpPr>
          <p:cNvPr id="16" name="Straight Connector 15"/>
          <p:cNvCxnSpPr/>
          <p:nvPr/>
        </p:nvCxnSpPr>
        <p:spPr>
          <a:xfrm>
            <a:off x="4060965" y="2417457"/>
            <a:ext cx="0" cy="3297543"/>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1978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p:cTn id="18"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6">
                                            <p:txEl>
                                              <p:pRg st="0" end="0"/>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p:cTn id="2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13.6 </a:t>
            </a:r>
          </a:p>
        </p:txBody>
      </p:sp>
      <p:sp>
        <p:nvSpPr>
          <p:cNvPr id="3" name="Content Placeholder 2"/>
          <p:cNvSpPr>
            <a:spLocks noGrp="1"/>
          </p:cNvSpPr>
          <p:nvPr>
            <p:ph sz="quarter" idx="10"/>
          </p:nvPr>
        </p:nvSpPr>
        <p:spPr/>
        <p:txBody>
          <a:bodyPr/>
          <a:lstStyle/>
          <a:p>
            <a:r>
              <a:rPr lang="en-ZA" dirty="0"/>
              <a:t>Exercise 13.7</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13.7 </a:t>
            </a:r>
            <a:r>
              <a:rPr lang="en-US" altLang="en-US" sz="2000" dirty="0"/>
              <a:t>on </a:t>
            </a:r>
            <a:r>
              <a:rPr lang="en-US" altLang="en-US" sz="2000" b="1" dirty="0"/>
              <a:t>page 278 </a:t>
            </a:r>
            <a:r>
              <a:rPr lang="en-US" altLang="en-US" sz="2000" dirty="0"/>
              <a:t>of your Student’s Book</a:t>
            </a:r>
            <a:endParaRPr lang="en-GB" altLang="en-US" sz="2000" dirty="0"/>
          </a:p>
        </p:txBody>
      </p:sp>
    </p:spTree>
    <p:extLst>
      <p:ext uri="{BB962C8B-B14F-4D97-AF65-F5344CB8AC3E}">
        <p14:creationId xmlns:p14="http://schemas.microsoft.com/office/powerpoint/2010/main" val="30198376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13</a:t>
            </a:r>
            <a:endParaRPr lang="en-GB" dirty="0"/>
          </a:p>
        </p:txBody>
      </p:sp>
      <p:sp>
        <p:nvSpPr>
          <p:cNvPr id="3" name="Content Placeholder 2"/>
          <p:cNvSpPr>
            <a:spLocks noGrp="1"/>
          </p:cNvSpPr>
          <p:nvPr>
            <p:ph sz="quarter" idx="10"/>
          </p:nvPr>
        </p:nvSpPr>
        <p:spPr/>
        <p:txBody>
          <a:bodyPr/>
          <a:lstStyle/>
          <a:p>
            <a:r>
              <a:rPr lang="en-US" altLang="en-US" dirty="0"/>
              <a:t>Module assessment</a:t>
            </a:r>
            <a:endParaRPr lang="en-GB" dirty="0"/>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Module assessment </a:t>
            </a:r>
            <a:r>
              <a:rPr lang="en-US" altLang="en-US" sz="2000" dirty="0"/>
              <a:t>on </a:t>
            </a:r>
            <a:r>
              <a:rPr lang="en-US" altLang="en-US" sz="2000" b="1" dirty="0"/>
              <a:t>page 280 </a:t>
            </a:r>
            <a:r>
              <a:rPr lang="en-US" altLang="en-US" sz="2000" dirty="0"/>
              <a:t>of your Student’s Book</a:t>
            </a:r>
            <a:endParaRPr lang="en-GB" altLang="en-US" sz="2000" dirty="0"/>
          </a:p>
        </p:txBody>
      </p:sp>
    </p:spTree>
    <p:extLst>
      <p:ext uri="{BB962C8B-B14F-4D97-AF65-F5344CB8AC3E}">
        <p14:creationId xmlns:p14="http://schemas.microsoft.com/office/powerpoint/2010/main" val="35859992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156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How data is used by different groups</a:t>
            </a:r>
          </a:p>
        </p:txBody>
      </p:sp>
      <p:sp>
        <p:nvSpPr>
          <p:cNvPr id="3" name="Content Placeholder 2"/>
          <p:cNvSpPr>
            <a:spLocks noGrp="1"/>
          </p:cNvSpPr>
          <p:nvPr>
            <p:ph idx="1"/>
          </p:nvPr>
        </p:nvSpPr>
        <p:spPr/>
        <p:txBody>
          <a:bodyPr anchor="t"/>
          <a:lstStyle/>
          <a:p>
            <a:endParaRPr lang="en-ZA" dirty="0"/>
          </a:p>
          <a:p>
            <a:pPr marL="268288" indent="-268288">
              <a:buFont typeface="Arial" panose="020B0604020202020204" pitchFamily="34" charset="0"/>
              <a:buChar char="•"/>
            </a:pPr>
            <a:r>
              <a:rPr lang="en-ZA" dirty="0"/>
              <a:t>Data about </a:t>
            </a:r>
            <a:r>
              <a:rPr lang="en-ZA" b="1" dirty="0"/>
              <a:t>social development </a:t>
            </a:r>
            <a:r>
              <a:rPr lang="en-ZA" dirty="0"/>
              <a:t>can result in decisions about building new hospitals, schools and clinics.</a:t>
            </a:r>
          </a:p>
          <a:p>
            <a:pPr marL="268288" indent="-268288">
              <a:buFont typeface="Arial" panose="020B0604020202020204" pitchFamily="34" charset="0"/>
              <a:buChar char="•"/>
            </a:pPr>
            <a:endParaRPr lang="en-ZA" dirty="0"/>
          </a:p>
          <a:p>
            <a:pPr marL="268288" indent="-268288">
              <a:buFont typeface="Arial" panose="020B0604020202020204" pitchFamily="34" charset="0"/>
              <a:buChar char="•"/>
            </a:pPr>
            <a:r>
              <a:rPr lang="en-ZA" dirty="0"/>
              <a:t>Data about </a:t>
            </a:r>
            <a:r>
              <a:rPr lang="en-ZA" b="1" dirty="0"/>
              <a:t>economic development </a:t>
            </a:r>
            <a:r>
              <a:rPr lang="en-ZA" dirty="0"/>
              <a:t>can measure the impact of investment in the country.</a:t>
            </a:r>
          </a:p>
          <a:p>
            <a:pPr marL="268288" indent="-268288">
              <a:buFont typeface="Arial" panose="020B0604020202020204" pitchFamily="34" charset="0"/>
              <a:buChar char="•"/>
            </a:pPr>
            <a:endParaRPr lang="en-ZA" dirty="0"/>
          </a:p>
          <a:p>
            <a:pPr marL="268288" indent="-268288">
              <a:buFont typeface="Arial" panose="020B0604020202020204" pitchFamily="34" charset="0"/>
              <a:buChar char="•"/>
            </a:pPr>
            <a:r>
              <a:rPr lang="en-ZA" dirty="0"/>
              <a:t>Data about the </a:t>
            </a:r>
            <a:r>
              <a:rPr lang="en-ZA" b="1" dirty="0"/>
              <a:t>local economy </a:t>
            </a:r>
            <a:r>
              <a:rPr lang="en-ZA" dirty="0"/>
              <a:t>can be used to inform building of new offices, factories and warehouses.</a:t>
            </a:r>
          </a:p>
        </p:txBody>
      </p:sp>
      <p:sp>
        <p:nvSpPr>
          <p:cNvPr id="4" name="Text Placeholder 3"/>
          <p:cNvSpPr>
            <a:spLocks noGrp="1"/>
          </p:cNvSpPr>
          <p:nvPr>
            <p:ph type="body" sz="quarter" idx="10"/>
          </p:nvPr>
        </p:nvSpPr>
        <p:spPr>
          <a:xfrm>
            <a:off x="399289" y="1590417"/>
            <a:ext cx="7905751" cy="301871"/>
          </a:xfrm>
        </p:spPr>
        <p:txBody>
          <a:bodyPr/>
          <a:lstStyle/>
          <a:p>
            <a:r>
              <a:rPr lang="en-ZA" dirty="0"/>
              <a:t>Unit 13.1</a:t>
            </a:r>
          </a:p>
        </p:txBody>
      </p:sp>
    </p:spTree>
    <p:extLst>
      <p:ext uri="{BB962C8B-B14F-4D97-AF65-F5344CB8AC3E}">
        <p14:creationId xmlns:p14="http://schemas.microsoft.com/office/powerpoint/2010/main" val="2694411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13.1 </a:t>
            </a:r>
          </a:p>
        </p:txBody>
      </p:sp>
      <p:sp>
        <p:nvSpPr>
          <p:cNvPr id="3" name="Content Placeholder 2"/>
          <p:cNvSpPr>
            <a:spLocks noGrp="1"/>
          </p:cNvSpPr>
          <p:nvPr>
            <p:ph sz="quarter" idx="10"/>
          </p:nvPr>
        </p:nvSpPr>
        <p:spPr/>
        <p:txBody>
          <a:bodyPr/>
          <a:lstStyle/>
          <a:p>
            <a:r>
              <a:rPr lang="en-ZA" dirty="0"/>
              <a:t>Exercise 13.1</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13.1 </a:t>
            </a:r>
            <a:r>
              <a:rPr lang="en-US" altLang="en-US" sz="2000" dirty="0"/>
              <a:t>on </a:t>
            </a:r>
            <a:r>
              <a:rPr lang="en-US" altLang="en-US" sz="2000" b="1" dirty="0"/>
              <a:t>page 251 </a:t>
            </a:r>
            <a:r>
              <a:rPr lang="en-US" altLang="en-US" sz="2000" dirty="0"/>
              <a:t>of your Student’s Book</a:t>
            </a:r>
            <a:endParaRPr lang="en-GB" altLang="en-US" sz="2000" dirty="0"/>
          </a:p>
        </p:txBody>
      </p:sp>
    </p:spTree>
    <p:extLst>
      <p:ext uri="{BB962C8B-B14F-4D97-AF65-F5344CB8AC3E}">
        <p14:creationId xmlns:p14="http://schemas.microsoft.com/office/powerpoint/2010/main" val="29953784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Revision of data and concepts</a:t>
            </a:r>
          </a:p>
        </p:txBody>
      </p:sp>
      <p:sp>
        <p:nvSpPr>
          <p:cNvPr id="3" name="Content Placeholder 2"/>
          <p:cNvSpPr>
            <a:spLocks noGrp="1"/>
          </p:cNvSpPr>
          <p:nvPr>
            <p:ph idx="1"/>
          </p:nvPr>
        </p:nvSpPr>
        <p:spPr>
          <a:xfrm>
            <a:off x="694077" y="4526547"/>
            <a:ext cx="7279598" cy="1410361"/>
          </a:xfrm>
        </p:spPr>
        <p:txBody>
          <a:bodyPr anchor="b"/>
          <a:lstStyle/>
          <a:p>
            <a:pPr marL="0" indent="0" algn="ctr">
              <a:buNone/>
            </a:pPr>
            <a:r>
              <a:rPr lang="en-ZA" b="1" dirty="0"/>
              <a:t>Range:</a:t>
            </a:r>
          </a:p>
          <a:p>
            <a:pPr marL="0" indent="0" algn="ctr">
              <a:buNone/>
            </a:pPr>
            <a:r>
              <a:rPr lang="en-ZA" sz="100" b="1" dirty="0"/>
              <a:t> </a:t>
            </a:r>
          </a:p>
          <a:p>
            <a:pPr marL="0" indent="0" algn="ctr">
              <a:buNone/>
            </a:pPr>
            <a:r>
              <a:rPr lang="en-ZA" sz="2000" dirty="0"/>
              <a:t>The range (or spread) of data refers to the difference between the smallest and the largest value in the data sample.</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cxnSp>
        <p:nvCxnSpPr>
          <p:cNvPr id="6" name="Straight Connector 5"/>
          <p:cNvCxnSpPr/>
          <p:nvPr/>
        </p:nvCxnSpPr>
        <p:spPr>
          <a:xfrm>
            <a:off x="2448150" y="5144060"/>
            <a:ext cx="3600000"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428" y="2145409"/>
            <a:ext cx="6653444" cy="199485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758" y="2145409"/>
            <a:ext cx="3208783" cy="3791499"/>
          </a:xfrm>
          <a:prstGeom prst="rect">
            <a:avLst/>
          </a:prstGeom>
          <a:noFill/>
          <a:ln>
            <a:noFill/>
          </a:ln>
        </p:spPr>
      </p:pic>
    </p:spTree>
    <p:extLst>
      <p:ext uri="{BB962C8B-B14F-4D97-AF65-F5344CB8AC3E}">
        <p14:creationId xmlns:p14="http://schemas.microsoft.com/office/powerpoint/2010/main" val="404390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par>
                                <p:cTn id="21" presetID="16" presetClass="entr" presetSubtype="37"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Revision of data and concepts</a:t>
            </a:r>
          </a:p>
        </p:txBody>
      </p:sp>
      <p:sp>
        <p:nvSpPr>
          <p:cNvPr id="3" name="Content Placeholder 2"/>
          <p:cNvSpPr>
            <a:spLocks noGrp="1"/>
          </p:cNvSpPr>
          <p:nvPr>
            <p:ph idx="1"/>
          </p:nvPr>
        </p:nvSpPr>
        <p:spPr>
          <a:xfrm>
            <a:off x="399290" y="4505325"/>
            <a:ext cx="7801736" cy="1410361"/>
          </a:xfrm>
        </p:spPr>
        <p:txBody>
          <a:bodyPr anchor="b"/>
          <a:lstStyle/>
          <a:p>
            <a:pPr marL="0" indent="0" algn="ctr">
              <a:buNone/>
            </a:pPr>
            <a:r>
              <a:rPr lang="en-ZA" b="1" dirty="0"/>
              <a:t>Research Question:</a:t>
            </a:r>
          </a:p>
          <a:p>
            <a:pPr marL="0" indent="0" algn="ctr">
              <a:buNone/>
            </a:pPr>
            <a:r>
              <a:rPr lang="en-ZA" sz="100" b="1" dirty="0"/>
              <a:t> </a:t>
            </a:r>
          </a:p>
          <a:p>
            <a:pPr marL="0" indent="0" algn="ctr">
              <a:buNone/>
            </a:pPr>
            <a:r>
              <a:rPr lang="en-ZA" sz="2000" dirty="0"/>
              <a:t>A research question may be simple or complex. You need to determine what question it is that you want answered.</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13.1</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2430" y="1462842"/>
            <a:ext cx="3271439" cy="3042483"/>
          </a:xfrm>
          <a:prstGeom prst="rect">
            <a:avLst/>
          </a:prstGeom>
        </p:spPr>
      </p:pic>
      <p:cxnSp>
        <p:nvCxnSpPr>
          <p:cNvPr id="8" name="Straight Connector 7"/>
          <p:cNvCxnSpPr/>
          <p:nvPr/>
        </p:nvCxnSpPr>
        <p:spPr>
          <a:xfrm>
            <a:off x="2448150" y="5144060"/>
            <a:ext cx="3600000"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54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3423</TotalTime>
  <Words>2961</Words>
  <Application>Microsoft Office PowerPoint</Application>
  <PresentationFormat>On-screen Show (4:3)</PresentationFormat>
  <Paragraphs>350</Paragraphs>
  <Slides>57</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57</vt:i4>
      </vt:variant>
    </vt:vector>
  </HeadingPairs>
  <TitlesOfParts>
    <vt:vector size="60" baseType="lpstr">
      <vt:lpstr>Arial</vt:lpstr>
      <vt:lpstr>Calibri</vt:lpstr>
      <vt:lpstr>Presentation2</vt:lpstr>
      <vt:lpstr>Mathematical Literacy</vt:lpstr>
      <vt:lpstr>Collecting and organising data</vt:lpstr>
      <vt:lpstr>Overview</vt:lpstr>
      <vt:lpstr>Research and collecting data</vt:lpstr>
      <vt:lpstr>How data is used by different groups</vt:lpstr>
      <vt:lpstr>How data is used by different groups</vt:lpstr>
      <vt:lpstr>PowerPoint Presentation</vt:lpstr>
      <vt:lpstr>Revision of data and concepts</vt:lpstr>
      <vt:lpstr>Revision of data and concepts</vt:lpstr>
      <vt:lpstr>Revision of data and concepts</vt:lpstr>
      <vt:lpstr>Revision of data and concepts</vt:lpstr>
      <vt:lpstr>Example 13.5 page 253 </vt:lpstr>
      <vt:lpstr>Example 13.5 page 253 </vt:lpstr>
      <vt:lpstr>Example 13.5 page 253 </vt:lpstr>
      <vt:lpstr>Data collection instruments</vt:lpstr>
      <vt:lpstr>Data collection instruments</vt:lpstr>
      <vt:lpstr>Data collection instruments</vt:lpstr>
      <vt:lpstr>Data collection instruments</vt:lpstr>
      <vt:lpstr>Explaining some important concepts</vt:lpstr>
      <vt:lpstr>Example 13.14 page 258</vt:lpstr>
      <vt:lpstr>Example 13.15 page 259</vt:lpstr>
      <vt:lpstr>Example 13.15 page 259</vt:lpstr>
      <vt:lpstr>Example 13.15 page 259</vt:lpstr>
      <vt:lpstr>Example 13.15 page 259</vt:lpstr>
      <vt:lpstr>Example 13.15 page 259</vt:lpstr>
      <vt:lpstr>Data collection</vt:lpstr>
      <vt:lpstr>Data collection</vt:lpstr>
      <vt:lpstr>Data collection process</vt:lpstr>
      <vt:lpstr>Data collection process</vt:lpstr>
      <vt:lpstr>Data collection process</vt:lpstr>
      <vt:lpstr>Data collection process</vt:lpstr>
      <vt:lpstr>PowerPoint Presentation</vt:lpstr>
      <vt:lpstr>Developing questionnaires</vt:lpstr>
      <vt:lpstr>Tips for designing a questionnaire</vt:lpstr>
      <vt:lpstr>Tips for designing a questionnaire</vt:lpstr>
      <vt:lpstr>PowerPoint Presentation</vt:lpstr>
      <vt:lpstr>Data collection methods</vt:lpstr>
      <vt:lpstr>Observations</vt:lpstr>
      <vt:lpstr>Observations</vt:lpstr>
      <vt:lpstr>Example 13.23 page 268</vt:lpstr>
      <vt:lpstr>Example 13.23 page 268</vt:lpstr>
      <vt:lpstr>Interviews</vt:lpstr>
      <vt:lpstr>Interviews</vt:lpstr>
      <vt:lpstr>Interviews</vt:lpstr>
      <vt:lpstr>Example 13.25 page 269</vt:lpstr>
      <vt:lpstr>Example 13.25 page 269</vt:lpstr>
      <vt:lpstr>PowerPoint Presentation</vt:lpstr>
      <vt:lpstr>Using tally tables to sort data</vt:lpstr>
      <vt:lpstr>PowerPoint Presentation</vt:lpstr>
      <vt:lpstr>Grouping data using intervals</vt:lpstr>
      <vt:lpstr>Example 13.31 page 276</vt:lpstr>
      <vt:lpstr>Example 13.31 page 276</vt:lpstr>
      <vt:lpstr>Example 13.31 page 276</vt:lpstr>
      <vt:lpstr>Continuous and discrete data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Dipak, Aarthi, Springer</cp:lastModifiedBy>
  <cp:revision>692</cp:revision>
  <dcterms:created xsi:type="dcterms:W3CDTF">2017-08-15T07:49:10Z</dcterms:created>
  <dcterms:modified xsi:type="dcterms:W3CDTF">2017-12-22T11:04:59Z</dcterms:modified>
</cp:coreProperties>
</file>