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8"/>
  </p:handoutMasterIdLst>
  <p:sldIdLst>
    <p:sldId id="256" r:id="rId2"/>
    <p:sldId id="257" r:id="rId3"/>
    <p:sldId id="258" r:id="rId4"/>
    <p:sldId id="382" r:id="rId5"/>
    <p:sldId id="383" r:id="rId6"/>
    <p:sldId id="426" r:id="rId7"/>
    <p:sldId id="423" r:id="rId8"/>
    <p:sldId id="424" r:id="rId9"/>
    <p:sldId id="425" r:id="rId10"/>
    <p:sldId id="315" r:id="rId11"/>
    <p:sldId id="384" r:id="rId12"/>
    <p:sldId id="388" r:id="rId13"/>
    <p:sldId id="389" r:id="rId14"/>
    <p:sldId id="390" r:id="rId15"/>
    <p:sldId id="391" r:id="rId16"/>
    <p:sldId id="400" r:id="rId17"/>
    <p:sldId id="392" r:id="rId18"/>
    <p:sldId id="393" r:id="rId19"/>
    <p:sldId id="394" r:id="rId20"/>
    <p:sldId id="395" r:id="rId21"/>
    <p:sldId id="396" r:id="rId22"/>
    <p:sldId id="397" r:id="rId23"/>
    <p:sldId id="398" r:id="rId24"/>
    <p:sldId id="401" r:id="rId25"/>
    <p:sldId id="412" r:id="rId26"/>
    <p:sldId id="413" r:id="rId27"/>
    <p:sldId id="414" r:id="rId28"/>
    <p:sldId id="402" r:id="rId29"/>
    <p:sldId id="403" r:id="rId30"/>
    <p:sldId id="405" r:id="rId31"/>
    <p:sldId id="415" r:id="rId32"/>
    <p:sldId id="418" r:id="rId33"/>
    <p:sldId id="416" r:id="rId34"/>
    <p:sldId id="417" r:id="rId35"/>
    <p:sldId id="406" r:id="rId36"/>
    <p:sldId id="407" r:id="rId37"/>
    <p:sldId id="408" r:id="rId38"/>
    <p:sldId id="419" r:id="rId39"/>
    <p:sldId id="421" r:id="rId40"/>
    <p:sldId id="422" r:id="rId41"/>
    <p:sldId id="409" r:id="rId42"/>
    <p:sldId id="410" r:id="rId43"/>
    <p:sldId id="411" r:id="rId44"/>
    <p:sldId id="381" r:id="rId45"/>
    <p:sldId id="316" r:id="rId46"/>
    <p:sldId id="42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2676" userDrawn="1">
          <p15:clr>
            <a:srgbClr val="A4A3A4"/>
          </p15:clr>
        </p15:guide>
        <p15:guide id="3" orient="horz" pos="3861" userDrawn="1">
          <p15:clr>
            <a:srgbClr val="A4A3A4"/>
          </p15:clr>
        </p15:guide>
        <p15:guide id="4" pos="1338" userDrawn="1">
          <p15:clr>
            <a:srgbClr val="A4A3A4"/>
          </p15:clr>
        </p15:guide>
        <p15:guide id="5" orient="horz" pos="2500" userDrawn="1">
          <p15:clr>
            <a:srgbClr val="A4A3A4"/>
          </p15:clr>
        </p15:guide>
        <p15:guide id="6" orient="horz" pos="3453" userDrawn="1">
          <p15:clr>
            <a:srgbClr val="A4A3A4"/>
          </p15:clr>
        </p15:guide>
        <p15:guide id="7" pos="3742" userDrawn="1">
          <p15:clr>
            <a:srgbClr val="A4A3A4"/>
          </p15:clr>
        </p15:guide>
        <p15:guide id="8" pos="4967" userDrawn="1">
          <p15:clr>
            <a:srgbClr val="A4A3A4"/>
          </p15:clr>
        </p15:guide>
        <p15:guide id="9" orient="horz" pos="2840" userDrawn="1">
          <p15:clr>
            <a:srgbClr val="A4A3A4"/>
          </p15:clr>
        </p15:guide>
        <p15:guide id="10" pos="229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B78"/>
    <a:srgbClr val="BDDA73"/>
    <a:srgbClr val="D8E8B1"/>
    <a:srgbClr val="9CD043"/>
    <a:srgbClr val="A6CE39"/>
    <a:srgbClr val="4BB3B5"/>
    <a:srgbClr val="94C2C8"/>
    <a:srgbClr val="0D9293"/>
    <a:srgbClr val="D8E8EB"/>
    <a:srgbClr val="2FA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snapToGrid="0">
      <p:cViewPr varScale="1">
        <p:scale>
          <a:sx n="105" d="100"/>
          <a:sy n="105" d="100"/>
        </p:scale>
        <p:origin x="126" y="78"/>
      </p:cViewPr>
      <p:guideLst>
        <p:guide orient="horz" pos="1956"/>
        <p:guide pos="2676"/>
        <p:guide orient="horz" pos="3861"/>
        <p:guide pos="1338"/>
        <p:guide orient="horz" pos="2500"/>
        <p:guide orient="horz" pos="3453"/>
        <p:guide pos="3742"/>
        <p:guide pos="4967"/>
        <p:guide orient="horz" pos="2840"/>
        <p:guide pos="229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[Book1]Sheet1!$A$4</c:f>
              <c:strCache>
                <c:ptCount val="1"/>
                <c:pt idx="0">
                  <c:v>Amount of money (R)</c:v>
                </c:pt>
              </c:strCache>
            </c:strRef>
          </c:tx>
          <c:spPr>
            <a:ln w="25400" cap="rnd">
              <a:noFill/>
              <a:round/>
            </a:ln>
            <a:effectLst/>
          </c:spPr>
          <c:marker>
            <c:symbol val="diamond"/>
            <c:size val="6"/>
            <c:spPr>
              <a:solidFill>
                <a:schemeClr val="lt1"/>
              </a:solidFill>
              <a:ln w="15875">
                <a:solidFill>
                  <a:schemeClr val="accent1"/>
                </a:solidFill>
                <a:round/>
              </a:ln>
              <a:effectLst/>
            </c:spPr>
          </c:marker>
          <c:trendline>
            <c:spPr>
              <a:ln w="19050" cap="rnd">
                <a:solidFill>
                  <a:schemeClr val="accent1"/>
                </a:solidFill>
              </a:ln>
              <a:effectLst/>
            </c:spPr>
            <c:trendlineType val="exp"/>
            <c:dispRSqr val="0"/>
            <c:dispEq val="0"/>
          </c:trendline>
          <c:xVal>
            <c:numRef>
              <c:f>[Book1]Sheet1!$B$3:$J$3</c:f>
              <c:numCache>
                <c:formatCode>General</c:formatCode>
                <c:ptCount val="9"/>
                <c:pt idx="0">
                  <c:v>0</c:v>
                </c:pt>
                <c:pt idx="1">
                  <c:v>1</c:v>
                </c:pt>
                <c:pt idx="2">
                  <c:v>2</c:v>
                </c:pt>
                <c:pt idx="3">
                  <c:v>3</c:v>
                </c:pt>
                <c:pt idx="4">
                  <c:v>4</c:v>
                </c:pt>
                <c:pt idx="5">
                  <c:v>5</c:v>
                </c:pt>
                <c:pt idx="6">
                  <c:v>6</c:v>
                </c:pt>
                <c:pt idx="7">
                  <c:v>7</c:v>
                </c:pt>
                <c:pt idx="8">
                  <c:v>8</c:v>
                </c:pt>
              </c:numCache>
            </c:numRef>
          </c:xVal>
          <c:yVal>
            <c:numRef>
              <c:f>[Book1]Sheet1!$B$4:$J$4</c:f>
              <c:numCache>
                <c:formatCode>General</c:formatCode>
                <c:ptCount val="9"/>
                <c:pt idx="0">
                  <c:v>1000</c:v>
                </c:pt>
                <c:pt idx="1">
                  <c:v>1100</c:v>
                </c:pt>
                <c:pt idx="2">
                  <c:v>1210</c:v>
                </c:pt>
                <c:pt idx="3">
                  <c:v>1331</c:v>
                </c:pt>
                <c:pt idx="4">
                  <c:v>1464</c:v>
                </c:pt>
                <c:pt idx="5">
                  <c:v>1610.5</c:v>
                </c:pt>
                <c:pt idx="6">
                  <c:v>1771.6</c:v>
                </c:pt>
                <c:pt idx="7">
                  <c:v>1948.7</c:v>
                </c:pt>
                <c:pt idx="8">
                  <c:v>2143.6</c:v>
                </c:pt>
              </c:numCache>
            </c:numRef>
          </c:yVal>
          <c:smooth val="0"/>
          <c:extLst xmlns:c16r2="http://schemas.microsoft.com/office/drawing/2015/06/chart">
            <c:ext xmlns:c16="http://schemas.microsoft.com/office/drawing/2014/chart" uri="{C3380CC4-5D6E-409C-BE32-E72D297353CC}">
              <c16:uniqueId val="{00000001-5C16-4D10-8DFE-748AE96DE212}"/>
            </c:ext>
          </c:extLst>
        </c:ser>
        <c:dLbls>
          <c:showLegendKey val="0"/>
          <c:showVal val="0"/>
          <c:showCatName val="0"/>
          <c:showSerName val="0"/>
          <c:showPercent val="0"/>
          <c:showBubbleSize val="0"/>
        </c:dLbls>
        <c:axId val="403091024"/>
        <c:axId val="403086320"/>
      </c:scatterChart>
      <c:valAx>
        <c:axId val="403091024"/>
        <c:scaling>
          <c:orientation val="minMax"/>
          <c:max val="8"/>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03086320"/>
        <c:crosses val="autoZero"/>
        <c:crossBetween val="midCat"/>
        <c:majorUnit val="1"/>
      </c:valAx>
      <c:valAx>
        <c:axId val="403086320"/>
        <c:scaling>
          <c:orientation val="minMax"/>
          <c:max val="220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crossAx val="403091024"/>
        <c:crosses val="autoZero"/>
        <c:crossBetween val="midCat"/>
        <c:majorUnit val="200"/>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87E42-A97C-45D3-8678-BF71BE5913AE}" type="datetimeFigureOut">
              <a:rPr lang="en-GB" smtClean="0"/>
              <a:t>22/12/2017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4E351C-D2F9-4339-AEC5-7206194B4A5F}" type="slidenum">
              <a:rPr lang="en-GB" smtClean="0"/>
              <a:t>‹#›</a:t>
            </a:fld>
            <a:endParaRPr lang="en-GB"/>
          </a:p>
        </p:txBody>
      </p:sp>
    </p:spTree>
    <p:extLst>
      <p:ext uri="{BB962C8B-B14F-4D97-AF65-F5344CB8AC3E}">
        <p14:creationId xmlns:p14="http://schemas.microsoft.com/office/powerpoint/2010/main" val="4248243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ustDataLst>
      <p:tags r:id="rId1"/>
    </p:custDataLst>
    <p:extLst>
      <p:ext uri="{BB962C8B-B14F-4D97-AF65-F5344CB8AC3E}">
        <p14:creationId xmlns:p14="http://schemas.microsoft.com/office/powerpoint/2010/main" val="342596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a:t>Topic title</a:t>
            </a:r>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Topic number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extLst>
      <p:ext uri="{BB962C8B-B14F-4D97-AF65-F5344CB8AC3E}">
        <p14:creationId xmlns:p14="http://schemas.microsoft.com/office/powerpoint/2010/main" val="126143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ustDataLst>
      <p:tags r:id="rId1"/>
    </p:custDataLst>
    <p:extLst>
      <p:ext uri="{BB962C8B-B14F-4D97-AF65-F5344CB8AC3E}">
        <p14:creationId xmlns:p14="http://schemas.microsoft.com/office/powerpoint/2010/main" val="363401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ustDataLst>
      <p:tags r:id="rId1"/>
    </p:custDataLst>
    <p:extLst>
      <p:ext uri="{BB962C8B-B14F-4D97-AF65-F5344CB8AC3E}">
        <p14:creationId xmlns:p14="http://schemas.microsoft.com/office/powerpoint/2010/main" val="7345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464" y="454056"/>
            <a:ext cx="1729753" cy="2455200"/>
          </a:xfrm>
          <a:prstGeom prst="rect">
            <a:avLst/>
          </a:prstGeom>
        </p:spPr>
      </p:pic>
      <p:sp>
        <p:nvSpPr>
          <p:cNvPr id="3" name="Text Placeholder 2"/>
          <p:cNvSpPr>
            <a:spLocks noGrp="1"/>
          </p:cNvSpPr>
          <p:nvPr>
            <p:ph type="body" idx="1" hasCustomPrompt="1"/>
          </p:nvPr>
        </p:nvSpPr>
        <p:spPr>
          <a:xfrm>
            <a:off x="385763" y="3960817"/>
            <a:ext cx="7910513" cy="479206"/>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3262376"/>
            <a:ext cx="8051800" cy="870712"/>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a:t>Learning activity number</a:t>
            </a:r>
          </a:p>
        </p:txBody>
      </p:sp>
      <p:sp>
        <p:nvSpPr>
          <p:cNvPr id="7" name="Text Placeholder 2"/>
          <p:cNvSpPr txBox="1">
            <a:spLocks/>
          </p:cNvSpPr>
          <p:nvPr userDrawn="1"/>
        </p:nvSpPr>
        <p:spPr>
          <a:xfrm>
            <a:off x="385763" y="4440022"/>
            <a:ext cx="7910513" cy="550427"/>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ZA" sz="1800" b="0" dirty="0">
              <a:solidFill>
                <a:schemeClr val="tx1"/>
              </a:solidFill>
            </a:endParaRPr>
          </a:p>
        </p:txBody>
      </p:sp>
      <p:sp>
        <p:nvSpPr>
          <p:cNvPr id="9" name="Text Placeholder 2"/>
          <p:cNvSpPr>
            <a:spLocks noGrp="1"/>
          </p:cNvSpPr>
          <p:nvPr>
            <p:ph type="body" idx="11" hasCustomPrompt="1"/>
          </p:nvPr>
        </p:nvSpPr>
        <p:spPr>
          <a:xfrm>
            <a:off x="392595" y="4475632"/>
            <a:ext cx="7910513" cy="479206"/>
          </a:xfrm>
          <a:prstGeom prst="rect">
            <a:avLst/>
          </a:prstGeom>
        </p:spPr>
        <p:txBody>
          <a:bodyPr>
            <a:normAutofit/>
          </a:bodyPr>
          <a:lstStyle>
            <a:lvl1pPr marL="0" indent="0" algn="l">
              <a:buNone/>
              <a:defRPr sz="17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spTree>
    <p:custDataLst>
      <p:tags r:id="rId1"/>
    </p:custDataLst>
    <p:extLst>
      <p:ext uri="{BB962C8B-B14F-4D97-AF65-F5344CB8AC3E}">
        <p14:creationId xmlns:p14="http://schemas.microsoft.com/office/powerpoint/2010/main" val="351373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417320"/>
            <a:ext cx="7905750" cy="720724"/>
          </a:xfrm>
          <a:prstGeom prst="rect">
            <a:avLst/>
          </a:prstGeom>
        </p:spPr>
        <p:txBody>
          <a:bodyPr/>
          <a:lstStyle>
            <a:lvl1pPr>
              <a:defRPr sz="4400" b="1">
                <a:latin typeface="+mn-lt"/>
              </a:defRPr>
            </a:lvl1pPr>
          </a:lstStyle>
          <a:p>
            <a:r>
              <a:rPr lang="en-US" dirty="0"/>
              <a:t>Click to edit Master title style</a:t>
            </a:r>
          </a:p>
        </p:txBody>
      </p:sp>
      <p:sp>
        <p:nvSpPr>
          <p:cNvPr id="3" name="Content Placeholder 2"/>
          <p:cNvSpPr>
            <a:spLocks noGrp="1"/>
          </p:cNvSpPr>
          <p:nvPr>
            <p:ph idx="1"/>
          </p:nvPr>
        </p:nvSpPr>
        <p:spPr>
          <a:xfrm>
            <a:off x="399289" y="1592288"/>
            <a:ext cx="7905751" cy="44853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hasCustomPrompt="1"/>
          </p:nvPr>
        </p:nvSpPr>
        <p:spPr>
          <a:xfrm>
            <a:off x="399289" y="987108"/>
            <a:ext cx="7905751" cy="301871"/>
          </a:xfrm>
          <a:prstGeom prst="rect">
            <a:avLst/>
          </a:prstGeom>
        </p:spPr>
        <p:txBody>
          <a:bodyPr/>
          <a:lstStyle>
            <a:lvl1pPr marL="0" indent="0">
              <a:buNone/>
              <a:defRPr sz="1800" b="1"/>
            </a:lvl1pPr>
          </a:lstStyle>
          <a:p>
            <a:r>
              <a:rPr lang="en-ZA" sz="1800" dirty="0">
                <a:solidFill>
                  <a:schemeClr val="bg2">
                    <a:lumMod val="75000"/>
                  </a:schemeClr>
                </a:solidFill>
              </a:rPr>
              <a:t>Unit</a:t>
            </a:r>
            <a:endParaRPr lang="en-US" dirty="0"/>
          </a:p>
        </p:txBody>
      </p:sp>
    </p:spTree>
    <p:custDataLst>
      <p:tags r:id="rId1"/>
    </p:custDataLst>
    <p:extLst>
      <p:ext uri="{BB962C8B-B14F-4D97-AF65-F5344CB8AC3E}">
        <p14:creationId xmlns:p14="http://schemas.microsoft.com/office/powerpoint/2010/main" val="51626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1" y="417320"/>
            <a:ext cx="7905750" cy="720724"/>
          </a:xfrm>
          <a:prstGeom prst="rect">
            <a:avLst/>
          </a:prstGeom>
        </p:spPr>
        <p:txBody>
          <a:bodyPr/>
          <a:lstStyle>
            <a:lvl1pPr>
              <a:defRPr sz="4000" b="1">
                <a:latin typeface="+mn-lt"/>
              </a:defRPr>
            </a:lvl1pPr>
          </a:lstStyle>
          <a:p>
            <a:endParaRPr lang="en-US" dirty="0"/>
          </a:p>
        </p:txBody>
      </p:sp>
      <p:sp>
        <p:nvSpPr>
          <p:cNvPr id="4" name="Content Placeholder 2"/>
          <p:cNvSpPr>
            <a:spLocks noGrp="1"/>
          </p:cNvSpPr>
          <p:nvPr>
            <p:ph idx="1"/>
          </p:nvPr>
        </p:nvSpPr>
        <p:spPr>
          <a:xfrm>
            <a:off x="399289" y="1947672"/>
            <a:ext cx="7905751" cy="4129939"/>
          </a:xfrm>
          <a:prstGeom prst="rect">
            <a:avLst/>
          </a:prstGeom>
        </p:spPr>
        <p:txBody>
          <a:bodyPr/>
          <a:lstStyle>
            <a:lvl1pPr marL="0" indent="0">
              <a:buNone/>
              <a:defRPr sz="2000" baseline="0"/>
            </a:lvl1pPr>
            <a:lvl2pPr>
              <a:defRPr sz="1800"/>
            </a:lvl2pPr>
            <a:lvl3pPr>
              <a:defRPr sz="1600"/>
            </a:lvl3pPr>
            <a:lvl4pPr>
              <a:defRPr sz="1400"/>
            </a:lvl4pPr>
            <a:lvl5pPr>
              <a:defRPr sz="1200"/>
            </a:lvl5pPr>
          </a:lstStyle>
          <a:p>
            <a:pPr lvl="0"/>
            <a:endParaRPr lang="en-ZA" dirty="0"/>
          </a:p>
        </p:txBody>
      </p:sp>
      <p:sp>
        <p:nvSpPr>
          <p:cNvPr id="5" name="Text Placeholder 5"/>
          <p:cNvSpPr>
            <a:spLocks noGrp="1"/>
          </p:cNvSpPr>
          <p:nvPr>
            <p:ph type="body" sz="quarter" idx="10"/>
          </p:nvPr>
        </p:nvSpPr>
        <p:spPr>
          <a:xfrm>
            <a:off x="399289" y="1563523"/>
            <a:ext cx="7905751" cy="301871"/>
          </a:xfrm>
          <a:prstGeom prst="rect">
            <a:avLst/>
          </a:prstGeom>
        </p:spPr>
        <p:txBody>
          <a:bodyPr/>
          <a:lstStyle>
            <a:lvl1pPr marL="0" indent="0">
              <a:buNone/>
              <a:defRPr sz="1800" b="1">
                <a:solidFill>
                  <a:schemeClr val="bg1">
                    <a:lumMod val="65000"/>
                  </a:schemeClr>
                </a:solidFill>
              </a:defRPr>
            </a:lvl1pPr>
          </a:lstStyle>
          <a:p>
            <a:endParaRPr lang="en-US" dirty="0"/>
          </a:p>
        </p:txBody>
      </p:sp>
    </p:spTree>
    <p:extLst>
      <p:ext uri="{BB962C8B-B14F-4D97-AF65-F5344CB8AC3E}">
        <p14:creationId xmlns:p14="http://schemas.microsoft.com/office/powerpoint/2010/main" val="236152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05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ook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25709"/>
            <a:ext cx="3635892" cy="1033709"/>
          </a:xfrm>
          <a:prstGeom prst="rect">
            <a:avLst/>
          </a:prstGeom>
        </p:spPr>
      </p:pic>
      <p:sp>
        <p:nvSpPr>
          <p:cNvPr id="4" name="TextBox 3"/>
          <p:cNvSpPr txBox="1"/>
          <p:nvPr userDrawn="1"/>
        </p:nvSpPr>
        <p:spPr>
          <a:xfrm>
            <a:off x="687354" y="2710438"/>
            <a:ext cx="7264468" cy="3293209"/>
          </a:xfrm>
          <a:prstGeom prst="rect">
            <a:avLst/>
          </a:prstGeom>
          <a:noFill/>
        </p:spPr>
        <p:txBody>
          <a:bodyPr wrap="square" rtlCol="0">
            <a:spAutoFit/>
          </a:bodyPr>
          <a:lstStyle/>
          <a:p>
            <a:pPr algn="ctr"/>
            <a:r>
              <a:rPr lang="en-ZA" sz="1600" kern="1200" dirty="0">
                <a:solidFill>
                  <a:schemeClr val="tx1"/>
                </a:solidFill>
                <a:effectLst/>
                <a:latin typeface="+mn-lt"/>
                <a:ea typeface="+mn-ea"/>
                <a:cs typeface="+mn-cs"/>
              </a:rPr>
              <a:t>This PowerPoint Presentation has been developed by Macmillan Education South Africa (Pty) Ltd. </a:t>
            </a:r>
          </a:p>
          <a:p>
            <a:pPr algn="ctr"/>
            <a:r>
              <a:rPr lang="en-ZA" sz="1600" kern="1200" dirty="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p>
          <a:p>
            <a:pPr algn="ctr"/>
            <a:r>
              <a:rPr lang="en-ZA" sz="1600" kern="1200" dirty="0">
                <a:solidFill>
                  <a:schemeClr val="tx1"/>
                </a:solidFill>
                <a:effectLst/>
                <a:latin typeface="+mn-lt"/>
                <a:ea typeface="+mn-ea"/>
                <a:cs typeface="+mn-cs"/>
              </a:rPr>
              <a:t> </a:t>
            </a:r>
          </a:p>
          <a:p>
            <a:pPr algn="ctr"/>
            <a:r>
              <a:rPr lang="en-ZA" sz="1600" kern="1200" dirty="0">
                <a:solidFill>
                  <a:schemeClr val="tx1"/>
                </a:solidFill>
                <a:effectLst/>
                <a:latin typeface="+mn-lt"/>
                <a:ea typeface="+mn-ea"/>
                <a:cs typeface="+mn-cs"/>
              </a:rPr>
              <a:t>Lecturers are granted permission to: (i) modify the slides by adding and removing content; (ii) print copies of the presentation; and (iii) download and save the slides to a computer or local server. </a:t>
            </a:r>
          </a:p>
          <a:p>
            <a:pPr algn="ctr"/>
            <a:r>
              <a:rPr lang="en-ZA" sz="1600" kern="1200" dirty="0">
                <a:solidFill>
                  <a:schemeClr val="tx1"/>
                </a:solidFill>
                <a:effectLst/>
                <a:latin typeface="+mn-lt"/>
                <a:ea typeface="+mn-ea"/>
                <a:cs typeface="+mn-cs"/>
              </a:rPr>
              <a:t> </a:t>
            </a:r>
          </a:p>
          <a:p>
            <a:pPr algn="ctr"/>
            <a:r>
              <a:rPr lang="en-ZA" sz="1600" kern="1200" dirty="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7" name="Straight Connector 6"/>
          <p:cNvCxnSpPr/>
          <p:nvPr userDrawn="1"/>
        </p:nvCxnSpPr>
        <p:spPr>
          <a:xfrm>
            <a:off x="2809457" y="2464904"/>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980662" y="1590261"/>
            <a:ext cx="6688369" cy="830997"/>
          </a:xfrm>
          <a:prstGeom prst="rect">
            <a:avLst/>
          </a:prstGeom>
          <a:noFill/>
        </p:spPr>
        <p:txBody>
          <a:bodyPr wrap="none" rtlCol="0">
            <a:spAutoFit/>
          </a:bodyPr>
          <a:lstStyle/>
          <a:p>
            <a:r>
              <a:rPr lang="en-ZA" sz="4800" b="1" dirty="0"/>
              <a:t>TERMS AND CONDITIONS</a:t>
            </a:r>
          </a:p>
        </p:txBody>
      </p:sp>
    </p:spTree>
    <p:custDataLst>
      <p:tags r:id="rId1"/>
    </p:custDataLst>
    <p:extLst>
      <p:ext uri="{BB962C8B-B14F-4D97-AF65-F5344CB8AC3E}">
        <p14:creationId xmlns:p14="http://schemas.microsoft.com/office/powerpoint/2010/main" val="3937903078"/>
      </p:ext>
    </p:extLst>
  </p:cSld>
  <p:clrMapOvr>
    <a:masterClrMapping/>
  </p:clrMapOvr>
  <p:extLst mod="1">
    <p:ext uri="{DCECCB84-F9BA-43D5-87BE-67443E8EF086}">
      <p15:sldGuideLst xmlns:p15="http://schemas.microsoft.com/office/powerpoint/2012/main">
        <p15:guide id="1" pos="272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8" name="Rectangle 7"/>
          <p:cNvSpPr/>
          <p:nvPr/>
        </p:nvSpPr>
        <p:spPr>
          <a:xfrm>
            <a:off x="0" y="6324794"/>
            <a:ext cx="9144000" cy="540000"/>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sp>
        <p:nvSpPr>
          <p:cNvPr id="11" name="TextBox 10"/>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Maths Lit NQF Level 4</a:t>
            </a:r>
          </a:p>
        </p:txBody>
      </p:sp>
      <p:pic>
        <p:nvPicPr>
          <p:cNvPr id="10" name="Picture 9"/>
          <p:cNvPicPr>
            <a:picLocks noChangeAspect="1"/>
          </p:cNvPicPr>
          <p:nvPr userDrawn="1"/>
        </p:nvPicPr>
        <p:blipFill rotWithShape="1">
          <a:blip r:embed="rId13"/>
          <a:srcRect l="65718" t="503" r="5295" b="78272"/>
          <a:stretch/>
        </p:blipFill>
        <p:spPr>
          <a:xfrm>
            <a:off x="8422374" y="5619097"/>
            <a:ext cx="721626" cy="705600"/>
          </a:xfrm>
          <a:prstGeom prst="rect">
            <a:avLst/>
          </a:prstGeom>
        </p:spPr>
      </p:pic>
    </p:spTree>
    <p:custDataLst>
      <p:tags r:id="rId11"/>
    </p:custDataLst>
    <p:extLst>
      <p:ext uri="{BB962C8B-B14F-4D97-AF65-F5344CB8AC3E}">
        <p14:creationId xmlns:p14="http://schemas.microsoft.com/office/powerpoint/2010/main" val="1014585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6" r:id="rId8"/>
    <p:sldLayoutId id="214748367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6600" dirty="0"/>
              <a:t>Mathematical Literacy</a:t>
            </a:r>
            <a:endParaRPr lang="en-GB" sz="6600" dirty="0"/>
          </a:p>
        </p:txBody>
      </p:sp>
      <p:sp>
        <p:nvSpPr>
          <p:cNvPr id="3" name="Subtitle 2"/>
          <p:cNvSpPr>
            <a:spLocks noGrp="1"/>
          </p:cNvSpPr>
          <p:nvPr>
            <p:ph type="subTitle" idx="1"/>
          </p:nvPr>
        </p:nvSpPr>
        <p:spPr/>
        <p:txBody>
          <a:bodyPr/>
          <a:lstStyle/>
          <a:p>
            <a:r>
              <a:rPr lang="en-ZA" dirty="0"/>
              <a:t>NQF 4</a:t>
            </a:r>
            <a:endParaRPr lang="en-GB" dirty="0"/>
          </a:p>
        </p:txBody>
      </p:sp>
    </p:spTree>
    <p:extLst>
      <p:ext uri="{BB962C8B-B14F-4D97-AF65-F5344CB8AC3E}">
        <p14:creationId xmlns:p14="http://schemas.microsoft.com/office/powerpoint/2010/main" val="146425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12.1 </a:t>
            </a:r>
          </a:p>
        </p:txBody>
      </p:sp>
      <p:sp>
        <p:nvSpPr>
          <p:cNvPr id="3" name="Content Placeholder 2"/>
          <p:cNvSpPr>
            <a:spLocks noGrp="1"/>
          </p:cNvSpPr>
          <p:nvPr>
            <p:ph sz="quarter" idx="10"/>
          </p:nvPr>
        </p:nvSpPr>
        <p:spPr/>
        <p:txBody>
          <a:bodyPr/>
          <a:lstStyle/>
          <a:p>
            <a:r>
              <a:rPr lang="en-ZA" dirty="0"/>
              <a:t>Exercise 12.1</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Exercise 12.1 </a:t>
            </a:r>
            <a:r>
              <a:rPr lang="en-US" altLang="en-US" sz="2000" dirty="0"/>
              <a:t>on </a:t>
            </a:r>
            <a:r>
              <a:rPr lang="en-US" altLang="en-US" sz="2000" b="1" dirty="0"/>
              <a:t>page 234 </a:t>
            </a:r>
            <a:r>
              <a:rPr lang="en-US" altLang="en-US" sz="2000" dirty="0"/>
              <a:t>of your Student’s Book</a:t>
            </a:r>
            <a:endParaRPr lang="en-GB" altLang="en-US" sz="2000" dirty="0"/>
          </a:p>
        </p:txBody>
      </p:sp>
    </p:spTree>
    <p:extLst>
      <p:ext uri="{BB962C8B-B14F-4D97-AF65-F5344CB8AC3E}">
        <p14:creationId xmlns:p14="http://schemas.microsoft.com/office/powerpoint/2010/main" val="299537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How to identify the kind of relationship in a graph</a:t>
            </a:r>
            <a:endParaRPr lang="en-ZA" sz="4400" dirty="0"/>
          </a:p>
        </p:txBody>
      </p:sp>
      <p:sp>
        <p:nvSpPr>
          <p:cNvPr id="3" name="Content Placeholder 2"/>
          <p:cNvSpPr>
            <a:spLocks noGrp="1"/>
          </p:cNvSpPr>
          <p:nvPr>
            <p:ph idx="1"/>
          </p:nvPr>
        </p:nvSpPr>
        <p:spPr>
          <a:xfrm>
            <a:off x="399290" y="1947672"/>
            <a:ext cx="7485824" cy="4129939"/>
          </a:xfrm>
        </p:spPr>
        <p:txBody>
          <a:bodyPr/>
          <a:lstStyle/>
          <a:p>
            <a:r>
              <a:rPr lang="en-ZA" altLang="en-US" dirty="0">
                <a:sym typeface="+mn-ea"/>
              </a:rPr>
              <a:t>You can see what kind of graph it is by looking at the shape of the graph. </a:t>
            </a: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dirty="0"/>
          </a:p>
        </p:txBody>
      </p:sp>
      <p:sp>
        <p:nvSpPr>
          <p:cNvPr id="4" name="Text Placeholder 3"/>
          <p:cNvSpPr>
            <a:spLocks noGrp="1"/>
          </p:cNvSpPr>
          <p:nvPr>
            <p:ph type="body" sz="quarter" idx="10"/>
          </p:nvPr>
        </p:nvSpPr>
        <p:spPr/>
        <p:txBody>
          <a:bodyPr/>
          <a:lstStyle/>
          <a:p>
            <a:r>
              <a:rPr lang="en-ZA" dirty="0"/>
              <a:t>Unit 12.1</a:t>
            </a:r>
            <a:endParaRPr lang="en-GB" dirty="0"/>
          </a:p>
        </p:txBody>
      </p:sp>
      <p:sp>
        <p:nvSpPr>
          <p:cNvPr id="10" name="Rectangle 9"/>
          <p:cNvSpPr/>
          <p:nvPr/>
        </p:nvSpPr>
        <p:spPr>
          <a:xfrm>
            <a:off x="648538" y="2614059"/>
            <a:ext cx="7236575" cy="396456"/>
          </a:xfrm>
          <a:prstGeom prst="rect">
            <a:avLst/>
          </a:prstGeom>
          <a:solidFill>
            <a:srgbClr val="9C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b="1" dirty="0">
                <a:sym typeface="+mn-ea"/>
              </a:rPr>
              <a:t>Linear graph or straight line graph</a:t>
            </a:r>
            <a:endParaRPr lang="en-ZA" b="1"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611" y="2984532"/>
            <a:ext cx="2487077" cy="2938731"/>
          </a:xfrm>
          <a:prstGeom prst="rect">
            <a:avLst/>
          </a:prstGeom>
          <a:noFill/>
          <a:ln>
            <a:noFill/>
          </a:ln>
        </p:spPr>
      </p:pic>
      <p:sp>
        <p:nvSpPr>
          <p:cNvPr id="13" name="Content Placeholder 2"/>
          <p:cNvSpPr txBox="1">
            <a:spLocks/>
          </p:cNvSpPr>
          <p:nvPr/>
        </p:nvSpPr>
        <p:spPr>
          <a:xfrm>
            <a:off x="399290" y="2682811"/>
            <a:ext cx="7485824" cy="35500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r>
              <a:rPr lang="en-ZA" altLang="en-US" dirty="0">
                <a:sym typeface="+mn-ea"/>
              </a:rPr>
              <a:t>Both graphs below are not in proportion</a:t>
            </a: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endParaRPr lang="en-ZA" altLang="en-US" dirty="0">
              <a:sym typeface="+mn-ea"/>
            </a:endParaRPr>
          </a:p>
          <a:p>
            <a:pPr marL="866775" lvl="1" indent="-180975"/>
            <a:r>
              <a:rPr lang="en-ZA" altLang="en-US" dirty="0">
                <a:sym typeface="+mn-ea"/>
              </a:rPr>
              <a:t>A straight line</a:t>
            </a:r>
          </a:p>
          <a:p>
            <a:pPr lvl="1" indent="0">
              <a:buNone/>
            </a:pPr>
            <a:r>
              <a:rPr lang="en-ZA" altLang="en-US" dirty="0">
                <a:sym typeface="+mn-ea"/>
              </a:rPr>
              <a:t>    can be increasing or decreasing</a:t>
            </a: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133" y="3114663"/>
            <a:ext cx="2352447" cy="232466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633" y="3063725"/>
            <a:ext cx="2522629" cy="2426539"/>
          </a:xfrm>
          <a:prstGeom prst="rect">
            <a:avLst/>
          </a:prstGeom>
        </p:spPr>
      </p:pic>
    </p:spTree>
    <p:extLst>
      <p:ext uri="{BB962C8B-B14F-4D97-AF65-F5344CB8AC3E}">
        <p14:creationId xmlns:p14="http://schemas.microsoft.com/office/powerpoint/2010/main" val="11944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64" presetClass="path" presetSubtype="0" accel="50000" decel="50000" fill="hold" grpId="1" nodeType="withEffect">
                                  <p:stCondLst>
                                    <p:cond delay="0"/>
                                  </p:stCondLst>
                                  <p:childTnLst>
                                    <p:animMotion origin="layout" path="M 3.33333E-6 -3.7037E-6 L 3.33333E-6 -0.08032 " pathEditMode="relative" rAng="0" ptsTypes="AA">
                                      <p:cBhvr>
                                        <p:cTn id="15" dur="500" fill="hold"/>
                                        <p:tgtEl>
                                          <p:spTgt spid="10"/>
                                        </p:tgtEl>
                                        <p:attrNameLst>
                                          <p:attrName>ppt_x</p:attrName>
                                          <p:attrName>ppt_y</p:attrName>
                                        </p:attrNameLst>
                                      </p:cBhvr>
                                      <p:rCtr x="0" y="-4028"/>
                                    </p:animMotion>
                                  </p:childTnLst>
                                </p:cTn>
                              </p:par>
                              <p:par>
                                <p:cTn id="16" presetID="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3">
                                            <p:txEl>
                                              <p:pRg st="7" end="7"/>
                                            </p:txEl>
                                          </p:spTgt>
                                        </p:tgtEl>
                                        <p:attrNameLst>
                                          <p:attrName>style.visibility</p:attrName>
                                        </p:attrNameLst>
                                      </p:cBhvr>
                                      <p:to>
                                        <p:strVal val="visible"/>
                                      </p:to>
                                    </p:set>
                                    <p:anim calcmode="lin" valueType="num">
                                      <p:cBhvr additive="base">
                                        <p:cTn id="38"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3">
                                            <p:txEl>
                                              <p:pRg st="8" end="8"/>
                                            </p:txEl>
                                          </p:spTgt>
                                        </p:tgtEl>
                                        <p:attrNameLst>
                                          <p:attrName>style.visibility</p:attrName>
                                        </p:attrNameLst>
                                      </p:cBhvr>
                                      <p:to>
                                        <p:strVal val="visible"/>
                                      </p:to>
                                    </p:set>
                                    <p:anim calcmode="lin" valueType="num">
                                      <p:cBhvr additive="base">
                                        <p:cTn id="44" dur="500" fill="hold"/>
                                        <p:tgtEl>
                                          <p:spTgt spid="13">
                                            <p:txEl>
                                              <p:pRg st="8" end="8"/>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0" grpId="1" animBg="1"/>
      <p:bldP spid="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99290" y="2682811"/>
            <a:ext cx="7485824" cy="35500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r>
              <a:rPr lang="en-ZA" altLang="en-US" dirty="0">
                <a:sym typeface="+mn-ea"/>
              </a:rPr>
              <a:t>If a straight line graph starts at zero, it shows a direct proportion</a:t>
            </a: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endParaRPr lang="en-ZA" altLang="en-US" dirty="0">
              <a:sym typeface="+mn-ea"/>
            </a:endParaRPr>
          </a:p>
          <a:p>
            <a:endParaRPr lang="en-ZA" altLang="en-US" sz="700" dirty="0">
              <a:sym typeface="+mn-ea"/>
            </a:endParaRPr>
          </a:p>
          <a:p>
            <a:endParaRPr lang="en-ZA" altLang="en-US" dirty="0">
              <a:sym typeface="+mn-ea"/>
            </a:endParaRPr>
          </a:p>
          <a:p>
            <a:pPr marL="866775" lvl="1" indent="-180975"/>
            <a:r>
              <a:rPr lang="en-ZA" altLang="en-US" dirty="0">
                <a:sym typeface="+mn-ea"/>
              </a:rPr>
              <a:t>A straight line</a:t>
            </a:r>
          </a:p>
          <a:p>
            <a:pPr marL="866775" lvl="1" indent="-180975"/>
            <a:r>
              <a:rPr lang="en-ZA" altLang="en-US" dirty="0">
                <a:sym typeface="+mn-ea"/>
              </a:rPr>
              <a:t>Always increasing</a:t>
            </a:r>
          </a:p>
          <a:p>
            <a:pPr marL="866775" lvl="1" indent="-180975"/>
            <a:r>
              <a:rPr lang="en-ZA" altLang="en-US" dirty="0">
                <a:sym typeface="+mn-ea"/>
              </a:rPr>
              <a:t>Both quantities increase in the same proportion.</a:t>
            </a:r>
          </a:p>
        </p:txBody>
      </p:sp>
      <p:sp>
        <p:nvSpPr>
          <p:cNvPr id="2" name="Title 1"/>
          <p:cNvSpPr>
            <a:spLocks noGrp="1"/>
          </p:cNvSpPr>
          <p:nvPr>
            <p:ph type="title"/>
          </p:nvPr>
        </p:nvSpPr>
        <p:spPr/>
        <p:txBody>
          <a:bodyPr/>
          <a:lstStyle/>
          <a:p>
            <a:r>
              <a:rPr lang="en-ZA" sz="4400" dirty="0">
                <a:sym typeface="+mn-ea"/>
              </a:rPr>
              <a:t>How to identify the kind of relationship in a graph</a:t>
            </a:r>
            <a:endParaRPr lang="en-ZA" sz="4400" dirty="0"/>
          </a:p>
        </p:txBody>
      </p:sp>
      <p:sp>
        <p:nvSpPr>
          <p:cNvPr id="3" name="Content Placeholder 2"/>
          <p:cNvSpPr>
            <a:spLocks noGrp="1"/>
          </p:cNvSpPr>
          <p:nvPr>
            <p:ph idx="1"/>
          </p:nvPr>
        </p:nvSpPr>
        <p:spPr>
          <a:xfrm>
            <a:off x="399290" y="1947672"/>
            <a:ext cx="7485824" cy="4285210"/>
          </a:xfrm>
        </p:spPr>
        <p:txBody>
          <a:bodyPr/>
          <a:lstStyle/>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endParaRPr lang="en-ZA" dirty="0"/>
          </a:p>
        </p:txBody>
      </p:sp>
      <p:sp>
        <p:nvSpPr>
          <p:cNvPr id="4" name="Text Placeholder 3"/>
          <p:cNvSpPr>
            <a:spLocks noGrp="1"/>
          </p:cNvSpPr>
          <p:nvPr>
            <p:ph type="body" sz="quarter" idx="10"/>
          </p:nvPr>
        </p:nvSpPr>
        <p:spPr/>
        <p:txBody>
          <a:bodyPr/>
          <a:lstStyle/>
          <a:p>
            <a:r>
              <a:rPr lang="en-ZA" dirty="0"/>
              <a:t>Unit 12.1</a:t>
            </a:r>
            <a:endParaRPr lang="en-GB" dirty="0"/>
          </a:p>
        </p:txBody>
      </p:sp>
      <p:sp>
        <p:nvSpPr>
          <p:cNvPr id="10" name="Rectangle 9"/>
          <p:cNvSpPr/>
          <p:nvPr/>
        </p:nvSpPr>
        <p:spPr>
          <a:xfrm>
            <a:off x="648538" y="2068879"/>
            <a:ext cx="7236575" cy="396456"/>
          </a:xfrm>
          <a:prstGeom prst="rect">
            <a:avLst/>
          </a:prstGeom>
          <a:solidFill>
            <a:srgbClr val="9C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b="1" dirty="0">
                <a:sym typeface="+mn-ea"/>
              </a:rPr>
              <a:t>Linear graph or straight line graph</a:t>
            </a:r>
            <a:endParaRPr lang="en-ZA" b="1"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655" y="3094995"/>
            <a:ext cx="2437164" cy="2344330"/>
          </a:xfrm>
          <a:prstGeom prst="rect">
            <a:avLst/>
          </a:prstGeom>
        </p:spPr>
      </p:pic>
    </p:spTree>
    <p:extLst>
      <p:ext uri="{BB962C8B-B14F-4D97-AF65-F5344CB8AC3E}">
        <p14:creationId xmlns:p14="http://schemas.microsoft.com/office/powerpoint/2010/main" val="34357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xEl>
                                              <p:pRg st="7" end="7"/>
                                            </p:txEl>
                                          </p:spTgt>
                                        </p:tgtEl>
                                        <p:attrNameLst>
                                          <p:attrName>style.visibility</p:attrName>
                                        </p:attrNameLst>
                                      </p:cBhvr>
                                      <p:to>
                                        <p:strVal val="visible"/>
                                      </p:to>
                                    </p:set>
                                    <p:anim calcmode="lin" valueType="num">
                                      <p:cBhvr additive="base">
                                        <p:cTn id="20"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3">
                                            <p:txEl>
                                              <p:pRg st="8" end="8"/>
                                            </p:txEl>
                                          </p:spTgt>
                                        </p:tgtEl>
                                        <p:attrNameLst>
                                          <p:attrName>style.visibility</p:attrName>
                                        </p:attrNameLst>
                                      </p:cBhvr>
                                      <p:to>
                                        <p:strVal val="visible"/>
                                      </p:to>
                                    </p:set>
                                    <p:anim calcmode="lin" valueType="num">
                                      <p:cBhvr additive="base">
                                        <p:cTn id="26" dur="500" fill="hold"/>
                                        <p:tgtEl>
                                          <p:spTgt spid="13">
                                            <p:txEl>
                                              <p:pRg st="8" end="8"/>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xEl>
                                              <p:pRg st="9" end="9"/>
                                            </p:txEl>
                                          </p:spTgt>
                                        </p:tgtEl>
                                        <p:attrNameLst>
                                          <p:attrName>style.visibility</p:attrName>
                                        </p:attrNameLst>
                                      </p:cBhvr>
                                      <p:to>
                                        <p:strVal val="visible"/>
                                      </p:to>
                                    </p:set>
                                    <p:anim calcmode="lin" valueType="num">
                                      <p:cBhvr additive="base">
                                        <p:cTn id="32" dur="500" fill="hold"/>
                                        <p:tgtEl>
                                          <p:spTgt spid="13">
                                            <p:txEl>
                                              <p:pRg st="9" end="9"/>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99290" y="2682811"/>
            <a:ext cx="7485824" cy="35500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r>
              <a:rPr lang="en-ZA" altLang="en-US" dirty="0">
                <a:sym typeface="+mn-ea"/>
              </a:rPr>
              <a:t>An inverse proportion</a:t>
            </a: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endParaRPr lang="en-ZA" altLang="en-US" dirty="0">
              <a:sym typeface="+mn-ea"/>
            </a:endParaRPr>
          </a:p>
          <a:p>
            <a:endParaRPr lang="en-ZA" altLang="en-US" sz="700" dirty="0">
              <a:sym typeface="+mn-ea"/>
            </a:endParaRPr>
          </a:p>
          <a:p>
            <a:endParaRPr lang="en-ZA" altLang="en-US" dirty="0">
              <a:sym typeface="+mn-ea"/>
            </a:endParaRPr>
          </a:p>
          <a:p>
            <a:pPr marL="866775" lvl="1" indent="-180975"/>
            <a:r>
              <a:rPr lang="en-ZA" altLang="en-US" dirty="0">
                <a:sym typeface="+mn-ea"/>
              </a:rPr>
              <a:t>A curve</a:t>
            </a:r>
          </a:p>
          <a:p>
            <a:pPr marL="866775" lvl="1" indent="-180975"/>
            <a:r>
              <a:rPr lang="en-ZA" altLang="en-US" dirty="0">
                <a:sym typeface="+mn-ea"/>
              </a:rPr>
              <a:t>Does not touch either of the axes.</a:t>
            </a:r>
          </a:p>
          <a:p>
            <a:pPr marL="866775" lvl="1" indent="-180975"/>
            <a:r>
              <a:rPr lang="en-ZA" altLang="en-US" dirty="0">
                <a:sym typeface="+mn-ea"/>
              </a:rPr>
              <a:t>As one quantity increases, the other one decreases.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154" y="3094995"/>
            <a:ext cx="2232165" cy="2344330"/>
          </a:xfrm>
          <a:prstGeom prst="rect">
            <a:avLst/>
          </a:prstGeom>
        </p:spPr>
      </p:pic>
      <p:sp>
        <p:nvSpPr>
          <p:cNvPr id="2" name="Title 1"/>
          <p:cNvSpPr>
            <a:spLocks noGrp="1"/>
          </p:cNvSpPr>
          <p:nvPr>
            <p:ph type="title"/>
          </p:nvPr>
        </p:nvSpPr>
        <p:spPr/>
        <p:txBody>
          <a:bodyPr/>
          <a:lstStyle/>
          <a:p>
            <a:r>
              <a:rPr lang="en-ZA" sz="4400" dirty="0">
                <a:sym typeface="+mn-ea"/>
              </a:rPr>
              <a:t>How to identify the kind of relationship in a graph</a:t>
            </a:r>
            <a:endParaRPr lang="en-ZA" sz="4400" dirty="0"/>
          </a:p>
        </p:txBody>
      </p:sp>
      <p:sp>
        <p:nvSpPr>
          <p:cNvPr id="3" name="Content Placeholder 2"/>
          <p:cNvSpPr>
            <a:spLocks noGrp="1"/>
          </p:cNvSpPr>
          <p:nvPr>
            <p:ph idx="1"/>
          </p:nvPr>
        </p:nvSpPr>
        <p:spPr>
          <a:xfrm>
            <a:off x="399290" y="1947672"/>
            <a:ext cx="7485824" cy="4285210"/>
          </a:xfrm>
        </p:spPr>
        <p:txBody>
          <a:bodyPr/>
          <a:lstStyle/>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dirty="0"/>
          </a:p>
        </p:txBody>
      </p:sp>
      <p:sp>
        <p:nvSpPr>
          <p:cNvPr id="4" name="Text Placeholder 3"/>
          <p:cNvSpPr>
            <a:spLocks noGrp="1"/>
          </p:cNvSpPr>
          <p:nvPr>
            <p:ph type="body" sz="quarter" idx="10"/>
          </p:nvPr>
        </p:nvSpPr>
        <p:spPr/>
        <p:txBody>
          <a:bodyPr/>
          <a:lstStyle/>
          <a:p>
            <a:r>
              <a:rPr lang="en-ZA" dirty="0"/>
              <a:t>Unit 12.1</a:t>
            </a:r>
            <a:endParaRPr lang="en-GB" dirty="0"/>
          </a:p>
        </p:txBody>
      </p:sp>
      <p:sp>
        <p:nvSpPr>
          <p:cNvPr id="10" name="Rectangle 9"/>
          <p:cNvSpPr/>
          <p:nvPr/>
        </p:nvSpPr>
        <p:spPr>
          <a:xfrm>
            <a:off x="648538" y="2068879"/>
            <a:ext cx="7236575" cy="396456"/>
          </a:xfrm>
          <a:prstGeom prst="rect">
            <a:avLst/>
          </a:prstGeom>
          <a:solidFill>
            <a:srgbClr val="9C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b="1" dirty="0">
                <a:sym typeface="+mn-ea"/>
              </a:rPr>
              <a:t>Linear graph or straight line graph</a:t>
            </a:r>
            <a:endParaRPr lang="en-ZA" b="1" dirty="0"/>
          </a:p>
        </p:txBody>
      </p:sp>
    </p:spTree>
    <p:extLst>
      <p:ext uri="{BB962C8B-B14F-4D97-AF65-F5344CB8AC3E}">
        <p14:creationId xmlns:p14="http://schemas.microsoft.com/office/powerpoint/2010/main" val="29757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xEl>
                                              <p:pRg st="7" end="7"/>
                                            </p:txEl>
                                          </p:spTgt>
                                        </p:tgtEl>
                                        <p:attrNameLst>
                                          <p:attrName>style.visibility</p:attrName>
                                        </p:attrNameLst>
                                      </p:cBhvr>
                                      <p:to>
                                        <p:strVal val="visible"/>
                                      </p:to>
                                    </p:set>
                                    <p:anim calcmode="lin" valueType="num">
                                      <p:cBhvr additive="base">
                                        <p:cTn id="20"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3">
                                            <p:txEl>
                                              <p:pRg st="8" end="8"/>
                                            </p:txEl>
                                          </p:spTgt>
                                        </p:tgtEl>
                                        <p:attrNameLst>
                                          <p:attrName>style.visibility</p:attrName>
                                        </p:attrNameLst>
                                      </p:cBhvr>
                                      <p:to>
                                        <p:strVal val="visible"/>
                                      </p:to>
                                    </p:set>
                                    <p:anim calcmode="lin" valueType="num">
                                      <p:cBhvr additive="base">
                                        <p:cTn id="26" dur="500" fill="hold"/>
                                        <p:tgtEl>
                                          <p:spTgt spid="13">
                                            <p:txEl>
                                              <p:pRg st="8" end="8"/>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xEl>
                                              <p:pRg st="9" end="9"/>
                                            </p:txEl>
                                          </p:spTgt>
                                        </p:tgtEl>
                                        <p:attrNameLst>
                                          <p:attrName>style.visibility</p:attrName>
                                        </p:attrNameLst>
                                      </p:cBhvr>
                                      <p:to>
                                        <p:strVal val="visible"/>
                                      </p:to>
                                    </p:set>
                                    <p:anim calcmode="lin" valueType="num">
                                      <p:cBhvr additive="base">
                                        <p:cTn id="32" dur="500" fill="hold"/>
                                        <p:tgtEl>
                                          <p:spTgt spid="13">
                                            <p:txEl>
                                              <p:pRg st="9" end="9"/>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99290" y="2682811"/>
            <a:ext cx="7485824" cy="35500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r>
              <a:rPr lang="en-ZA" altLang="en-US" dirty="0">
                <a:sym typeface="+mn-ea"/>
              </a:rPr>
              <a:t>Constant ratio</a:t>
            </a:r>
          </a:p>
          <a:p>
            <a:endParaRPr lang="en-ZA" altLang="en-US" dirty="0">
              <a:sym typeface="+mn-ea"/>
            </a:endParaRPr>
          </a:p>
          <a:p>
            <a:pPr marL="866775" lvl="1" indent="-180975"/>
            <a:r>
              <a:rPr lang="en-ZA" altLang="en-US" dirty="0">
                <a:sym typeface="+mn-ea"/>
              </a:rPr>
              <a:t>A curve</a:t>
            </a:r>
          </a:p>
          <a:p>
            <a:pPr marL="866775" lvl="1" indent="-180975"/>
            <a:r>
              <a:rPr lang="en-ZA" altLang="en-US" dirty="0">
                <a:sym typeface="+mn-ea"/>
              </a:rPr>
              <a:t>An increasing graph.</a:t>
            </a:r>
          </a:p>
          <a:p>
            <a:pPr marL="866775" lvl="1" indent="-180975"/>
            <a:r>
              <a:rPr lang="en-ZA" altLang="en-US" dirty="0">
                <a:sym typeface="+mn-ea"/>
              </a:rPr>
              <a:t>Touches the vertical axis.</a:t>
            </a:r>
          </a:p>
          <a:p>
            <a:pPr marL="866775" lvl="1" indent="-180975"/>
            <a:r>
              <a:rPr lang="en-ZA" altLang="en-US" dirty="0">
                <a:sym typeface="+mn-ea"/>
              </a:rPr>
              <a:t>The vertical quantity increases </a:t>
            </a:r>
          </a:p>
          <a:p>
            <a:pPr marL="896938" lvl="1" indent="0">
              <a:buNone/>
            </a:pPr>
            <a:r>
              <a:rPr lang="en-ZA" altLang="en-US" dirty="0">
                <a:sym typeface="+mn-ea"/>
              </a:rPr>
              <a:t>very quickly.</a:t>
            </a:r>
          </a:p>
          <a:p>
            <a:pPr marL="866775" lvl="1" indent="-180975"/>
            <a:r>
              <a:rPr lang="en-ZA" altLang="en-US" dirty="0">
                <a:sym typeface="+mn-ea"/>
              </a:rPr>
              <a:t>This is called an exponential graph.</a:t>
            </a:r>
          </a:p>
        </p:txBody>
      </p:sp>
      <p:sp>
        <p:nvSpPr>
          <p:cNvPr id="2" name="Title 1"/>
          <p:cNvSpPr>
            <a:spLocks noGrp="1"/>
          </p:cNvSpPr>
          <p:nvPr>
            <p:ph type="title"/>
          </p:nvPr>
        </p:nvSpPr>
        <p:spPr/>
        <p:txBody>
          <a:bodyPr/>
          <a:lstStyle/>
          <a:p>
            <a:r>
              <a:rPr lang="en-ZA" sz="4400" dirty="0">
                <a:sym typeface="+mn-ea"/>
              </a:rPr>
              <a:t>How to identify the kind of relationship in a graph</a:t>
            </a:r>
            <a:endParaRPr lang="en-ZA" sz="4400" dirty="0"/>
          </a:p>
        </p:txBody>
      </p:sp>
      <p:sp>
        <p:nvSpPr>
          <p:cNvPr id="3" name="Content Placeholder 2"/>
          <p:cNvSpPr>
            <a:spLocks noGrp="1"/>
          </p:cNvSpPr>
          <p:nvPr>
            <p:ph idx="1"/>
          </p:nvPr>
        </p:nvSpPr>
        <p:spPr>
          <a:xfrm>
            <a:off x="445536" y="2102943"/>
            <a:ext cx="7485824" cy="4129939"/>
          </a:xfrm>
        </p:spPr>
        <p:txBody>
          <a:bodyPr/>
          <a:lstStyle/>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altLang="en-US" dirty="0">
              <a:sym typeface="+mn-ea"/>
            </a:endParaRPr>
          </a:p>
          <a:p>
            <a:pPr marL="180975" indent="-180975">
              <a:buFont typeface="Arial" panose="020B0604020202020204" pitchFamily="34" charset="0"/>
              <a:buChar char="•"/>
            </a:pPr>
            <a:endParaRPr lang="en-ZA" dirty="0"/>
          </a:p>
        </p:txBody>
      </p:sp>
      <p:sp>
        <p:nvSpPr>
          <p:cNvPr id="4" name="Text Placeholder 3"/>
          <p:cNvSpPr>
            <a:spLocks noGrp="1"/>
          </p:cNvSpPr>
          <p:nvPr>
            <p:ph type="body" sz="quarter" idx="10"/>
          </p:nvPr>
        </p:nvSpPr>
        <p:spPr/>
        <p:txBody>
          <a:bodyPr/>
          <a:lstStyle/>
          <a:p>
            <a:r>
              <a:rPr lang="en-ZA" dirty="0"/>
              <a:t>Unit 12.1</a:t>
            </a:r>
            <a:endParaRPr lang="en-GB" dirty="0"/>
          </a:p>
        </p:txBody>
      </p:sp>
      <p:sp>
        <p:nvSpPr>
          <p:cNvPr id="10" name="Rectangle 9"/>
          <p:cNvSpPr/>
          <p:nvPr/>
        </p:nvSpPr>
        <p:spPr>
          <a:xfrm>
            <a:off x="648538" y="2068879"/>
            <a:ext cx="7236575" cy="396456"/>
          </a:xfrm>
          <a:prstGeom prst="rect">
            <a:avLst/>
          </a:prstGeom>
          <a:solidFill>
            <a:srgbClr val="9CD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b="1" dirty="0">
                <a:sym typeface="+mn-ea"/>
              </a:rPr>
              <a:t>Linear graph or straight line graph</a:t>
            </a:r>
            <a:endParaRPr lang="en-ZA" b="1"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6803" y="2905214"/>
            <a:ext cx="2231856" cy="2344330"/>
          </a:xfrm>
          <a:prstGeom prst="rect">
            <a:avLst/>
          </a:prstGeom>
        </p:spPr>
      </p:pic>
    </p:spTree>
    <p:extLst>
      <p:ext uri="{BB962C8B-B14F-4D97-AF65-F5344CB8AC3E}">
        <p14:creationId xmlns:p14="http://schemas.microsoft.com/office/powerpoint/2010/main" val="257301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additive="base">
                                        <p:cTn id="20"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 calcmode="lin" valueType="num">
                                      <p:cBhvr additive="base">
                                        <p:cTn id="26"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 calcmode="lin" valueType="num">
                                      <p:cBhvr additive="base">
                                        <p:cTn id="32"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3">
                                            <p:txEl>
                                              <p:pRg st="5" end="5"/>
                                            </p:txEl>
                                          </p:spTgt>
                                        </p:tgtEl>
                                        <p:attrNameLst>
                                          <p:attrName>style.visibility</p:attrName>
                                        </p:attrNameLst>
                                      </p:cBhvr>
                                      <p:to>
                                        <p:strVal val="visible"/>
                                      </p:to>
                                    </p:set>
                                    <p:anim calcmode="lin" valueType="num">
                                      <p:cBhvr additive="base">
                                        <p:cTn id="38"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3">
                                            <p:txEl>
                                              <p:pRg st="5" end="5"/>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 calcmode="lin" valueType="num">
                                      <p:cBhvr additive="base">
                                        <p:cTn id="42"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3">
                                            <p:txEl>
                                              <p:pRg st="7" end="7"/>
                                            </p:txEl>
                                          </p:spTgt>
                                        </p:tgtEl>
                                        <p:attrNameLst>
                                          <p:attrName>style.visibility</p:attrName>
                                        </p:attrNameLst>
                                      </p:cBhvr>
                                      <p:to>
                                        <p:strVal val="visible"/>
                                      </p:to>
                                    </p:set>
                                    <p:anim calcmode="lin" valueType="num">
                                      <p:cBhvr additive="base">
                                        <p:cTn id="48"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Plotting graphs of linear relationships</a:t>
            </a:r>
            <a:endParaRPr lang="en-ZA" sz="4400" dirty="0"/>
          </a:p>
        </p:txBody>
      </p:sp>
      <p:sp>
        <p:nvSpPr>
          <p:cNvPr id="3" name="Content Placeholder 2"/>
          <p:cNvSpPr>
            <a:spLocks noGrp="1"/>
          </p:cNvSpPr>
          <p:nvPr>
            <p:ph idx="1"/>
          </p:nvPr>
        </p:nvSpPr>
        <p:spPr>
          <a:xfrm>
            <a:off x="399290" y="1947672"/>
            <a:ext cx="7606024" cy="4129939"/>
          </a:xfrm>
        </p:spPr>
        <p:txBody>
          <a:bodyPr/>
          <a:lstStyle/>
          <a:p>
            <a:r>
              <a:rPr lang="en-ZA" altLang="en-US" dirty="0">
                <a:sym typeface="+mn-ea"/>
              </a:rPr>
              <a:t>We can use a written description of a pattern to draw up a table of values, find the formula and draw a graph of the pattern.</a:t>
            </a:r>
            <a:endParaRPr lang="en-ZA" dirty="0"/>
          </a:p>
        </p:txBody>
      </p:sp>
      <p:sp>
        <p:nvSpPr>
          <p:cNvPr id="4" name="Text Placeholder 3"/>
          <p:cNvSpPr>
            <a:spLocks noGrp="1"/>
          </p:cNvSpPr>
          <p:nvPr>
            <p:ph type="body" sz="quarter" idx="10"/>
          </p:nvPr>
        </p:nvSpPr>
        <p:spPr/>
        <p:txBody>
          <a:bodyPr/>
          <a:lstStyle/>
          <a:p>
            <a:r>
              <a:rPr lang="en-ZA" dirty="0"/>
              <a:t>Unit 12.2</a:t>
            </a:r>
          </a:p>
        </p:txBody>
      </p:sp>
      <p:sp>
        <p:nvSpPr>
          <p:cNvPr id="5" name="Rectangle 4"/>
          <p:cNvSpPr/>
          <p:nvPr/>
        </p:nvSpPr>
        <p:spPr>
          <a:xfrm>
            <a:off x="498075" y="3116221"/>
            <a:ext cx="7416297" cy="684000"/>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6" name="TextBox 5"/>
          <p:cNvSpPr txBox="1"/>
          <p:nvPr/>
        </p:nvSpPr>
        <p:spPr>
          <a:xfrm>
            <a:off x="524614" y="3194861"/>
            <a:ext cx="609600" cy="523220"/>
          </a:xfrm>
          <a:prstGeom prst="rect">
            <a:avLst/>
          </a:prstGeom>
          <a:noFill/>
        </p:spPr>
        <p:txBody>
          <a:bodyPr wrap="square" rtlCol="0">
            <a:spAutoFit/>
          </a:bodyPr>
          <a:lstStyle/>
          <a:p>
            <a:pPr algn="ctr"/>
            <a:r>
              <a:rPr lang="en-GB" sz="2800" b="1" dirty="0">
                <a:solidFill>
                  <a:schemeClr val="bg1"/>
                </a:solidFill>
              </a:rPr>
              <a:t>1</a:t>
            </a:r>
            <a:endParaRPr lang="en-ZA" sz="2800" dirty="0">
              <a:solidFill>
                <a:schemeClr val="bg1"/>
              </a:solidFill>
            </a:endParaRPr>
          </a:p>
        </p:txBody>
      </p:sp>
      <p:sp>
        <p:nvSpPr>
          <p:cNvPr id="7" name="TextBox 6"/>
          <p:cNvSpPr txBox="1"/>
          <p:nvPr/>
        </p:nvSpPr>
        <p:spPr>
          <a:xfrm>
            <a:off x="1230203" y="3133877"/>
            <a:ext cx="6473186" cy="646331"/>
          </a:xfrm>
          <a:prstGeom prst="rect">
            <a:avLst/>
          </a:prstGeom>
          <a:noFill/>
        </p:spPr>
        <p:txBody>
          <a:bodyPr wrap="square" rtlCol="0">
            <a:spAutoFit/>
          </a:bodyPr>
          <a:lstStyle/>
          <a:p>
            <a:r>
              <a:rPr lang="en-ZA" altLang="en-US" dirty="0">
                <a:sym typeface="+mn-ea"/>
              </a:rPr>
              <a:t>Draw axes to fill the space on the page. This makes the graph more accurate and easier to read.</a:t>
            </a:r>
          </a:p>
        </p:txBody>
      </p:sp>
      <p:sp>
        <p:nvSpPr>
          <p:cNvPr id="8" name="Rectangle 7"/>
          <p:cNvSpPr/>
          <p:nvPr/>
        </p:nvSpPr>
        <p:spPr>
          <a:xfrm>
            <a:off x="1116284" y="3213188"/>
            <a:ext cx="45719" cy="504000"/>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496800" y="2608802"/>
            <a:ext cx="7416297" cy="417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400" b="1" dirty="0">
                <a:sym typeface="+mn-ea"/>
              </a:rPr>
              <a:t>Choosing an appropriate scale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8869" y="2930221"/>
            <a:ext cx="2599284" cy="3071315"/>
          </a:xfrm>
          <a:prstGeom prst="rect">
            <a:avLst/>
          </a:prstGeom>
          <a:noFill/>
          <a:ln>
            <a:noFill/>
          </a:ln>
        </p:spPr>
      </p:pic>
      <p:sp>
        <p:nvSpPr>
          <p:cNvPr id="27" name="Rectangle 26"/>
          <p:cNvSpPr/>
          <p:nvPr/>
        </p:nvSpPr>
        <p:spPr>
          <a:xfrm>
            <a:off x="498075" y="3844513"/>
            <a:ext cx="7416297" cy="684000"/>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28" name="TextBox 27"/>
          <p:cNvSpPr txBox="1"/>
          <p:nvPr/>
        </p:nvSpPr>
        <p:spPr>
          <a:xfrm>
            <a:off x="524614" y="3923153"/>
            <a:ext cx="609600" cy="523220"/>
          </a:xfrm>
          <a:prstGeom prst="rect">
            <a:avLst/>
          </a:prstGeom>
          <a:noFill/>
        </p:spPr>
        <p:txBody>
          <a:bodyPr wrap="square" rtlCol="0">
            <a:spAutoFit/>
          </a:bodyPr>
          <a:lstStyle/>
          <a:p>
            <a:pPr algn="ctr"/>
            <a:r>
              <a:rPr lang="en-GB" sz="2800" b="1" dirty="0">
                <a:solidFill>
                  <a:schemeClr val="bg1"/>
                </a:solidFill>
              </a:rPr>
              <a:t>2</a:t>
            </a:r>
            <a:endParaRPr lang="en-ZA" sz="2800" dirty="0">
              <a:solidFill>
                <a:schemeClr val="bg1"/>
              </a:solidFill>
            </a:endParaRPr>
          </a:p>
        </p:txBody>
      </p:sp>
      <p:sp>
        <p:nvSpPr>
          <p:cNvPr id="29" name="TextBox 28"/>
          <p:cNvSpPr txBox="1"/>
          <p:nvPr/>
        </p:nvSpPr>
        <p:spPr>
          <a:xfrm>
            <a:off x="1230203" y="3862169"/>
            <a:ext cx="6473186" cy="646331"/>
          </a:xfrm>
          <a:prstGeom prst="rect">
            <a:avLst/>
          </a:prstGeom>
          <a:noFill/>
        </p:spPr>
        <p:txBody>
          <a:bodyPr wrap="square" rtlCol="0">
            <a:spAutoFit/>
          </a:bodyPr>
          <a:lstStyle/>
          <a:p>
            <a:r>
              <a:rPr lang="en-ZA" altLang="en-US" dirty="0">
                <a:sym typeface="+mn-ea"/>
              </a:rPr>
              <a:t>Then use the costs per unit area or per item to calculate the total cost.</a:t>
            </a:r>
          </a:p>
        </p:txBody>
      </p:sp>
      <p:sp>
        <p:nvSpPr>
          <p:cNvPr id="30" name="Rectangle 29"/>
          <p:cNvSpPr/>
          <p:nvPr/>
        </p:nvSpPr>
        <p:spPr>
          <a:xfrm>
            <a:off x="1116284" y="3941480"/>
            <a:ext cx="45719" cy="504000"/>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p:cNvSpPr/>
          <p:nvPr/>
        </p:nvSpPr>
        <p:spPr>
          <a:xfrm>
            <a:off x="496800" y="4581431"/>
            <a:ext cx="7416297" cy="684000"/>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32" name="TextBox 31"/>
          <p:cNvSpPr txBox="1"/>
          <p:nvPr/>
        </p:nvSpPr>
        <p:spPr>
          <a:xfrm>
            <a:off x="523339" y="4660071"/>
            <a:ext cx="609600" cy="523220"/>
          </a:xfrm>
          <a:prstGeom prst="rect">
            <a:avLst/>
          </a:prstGeom>
          <a:noFill/>
        </p:spPr>
        <p:txBody>
          <a:bodyPr wrap="square" rtlCol="0">
            <a:spAutoFit/>
          </a:bodyPr>
          <a:lstStyle/>
          <a:p>
            <a:pPr algn="ctr"/>
            <a:r>
              <a:rPr lang="en-GB" sz="2800" b="1" dirty="0">
                <a:solidFill>
                  <a:schemeClr val="bg1"/>
                </a:solidFill>
              </a:rPr>
              <a:t>3</a:t>
            </a:r>
            <a:endParaRPr lang="en-ZA" sz="2800" dirty="0">
              <a:solidFill>
                <a:schemeClr val="bg1"/>
              </a:solidFill>
            </a:endParaRPr>
          </a:p>
        </p:txBody>
      </p:sp>
      <p:sp>
        <p:nvSpPr>
          <p:cNvPr id="33" name="TextBox 32"/>
          <p:cNvSpPr txBox="1"/>
          <p:nvPr/>
        </p:nvSpPr>
        <p:spPr>
          <a:xfrm>
            <a:off x="1228928" y="4599087"/>
            <a:ext cx="6473186" cy="646331"/>
          </a:xfrm>
          <a:prstGeom prst="rect">
            <a:avLst/>
          </a:prstGeom>
          <a:noFill/>
        </p:spPr>
        <p:txBody>
          <a:bodyPr wrap="square" rtlCol="0">
            <a:spAutoFit/>
          </a:bodyPr>
          <a:lstStyle/>
          <a:p>
            <a:r>
              <a:rPr lang="en-ZA" altLang="en-US" dirty="0">
                <a:sym typeface="+mn-ea"/>
              </a:rPr>
              <a:t>The highest value on your axes must be higher than the highest values of the variables, usually rounded up to a whole 10.</a:t>
            </a:r>
          </a:p>
        </p:txBody>
      </p:sp>
      <p:sp>
        <p:nvSpPr>
          <p:cNvPr id="34" name="Rectangle 33"/>
          <p:cNvSpPr/>
          <p:nvPr/>
        </p:nvSpPr>
        <p:spPr>
          <a:xfrm>
            <a:off x="1115009" y="4678398"/>
            <a:ext cx="45719" cy="504000"/>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p:cNvSpPr/>
          <p:nvPr/>
        </p:nvSpPr>
        <p:spPr>
          <a:xfrm>
            <a:off x="496800" y="5309723"/>
            <a:ext cx="7416297" cy="684000"/>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36" name="TextBox 35"/>
          <p:cNvSpPr txBox="1"/>
          <p:nvPr/>
        </p:nvSpPr>
        <p:spPr>
          <a:xfrm>
            <a:off x="523339" y="5388363"/>
            <a:ext cx="609600" cy="523220"/>
          </a:xfrm>
          <a:prstGeom prst="rect">
            <a:avLst/>
          </a:prstGeom>
          <a:noFill/>
        </p:spPr>
        <p:txBody>
          <a:bodyPr wrap="square" rtlCol="0">
            <a:spAutoFit/>
          </a:bodyPr>
          <a:lstStyle/>
          <a:p>
            <a:pPr algn="ctr"/>
            <a:r>
              <a:rPr lang="en-GB" sz="2800" b="1" dirty="0">
                <a:solidFill>
                  <a:schemeClr val="bg1"/>
                </a:solidFill>
              </a:rPr>
              <a:t>4</a:t>
            </a:r>
            <a:endParaRPr lang="en-ZA" sz="2800" dirty="0">
              <a:solidFill>
                <a:schemeClr val="bg1"/>
              </a:solidFill>
            </a:endParaRPr>
          </a:p>
        </p:txBody>
      </p:sp>
      <p:sp>
        <p:nvSpPr>
          <p:cNvPr id="37" name="TextBox 36"/>
          <p:cNvSpPr txBox="1"/>
          <p:nvPr/>
        </p:nvSpPr>
        <p:spPr>
          <a:xfrm>
            <a:off x="1228928" y="5327379"/>
            <a:ext cx="6473186" cy="646331"/>
          </a:xfrm>
          <a:prstGeom prst="rect">
            <a:avLst/>
          </a:prstGeom>
          <a:noFill/>
        </p:spPr>
        <p:txBody>
          <a:bodyPr wrap="square" rtlCol="0">
            <a:spAutoFit/>
          </a:bodyPr>
          <a:lstStyle/>
          <a:p>
            <a:r>
              <a:rPr lang="en-ZA" altLang="en-US" dirty="0">
                <a:sym typeface="+mn-ea"/>
              </a:rPr>
              <a:t>Choose intervals between the marks on your axes that will work well with the values you need to plot.</a:t>
            </a:r>
          </a:p>
        </p:txBody>
      </p:sp>
      <p:sp>
        <p:nvSpPr>
          <p:cNvPr id="38" name="Rectangle 37"/>
          <p:cNvSpPr/>
          <p:nvPr/>
        </p:nvSpPr>
        <p:spPr>
          <a:xfrm>
            <a:off x="1115009" y="5406690"/>
            <a:ext cx="45719" cy="504000"/>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3244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0-#ppt_w/2"/>
                                          </p:val>
                                        </p:tav>
                                        <p:tav tm="100000">
                                          <p:val>
                                            <p:strVal val="#ppt_x"/>
                                          </p:val>
                                        </p:tav>
                                      </p:tavLst>
                                    </p:anim>
                                    <p:anim calcmode="lin" valueType="num">
                                      <p:cBhvr additive="base">
                                        <p:cTn id="37" dur="500" fill="hold"/>
                                        <p:tgtEl>
                                          <p:spTgt spid="2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0-#ppt_w/2"/>
                                          </p:val>
                                        </p:tav>
                                        <p:tav tm="100000">
                                          <p:val>
                                            <p:strVal val="#ppt_x"/>
                                          </p:val>
                                        </p:tav>
                                      </p:tavLst>
                                    </p:anim>
                                    <p:anim calcmode="lin" valueType="num">
                                      <p:cBhvr additive="base">
                                        <p:cTn id="55" dur="500" fill="hold"/>
                                        <p:tgtEl>
                                          <p:spTgt spid="3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1+#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0-#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1+#ppt_w/2"/>
                                          </p:val>
                                        </p:tav>
                                        <p:tav tm="100000">
                                          <p:val>
                                            <p:strVal val="#ppt_x"/>
                                          </p:val>
                                        </p:tav>
                                      </p:tavLst>
                                    </p:anim>
                                    <p:anim calcmode="lin" valueType="num">
                                      <p:cBhvr additive="base">
                                        <p:cTn id="77" dur="500" fill="hold"/>
                                        <p:tgtEl>
                                          <p:spTgt spid="36"/>
                                        </p:tgtEl>
                                        <p:attrNameLst>
                                          <p:attrName>ppt_y</p:attrName>
                                        </p:attrNameLst>
                                      </p:cBhvr>
                                      <p:tavLst>
                                        <p:tav tm="0">
                                          <p:val>
                                            <p:strVal val="#ppt_y"/>
                                          </p:val>
                                        </p:tav>
                                        <p:tav tm="100000">
                                          <p:val>
                                            <p:strVal val="#ppt_y"/>
                                          </p:val>
                                        </p:tav>
                                      </p:tavLst>
                                    </p:anim>
                                  </p:childTnLst>
                                </p:cTn>
                              </p:par>
                              <p:par>
                                <p:cTn id="78" presetID="53" presetClass="entr" presetSubtype="16"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p:cTn id="80" dur="500" fill="hold"/>
                                        <p:tgtEl>
                                          <p:spTgt spid="38"/>
                                        </p:tgtEl>
                                        <p:attrNameLst>
                                          <p:attrName>ppt_w</p:attrName>
                                        </p:attrNameLst>
                                      </p:cBhvr>
                                      <p:tavLst>
                                        <p:tav tm="0">
                                          <p:val>
                                            <p:fltVal val="0"/>
                                          </p:val>
                                        </p:tav>
                                        <p:tav tm="100000">
                                          <p:val>
                                            <p:strVal val="#ppt_w"/>
                                          </p:val>
                                        </p:tav>
                                      </p:tavLst>
                                    </p:anim>
                                    <p:anim calcmode="lin" valueType="num">
                                      <p:cBhvr>
                                        <p:cTn id="81" dur="500" fill="hold"/>
                                        <p:tgtEl>
                                          <p:spTgt spid="38"/>
                                        </p:tgtEl>
                                        <p:attrNameLst>
                                          <p:attrName>ppt_h</p:attrName>
                                        </p:attrNameLst>
                                      </p:cBhvr>
                                      <p:tavLst>
                                        <p:tav tm="0">
                                          <p:val>
                                            <p:fltVal val="0"/>
                                          </p:val>
                                        </p:tav>
                                        <p:tav tm="100000">
                                          <p:val>
                                            <p:strVal val="#ppt_h"/>
                                          </p:val>
                                        </p:tav>
                                      </p:tavLst>
                                    </p:anim>
                                    <p:animEffect transition="in" filter="fade">
                                      <p:cBhvr>
                                        <p:cTn id="82" dur="500"/>
                                        <p:tgtEl>
                                          <p:spTgt spid="38"/>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27" grpId="0" animBg="1"/>
      <p:bldP spid="28" grpId="0"/>
      <p:bldP spid="29" grpId="0"/>
      <p:bldP spid="30" grpId="0" animBg="1"/>
      <p:bldP spid="31" grpId="0" animBg="1"/>
      <p:bldP spid="32" grpId="0"/>
      <p:bldP spid="33" grpId="0"/>
      <p:bldP spid="34" grpId="0" animBg="1"/>
      <p:bldP spid="35" grpId="0" animBg="1"/>
      <p:bldP spid="36" grpId="0"/>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Plotting graphs of linear relationships</a:t>
            </a:r>
            <a:endParaRPr lang="en-ZA" sz="4400" dirty="0"/>
          </a:p>
        </p:txBody>
      </p:sp>
      <p:sp>
        <p:nvSpPr>
          <p:cNvPr id="4" name="Text Placeholder 3"/>
          <p:cNvSpPr>
            <a:spLocks noGrp="1"/>
          </p:cNvSpPr>
          <p:nvPr>
            <p:ph type="body" sz="quarter" idx="10"/>
          </p:nvPr>
        </p:nvSpPr>
        <p:spPr/>
        <p:txBody>
          <a:bodyPr/>
          <a:lstStyle/>
          <a:p>
            <a:r>
              <a:rPr lang="en-ZA" dirty="0"/>
              <a:t>Unit 12.2</a:t>
            </a:r>
          </a:p>
        </p:txBody>
      </p:sp>
      <p:sp>
        <p:nvSpPr>
          <p:cNvPr id="5" name="Rectangle 4"/>
          <p:cNvSpPr/>
          <p:nvPr/>
        </p:nvSpPr>
        <p:spPr>
          <a:xfrm>
            <a:off x="518160" y="2260329"/>
            <a:ext cx="7336536" cy="2104637"/>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Content Placeholder 2"/>
          <p:cNvSpPr txBox="1">
            <a:spLocks/>
          </p:cNvSpPr>
          <p:nvPr/>
        </p:nvSpPr>
        <p:spPr>
          <a:xfrm>
            <a:off x="893438" y="2050225"/>
            <a:ext cx="1427068"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400" b="1" i="1" dirty="0">
                <a:solidFill>
                  <a:srgbClr val="64AFA8"/>
                </a:solidFill>
              </a:rPr>
              <a:t>Example</a:t>
            </a:r>
            <a:endParaRPr lang="en-GB" sz="2400" b="1" i="1" dirty="0">
              <a:solidFill>
                <a:srgbClr val="64AFA8"/>
              </a:solidFill>
            </a:endParaRPr>
          </a:p>
        </p:txBody>
      </p:sp>
      <p:sp>
        <p:nvSpPr>
          <p:cNvPr id="7" name="TextBox 6"/>
          <p:cNvSpPr txBox="1"/>
          <p:nvPr/>
        </p:nvSpPr>
        <p:spPr>
          <a:xfrm>
            <a:off x="666235" y="2505936"/>
            <a:ext cx="7097539" cy="1631216"/>
          </a:xfrm>
          <a:prstGeom prst="rect">
            <a:avLst/>
          </a:prstGeom>
          <a:noFill/>
        </p:spPr>
        <p:txBody>
          <a:bodyPr wrap="square" rtlCol="0">
            <a:spAutoFit/>
          </a:bodyPr>
          <a:lstStyle/>
          <a:p>
            <a:pPr marL="180975" indent="-180975">
              <a:buFont typeface="Arial" panose="020B0604020202020204" pitchFamily="34" charset="0"/>
              <a:buChar char="•"/>
            </a:pPr>
            <a:r>
              <a:rPr lang="en-ZA" altLang="en-US" sz="2000" dirty="0">
                <a:sym typeface="+mn-ea"/>
              </a:rPr>
              <a:t>To plot values such as 142, 156 and 178, choose intervals of 10 units apart from 140 to 180.</a:t>
            </a:r>
          </a:p>
          <a:p>
            <a:pPr marL="180975" indent="-180975">
              <a:buFont typeface="Arial" panose="020B0604020202020204" pitchFamily="34" charset="0"/>
              <a:buChar char="•"/>
            </a:pPr>
            <a:endParaRPr lang="en-ZA" altLang="en-US" sz="2000" dirty="0">
              <a:sym typeface="+mn-ea"/>
            </a:endParaRPr>
          </a:p>
          <a:p>
            <a:pPr marL="180975" indent="-180975">
              <a:buFont typeface="Arial" panose="020B0604020202020204" pitchFamily="34" charset="0"/>
              <a:buChar char="•"/>
            </a:pPr>
            <a:r>
              <a:rPr lang="en-ZA" altLang="en-US" sz="2000" dirty="0">
                <a:sym typeface="+mn-ea"/>
              </a:rPr>
              <a:t>Choose to increase in multiples of 5 or 10, even when the values to plot are not multiples of 10.</a:t>
            </a:r>
            <a:endParaRPr lang="en-ZA" sz="2000" dirty="0"/>
          </a:p>
        </p:txBody>
      </p:sp>
    </p:spTree>
    <p:extLst>
      <p:ext uri="{BB962C8B-B14F-4D97-AF65-F5344CB8AC3E}">
        <p14:creationId xmlns:p14="http://schemas.microsoft.com/office/powerpoint/2010/main" val="2941339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Tips for drawing a graph</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sp>
        <p:nvSpPr>
          <p:cNvPr id="7" name="Rectangle 6"/>
          <p:cNvSpPr/>
          <p:nvPr/>
        </p:nvSpPr>
        <p:spPr>
          <a:xfrm>
            <a:off x="524614" y="4876009"/>
            <a:ext cx="7387038" cy="1417224"/>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8" name="TextBox 7"/>
          <p:cNvSpPr txBox="1"/>
          <p:nvPr/>
        </p:nvSpPr>
        <p:spPr>
          <a:xfrm>
            <a:off x="524614" y="5290714"/>
            <a:ext cx="609600" cy="584775"/>
          </a:xfrm>
          <a:prstGeom prst="rect">
            <a:avLst/>
          </a:prstGeom>
          <a:noFill/>
        </p:spPr>
        <p:txBody>
          <a:bodyPr wrap="square" rtlCol="0">
            <a:spAutoFit/>
          </a:bodyPr>
          <a:lstStyle/>
          <a:p>
            <a:pPr algn="ctr"/>
            <a:r>
              <a:rPr lang="en-GB" sz="3200" b="1" dirty="0">
                <a:solidFill>
                  <a:schemeClr val="bg1"/>
                </a:solidFill>
              </a:rPr>
              <a:t>1</a:t>
            </a:r>
            <a:endParaRPr lang="en-ZA" sz="3200" dirty="0">
              <a:solidFill>
                <a:schemeClr val="bg1"/>
              </a:solidFill>
            </a:endParaRPr>
          </a:p>
        </p:txBody>
      </p:sp>
      <p:sp>
        <p:nvSpPr>
          <p:cNvPr id="9" name="TextBox 8"/>
          <p:cNvSpPr txBox="1"/>
          <p:nvPr/>
        </p:nvSpPr>
        <p:spPr>
          <a:xfrm>
            <a:off x="1232348" y="4815905"/>
            <a:ext cx="6431837" cy="1477328"/>
          </a:xfrm>
          <a:prstGeom prst="rect">
            <a:avLst/>
          </a:prstGeom>
          <a:noFill/>
        </p:spPr>
        <p:txBody>
          <a:bodyPr wrap="square" rtlCol="0">
            <a:spAutoFit/>
          </a:bodyPr>
          <a:lstStyle/>
          <a:p>
            <a:r>
              <a:rPr lang="en-ZA" altLang="en-US" dirty="0">
                <a:sym typeface="+mn-ea"/>
              </a:rPr>
              <a:t>Draw a table of values, unless one is given. </a:t>
            </a:r>
          </a:p>
          <a:p>
            <a:r>
              <a:rPr lang="en-ZA" altLang="en-US" dirty="0">
                <a:sym typeface="+mn-ea"/>
              </a:rPr>
              <a:t>Choose at least 4 input values and include 0, to show what the graph does at this point. </a:t>
            </a:r>
          </a:p>
          <a:p>
            <a:r>
              <a:rPr lang="en-ZA" altLang="en-US" dirty="0">
                <a:sym typeface="+mn-ea"/>
              </a:rPr>
              <a:t>Fill in the values of the other variable, using the formula or the description.</a:t>
            </a:r>
          </a:p>
        </p:txBody>
      </p:sp>
      <p:sp>
        <p:nvSpPr>
          <p:cNvPr id="10" name="Rectangle 9"/>
          <p:cNvSpPr/>
          <p:nvPr/>
        </p:nvSpPr>
        <p:spPr>
          <a:xfrm>
            <a:off x="1116284" y="5110725"/>
            <a:ext cx="45719" cy="944224"/>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88104" y="1355647"/>
            <a:ext cx="7406979" cy="496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400" b="1" dirty="0">
                <a:sym typeface="+mn-ea"/>
              </a:rPr>
              <a:t>Steps for drawing a graph</a:t>
            </a:r>
          </a:p>
        </p:txBody>
      </p:sp>
      <p:graphicFrame>
        <p:nvGraphicFramePr>
          <p:cNvPr id="30" name="Table 29"/>
          <p:cNvGraphicFramePr>
            <a:graphicFrameLocks noGrp="1"/>
          </p:cNvGraphicFramePr>
          <p:nvPr>
            <p:extLst>
              <p:ext uri="{D42A27DB-BD31-4B8C-83A1-F6EECF244321}">
                <p14:modId xmlns:p14="http://schemas.microsoft.com/office/powerpoint/2010/main" val="1904329845"/>
              </p:ext>
            </p:extLst>
          </p:nvPr>
        </p:nvGraphicFramePr>
        <p:xfrm>
          <a:off x="2340967" y="2179366"/>
          <a:ext cx="3814364" cy="741680"/>
        </p:xfrm>
        <a:graphic>
          <a:graphicData uri="http://schemas.openxmlformats.org/drawingml/2006/table">
            <a:tbl>
              <a:tblPr firstRow="1" bandRow="1">
                <a:tableStyleId>{5C22544A-7EE6-4342-B048-85BDC9FD1C3A}</a:tableStyleId>
              </a:tblPr>
              <a:tblGrid>
                <a:gridCol w="1481068">
                  <a:extLst>
                    <a:ext uri="{9D8B030D-6E8A-4147-A177-3AD203B41FA5}">
                      <a16:colId xmlns="" xmlns:a16="http://schemas.microsoft.com/office/drawing/2014/main" val="20000"/>
                    </a:ext>
                  </a:extLst>
                </a:gridCol>
                <a:gridCol w="493986">
                  <a:extLst>
                    <a:ext uri="{9D8B030D-6E8A-4147-A177-3AD203B41FA5}">
                      <a16:colId xmlns="" xmlns:a16="http://schemas.microsoft.com/office/drawing/2014/main" val="20001"/>
                    </a:ext>
                  </a:extLst>
                </a:gridCol>
                <a:gridCol w="588579">
                  <a:extLst>
                    <a:ext uri="{9D8B030D-6E8A-4147-A177-3AD203B41FA5}">
                      <a16:colId xmlns="" xmlns:a16="http://schemas.microsoft.com/office/drawing/2014/main" val="20002"/>
                    </a:ext>
                  </a:extLst>
                </a:gridCol>
                <a:gridCol w="620110">
                  <a:extLst>
                    <a:ext uri="{9D8B030D-6E8A-4147-A177-3AD203B41FA5}">
                      <a16:colId xmlns="" xmlns:a16="http://schemas.microsoft.com/office/drawing/2014/main" val="20003"/>
                    </a:ext>
                  </a:extLst>
                </a:gridCol>
                <a:gridCol w="630621">
                  <a:extLst>
                    <a:ext uri="{9D8B030D-6E8A-4147-A177-3AD203B41FA5}">
                      <a16:colId xmlns="" xmlns:a16="http://schemas.microsoft.com/office/drawing/2014/main" val="20004"/>
                    </a:ext>
                  </a:extLst>
                </a:gridCol>
              </a:tblGrid>
              <a:tr h="370840">
                <a:tc>
                  <a:txBody>
                    <a:bodyPr/>
                    <a:lstStyle/>
                    <a:p>
                      <a:r>
                        <a:rPr lang="en-ZA" b="1" dirty="0">
                          <a:solidFill>
                            <a:schemeClr val="tx1"/>
                          </a:solidFill>
                        </a:rPr>
                        <a:t>Petrol</a:t>
                      </a:r>
                      <a:r>
                        <a:rPr lang="en-ZA" b="1" baseline="0" dirty="0">
                          <a:solidFill>
                            <a:schemeClr val="tx1"/>
                          </a:solidFill>
                        </a:rPr>
                        <a:t> (litres)</a:t>
                      </a:r>
                      <a:endParaRPr lang="en-GB" b="1" dirty="0">
                        <a:solidFill>
                          <a:schemeClr val="tx1"/>
                        </a:solidFill>
                      </a:endParaRPr>
                    </a:p>
                  </a:txBody>
                  <a:tcPr>
                    <a:solidFill>
                      <a:srgbClr val="9FC8CD"/>
                    </a:solidFill>
                  </a:tcPr>
                </a:tc>
                <a:tc>
                  <a:txBody>
                    <a:bodyPr/>
                    <a:lstStyle/>
                    <a:p>
                      <a:pPr algn="ctr"/>
                      <a:r>
                        <a:rPr lang="en-ZA" b="0" dirty="0">
                          <a:solidFill>
                            <a:schemeClr val="tx1"/>
                          </a:solidFill>
                        </a:rPr>
                        <a:t>0</a:t>
                      </a:r>
                      <a:endParaRPr lang="en-GB" b="0" dirty="0">
                        <a:solidFill>
                          <a:schemeClr val="tx1"/>
                        </a:solidFill>
                      </a:endParaRPr>
                    </a:p>
                  </a:txBody>
                  <a:tcPr>
                    <a:solidFill>
                      <a:srgbClr val="D8E8EA"/>
                    </a:solidFill>
                  </a:tcPr>
                </a:tc>
                <a:tc>
                  <a:txBody>
                    <a:bodyPr/>
                    <a:lstStyle/>
                    <a:p>
                      <a:pPr algn="ctr"/>
                      <a:r>
                        <a:rPr lang="en-ZA" b="0" dirty="0">
                          <a:solidFill>
                            <a:schemeClr val="tx1"/>
                          </a:solidFill>
                        </a:rPr>
                        <a:t>2</a:t>
                      </a:r>
                      <a:endParaRPr lang="en-GB" b="0" dirty="0">
                        <a:solidFill>
                          <a:schemeClr val="tx1"/>
                        </a:solidFill>
                      </a:endParaRPr>
                    </a:p>
                  </a:txBody>
                  <a:tcPr>
                    <a:solidFill>
                      <a:srgbClr val="D8E8EA"/>
                    </a:solidFill>
                  </a:tcPr>
                </a:tc>
                <a:tc>
                  <a:txBody>
                    <a:bodyPr/>
                    <a:lstStyle/>
                    <a:p>
                      <a:pPr algn="ctr"/>
                      <a:r>
                        <a:rPr lang="en-ZA" b="0" dirty="0">
                          <a:solidFill>
                            <a:schemeClr val="tx1"/>
                          </a:solidFill>
                        </a:rPr>
                        <a:t>4</a:t>
                      </a:r>
                      <a:endParaRPr lang="en-GB" b="0" dirty="0">
                        <a:solidFill>
                          <a:schemeClr val="tx1"/>
                        </a:solidFill>
                      </a:endParaRPr>
                    </a:p>
                  </a:txBody>
                  <a:tcPr>
                    <a:solidFill>
                      <a:srgbClr val="D8E8EA"/>
                    </a:solidFill>
                  </a:tcPr>
                </a:tc>
                <a:tc>
                  <a:txBody>
                    <a:bodyPr/>
                    <a:lstStyle/>
                    <a:p>
                      <a:pPr algn="ctr"/>
                      <a:r>
                        <a:rPr lang="en-ZA" b="0" dirty="0">
                          <a:solidFill>
                            <a:schemeClr val="tx1"/>
                          </a:solidFill>
                        </a:rPr>
                        <a:t>6</a:t>
                      </a:r>
                      <a:endParaRPr lang="en-GB" b="0" dirty="0">
                        <a:solidFill>
                          <a:schemeClr val="tx1"/>
                        </a:solidFill>
                      </a:endParaRPr>
                    </a:p>
                  </a:txBody>
                  <a:tcPr>
                    <a:solidFill>
                      <a:srgbClr val="D8E8EA"/>
                    </a:solidFill>
                  </a:tcPr>
                </a:tc>
                <a:extLst>
                  <a:ext uri="{0D108BD9-81ED-4DB2-BD59-A6C34878D82A}">
                    <a16:rowId xmlns="" xmlns:a16="http://schemas.microsoft.com/office/drawing/2014/main" val="10000"/>
                  </a:ext>
                </a:extLst>
              </a:tr>
              <a:tr h="370840">
                <a:tc>
                  <a:txBody>
                    <a:bodyPr/>
                    <a:lstStyle/>
                    <a:p>
                      <a:r>
                        <a:rPr lang="en-ZA" dirty="0">
                          <a:solidFill>
                            <a:schemeClr val="tx1"/>
                          </a:solidFill>
                        </a:rPr>
                        <a:t>Cost (R) </a:t>
                      </a:r>
                      <a:endParaRPr lang="en-GB" dirty="0">
                        <a:solidFill>
                          <a:schemeClr val="tx1"/>
                        </a:solidFill>
                      </a:endParaRPr>
                    </a:p>
                  </a:txBody>
                  <a:tcPr>
                    <a:solidFill>
                      <a:srgbClr val="9FC8CD"/>
                    </a:solidFill>
                  </a:tcPr>
                </a:tc>
                <a:tc>
                  <a:txBody>
                    <a:bodyPr/>
                    <a:lstStyle/>
                    <a:p>
                      <a:endParaRPr lang="en-GB" dirty="0"/>
                    </a:p>
                  </a:txBody>
                  <a:tcPr>
                    <a:solidFill>
                      <a:srgbClr val="D8E8EA"/>
                    </a:solidFill>
                  </a:tcPr>
                </a:tc>
                <a:tc>
                  <a:txBody>
                    <a:bodyPr/>
                    <a:lstStyle/>
                    <a:p>
                      <a:endParaRPr lang="en-GB" dirty="0"/>
                    </a:p>
                  </a:txBody>
                  <a:tcPr>
                    <a:solidFill>
                      <a:srgbClr val="D8E8EA"/>
                    </a:solidFill>
                  </a:tcPr>
                </a:tc>
                <a:tc>
                  <a:txBody>
                    <a:bodyPr/>
                    <a:lstStyle/>
                    <a:p>
                      <a:endParaRPr lang="en-GB"/>
                    </a:p>
                  </a:txBody>
                  <a:tcPr>
                    <a:solidFill>
                      <a:srgbClr val="D8E8EA"/>
                    </a:solidFill>
                  </a:tcPr>
                </a:tc>
                <a:tc>
                  <a:txBody>
                    <a:bodyPr/>
                    <a:lstStyle/>
                    <a:p>
                      <a:endParaRPr lang="en-GB" dirty="0"/>
                    </a:p>
                  </a:txBody>
                  <a:tcPr>
                    <a:solidFill>
                      <a:srgbClr val="D8E8EA"/>
                    </a:solidFill>
                  </a:tcPr>
                </a:tc>
                <a:extLst>
                  <a:ext uri="{0D108BD9-81ED-4DB2-BD59-A6C34878D82A}">
                    <a16:rowId xmlns="" xmlns:a16="http://schemas.microsoft.com/office/drawing/2014/main" val="10001"/>
                  </a:ext>
                </a:extLst>
              </a:tr>
            </a:tbl>
          </a:graphicData>
        </a:graphic>
      </p:graphicFrame>
      <p:sp>
        <p:nvSpPr>
          <p:cNvPr id="32" name="TextBox 31"/>
          <p:cNvSpPr txBox="1"/>
          <p:nvPr/>
        </p:nvSpPr>
        <p:spPr>
          <a:xfrm>
            <a:off x="3353898" y="3336256"/>
            <a:ext cx="1788503" cy="369332"/>
          </a:xfrm>
          <a:prstGeom prst="rect">
            <a:avLst/>
          </a:prstGeom>
          <a:noFill/>
        </p:spPr>
        <p:txBody>
          <a:bodyPr wrap="none" rtlCol="0">
            <a:spAutoFit/>
          </a:bodyPr>
          <a:lstStyle/>
          <a:p>
            <a:r>
              <a:rPr lang="en-ZA" dirty="0"/>
              <a:t>Cost = litres × 15 </a:t>
            </a:r>
            <a:endParaRPr lang="en-GB" dirty="0"/>
          </a:p>
        </p:txBody>
      </p:sp>
      <p:graphicFrame>
        <p:nvGraphicFramePr>
          <p:cNvPr id="33" name="Table 32"/>
          <p:cNvGraphicFramePr>
            <a:graphicFrameLocks noGrp="1"/>
          </p:cNvGraphicFramePr>
          <p:nvPr>
            <p:extLst>
              <p:ext uri="{D42A27DB-BD31-4B8C-83A1-F6EECF244321}">
                <p14:modId xmlns:p14="http://schemas.microsoft.com/office/powerpoint/2010/main" val="2203533563"/>
              </p:ext>
            </p:extLst>
          </p:nvPr>
        </p:nvGraphicFramePr>
        <p:xfrm>
          <a:off x="2340967" y="3818697"/>
          <a:ext cx="3814364" cy="741680"/>
        </p:xfrm>
        <a:graphic>
          <a:graphicData uri="http://schemas.openxmlformats.org/drawingml/2006/table">
            <a:tbl>
              <a:tblPr firstRow="1" bandRow="1">
                <a:tableStyleId>{5C22544A-7EE6-4342-B048-85BDC9FD1C3A}</a:tableStyleId>
              </a:tblPr>
              <a:tblGrid>
                <a:gridCol w="1481068">
                  <a:extLst>
                    <a:ext uri="{9D8B030D-6E8A-4147-A177-3AD203B41FA5}">
                      <a16:colId xmlns="" xmlns:a16="http://schemas.microsoft.com/office/drawing/2014/main" val="20000"/>
                    </a:ext>
                  </a:extLst>
                </a:gridCol>
                <a:gridCol w="493986">
                  <a:extLst>
                    <a:ext uri="{9D8B030D-6E8A-4147-A177-3AD203B41FA5}">
                      <a16:colId xmlns="" xmlns:a16="http://schemas.microsoft.com/office/drawing/2014/main" val="20001"/>
                    </a:ext>
                  </a:extLst>
                </a:gridCol>
                <a:gridCol w="588579">
                  <a:extLst>
                    <a:ext uri="{9D8B030D-6E8A-4147-A177-3AD203B41FA5}">
                      <a16:colId xmlns="" xmlns:a16="http://schemas.microsoft.com/office/drawing/2014/main" val="20002"/>
                    </a:ext>
                  </a:extLst>
                </a:gridCol>
                <a:gridCol w="620110">
                  <a:extLst>
                    <a:ext uri="{9D8B030D-6E8A-4147-A177-3AD203B41FA5}">
                      <a16:colId xmlns="" xmlns:a16="http://schemas.microsoft.com/office/drawing/2014/main" val="20003"/>
                    </a:ext>
                  </a:extLst>
                </a:gridCol>
                <a:gridCol w="630621">
                  <a:extLst>
                    <a:ext uri="{9D8B030D-6E8A-4147-A177-3AD203B41FA5}">
                      <a16:colId xmlns="" xmlns:a16="http://schemas.microsoft.com/office/drawing/2014/main" val="20004"/>
                    </a:ext>
                  </a:extLst>
                </a:gridCol>
              </a:tblGrid>
              <a:tr h="370840">
                <a:tc>
                  <a:txBody>
                    <a:bodyPr/>
                    <a:lstStyle/>
                    <a:p>
                      <a:r>
                        <a:rPr lang="en-ZA" b="1" dirty="0">
                          <a:solidFill>
                            <a:schemeClr val="tx1"/>
                          </a:solidFill>
                        </a:rPr>
                        <a:t>Petrol</a:t>
                      </a:r>
                      <a:r>
                        <a:rPr lang="en-ZA" b="1" baseline="0" dirty="0">
                          <a:solidFill>
                            <a:schemeClr val="tx1"/>
                          </a:solidFill>
                        </a:rPr>
                        <a:t> (litres)</a:t>
                      </a:r>
                      <a:endParaRPr lang="en-GB" b="1" dirty="0">
                        <a:solidFill>
                          <a:schemeClr val="tx1"/>
                        </a:solidFill>
                      </a:endParaRPr>
                    </a:p>
                  </a:txBody>
                  <a:tcPr>
                    <a:solidFill>
                      <a:srgbClr val="9FC8CD"/>
                    </a:solidFill>
                  </a:tcPr>
                </a:tc>
                <a:tc>
                  <a:txBody>
                    <a:bodyPr/>
                    <a:lstStyle/>
                    <a:p>
                      <a:pPr algn="ctr"/>
                      <a:r>
                        <a:rPr lang="en-ZA" b="0" dirty="0">
                          <a:solidFill>
                            <a:schemeClr val="tx1"/>
                          </a:solidFill>
                        </a:rPr>
                        <a:t>0</a:t>
                      </a:r>
                      <a:endParaRPr lang="en-GB" b="0" dirty="0">
                        <a:solidFill>
                          <a:schemeClr val="tx1"/>
                        </a:solidFill>
                      </a:endParaRPr>
                    </a:p>
                  </a:txBody>
                  <a:tcPr>
                    <a:solidFill>
                      <a:srgbClr val="D8E8EA"/>
                    </a:solidFill>
                  </a:tcPr>
                </a:tc>
                <a:tc>
                  <a:txBody>
                    <a:bodyPr/>
                    <a:lstStyle/>
                    <a:p>
                      <a:pPr algn="ctr"/>
                      <a:r>
                        <a:rPr lang="en-ZA" b="0" dirty="0">
                          <a:solidFill>
                            <a:schemeClr val="tx1"/>
                          </a:solidFill>
                        </a:rPr>
                        <a:t>2</a:t>
                      </a:r>
                      <a:endParaRPr lang="en-GB" b="0" dirty="0">
                        <a:solidFill>
                          <a:schemeClr val="tx1"/>
                        </a:solidFill>
                      </a:endParaRPr>
                    </a:p>
                  </a:txBody>
                  <a:tcPr>
                    <a:solidFill>
                      <a:srgbClr val="D8E8EA"/>
                    </a:solidFill>
                  </a:tcPr>
                </a:tc>
                <a:tc>
                  <a:txBody>
                    <a:bodyPr/>
                    <a:lstStyle/>
                    <a:p>
                      <a:pPr algn="ctr"/>
                      <a:r>
                        <a:rPr lang="en-ZA" b="0" dirty="0">
                          <a:solidFill>
                            <a:schemeClr val="tx1"/>
                          </a:solidFill>
                        </a:rPr>
                        <a:t>4</a:t>
                      </a:r>
                      <a:endParaRPr lang="en-GB" b="0" dirty="0">
                        <a:solidFill>
                          <a:schemeClr val="tx1"/>
                        </a:solidFill>
                      </a:endParaRPr>
                    </a:p>
                  </a:txBody>
                  <a:tcPr>
                    <a:solidFill>
                      <a:srgbClr val="D8E8EA"/>
                    </a:solidFill>
                  </a:tcPr>
                </a:tc>
                <a:tc>
                  <a:txBody>
                    <a:bodyPr/>
                    <a:lstStyle/>
                    <a:p>
                      <a:pPr algn="ctr"/>
                      <a:r>
                        <a:rPr lang="en-ZA" b="0" dirty="0">
                          <a:solidFill>
                            <a:schemeClr val="tx1"/>
                          </a:solidFill>
                        </a:rPr>
                        <a:t>6</a:t>
                      </a:r>
                      <a:endParaRPr lang="en-GB" b="0" dirty="0">
                        <a:solidFill>
                          <a:schemeClr val="tx1"/>
                        </a:solidFill>
                      </a:endParaRPr>
                    </a:p>
                  </a:txBody>
                  <a:tcPr>
                    <a:solidFill>
                      <a:srgbClr val="D8E8EA"/>
                    </a:solidFill>
                  </a:tcPr>
                </a:tc>
                <a:extLst>
                  <a:ext uri="{0D108BD9-81ED-4DB2-BD59-A6C34878D82A}">
                    <a16:rowId xmlns="" xmlns:a16="http://schemas.microsoft.com/office/drawing/2014/main" val="10000"/>
                  </a:ext>
                </a:extLst>
              </a:tr>
              <a:tr h="370840">
                <a:tc>
                  <a:txBody>
                    <a:bodyPr/>
                    <a:lstStyle/>
                    <a:p>
                      <a:r>
                        <a:rPr lang="en-ZA" dirty="0">
                          <a:solidFill>
                            <a:schemeClr val="tx1"/>
                          </a:solidFill>
                        </a:rPr>
                        <a:t>Cost (R) </a:t>
                      </a:r>
                      <a:endParaRPr lang="en-GB" dirty="0">
                        <a:solidFill>
                          <a:schemeClr val="tx1"/>
                        </a:solidFill>
                      </a:endParaRPr>
                    </a:p>
                  </a:txBody>
                  <a:tcPr>
                    <a:solidFill>
                      <a:srgbClr val="9FC8CD"/>
                    </a:solidFill>
                  </a:tcPr>
                </a:tc>
                <a:tc>
                  <a:txBody>
                    <a:bodyPr/>
                    <a:lstStyle/>
                    <a:p>
                      <a:pPr algn="ctr"/>
                      <a:r>
                        <a:rPr lang="en-ZA" b="0" dirty="0">
                          <a:solidFill>
                            <a:schemeClr val="tx1"/>
                          </a:solidFill>
                        </a:rPr>
                        <a:t>0</a:t>
                      </a:r>
                      <a:endParaRPr lang="en-GB" b="0" dirty="0">
                        <a:solidFill>
                          <a:schemeClr val="tx1"/>
                        </a:solidFill>
                      </a:endParaRPr>
                    </a:p>
                  </a:txBody>
                  <a:tcPr>
                    <a:solidFill>
                      <a:srgbClr val="D8E8EA"/>
                    </a:solidFill>
                  </a:tcPr>
                </a:tc>
                <a:tc>
                  <a:txBody>
                    <a:bodyPr/>
                    <a:lstStyle/>
                    <a:p>
                      <a:pPr algn="ctr"/>
                      <a:r>
                        <a:rPr lang="en-ZA" b="0" dirty="0">
                          <a:solidFill>
                            <a:schemeClr val="tx1"/>
                          </a:solidFill>
                        </a:rPr>
                        <a:t>30</a:t>
                      </a:r>
                      <a:endParaRPr lang="en-GB" b="0" dirty="0">
                        <a:solidFill>
                          <a:schemeClr val="tx1"/>
                        </a:solidFill>
                      </a:endParaRPr>
                    </a:p>
                  </a:txBody>
                  <a:tcPr>
                    <a:solidFill>
                      <a:srgbClr val="D8E8EA"/>
                    </a:solidFill>
                  </a:tcPr>
                </a:tc>
                <a:tc>
                  <a:txBody>
                    <a:bodyPr/>
                    <a:lstStyle/>
                    <a:p>
                      <a:pPr algn="ctr"/>
                      <a:r>
                        <a:rPr lang="en-ZA" b="0" dirty="0">
                          <a:solidFill>
                            <a:schemeClr val="tx1"/>
                          </a:solidFill>
                        </a:rPr>
                        <a:t>60</a:t>
                      </a:r>
                      <a:endParaRPr lang="en-GB" b="0" dirty="0">
                        <a:solidFill>
                          <a:schemeClr val="tx1"/>
                        </a:solidFill>
                      </a:endParaRPr>
                    </a:p>
                  </a:txBody>
                  <a:tcPr>
                    <a:solidFill>
                      <a:srgbClr val="D8E8EA"/>
                    </a:solidFill>
                  </a:tcPr>
                </a:tc>
                <a:tc>
                  <a:txBody>
                    <a:bodyPr/>
                    <a:lstStyle/>
                    <a:p>
                      <a:pPr algn="ctr"/>
                      <a:r>
                        <a:rPr lang="en-ZA" b="0" dirty="0">
                          <a:solidFill>
                            <a:schemeClr val="tx1"/>
                          </a:solidFill>
                        </a:rPr>
                        <a:t>90</a:t>
                      </a:r>
                      <a:endParaRPr lang="en-GB" b="0" dirty="0">
                        <a:solidFill>
                          <a:schemeClr val="tx1"/>
                        </a:solidFill>
                      </a:endParaRPr>
                    </a:p>
                  </a:txBody>
                  <a:tcPr>
                    <a:solidFill>
                      <a:srgbClr val="D8E8EA"/>
                    </a:solidFill>
                  </a:tcPr>
                </a:tc>
                <a:extLst>
                  <a:ext uri="{0D108BD9-81ED-4DB2-BD59-A6C34878D82A}">
                    <a16:rowId xmlns="" xmlns:a16="http://schemas.microsoft.com/office/drawing/2014/main" val="10001"/>
                  </a:ext>
                </a:extLst>
              </a:tr>
            </a:tbl>
          </a:graphicData>
        </a:graphic>
      </p:graphicFrame>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934" y="2179366"/>
            <a:ext cx="2756432" cy="3257001"/>
          </a:xfrm>
          <a:prstGeom prst="rect">
            <a:avLst/>
          </a:prstGeom>
          <a:noFill/>
          <a:ln>
            <a:noFill/>
          </a:ln>
        </p:spPr>
      </p:pic>
    </p:spTree>
    <p:extLst>
      <p:ext uri="{BB962C8B-B14F-4D97-AF65-F5344CB8AC3E}">
        <p14:creationId xmlns:p14="http://schemas.microsoft.com/office/powerpoint/2010/main" val="22246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413416" y="2925087"/>
            <a:ext cx="1432562" cy="1339088"/>
            <a:chOff x="4789076" y="3180360"/>
            <a:chExt cx="1432562" cy="1339088"/>
          </a:xfrm>
        </p:grpSpPr>
        <p:cxnSp>
          <p:nvCxnSpPr>
            <p:cNvPr id="20" name="Straight Connector 19"/>
            <p:cNvCxnSpPr/>
            <p:nvPr/>
          </p:nvCxnSpPr>
          <p:spPr>
            <a:xfrm>
              <a:off x="4803228" y="3180360"/>
              <a:ext cx="0" cy="1339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89076" y="4519448"/>
              <a:ext cx="14325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ZA" dirty="0">
                <a:sym typeface="+mn-ea"/>
              </a:rPr>
              <a:t>Tips for drawing a graph</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sp>
        <p:nvSpPr>
          <p:cNvPr id="7" name="Rectangle 6"/>
          <p:cNvSpPr/>
          <p:nvPr/>
        </p:nvSpPr>
        <p:spPr>
          <a:xfrm>
            <a:off x="498075" y="5029030"/>
            <a:ext cx="7387038" cy="1104670"/>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8" name="TextBox 7"/>
          <p:cNvSpPr txBox="1"/>
          <p:nvPr/>
        </p:nvSpPr>
        <p:spPr>
          <a:xfrm>
            <a:off x="524614" y="5290714"/>
            <a:ext cx="609600" cy="584775"/>
          </a:xfrm>
          <a:prstGeom prst="rect">
            <a:avLst/>
          </a:prstGeom>
          <a:noFill/>
        </p:spPr>
        <p:txBody>
          <a:bodyPr wrap="square" rtlCol="0">
            <a:spAutoFit/>
          </a:bodyPr>
          <a:lstStyle/>
          <a:p>
            <a:pPr algn="ctr"/>
            <a:r>
              <a:rPr lang="en-GB" sz="3200" b="1" dirty="0">
                <a:solidFill>
                  <a:schemeClr val="bg1"/>
                </a:solidFill>
              </a:rPr>
              <a:t>2</a:t>
            </a:r>
            <a:endParaRPr lang="en-ZA" sz="3200" dirty="0">
              <a:solidFill>
                <a:schemeClr val="bg1"/>
              </a:solidFill>
            </a:endParaRPr>
          </a:p>
        </p:txBody>
      </p:sp>
      <p:sp>
        <p:nvSpPr>
          <p:cNvPr id="9" name="TextBox 8"/>
          <p:cNvSpPr txBox="1"/>
          <p:nvPr/>
        </p:nvSpPr>
        <p:spPr>
          <a:xfrm>
            <a:off x="1230203" y="5290714"/>
            <a:ext cx="6431837" cy="646331"/>
          </a:xfrm>
          <a:prstGeom prst="rect">
            <a:avLst/>
          </a:prstGeom>
          <a:noFill/>
        </p:spPr>
        <p:txBody>
          <a:bodyPr wrap="square" rtlCol="0">
            <a:spAutoFit/>
          </a:bodyPr>
          <a:lstStyle/>
          <a:p>
            <a:r>
              <a:rPr lang="en-ZA" altLang="en-US" dirty="0">
                <a:sym typeface="+mn-ea"/>
              </a:rPr>
              <a:t>Give your graph a title, usually stating the effect of one variable compared to another, e.g. “Graph of cost versus time”.</a:t>
            </a:r>
          </a:p>
        </p:txBody>
      </p:sp>
      <p:sp>
        <p:nvSpPr>
          <p:cNvPr id="10" name="Rectangle 9"/>
          <p:cNvSpPr/>
          <p:nvPr/>
        </p:nvSpPr>
        <p:spPr>
          <a:xfrm>
            <a:off x="1116284" y="5110725"/>
            <a:ext cx="45719" cy="944224"/>
          </a:xfrm>
          <a:prstGeom prst="rect">
            <a:avLst/>
          </a:prstGeom>
          <a:solidFill>
            <a:srgbClr val="0D9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96800" y="1418412"/>
            <a:ext cx="7406979" cy="496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400" b="1" dirty="0">
                <a:sym typeface="+mn-ea"/>
              </a:rPr>
              <a:t>Steps for drawing graphs</a:t>
            </a:r>
          </a:p>
        </p:txBody>
      </p:sp>
      <p:sp>
        <p:nvSpPr>
          <p:cNvPr id="32" name="TextBox 31"/>
          <p:cNvSpPr txBox="1"/>
          <p:nvPr/>
        </p:nvSpPr>
        <p:spPr>
          <a:xfrm>
            <a:off x="4639815" y="2152565"/>
            <a:ext cx="2748958" cy="369332"/>
          </a:xfrm>
          <a:prstGeom prst="rect">
            <a:avLst/>
          </a:prstGeom>
          <a:noFill/>
        </p:spPr>
        <p:txBody>
          <a:bodyPr wrap="none" rtlCol="0">
            <a:spAutoFit/>
          </a:bodyPr>
          <a:lstStyle/>
          <a:p>
            <a:r>
              <a:rPr lang="en-ZA" b="1" dirty="0"/>
              <a:t>Graph of cost versus petrol</a:t>
            </a:r>
            <a:endParaRPr lang="en-GB" b="1" dirty="0"/>
          </a:p>
        </p:txBody>
      </p:sp>
      <p:graphicFrame>
        <p:nvGraphicFramePr>
          <p:cNvPr id="33" name="Table 32"/>
          <p:cNvGraphicFramePr>
            <a:graphicFrameLocks noGrp="1"/>
          </p:cNvGraphicFramePr>
          <p:nvPr>
            <p:extLst>
              <p:ext uri="{D42A27DB-BD31-4B8C-83A1-F6EECF244321}">
                <p14:modId xmlns:p14="http://schemas.microsoft.com/office/powerpoint/2010/main" val="2707497386"/>
              </p:ext>
            </p:extLst>
          </p:nvPr>
        </p:nvGraphicFramePr>
        <p:xfrm>
          <a:off x="844544" y="3201603"/>
          <a:ext cx="2894168" cy="1005840"/>
        </p:xfrm>
        <a:graphic>
          <a:graphicData uri="http://schemas.openxmlformats.org/drawingml/2006/table">
            <a:tbl>
              <a:tblPr firstRow="1" bandRow="1">
                <a:tableStyleId>{5C22544A-7EE6-4342-B048-85BDC9FD1C3A}</a:tableStyleId>
              </a:tblPr>
              <a:tblGrid>
                <a:gridCol w="1151270">
                  <a:extLst>
                    <a:ext uri="{9D8B030D-6E8A-4147-A177-3AD203B41FA5}">
                      <a16:colId xmlns="" xmlns:a16="http://schemas.microsoft.com/office/drawing/2014/main" val="20000"/>
                    </a:ext>
                  </a:extLst>
                </a:gridCol>
                <a:gridCol w="376553">
                  <a:extLst>
                    <a:ext uri="{9D8B030D-6E8A-4147-A177-3AD203B41FA5}">
                      <a16:colId xmlns="" xmlns:a16="http://schemas.microsoft.com/office/drawing/2014/main" val="20001"/>
                    </a:ext>
                  </a:extLst>
                </a:gridCol>
                <a:gridCol w="493986">
                  <a:extLst>
                    <a:ext uri="{9D8B030D-6E8A-4147-A177-3AD203B41FA5}">
                      <a16:colId xmlns="" xmlns:a16="http://schemas.microsoft.com/office/drawing/2014/main" val="20002"/>
                    </a:ext>
                  </a:extLst>
                </a:gridCol>
                <a:gridCol w="430925">
                  <a:extLst>
                    <a:ext uri="{9D8B030D-6E8A-4147-A177-3AD203B41FA5}">
                      <a16:colId xmlns="" xmlns:a16="http://schemas.microsoft.com/office/drawing/2014/main" val="20003"/>
                    </a:ext>
                  </a:extLst>
                </a:gridCol>
                <a:gridCol w="441434">
                  <a:extLst>
                    <a:ext uri="{9D8B030D-6E8A-4147-A177-3AD203B41FA5}">
                      <a16:colId xmlns="" xmlns:a16="http://schemas.microsoft.com/office/drawing/2014/main" val="20004"/>
                    </a:ext>
                  </a:extLst>
                </a:gridCol>
              </a:tblGrid>
              <a:tr h="332142">
                <a:tc>
                  <a:txBody>
                    <a:bodyPr/>
                    <a:lstStyle/>
                    <a:p>
                      <a:r>
                        <a:rPr lang="en-ZA" sz="1800" b="1" dirty="0">
                          <a:solidFill>
                            <a:schemeClr val="tx1"/>
                          </a:solidFill>
                        </a:rPr>
                        <a:t>Petrol</a:t>
                      </a:r>
                      <a:r>
                        <a:rPr lang="en-ZA" sz="1800" b="1" baseline="0" dirty="0">
                          <a:solidFill>
                            <a:schemeClr val="tx1"/>
                          </a:solidFill>
                        </a:rPr>
                        <a:t> (litres)</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2</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4</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0"/>
                  </a:ext>
                </a:extLst>
              </a:tr>
              <a:tr h="332142">
                <a:tc>
                  <a:txBody>
                    <a:bodyPr/>
                    <a:lstStyle/>
                    <a:p>
                      <a:r>
                        <a:rPr lang="en-ZA" sz="1800" b="1" dirty="0">
                          <a:solidFill>
                            <a:schemeClr val="tx1"/>
                          </a:solidFill>
                        </a:rPr>
                        <a:t>Cost (R) </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30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90</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68292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Tips for drawing a graph</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sp>
        <p:nvSpPr>
          <p:cNvPr id="7" name="Rectangle 6"/>
          <p:cNvSpPr/>
          <p:nvPr/>
        </p:nvSpPr>
        <p:spPr>
          <a:xfrm>
            <a:off x="498075" y="5029030"/>
            <a:ext cx="7387038" cy="1104670"/>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8" name="TextBox 7"/>
          <p:cNvSpPr txBox="1"/>
          <p:nvPr/>
        </p:nvSpPr>
        <p:spPr>
          <a:xfrm>
            <a:off x="524614" y="5290714"/>
            <a:ext cx="609600" cy="584775"/>
          </a:xfrm>
          <a:prstGeom prst="rect">
            <a:avLst/>
          </a:prstGeom>
          <a:noFill/>
        </p:spPr>
        <p:txBody>
          <a:bodyPr wrap="square" rtlCol="0">
            <a:spAutoFit/>
          </a:bodyPr>
          <a:lstStyle/>
          <a:p>
            <a:pPr algn="ctr"/>
            <a:r>
              <a:rPr lang="en-GB" sz="3200" b="1" dirty="0">
                <a:solidFill>
                  <a:schemeClr val="bg1"/>
                </a:solidFill>
              </a:rPr>
              <a:t>3</a:t>
            </a:r>
            <a:endParaRPr lang="en-ZA" sz="3200" dirty="0">
              <a:solidFill>
                <a:schemeClr val="bg1"/>
              </a:solidFill>
            </a:endParaRPr>
          </a:p>
        </p:txBody>
      </p:sp>
      <p:sp>
        <p:nvSpPr>
          <p:cNvPr id="9" name="TextBox 8"/>
          <p:cNvSpPr txBox="1"/>
          <p:nvPr/>
        </p:nvSpPr>
        <p:spPr>
          <a:xfrm>
            <a:off x="1160753" y="5216726"/>
            <a:ext cx="6431837" cy="646331"/>
          </a:xfrm>
          <a:prstGeom prst="rect">
            <a:avLst/>
          </a:prstGeom>
          <a:noFill/>
        </p:spPr>
        <p:txBody>
          <a:bodyPr wrap="square" rtlCol="0">
            <a:spAutoFit/>
          </a:bodyPr>
          <a:lstStyle/>
          <a:p>
            <a:r>
              <a:rPr lang="en-ZA" altLang="en-US" dirty="0">
                <a:sym typeface="+mn-ea"/>
              </a:rPr>
              <a:t>Choose an appropriate scale to make your graph clear and easy to read.</a:t>
            </a:r>
          </a:p>
        </p:txBody>
      </p:sp>
      <p:sp>
        <p:nvSpPr>
          <p:cNvPr id="10" name="Rectangle 9"/>
          <p:cNvSpPr/>
          <p:nvPr/>
        </p:nvSpPr>
        <p:spPr>
          <a:xfrm>
            <a:off x="1116284" y="5110725"/>
            <a:ext cx="45719" cy="944224"/>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96800" y="1418412"/>
            <a:ext cx="7406979" cy="496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400" b="1" dirty="0">
                <a:sym typeface="+mn-ea"/>
              </a:rPr>
              <a:t>Steps for drawing graphs</a:t>
            </a:r>
          </a:p>
        </p:txBody>
      </p:sp>
      <p:sp>
        <p:nvSpPr>
          <p:cNvPr id="32" name="TextBox 31"/>
          <p:cNvSpPr txBox="1"/>
          <p:nvPr/>
        </p:nvSpPr>
        <p:spPr>
          <a:xfrm>
            <a:off x="4639815" y="2152565"/>
            <a:ext cx="2748958" cy="369332"/>
          </a:xfrm>
          <a:prstGeom prst="rect">
            <a:avLst/>
          </a:prstGeom>
          <a:noFill/>
        </p:spPr>
        <p:txBody>
          <a:bodyPr wrap="none" rtlCol="0">
            <a:spAutoFit/>
          </a:bodyPr>
          <a:lstStyle/>
          <a:p>
            <a:r>
              <a:rPr lang="en-ZA" b="1" dirty="0"/>
              <a:t>Graph of cost versus petrol</a:t>
            </a:r>
            <a:endParaRPr lang="en-GB" b="1" dirty="0"/>
          </a:p>
        </p:txBody>
      </p:sp>
      <p:graphicFrame>
        <p:nvGraphicFramePr>
          <p:cNvPr id="33" name="Table 32"/>
          <p:cNvGraphicFramePr>
            <a:graphicFrameLocks noGrp="1"/>
          </p:cNvGraphicFramePr>
          <p:nvPr>
            <p:extLst>
              <p:ext uri="{D42A27DB-BD31-4B8C-83A1-F6EECF244321}">
                <p14:modId xmlns:p14="http://schemas.microsoft.com/office/powerpoint/2010/main" val="3019945369"/>
              </p:ext>
            </p:extLst>
          </p:nvPr>
        </p:nvGraphicFramePr>
        <p:xfrm>
          <a:off x="844544" y="3201603"/>
          <a:ext cx="2894168" cy="1005840"/>
        </p:xfrm>
        <a:graphic>
          <a:graphicData uri="http://schemas.openxmlformats.org/drawingml/2006/table">
            <a:tbl>
              <a:tblPr firstRow="1" bandRow="1">
                <a:tableStyleId>{5C22544A-7EE6-4342-B048-85BDC9FD1C3A}</a:tableStyleId>
              </a:tblPr>
              <a:tblGrid>
                <a:gridCol w="1151270">
                  <a:extLst>
                    <a:ext uri="{9D8B030D-6E8A-4147-A177-3AD203B41FA5}">
                      <a16:colId xmlns="" xmlns:a16="http://schemas.microsoft.com/office/drawing/2014/main" val="20000"/>
                    </a:ext>
                  </a:extLst>
                </a:gridCol>
                <a:gridCol w="376553">
                  <a:extLst>
                    <a:ext uri="{9D8B030D-6E8A-4147-A177-3AD203B41FA5}">
                      <a16:colId xmlns="" xmlns:a16="http://schemas.microsoft.com/office/drawing/2014/main" val="20001"/>
                    </a:ext>
                  </a:extLst>
                </a:gridCol>
                <a:gridCol w="493986">
                  <a:extLst>
                    <a:ext uri="{9D8B030D-6E8A-4147-A177-3AD203B41FA5}">
                      <a16:colId xmlns="" xmlns:a16="http://schemas.microsoft.com/office/drawing/2014/main" val="20002"/>
                    </a:ext>
                  </a:extLst>
                </a:gridCol>
                <a:gridCol w="430925">
                  <a:extLst>
                    <a:ext uri="{9D8B030D-6E8A-4147-A177-3AD203B41FA5}">
                      <a16:colId xmlns="" xmlns:a16="http://schemas.microsoft.com/office/drawing/2014/main" val="20003"/>
                    </a:ext>
                  </a:extLst>
                </a:gridCol>
                <a:gridCol w="441434">
                  <a:extLst>
                    <a:ext uri="{9D8B030D-6E8A-4147-A177-3AD203B41FA5}">
                      <a16:colId xmlns="" xmlns:a16="http://schemas.microsoft.com/office/drawing/2014/main" val="20004"/>
                    </a:ext>
                  </a:extLst>
                </a:gridCol>
              </a:tblGrid>
              <a:tr h="332142">
                <a:tc>
                  <a:txBody>
                    <a:bodyPr/>
                    <a:lstStyle/>
                    <a:p>
                      <a:r>
                        <a:rPr lang="en-ZA" sz="1800" b="1" dirty="0">
                          <a:solidFill>
                            <a:schemeClr val="tx1"/>
                          </a:solidFill>
                        </a:rPr>
                        <a:t>Petrol</a:t>
                      </a:r>
                      <a:r>
                        <a:rPr lang="en-ZA" sz="1800" b="1" baseline="0" dirty="0">
                          <a:solidFill>
                            <a:schemeClr val="tx1"/>
                          </a:solidFill>
                        </a:rPr>
                        <a:t> (litres)</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2</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4</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0"/>
                  </a:ext>
                </a:extLst>
              </a:tr>
              <a:tr h="332142">
                <a:tc>
                  <a:txBody>
                    <a:bodyPr/>
                    <a:lstStyle/>
                    <a:p>
                      <a:r>
                        <a:rPr lang="en-ZA" sz="1800" b="1" dirty="0">
                          <a:solidFill>
                            <a:schemeClr val="tx1"/>
                          </a:solidFill>
                        </a:rPr>
                        <a:t>Cost (R) </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30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90</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1"/>
                  </a:ext>
                </a:extLst>
              </a:tr>
            </a:tbl>
          </a:graphicData>
        </a:graphic>
      </p:graphicFrame>
      <p:grpSp>
        <p:nvGrpSpPr>
          <p:cNvPr id="6" name="Group 5"/>
          <p:cNvGrpSpPr/>
          <p:nvPr/>
        </p:nvGrpSpPr>
        <p:grpSpPr>
          <a:xfrm>
            <a:off x="5413416" y="2925087"/>
            <a:ext cx="1432562" cy="1339088"/>
            <a:chOff x="4789076" y="3180360"/>
            <a:chExt cx="1432562" cy="1339088"/>
          </a:xfrm>
        </p:grpSpPr>
        <p:cxnSp>
          <p:nvCxnSpPr>
            <p:cNvPr id="5" name="Straight Connector 4"/>
            <p:cNvCxnSpPr/>
            <p:nvPr/>
          </p:nvCxnSpPr>
          <p:spPr>
            <a:xfrm>
              <a:off x="4803228" y="3180360"/>
              <a:ext cx="0" cy="1339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89076" y="4519448"/>
              <a:ext cx="14325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a:cxnSpLocks/>
          </p:cNvCxnSpPr>
          <p:nvPr/>
        </p:nvCxnSpPr>
        <p:spPr>
          <a:xfrm>
            <a:off x="3512741" y="4119461"/>
            <a:ext cx="0" cy="4179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8721" y="4473339"/>
            <a:ext cx="3009991" cy="369332"/>
          </a:xfrm>
          <a:prstGeom prst="rect">
            <a:avLst/>
          </a:prstGeom>
          <a:noFill/>
        </p:spPr>
        <p:txBody>
          <a:bodyPr wrap="none" rtlCol="0">
            <a:spAutoFit/>
          </a:bodyPr>
          <a:lstStyle/>
          <a:p>
            <a:r>
              <a:rPr lang="en-ZA" b="1" dirty="0">
                <a:solidFill>
                  <a:srgbClr val="FF0000"/>
                </a:solidFill>
              </a:rPr>
              <a:t>Highest value rounded off: 90</a:t>
            </a:r>
            <a:endParaRPr lang="en-GB" b="1" dirty="0">
              <a:solidFill>
                <a:srgbClr val="FF0000"/>
              </a:solidFill>
            </a:endParaRPr>
          </a:p>
        </p:txBody>
      </p:sp>
      <p:cxnSp>
        <p:nvCxnSpPr>
          <p:cNvPr id="18" name="Straight Arrow Connector 17"/>
          <p:cNvCxnSpPr/>
          <p:nvPr/>
        </p:nvCxnSpPr>
        <p:spPr>
          <a:xfrm flipV="1">
            <a:off x="3453791" y="2730740"/>
            <a:ext cx="0" cy="4939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8721" y="2348430"/>
            <a:ext cx="2892971" cy="369332"/>
          </a:xfrm>
          <a:prstGeom prst="rect">
            <a:avLst/>
          </a:prstGeom>
          <a:noFill/>
        </p:spPr>
        <p:txBody>
          <a:bodyPr wrap="none" rtlCol="0">
            <a:spAutoFit/>
          </a:bodyPr>
          <a:lstStyle/>
          <a:p>
            <a:r>
              <a:rPr lang="en-ZA" b="1" dirty="0">
                <a:solidFill>
                  <a:srgbClr val="FF0000"/>
                </a:solidFill>
              </a:rPr>
              <a:t>Highest value rounded off: 6</a:t>
            </a:r>
            <a:endParaRPr lang="en-GB" b="1" dirty="0">
              <a:solidFill>
                <a:srgbClr val="FF0000"/>
              </a:solidFill>
            </a:endParaRPr>
          </a:p>
        </p:txBody>
      </p:sp>
      <p:cxnSp>
        <p:nvCxnSpPr>
          <p:cNvPr id="21" name="Straight Connector 20"/>
          <p:cNvCxnSpPr/>
          <p:nvPr/>
        </p:nvCxnSpPr>
        <p:spPr>
          <a:xfrm>
            <a:off x="5763132" y="4264174"/>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46755" y="425891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516987" y="4258455"/>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73997" y="4296689"/>
            <a:ext cx="288862" cy="338554"/>
          </a:xfrm>
          <a:prstGeom prst="rect">
            <a:avLst/>
          </a:prstGeom>
          <a:noFill/>
        </p:spPr>
        <p:txBody>
          <a:bodyPr wrap="none" rtlCol="0">
            <a:spAutoFit/>
          </a:bodyPr>
          <a:lstStyle/>
          <a:p>
            <a:r>
              <a:rPr lang="en-ZA" sz="1600" b="1" dirty="0">
                <a:solidFill>
                  <a:srgbClr val="FF0000"/>
                </a:solidFill>
              </a:rPr>
              <a:t>6</a:t>
            </a:r>
            <a:endParaRPr lang="en-GB" sz="1600" b="1" dirty="0">
              <a:solidFill>
                <a:srgbClr val="FF0000"/>
              </a:solidFill>
            </a:endParaRPr>
          </a:p>
        </p:txBody>
      </p:sp>
      <p:cxnSp>
        <p:nvCxnSpPr>
          <p:cNvPr id="28" name="Straight Connector 27"/>
          <p:cNvCxnSpPr/>
          <p:nvPr/>
        </p:nvCxnSpPr>
        <p:spPr>
          <a:xfrm rot="16200000">
            <a:off x="5374406" y="3924583"/>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5369150" y="3540960"/>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5368687" y="317072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60772" y="3042060"/>
            <a:ext cx="393056" cy="338554"/>
          </a:xfrm>
          <a:prstGeom prst="rect">
            <a:avLst/>
          </a:prstGeom>
          <a:noFill/>
        </p:spPr>
        <p:txBody>
          <a:bodyPr wrap="none" rtlCol="0">
            <a:spAutoFit/>
          </a:bodyPr>
          <a:lstStyle/>
          <a:p>
            <a:r>
              <a:rPr lang="en-ZA" sz="1600" b="1" dirty="0">
                <a:solidFill>
                  <a:srgbClr val="FF0000"/>
                </a:solidFill>
              </a:rPr>
              <a:t>90</a:t>
            </a:r>
            <a:endParaRPr lang="en-GB" sz="1600" b="1" dirty="0">
              <a:solidFill>
                <a:srgbClr val="FF0000"/>
              </a:solidFill>
            </a:endParaRPr>
          </a:p>
        </p:txBody>
      </p:sp>
      <p:sp>
        <p:nvSpPr>
          <p:cNvPr id="35" name="TextBox 34"/>
          <p:cNvSpPr txBox="1"/>
          <p:nvPr/>
        </p:nvSpPr>
        <p:spPr>
          <a:xfrm>
            <a:off x="5162260" y="4198824"/>
            <a:ext cx="288862" cy="338554"/>
          </a:xfrm>
          <a:prstGeom prst="rect">
            <a:avLst/>
          </a:prstGeom>
          <a:noFill/>
        </p:spPr>
        <p:txBody>
          <a:bodyPr wrap="none" rtlCol="0">
            <a:spAutoFit/>
          </a:bodyPr>
          <a:lstStyle/>
          <a:p>
            <a:r>
              <a:rPr lang="en-ZA" sz="1600" b="1" dirty="0"/>
              <a:t>0</a:t>
            </a:r>
            <a:endParaRPr lang="en-GB" sz="1600" b="1" dirty="0"/>
          </a:p>
        </p:txBody>
      </p:sp>
    </p:spTree>
    <p:extLst>
      <p:ext uri="{BB962C8B-B14F-4D97-AF65-F5344CB8AC3E}">
        <p14:creationId xmlns:p14="http://schemas.microsoft.com/office/powerpoint/2010/main" val="119986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p:cTn id="4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500"/>
                                        <p:tgtEl>
                                          <p:spTgt spid="21"/>
                                        </p:tgtEl>
                                      </p:cBhvr>
                                    </p:animEffect>
                                  </p:childTnLst>
                                </p:cTn>
                              </p:par>
                              <p:par>
                                <p:cTn id="63" presetID="22" presetClass="entr" presetSubtype="1"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1"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up)">
                                      <p:cBhvr>
                                        <p:cTn id="68" dur="500"/>
                                        <p:tgtEl>
                                          <p:spTgt spid="2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right)">
                                      <p:cBhvr>
                                        <p:cTn id="78" dur="500"/>
                                        <p:tgtEl>
                                          <p:spTgt spid="28"/>
                                        </p:tgtEl>
                                      </p:cBhvr>
                                    </p:animEffect>
                                  </p:childTnLst>
                                </p:cTn>
                              </p:par>
                              <p:par>
                                <p:cTn id="79" presetID="22" presetClass="entr" presetSubtype="2"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right)">
                                      <p:cBhvr>
                                        <p:cTn id="81" dur="500"/>
                                        <p:tgtEl>
                                          <p:spTgt spid="29"/>
                                        </p:tgtEl>
                                      </p:cBhvr>
                                    </p:animEffect>
                                  </p:childTnLst>
                                </p:cTn>
                              </p:par>
                              <p:par>
                                <p:cTn id="82" presetID="22" presetClass="entr" presetSubtype="2"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right)">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32" grpId="0"/>
      <p:bldP spid="17" grpId="0"/>
      <p:bldP spid="22"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Tables, graphs and formulae in the workplace</a:t>
            </a:r>
            <a:endParaRPr lang="en-GB" dirty="0"/>
          </a:p>
        </p:txBody>
      </p:sp>
      <p:sp>
        <p:nvSpPr>
          <p:cNvPr id="3" name="Text Placeholder 2"/>
          <p:cNvSpPr>
            <a:spLocks noGrp="1"/>
          </p:cNvSpPr>
          <p:nvPr>
            <p:ph type="body" idx="1"/>
          </p:nvPr>
        </p:nvSpPr>
        <p:spPr/>
        <p:txBody>
          <a:bodyPr/>
          <a:lstStyle/>
          <a:p>
            <a:r>
              <a:rPr lang="en-ZA" sz="3200" dirty="0"/>
              <a:t>Module 12</a:t>
            </a:r>
            <a:endParaRPr lang="en-GB" dirty="0"/>
          </a:p>
        </p:txBody>
      </p:sp>
    </p:spTree>
    <p:extLst>
      <p:ext uri="{BB962C8B-B14F-4D97-AF65-F5344CB8AC3E}">
        <p14:creationId xmlns:p14="http://schemas.microsoft.com/office/powerpoint/2010/main" val="2322906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Tips for drawing a graph</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sp>
        <p:nvSpPr>
          <p:cNvPr id="7" name="Rectangle 6"/>
          <p:cNvSpPr/>
          <p:nvPr/>
        </p:nvSpPr>
        <p:spPr>
          <a:xfrm>
            <a:off x="498075" y="5029030"/>
            <a:ext cx="7387038" cy="1104670"/>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8" name="TextBox 7"/>
          <p:cNvSpPr txBox="1"/>
          <p:nvPr/>
        </p:nvSpPr>
        <p:spPr>
          <a:xfrm>
            <a:off x="524614" y="5290714"/>
            <a:ext cx="609600" cy="584775"/>
          </a:xfrm>
          <a:prstGeom prst="rect">
            <a:avLst/>
          </a:prstGeom>
          <a:noFill/>
        </p:spPr>
        <p:txBody>
          <a:bodyPr wrap="square" rtlCol="0">
            <a:spAutoFit/>
          </a:bodyPr>
          <a:lstStyle/>
          <a:p>
            <a:pPr algn="ctr"/>
            <a:r>
              <a:rPr lang="en-ZA" sz="3200" b="1" dirty="0">
                <a:solidFill>
                  <a:schemeClr val="bg1"/>
                </a:solidFill>
              </a:rPr>
              <a:t>4</a:t>
            </a:r>
            <a:endParaRPr lang="en-ZA" sz="3200" dirty="0">
              <a:solidFill>
                <a:schemeClr val="bg1"/>
              </a:solidFill>
            </a:endParaRPr>
          </a:p>
        </p:txBody>
      </p:sp>
      <p:sp>
        <p:nvSpPr>
          <p:cNvPr id="9" name="TextBox 8"/>
          <p:cNvSpPr txBox="1"/>
          <p:nvPr/>
        </p:nvSpPr>
        <p:spPr>
          <a:xfrm>
            <a:off x="1160753" y="5211037"/>
            <a:ext cx="6578517" cy="646331"/>
          </a:xfrm>
          <a:prstGeom prst="rect">
            <a:avLst/>
          </a:prstGeom>
          <a:noFill/>
        </p:spPr>
        <p:txBody>
          <a:bodyPr wrap="square" rtlCol="0">
            <a:spAutoFit/>
          </a:bodyPr>
          <a:lstStyle/>
          <a:p>
            <a:r>
              <a:rPr lang="en-ZA" altLang="en-US" dirty="0">
                <a:sym typeface="+mn-ea"/>
              </a:rPr>
              <a:t>Label both the axes and write the units in which the values are measured.</a:t>
            </a:r>
          </a:p>
        </p:txBody>
      </p:sp>
      <p:sp>
        <p:nvSpPr>
          <p:cNvPr id="10" name="Rectangle 9"/>
          <p:cNvSpPr/>
          <p:nvPr/>
        </p:nvSpPr>
        <p:spPr>
          <a:xfrm>
            <a:off x="1116284" y="5110725"/>
            <a:ext cx="45719" cy="944224"/>
          </a:xfrm>
          <a:prstGeom prst="rect">
            <a:avLst/>
          </a:prstGeom>
          <a:solidFill>
            <a:srgbClr val="0D9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96800" y="1418412"/>
            <a:ext cx="7406979" cy="496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400" b="1" dirty="0">
                <a:sym typeface="+mn-ea"/>
              </a:rPr>
              <a:t>Steps for drawing graphs</a:t>
            </a:r>
          </a:p>
        </p:txBody>
      </p:sp>
      <p:sp>
        <p:nvSpPr>
          <p:cNvPr id="32" name="TextBox 31"/>
          <p:cNvSpPr txBox="1"/>
          <p:nvPr/>
        </p:nvSpPr>
        <p:spPr>
          <a:xfrm>
            <a:off x="4639815" y="2152565"/>
            <a:ext cx="2748958" cy="369332"/>
          </a:xfrm>
          <a:prstGeom prst="rect">
            <a:avLst/>
          </a:prstGeom>
          <a:noFill/>
        </p:spPr>
        <p:txBody>
          <a:bodyPr wrap="none" rtlCol="0">
            <a:spAutoFit/>
          </a:bodyPr>
          <a:lstStyle/>
          <a:p>
            <a:r>
              <a:rPr lang="en-ZA" b="1" dirty="0"/>
              <a:t>Graph of cost versus petrol</a:t>
            </a:r>
            <a:endParaRPr lang="en-GB" b="1" dirty="0"/>
          </a:p>
        </p:txBody>
      </p:sp>
      <p:graphicFrame>
        <p:nvGraphicFramePr>
          <p:cNvPr id="33" name="Table 32"/>
          <p:cNvGraphicFramePr>
            <a:graphicFrameLocks noGrp="1"/>
          </p:cNvGraphicFramePr>
          <p:nvPr>
            <p:extLst>
              <p:ext uri="{D42A27DB-BD31-4B8C-83A1-F6EECF244321}">
                <p14:modId xmlns:p14="http://schemas.microsoft.com/office/powerpoint/2010/main" val="2548028366"/>
              </p:ext>
            </p:extLst>
          </p:nvPr>
        </p:nvGraphicFramePr>
        <p:xfrm>
          <a:off x="844544" y="3201603"/>
          <a:ext cx="2894168" cy="1005840"/>
        </p:xfrm>
        <a:graphic>
          <a:graphicData uri="http://schemas.openxmlformats.org/drawingml/2006/table">
            <a:tbl>
              <a:tblPr firstRow="1" bandRow="1">
                <a:tableStyleId>{5C22544A-7EE6-4342-B048-85BDC9FD1C3A}</a:tableStyleId>
              </a:tblPr>
              <a:tblGrid>
                <a:gridCol w="1151270">
                  <a:extLst>
                    <a:ext uri="{9D8B030D-6E8A-4147-A177-3AD203B41FA5}">
                      <a16:colId xmlns="" xmlns:a16="http://schemas.microsoft.com/office/drawing/2014/main" val="20000"/>
                    </a:ext>
                  </a:extLst>
                </a:gridCol>
                <a:gridCol w="376553">
                  <a:extLst>
                    <a:ext uri="{9D8B030D-6E8A-4147-A177-3AD203B41FA5}">
                      <a16:colId xmlns="" xmlns:a16="http://schemas.microsoft.com/office/drawing/2014/main" val="20001"/>
                    </a:ext>
                  </a:extLst>
                </a:gridCol>
                <a:gridCol w="493986">
                  <a:extLst>
                    <a:ext uri="{9D8B030D-6E8A-4147-A177-3AD203B41FA5}">
                      <a16:colId xmlns="" xmlns:a16="http://schemas.microsoft.com/office/drawing/2014/main" val="20002"/>
                    </a:ext>
                  </a:extLst>
                </a:gridCol>
                <a:gridCol w="430925">
                  <a:extLst>
                    <a:ext uri="{9D8B030D-6E8A-4147-A177-3AD203B41FA5}">
                      <a16:colId xmlns="" xmlns:a16="http://schemas.microsoft.com/office/drawing/2014/main" val="20003"/>
                    </a:ext>
                  </a:extLst>
                </a:gridCol>
                <a:gridCol w="441434">
                  <a:extLst>
                    <a:ext uri="{9D8B030D-6E8A-4147-A177-3AD203B41FA5}">
                      <a16:colId xmlns="" xmlns:a16="http://schemas.microsoft.com/office/drawing/2014/main" val="20004"/>
                    </a:ext>
                  </a:extLst>
                </a:gridCol>
              </a:tblGrid>
              <a:tr h="332142">
                <a:tc>
                  <a:txBody>
                    <a:bodyPr/>
                    <a:lstStyle/>
                    <a:p>
                      <a:r>
                        <a:rPr lang="en-ZA" sz="1800" b="1" dirty="0">
                          <a:solidFill>
                            <a:schemeClr val="tx1"/>
                          </a:solidFill>
                        </a:rPr>
                        <a:t>Petrol</a:t>
                      </a:r>
                      <a:r>
                        <a:rPr lang="en-ZA" sz="1800" b="1" baseline="0" dirty="0">
                          <a:solidFill>
                            <a:schemeClr val="tx1"/>
                          </a:solidFill>
                        </a:rPr>
                        <a:t> (litres)</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2</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4</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0"/>
                  </a:ext>
                </a:extLst>
              </a:tr>
              <a:tr h="332142">
                <a:tc>
                  <a:txBody>
                    <a:bodyPr/>
                    <a:lstStyle/>
                    <a:p>
                      <a:r>
                        <a:rPr lang="en-ZA" sz="1800" b="1" dirty="0">
                          <a:solidFill>
                            <a:schemeClr val="tx1"/>
                          </a:solidFill>
                        </a:rPr>
                        <a:t>Cost (R) </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30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90</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1"/>
                  </a:ext>
                </a:extLst>
              </a:tr>
            </a:tbl>
          </a:graphicData>
        </a:graphic>
      </p:graphicFrame>
      <p:grpSp>
        <p:nvGrpSpPr>
          <p:cNvPr id="38" name="Group 37"/>
          <p:cNvGrpSpPr/>
          <p:nvPr/>
        </p:nvGrpSpPr>
        <p:grpSpPr>
          <a:xfrm>
            <a:off x="5413416" y="2925087"/>
            <a:ext cx="1432562" cy="1339088"/>
            <a:chOff x="4789076" y="3180360"/>
            <a:chExt cx="1432562" cy="1339088"/>
          </a:xfrm>
        </p:grpSpPr>
        <p:cxnSp>
          <p:nvCxnSpPr>
            <p:cNvPr id="39" name="Straight Connector 38"/>
            <p:cNvCxnSpPr/>
            <p:nvPr/>
          </p:nvCxnSpPr>
          <p:spPr>
            <a:xfrm>
              <a:off x="4803228" y="3180360"/>
              <a:ext cx="0" cy="1339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89076" y="4519448"/>
              <a:ext cx="14325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5763132" y="4264174"/>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46755" y="425891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16987" y="4258455"/>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73997" y="4315069"/>
            <a:ext cx="288862" cy="338554"/>
          </a:xfrm>
          <a:prstGeom prst="rect">
            <a:avLst/>
          </a:prstGeom>
          <a:noFill/>
        </p:spPr>
        <p:txBody>
          <a:bodyPr wrap="none" rtlCol="0">
            <a:spAutoFit/>
          </a:bodyPr>
          <a:lstStyle/>
          <a:p>
            <a:r>
              <a:rPr lang="en-ZA" sz="1600" b="1" dirty="0"/>
              <a:t>6</a:t>
            </a:r>
            <a:endParaRPr lang="en-GB" sz="1600" b="1" dirty="0"/>
          </a:p>
        </p:txBody>
      </p:sp>
      <p:cxnSp>
        <p:nvCxnSpPr>
          <p:cNvPr id="45" name="Straight Connector 44"/>
          <p:cNvCxnSpPr/>
          <p:nvPr/>
        </p:nvCxnSpPr>
        <p:spPr>
          <a:xfrm rot="16200000">
            <a:off x="5374406" y="3924583"/>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5369150" y="3540960"/>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5368687" y="317072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960772" y="3042060"/>
            <a:ext cx="393056" cy="338554"/>
          </a:xfrm>
          <a:prstGeom prst="rect">
            <a:avLst/>
          </a:prstGeom>
          <a:noFill/>
        </p:spPr>
        <p:txBody>
          <a:bodyPr wrap="none" rtlCol="0">
            <a:spAutoFit/>
          </a:bodyPr>
          <a:lstStyle/>
          <a:p>
            <a:r>
              <a:rPr lang="en-ZA" sz="1600" b="1" dirty="0"/>
              <a:t>90</a:t>
            </a:r>
            <a:endParaRPr lang="en-GB" sz="1600" b="1" dirty="0"/>
          </a:p>
        </p:txBody>
      </p:sp>
      <p:sp>
        <p:nvSpPr>
          <p:cNvPr id="49" name="TextBox 48"/>
          <p:cNvSpPr txBox="1"/>
          <p:nvPr/>
        </p:nvSpPr>
        <p:spPr>
          <a:xfrm>
            <a:off x="5162260" y="4198824"/>
            <a:ext cx="288862" cy="338554"/>
          </a:xfrm>
          <a:prstGeom prst="rect">
            <a:avLst/>
          </a:prstGeom>
          <a:noFill/>
        </p:spPr>
        <p:txBody>
          <a:bodyPr wrap="none" rtlCol="0">
            <a:spAutoFit/>
          </a:bodyPr>
          <a:lstStyle/>
          <a:p>
            <a:r>
              <a:rPr lang="en-ZA" sz="1600" b="1" dirty="0"/>
              <a:t>0</a:t>
            </a:r>
            <a:endParaRPr lang="en-GB" sz="1600" b="1" dirty="0"/>
          </a:p>
        </p:txBody>
      </p:sp>
      <p:sp>
        <p:nvSpPr>
          <p:cNvPr id="50" name="TextBox 49"/>
          <p:cNvSpPr txBox="1"/>
          <p:nvPr/>
        </p:nvSpPr>
        <p:spPr>
          <a:xfrm>
            <a:off x="5618701" y="4312293"/>
            <a:ext cx="288862" cy="338554"/>
          </a:xfrm>
          <a:prstGeom prst="rect">
            <a:avLst/>
          </a:prstGeom>
          <a:noFill/>
        </p:spPr>
        <p:txBody>
          <a:bodyPr wrap="none" rtlCol="0">
            <a:spAutoFit/>
          </a:bodyPr>
          <a:lstStyle/>
          <a:p>
            <a:r>
              <a:rPr lang="en-ZA" sz="1600" b="1" dirty="0">
                <a:solidFill>
                  <a:srgbClr val="FF0000"/>
                </a:solidFill>
              </a:rPr>
              <a:t>2</a:t>
            </a:r>
            <a:endParaRPr lang="en-GB" sz="1600" b="1" dirty="0">
              <a:solidFill>
                <a:srgbClr val="FF0000"/>
              </a:solidFill>
            </a:endParaRPr>
          </a:p>
        </p:txBody>
      </p:sp>
      <p:sp>
        <p:nvSpPr>
          <p:cNvPr id="51" name="TextBox 50"/>
          <p:cNvSpPr txBox="1"/>
          <p:nvPr/>
        </p:nvSpPr>
        <p:spPr>
          <a:xfrm>
            <a:off x="6002324" y="4319409"/>
            <a:ext cx="288862" cy="338554"/>
          </a:xfrm>
          <a:prstGeom prst="rect">
            <a:avLst/>
          </a:prstGeom>
          <a:noFill/>
        </p:spPr>
        <p:txBody>
          <a:bodyPr wrap="none" rtlCol="0">
            <a:spAutoFit/>
          </a:bodyPr>
          <a:lstStyle/>
          <a:p>
            <a:r>
              <a:rPr lang="en-ZA" sz="1600" b="1" dirty="0">
                <a:solidFill>
                  <a:srgbClr val="FF0000"/>
                </a:solidFill>
              </a:rPr>
              <a:t>4</a:t>
            </a:r>
            <a:endParaRPr lang="en-GB" sz="1600" b="1" dirty="0">
              <a:solidFill>
                <a:srgbClr val="FF0000"/>
              </a:solidFill>
            </a:endParaRPr>
          </a:p>
        </p:txBody>
      </p:sp>
      <p:sp>
        <p:nvSpPr>
          <p:cNvPr id="52" name="TextBox 51"/>
          <p:cNvSpPr txBox="1"/>
          <p:nvPr/>
        </p:nvSpPr>
        <p:spPr>
          <a:xfrm>
            <a:off x="4974799" y="3406115"/>
            <a:ext cx="393056" cy="338554"/>
          </a:xfrm>
          <a:prstGeom prst="rect">
            <a:avLst/>
          </a:prstGeom>
          <a:noFill/>
        </p:spPr>
        <p:txBody>
          <a:bodyPr wrap="none" rtlCol="0">
            <a:spAutoFit/>
          </a:bodyPr>
          <a:lstStyle/>
          <a:p>
            <a:r>
              <a:rPr lang="en-ZA" sz="1600" b="1" dirty="0">
                <a:solidFill>
                  <a:srgbClr val="FF0000"/>
                </a:solidFill>
              </a:rPr>
              <a:t>60</a:t>
            </a:r>
            <a:endParaRPr lang="en-GB" sz="1600" b="1" dirty="0">
              <a:solidFill>
                <a:srgbClr val="FF0000"/>
              </a:solidFill>
            </a:endParaRPr>
          </a:p>
        </p:txBody>
      </p:sp>
      <p:sp>
        <p:nvSpPr>
          <p:cNvPr id="53" name="TextBox 52"/>
          <p:cNvSpPr txBox="1"/>
          <p:nvPr/>
        </p:nvSpPr>
        <p:spPr>
          <a:xfrm>
            <a:off x="4982367" y="3803866"/>
            <a:ext cx="393056" cy="338554"/>
          </a:xfrm>
          <a:prstGeom prst="rect">
            <a:avLst/>
          </a:prstGeom>
          <a:noFill/>
        </p:spPr>
        <p:txBody>
          <a:bodyPr wrap="none" rtlCol="0">
            <a:spAutoFit/>
          </a:bodyPr>
          <a:lstStyle/>
          <a:p>
            <a:r>
              <a:rPr lang="en-ZA" sz="1600" b="1" dirty="0">
                <a:solidFill>
                  <a:srgbClr val="FF0000"/>
                </a:solidFill>
              </a:rPr>
              <a:t>30</a:t>
            </a:r>
            <a:endParaRPr lang="en-GB" sz="1600" b="1" dirty="0">
              <a:solidFill>
                <a:srgbClr val="FF0000"/>
              </a:solidFill>
            </a:endParaRPr>
          </a:p>
        </p:txBody>
      </p:sp>
      <p:sp>
        <p:nvSpPr>
          <p:cNvPr id="54" name="TextBox 53"/>
          <p:cNvSpPr txBox="1"/>
          <p:nvPr/>
        </p:nvSpPr>
        <p:spPr>
          <a:xfrm>
            <a:off x="5505365" y="4596684"/>
            <a:ext cx="1340495" cy="338554"/>
          </a:xfrm>
          <a:prstGeom prst="rect">
            <a:avLst/>
          </a:prstGeom>
          <a:noFill/>
        </p:spPr>
        <p:txBody>
          <a:bodyPr wrap="none" rtlCol="0">
            <a:spAutoFit/>
          </a:bodyPr>
          <a:lstStyle/>
          <a:p>
            <a:r>
              <a:rPr lang="en-ZA" sz="1600" b="1" dirty="0">
                <a:solidFill>
                  <a:srgbClr val="FF0000"/>
                </a:solidFill>
              </a:rPr>
              <a:t>Petrol (litres) </a:t>
            </a:r>
            <a:endParaRPr lang="en-GB" sz="1600" b="1" dirty="0">
              <a:solidFill>
                <a:srgbClr val="FF0000"/>
              </a:solidFill>
            </a:endParaRPr>
          </a:p>
        </p:txBody>
      </p:sp>
      <p:sp>
        <p:nvSpPr>
          <p:cNvPr id="55" name="TextBox 54"/>
          <p:cNvSpPr txBox="1"/>
          <p:nvPr/>
        </p:nvSpPr>
        <p:spPr>
          <a:xfrm rot="16200000">
            <a:off x="4310103" y="3437710"/>
            <a:ext cx="844398" cy="338554"/>
          </a:xfrm>
          <a:prstGeom prst="rect">
            <a:avLst/>
          </a:prstGeom>
          <a:noFill/>
        </p:spPr>
        <p:txBody>
          <a:bodyPr wrap="none" rtlCol="0">
            <a:spAutoFit/>
          </a:bodyPr>
          <a:lstStyle/>
          <a:p>
            <a:r>
              <a:rPr lang="en-ZA" sz="1600" b="1" dirty="0">
                <a:solidFill>
                  <a:srgbClr val="FF0000"/>
                </a:solidFill>
              </a:rPr>
              <a:t>Cost( R)</a:t>
            </a:r>
            <a:endParaRPr lang="en-GB" sz="1600" b="1" dirty="0">
              <a:solidFill>
                <a:srgbClr val="FF0000"/>
              </a:solidFill>
            </a:endParaRPr>
          </a:p>
        </p:txBody>
      </p:sp>
    </p:spTree>
    <p:extLst>
      <p:ext uri="{BB962C8B-B14F-4D97-AF65-F5344CB8AC3E}">
        <p14:creationId xmlns:p14="http://schemas.microsoft.com/office/powerpoint/2010/main" val="342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5">
                                            <p:txEl>
                                              <p:pRg st="0" end="0"/>
                                            </p:txEl>
                                          </p:spTgt>
                                        </p:tgtEl>
                                        <p:attrNameLst>
                                          <p:attrName>style.visibility</p:attrName>
                                        </p:attrNameLst>
                                      </p:cBhvr>
                                      <p:to>
                                        <p:strVal val="visible"/>
                                      </p:to>
                                    </p:set>
                                    <p:anim calcmode="lin" valueType="num">
                                      <p:cBhvr>
                                        <p:cTn id="6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49" grpId="0"/>
      <p:bldP spid="50" grpId="0"/>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Tips for drawing a graph</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sp>
        <p:nvSpPr>
          <p:cNvPr id="7" name="Rectangle 6"/>
          <p:cNvSpPr/>
          <p:nvPr/>
        </p:nvSpPr>
        <p:spPr>
          <a:xfrm>
            <a:off x="498075" y="5029030"/>
            <a:ext cx="7387038" cy="1104670"/>
          </a:xfrm>
          <a:prstGeom prst="rect">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bg1"/>
              </a:solidFill>
            </a:endParaRPr>
          </a:p>
        </p:txBody>
      </p:sp>
      <p:sp>
        <p:nvSpPr>
          <p:cNvPr id="8" name="TextBox 7"/>
          <p:cNvSpPr txBox="1"/>
          <p:nvPr/>
        </p:nvSpPr>
        <p:spPr>
          <a:xfrm>
            <a:off x="524614" y="5290714"/>
            <a:ext cx="609600" cy="584775"/>
          </a:xfrm>
          <a:prstGeom prst="rect">
            <a:avLst/>
          </a:prstGeom>
          <a:noFill/>
        </p:spPr>
        <p:txBody>
          <a:bodyPr wrap="square" rtlCol="0">
            <a:spAutoFit/>
          </a:bodyPr>
          <a:lstStyle/>
          <a:p>
            <a:pPr algn="ctr"/>
            <a:r>
              <a:rPr lang="en-ZA" sz="3200" b="1" dirty="0">
                <a:solidFill>
                  <a:schemeClr val="bg1"/>
                </a:solidFill>
              </a:rPr>
              <a:t>5</a:t>
            </a:r>
            <a:endParaRPr lang="en-ZA" sz="3200" dirty="0">
              <a:solidFill>
                <a:schemeClr val="bg1"/>
              </a:solidFill>
            </a:endParaRPr>
          </a:p>
        </p:txBody>
      </p:sp>
      <p:sp>
        <p:nvSpPr>
          <p:cNvPr id="9" name="TextBox 8"/>
          <p:cNvSpPr txBox="1"/>
          <p:nvPr/>
        </p:nvSpPr>
        <p:spPr>
          <a:xfrm>
            <a:off x="1230203" y="5195915"/>
            <a:ext cx="6431837" cy="923330"/>
          </a:xfrm>
          <a:prstGeom prst="rect">
            <a:avLst/>
          </a:prstGeom>
          <a:noFill/>
        </p:spPr>
        <p:txBody>
          <a:bodyPr wrap="square" rtlCol="0">
            <a:spAutoFit/>
          </a:bodyPr>
          <a:lstStyle/>
          <a:p>
            <a:pPr marL="185738" indent="-185738">
              <a:buFont typeface="Arial" panose="020B0604020202020204" pitchFamily="34" charset="0"/>
              <a:buChar char="•"/>
            </a:pPr>
            <a:r>
              <a:rPr lang="en-ZA" altLang="en-US" dirty="0">
                <a:sym typeface="+mn-ea"/>
              </a:rPr>
              <a:t>Plot the points as ordered pairs from the table of values. </a:t>
            </a:r>
          </a:p>
          <a:p>
            <a:pPr marL="185738" lvl="2" indent="-185738">
              <a:buFont typeface="Arial" panose="020B0604020202020204" pitchFamily="34" charset="0"/>
              <a:buChar char="•"/>
            </a:pPr>
            <a:r>
              <a:rPr lang="en-ZA" altLang="en-US" dirty="0">
                <a:sym typeface="+mn-ea"/>
              </a:rPr>
              <a:t>Use the horizontal axis (the </a:t>
            </a:r>
            <a:r>
              <a:rPr lang="en-ZA" altLang="en-US" i="1" dirty="0">
                <a:latin typeface="Times New Roman" panose="02020603050405020304" pitchFamily="18" charset="0"/>
                <a:cs typeface="Times New Roman" panose="02020603050405020304" pitchFamily="18" charset="0"/>
                <a:sym typeface="+mn-ea"/>
              </a:rPr>
              <a:t>x</a:t>
            </a:r>
            <a:r>
              <a:rPr lang="en-ZA" altLang="en-US" dirty="0">
                <a:sym typeface="+mn-ea"/>
              </a:rPr>
              <a:t>-axis) for your independent variable.</a:t>
            </a:r>
          </a:p>
          <a:p>
            <a:pPr marL="185738" lvl="2" indent="-185738">
              <a:buFont typeface="Arial" panose="020B0604020202020204" pitchFamily="34" charset="0"/>
              <a:buChar char="•"/>
            </a:pPr>
            <a:r>
              <a:rPr lang="en-ZA" altLang="en-US" dirty="0">
                <a:sym typeface="+mn-ea"/>
              </a:rPr>
              <a:t>The vertical axis (</a:t>
            </a:r>
            <a:r>
              <a:rPr lang="en-ZA" altLang="en-US" i="1" dirty="0">
                <a:latin typeface="Times New Roman" panose="02020603050405020304" pitchFamily="18" charset="0"/>
                <a:cs typeface="Times New Roman" panose="02020603050405020304" pitchFamily="18" charset="0"/>
                <a:sym typeface="+mn-ea"/>
              </a:rPr>
              <a:t>y</a:t>
            </a:r>
            <a:r>
              <a:rPr lang="en-ZA" altLang="en-US" dirty="0">
                <a:sym typeface="+mn-ea"/>
              </a:rPr>
              <a:t>-axis) takes the dependent variable. </a:t>
            </a:r>
            <a:endParaRPr lang="en-ZA" altLang="en-US" dirty="0">
              <a:solidFill>
                <a:srgbClr val="FF0000"/>
              </a:solidFill>
              <a:sym typeface="+mn-ea"/>
            </a:endParaRPr>
          </a:p>
        </p:txBody>
      </p:sp>
      <p:sp>
        <p:nvSpPr>
          <p:cNvPr id="10" name="Rectangle 9"/>
          <p:cNvSpPr/>
          <p:nvPr/>
        </p:nvSpPr>
        <p:spPr>
          <a:xfrm>
            <a:off x="1116284" y="5110725"/>
            <a:ext cx="45719" cy="944224"/>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96800" y="1418412"/>
            <a:ext cx="7406979" cy="496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400" b="1" dirty="0">
                <a:sym typeface="+mn-ea"/>
              </a:rPr>
              <a:t>Steps for drawing graphs</a:t>
            </a:r>
          </a:p>
        </p:txBody>
      </p:sp>
      <p:sp>
        <p:nvSpPr>
          <p:cNvPr id="32" name="TextBox 31"/>
          <p:cNvSpPr txBox="1"/>
          <p:nvPr/>
        </p:nvSpPr>
        <p:spPr>
          <a:xfrm>
            <a:off x="4639815" y="2152565"/>
            <a:ext cx="2748958" cy="369332"/>
          </a:xfrm>
          <a:prstGeom prst="rect">
            <a:avLst/>
          </a:prstGeom>
          <a:noFill/>
        </p:spPr>
        <p:txBody>
          <a:bodyPr wrap="none" rtlCol="0">
            <a:spAutoFit/>
          </a:bodyPr>
          <a:lstStyle/>
          <a:p>
            <a:r>
              <a:rPr lang="en-ZA" b="1" dirty="0"/>
              <a:t>Graph of cost versus petrol</a:t>
            </a:r>
            <a:endParaRPr lang="en-GB" b="1" dirty="0"/>
          </a:p>
        </p:txBody>
      </p:sp>
      <p:graphicFrame>
        <p:nvGraphicFramePr>
          <p:cNvPr id="33" name="Table 32"/>
          <p:cNvGraphicFramePr>
            <a:graphicFrameLocks noGrp="1"/>
          </p:cNvGraphicFramePr>
          <p:nvPr>
            <p:extLst>
              <p:ext uri="{D42A27DB-BD31-4B8C-83A1-F6EECF244321}">
                <p14:modId xmlns:p14="http://schemas.microsoft.com/office/powerpoint/2010/main" val="2705354599"/>
              </p:ext>
            </p:extLst>
          </p:nvPr>
        </p:nvGraphicFramePr>
        <p:xfrm>
          <a:off x="844544" y="3201603"/>
          <a:ext cx="2894168" cy="1005840"/>
        </p:xfrm>
        <a:graphic>
          <a:graphicData uri="http://schemas.openxmlformats.org/drawingml/2006/table">
            <a:tbl>
              <a:tblPr firstRow="1" bandRow="1">
                <a:tableStyleId>{5C22544A-7EE6-4342-B048-85BDC9FD1C3A}</a:tableStyleId>
              </a:tblPr>
              <a:tblGrid>
                <a:gridCol w="1151270">
                  <a:extLst>
                    <a:ext uri="{9D8B030D-6E8A-4147-A177-3AD203B41FA5}">
                      <a16:colId xmlns="" xmlns:a16="http://schemas.microsoft.com/office/drawing/2014/main" val="20000"/>
                    </a:ext>
                  </a:extLst>
                </a:gridCol>
                <a:gridCol w="376553">
                  <a:extLst>
                    <a:ext uri="{9D8B030D-6E8A-4147-A177-3AD203B41FA5}">
                      <a16:colId xmlns="" xmlns:a16="http://schemas.microsoft.com/office/drawing/2014/main" val="20001"/>
                    </a:ext>
                  </a:extLst>
                </a:gridCol>
                <a:gridCol w="493986">
                  <a:extLst>
                    <a:ext uri="{9D8B030D-6E8A-4147-A177-3AD203B41FA5}">
                      <a16:colId xmlns="" xmlns:a16="http://schemas.microsoft.com/office/drawing/2014/main" val="20002"/>
                    </a:ext>
                  </a:extLst>
                </a:gridCol>
                <a:gridCol w="430925">
                  <a:extLst>
                    <a:ext uri="{9D8B030D-6E8A-4147-A177-3AD203B41FA5}">
                      <a16:colId xmlns="" xmlns:a16="http://schemas.microsoft.com/office/drawing/2014/main" val="20003"/>
                    </a:ext>
                  </a:extLst>
                </a:gridCol>
                <a:gridCol w="441434">
                  <a:extLst>
                    <a:ext uri="{9D8B030D-6E8A-4147-A177-3AD203B41FA5}">
                      <a16:colId xmlns="" xmlns:a16="http://schemas.microsoft.com/office/drawing/2014/main" val="20004"/>
                    </a:ext>
                  </a:extLst>
                </a:gridCol>
              </a:tblGrid>
              <a:tr h="332142">
                <a:tc>
                  <a:txBody>
                    <a:bodyPr/>
                    <a:lstStyle/>
                    <a:p>
                      <a:r>
                        <a:rPr lang="en-ZA" sz="1800" b="1" dirty="0">
                          <a:solidFill>
                            <a:schemeClr val="tx1"/>
                          </a:solidFill>
                        </a:rPr>
                        <a:t>Petrol</a:t>
                      </a:r>
                      <a:r>
                        <a:rPr lang="en-ZA" sz="1800" b="1" baseline="0" dirty="0">
                          <a:solidFill>
                            <a:schemeClr val="tx1"/>
                          </a:solidFill>
                        </a:rPr>
                        <a:t> (litres)</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2</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4</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0"/>
                  </a:ext>
                </a:extLst>
              </a:tr>
              <a:tr h="332142">
                <a:tc>
                  <a:txBody>
                    <a:bodyPr/>
                    <a:lstStyle/>
                    <a:p>
                      <a:r>
                        <a:rPr lang="en-ZA" sz="1800" b="1" dirty="0">
                          <a:solidFill>
                            <a:schemeClr val="tx1"/>
                          </a:solidFill>
                        </a:rPr>
                        <a:t>Cost (R) </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30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90</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1"/>
                  </a:ext>
                </a:extLst>
              </a:tr>
            </a:tbl>
          </a:graphicData>
        </a:graphic>
      </p:graphicFrame>
      <p:sp>
        <p:nvSpPr>
          <p:cNvPr id="17" name="TextBox 16"/>
          <p:cNvSpPr txBox="1"/>
          <p:nvPr/>
        </p:nvSpPr>
        <p:spPr>
          <a:xfrm>
            <a:off x="5505365" y="4596684"/>
            <a:ext cx="1340495" cy="338554"/>
          </a:xfrm>
          <a:prstGeom prst="rect">
            <a:avLst/>
          </a:prstGeom>
          <a:noFill/>
        </p:spPr>
        <p:txBody>
          <a:bodyPr wrap="none" rtlCol="0">
            <a:spAutoFit/>
          </a:bodyPr>
          <a:lstStyle/>
          <a:p>
            <a:r>
              <a:rPr lang="en-ZA" sz="1600" b="1" dirty="0"/>
              <a:t>Petrol (litres) </a:t>
            </a:r>
            <a:endParaRPr lang="en-GB" sz="1600" b="1" dirty="0"/>
          </a:p>
        </p:txBody>
      </p:sp>
      <p:sp>
        <p:nvSpPr>
          <p:cNvPr id="19" name="TextBox 18"/>
          <p:cNvSpPr txBox="1"/>
          <p:nvPr/>
        </p:nvSpPr>
        <p:spPr>
          <a:xfrm rot="16200000">
            <a:off x="4310103" y="3437710"/>
            <a:ext cx="844398" cy="338554"/>
          </a:xfrm>
          <a:prstGeom prst="rect">
            <a:avLst/>
          </a:prstGeom>
          <a:noFill/>
        </p:spPr>
        <p:txBody>
          <a:bodyPr wrap="none" rtlCol="0">
            <a:spAutoFit/>
          </a:bodyPr>
          <a:lstStyle/>
          <a:p>
            <a:r>
              <a:rPr lang="en-ZA" sz="1600" b="1" dirty="0"/>
              <a:t>Cost (R)</a:t>
            </a:r>
            <a:endParaRPr lang="en-GB" sz="1600" b="1" dirty="0"/>
          </a:p>
        </p:txBody>
      </p:sp>
      <p:grpSp>
        <p:nvGrpSpPr>
          <p:cNvPr id="38" name="Group 37"/>
          <p:cNvGrpSpPr/>
          <p:nvPr/>
        </p:nvGrpSpPr>
        <p:grpSpPr>
          <a:xfrm>
            <a:off x="5413416" y="2925087"/>
            <a:ext cx="1432562" cy="1339088"/>
            <a:chOff x="4789076" y="3180360"/>
            <a:chExt cx="1432562" cy="1339088"/>
          </a:xfrm>
        </p:grpSpPr>
        <p:cxnSp>
          <p:nvCxnSpPr>
            <p:cNvPr id="39" name="Straight Connector 38"/>
            <p:cNvCxnSpPr/>
            <p:nvPr/>
          </p:nvCxnSpPr>
          <p:spPr>
            <a:xfrm>
              <a:off x="4803228" y="3180360"/>
              <a:ext cx="0" cy="1339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89076" y="4519448"/>
              <a:ext cx="14325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5763132" y="4264174"/>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46755" y="425891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16987" y="4258455"/>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73997" y="4315069"/>
            <a:ext cx="288862" cy="338554"/>
          </a:xfrm>
          <a:prstGeom prst="rect">
            <a:avLst/>
          </a:prstGeom>
          <a:noFill/>
        </p:spPr>
        <p:txBody>
          <a:bodyPr wrap="none" rtlCol="0">
            <a:spAutoFit/>
          </a:bodyPr>
          <a:lstStyle/>
          <a:p>
            <a:r>
              <a:rPr lang="en-ZA" sz="1600" b="1" dirty="0"/>
              <a:t>6</a:t>
            </a:r>
            <a:endParaRPr lang="en-GB" sz="1600" b="1" dirty="0"/>
          </a:p>
        </p:txBody>
      </p:sp>
      <p:cxnSp>
        <p:nvCxnSpPr>
          <p:cNvPr id="45" name="Straight Connector 44"/>
          <p:cNvCxnSpPr/>
          <p:nvPr/>
        </p:nvCxnSpPr>
        <p:spPr>
          <a:xfrm rot="16200000">
            <a:off x="5374406" y="3924583"/>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5369150" y="3540960"/>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5368687" y="317072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960772" y="3042060"/>
            <a:ext cx="393056" cy="338554"/>
          </a:xfrm>
          <a:prstGeom prst="rect">
            <a:avLst/>
          </a:prstGeom>
          <a:noFill/>
        </p:spPr>
        <p:txBody>
          <a:bodyPr wrap="none" rtlCol="0">
            <a:spAutoFit/>
          </a:bodyPr>
          <a:lstStyle/>
          <a:p>
            <a:r>
              <a:rPr lang="en-ZA" sz="1600" b="1" dirty="0"/>
              <a:t>90</a:t>
            </a:r>
            <a:endParaRPr lang="en-GB" sz="1600" b="1" dirty="0"/>
          </a:p>
        </p:txBody>
      </p:sp>
      <p:sp>
        <p:nvSpPr>
          <p:cNvPr id="49" name="TextBox 48"/>
          <p:cNvSpPr txBox="1"/>
          <p:nvPr/>
        </p:nvSpPr>
        <p:spPr>
          <a:xfrm>
            <a:off x="5162260" y="4198824"/>
            <a:ext cx="288862" cy="338554"/>
          </a:xfrm>
          <a:prstGeom prst="rect">
            <a:avLst/>
          </a:prstGeom>
          <a:noFill/>
        </p:spPr>
        <p:txBody>
          <a:bodyPr wrap="none" rtlCol="0">
            <a:spAutoFit/>
          </a:bodyPr>
          <a:lstStyle/>
          <a:p>
            <a:r>
              <a:rPr lang="en-ZA" sz="1600" b="1" dirty="0"/>
              <a:t>0</a:t>
            </a:r>
            <a:endParaRPr lang="en-GB" sz="1600" b="1" dirty="0"/>
          </a:p>
        </p:txBody>
      </p:sp>
      <p:sp>
        <p:nvSpPr>
          <p:cNvPr id="50" name="TextBox 49"/>
          <p:cNvSpPr txBox="1"/>
          <p:nvPr/>
        </p:nvSpPr>
        <p:spPr>
          <a:xfrm>
            <a:off x="5618701" y="4312293"/>
            <a:ext cx="288862" cy="338554"/>
          </a:xfrm>
          <a:prstGeom prst="rect">
            <a:avLst/>
          </a:prstGeom>
          <a:noFill/>
        </p:spPr>
        <p:txBody>
          <a:bodyPr wrap="none" rtlCol="0">
            <a:spAutoFit/>
          </a:bodyPr>
          <a:lstStyle/>
          <a:p>
            <a:r>
              <a:rPr lang="en-ZA" sz="1600" b="1" dirty="0"/>
              <a:t>2</a:t>
            </a:r>
            <a:endParaRPr lang="en-GB" sz="1600" b="1" dirty="0"/>
          </a:p>
        </p:txBody>
      </p:sp>
      <p:sp>
        <p:nvSpPr>
          <p:cNvPr id="51" name="TextBox 50"/>
          <p:cNvSpPr txBox="1"/>
          <p:nvPr/>
        </p:nvSpPr>
        <p:spPr>
          <a:xfrm>
            <a:off x="6002324" y="4319409"/>
            <a:ext cx="288862" cy="338554"/>
          </a:xfrm>
          <a:prstGeom prst="rect">
            <a:avLst/>
          </a:prstGeom>
          <a:noFill/>
        </p:spPr>
        <p:txBody>
          <a:bodyPr wrap="none" rtlCol="0">
            <a:spAutoFit/>
          </a:bodyPr>
          <a:lstStyle/>
          <a:p>
            <a:r>
              <a:rPr lang="en-ZA" sz="1600" b="1" dirty="0"/>
              <a:t>4</a:t>
            </a:r>
            <a:endParaRPr lang="en-GB" sz="1600" b="1" dirty="0"/>
          </a:p>
        </p:txBody>
      </p:sp>
      <p:sp>
        <p:nvSpPr>
          <p:cNvPr id="52" name="TextBox 51"/>
          <p:cNvSpPr txBox="1"/>
          <p:nvPr/>
        </p:nvSpPr>
        <p:spPr>
          <a:xfrm>
            <a:off x="4974799" y="3406115"/>
            <a:ext cx="393056" cy="338554"/>
          </a:xfrm>
          <a:prstGeom prst="rect">
            <a:avLst/>
          </a:prstGeom>
          <a:noFill/>
        </p:spPr>
        <p:txBody>
          <a:bodyPr wrap="none" rtlCol="0">
            <a:spAutoFit/>
          </a:bodyPr>
          <a:lstStyle/>
          <a:p>
            <a:r>
              <a:rPr lang="en-ZA" sz="1600" b="1" dirty="0"/>
              <a:t>60</a:t>
            </a:r>
            <a:endParaRPr lang="en-GB" sz="1600" b="1" dirty="0"/>
          </a:p>
        </p:txBody>
      </p:sp>
      <p:sp>
        <p:nvSpPr>
          <p:cNvPr id="53" name="TextBox 52"/>
          <p:cNvSpPr txBox="1"/>
          <p:nvPr/>
        </p:nvSpPr>
        <p:spPr>
          <a:xfrm>
            <a:off x="4982367" y="3803866"/>
            <a:ext cx="393056" cy="338554"/>
          </a:xfrm>
          <a:prstGeom prst="rect">
            <a:avLst/>
          </a:prstGeom>
          <a:noFill/>
        </p:spPr>
        <p:txBody>
          <a:bodyPr wrap="none" rtlCol="0">
            <a:spAutoFit/>
          </a:bodyPr>
          <a:lstStyle/>
          <a:p>
            <a:r>
              <a:rPr lang="en-ZA" sz="1600" b="1" dirty="0"/>
              <a:t>30</a:t>
            </a:r>
            <a:endParaRPr lang="en-GB" sz="1600" b="1" dirty="0"/>
          </a:p>
        </p:txBody>
      </p:sp>
      <p:sp>
        <p:nvSpPr>
          <p:cNvPr id="3" name="Rectangle 2"/>
          <p:cNvSpPr/>
          <p:nvPr/>
        </p:nvSpPr>
        <p:spPr>
          <a:xfrm>
            <a:off x="1983316" y="3117506"/>
            <a:ext cx="396000" cy="1024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373192" y="4206114"/>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704511" y="3919019"/>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87004" y="3543673"/>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448426" y="3178751"/>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60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3"/>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1.66667E-6 1.48148E-6 L 0.04722 1.48148E-6 " pathEditMode="relative" rAng="0" ptsTypes="AA">
                                      <p:cBhvr>
                                        <p:cTn id="36" dur="1000" fill="hold"/>
                                        <p:tgtEl>
                                          <p:spTgt spid="3"/>
                                        </p:tgtEl>
                                        <p:attrNameLst>
                                          <p:attrName>ppt_x</p:attrName>
                                          <p:attrName>ppt_y</p:attrName>
                                        </p:attrNameLst>
                                      </p:cBhvr>
                                      <p:rCtr x="2361" y="0"/>
                                    </p:animMotion>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strVal val="#ppt_w+.3"/>
                                          </p:val>
                                        </p:tav>
                                        <p:tav tm="100000">
                                          <p:val>
                                            <p:strVal val="#ppt_w"/>
                                          </p:val>
                                        </p:tav>
                                      </p:tavLst>
                                    </p:anim>
                                    <p:anim calcmode="lin" valueType="num">
                                      <p:cBhvr>
                                        <p:cTn id="42" dur="1000" fill="hold"/>
                                        <p:tgtEl>
                                          <p:spTgt spid="31"/>
                                        </p:tgtEl>
                                        <p:attrNameLst>
                                          <p:attrName>ppt_h</p:attrName>
                                        </p:attrNameLst>
                                      </p:cBhvr>
                                      <p:tavLst>
                                        <p:tav tm="0">
                                          <p:val>
                                            <p:strVal val="#ppt_h"/>
                                          </p:val>
                                        </p:tav>
                                        <p:tav tm="100000">
                                          <p:val>
                                            <p:strVal val="#ppt_h"/>
                                          </p:val>
                                        </p:tav>
                                      </p:tavLst>
                                    </p:anim>
                                    <p:animEffect transition="in" filter="fade">
                                      <p:cBhvr>
                                        <p:cTn id="43" dur="10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2" nodeType="clickEffect">
                                  <p:stCondLst>
                                    <p:cond delay="0"/>
                                  </p:stCondLst>
                                  <p:childTnLst>
                                    <p:animMotion origin="layout" path="M 0.04723 -1.48148E-6 L 0.09809 1.48148E-6 " pathEditMode="relative" rAng="0" ptsTypes="AA">
                                      <p:cBhvr>
                                        <p:cTn id="47" dur="1000" fill="hold"/>
                                        <p:tgtEl>
                                          <p:spTgt spid="3"/>
                                        </p:tgtEl>
                                        <p:attrNameLst>
                                          <p:attrName>ppt_x</p:attrName>
                                          <p:attrName>ppt_y</p:attrName>
                                        </p:attrNameLst>
                                      </p:cBhvr>
                                      <p:rCtr x="2361" y="-23"/>
                                    </p:animMotion>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1000" fill="hold"/>
                                        <p:tgtEl>
                                          <p:spTgt spid="34"/>
                                        </p:tgtEl>
                                        <p:attrNameLst>
                                          <p:attrName>ppt_w</p:attrName>
                                        </p:attrNameLst>
                                      </p:cBhvr>
                                      <p:tavLst>
                                        <p:tav tm="0">
                                          <p:val>
                                            <p:strVal val="#ppt_w+.3"/>
                                          </p:val>
                                        </p:tav>
                                        <p:tav tm="100000">
                                          <p:val>
                                            <p:strVal val="#ppt_w"/>
                                          </p:val>
                                        </p:tav>
                                      </p:tavLst>
                                    </p:anim>
                                    <p:anim calcmode="lin" valueType="num">
                                      <p:cBhvr>
                                        <p:cTn id="53" dur="1000" fill="hold"/>
                                        <p:tgtEl>
                                          <p:spTgt spid="34"/>
                                        </p:tgtEl>
                                        <p:attrNameLst>
                                          <p:attrName>ppt_h</p:attrName>
                                        </p:attrNameLst>
                                      </p:cBhvr>
                                      <p:tavLst>
                                        <p:tav tm="0">
                                          <p:val>
                                            <p:strVal val="#ppt_h"/>
                                          </p:val>
                                        </p:tav>
                                        <p:tav tm="100000">
                                          <p:val>
                                            <p:strVal val="#ppt_h"/>
                                          </p:val>
                                        </p:tav>
                                      </p:tavLst>
                                    </p:anim>
                                    <p:animEffect transition="in" filter="fade">
                                      <p:cBhvr>
                                        <p:cTn id="54" dur="10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grpId="3" nodeType="clickEffect">
                                  <p:stCondLst>
                                    <p:cond delay="0"/>
                                  </p:stCondLst>
                                  <p:childTnLst>
                                    <p:animMotion origin="layout" path="M 0.09809 -1.48148E-6 L 0.14618 1.48148E-6 " pathEditMode="relative" rAng="0" ptsTypes="AA">
                                      <p:cBhvr>
                                        <p:cTn id="58" dur="1000" fill="hold"/>
                                        <p:tgtEl>
                                          <p:spTgt spid="3"/>
                                        </p:tgtEl>
                                        <p:attrNameLst>
                                          <p:attrName>ppt_x</p:attrName>
                                          <p:attrName>ppt_y</p:attrName>
                                        </p:attrNameLst>
                                      </p:cBhvr>
                                      <p:rCtr x="2344" y="-23"/>
                                    </p:animMotion>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ppt_w</p:attrName>
                                        </p:attrNameLst>
                                      </p:cBhvr>
                                      <p:tavLst>
                                        <p:tav tm="0">
                                          <p:val>
                                            <p:strVal val="#ppt_w+.3"/>
                                          </p:val>
                                        </p:tav>
                                        <p:tav tm="100000">
                                          <p:val>
                                            <p:strVal val="#ppt_w"/>
                                          </p:val>
                                        </p:tav>
                                      </p:tavLst>
                                    </p:anim>
                                    <p:anim calcmode="lin" valueType="num">
                                      <p:cBhvr>
                                        <p:cTn id="64" dur="1000" fill="hold"/>
                                        <p:tgtEl>
                                          <p:spTgt spid="35"/>
                                        </p:tgtEl>
                                        <p:attrNameLst>
                                          <p:attrName>ppt_h</p:attrName>
                                        </p:attrNameLst>
                                      </p:cBhvr>
                                      <p:tavLst>
                                        <p:tav tm="0">
                                          <p:val>
                                            <p:strVal val="#ppt_h"/>
                                          </p:val>
                                        </p:tav>
                                        <p:tav tm="100000">
                                          <p:val>
                                            <p:strVal val="#ppt_h"/>
                                          </p:val>
                                        </p:tav>
                                      </p:tavLst>
                                    </p:anim>
                                    <p:animEffect transition="in" filter="fade">
                                      <p:cBhvr>
                                        <p:cTn id="6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3" grpId="0" animBg="1"/>
      <p:bldP spid="3" grpId="1" animBg="1"/>
      <p:bldP spid="3" grpId="2" animBg="1"/>
      <p:bldP spid="3" grpId="3" animBg="1"/>
      <p:bldP spid="5" grpId="0" animBg="1"/>
      <p:bldP spid="31" grpId="0" animBg="1"/>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Tips for drawing a graph</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sp>
        <p:nvSpPr>
          <p:cNvPr id="7" name="Rectangle 6"/>
          <p:cNvSpPr/>
          <p:nvPr/>
        </p:nvSpPr>
        <p:spPr>
          <a:xfrm>
            <a:off x="498075" y="5029030"/>
            <a:ext cx="7387038" cy="1104670"/>
          </a:xfrm>
          <a:prstGeom prst="rect">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8" name="TextBox 7"/>
          <p:cNvSpPr txBox="1"/>
          <p:nvPr/>
        </p:nvSpPr>
        <p:spPr>
          <a:xfrm>
            <a:off x="524614" y="5290714"/>
            <a:ext cx="609600" cy="584775"/>
          </a:xfrm>
          <a:prstGeom prst="rect">
            <a:avLst/>
          </a:prstGeom>
          <a:noFill/>
        </p:spPr>
        <p:txBody>
          <a:bodyPr wrap="square" rtlCol="0">
            <a:spAutoFit/>
          </a:bodyPr>
          <a:lstStyle/>
          <a:p>
            <a:pPr algn="ctr"/>
            <a:r>
              <a:rPr lang="en-ZA" sz="3200" b="1" dirty="0">
                <a:solidFill>
                  <a:schemeClr val="bg1"/>
                </a:solidFill>
              </a:rPr>
              <a:t>6</a:t>
            </a:r>
            <a:endParaRPr lang="en-ZA" sz="3200" dirty="0">
              <a:solidFill>
                <a:schemeClr val="bg1"/>
              </a:solidFill>
            </a:endParaRPr>
          </a:p>
        </p:txBody>
      </p:sp>
      <p:sp>
        <p:nvSpPr>
          <p:cNvPr id="9" name="TextBox 8"/>
          <p:cNvSpPr txBox="1"/>
          <p:nvPr/>
        </p:nvSpPr>
        <p:spPr>
          <a:xfrm>
            <a:off x="1230203" y="5418162"/>
            <a:ext cx="6431837" cy="338554"/>
          </a:xfrm>
          <a:prstGeom prst="rect">
            <a:avLst/>
          </a:prstGeom>
          <a:noFill/>
        </p:spPr>
        <p:txBody>
          <a:bodyPr wrap="square" rtlCol="0">
            <a:spAutoFit/>
          </a:bodyPr>
          <a:lstStyle/>
          <a:p>
            <a:r>
              <a:rPr lang="en-ZA" altLang="en-US" sz="1600" dirty="0">
                <a:sym typeface="+mn-ea"/>
              </a:rPr>
              <a:t>Connect the points. </a:t>
            </a:r>
          </a:p>
        </p:txBody>
      </p:sp>
      <p:sp>
        <p:nvSpPr>
          <p:cNvPr id="10" name="Rectangle 9"/>
          <p:cNvSpPr/>
          <p:nvPr/>
        </p:nvSpPr>
        <p:spPr>
          <a:xfrm>
            <a:off x="1116284" y="5110725"/>
            <a:ext cx="45719" cy="944224"/>
          </a:xfrm>
          <a:prstGeom prst="rect">
            <a:avLst/>
          </a:prstGeom>
          <a:solidFill>
            <a:srgbClr val="0D9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496800" y="1418412"/>
            <a:ext cx="7406979" cy="496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400" b="1" dirty="0">
                <a:sym typeface="+mn-ea"/>
              </a:rPr>
              <a:t>Steps for drawing graphs</a:t>
            </a:r>
          </a:p>
        </p:txBody>
      </p:sp>
      <p:sp>
        <p:nvSpPr>
          <p:cNvPr id="32" name="TextBox 31"/>
          <p:cNvSpPr txBox="1"/>
          <p:nvPr/>
        </p:nvSpPr>
        <p:spPr>
          <a:xfrm>
            <a:off x="4639815" y="2152565"/>
            <a:ext cx="2748958" cy="369332"/>
          </a:xfrm>
          <a:prstGeom prst="rect">
            <a:avLst/>
          </a:prstGeom>
          <a:noFill/>
        </p:spPr>
        <p:txBody>
          <a:bodyPr wrap="none" rtlCol="0">
            <a:spAutoFit/>
          </a:bodyPr>
          <a:lstStyle/>
          <a:p>
            <a:r>
              <a:rPr lang="en-ZA" b="1" dirty="0"/>
              <a:t>Graph of cost versus petrol</a:t>
            </a:r>
            <a:endParaRPr lang="en-GB" b="1" dirty="0"/>
          </a:p>
        </p:txBody>
      </p:sp>
      <p:graphicFrame>
        <p:nvGraphicFramePr>
          <p:cNvPr id="33" name="Table 32"/>
          <p:cNvGraphicFramePr>
            <a:graphicFrameLocks noGrp="1"/>
          </p:cNvGraphicFramePr>
          <p:nvPr>
            <p:extLst>
              <p:ext uri="{D42A27DB-BD31-4B8C-83A1-F6EECF244321}">
                <p14:modId xmlns:p14="http://schemas.microsoft.com/office/powerpoint/2010/main" val="3484816334"/>
              </p:ext>
            </p:extLst>
          </p:nvPr>
        </p:nvGraphicFramePr>
        <p:xfrm>
          <a:off x="844544" y="3201603"/>
          <a:ext cx="2894168" cy="1005840"/>
        </p:xfrm>
        <a:graphic>
          <a:graphicData uri="http://schemas.openxmlformats.org/drawingml/2006/table">
            <a:tbl>
              <a:tblPr firstRow="1" bandRow="1">
                <a:tableStyleId>{5C22544A-7EE6-4342-B048-85BDC9FD1C3A}</a:tableStyleId>
              </a:tblPr>
              <a:tblGrid>
                <a:gridCol w="1151270">
                  <a:extLst>
                    <a:ext uri="{9D8B030D-6E8A-4147-A177-3AD203B41FA5}">
                      <a16:colId xmlns="" xmlns:a16="http://schemas.microsoft.com/office/drawing/2014/main" val="20000"/>
                    </a:ext>
                  </a:extLst>
                </a:gridCol>
                <a:gridCol w="376553">
                  <a:extLst>
                    <a:ext uri="{9D8B030D-6E8A-4147-A177-3AD203B41FA5}">
                      <a16:colId xmlns="" xmlns:a16="http://schemas.microsoft.com/office/drawing/2014/main" val="20001"/>
                    </a:ext>
                  </a:extLst>
                </a:gridCol>
                <a:gridCol w="493986">
                  <a:extLst>
                    <a:ext uri="{9D8B030D-6E8A-4147-A177-3AD203B41FA5}">
                      <a16:colId xmlns="" xmlns:a16="http://schemas.microsoft.com/office/drawing/2014/main" val="20002"/>
                    </a:ext>
                  </a:extLst>
                </a:gridCol>
                <a:gridCol w="430925">
                  <a:extLst>
                    <a:ext uri="{9D8B030D-6E8A-4147-A177-3AD203B41FA5}">
                      <a16:colId xmlns="" xmlns:a16="http://schemas.microsoft.com/office/drawing/2014/main" val="20003"/>
                    </a:ext>
                  </a:extLst>
                </a:gridCol>
                <a:gridCol w="441434">
                  <a:extLst>
                    <a:ext uri="{9D8B030D-6E8A-4147-A177-3AD203B41FA5}">
                      <a16:colId xmlns="" xmlns:a16="http://schemas.microsoft.com/office/drawing/2014/main" val="20004"/>
                    </a:ext>
                  </a:extLst>
                </a:gridCol>
              </a:tblGrid>
              <a:tr h="332142">
                <a:tc>
                  <a:txBody>
                    <a:bodyPr/>
                    <a:lstStyle/>
                    <a:p>
                      <a:r>
                        <a:rPr lang="en-ZA" sz="1800" b="1" dirty="0">
                          <a:solidFill>
                            <a:schemeClr val="tx1"/>
                          </a:solidFill>
                        </a:rPr>
                        <a:t>Petrol</a:t>
                      </a:r>
                      <a:r>
                        <a:rPr lang="en-ZA" sz="1800" b="1" baseline="0" dirty="0">
                          <a:solidFill>
                            <a:schemeClr val="tx1"/>
                          </a:solidFill>
                        </a:rPr>
                        <a:t> (litres)</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2</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4</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0"/>
                  </a:ext>
                </a:extLst>
              </a:tr>
              <a:tr h="332142">
                <a:tc>
                  <a:txBody>
                    <a:bodyPr/>
                    <a:lstStyle/>
                    <a:p>
                      <a:r>
                        <a:rPr lang="en-ZA" sz="1800" b="1" dirty="0">
                          <a:solidFill>
                            <a:schemeClr val="tx1"/>
                          </a:solidFill>
                        </a:rPr>
                        <a:t>Cost (R) </a:t>
                      </a:r>
                      <a:endParaRPr lang="en-GB" sz="1800" b="1" dirty="0">
                        <a:solidFill>
                          <a:schemeClr val="tx1"/>
                        </a:solidFill>
                      </a:endParaRPr>
                    </a:p>
                  </a:txBody>
                  <a:tcPr>
                    <a:solidFill>
                      <a:srgbClr val="9FC8CD"/>
                    </a:solidFill>
                  </a:tcPr>
                </a:tc>
                <a:tc>
                  <a:txBody>
                    <a:bodyPr/>
                    <a:lstStyle/>
                    <a:p>
                      <a:pPr algn="ctr"/>
                      <a:r>
                        <a:rPr lang="en-ZA" sz="1800" b="0" dirty="0">
                          <a:solidFill>
                            <a:schemeClr val="tx1"/>
                          </a:solidFill>
                        </a:rPr>
                        <a:t>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30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60</a:t>
                      </a:r>
                      <a:endParaRPr lang="en-GB" sz="1800" b="0" dirty="0">
                        <a:solidFill>
                          <a:schemeClr val="tx1"/>
                        </a:solidFill>
                      </a:endParaRPr>
                    </a:p>
                  </a:txBody>
                  <a:tcPr>
                    <a:solidFill>
                      <a:srgbClr val="D8E8EA"/>
                    </a:solidFill>
                  </a:tcPr>
                </a:tc>
                <a:tc>
                  <a:txBody>
                    <a:bodyPr/>
                    <a:lstStyle/>
                    <a:p>
                      <a:pPr algn="ctr"/>
                      <a:r>
                        <a:rPr lang="en-ZA" sz="1800" b="0" dirty="0">
                          <a:solidFill>
                            <a:schemeClr val="tx1"/>
                          </a:solidFill>
                        </a:rPr>
                        <a:t>90</a:t>
                      </a:r>
                      <a:endParaRPr lang="en-GB" sz="1800" b="0" dirty="0">
                        <a:solidFill>
                          <a:schemeClr val="tx1"/>
                        </a:solidFill>
                      </a:endParaRPr>
                    </a:p>
                  </a:txBody>
                  <a:tcPr>
                    <a:solidFill>
                      <a:srgbClr val="D8E8EA"/>
                    </a:solidFill>
                  </a:tcPr>
                </a:tc>
                <a:extLst>
                  <a:ext uri="{0D108BD9-81ED-4DB2-BD59-A6C34878D82A}">
                    <a16:rowId xmlns="" xmlns:a16="http://schemas.microsoft.com/office/drawing/2014/main" val="10001"/>
                  </a:ext>
                </a:extLst>
              </a:tr>
            </a:tbl>
          </a:graphicData>
        </a:graphic>
      </p:graphicFrame>
      <p:sp>
        <p:nvSpPr>
          <p:cNvPr id="17" name="TextBox 16"/>
          <p:cNvSpPr txBox="1"/>
          <p:nvPr/>
        </p:nvSpPr>
        <p:spPr>
          <a:xfrm>
            <a:off x="5505365" y="4596684"/>
            <a:ext cx="1340495" cy="338554"/>
          </a:xfrm>
          <a:prstGeom prst="rect">
            <a:avLst/>
          </a:prstGeom>
          <a:noFill/>
        </p:spPr>
        <p:txBody>
          <a:bodyPr wrap="none" rtlCol="0">
            <a:spAutoFit/>
          </a:bodyPr>
          <a:lstStyle/>
          <a:p>
            <a:r>
              <a:rPr lang="en-ZA" sz="1600" b="1" dirty="0"/>
              <a:t>Petrol (litres) </a:t>
            </a:r>
            <a:endParaRPr lang="en-GB" sz="1600" b="1" dirty="0"/>
          </a:p>
        </p:txBody>
      </p:sp>
      <p:sp>
        <p:nvSpPr>
          <p:cNvPr id="19" name="TextBox 18"/>
          <p:cNvSpPr txBox="1"/>
          <p:nvPr/>
        </p:nvSpPr>
        <p:spPr>
          <a:xfrm rot="16200000">
            <a:off x="4310103" y="3437710"/>
            <a:ext cx="844398" cy="338554"/>
          </a:xfrm>
          <a:prstGeom prst="rect">
            <a:avLst/>
          </a:prstGeom>
          <a:noFill/>
        </p:spPr>
        <p:txBody>
          <a:bodyPr wrap="none" rtlCol="0">
            <a:spAutoFit/>
          </a:bodyPr>
          <a:lstStyle/>
          <a:p>
            <a:r>
              <a:rPr lang="en-ZA" sz="1600" b="1" dirty="0"/>
              <a:t>Cost (R)</a:t>
            </a:r>
            <a:endParaRPr lang="en-GB" sz="1600" b="1" dirty="0"/>
          </a:p>
        </p:txBody>
      </p:sp>
      <p:grpSp>
        <p:nvGrpSpPr>
          <p:cNvPr id="38" name="Group 37"/>
          <p:cNvGrpSpPr/>
          <p:nvPr/>
        </p:nvGrpSpPr>
        <p:grpSpPr>
          <a:xfrm>
            <a:off x="5413416" y="2925087"/>
            <a:ext cx="1432562" cy="1339088"/>
            <a:chOff x="4789076" y="3180360"/>
            <a:chExt cx="1432562" cy="1339088"/>
          </a:xfrm>
        </p:grpSpPr>
        <p:cxnSp>
          <p:nvCxnSpPr>
            <p:cNvPr id="39" name="Straight Connector 38"/>
            <p:cNvCxnSpPr/>
            <p:nvPr/>
          </p:nvCxnSpPr>
          <p:spPr>
            <a:xfrm>
              <a:off x="4803228" y="3180360"/>
              <a:ext cx="0" cy="1339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89076" y="4519448"/>
              <a:ext cx="14325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5763132" y="4264174"/>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46755" y="425891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16987" y="4258455"/>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73997" y="4315069"/>
            <a:ext cx="288862" cy="338554"/>
          </a:xfrm>
          <a:prstGeom prst="rect">
            <a:avLst/>
          </a:prstGeom>
          <a:noFill/>
        </p:spPr>
        <p:txBody>
          <a:bodyPr wrap="none" rtlCol="0">
            <a:spAutoFit/>
          </a:bodyPr>
          <a:lstStyle/>
          <a:p>
            <a:r>
              <a:rPr lang="en-ZA" sz="1600" b="1" dirty="0"/>
              <a:t>6</a:t>
            </a:r>
            <a:endParaRPr lang="en-GB" sz="1600" b="1" dirty="0"/>
          </a:p>
        </p:txBody>
      </p:sp>
      <p:cxnSp>
        <p:nvCxnSpPr>
          <p:cNvPr id="45" name="Straight Connector 44"/>
          <p:cNvCxnSpPr/>
          <p:nvPr/>
        </p:nvCxnSpPr>
        <p:spPr>
          <a:xfrm rot="16200000">
            <a:off x="5374406" y="3924583"/>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5369150" y="3540960"/>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5368687" y="317072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960772" y="3042060"/>
            <a:ext cx="393056" cy="338554"/>
          </a:xfrm>
          <a:prstGeom prst="rect">
            <a:avLst/>
          </a:prstGeom>
          <a:noFill/>
        </p:spPr>
        <p:txBody>
          <a:bodyPr wrap="none" rtlCol="0">
            <a:spAutoFit/>
          </a:bodyPr>
          <a:lstStyle/>
          <a:p>
            <a:r>
              <a:rPr lang="en-ZA" sz="1600" b="1" dirty="0"/>
              <a:t>90</a:t>
            </a:r>
            <a:endParaRPr lang="en-GB" sz="1600" b="1" dirty="0"/>
          </a:p>
        </p:txBody>
      </p:sp>
      <p:sp>
        <p:nvSpPr>
          <p:cNvPr id="49" name="TextBox 48"/>
          <p:cNvSpPr txBox="1"/>
          <p:nvPr/>
        </p:nvSpPr>
        <p:spPr>
          <a:xfrm>
            <a:off x="5162260" y="4198824"/>
            <a:ext cx="288862" cy="338554"/>
          </a:xfrm>
          <a:prstGeom prst="rect">
            <a:avLst/>
          </a:prstGeom>
          <a:noFill/>
        </p:spPr>
        <p:txBody>
          <a:bodyPr wrap="none" rtlCol="0">
            <a:spAutoFit/>
          </a:bodyPr>
          <a:lstStyle/>
          <a:p>
            <a:r>
              <a:rPr lang="en-ZA" sz="1600" b="1" dirty="0"/>
              <a:t>0</a:t>
            </a:r>
            <a:endParaRPr lang="en-GB" sz="1600" b="1" dirty="0"/>
          </a:p>
        </p:txBody>
      </p:sp>
      <p:sp>
        <p:nvSpPr>
          <p:cNvPr id="50" name="TextBox 49"/>
          <p:cNvSpPr txBox="1"/>
          <p:nvPr/>
        </p:nvSpPr>
        <p:spPr>
          <a:xfrm>
            <a:off x="5618701" y="4312293"/>
            <a:ext cx="288862" cy="338554"/>
          </a:xfrm>
          <a:prstGeom prst="rect">
            <a:avLst/>
          </a:prstGeom>
          <a:noFill/>
        </p:spPr>
        <p:txBody>
          <a:bodyPr wrap="none" rtlCol="0">
            <a:spAutoFit/>
          </a:bodyPr>
          <a:lstStyle/>
          <a:p>
            <a:r>
              <a:rPr lang="en-ZA" sz="1600" b="1" dirty="0"/>
              <a:t>2</a:t>
            </a:r>
            <a:endParaRPr lang="en-GB" sz="1600" b="1" dirty="0"/>
          </a:p>
        </p:txBody>
      </p:sp>
      <p:sp>
        <p:nvSpPr>
          <p:cNvPr id="51" name="TextBox 50"/>
          <p:cNvSpPr txBox="1"/>
          <p:nvPr/>
        </p:nvSpPr>
        <p:spPr>
          <a:xfrm>
            <a:off x="6002324" y="4319409"/>
            <a:ext cx="288862" cy="338554"/>
          </a:xfrm>
          <a:prstGeom prst="rect">
            <a:avLst/>
          </a:prstGeom>
          <a:noFill/>
        </p:spPr>
        <p:txBody>
          <a:bodyPr wrap="none" rtlCol="0">
            <a:spAutoFit/>
          </a:bodyPr>
          <a:lstStyle/>
          <a:p>
            <a:r>
              <a:rPr lang="en-ZA" sz="1600" b="1" dirty="0"/>
              <a:t>4</a:t>
            </a:r>
            <a:endParaRPr lang="en-GB" sz="1600" b="1" dirty="0"/>
          </a:p>
        </p:txBody>
      </p:sp>
      <p:sp>
        <p:nvSpPr>
          <p:cNvPr id="52" name="TextBox 51"/>
          <p:cNvSpPr txBox="1"/>
          <p:nvPr/>
        </p:nvSpPr>
        <p:spPr>
          <a:xfrm>
            <a:off x="4974799" y="3406115"/>
            <a:ext cx="393056" cy="338554"/>
          </a:xfrm>
          <a:prstGeom prst="rect">
            <a:avLst/>
          </a:prstGeom>
          <a:noFill/>
        </p:spPr>
        <p:txBody>
          <a:bodyPr wrap="none" rtlCol="0">
            <a:spAutoFit/>
          </a:bodyPr>
          <a:lstStyle/>
          <a:p>
            <a:r>
              <a:rPr lang="en-ZA" sz="1600" b="1" dirty="0"/>
              <a:t>60</a:t>
            </a:r>
            <a:endParaRPr lang="en-GB" sz="1600" b="1" dirty="0"/>
          </a:p>
        </p:txBody>
      </p:sp>
      <p:sp>
        <p:nvSpPr>
          <p:cNvPr id="53" name="TextBox 52"/>
          <p:cNvSpPr txBox="1"/>
          <p:nvPr/>
        </p:nvSpPr>
        <p:spPr>
          <a:xfrm>
            <a:off x="4982367" y="3803866"/>
            <a:ext cx="393056" cy="338554"/>
          </a:xfrm>
          <a:prstGeom prst="rect">
            <a:avLst/>
          </a:prstGeom>
          <a:noFill/>
        </p:spPr>
        <p:txBody>
          <a:bodyPr wrap="none" rtlCol="0">
            <a:spAutoFit/>
          </a:bodyPr>
          <a:lstStyle/>
          <a:p>
            <a:r>
              <a:rPr lang="en-ZA" sz="1600" b="1" dirty="0"/>
              <a:t>30</a:t>
            </a:r>
            <a:endParaRPr lang="en-GB" sz="1600" b="1" dirty="0"/>
          </a:p>
        </p:txBody>
      </p:sp>
      <p:sp>
        <p:nvSpPr>
          <p:cNvPr id="5" name="Oval 4"/>
          <p:cNvSpPr/>
          <p:nvPr/>
        </p:nvSpPr>
        <p:spPr>
          <a:xfrm>
            <a:off x="5373192" y="420611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698760" y="393052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081253" y="354367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448426" y="317875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a:endCxn id="35" idx="7"/>
          </p:cNvCxnSpPr>
          <p:nvPr/>
        </p:nvCxnSpPr>
        <p:spPr>
          <a:xfrm flipV="1">
            <a:off x="5424951" y="3194567"/>
            <a:ext cx="1115659" cy="1065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2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Tips for drawing a graph</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sp>
        <p:nvSpPr>
          <p:cNvPr id="11" name="Rectangle 10"/>
          <p:cNvSpPr/>
          <p:nvPr/>
        </p:nvSpPr>
        <p:spPr>
          <a:xfrm>
            <a:off x="496800" y="1418412"/>
            <a:ext cx="7406979" cy="496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ltLang="en-US" sz="2400" b="1" dirty="0">
                <a:sym typeface="+mn-ea"/>
              </a:rPr>
              <a:t>Steps for drawing graphs</a:t>
            </a:r>
          </a:p>
        </p:txBody>
      </p:sp>
      <p:grpSp>
        <p:nvGrpSpPr>
          <p:cNvPr id="20" name="Group 19"/>
          <p:cNvGrpSpPr/>
          <p:nvPr/>
        </p:nvGrpSpPr>
        <p:grpSpPr>
          <a:xfrm>
            <a:off x="2777354" y="2698965"/>
            <a:ext cx="2825748" cy="2782673"/>
            <a:chOff x="2777354" y="2152565"/>
            <a:chExt cx="2825748" cy="2782673"/>
          </a:xfrm>
        </p:grpSpPr>
        <p:sp>
          <p:nvSpPr>
            <p:cNvPr id="32" name="TextBox 31"/>
            <p:cNvSpPr txBox="1"/>
            <p:nvPr/>
          </p:nvSpPr>
          <p:spPr>
            <a:xfrm>
              <a:off x="2854144" y="2152565"/>
              <a:ext cx="2748958" cy="369332"/>
            </a:xfrm>
            <a:prstGeom prst="rect">
              <a:avLst/>
            </a:prstGeom>
            <a:noFill/>
          </p:spPr>
          <p:txBody>
            <a:bodyPr wrap="none" rtlCol="0">
              <a:spAutoFit/>
            </a:bodyPr>
            <a:lstStyle/>
            <a:p>
              <a:r>
                <a:rPr lang="en-ZA" b="1" dirty="0"/>
                <a:t>Graph of cost versus petrol</a:t>
              </a:r>
              <a:endParaRPr lang="en-GB" b="1" dirty="0"/>
            </a:p>
          </p:txBody>
        </p:sp>
        <p:sp>
          <p:nvSpPr>
            <p:cNvPr id="17" name="TextBox 16"/>
            <p:cNvSpPr txBox="1"/>
            <p:nvPr/>
          </p:nvSpPr>
          <p:spPr>
            <a:xfrm>
              <a:off x="3719694" y="4596684"/>
              <a:ext cx="1340495" cy="338554"/>
            </a:xfrm>
            <a:prstGeom prst="rect">
              <a:avLst/>
            </a:prstGeom>
            <a:noFill/>
          </p:spPr>
          <p:txBody>
            <a:bodyPr wrap="none" rtlCol="0">
              <a:spAutoFit/>
            </a:bodyPr>
            <a:lstStyle/>
            <a:p>
              <a:r>
                <a:rPr lang="en-ZA" sz="1600" b="1" dirty="0"/>
                <a:t>Petrol (litres) </a:t>
              </a:r>
              <a:endParaRPr lang="en-GB" sz="1600" b="1" dirty="0"/>
            </a:p>
          </p:txBody>
        </p:sp>
        <p:sp>
          <p:nvSpPr>
            <p:cNvPr id="19" name="TextBox 18"/>
            <p:cNvSpPr txBox="1"/>
            <p:nvPr/>
          </p:nvSpPr>
          <p:spPr>
            <a:xfrm rot="16200000">
              <a:off x="2614200" y="3437710"/>
              <a:ext cx="664862" cy="338554"/>
            </a:xfrm>
            <a:prstGeom prst="rect">
              <a:avLst/>
            </a:prstGeom>
            <a:noFill/>
          </p:spPr>
          <p:txBody>
            <a:bodyPr wrap="none" rtlCol="0">
              <a:spAutoFit/>
            </a:bodyPr>
            <a:lstStyle/>
            <a:p>
              <a:r>
                <a:rPr lang="en-ZA" sz="1600" b="1" dirty="0"/>
                <a:t>Cost )</a:t>
              </a:r>
              <a:endParaRPr lang="en-GB" sz="1600" b="1" dirty="0"/>
            </a:p>
          </p:txBody>
        </p:sp>
        <p:grpSp>
          <p:nvGrpSpPr>
            <p:cNvPr id="38" name="Group 37"/>
            <p:cNvGrpSpPr/>
            <p:nvPr/>
          </p:nvGrpSpPr>
          <p:grpSpPr>
            <a:xfrm>
              <a:off x="3627745" y="2925087"/>
              <a:ext cx="1432562" cy="1339088"/>
              <a:chOff x="4789076" y="3180360"/>
              <a:chExt cx="1432562" cy="1339088"/>
            </a:xfrm>
          </p:grpSpPr>
          <p:cxnSp>
            <p:nvCxnSpPr>
              <p:cNvPr id="39" name="Straight Connector 38"/>
              <p:cNvCxnSpPr/>
              <p:nvPr/>
            </p:nvCxnSpPr>
            <p:spPr>
              <a:xfrm>
                <a:off x="4803228" y="3180360"/>
                <a:ext cx="0" cy="1339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89076" y="4519448"/>
                <a:ext cx="14325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3977461" y="4264174"/>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61084" y="425891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31316" y="4258455"/>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88326" y="4315069"/>
              <a:ext cx="288862" cy="338554"/>
            </a:xfrm>
            <a:prstGeom prst="rect">
              <a:avLst/>
            </a:prstGeom>
            <a:noFill/>
          </p:spPr>
          <p:txBody>
            <a:bodyPr wrap="none" rtlCol="0">
              <a:spAutoFit/>
            </a:bodyPr>
            <a:lstStyle/>
            <a:p>
              <a:r>
                <a:rPr lang="en-ZA" sz="1600" b="1" dirty="0"/>
                <a:t>6</a:t>
              </a:r>
              <a:endParaRPr lang="en-GB" sz="1600" b="1" dirty="0"/>
            </a:p>
          </p:txBody>
        </p:sp>
        <p:cxnSp>
          <p:nvCxnSpPr>
            <p:cNvPr id="45" name="Straight Connector 44"/>
            <p:cNvCxnSpPr/>
            <p:nvPr/>
          </p:nvCxnSpPr>
          <p:spPr>
            <a:xfrm rot="16200000">
              <a:off x="3588735" y="3924583"/>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3583479" y="3540960"/>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3583016" y="317072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175101" y="3042060"/>
              <a:ext cx="393056" cy="338554"/>
            </a:xfrm>
            <a:prstGeom prst="rect">
              <a:avLst/>
            </a:prstGeom>
            <a:noFill/>
          </p:spPr>
          <p:txBody>
            <a:bodyPr wrap="none" rtlCol="0">
              <a:spAutoFit/>
            </a:bodyPr>
            <a:lstStyle/>
            <a:p>
              <a:r>
                <a:rPr lang="en-ZA" sz="1600" b="1" dirty="0"/>
                <a:t>90</a:t>
              </a:r>
              <a:endParaRPr lang="en-GB" sz="1600" b="1" dirty="0"/>
            </a:p>
          </p:txBody>
        </p:sp>
        <p:sp>
          <p:nvSpPr>
            <p:cNvPr id="49" name="TextBox 48"/>
            <p:cNvSpPr txBox="1"/>
            <p:nvPr/>
          </p:nvSpPr>
          <p:spPr>
            <a:xfrm>
              <a:off x="3376589" y="4198824"/>
              <a:ext cx="288862" cy="338554"/>
            </a:xfrm>
            <a:prstGeom prst="rect">
              <a:avLst/>
            </a:prstGeom>
            <a:noFill/>
          </p:spPr>
          <p:txBody>
            <a:bodyPr wrap="none" rtlCol="0">
              <a:spAutoFit/>
            </a:bodyPr>
            <a:lstStyle/>
            <a:p>
              <a:r>
                <a:rPr lang="en-ZA" sz="1600" b="1" dirty="0"/>
                <a:t>0</a:t>
              </a:r>
              <a:endParaRPr lang="en-GB" sz="1600" b="1" dirty="0"/>
            </a:p>
          </p:txBody>
        </p:sp>
        <p:sp>
          <p:nvSpPr>
            <p:cNvPr id="50" name="TextBox 49"/>
            <p:cNvSpPr txBox="1"/>
            <p:nvPr/>
          </p:nvSpPr>
          <p:spPr>
            <a:xfrm>
              <a:off x="3833030" y="4312293"/>
              <a:ext cx="288862" cy="338554"/>
            </a:xfrm>
            <a:prstGeom prst="rect">
              <a:avLst/>
            </a:prstGeom>
            <a:noFill/>
          </p:spPr>
          <p:txBody>
            <a:bodyPr wrap="none" rtlCol="0">
              <a:spAutoFit/>
            </a:bodyPr>
            <a:lstStyle/>
            <a:p>
              <a:r>
                <a:rPr lang="en-ZA" sz="1600" b="1" dirty="0"/>
                <a:t>2</a:t>
              </a:r>
              <a:endParaRPr lang="en-GB" sz="1600" b="1" dirty="0"/>
            </a:p>
          </p:txBody>
        </p:sp>
        <p:sp>
          <p:nvSpPr>
            <p:cNvPr id="51" name="TextBox 50"/>
            <p:cNvSpPr txBox="1"/>
            <p:nvPr/>
          </p:nvSpPr>
          <p:spPr>
            <a:xfrm>
              <a:off x="4216653" y="4319409"/>
              <a:ext cx="288862" cy="338554"/>
            </a:xfrm>
            <a:prstGeom prst="rect">
              <a:avLst/>
            </a:prstGeom>
            <a:noFill/>
          </p:spPr>
          <p:txBody>
            <a:bodyPr wrap="none" rtlCol="0">
              <a:spAutoFit/>
            </a:bodyPr>
            <a:lstStyle/>
            <a:p>
              <a:r>
                <a:rPr lang="en-ZA" sz="1600" b="1" dirty="0"/>
                <a:t>4</a:t>
              </a:r>
              <a:endParaRPr lang="en-GB" sz="1600" b="1" dirty="0"/>
            </a:p>
          </p:txBody>
        </p:sp>
        <p:sp>
          <p:nvSpPr>
            <p:cNvPr id="52" name="TextBox 51"/>
            <p:cNvSpPr txBox="1"/>
            <p:nvPr/>
          </p:nvSpPr>
          <p:spPr>
            <a:xfrm>
              <a:off x="3189128" y="3406115"/>
              <a:ext cx="393056" cy="338554"/>
            </a:xfrm>
            <a:prstGeom prst="rect">
              <a:avLst/>
            </a:prstGeom>
            <a:noFill/>
          </p:spPr>
          <p:txBody>
            <a:bodyPr wrap="none" rtlCol="0">
              <a:spAutoFit/>
            </a:bodyPr>
            <a:lstStyle/>
            <a:p>
              <a:r>
                <a:rPr lang="en-ZA" sz="1600" b="1" dirty="0"/>
                <a:t>60</a:t>
              </a:r>
              <a:endParaRPr lang="en-GB" sz="1600" b="1" dirty="0"/>
            </a:p>
          </p:txBody>
        </p:sp>
        <p:sp>
          <p:nvSpPr>
            <p:cNvPr id="53" name="TextBox 52"/>
            <p:cNvSpPr txBox="1"/>
            <p:nvPr/>
          </p:nvSpPr>
          <p:spPr>
            <a:xfrm>
              <a:off x="3196696" y="3803866"/>
              <a:ext cx="393056" cy="338554"/>
            </a:xfrm>
            <a:prstGeom prst="rect">
              <a:avLst/>
            </a:prstGeom>
            <a:noFill/>
          </p:spPr>
          <p:txBody>
            <a:bodyPr wrap="none" rtlCol="0">
              <a:spAutoFit/>
            </a:bodyPr>
            <a:lstStyle/>
            <a:p>
              <a:r>
                <a:rPr lang="en-ZA" sz="1600" b="1" dirty="0"/>
                <a:t>30</a:t>
              </a:r>
              <a:endParaRPr lang="en-GB" sz="1600" b="1" dirty="0"/>
            </a:p>
          </p:txBody>
        </p:sp>
        <p:sp>
          <p:nvSpPr>
            <p:cNvPr id="5" name="Oval 4"/>
            <p:cNvSpPr/>
            <p:nvPr/>
          </p:nvSpPr>
          <p:spPr>
            <a:xfrm>
              <a:off x="3587521" y="420611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913089" y="393052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295582" y="354367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662755" y="317875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a:endCxn id="35" idx="7"/>
            </p:cNvCxnSpPr>
            <p:nvPr/>
          </p:nvCxnSpPr>
          <p:spPr>
            <a:xfrm flipV="1">
              <a:off x="3639280" y="3194567"/>
              <a:ext cx="1115659" cy="106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6328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12.2 </a:t>
            </a:r>
          </a:p>
        </p:txBody>
      </p:sp>
      <p:sp>
        <p:nvSpPr>
          <p:cNvPr id="3" name="Content Placeholder 2"/>
          <p:cNvSpPr>
            <a:spLocks noGrp="1"/>
          </p:cNvSpPr>
          <p:nvPr>
            <p:ph sz="quarter" idx="10"/>
          </p:nvPr>
        </p:nvSpPr>
        <p:spPr/>
        <p:txBody>
          <a:bodyPr/>
          <a:lstStyle/>
          <a:p>
            <a:r>
              <a:rPr lang="en-ZA" dirty="0"/>
              <a:t>Exercise 12.2</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Exercise 12.2 </a:t>
            </a:r>
            <a:r>
              <a:rPr lang="en-US" altLang="en-US" sz="2000" dirty="0"/>
              <a:t>on </a:t>
            </a:r>
            <a:r>
              <a:rPr lang="en-US" altLang="en-US" sz="2000" b="1" dirty="0"/>
              <a:t>page 236 </a:t>
            </a:r>
            <a:r>
              <a:rPr lang="en-US" altLang="en-US" sz="2000" dirty="0"/>
              <a:t>of your Student’s Book</a:t>
            </a:r>
            <a:endParaRPr lang="en-GB" altLang="en-US" sz="2000" dirty="0"/>
          </a:p>
        </p:txBody>
      </p:sp>
    </p:spTree>
    <p:extLst>
      <p:ext uri="{BB962C8B-B14F-4D97-AF65-F5344CB8AC3E}">
        <p14:creationId xmlns:p14="http://schemas.microsoft.com/office/powerpoint/2010/main" val="225229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1444870"/>
            <a:ext cx="7200900" cy="457651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Rectangle 5"/>
          <p:cNvSpPr/>
          <p:nvPr/>
        </p:nvSpPr>
        <p:spPr>
          <a:xfrm>
            <a:off x="352501" y="1607278"/>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p:blipFill>
        <p:spPr>
          <a:xfrm>
            <a:off x="626636" y="1817237"/>
            <a:ext cx="977166" cy="1010861"/>
          </a:xfrm>
          <a:prstGeom prst="rect">
            <a:avLst/>
          </a:prstGeom>
        </p:spPr>
      </p:pic>
      <p:sp>
        <p:nvSpPr>
          <p:cNvPr id="8" name="Content Placeholder 2"/>
          <p:cNvSpPr txBox="1">
            <a:spLocks/>
          </p:cNvSpPr>
          <p:nvPr/>
        </p:nvSpPr>
        <p:spPr>
          <a:xfrm>
            <a:off x="2041236" y="1723163"/>
            <a:ext cx="5637035" cy="1486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dirty="0" err="1"/>
              <a:t>Mbali</a:t>
            </a:r>
            <a:r>
              <a:rPr lang="en-ZA" altLang="en-US" sz="2000" dirty="0"/>
              <a:t> is starting her career as a singer, but first she has to build up an audience. At her first show, the audience consisted of only 28 people. At the second show, the audience grew to 53. There were 78 people at the third show. </a:t>
            </a:r>
          </a:p>
        </p:txBody>
      </p:sp>
      <p:sp>
        <p:nvSpPr>
          <p:cNvPr id="2" name="Title 1"/>
          <p:cNvSpPr>
            <a:spLocks noGrp="1"/>
          </p:cNvSpPr>
          <p:nvPr>
            <p:ph type="title"/>
          </p:nvPr>
        </p:nvSpPr>
        <p:spPr/>
        <p:txBody>
          <a:bodyPr/>
          <a:lstStyle/>
          <a:p>
            <a:r>
              <a:rPr lang="en-ZA" dirty="0"/>
              <a:t>Example 1.4 page 238</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1815" r="21467"/>
          <a:stretch/>
        </p:blipFill>
        <p:spPr>
          <a:xfrm>
            <a:off x="5498613" y="3312020"/>
            <a:ext cx="2075961" cy="2439414"/>
          </a:xfrm>
          <a:prstGeom prst="rect">
            <a:avLst/>
          </a:prstGeom>
        </p:spPr>
      </p:pic>
      <p:sp>
        <p:nvSpPr>
          <p:cNvPr id="9" name="Content Placeholder 2"/>
          <p:cNvSpPr txBox="1">
            <a:spLocks/>
          </p:cNvSpPr>
          <p:nvPr/>
        </p:nvSpPr>
        <p:spPr>
          <a:xfrm>
            <a:off x="2041236" y="3303992"/>
            <a:ext cx="3443930" cy="2501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a:pPr>
            <a:r>
              <a:rPr lang="en-ZA" altLang="en-US" sz="2000" dirty="0"/>
              <a:t>Draw up a table to show the pattern if it continues. </a:t>
            </a:r>
          </a:p>
          <a:p>
            <a:pPr marL="457200" indent="-457200">
              <a:buFont typeface="+mj-lt"/>
              <a:buAutoNum type="alphaLcParenR"/>
            </a:pPr>
            <a:r>
              <a:rPr lang="en-ZA" altLang="en-US" sz="2000" dirty="0"/>
              <a:t>Write a formula to represent the pattern. </a:t>
            </a:r>
          </a:p>
          <a:p>
            <a:pPr marL="457200" indent="-457200">
              <a:buFont typeface="+mj-lt"/>
              <a:buAutoNum type="alphaLcParenR"/>
            </a:pPr>
            <a:r>
              <a:rPr lang="en-ZA" altLang="en-US" sz="2000" dirty="0"/>
              <a:t>If this pattern continues, how long will it take until there are 303 people at her show? </a:t>
            </a:r>
          </a:p>
        </p:txBody>
      </p:sp>
    </p:spTree>
    <p:extLst>
      <p:ext uri="{BB962C8B-B14F-4D97-AF65-F5344CB8AC3E}">
        <p14:creationId xmlns:p14="http://schemas.microsoft.com/office/powerpoint/2010/main" val="2236396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44870"/>
            <a:ext cx="7202854" cy="446856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07278"/>
            <a:ext cx="1525437" cy="1416679"/>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653" y="1870140"/>
            <a:ext cx="3056446" cy="3611498"/>
          </a:xfrm>
          <a:prstGeom prst="rect">
            <a:avLst/>
          </a:prstGeom>
          <a:noFill/>
          <a:ln>
            <a:noFill/>
          </a:ln>
        </p:spPr>
      </p:pic>
      <p:sp>
        <p:nvSpPr>
          <p:cNvPr id="2" name="Title 1"/>
          <p:cNvSpPr>
            <a:spLocks noGrp="1"/>
          </p:cNvSpPr>
          <p:nvPr>
            <p:ph type="title"/>
          </p:nvPr>
        </p:nvSpPr>
        <p:spPr/>
        <p:txBody>
          <a:bodyPr/>
          <a:lstStyle/>
          <a:p>
            <a:r>
              <a:rPr lang="en-ZA" dirty="0"/>
              <a:t>Example 1.4 page 238</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p:sp>
        <p:nvSpPr>
          <p:cNvPr id="15" name="Content Placeholder 2"/>
          <p:cNvSpPr txBox="1">
            <a:spLocks/>
          </p:cNvSpPr>
          <p:nvPr/>
        </p:nvSpPr>
        <p:spPr>
          <a:xfrm>
            <a:off x="2041236" y="1776950"/>
            <a:ext cx="5859965" cy="386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a:pPr>
            <a:r>
              <a:rPr lang="en-ZA" altLang="en-US" sz="2000" dirty="0"/>
              <a:t>Table of the pattern:</a:t>
            </a:r>
          </a:p>
          <a:p>
            <a:pPr marL="457200" indent="-457200">
              <a:buFont typeface="+mj-lt"/>
              <a:buAutoNum type="alphaLcParenR"/>
            </a:pPr>
            <a:endParaRPr lang="en-ZA" altLang="en-US" sz="2000" dirty="0"/>
          </a:p>
          <a:p>
            <a:pPr marL="457200" indent="-457200">
              <a:buFont typeface="+mj-lt"/>
              <a:buAutoNum type="alphaLcParenR"/>
            </a:pPr>
            <a:endParaRPr lang="en-ZA" altLang="en-US" sz="2000" dirty="0"/>
          </a:p>
          <a:p>
            <a:pPr marL="457200" indent="-457200">
              <a:buFont typeface="+mj-lt"/>
              <a:buAutoNum type="alphaLcParenR"/>
            </a:pPr>
            <a:endParaRPr lang="en-ZA" altLang="en-US" sz="2000" dirty="0"/>
          </a:p>
          <a:p>
            <a:pPr marL="457200" indent="-457200">
              <a:buFont typeface="+mj-lt"/>
              <a:buAutoNum type="alphaLcParenR"/>
            </a:pPr>
            <a:r>
              <a:rPr lang="en-ZA" altLang="en-US" sz="2000" dirty="0"/>
              <a:t>The difference between the terms is 25, so the pattern contains 25</a:t>
            </a:r>
            <a:r>
              <a:rPr lang="en-ZA" altLang="en-US" sz="2000" i="1" dirty="0">
                <a:latin typeface="Times New Roman" panose="02020603050405020304" pitchFamily="18" charset="0"/>
                <a:cs typeface="Times New Roman" panose="02020603050405020304" pitchFamily="18" charset="0"/>
              </a:rPr>
              <a:t>n</a:t>
            </a:r>
            <a:r>
              <a:rPr lang="en-ZA" altLang="en-US" sz="2000" dirty="0"/>
              <a:t>.                                               The first show is 25(1) + 3                                        The second show is 25(2) + 3 </a:t>
            </a:r>
          </a:p>
          <a:p>
            <a:pPr marL="444500" indent="0">
              <a:buNone/>
            </a:pPr>
            <a:r>
              <a:rPr lang="en-ZA" altLang="en-US" sz="2000" dirty="0"/>
              <a:t>So the formula is </a:t>
            </a:r>
            <a:r>
              <a:rPr lang="en-ZA" altLang="en-US" sz="2000" i="1" dirty="0">
                <a:latin typeface="Times New Roman" panose="02020603050405020304" pitchFamily="18" charset="0"/>
                <a:cs typeface="Times New Roman" panose="02020603050405020304" pitchFamily="18" charset="0"/>
              </a:rPr>
              <a:t>p</a:t>
            </a:r>
            <a:r>
              <a:rPr lang="en-ZA" altLang="en-US" sz="2000" dirty="0"/>
              <a:t> = 25</a:t>
            </a:r>
            <a:r>
              <a:rPr lang="en-ZA" altLang="en-US" sz="2000" i="1" dirty="0">
                <a:latin typeface="Times New Roman" panose="02020603050405020304" pitchFamily="18" charset="0"/>
                <a:cs typeface="Times New Roman" panose="02020603050405020304" pitchFamily="18" charset="0"/>
              </a:rPr>
              <a:t>n</a:t>
            </a:r>
            <a:r>
              <a:rPr lang="en-ZA" altLang="en-US" sz="2000" dirty="0"/>
              <a:t> + 3, </a:t>
            </a:r>
          </a:p>
          <a:p>
            <a:pPr marL="444500" indent="0">
              <a:buNone/>
            </a:pPr>
            <a:r>
              <a:rPr lang="en-ZA" altLang="en-US" sz="2000" dirty="0"/>
              <a:t>where </a:t>
            </a:r>
            <a:r>
              <a:rPr lang="en-ZA" altLang="en-US" sz="2000" i="1" dirty="0">
                <a:latin typeface="Times New Roman" panose="02020603050405020304" pitchFamily="18" charset="0"/>
                <a:cs typeface="Times New Roman" panose="02020603050405020304" pitchFamily="18" charset="0"/>
              </a:rPr>
              <a:t>p</a:t>
            </a:r>
            <a:r>
              <a:rPr lang="en-ZA" altLang="en-US" sz="2000" dirty="0"/>
              <a:t> is the number of people and </a:t>
            </a:r>
            <a:r>
              <a:rPr lang="en-ZA" altLang="en-US" sz="2000" i="1" dirty="0">
                <a:latin typeface="Times New Roman" panose="02020603050405020304" pitchFamily="18" charset="0"/>
                <a:cs typeface="Times New Roman" panose="02020603050405020304" pitchFamily="18" charset="0"/>
              </a:rPr>
              <a:t>n</a:t>
            </a:r>
            <a:r>
              <a:rPr lang="en-ZA" altLang="en-US" sz="2000" dirty="0"/>
              <a:t> is the show number. </a:t>
            </a:r>
          </a:p>
        </p:txBody>
      </p:sp>
      <p:graphicFrame>
        <p:nvGraphicFramePr>
          <p:cNvPr id="7" name="Table 6"/>
          <p:cNvGraphicFramePr>
            <a:graphicFrameLocks noGrp="1"/>
          </p:cNvGraphicFramePr>
          <p:nvPr>
            <p:extLst>
              <p:ext uri="{D42A27DB-BD31-4B8C-83A1-F6EECF244321}">
                <p14:modId xmlns:p14="http://schemas.microsoft.com/office/powerpoint/2010/main" val="3620062030"/>
              </p:ext>
            </p:extLst>
          </p:nvPr>
        </p:nvGraphicFramePr>
        <p:xfrm>
          <a:off x="2153658" y="2282277"/>
          <a:ext cx="5769406" cy="741680"/>
        </p:xfrm>
        <a:graphic>
          <a:graphicData uri="http://schemas.openxmlformats.org/drawingml/2006/table">
            <a:tbl>
              <a:tblPr firstRow="1" bandRow="1">
                <a:tableStyleId>{5C22544A-7EE6-4342-B048-85BDC9FD1C3A}</a:tableStyleId>
              </a:tblPr>
              <a:tblGrid>
                <a:gridCol w="1993844">
                  <a:extLst>
                    <a:ext uri="{9D8B030D-6E8A-4147-A177-3AD203B41FA5}">
                      <a16:colId xmlns="" xmlns:a16="http://schemas.microsoft.com/office/drawing/2014/main" val="20000"/>
                    </a:ext>
                  </a:extLst>
                </a:gridCol>
                <a:gridCol w="539366">
                  <a:extLst>
                    <a:ext uri="{9D8B030D-6E8A-4147-A177-3AD203B41FA5}">
                      <a16:colId xmlns="" xmlns:a16="http://schemas.microsoft.com/office/drawing/2014/main" val="20001"/>
                    </a:ext>
                  </a:extLst>
                </a:gridCol>
                <a:gridCol w="539366">
                  <a:extLst>
                    <a:ext uri="{9D8B030D-6E8A-4147-A177-3AD203B41FA5}">
                      <a16:colId xmlns="" xmlns:a16="http://schemas.microsoft.com/office/drawing/2014/main" val="20002"/>
                    </a:ext>
                  </a:extLst>
                </a:gridCol>
                <a:gridCol w="539366">
                  <a:extLst>
                    <a:ext uri="{9D8B030D-6E8A-4147-A177-3AD203B41FA5}">
                      <a16:colId xmlns="" xmlns:a16="http://schemas.microsoft.com/office/drawing/2014/main" val="20003"/>
                    </a:ext>
                  </a:extLst>
                </a:gridCol>
                <a:gridCol w="539366">
                  <a:extLst>
                    <a:ext uri="{9D8B030D-6E8A-4147-A177-3AD203B41FA5}">
                      <a16:colId xmlns="" xmlns:a16="http://schemas.microsoft.com/office/drawing/2014/main" val="20004"/>
                    </a:ext>
                  </a:extLst>
                </a:gridCol>
                <a:gridCol w="539366">
                  <a:extLst>
                    <a:ext uri="{9D8B030D-6E8A-4147-A177-3AD203B41FA5}">
                      <a16:colId xmlns="" xmlns:a16="http://schemas.microsoft.com/office/drawing/2014/main" val="20005"/>
                    </a:ext>
                  </a:extLst>
                </a:gridCol>
                <a:gridCol w="539366">
                  <a:extLst>
                    <a:ext uri="{9D8B030D-6E8A-4147-A177-3AD203B41FA5}">
                      <a16:colId xmlns="" xmlns:a16="http://schemas.microsoft.com/office/drawing/2014/main" val="20006"/>
                    </a:ext>
                  </a:extLst>
                </a:gridCol>
                <a:gridCol w="539366">
                  <a:extLst>
                    <a:ext uri="{9D8B030D-6E8A-4147-A177-3AD203B41FA5}">
                      <a16:colId xmlns="" xmlns:a16="http://schemas.microsoft.com/office/drawing/2014/main" val="20007"/>
                    </a:ext>
                  </a:extLst>
                </a:gridCol>
              </a:tblGrid>
              <a:tr h="370840">
                <a:tc>
                  <a:txBody>
                    <a:bodyPr/>
                    <a:lstStyle/>
                    <a:p>
                      <a:pPr algn="l"/>
                      <a:r>
                        <a:rPr lang="en-ZA" dirty="0">
                          <a:solidFill>
                            <a:schemeClr val="tx1"/>
                          </a:solidFill>
                        </a:rPr>
                        <a:t>Show number</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2</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3</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4</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5</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6</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7</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70840">
                <a:tc>
                  <a:txBody>
                    <a:bodyPr/>
                    <a:lstStyle/>
                    <a:p>
                      <a:pPr algn="l"/>
                      <a:r>
                        <a:rPr lang="en-ZA" dirty="0">
                          <a:solidFill>
                            <a:schemeClr val="tx1"/>
                          </a:solidFill>
                        </a:rPr>
                        <a:t>Number of people</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28</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53</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78</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103</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128</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153</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178</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32901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500"/>
                                        <p:tgtEl>
                                          <p:spTgt spid="1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xEl>
                                              <p:pRg st="5" end="5"/>
                                            </p:txEl>
                                          </p:spTgt>
                                        </p:tgtEl>
                                        <p:attrNameLst>
                                          <p:attrName>style.visibility</p:attrName>
                                        </p:attrNameLst>
                                      </p:cBhvr>
                                      <p:to>
                                        <p:strVal val="visible"/>
                                      </p:to>
                                    </p:set>
                                    <p:animEffect transition="in" filter="fade">
                                      <p:cBhvr>
                                        <p:cTn id="36" dur="500"/>
                                        <p:tgtEl>
                                          <p:spTgt spid="1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6" end="6"/>
                                            </p:txEl>
                                          </p:spTgt>
                                        </p:tgtEl>
                                        <p:attrNameLst>
                                          <p:attrName>style.visibility</p:attrName>
                                        </p:attrNameLst>
                                      </p:cBhvr>
                                      <p:to>
                                        <p:strVal val="visible"/>
                                      </p:to>
                                    </p:set>
                                    <p:animEffect transition="in" filter="fade">
                                      <p:cBhvr>
                                        <p:cTn id="4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44870"/>
            <a:ext cx="7202854" cy="446856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07278"/>
            <a:ext cx="1525437" cy="1416679"/>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1.4 page 238</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12.2</a:t>
            </a:r>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2041236" y="1776951"/>
                <a:ext cx="5859965" cy="1486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buNone/>
                </a:pPr>
                <a:r>
                  <a:rPr lang="en-ZA" altLang="en-US" sz="2000" dirty="0"/>
                  <a:t>c) To find this out, we need to change the formula so  that </a:t>
                </a:r>
                <a:r>
                  <a:rPr lang="en-ZA" altLang="en-US" sz="2000" i="1" dirty="0">
                    <a:latin typeface="Times New Roman" panose="02020603050405020304" pitchFamily="18" charset="0"/>
                    <a:cs typeface="Times New Roman" panose="02020603050405020304" pitchFamily="18" charset="0"/>
                  </a:rPr>
                  <a:t>n</a:t>
                </a:r>
                <a:r>
                  <a:rPr lang="en-ZA" altLang="en-US" sz="2000" dirty="0"/>
                  <a:t> is the subject of the formula: </a:t>
                </a:r>
              </a:p>
              <a:p>
                <a:pPr marL="268288" indent="0">
                  <a:buNone/>
                </a:pPr>
                <a:r>
                  <a:rPr lang="en-ZA" altLang="en-US" sz="2000" i="1" dirty="0">
                    <a:latin typeface="Times New Roman" panose="02020603050405020304" pitchFamily="18" charset="0"/>
                    <a:cs typeface="Times New Roman" panose="02020603050405020304" pitchFamily="18" charset="0"/>
                  </a:rPr>
                  <a:t>p</a:t>
                </a:r>
                <a:r>
                  <a:rPr lang="en-ZA" altLang="en-US" sz="2000" dirty="0"/>
                  <a:t> = 25</a:t>
                </a:r>
                <a:r>
                  <a:rPr lang="en-ZA" altLang="en-US" sz="2000" i="1" dirty="0">
                    <a:latin typeface="Times New Roman" panose="02020603050405020304" pitchFamily="18" charset="0"/>
                    <a:cs typeface="Times New Roman" panose="02020603050405020304" pitchFamily="18" charset="0"/>
                  </a:rPr>
                  <a:t>n</a:t>
                </a:r>
                <a:r>
                  <a:rPr lang="en-ZA" altLang="en-US" sz="2000" dirty="0"/>
                  <a:t> + 3 </a:t>
                </a:r>
              </a:p>
              <a:p>
                <a:pPr marL="268288" indent="0">
                  <a:buNone/>
                </a:pPr>
                <a:r>
                  <a:rPr lang="en-ZA" altLang="en-US" sz="2000" dirty="0"/>
                  <a:t>25</a:t>
                </a:r>
                <a:r>
                  <a:rPr lang="en-ZA" altLang="en-US" sz="2000" i="1" dirty="0">
                    <a:latin typeface="Times New Roman" panose="02020603050405020304" pitchFamily="18" charset="0"/>
                    <a:cs typeface="Times New Roman" panose="02020603050405020304" pitchFamily="18" charset="0"/>
                  </a:rPr>
                  <a:t>n</a:t>
                </a:r>
                <a:r>
                  <a:rPr lang="en-ZA" altLang="en-US" sz="2000" dirty="0"/>
                  <a:t> = </a:t>
                </a:r>
                <a:r>
                  <a:rPr lang="en-ZA" altLang="en-US" sz="2000" i="1" dirty="0">
                    <a:latin typeface="Times New Roman" panose="02020603050405020304" pitchFamily="18" charset="0"/>
                    <a:cs typeface="Times New Roman" panose="02020603050405020304" pitchFamily="18" charset="0"/>
                  </a:rPr>
                  <a:t>p</a:t>
                </a:r>
                <a:r>
                  <a:rPr lang="en-ZA" altLang="en-US" sz="2000" dirty="0"/>
                  <a:t> – 3 </a:t>
                </a:r>
              </a:p>
              <a:p>
                <a:pPr marL="268288" indent="0">
                  <a:buNone/>
                </a:pPr>
                <a:r>
                  <a:rPr lang="en-ZA" altLang="en-US" sz="2000" i="1" dirty="0">
                    <a:latin typeface="Times New Roman" panose="02020603050405020304" pitchFamily="18" charset="0"/>
                    <a:cs typeface="Times New Roman" panose="02020603050405020304" pitchFamily="18" charset="0"/>
                  </a:rPr>
                  <a:t>n</a:t>
                </a:r>
                <a:r>
                  <a:rPr lang="en-ZA" altLang="en-US" sz="2000" dirty="0"/>
                  <a:t> =  </a:t>
                </a:r>
                <a14:m>
                  <m:oMath xmlns:m="http://schemas.openxmlformats.org/officeDocument/2006/math">
                    <m:f>
                      <m:fPr>
                        <m:ctrlPr>
                          <a:rPr lang="en-ZA" altLang="en-US" sz="2000" i="1" smtClean="0">
                            <a:latin typeface="Cambria Math" panose="02040503050406030204" pitchFamily="18" charset="0"/>
                          </a:rPr>
                        </m:ctrlPr>
                      </m:fPr>
                      <m:num>
                        <m:r>
                          <a:rPr lang="en-ZA" altLang="en-US" sz="2000" b="0" i="1" smtClean="0">
                            <a:latin typeface="Cambria Math" panose="02040503050406030204" pitchFamily="18" charset="0"/>
                          </a:rPr>
                          <m:t>𝑝</m:t>
                        </m:r>
                        <m:r>
                          <a:rPr lang="en-ZA" altLang="en-US" sz="2000" b="0" i="1" smtClean="0">
                            <a:latin typeface="Cambria Math" panose="02040503050406030204" pitchFamily="18" charset="0"/>
                          </a:rPr>
                          <m:t> − 3</m:t>
                        </m:r>
                      </m:num>
                      <m:den>
                        <m:r>
                          <a:rPr lang="en-ZA" altLang="en-US" sz="2000" b="0" i="1" smtClean="0">
                            <a:latin typeface="Cambria Math" panose="02040503050406030204" pitchFamily="18" charset="0"/>
                          </a:rPr>
                          <m:t>25</m:t>
                        </m:r>
                      </m:den>
                    </m:f>
                  </m:oMath>
                </a14:m>
                <a:r>
                  <a:rPr lang="en-ZA" altLang="en-US" sz="2000" dirty="0"/>
                  <a:t> </a:t>
                </a:r>
              </a:p>
              <a:p>
                <a:pPr marL="268288" indent="0">
                  <a:buNone/>
                </a:pPr>
                <a:r>
                  <a:rPr lang="en-ZA" altLang="en-US" sz="2000" dirty="0"/>
                  <a:t>Then substitute 303 for </a:t>
                </a:r>
                <a:r>
                  <a:rPr lang="en-ZA" altLang="en-US" sz="2000" i="1" dirty="0">
                    <a:latin typeface="Times New Roman" panose="02020603050405020304" pitchFamily="18" charset="0"/>
                    <a:cs typeface="Times New Roman" panose="02020603050405020304" pitchFamily="18" charset="0"/>
                  </a:rPr>
                  <a:t>p</a:t>
                </a:r>
                <a:r>
                  <a:rPr lang="en-ZA" altLang="en-US" sz="2000" dirty="0"/>
                  <a:t>.  </a:t>
                </a:r>
              </a:p>
              <a:p>
                <a:pPr marL="268288" indent="0">
                  <a:buNone/>
                </a:pPr>
                <a:r>
                  <a:rPr lang="en-ZA" altLang="en-US" sz="2000" i="1" dirty="0">
                    <a:latin typeface="Times New Roman" panose="02020603050405020304" pitchFamily="18" charset="0"/>
                    <a:cs typeface="Times New Roman" panose="02020603050405020304" pitchFamily="18" charset="0"/>
                  </a:rPr>
                  <a:t>n</a:t>
                </a:r>
                <a:r>
                  <a:rPr lang="en-ZA" altLang="en-US" sz="2000" dirty="0"/>
                  <a:t> =  </a:t>
                </a:r>
                <a14:m>
                  <m:oMath xmlns:m="http://schemas.openxmlformats.org/officeDocument/2006/math">
                    <m:f>
                      <m:fPr>
                        <m:ctrlPr>
                          <a:rPr lang="en-ZA" altLang="en-US" sz="2000" i="1">
                            <a:latin typeface="Cambria Math" panose="02040503050406030204" pitchFamily="18" charset="0"/>
                          </a:rPr>
                        </m:ctrlPr>
                      </m:fPr>
                      <m:num>
                        <m:r>
                          <a:rPr lang="en-ZA" altLang="en-US" sz="2000" b="0" i="1" smtClean="0">
                            <a:latin typeface="Cambria Math" panose="02040503050406030204" pitchFamily="18" charset="0"/>
                          </a:rPr>
                          <m:t>303 −3</m:t>
                        </m:r>
                      </m:num>
                      <m:den>
                        <m:r>
                          <a:rPr lang="en-ZA" altLang="en-US" sz="2000" b="0" i="1" smtClean="0">
                            <a:latin typeface="Cambria Math" panose="02040503050406030204" pitchFamily="18" charset="0"/>
                          </a:rPr>
                          <m:t>25</m:t>
                        </m:r>
                      </m:den>
                    </m:f>
                  </m:oMath>
                </a14:m>
                <a:r>
                  <a:rPr lang="en-ZA" altLang="en-US" sz="2000" dirty="0"/>
                  <a:t> </a:t>
                </a:r>
              </a:p>
              <a:p>
                <a:pPr marL="444500" indent="0">
                  <a:buNone/>
                </a:pPr>
                <a:r>
                  <a:rPr lang="en-ZA" altLang="en-US" sz="2000" dirty="0"/>
                  <a:t>= 300 ÷ 25       </a:t>
                </a:r>
              </a:p>
              <a:p>
                <a:pPr marL="444500" indent="0">
                  <a:buNone/>
                </a:pPr>
                <a:r>
                  <a:rPr lang="en-ZA" altLang="en-US" sz="2000" dirty="0"/>
                  <a:t>= 12 shows</a:t>
                </a:r>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2041236" y="1776951"/>
                <a:ext cx="5859965" cy="1486754"/>
              </a:xfrm>
              <a:prstGeom prst="rect">
                <a:avLst/>
              </a:prstGeom>
              <a:blipFill>
                <a:blip r:embed="rId3"/>
                <a:stretch>
                  <a:fillRect l="-1145" t="-4098" b="-154918"/>
                </a:stretch>
              </a:blipFill>
            </p:spPr>
            <p:txBody>
              <a:bodyPr/>
              <a:lstStyle/>
              <a:p>
                <a:r>
                  <a:rPr lang="en-GB">
                    <a:noFill/>
                  </a:rPr>
                  <a:t> </a:t>
                </a:r>
              </a:p>
            </p:txBody>
          </p:sp>
        </mc:Fallback>
      </mc:AlternateContent>
    </p:spTree>
    <p:extLst>
      <p:ext uri="{BB962C8B-B14F-4D97-AF65-F5344CB8AC3E}">
        <p14:creationId xmlns:p14="http://schemas.microsoft.com/office/powerpoint/2010/main" val="76521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fade">
                                      <p:cBhvr>
                                        <p:cTn id="4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12.2 </a:t>
            </a:r>
          </a:p>
        </p:txBody>
      </p:sp>
      <p:sp>
        <p:nvSpPr>
          <p:cNvPr id="3" name="Content Placeholder 2"/>
          <p:cNvSpPr>
            <a:spLocks noGrp="1"/>
          </p:cNvSpPr>
          <p:nvPr>
            <p:ph sz="quarter" idx="10"/>
          </p:nvPr>
        </p:nvSpPr>
        <p:spPr/>
        <p:txBody>
          <a:bodyPr/>
          <a:lstStyle/>
          <a:p>
            <a:r>
              <a:rPr lang="en-ZA" dirty="0"/>
              <a:t>Exercise 12.3</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Exercise 12.3 </a:t>
            </a:r>
            <a:r>
              <a:rPr lang="en-US" altLang="en-US" sz="2000" dirty="0"/>
              <a:t>on </a:t>
            </a:r>
            <a:r>
              <a:rPr lang="en-US" altLang="en-US" sz="2000" b="1" dirty="0"/>
              <a:t>page 238 </a:t>
            </a:r>
            <a:r>
              <a:rPr lang="en-US" altLang="en-US" sz="2000" dirty="0"/>
              <a:t>of your Student’s Book</a:t>
            </a:r>
            <a:endParaRPr lang="en-GB" altLang="en-US" sz="2000" dirty="0"/>
          </a:p>
        </p:txBody>
      </p:sp>
    </p:spTree>
    <p:extLst>
      <p:ext uri="{BB962C8B-B14F-4D97-AF65-F5344CB8AC3E}">
        <p14:creationId xmlns:p14="http://schemas.microsoft.com/office/powerpoint/2010/main" val="123764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Graph of inverse proportion functions</a:t>
            </a:r>
            <a:endParaRPr lang="en-ZA" sz="4400" dirty="0"/>
          </a:p>
        </p:txBody>
      </p:sp>
      <p:sp>
        <p:nvSpPr>
          <p:cNvPr id="3" name="Content Placeholder 2"/>
          <p:cNvSpPr>
            <a:spLocks noGrp="1"/>
          </p:cNvSpPr>
          <p:nvPr>
            <p:ph idx="1"/>
          </p:nvPr>
        </p:nvSpPr>
        <p:spPr>
          <a:xfrm>
            <a:off x="399289" y="1947672"/>
            <a:ext cx="3848861" cy="4129939"/>
          </a:xfrm>
        </p:spPr>
        <p:txBody>
          <a:bodyPr anchor="ctr"/>
          <a:lstStyle/>
          <a:p>
            <a:pPr marL="180975" indent="-180975">
              <a:buFont typeface="Arial" panose="020B0604020202020204" pitchFamily="34" charset="0"/>
              <a:buChar char="•"/>
            </a:pPr>
            <a:r>
              <a:rPr lang="en-ZA" altLang="en-US" dirty="0">
                <a:sym typeface="+mn-ea"/>
              </a:rPr>
              <a:t>The graph of this function is known as the </a:t>
            </a:r>
            <a:r>
              <a:rPr lang="en-ZA" altLang="en-US" b="1" dirty="0">
                <a:sym typeface="+mn-ea"/>
              </a:rPr>
              <a:t>hyperbola</a:t>
            </a:r>
            <a:r>
              <a:rPr lang="en-ZA" altLang="en-US" dirty="0">
                <a:sym typeface="+mn-ea"/>
              </a:rPr>
              <a:t>. </a:t>
            </a:r>
          </a:p>
          <a:p>
            <a:pPr marL="180975" indent="-180975">
              <a:buFont typeface="Arial" panose="020B0604020202020204" pitchFamily="34" charset="0"/>
              <a:buChar char="•"/>
            </a:pPr>
            <a:r>
              <a:rPr lang="en-ZA" altLang="en-US" dirty="0">
                <a:sym typeface="+mn-ea"/>
              </a:rPr>
              <a:t>To plot a hyperbola, draw up a table of values and plot enough points to reveal the shape of the graph. </a:t>
            </a:r>
          </a:p>
          <a:p>
            <a:pPr marL="180975" indent="-180975">
              <a:buFont typeface="Arial" panose="020B0604020202020204" pitchFamily="34" charset="0"/>
              <a:buChar char="•"/>
            </a:pPr>
            <a:r>
              <a:rPr lang="en-ZA" altLang="en-US" dirty="0">
                <a:sym typeface="+mn-ea"/>
              </a:rPr>
              <a:t>The graph of an inverse proportion:</a:t>
            </a:r>
          </a:p>
          <a:p>
            <a:pPr marL="534988" lvl="1" indent="-173038" defTabSz="449263"/>
            <a:r>
              <a:rPr lang="en-ZA" altLang="en-US" dirty="0">
                <a:sym typeface="+mn-ea"/>
              </a:rPr>
              <a:t>is a smooth curve with the shape shown here</a:t>
            </a:r>
          </a:p>
          <a:p>
            <a:pPr marL="534988" lvl="1" indent="-173038" defTabSz="449263"/>
            <a:r>
              <a:rPr lang="en-ZA" altLang="en-US" dirty="0">
                <a:sym typeface="+mn-ea"/>
              </a:rPr>
              <a:t>the curve never touches the axes.</a:t>
            </a:r>
          </a:p>
        </p:txBody>
      </p:sp>
      <p:sp>
        <p:nvSpPr>
          <p:cNvPr id="4" name="Text Placeholder 3"/>
          <p:cNvSpPr>
            <a:spLocks noGrp="1"/>
          </p:cNvSpPr>
          <p:nvPr>
            <p:ph type="body" sz="quarter" idx="10"/>
          </p:nvPr>
        </p:nvSpPr>
        <p:spPr/>
        <p:txBody>
          <a:bodyPr/>
          <a:lstStyle/>
          <a:p>
            <a:r>
              <a:rPr lang="en-GB" dirty="0"/>
              <a:t>Unit 12.3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2730" y="2154750"/>
            <a:ext cx="3232443" cy="3232443"/>
          </a:xfrm>
          <a:prstGeom prst="rect">
            <a:avLst/>
          </a:prstGeom>
        </p:spPr>
      </p:pic>
    </p:spTree>
    <p:extLst>
      <p:ext uri="{BB962C8B-B14F-4D97-AF65-F5344CB8AC3E}">
        <p14:creationId xmlns:p14="http://schemas.microsoft.com/office/powerpoint/2010/main" val="297461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a:latin typeface="+mn-lt"/>
              </a:rPr>
              <a:t>Overview</a:t>
            </a:r>
            <a:endParaRPr lang="en-GB" b="1" dirty="0">
              <a:latin typeface="+mn-lt"/>
            </a:endParaRPr>
          </a:p>
        </p:txBody>
      </p:sp>
      <p:sp>
        <p:nvSpPr>
          <p:cNvPr id="3" name="Content Placeholder 2"/>
          <p:cNvSpPr>
            <a:spLocks noGrp="1"/>
          </p:cNvSpPr>
          <p:nvPr>
            <p:ph idx="1"/>
          </p:nvPr>
        </p:nvSpPr>
        <p:spPr/>
        <p:txBody>
          <a:bodyPr/>
          <a:lstStyle/>
          <a:p>
            <a:pPr marL="0" indent="0">
              <a:buNone/>
            </a:pPr>
            <a:r>
              <a:rPr lang="en-ZA" dirty="0"/>
              <a:t>12.1	Reading values off graphs</a:t>
            </a:r>
          </a:p>
          <a:p>
            <a:pPr marL="0" indent="0">
              <a:buNone/>
            </a:pPr>
            <a:r>
              <a:rPr lang="en-ZA" dirty="0"/>
              <a:t>12.2	</a:t>
            </a:r>
            <a:r>
              <a:rPr lang="en-ZA" altLang="en-GB" dirty="0"/>
              <a:t>Plotting graphs of linear relationships</a:t>
            </a:r>
          </a:p>
          <a:p>
            <a:pPr marL="0" indent="0">
              <a:buNone/>
            </a:pPr>
            <a:r>
              <a:rPr lang="en-ZA" dirty="0"/>
              <a:t>12.3	</a:t>
            </a:r>
            <a:r>
              <a:rPr lang="en-ZA" altLang="en-GB" dirty="0"/>
              <a:t>Graph of inverse proportion functions</a:t>
            </a:r>
          </a:p>
          <a:p>
            <a:pPr marL="0" indent="0">
              <a:buNone/>
            </a:pPr>
            <a:r>
              <a:rPr lang="en-ZA" dirty="0"/>
              <a:t>12.4	</a:t>
            </a:r>
            <a:r>
              <a:rPr lang="en-ZA" altLang="en-GB" dirty="0"/>
              <a:t>The graph of constant ratio patterns</a:t>
            </a:r>
          </a:p>
          <a:p>
            <a:pPr marL="0" indent="0">
              <a:buNone/>
            </a:pPr>
            <a:r>
              <a:rPr lang="en-ZA" dirty="0"/>
              <a:t>12.5	</a:t>
            </a:r>
            <a:r>
              <a:rPr lang="en-ZA" altLang="en-GB" dirty="0"/>
              <a:t>Using formulae to determine values of 	variables using substitution</a:t>
            </a:r>
            <a:endParaRPr lang="en-ZA" dirty="0"/>
          </a:p>
        </p:txBody>
      </p:sp>
    </p:spTree>
    <p:extLst>
      <p:ext uri="{BB962C8B-B14F-4D97-AF65-F5344CB8AC3E}">
        <p14:creationId xmlns:p14="http://schemas.microsoft.com/office/powerpoint/2010/main" val="864896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Graph of inverse proportion functions</a:t>
            </a:r>
            <a:endParaRPr lang="en-ZA" sz="4400" dirty="0"/>
          </a:p>
        </p:txBody>
      </p:sp>
      <p:sp>
        <p:nvSpPr>
          <p:cNvPr id="4" name="Text Placeholder 3"/>
          <p:cNvSpPr>
            <a:spLocks noGrp="1"/>
          </p:cNvSpPr>
          <p:nvPr>
            <p:ph type="body" sz="quarter" idx="10"/>
          </p:nvPr>
        </p:nvSpPr>
        <p:spPr/>
        <p:txBody>
          <a:bodyPr/>
          <a:lstStyle/>
          <a:p>
            <a:r>
              <a:rPr lang="en-GB" dirty="0"/>
              <a:t>Unit 12.3</a:t>
            </a:r>
          </a:p>
        </p:txBody>
      </p:sp>
      <p:sp>
        <p:nvSpPr>
          <p:cNvPr id="6" name="TextBox 5"/>
          <p:cNvSpPr txBox="1"/>
          <p:nvPr/>
        </p:nvSpPr>
        <p:spPr>
          <a:xfrm>
            <a:off x="1987968" y="2607043"/>
            <a:ext cx="5973117" cy="3108543"/>
          </a:xfrm>
          <a:prstGeom prst="rect">
            <a:avLst/>
          </a:prstGeom>
          <a:noFill/>
        </p:spPr>
        <p:txBody>
          <a:bodyPr wrap="square" rtlCol="0">
            <a:spAutoFit/>
          </a:bodyPr>
          <a:lstStyle/>
          <a:p>
            <a:pPr algn="ctr"/>
            <a:r>
              <a:rPr lang="en-ZA" altLang="en-US" sz="2200" b="1" dirty="0">
                <a:sym typeface="+mn-ea"/>
              </a:rPr>
              <a:t>How to recognise an indirect proportion relationship</a:t>
            </a:r>
          </a:p>
          <a:p>
            <a:pPr algn="ctr"/>
            <a:endParaRPr lang="en-ZA" altLang="en-US" sz="1200" b="1" dirty="0">
              <a:sym typeface="+mn-ea"/>
            </a:endParaRPr>
          </a:p>
          <a:p>
            <a:pPr algn="ctr"/>
            <a:r>
              <a:rPr lang="en-ZA" altLang="en-US" sz="2000" b="1" dirty="0">
                <a:solidFill>
                  <a:srgbClr val="0D9293"/>
                </a:solidFill>
                <a:sym typeface="+mn-ea"/>
              </a:rPr>
              <a:t>In an inverse proportion: </a:t>
            </a:r>
          </a:p>
          <a:p>
            <a:pPr algn="ctr"/>
            <a:r>
              <a:rPr lang="en-ZA" altLang="en-US" sz="2000" b="1" dirty="0">
                <a:solidFill>
                  <a:srgbClr val="0D9293"/>
                </a:solidFill>
                <a:sym typeface="+mn-ea"/>
              </a:rPr>
              <a:t>as one quantity decreases, the other increases </a:t>
            </a:r>
          </a:p>
          <a:p>
            <a:pPr algn="ctr">
              <a:lnSpc>
                <a:spcPct val="150000"/>
              </a:lnSpc>
            </a:pPr>
            <a:r>
              <a:rPr lang="en-ZA" altLang="en-US" sz="2000" b="1" dirty="0">
                <a:sym typeface="+mn-ea"/>
              </a:rPr>
              <a:t>OR 	</a:t>
            </a:r>
          </a:p>
          <a:p>
            <a:pPr algn="ctr">
              <a:lnSpc>
                <a:spcPct val="150000"/>
              </a:lnSpc>
            </a:pPr>
            <a:r>
              <a:rPr lang="en-ZA" altLang="en-US" sz="2000" b="1" dirty="0">
                <a:solidFill>
                  <a:srgbClr val="A6CE39"/>
                </a:solidFill>
                <a:sym typeface="+mn-ea"/>
              </a:rPr>
              <a:t>as one quantity increases, the other decreases.  </a:t>
            </a:r>
          </a:p>
          <a:p>
            <a:pPr algn="ctr"/>
            <a:r>
              <a:rPr lang="en-ZA" altLang="en-US" sz="2000" b="1" dirty="0">
                <a:solidFill>
                  <a:srgbClr val="A6CE39"/>
                </a:solidFill>
                <a:sym typeface="+mn-ea"/>
              </a:rPr>
              <a:t>the product of the quantities is always the same.</a:t>
            </a:r>
            <a:r>
              <a:rPr lang="en-ZA" altLang="en-US" sz="2000" b="1" i="1" dirty="0">
                <a:sym typeface="+mn-ea"/>
              </a:rPr>
              <a:t>	</a:t>
            </a:r>
          </a:p>
          <a:p>
            <a:pPr algn="ctr"/>
            <a:endParaRPr lang="en-ZA" sz="2000" b="1" i="1" dirty="0"/>
          </a:p>
        </p:txBody>
      </p:sp>
      <p:sp>
        <p:nvSpPr>
          <p:cNvPr id="7" name="Rectangle 6"/>
          <p:cNvSpPr/>
          <p:nvPr/>
        </p:nvSpPr>
        <p:spPr>
          <a:xfrm>
            <a:off x="392652" y="2415912"/>
            <a:ext cx="7669672" cy="3220906"/>
          </a:xfrm>
          <a:prstGeom prst="rect">
            <a:avLst/>
          </a:prstGeom>
          <a:noFill/>
          <a:ln w="38100">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8" name="Group 7"/>
          <p:cNvGrpSpPr/>
          <p:nvPr/>
        </p:nvGrpSpPr>
        <p:grpSpPr>
          <a:xfrm>
            <a:off x="273782" y="2290873"/>
            <a:ext cx="1838942" cy="2280168"/>
            <a:chOff x="399289" y="3100030"/>
            <a:chExt cx="1838942" cy="2280168"/>
          </a:xfrm>
        </p:grpSpPr>
        <p:sp>
          <p:nvSpPr>
            <p:cNvPr id="9" name="TextBox 8"/>
            <p:cNvSpPr txBox="1"/>
            <p:nvPr/>
          </p:nvSpPr>
          <p:spPr>
            <a:xfrm rot="20773907">
              <a:off x="406882" y="3100030"/>
              <a:ext cx="1238865" cy="461665"/>
            </a:xfrm>
            <a:prstGeom prst="rect">
              <a:avLst/>
            </a:prstGeom>
            <a:solidFill>
              <a:schemeClr val="bg1"/>
            </a:solidFill>
          </p:spPr>
          <p:txBody>
            <a:bodyPr wrap="none" rtlCol="0">
              <a:spAutoFit/>
            </a:bodyPr>
            <a:lstStyle/>
            <a:p>
              <a:r>
                <a:rPr lang="en-ZA" sz="2400" b="1" dirty="0">
                  <a:solidFill>
                    <a:srgbClr val="4BB3B5"/>
                  </a:solidFill>
                </a:rPr>
                <a:t>Formula</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89" y="3319005"/>
              <a:ext cx="1838942" cy="2061193"/>
            </a:xfrm>
            <a:prstGeom prst="rect">
              <a:avLst/>
            </a:prstGeom>
          </p:spPr>
        </p:pic>
      </p:grpSp>
      <p:cxnSp>
        <p:nvCxnSpPr>
          <p:cNvPr id="11" name="Straight Connector 10"/>
          <p:cNvCxnSpPr/>
          <p:nvPr/>
        </p:nvCxnSpPr>
        <p:spPr>
          <a:xfrm>
            <a:off x="3226279" y="3410842"/>
            <a:ext cx="3493698"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9934" y="2415912"/>
            <a:ext cx="2756432" cy="3257001"/>
          </a:xfrm>
          <a:prstGeom prst="rect">
            <a:avLst/>
          </a:prstGeom>
          <a:noFill/>
          <a:ln>
            <a:noFill/>
          </a:ln>
        </p:spPr>
      </p:pic>
    </p:spTree>
    <p:extLst>
      <p:ext uri="{BB962C8B-B14F-4D97-AF65-F5344CB8AC3E}">
        <p14:creationId xmlns:p14="http://schemas.microsoft.com/office/powerpoint/2010/main" val="30103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90"/>
                                          </p:val>
                                        </p:tav>
                                        <p:tav tm="100000">
                                          <p:val>
                                            <p:fltVal val="0"/>
                                          </p:val>
                                        </p:tav>
                                      </p:tavLst>
                                    </p:anim>
                                    <p:animEffect transition="in" filter="fade">
                                      <p:cBhvr>
                                        <p:cTn id="14" dur="750"/>
                                        <p:tgtEl>
                                          <p:spTgt spid="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1444870"/>
            <a:ext cx="7200900" cy="457651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Rectangle 5"/>
          <p:cNvSpPr/>
          <p:nvPr/>
        </p:nvSpPr>
        <p:spPr>
          <a:xfrm>
            <a:off x="352501" y="1607278"/>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p:blipFill>
        <p:spPr>
          <a:xfrm>
            <a:off x="626636" y="1817237"/>
            <a:ext cx="977166" cy="1010861"/>
          </a:xfrm>
          <a:prstGeom prst="rect">
            <a:avLst/>
          </a:prstGeom>
        </p:spPr>
      </p:pic>
      <p:sp>
        <p:nvSpPr>
          <p:cNvPr id="8" name="Content Placeholder 2"/>
          <p:cNvSpPr txBox="1">
            <a:spLocks/>
          </p:cNvSpPr>
          <p:nvPr/>
        </p:nvSpPr>
        <p:spPr>
          <a:xfrm>
            <a:off x="4688596" y="1963271"/>
            <a:ext cx="2922440" cy="36038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sz="2000" dirty="0"/>
              <a:t>A piece of cardboard must have a fixed area of 32 square units, but it can have different values for the length </a:t>
            </a:r>
            <a:r>
              <a:rPr lang="en-ZA" altLang="en-US" sz="2000" i="1" dirty="0">
                <a:latin typeface="Cambria" panose="02040503050406030204" pitchFamily="18" charset="0"/>
              </a:rPr>
              <a:t>l </a:t>
            </a:r>
            <a:r>
              <a:rPr lang="en-ZA" altLang="en-US" sz="2000" dirty="0"/>
              <a:t>and breadth </a:t>
            </a:r>
            <a:r>
              <a:rPr lang="en-ZA" altLang="en-US" sz="2000" i="1" dirty="0">
                <a:latin typeface="Cambria" panose="02040503050406030204" pitchFamily="18" charset="0"/>
              </a:rPr>
              <a:t>b</a:t>
            </a:r>
            <a:r>
              <a:rPr lang="en-ZA" altLang="en-US" sz="2000" dirty="0"/>
              <a:t>. </a:t>
            </a:r>
          </a:p>
        </p:txBody>
      </p:sp>
      <p:sp>
        <p:nvSpPr>
          <p:cNvPr id="2" name="Title 1"/>
          <p:cNvSpPr>
            <a:spLocks noGrp="1"/>
          </p:cNvSpPr>
          <p:nvPr>
            <p:ph type="title"/>
          </p:nvPr>
        </p:nvSpPr>
        <p:spPr/>
        <p:txBody>
          <a:bodyPr/>
          <a:lstStyle/>
          <a:p>
            <a:r>
              <a:rPr lang="en-ZA" dirty="0"/>
              <a:t>Example 12.3 page 240</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12.3</a:t>
            </a:r>
          </a:p>
        </p:txBody>
      </p:sp>
      <p:sp>
        <p:nvSpPr>
          <p:cNvPr id="12" name="Rectangle 11"/>
          <p:cNvSpPr/>
          <p:nvPr/>
        </p:nvSpPr>
        <p:spPr>
          <a:xfrm>
            <a:off x="2418435" y="2105017"/>
            <a:ext cx="1689513" cy="3281083"/>
          </a:xfrm>
          <a:prstGeom prst="rect">
            <a:avLst/>
          </a:prstGeom>
          <a:solidFill>
            <a:srgbClr val="7BBB7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p:cNvSpPr txBox="1"/>
          <p:nvPr/>
        </p:nvSpPr>
        <p:spPr>
          <a:xfrm>
            <a:off x="2182747" y="1659424"/>
            <a:ext cx="2214068" cy="369332"/>
          </a:xfrm>
          <a:prstGeom prst="rect">
            <a:avLst/>
          </a:prstGeom>
          <a:noFill/>
        </p:spPr>
        <p:txBody>
          <a:bodyPr wrap="none" rtlCol="0">
            <a:spAutoFit/>
          </a:bodyPr>
          <a:lstStyle/>
          <a:p>
            <a:r>
              <a:rPr lang="en-ZA" b="1" dirty="0">
                <a:latin typeface="Arial Narrow" panose="020B0606020202030204" pitchFamily="34" charset="0"/>
              </a:rPr>
              <a:t>Area = 32 square units</a:t>
            </a:r>
          </a:p>
        </p:txBody>
      </p:sp>
      <p:sp>
        <p:nvSpPr>
          <p:cNvPr id="14" name="TextBox 13"/>
          <p:cNvSpPr txBox="1"/>
          <p:nvPr/>
        </p:nvSpPr>
        <p:spPr>
          <a:xfrm>
            <a:off x="2066627" y="3465247"/>
            <a:ext cx="312906" cy="400110"/>
          </a:xfrm>
          <a:prstGeom prst="rect">
            <a:avLst/>
          </a:prstGeom>
          <a:noFill/>
        </p:spPr>
        <p:txBody>
          <a:bodyPr wrap="none" rtlCol="0">
            <a:spAutoFit/>
          </a:bodyPr>
          <a:lstStyle/>
          <a:p>
            <a:r>
              <a:rPr lang="en-ZA" sz="2000" b="1" dirty="0">
                <a:latin typeface="Arial Narrow" panose="020B0606020202030204" pitchFamily="34" charset="0"/>
              </a:rPr>
              <a:t>?</a:t>
            </a:r>
          </a:p>
        </p:txBody>
      </p:sp>
      <p:sp>
        <p:nvSpPr>
          <p:cNvPr id="15" name="TextBox 14"/>
          <p:cNvSpPr txBox="1"/>
          <p:nvPr/>
        </p:nvSpPr>
        <p:spPr>
          <a:xfrm>
            <a:off x="3133328" y="5446466"/>
            <a:ext cx="312906" cy="400110"/>
          </a:xfrm>
          <a:prstGeom prst="rect">
            <a:avLst/>
          </a:prstGeom>
          <a:noFill/>
        </p:spPr>
        <p:txBody>
          <a:bodyPr wrap="none" rtlCol="0">
            <a:spAutoFit/>
          </a:bodyPr>
          <a:lstStyle/>
          <a:p>
            <a:r>
              <a:rPr lang="en-ZA" sz="2000" b="1" dirty="0">
                <a:latin typeface="Arial Narrow" panose="020B0606020202030204" pitchFamily="34" charset="0"/>
              </a:rPr>
              <a:t>?</a:t>
            </a:r>
          </a:p>
        </p:txBody>
      </p:sp>
    </p:spTree>
    <p:extLst>
      <p:ext uri="{BB962C8B-B14F-4D97-AF65-F5344CB8AC3E}">
        <p14:creationId xmlns:p14="http://schemas.microsoft.com/office/powerpoint/2010/main" val="53856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1444870"/>
            <a:ext cx="7200900" cy="457651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Rectangle 5"/>
          <p:cNvSpPr/>
          <p:nvPr/>
        </p:nvSpPr>
        <p:spPr>
          <a:xfrm>
            <a:off x="352501" y="1607278"/>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p:blipFill>
        <p:spPr>
          <a:xfrm>
            <a:off x="626636" y="1817237"/>
            <a:ext cx="977166" cy="1010861"/>
          </a:xfrm>
          <a:prstGeom prst="rect">
            <a:avLst/>
          </a:prstGeom>
        </p:spPr>
      </p:pic>
      <p:sp>
        <p:nvSpPr>
          <p:cNvPr id="8" name="Content Placeholder 2"/>
          <p:cNvSpPr txBox="1">
            <a:spLocks/>
          </p:cNvSpPr>
          <p:nvPr/>
        </p:nvSpPr>
        <p:spPr>
          <a:xfrm>
            <a:off x="2041236" y="1723163"/>
            <a:ext cx="5637035" cy="4298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lphaLcParenR"/>
            </a:pPr>
            <a:r>
              <a:rPr lang="en-ZA" altLang="en-US" sz="2000" dirty="0"/>
              <a:t>Complete the following table of possible values for the length and breadth of the rectangle.</a:t>
            </a:r>
          </a:p>
          <a:p>
            <a:pPr marL="457200" indent="-457200">
              <a:buAutoNum type="alphaLcParenR"/>
            </a:pPr>
            <a:endParaRPr lang="en-ZA" altLang="en-US" sz="2000" dirty="0"/>
          </a:p>
          <a:p>
            <a:pPr marL="457200" indent="-457200">
              <a:buAutoNum type="alphaLcParenR"/>
            </a:pPr>
            <a:endParaRPr lang="en-ZA" altLang="en-US" sz="2000" dirty="0"/>
          </a:p>
          <a:p>
            <a:pPr marL="0" indent="0">
              <a:buNone/>
            </a:pPr>
            <a:endParaRPr lang="en-ZA" altLang="en-US" sz="2000" dirty="0"/>
          </a:p>
          <a:p>
            <a:pPr marL="457200" indent="-457200">
              <a:buFont typeface="+mj-lt"/>
              <a:buAutoNum type="alphaLcParenR" startAt="2"/>
            </a:pPr>
            <a:r>
              <a:rPr lang="en-ZA" altLang="en-US" sz="2000" dirty="0"/>
              <a:t>Draw a graph to show all the possible values of the length and breadth. </a:t>
            </a:r>
          </a:p>
          <a:p>
            <a:pPr marL="457200" indent="-457200">
              <a:buAutoNum type="alphaLcParenR" startAt="2"/>
            </a:pPr>
            <a:r>
              <a:rPr lang="en-ZA" altLang="en-US" sz="2000" dirty="0"/>
              <a:t>Is the graph continuous or discrete? Explain. </a:t>
            </a:r>
          </a:p>
          <a:p>
            <a:pPr marL="457200" indent="-457200">
              <a:buAutoNum type="alphaLcParenR" startAt="2"/>
            </a:pPr>
            <a:r>
              <a:rPr lang="en-ZA" altLang="en-US" sz="2000" dirty="0"/>
              <a:t>Why does the curve not touch the axes</a:t>
            </a:r>
          </a:p>
        </p:txBody>
      </p:sp>
      <p:sp>
        <p:nvSpPr>
          <p:cNvPr id="2" name="Title 1"/>
          <p:cNvSpPr>
            <a:spLocks noGrp="1"/>
          </p:cNvSpPr>
          <p:nvPr>
            <p:ph type="title"/>
          </p:nvPr>
        </p:nvSpPr>
        <p:spPr/>
        <p:txBody>
          <a:bodyPr/>
          <a:lstStyle/>
          <a:p>
            <a:r>
              <a:rPr lang="en-ZA" dirty="0"/>
              <a:t>Example 12.3 page 240</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12.3</a:t>
            </a:r>
          </a:p>
        </p:txBody>
      </p:sp>
      <p:graphicFrame>
        <p:nvGraphicFramePr>
          <p:cNvPr id="10" name="Table 9"/>
          <p:cNvGraphicFramePr>
            <a:graphicFrameLocks noGrp="1"/>
          </p:cNvGraphicFramePr>
          <p:nvPr>
            <p:extLst>
              <p:ext uri="{D42A27DB-BD31-4B8C-83A1-F6EECF244321}">
                <p14:modId xmlns:p14="http://schemas.microsoft.com/office/powerpoint/2010/main" val="978192323"/>
              </p:ext>
            </p:extLst>
          </p:nvPr>
        </p:nvGraphicFramePr>
        <p:xfrm>
          <a:off x="2584635" y="2599329"/>
          <a:ext cx="5230040" cy="741680"/>
        </p:xfrm>
        <a:graphic>
          <a:graphicData uri="http://schemas.openxmlformats.org/drawingml/2006/table">
            <a:tbl>
              <a:tblPr firstRow="1" bandRow="1">
                <a:tableStyleId>{5C22544A-7EE6-4342-B048-85BDC9FD1C3A}</a:tableStyleId>
              </a:tblPr>
              <a:tblGrid>
                <a:gridCol w="1993844">
                  <a:extLst>
                    <a:ext uri="{9D8B030D-6E8A-4147-A177-3AD203B41FA5}">
                      <a16:colId xmlns="" xmlns:a16="http://schemas.microsoft.com/office/drawing/2014/main" val="20000"/>
                    </a:ext>
                  </a:extLst>
                </a:gridCol>
                <a:gridCol w="539366">
                  <a:extLst>
                    <a:ext uri="{9D8B030D-6E8A-4147-A177-3AD203B41FA5}">
                      <a16:colId xmlns="" xmlns:a16="http://schemas.microsoft.com/office/drawing/2014/main" val="20001"/>
                    </a:ext>
                  </a:extLst>
                </a:gridCol>
                <a:gridCol w="539366">
                  <a:extLst>
                    <a:ext uri="{9D8B030D-6E8A-4147-A177-3AD203B41FA5}">
                      <a16:colId xmlns="" xmlns:a16="http://schemas.microsoft.com/office/drawing/2014/main" val="20002"/>
                    </a:ext>
                  </a:extLst>
                </a:gridCol>
                <a:gridCol w="539366">
                  <a:extLst>
                    <a:ext uri="{9D8B030D-6E8A-4147-A177-3AD203B41FA5}">
                      <a16:colId xmlns="" xmlns:a16="http://schemas.microsoft.com/office/drawing/2014/main" val="20003"/>
                    </a:ext>
                  </a:extLst>
                </a:gridCol>
                <a:gridCol w="539366">
                  <a:extLst>
                    <a:ext uri="{9D8B030D-6E8A-4147-A177-3AD203B41FA5}">
                      <a16:colId xmlns="" xmlns:a16="http://schemas.microsoft.com/office/drawing/2014/main" val="20004"/>
                    </a:ext>
                  </a:extLst>
                </a:gridCol>
                <a:gridCol w="539366">
                  <a:extLst>
                    <a:ext uri="{9D8B030D-6E8A-4147-A177-3AD203B41FA5}">
                      <a16:colId xmlns="" xmlns:a16="http://schemas.microsoft.com/office/drawing/2014/main" val="20005"/>
                    </a:ext>
                  </a:extLst>
                </a:gridCol>
                <a:gridCol w="539366">
                  <a:extLst>
                    <a:ext uri="{9D8B030D-6E8A-4147-A177-3AD203B41FA5}">
                      <a16:colId xmlns="" xmlns:a16="http://schemas.microsoft.com/office/drawing/2014/main" val="20006"/>
                    </a:ext>
                  </a:extLst>
                </a:gridCol>
              </a:tblGrid>
              <a:tr h="370840">
                <a:tc>
                  <a:txBody>
                    <a:bodyPr/>
                    <a:lstStyle/>
                    <a:p>
                      <a:pPr algn="l"/>
                      <a:r>
                        <a:rPr lang="en-ZA" b="0" dirty="0">
                          <a:solidFill>
                            <a:schemeClr val="tx1"/>
                          </a:solidFill>
                        </a:rPr>
                        <a:t>Length</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2</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4</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8</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16</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32</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70840">
                <a:tc>
                  <a:txBody>
                    <a:bodyPr/>
                    <a:lstStyle/>
                    <a:p>
                      <a:pPr algn="l"/>
                      <a:r>
                        <a:rPr lang="en-ZA" dirty="0">
                          <a:solidFill>
                            <a:schemeClr val="tx1"/>
                          </a:solidFill>
                        </a:rPr>
                        <a:t>Breadth</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32</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endParaRPr lang="en-ZA" dirty="0"/>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endParaRPr lang="en-ZA"/>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endParaRPr lang="en-ZA"/>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endParaRPr lang="en-ZA"/>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endParaRPr lang="en-ZA" dirty="0"/>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48849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44870"/>
            <a:ext cx="7202854" cy="446856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07278"/>
            <a:ext cx="1525437" cy="1416679"/>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1.4 page 238</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12.3</a:t>
            </a:r>
          </a:p>
        </p:txBody>
      </p:sp>
      <p:sp>
        <p:nvSpPr>
          <p:cNvPr id="15" name="Content Placeholder 2"/>
          <p:cNvSpPr txBox="1">
            <a:spLocks/>
          </p:cNvSpPr>
          <p:nvPr/>
        </p:nvSpPr>
        <p:spPr>
          <a:xfrm>
            <a:off x="2041236" y="1696269"/>
            <a:ext cx="5859965" cy="3346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a:pPr>
            <a:r>
              <a:rPr lang="en-ZA" altLang="en-US" sz="2000" dirty="0"/>
              <a:t> </a:t>
            </a:r>
          </a:p>
          <a:p>
            <a:pPr marL="457200" indent="-457200">
              <a:buFont typeface="+mj-lt"/>
              <a:buAutoNum type="alphaLcParenR"/>
            </a:pPr>
            <a:endParaRPr lang="en-ZA" altLang="en-US" sz="2000" dirty="0"/>
          </a:p>
          <a:p>
            <a:pPr marL="0" indent="0">
              <a:buNone/>
            </a:pPr>
            <a:endParaRPr lang="en-ZA" altLang="en-US" sz="2000" dirty="0"/>
          </a:p>
          <a:p>
            <a:pPr marL="457200" indent="-457200">
              <a:buFont typeface="+mj-lt"/>
              <a:buAutoNum type="alphaLcParenR" startAt="2"/>
            </a:pPr>
            <a:r>
              <a:rPr lang="en-ZA" altLang="en-US" sz="2000" dirty="0"/>
              <a:t> </a:t>
            </a:r>
          </a:p>
        </p:txBody>
      </p:sp>
      <p:graphicFrame>
        <p:nvGraphicFramePr>
          <p:cNvPr id="13" name="Table 12"/>
          <p:cNvGraphicFramePr>
            <a:graphicFrameLocks noGrp="1"/>
          </p:cNvGraphicFramePr>
          <p:nvPr>
            <p:extLst>
              <p:ext uri="{D42A27DB-BD31-4B8C-83A1-F6EECF244321}">
                <p14:modId xmlns:p14="http://schemas.microsoft.com/office/powerpoint/2010/main" val="1305019069"/>
              </p:ext>
            </p:extLst>
          </p:nvPr>
        </p:nvGraphicFramePr>
        <p:xfrm>
          <a:off x="2516391" y="1760934"/>
          <a:ext cx="5230040" cy="741680"/>
        </p:xfrm>
        <a:graphic>
          <a:graphicData uri="http://schemas.openxmlformats.org/drawingml/2006/table">
            <a:tbl>
              <a:tblPr firstRow="1" bandRow="1">
                <a:tableStyleId>{5C22544A-7EE6-4342-B048-85BDC9FD1C3A}</a:tableStyleId>
              </a:tblPr>
              <a:tblGrid>
                <a:gridCol w="1993844">
                  <a:extLst>
                    <a:ext uri="{9D8B030D-6E8A-4147-A177-3AD203B41FA5}">
                      <a16:colId xmlns="" xmlns:a16="http://schemas.microsoft.com/office/drawing/2014/main" val="20000"/>
                    </a:ext>
                  </a:extLst>
                </a:gridCol>
                <a:gridCol w="539366">
                  <a:extLst>
                    <a:ext uri="{9D8B030D-6E8A-4147-A177-3AD203B41FA5}">
                      <a16:colId xmlns="" xmlns:a16="http://schemas.microsoft.com/office/drawing/2014/main" val="20001"/>
                    </a:ext>
                  </a:extLst>
                </a:gridCol>
                <a:gridCol w="539366">
                  <a:extLst>
                    <a:ext uri="{9D8B030D-6E8A-4147-A177-3AD203B41FA5}">
                      <a16:colId xmlns="" xmlns:a16="http://schemas.microsoft.com/office/drawing/2014/main" val="20002"/>
                    </a:ext>
                  </a:extLst>
                </a:gridCol>
                <a:gridCol w="539366">
                  <a:extLst>
                    <a:ext uri="{9D8B030D-6E8A-4147-A177-3AD203B41FA5}">
                      <a16:colId xmlns="" xmlns:a16="http://schemas.microsoft.com/office/drawing/2014/main" val="20003"/>
                    </a:ext>
                  </a:extLst>
                </a:gridCol>
                <a:gridCol w="539366">
                  <a:extLst>
                    <a:ext uri="{9D8B030D-6E8A-4147-A177-3AD203B41FA5}">
                      <a16:colId xmlns="" xmlns:a16="http://schemas.microsoft.com/office/drawing/2014/main" val="20004"/>
                    </a:ext>
                  </a:extLst>
                </a:gridCol>
                <a:gridCol w="539366">
                  <a:extLst>
                    <a:ext uri="{9D8B030D-6E8A-4147-A177-3AD203B41FA5}">
                      <a16:colId xmlns="" xmlns:a16="http://schemas.microsoft.com/office/drawing/2014/main" val="20005"/>
                    </a:ext>
                  </a:extLst>
                </a:gridCol>
                <a:gridCol w="539366">
                  <a:extLst>
                    <a:ext uri="{9D8B030D-6E8A-4147-A177-3AD203B41FA5}">
                      <a16:colId xmlns="" xmlns:a16="http://schemas.microsoft.com/office/drawing/2014/main" val="20006"/>
                    </a:ext>
                  </a:extLst>
                </a:gridCol>
              </a:tblGrid>
              <a:tr h="370840">
                <a:tc>
                  <a:txBody>
                    <a:bodyPr/>
                    <a:lstStyle/>
                    <a:p>
                      <a:pPr algn="l"/>
                      <a:r>
                        <a:rPr lang="en-ZA" dirty="0">
                          <a:solidFill>
                            <a:schemeClr val="tx1"/>
                          </a:solidFill>
                        </a:rPr>
                        <a:t>Length</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2</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4</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8</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16</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32</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70840">
                <a:tc>
                  <a:txBody>
                    <a:bodyPr/>
                    <a:lstStyle/>
                    <a:p>
                      <a:pPr algn="l"/>
                      <a:r>
                        <a:rPr lang="en-ZA" dirty="0">
                          <a:solidFill>
                            <a:schemeClr val="tx1"/>
                          </a:solidFill>
                        </a:rPr>
                        <a:t>Breadth</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32</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t>16</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t>8</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t>4</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t>2</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t>1</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grpSp>
        <p:nvGrpSpPr>
          <p:cNvPr id="6" name="Group 5"/>
          <p:cNvGrpSpPr/>
          <p:nvPr/>
        </p:nvGrpSpPr>
        <p:grpSpPr>
          <a:xfrm>
            <a:off x="2551666" y="2605046"/>
            <a:ext cx="3240000" cy="3089491"/>
            <a:chOff x="3290815" y="2605046"/>
            <a:chExt cx="3240000" cy="3089491"/>
          </a:xfrm>
        </p:grpSpPr>
        <p:sp>
          <p:nvSpPr>
            <p:cNvPr id="5" name="Rectangle 4"/>
            <p:cNvSpPr/>
            <p:nvPr/>
          </p:nvSpPr>
          <p:spPr>
            <a:xfrm>
              <a:off x="3290815" y="2605046"/>
              <a:ext cx="3240000" cy="3089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394" y="2689808"/>
              <a:ext cx="2949641" cy="2950941"/>
            </a:xfrm>
            <a:prstGeom prst="rect">
              <a:avLst/>
            </a:prstGeom>
          </p:spPr>
        </p:pic>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41" y="1870140"/>
            <a:ext cx="3056446" cy="3611498"/>
          </a:xfrm>
          <a:prstGeom prst="rect">
            <a:avLst/>
          </a:prstGeom>
          <a:noFill/>
          <a:ln>
            <a:noFill/>
          </a:ln>
        </p:spPr>
      </p:pic>
    </p:spTree>
    <p:extLst>
      <p:ext uri="{BB962C8B-B14F-4D97-AF65-F5344CB8AC3E}">
        <p14:creationId xmlns:p14="http://schemas.microsoft.com/office/powerpoint/2010/main" val="8739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500"/>
                                        <p:tgtEl>
                                          <p:spTgt spid="1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44870"/>
            <a:ext cx="7202854" cy="446856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07278"/>
            <a:ext cx="1525437" cy="1416679"/>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1.4 page 238</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12.3</a:t>
            </a:r>
          </a:p>
        </p:txBody>
      </p:sp>
      <p:sp>
        <p:nvSpPr>
          <p:cNvPr id="15" name="Content Placeholder 2"/>
          <p:cNvSpPr txBox="1">
            <a:spLocks/>
          </p:cNvSpPr>
          <p:nvPr/>
        </p:nvSpPr>
        <p:spPr>
          <a:xfrm>
            <a:off x="2041236" y="1776951"/>
            <a:ext cx="5859965" cy="1486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buNone/>
            </a:pPr>
            <a:r>
              <a:rPr lang="en-ZA" altLang="en-US" sz="2000" dirty="0"/>
              <a:t>c) The measurement values are continuous values, so the graph is continuous. </a:t>
            </a:r>
          </a:p>
          <a:p>
            <a:pPr marL="268288" indent="-268288">
              <a:buNone/>
            </a:pPr>
            <a:r>
              <a:rPr lang="en-ZA" altLang="en-US" sz="2000" dirty="0"/>
              <a:t>d) Length and breadth cannot equal zero, so the graph does not touch either of the axes.</a:t>
            </a:r>
          </a:p>
        </p:txBody>
      </p:sp>
    </p:spTree>
    <p:extLst>
      <p:ext uri="{BB962C8B-B14F-4D97-AF65-F5344CB8AC3E}">
        <p14:creationId xmlns:p14="http://schemas.microsoft.com/office/powerpoint/2010/main" val="313971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12.3 </a:t>
            </a:r>
          </a:p>
        </p:txBody>
      </p:sp>
      <p:sp>
        <p:nvSpPr>
          <p:cNvPr id="3" name="Content Placeholder 2"/>
          <p:cNvSpPr>
            <a:spLocks noGrp="1"/>
          </p:cNvSpPr>
          <p:nvPr>
            <p:ph sz="quarter" idx="10"/>
          </p:nvPr>
        </p:nvSpPr>
        <p:spPr/>
        <p:txBody>
          <a:bodyPr/>
          <a:lstStyle/>
          <a:p>
            <a:r>
              <a:rPr lang="en-ZA" dirty="0"/>
              <a:t>Exercise 12.4</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Exercise 12.4 </a:t>
            </a:r>
            <a:r>
              <a:rPr lang="en-US" altLang="en-US" sz="2000" dirty="0"/>
              <a:t>on </a:t>
            </a:r>
            <a:r>
              <a:rPr lang="en-US" altLang="en-US" sz="2000" b="1" dirty="0"/>
              <a:t>page 241 </a:t>
            </a:r>
            <a:r>
              <a:rPr lang="en-US" altLang="en-US" sz="2000" dirty="0"/>
              <a:t>of your Student’s Book</a:t>
            </a:r>
            <a:endParaRPr lang="en-GB" altLang="en-US" sz="2000" dirty="0"/>
          </a:p>
        </p:txBody>
      </p:sp>
    </p:spTree>
    <p:extLst>
      <p:ext uri="{BB962C8B-B14F-4D97-AF65-F5344CB8AC3E}">
        <p14:creationId xmlns:p14="http://schemas.microsoft.com/office/powerpoint/2010/main" val="504662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The graphs of constant rate and constant ratio</a:t>
            </a:r>
            <a:endParaRPr lang="en-ZA" sz="4400" dirty="0"/>
          </a:p>
        </p:txBody>
      </p:sp>
      <p:sp>
        <p:nvSpPr>
          <p:cNvPr id="3" name="Content Placeholder 2"/>
          <p:cNvSpPr>
            <a:spLocks noGrp="1"/>
          </p:cNvSpPr>
          <p:nvPr>
            <p:ph idx="1"/>
          </p:nvPr>
        </p:nvSpPr>
        <p:spPr>
          <a:xfrm>
            <a:off x="399289" y="1865394"/>
            <a:ext cx="3848861" cy="4212217"/>
          </a:xfrm>
        </p:spPr>
        <p:txBody>
          <a:bodyPr/>
          <a:lstStyle/>
          <a:p>
            <a:r>
              <a:rPr lang="en-ZA" altLang="en-US" b="1" dirty="0"/>
              <a:t>Compare constant rate (Graph A) with constant ratio (Graph B): </a:t>
            </a:r>
          </a:p>
          <a:p>
            <a:r>
              <a:rPr lang="en-ZA" altLang="en-US" b="1" dirty="0">
                <a:solidFill>
                  <a:srgbClr val="0D9293"/>
                </a:solidFill>
                <a:sym typeface="+mn-ea"/>
              </a:rPr>
              <a:t>Graph A: Constant rate</a:t>
            </a:r>
          </a:p>
          <a:p>
            <a:pPr marL="360363" indent="-184150">
              <a:lnSpc>
                <a:spcPct val="100000"/>
              </a:lnSpc>
              <a:spcBef>
                <a:spcPts val="0"/>
              </a:spcBef>
              <a:buFont typeface="Arial" panose="020B0604020202020204" pitchFamily="34" charset="0"/>
              <a:buChar char="•"/>
            </a:pPr>
            <a:r>
              <a:rPr lang="en-US" dirty="0"/>
              <a:t>constant rate of growth </a:t>
            </a:r>
          </a:p>
          <a:p>
            <a:pPr marL="360363" indent="-184150">
              <a:lnSpc>
                <a:spcPct val="100000"/>
              </a:lnSpc>
              <a:spcBef>
                <a:spcPts val="0"/>
              </a:spcBef>
              <a:buFont typeface="Arial" panose="020B0604020202020204" pitchFamily="34" charset="0"/>
              <a:buChar char="•"/>
            </a:pPr>
            <a:r>
              <a:rPr lang="en-ZA" altLang="en-US" dirty="0"/>
              <a:t>t</a:t>
            </a:r>
            <a:r>
              <a:rPr lang="en-US" dirty="0"/>
              <a:t>he change is the same between each point </a:t>
            </a:r>
            <a:r>
              <a:rPr lang="en-ZA" altLang="en-US" dirty="0"/>
              <a:t>of the graph </a:t>
            </a:r>
          </a:p>
          <a:p>
            <a:pPr marL="360363" indent="-184150">
              <a:lnSpc>
                <a:spcPct val="100000"/>
              </a:lnSpc>
              <a:spcBef>
                <a:spcPts val="0"/>
              </a:spcBef>
              <a:buFont typeface="Arial" panose="020B0604020202020204" pitchFamily="34" charset="0"/>
              <a:buChar char="•"/>
            </a:pPr>
            <a:r>
              <a:rPr lang="en-US" dirty="0">
                <a:sym typeface="+mn-ea"/>
              </a:rPr>
              <a:t>straight line graph</a:t>
            </a:r>
          </a:p>
          <a:p>
            <a:pPr marL="360363" indent="-184150">
              <a:lnSpc>
                <a:spcPct val="100000"/>
              </a:lnSpc>
              <a:spcBef>
                <a:spcPts val="0"/>
              </a:spcBef>
              <a:buFont typeface="Arial" panose="020B0604020202020204" pitchFamily="34" charset="0"/>
              <a:buChar char="•"/>
            </a:pPr>
            <a:r>
              <a:rPr lang="en-ZA" dirty="0">
                <a:sym typeface="+mn-ea"/>
              </a:rPr>
              <a:t>l</a:t>
            </a:r>
            <a:r>
              <a:rPr lang="en-US" dirty="0" err="1">
                <a:sym typeface="+mn-ea"/>
              </a:rPr>
              <a:t>inear</a:t>
            </a:r>
            <a:r>
              <a:rPr lang="en-US" dirty="0">
                <a:sym typeface="+mn-ea"/>
              </a:rPr>
              <a:t> number pattern</a:t>
            </a:r>
          </a:p>
          <a:p>
            <a:pPr marL="360363" indent="-184150">
              <a:lnSpc>
                <a:spcPct val="100000"/>
              </a:lnSpc>
              <a:spcBef>
                <a:spcPts val="0"/>
              </a:spcBef>
              <a:buFont typeface="Arial" panose="020B0604020202020204" pitchFamily="34" charset="0"/>
              <a:buChar char="•"/>
            </a:pPr>
            <a:r>
              <a:rPr lang="en-US" dirty="0">
                <a:sym typeface="+mn-ea"/>
              </a:rPr>
              <a:t>constant difference is 20</a:t>
            </a:r>
          </a:p>
          <a:p>
            <a:endParaRPr lang="en-ZA" altLang="en-US" dirty="0"/>
          </a:p>
          <a:p>
            <a:endParaRPr lang="en-ZA" altLang="en-US" dirty="0"/>
          </a:p>
          <a:p>
            <a:endParaRPr lang="en-ZA" altLang="en-US" dirty="0"/>
          </a:p>
          <a:p>
            <a:endParaRPr lang="en-ZA" altLang="en-US" dirty="0"/>
          </a:p>
          <a:p>
            <a:endParaRPr lang="en-ZA" altLang="en-US" dirty="0"/>
          </a:p>
          <a:p>
            <a:endParaRPr lang="en-US" dirty="0"/>
          </a:p>
          <a:p>
            <a:endParaRPr lang="en-ZA" dirty="0"/>
          </a:p>
        </p:txBody>
      </p:sp>
      <p:sp>
        <p:nvSpPr>
          <p:cNvPr id="4" name="Text Placeholder 3"/>
          <p:cNvSpPr>
            <a:spLocks noGrp="1"/>
          </p:cNvSpPr>
          <p:nvPr>
            <p:ph type="body" sz="quarter" idx="10"/>
          </p:nvPr>
        </p:nvSpPr>
        <p:spPr/>
        <p:txBody>
          <a:bodyPr/>
          <a:lstStyle/>
          <a:p>
            <a:r>
              <a:rPr lang="en-GB" dirty="0"/>
              <a:t>Unit 12.4</a:t>
            </a:r>
          </a:p>
        </p:txBody>
      </p:sp>
      <p:sp>
        <p:nvSpPr>
          <p:cNvPr id="5" name="Text Box 7"/>
          <p:cNvSpPr txBox="1"/>
          <p:nvPr/>
        </p:nvSpPr>
        <p:spPr>
          <a:xfrm>
            <a:off x="5116147" y="2132878"/>
            <a:ext cx="2584709" cy="400110"/>
          </a:xfrm>
          <a:prstGeom prst="rect">
            <a:avLst/>
          </a:prstGeom>
          <a:noFill/>
        </p:spPr>
        <p:txBody>
          <a:bodyPr wrap="square" rtlCol="0" anchor="t">
            <a:spAutoFit/>
          </a:bodyPr>
          <a:lstStyle/>
          <a:p>
            <a:pPr algn="ctr"/>
            <a:r>
              <a:rPr lang="en-ZA" altLang="en-US" sz="2000" b="1" dirty="0">
                <a:solidFill>
                  <a:srgbClr val="0D9293"/>
                </a:solidFill>
                <a:sym typeface="+mn-ea"/>
              </a:rPr>
              <a:t>Graph A: Constant rate</a:t>
            </a:r>
          </a:p>
        </p:txBody>
      </p:sp>
      <p:graphicFrame>
        <p:nvGraphicFramePr>
          <p:cNvPr id="6" name="Content Placeholder 4"/>
          <p:cNvGraphicFramePr>
            <a:graphicFrameLocks/>
          </p:cNvGraphicFramePr>
          <p:nvPr>
            <p:extLst>
              <p:ext uri="{D42A27DB-BD31-4B8C-83A1-F6EECF244321}">
                <p14:modId xmlns:p14="http://schemas.microsoft.com/office/powerpoint/2010/main" val="1461126532"/>
              </p:ext>
            </p:extLst>
          </p:nvPr>
        </p:nvGraphicFramePr>
        <p:xfrm>
          <a:off x="594898" y="5115878"/>
          <a:ext cx="4407928" cy="731520"/>
        </p:xfrm>
        <a:graphic>
          <a:graphicData uri="http://schemas.openxmlformats.org/drawingml/2006/table">
            <a:tbl>
              <a:tblPr firstRow="1" bandRow="1">
                <a:tableStyleId>{5C22544A-7EE6-4342-B048-85BDC9FD1C3A}</a:tableStyleId>
              </a:tblPr>
              <a:tblGrid>
                <a:gridCol w="1179034">
                  <a:extLst>
                    <a:ext uri="{9D8B030D-6E8A-4147-A177-3AD203B41FA5}">
                      <a16:colId xmlns="" xmlns:a16="http://schemas.microsoft.com/office/drawing/2014/main" val="20000"/>
                    </a:ext>
                  </a:extLst>
                </a:gridCol>
                <a:gridCol w="538149">
                  <a:extLst>
                    <a:ext uri="{9D8B030D-6E8A-4147-A177-3AD203B41FA5}">
                      <a16:colId xmlns="" xmlns:a16="http://schemas.microsoft.com/office/drawing/2014/main" val="20001"/>
                    </a:ext>
                  </a:extLst>
                </a:gridCol>
                <a:gridCol w="538149">
                  <a:extLst>
                    <a:ext uri="{9D8B030D-6E8A-4147-A177-3AD203B41FA5}">
                      <a16:colId xmlns="" xmlns:a16="http://schemas.microsoft.com/office/drawing/2014/main" val="20002"/>
                    </a:ext>
                  </a:extLst>
                </a:gridCol>
                <a:gridCol w="538149">
                  <a:extLst>
                    <a:ext uri="{9D8B030D-6E8A-4147-A177-3AD203B41FA5}">
                      <a16:colId xmlns="" xmlns:a16="http://schemas.microsoft.com/office/drawing/2014/main" val="20003"/>
                    </a:ext>
                  </a:extLst>
                </a:gridCol>
                <a:gridCol w="538149">
                  <a:extLst>
                    <a:ext uri="{9D8B030D-6E8A-4147-A177-3AD203B41FA5}">
                      <a16:colId xmlns="" xmlns:a16="http://schemas.microsoft.com/office/drawing/2014/main" val="20004"/>
                    </a:ext>
                  </a:extLst>
                </a:gridCol>
                <a:gridCol w="538149">
                  <a:extLst>
                    <a:ext uri="{9D8B030D-6E8A-4147-A177-3AD203B41FA5}">
                      <a16:colId xmlns="" xmlns:a16="http://schemas.microsoft.com/office/drawing/2014/main" val="20005"/>
                    </a:ext>
                  </a:extLst>
                </a:gridCol>
                <a:gridCol w="538149">
                  <a:extLst>
                    <a:ext uri="{9D8B030D-6E8A-4147-A177-3AD203B41FA5}">
                      <a16:colId xmlns="" xmlns:a16="http://schemas.microsoft.com/office/drawing/2014/main" val="20006"/>
                    </a:ext>
                  </a:extLst>
                </a:gridCol>
              </a:tblGrid>
              <a:tr h="297260">
                <a:tc>
                  <a:txBody>
                    <a:bodyPr/>
                    <a:lstStyle/>
                    <a:p>
                      <a:pPr>
                        <a:buNone/>
                      </a:pPr>
                      <a:r>
                        <a:rPr lang="en-ZA" altLang="en-US" sz="1800" b="1" dirty="0">
                          <a:solidFill>
                            <a:schemeClr val="tx1"/>
                          </a:solidFill>
                        </a:rPr>
                        <a:t>Year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BB3B5"/>
                    </a:solidFill>
                  </a:tcPr>
                </a:tc>
                <a:tc>
                  <a:txBody>
                    <a:bodyPr/>
                    <a:lstStyle/>
                    <a:p>
                      <a:pPr algn="ctr">
                        <a:buNone/>
                      </a:pPr>
                      <a:r>
                        <a:rPr lang="en-ZA" altLang="en-US" sz="1800" b="0" dirty="0">
                          <a:solidFill>
                            <a:schemeClr val="tx1"/>
                          </a:solidFill>
                        </a:rPr>
                        <a:t>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a:solidFill>
                            <a:schemeClr val="tx1"/>
                          </a:solidFill>
                        </a:rPr>
                        <a:t>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extLst>
                  <a:ext uri="{0D108BD9-81ED-4DB2-BD59-A6C34878D82A}">
                    <a16:rowId xmlns="" xmlns:a16="http://schemas.microsoft.com/office/drawing/2014/main" val="10000"/>
                  </a:ext>
                </a:extLst>
              </a:tr>
              <a:tr h="247717">
                <a:tc>
                  <a:txBody>
                    <a:bodyPr/>
                    <a:lstStyle/>
                    <a:p>
                      <a:pPr>
                        <a:buNone/>
                      </a:pPr>
                      <a:r>
                        <a:rPr lang="en-ZA" altLang="en-US" sz="1800" b="1" dirty="0">
                          <a:solidFill>
                            <a:schemeClr val="tx1"/>
                          </a:solidFill>
                        </a:rPr>
                        <a:t>Value (R)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BB3B5"/>
                    </a:solidFill>
                  </a:tcPr>
                </a:tc>
                <a:tc>
                  <a:txBody>
                    <a:bodyPr/>
                    <a:lstStyle/>
                    <a:p>
                      <a:pPr algn="ctr">
                        <a:buNone/>
                      </a:pPr>
                      <a:r>
                        <a:rPr lang="en-ZA" altLang="en-US" sz="1800" b="0" dirty="0">
                          <a:solidFill>
                            <a:schemeClr val="tx1"/>
                          </a:solidFill>
                        </a:rPr>
                        <a:t>20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40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60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80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100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tc>
                  <a:txBody>
                    <a:bodyPr/>
                    <a:lstStyle/>
                    <a:p>
                      <a:pPr algn="ctr">
                        <a:buNone/>
                      </a:pPr>
                      <a:r>
                        <a:rPr lang="en-ZA" altLang="en-US" sz="1800" b="0" dirty="0">
                          <a:solidFill>
                            <a:schemeClr val="tx1"/>
                          </a:solidFill>
                        </a:rPr>
                        <a:t>120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C2C8"/>
                    </a:solidFill>
                  </a:tcPr>
                </a:tc>
                <a:extLst>
                  <a:ext uri="{0D108BD9-81ED-4DB2-BD59-A6C34878D82A}">
                    <a16:rowId xmlns="" xmlns:a16="http://schemas.microsoft.com/office/drawing/2014/main" val="10001"/>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0301" y="2673742"/>
            <a:ext cx="2584709" cy="2578613"/>
          </a:xfrm>
          <a:prstGeom prst="rect">
            <a:avLst/>
          </a:prstGeom>
        </p:spPr>
      </p:pic>
    </p:spTree>
    <p:extLst>
      <p:ext uri="{BB962C8B-B14F-4D97-AF65-F5344CB8AC3E}">
        <p14:creationId xmlns:p14="http://schemas.microsoft.com/office/powerpoint/2010/main" val="1919521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The graphs of constant rate and constant ratio</a:t>
            </a:r>
            <a:endParaRPr lang="en-ZA" sz="4400" dirty="0"/>
          </a:p>
        </p:txBody>
      </p:sp>
      <p:sp>
        <p:nvSpPr>
          <p:cNvPr id="3" name="Content Placeholder 2"/>
          <p:cNvSpPr>
            <a:spLocks noGrp="1"/>
          </p:cNvSpPr>
          <p:nvPr>
            <p:ph idx="1"/>
          </p:nvPr>
        </p:nvSpPr>
        <p:spPr>
          <a:xfrm>
            <a:off x="399289" y="2039815"/>
            <a:ext cx="3848861" cy="4037796"/>
          </a:xfrm>
        </p:spPr>
        <p:txBody>
          <a:bodyPr/>
          <a:lstStyle/>
          <a:p>
            <a:pPr marL="176212"/>
            <a:r>
              <a:rPr lang="en-ZA" altLang="en-US" b="1" dirty="0">
                <a:solidFill>
                  <a:srgbClr val="9CD043"/>
                </a:solidFill>
                <a:sym typeface="+mn-ea"/>
              </a:rPr>
              <a:t>Graph B: Constant ratio</a:t>
            </a:r>
          </a:p>
          <a:p>
            <a:pPr marL="342900" indent="-166688">
              <a:spcBef>
                <a:spcPts val="0"/>
              </a:spcBef>
              <a:buFont typeface="Arial" panose="020B0604020202020204" pitchFamily="34" charset="0"/>
              <a:buChar char="•"/>
            </a:pPr>
            <a:r>
              <a:rPr lang="en-ZA" dirty="0"/>
              <a:t>Compound growth or exponential graph.</a:t>
            </a:r>
          </a:p>
          <a:p>
            <a:pPr marL="342900" indent="-166688">
              <a:spcBef>
                <a:spcPts val="0"/>
              </a:spcBef>
              <a:buFont typeface="Arial" panose="020B0604020202020204" pitchFamily="34" charset="0"/>
              <a:buChar char="•"/>
            </a:pPr>
            <a:r>
              <a:rPr lang="en-ZA" dirty="0"/>
              <a:t>Big differences in the number of sheep from point to point.</a:t>
            </a:r>
          </a:p>
          <a:p>
            <a:pPr marL="342900" indent="-166688">
              <a:spcBef>
                <a:spcPts val="0"/>
              </a:spcBef>
              <a:buFont typeface="Arial" panose="020B0604020202020204" pitchFamily="34" charset="0"/>
              <a:buChar char="•"/>
            </a:pPr>
            <a:r>
              <a:rPr lang="en-ZA" dirty="0"/>
              <a:t>The constant ratio is 2.</a:t>
            </a:r>
          </a:p>
          <a:p>
            <a:pPr>
              <a:spcBef>
                <a:spcPts val="0"/>
              </a:spcBef>
            </a:pPr>
            <a:endParaRPr lang="en-ZA" dirty="0"/>
          </a:p>
          <a:p>
            <a:pPr>
              <a:spcBef>
                <a:spcPts val="0"/>
              </a:spcBef>
            </a:pPr>
            <a:endParaRPr lang="en-ZA" dirty="0"/>
          </a:p>
          <a:p>
            <a:pPr>
              <a:spcBef>
                <a:spcPts val="0"/>
              </a:spcBef>
            </a:pPr>
            <a:endParaRPr lang="en-ZA" dirty="0"/>
          </a:p>
          <a:p>
            <a:pPr>
              <a:spcBef>
                <a:spcPts val="0"/>
              </a:spcBef>
            </a:pPr>
            <a:endParaRPr lang="en-ZA" dirty="0"/>
          </a:p>
          <a:p>
            <a:endParaRPr lang="en-ZA" altLang="en-US" dirty="0"/>
          </a:p>
          <a:p>
            <a:endParaRPr lang="en-ZA" altLang="en-US" dirty="0"/>
          </a:p>
          <a:p>
            <a:endParaRPr lang="en-ZA" altLang="en-US" dirty="0"/>
          </a:p>
          <a:p>
            <a:endParaRPr lang="en-US" dirty="0"/>
          </a:p>
          <a:p>
            <a:endParaRPr lang="en-ZA" dirty="0"/>
          </a:p>
        </p:txBody>
      </p:sp>
      <p:sp>
        <p:nvSpPr>
          <p:cNvPr id="4" name="Text Placeholder 3"/>
          <p:cNvSpPr>
            <a:spLocks noGrp="1"/>
          </p:cNvSpPr>
          <p:nvPr>
            <p:ph type="body" sz="quarter" idx="10"/>
          </p:nvPr>
        </p:nvSpPr>
        <p:spPr/>
        <p:txBody>
          <a:bodyPr/>
          <a:lstStyle/>
          <a:p>
            <a:r>
              <a:rPr lang="en-GB" dirty="0"/>
              <a:t>Unit 12.4</a:t>
            </a:r>
          </a:p>
        </p:txBody>
      </p:sp>
      <p:sp>
        <p:nvSpPr>
          <p:cNvPr id="5" name="Text Box 7"/>
          <p:cNvSpPr txBox="1"/>
          <p:nvPr/>
        </p:nvSpPr>
        <p:spPr>
          <a:xfrm>
            <a:off x="4957887" y="2132878"/>
            <a:ext cx="2768966" cy="400110"/>
          </a:xfrm>
          <a:prstGeom prst="rect">
            <a:avLst/>
          </a:prstGeom>
          <a:noFill/>
        </p:spPr>
        <p:txBody>
          <a:bodyPr wrap="square" rtlCol="0" anchor="t">
            <a:spAutoFit/>
          </a:bodyPr>
          <a:lstStyle/>
          <a:p>
            <a:pPr algn="ctr"/>
            <a:r>
              <a:rPr lang="en-ZA" altLang="en-US" sz="2000" b="1" dirty="0">
                <a:solidFill>
                  <a:srgbClr val="9CD043"/>
                </a:solidFill>
                <a:sym typeface="+mn-ea"/>
              </a:rPr>
              <a:t>Graph B: Constant ratio</a:t>
            </a:r>
          </a:p>
        </p:txBody>
      </p:sp>
      <p:graphicFrame>
        <p:nvGraphicFramePr>
          <p:cNvPr id="6" name="Content Placeholder 4"/>
          <p:cNvGraphicFramePr>
            <a:graphicFrameLocks/>
          </p:cNvGraphicFramePr>
          <p:nvPr>
            <p:extLst>
              <p:ext uri="{D42A27DB-BD31-4B8C-83A1-F6EECF244321}">
                <p14:modId xmlns:p14="http://schemas.microsoft.com/office/powerpoint/2010/main" val="2426147389"/>
              </p:ext>
            </p:extLst>
          </p:nvPr>
        </p:nvGraphicFramePr>
        <p:xfrm>
          <a:off x="381001" y="3948423"/>
          <a:ext cx="4362991" cy="731520"/>
        </p:xfrm>
        <a:graphic>
          <a:graphicData uri="http://schemas.openxmlformats.org/drawingml/2006/table">
            <a:tbl>
              <a:tblPr firstRow="1" bandRow="1">
                <a:tableStyleId>{5C22544A-7EE6-4342-B048-85BDC9FD1C3A}</a:tableStyleId>
              </a:tblPr>
              <a:tblGrid>
                <a:gridCol w="1167013">
                  <a:extLst>
                    <a:ext uri="{9D8B030D-6E8A-4147-A177-3AD203B41FA5}">
                      <a16:colId xmlns="" xmlns:a16="http://schemas.microsoft.com/office/drawing/2014/main" val="20000"/>
                    </a:ext>
                  </a:extLst>
                </a:gridCol>
                <a:gridCol w="532663">
                  <a:extLst>
                    <a:ext uri="{9D8B030D-6E8A-4147-A177-3AD203B41FA5}">
                      <a16:colId xmlns="" xmlns:a16="http://schemas.microsoft.com/office/drawing/2014/main" val="20001"/>
                    </a:ext>
                  </a:extLst>
                </a:gridCol>
                <a:gridCol w="532663">
                  <a:extLst>
                    <a:ext uri="{9D8B030D-6E8A-4147-A177-3AD203B41FA5}">
                      <a16:colId xmlns="" xmlns:a16="http://schemas.microsoft.com/office/drawing/2014/main" val="20002"/>
                    </a:ext>
                  </a:extLst>
                </a:gridCol>
                <a:gridCol w="532663">
                  <a:extLst>
                    <a:ext uri="{9D8B030D-6E8A-4147-A177-3AD203B41FA5}">
                      <a16:colId xmlns="" xmlns:a16="http://schemas.microsoft.com/office/drawing/2014/main" val="20003"/>
                    </a:ext>
                  </a:extLst>
                </a:gridCol>
                <a:gridCol w="532663">
                  <a:extLst>
                    <a:ext uri="{9D8B030D-6E8A-4147-A177-3AD203B41FA5}">
                      <a16:colId xmlns="" xmlns:a16="http://schemas.microsoft.com/office/drawing/2014/main" val="20004"/>
                    </a:ext>
                  </a:extLst>
                </a:gridCol>
                <a:gridCol w="532663">
                  <a:extLst>
                    <a:ext uri="{9D8B030D-6E8A-4147-A177-3AD203B41FA5}">
                      <a16:colId xmlns="" xmlns:a16="http://schemas.microsoft.com/office/drawing/2014/main" val="20005"/>
                    </a:ext>
                  </a:extLst>
                </a:gridCol>
                <a:gridCol w="532663">
                  <a:extLst>
                    <a:ext uri="{9D8B030D-6E8A-4147-A177-3AD203B41FA5}">
                      <a16:colId xmlns="" xmlns:a16="http://schemas.microsoft.com/office/drawing/2014/main" val="20006"/>
                    </a:ext>
                  </a:extLst>
                </a:gridCol>
              </a:tblGrid>
              <a:tr h="297260">
                <a:tc>
                  <a:txBody>
                    <a:bodyPr/>
                    <a:lstStyle/>
                    <a:p>
                      <a:pPr>
                        <a:buNone/>
                      </a:pPr>
                      <a:r>
                        <a:rPr lang="en-ZA" altLang="en-US" sz="1800" b="1" dirty="0">
                          <a:solidFill>
                            <a:schemeClr val="tx1"/>
                          </a:solidFill>
                        </a:rPr>
                        <a:t>Year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A73"/>
                    </a:solidFill>
                  </a:tcPr>
                </a:tc>
                <a:tc>
                  <a:txBody>
                    <a:bodyPr/>
                    <a:lstStyle/>
                    <a:p>
                      <a:pPr algn="ctr">
                        <a:buNone/>
                      </a:pPr>
                      <a:r>
                        <a:rPr lang="en-ZA" altLang="en-US" sz="1800" b="0" dirty="0">
                          <a:solidFill>
                            <a:schemeClr val="tx1"/>
                          </a:solidFill>
                        </a:rPr>
                        <a:t>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extLst>
                  <a:ext uri="{0D108BD9-81ED-4DB2-BD59-A6C34878D82A}">
                    <a16:rowId xmlns="" xmlns:a16="http://schemas.microsoft.com/office/drawing/2014/main" val="10000"/>
                  </a:ext>
                </a:extLst>
              </a:tr>
              <a:tr h="247717">
                <a:tc>
                  <a:txBody>
                    <a:bodyPr/>
                    <a:lstStyle/>
                    <a:p>
                      <a:pPr>
                        <a:buNone/>
                      </a:pPr>
                      <a:r>
                        <a:rPr lang="en-ZA" altLang="en-US" sz="1800" b="1" dirty="0">
                          <a:solidFill>
                            <a:schemeClr val="tx1"/>
                          </a:solidFill>
                        </a:rPr>
                        <a:t>Value (R)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A73"/>
                    </a:solidFill>
                  </a:tcPr>
                </a:tc>
                <a:tc>
                  <a:txBody>
                    <a:bodyPr/>
                    <a:lstStyle/>
                    <a:p>
                      <a:pPr algn="ctr">
                        <a:buNone/>
                      </a:pPr>
                      <a:r>
                        <a:rPr lang="en-ZA" altLang="en-US" sz="1800" b="0" dirty="0">
                          <a:solidFill>
                            <a:schemeClr val="tx1"/>
                          </a:solidFill>
                        </a:rPr>
                        <a:t>10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20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40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80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160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tc>
                  <a:txBody>
                    <a:bodyPr/>
                    <a:lstStyle/>
                    <a:p>
                      <a:pPr algn="ctr">
                        <a:buNone/>
                      </a:pPr>
                      <a:r>
                        <a:rPr lang="en-ZA" altLang="en-US" sz="1800" b="0" dirty="0">
                          <a:solidFill>
                            <a:schemeClr val="tx1"/>
                          </a:solidFill>
                        </a:rPr>
                        <a:t>320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8B1"/>
                    </a:solidFill>
                  </a:tcPr>
                </a:tc>
                <a:extLst>
                  <a:ext uri="{0D108BD9-81ED-4DB2-BD59-A6C34878D82A}">
                    <a16:rowId xmlns="" xmlns:a16="http://schemas.microsoft.com/office/drawing/2014/main" val="10001"/>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170" y="2659623"/>
            <a:ext cx="3297944" cy="2577600"/>
          </a:xfrm>
          <a:prstGeom prst="rect">
            <a:avLst/>
          </a:prstGeom>
        </p:spPr>
      </p:pic>
      <p:sp>
        <p:nvSpPr>
          <p:cNvPr id="11" name="Content Placeholder 2"/>
          <p:cNvSpPr txBox="1">
            <a:spLocks/>
          </p:cNvSpPr>
          <p:nvPr/>
        </p:nvSpPr>
        <p:spPr>
          <a:xfrm>
            <a:off x="676140" y="5067202"/>
            <a:ext cx="7208973" cy="12778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spcBef>
                <a:spcPts val="0"/>
              </a:spcBef>
              <a:buFont typeface="Arial" panose="020B0604020202020204" pitchFamily="34" charset="0"/>
              <a:buChar char="•"/>
            </a:pPr>
            <a:r>
              <a:rPr lang="en-US" dirty="0">
                <a:sym typeface="+mn-ea"/>
              </a:rPr>
              <a:t>Doubling is one example of compound growth. </a:t>
            </a:r>
          </a:p>
          <a:p>
            <a:pPr marL="176213" indent="-176213">
              <a:spcBef>
                <a:spcPts val="0"/>
              </a:spcBef>
              <a:buFont typeface="Arial" panose="020B0604020202020204" pitchFamily="34" charset="0"/>
              <a:buChar char="•"/>
            </a:pPr>
            <a:r>
              <a:rPr lang="en-ZA" altLang="en-US" dirty="0">
                <a:sym typeface="+mn-ea"/>
              </a:rPr>
              <a:t>C</a:t>
            </a:r>
            <a:r>
              <a:rPr lang="en-US" dirty="0" err="1">
                <a:sym typeface="+mn-ea"/>
              </a:rPr>
              <a:t>ompound</a:t>
            </a:r>
            <a:r>
              <a:rPr lang="en-US" dirty="0">
                <a:sym typeface="+mn-ea"/>
              </a:rPr>
              <a:t> growth is </a:t>
            </a:r>
            <a:r>
              <a:rPr lang="en-ZA" altLang="en-US" dirty="0">
                <a:sym typeface="+mn-ea"/>
              </a:rPr>
              <a:t>also shown if you save</a:t>
            </a:r>
            <a:r>
              <a:rPr lang="en-US" dirty="0">
                <a:sym typeface="+mn-ea"/>
              </a:rPr>
              <a:t> an amount of money and </a:t>
            </a:r>
            <a:r>
              <a:rPr lang="en-ZA" altLang="en-US" dirty="0">
                <a:sym typeface="+mn-ea"/>
              </a:rPr>
              <a:t>it </a:t>
            </a:r>
            <a:r>
              <a:rPr lang="en-US" dirty="0">
                <a:sym typeface="+mn-ea"/>
              </a:rPr>
              <a:t>earns compound interest</a:t>
            </a:r>
            <a:r>
              <a:rPr lang="en-ZA" altLang="en-US" dirty="0">
                <a:sym typeface="+mn-ea"/>
              </a:rPr>
              <a:t>.</a:t>
            </a:r>
            <a:endParaRPr lang="en-ZA" dirty="0"/>
          </a:p>
        </p:txBody>
      </p:sp>
    </p:spTree>
    <p:extLst>
      <p:ext uri="{BB962C8B-B14F-4D97-AF65-F5344CB8AC3E}">
        <p14:creationId xmlns:p14="http://schemas.microsoft.com/office/powerpoint/2010/main" val="3544418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1444870"/>
            <a:ext cx="7200900" cy="457651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Rectangle 5"/>
          <p:cNvSpPr/>
          <p:nvPr/>
        </p:nvSpPr>
        <p:spPr>
          <a:xfrm>
            <a:off x="352501" y="1607278"/>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p:blipFill>
        <p:spPr>
          <a:xfrm>
            <a:off x="626636" y="1817237"/>
            <a:ext cx="977166" cy="1010861"/>
          </a:xfrm>
          <a:prstGeom prst="rect">
            <a:avLst/>
          </a:prstGeom>
        </p:spPr>
      </p:pic>
      <p:sp>
        <p:nvSpPr>
          <p:cNvPr id="2" name="Title 1"/>
          <p:cNvSpPr>
            <a:spLocks noGrp="1"/>
          </p:cNvSpPr>
          <p:nvPr>
            <p:ph type="title"/>
          </p:nvPr>
        </p:nvSpPr>
        <p:spPr/>
        <p:txBody>
          <a:bodyPr/>
          <a:lstStyle/>
          <a:p>
            <a:r>
              <a:rPr lang="en-ZA" dirty="0"/>
              <a:t>Example 12.4 page 243</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a:t>
            </a:r>
            <a:r>
              <a:rPr lang="en-GB" dirty="0" smtClean="0">
                <a:solidFill>
                  <a:schemeClr val="bg1">
                    <a:lumMod val="65000"/>
                  </a:schemeClr>
                </a:solidFill>
              </a:rPr>
              <a:t>12.4</a:t>
            </a:r>
            <a:endParaRPr lang="en-GB" dirty="0">
              <a:solidFill>
                <a:schemeClr val="bg1">
                  <a:lumMod val="65000"/>
                </a:schemeClr>
              </a:solidFill>
            </a:endParaRPr>
          </a:p>
        </p:txBody>
      </p:sp>
      <p:sp>
        <p:nvSpPr>
          <p:cNvPr id="16" name="Content Placeholder 2"/>
          <p:cNvSpPr txBox="1">
            <a:spLocks/>
          </p:cNvSpPr>
          <p:nvPr/>
        </p:nvSpPr>
        <p:spPr>
          <a:xfrm>
            <a:off x="2041236" y="1723163"/>
            <a:ext cx="5637035" cy="4298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dirty="0"/>
              <a:t>Celeste invests R3 000 at compound interest. The interest is added every year at 10% of the money she has in the account. </a:t>
            </a:r>
          </a:p>
          <a:p>
            <a:pPr marL="0" indent="0">
              <a:buNone/>
            </a:pPr>
            <a:endParaRPr lang="en-ZA" altLang="en-US" sz="1200" dirty="0"/>
          </a:p>
          <a:p>
            <a:pPr marL="457200" indent="-457200">
              <a:buFont typeface="+mj-lt"/>
              <a:buAutoNum type="arabicPeriod"/>
            </a:pPr>
            <a:r>
              <a:rPr lang="en-ZA" altLang="en-US" sz="2000" dirty="0"/>
              <a:t>Fill in the table to show how the money grows.</a:t>
            </a:r>
          </a:p>
          <a:p>
            <a:pPr marL="457200" indent="-457200">
              <a:buFont typeface="+mj-lt"/>
              <a:buAutoNum type="arabicPeriod"/>
            </a:pPr>
            <a:endParaRPr lang="en-ZA" altLang="en-US" sz="2000" b="1" dirty="0"/>
          </a:p>
          <a:p>
            <a:pPr marL="457200" indent="-457200">
              <a:buFont typeface="+mj-lt"/>
              <a:buAutoNum type="arabicPeriod"/>
            </a:pPr>
            <a:endParaRPr lang="en-ZA" altLang="en-US" sz="2000" b="1" dirty="0"/>
          </a:p>
          <a:p>
            <a:pPr marL="0" indent="0">
              <a:buNone/>
            </a:pPr>
            <a:endParaRPr lang="en-ZA" altLang="en-US" sz="2000" b="1" dirty="0"/>
          </a:p>
          <a:p>
            <a:pPr marL="0" indent="0">
              <a:buNone/>
            </a:pPr>
            <a:endParaRPr lang="en-ZA" altLang="en-US" sz="600" b="1" dirty="0"/>
          </a:p>
          <a:p>
            <a:pPr marL="444500" indent="0">
              <a:buNone/>
            </a:pPr>
            <a:r>
              <a:rPr lang="en-ZA" altLang="en-US" sz="2000" dirty="0"/>
              <a:t>The year that she starts is called year 0, because this is when she puts in the money. </a:t>
            </a:r>
          </a:p>
          <a:p>
            <a:pPr marL="457200" indent="-457200">
              <a:buFont typeface="+mj-lt"/>
              <a:buAutoNum type="arabicPeriod" startAt="2"/>
            </a:pPr>
            <a:r>
              <a:rPr lang="en-ZA" altLang="en-US" sz="2000" dirty="0"/>
              <a:t>Plot the graph of this relationship. </a:t>
            </a:r>
          </a:p>
        </p:txBody>
      </p:sp>
      <p:graphicFrame>
        <p:nvGraphicFramePr>
          <p:cNvPr id="17" name="Table 16"/>
          <p:cNvGraphicFramePr>
            <a:graphicFrameLocks noGrp="1"/>
          </p:cNvGraphicFramePr>
          <p:nvPr>
            <p:extLst>
              <p:ext uri="{D42A27DB-BD31-4B8C-83A1-F6EECF244321}">
                <p14:modId xmlns:p14="http://schemas.microsoft.com/office/powerpoint/2010/main" val="1062927508"/>
              </p:ext>
            </p:extLst>
          </p:nvPr>
        </p:nvGraphicFramePr>
        <p:xfrm>
          <a:off x="1182450" y="3396044"/>
          <a:ext cx="6670630" cy="1285240"/>
        </p:xfrm>
        <a:graphic>
          <a:graphicData uri="http://schemas.openxmlformats.org/drawingml/2006/table">
            <a:tbl>
              <a:tblPr firstRow="1" bandRow="1">
                <a:tableStyleId>{5C22544A-7EE6-4342-B048-85BDC9FD1C3A}</a:tableStyleId>
              </a:tblPr>
              <a:tblGrid>
                <a:gridCol w="1224574">
                  <a:extLst>
                    <a:ext uri="{9D8B030D-6E8A-4147-A177-3AD203B41FA5}">
                      <a16:colId xmlns="" xmlns:a16="http://schemas.microsoft.com/office/drawing/2014/main" val="20000"/>
                    </a:ext>
                  </a:extLst>
                </a:gridCol>
                <a:gridCol w="746993">
                  <a:extLst>
                    <a:ext uri="{9D8B030D-6E8A-4147-A177-3AD203B41FA5}">
                      <a16:colId xmlns="" xmlns:a16="http://schemas.microsoft.com/office/drawing/2014/main" val="20001"/>
                    </a:ext>
                  </a:extLst>
                </a:gridCol>
                <a:gridCol w="906995">
                  <a:extLst>
                    <a:ext uri="{9D8B030D-6E8A-4147-A177-3AD203B41FA5}">
                      <a16:colId xmlns="" xmlns:a16="http://schemas.microsoft.com/office/drawing/2014/main" val="20002"/>
                    </a:ext>
                  </a:extLst>
                </a:gridCol>
                <a:gridCol w="541724">
                  <a:extLst>
                    <a:ext uri="{9D8B030D-6E8A-4147-A177-3AD203B41FA5}">
                      <a16:colId xmlns="" xmlns:a16="http://schemas.microsoft.com/office/drawing/2014/main" val="20003"/>
                    </a:ext>
                  </a:extLst>
                </a:gridCol>
                <a:gridCol w="541724">
                  <a:extLst>
                    <a:ext uri="{9D8B030D-6E8A-4147-A177-3AD203B41FA5}">
                      <a16:colId xmlns="" xmlns:a16="http://schemas.microsoft.com/office/drawing/2014/main" val="20004"/>
                    </a:ext>
                  </a:extLst>
                </a:gridCol>
                <a:gridCol w="541724">
                  <a:extLst>
                    <a:ext uri="{9D8B030D-6E8A-4147-A177-3AD203B41FA5}">
                      <a16:colId xmlns="" xmlns:a16="http://schemas.microsoft.com/office/drawing/2014/main" val="20005"/>
                    </a:ext>
                  </a:extLst>
                </a:gridCol>
                <a:gridCol w="541724">
                  <a:extLst>
                    <a:ext uri="{9D8B030D-6E8A-4147-A177-3AD203B41FA5}">
                      <a16:colId xmlns="" xmlns:a16="http://schemas.microsoft.com/office/drawing/2014/main" val="20006"/>
                    </a:ext>
                  </a:extLst>
                </a:gridCol>
                <a:gridCol w="541724">
                  <a:extLst>
                    <a:ext uri="{9D8B030D-6E8A-4147-A177-3AD203B41FA5}">
                      <a16:colId xmlns="" xmlns:a16="http://schemas.microsoft.com/office/drawing/2014/main" val="20007"/>
                    </a:ext>
                  </a:extLst>
                </a:gridCol>
                <a:gridCol w="541724">
                  <a:extLst>
                    <a:ext uri="{9D8B030D-6E8A-4147-A177-3AD203B41FA5}">
                      <a16:colId xmlns="" xmlns:a16="http://schemas.microsoft.com/office/drawing/2014/main" val="20008"/>
                    </a:ext>
                  </a:extLst>
                </a:gridCol>
                <a:gridCol w="541724">
                  <a:extLst>
                    <a:ext uri="{9D8B030D-6E8A-4147-A177-3AD203B41FA5}">
                      <a16:colId xmlns="" xmlns:a16="http://schemas.microsoft.com/office/drawing/2014/main" val="20009"/>
                    </a:ext>
                  </a:extLst>
                </a:gridCol>
              </a:tblGrid>
              <a:tr h="370840">
                <a:tc>
                  <a:txBody>
                    <a:bodyPr/>
                    <a:lstStyle/>
                    <a:p>
                      <a:pPr algn="l"/>
                      <a:r>
                        <a:rPr lang="en-ZA" dirty="0">
                          <a:solidFill>
                            <a:schemeClr val="tx1"/>
                          </a:solidFill>
                        </a:rPr>
                        <a:t>Year</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0</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2</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3</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4</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5</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6</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7</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8</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70840">
                <a:tc>
                  <a:txBody>
                    <a:bodyPr/>
                    <a:lstStyle/>
                    <a:p>
                      <a:pPr algn="l"/>
                      <a:r>
                        <a:rPr lang="en-ZA" dirty="0">
                          <a:solidFill>
                            <a:schemeClr val="tx1"/>
                          </a:solidFill>
                        </a:rPr>
                        <a:t>Amount of money (R)</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1 000</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r>
                        <a:rPr lang="en-ZA" dirty="0"/>
                        <a:t>10% of 1 000 = 1 100</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endParaRPr lang="en-ZA"/>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endParaRPr lang="en-ZA" dirty="0"/>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endParaRPr lang="en-ZA" dirty="0"/>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endParaRPr lang="en-ZA" dirty="0"/>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endParaRPr lang="en-ZA" dirty="0"/>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endParaRPr lang="en-ZA" dirty="0"/>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endParaRPr lang="en-ZA" dirty="0"/>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76724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44870"/>
            <a:ext cx="7202854" cy="446856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07278"/>
            <a:ext cx="1525437" cy="1416679"/>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1.4 page 238</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a:t>
            </a:r>
            <a:r>
              <a:rPr lang="en-GB" dirty="0" smtClean="0">
                <a:solidFill>
                  <a:schemeClr val="bg1">
                    <a:lumMod val="65000"/>
                  </a:schemeClr>
                </a:solidFill>
              </a:rPr>
              <a:t>12.4</a:t>
            </a:r>
            <a:endParaRPr lang="en-GB" dirty="0">
              <a:solidFill>
                <a:schemeClr val="bg1">
                  <a:lumMod val="65000"/>
                </a:schemeClr>
              </a:solidFill>
            </a:endParaRPr>
          </a:p>
        </p:txBody>
      </p:sp>
      <p:sp>
        <p:nvSpPr>
          <p:cNvPr id="15" name="Content Placeholder 2"/>
          <p:cNvSpPr txBox="1">
            <a:spLocks/>
          </p:cNvSpPr>
          <p:nvPr/>
        </p:nvSpPr>
        <p:spPr>
          <a:xfrm>
            <a:off x="2041236" y="1696269"/>
            <a:ext cx="5859965" cy="3346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b="1" dirty="0"/>
              <a:t>Note: </a:t>
            </a:r>
            <a:r>
              <a:rPr lang="en-ZA" altLang="en-US" sz="2000" dirty="0"/>
              <a:t>The amount will be multiplied by 10% (or 0,1) each time to get the next number in the pattern. This is a constant ratio pattern.</a:t>
            </a:r>
          </a:p>
          <a:p>
            <a:pPr marL="0" indent="0">
              <a:buNone/>
            </a:pPr>
            <a:endParaRPr lang="en-ZA" altLang="en-US" sz="2000" dirty="0"/>
          </a:p>
          <a:p>
            <a:pPr marL="457200" indent="-457200">
              <a:buFont typeface="+mj-lt"/>
              <a:buAutoNum type="arabicPeriod"/>
            </a:pPr>
            <a:r>
              <a:rPr lang="en-ZA" altLang="en-US" sz="2000" dirty="0"/>
              <a:t> </a:t>
            </a:r>
          </a:p>
          <a:p>
            <a:pPr marL="457200" indent="-457200">
              <a:buFont typeface="+mj-lt"/>
              <a:buAutoNum type="arabicPeriod"/>
            </a:pPr>
            <a:endParaRPr lang="en-ZA" altLang="en-US" sz="2000" dirty="0"/>
          </a:p>
          <a:p>
            <a:pPr marL="457200" indent="-457200">
              <a:buFont typeface="+mj-lt"/>
              <a:buAutoNum type="arabicPeriod"/>
            </a:pPr>
            <a:endParaRPr lang="en-ZA" altLang="en-US" sz="2000" dirty="0"/>
          </a:p>
          <a:p>
            <a:pPr marL="457200" indent="-457200">
              <a:buFont typeface="+mj-lt"/>
              <a:buAutoNum type="arabicPeriod"/>
            </a:pPr>
            <a:endParaRPr lang="en-ZA" altLang="en-US" sz="2000" dirty="0"/>
          </a:p>
          <a:p>
            <a:pPr marL="457200" indent="-457200">
              <a:buFont typeface="+mj-lt"/>
              <a:buAutoNum type="arabicPeriod"/>
            </a:pPr>
            <a:endParaRPr lang="en-ZA" altLang="en-US" sz="20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850" y="1870140"/>
            <a:ext cx="3056446" cy="3611498"/>
          </a:xfrm>
          <a:prstGeom prst="rect">
            <a:avLst/>
          </a:prstGeom>
          <a:noFill/>
          <a:ln>
            <a:noFill/>
          </a:ln>
        </p:spPr>
      </p:pic>
      <p:graphicFrame>
        <p:nvGraphicFramePr>
          <p:cNvPr id="16" name="Table 15"/>
          <p:cNvGraphicFramePr>
            <a:graphicFrameLocks noGrp="1"/>
          </p:cNvGraphicFramePr>
          <p:nvPr>
            <p:extLst>
              <p:ext uri="{D42A27DB-BD31-4B8C-83A1-F6EECF244321}">
                <p14:modId xmlns:p14="http://schemas.microsoft.com/office/powerpoint/2010/main" val="2131581596"/>
              </p:ext>
            </p:extLst>
          </p:nvPr>
        </p:nvGraphicFramePr>
        <p:xfrm>
          <a:off x="1097531" y="3436359"/>
          <a:ext cx="6742108" cy="1483360"/>
        </p:xfrm>
        <a:graphic>
          <a:graphicData uri="http://schemas.openxmlformats.org/drawingml/2006/table">
            <a:tbl>
              <a:tblPr firstRow="1" bandRow="1">
                <a:tableStyleId>{5C22544A-7EE6-4342-B048-85BDC9FD1C3A}</a:tableStyleId>
              </a:tblPr>
              <a:tblGrid>
                <a:gridCol w="2264233">
                  <a:extLst>
                    <a:ext uri="{9D8B030D-6E8A-4147-A177-3AD203B41FA5}">
                      <a16:colId xmlns="" xmlns:a16="http://schemas.microsoft.com/office/drawing/2014/main" val="20000"/>
                    </a:ext>
                  </a:extLst>
                </a:gridCol>
                <a:gridCol w="895575">
                  <a:extLst>
                    <a:ext uri="{9D8B030D-6E8A-4147-A177-3AD203B41FA5}">
                      <a16:colId xmlns="" xmlns:a16="http://schemas.microsoft.com/office/drawing/2014/main" val="20001"/>
                    </a:ext>
                  </a:extLst>
                </a:gridCol>
                <a:gridCol w="895575">
                  <a:extLst>
                    <a:ext uri="{9D8B030D-6E8A-4147-A177-3AD203B41FA5}">
                      <a16:colId xmlns="" xmlns:a16="http://schemas.microsoft.com/office/drawing/2014/main" val="20002"/>
                    </a:ext>
                  </a:extLst>
                </a:gridCol>
                <a:gridCol w="895575">
                  <a:extLst>
                    <a:ext uri="{9D8B030D-6E8A-4147-A177-3AD203B41FA5}">
                      <a16:colId xmlns="" xmlns:a16="http://schemas.microsoft.com/office/drawing/2014/main" val="20003"/>
                    </a:ext>
                  </a:extLst>
                </a:gridCol>
                <a:gridCol w="895575">
                  <a:extLst>
                    <a:ext uri="{9D8B030D-6E8A-4147-A177-3AD203B41FA5}">
                      <a16:colId xmlns="" xmlns:a16="http://schemas.microsoft.com/office/drawing/2014/main" val="20004"/>
                    </a:ext>
                  </a:extLst>
                </a:gridCol>
                <a:gridCol w="895575">
                  <a:extLst>
                    <a:ext uri="{9D8B030D-6E8A-4147-A177-3AD203B41FA5}">
                      <a16:colId xmlns="" xmlns:a16="http://schemas.microsoft.com/office/drawing/2014/main" val="20005"/>
                    </a:ext>
                  </a:extLst>
                </a:gridCol>
              </a:tblGrid>
              <a:tr h="370840">
                <a:tc>
                  <a:txBody>
                    <a:bodyPr/>
                    <a:lstStyle/>
                    <a:p>
                      <a:pPr algn="l"/>
                      <a:r>
                        <a:rPr lang="en-ZA" sz="1800" dirty="0">
                          <a:solidFill>
                            <a:schemeClr val="tx1"/>
                          </a:solidFill>
                        </a:rPr>
                        <a:t>Year</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solidFill>
                            <a:schemeClr val="tx1"/>
                          </a:solidFill>
                        </a:rPr>
                        <a:t>0</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solidFill>
                            <a:schemeClr val="tx1"/>
                          </a:solidFill>
                        </a:rPr>
                        <a:t>1</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solidFill>
                            <a:schemeClr val="tx1"/>
                          </a:solidFill>
                        </a:rPr>
                        <a:t>2</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solidFill>
                            <a:schemeClr val="tx1"/>
                          </a:solidFill>
                        </a:rPr>
                        <a:t>3</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solidFill>
                            <a:schemeClr val="tx1"/>
                          </a:solidFill>
                        </a:rPr>
                        <a:t>4</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70840">
                <a:tc>
                  <a:txBody>
                    <a:bodyPr/>
                    <a:lstStyle/>
                    <a:p>
                      <a:pPr algn="l"/>
                      <a:r>
                        <a:rPr lang="en-ZA" sz="1800" dirty="0">
                          <a:solidFill>
                            <a:schemeClr val="tx1"/>
                          </a:solidFill>
                        </a:rPr>
                        <a:t>Amount of money (R)</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solidFill>
                            <a:schemeClr val="tx1"/>
                          </a:solidFill>
                        </a:rPr>
                        <a:t>1 000</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t>1 100</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t>1 210</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t>1 331</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t>1 464</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370840">
                <a:tc>
                  <a:txBody>
                    <a:bodyPr/>
                    <a:lstStyle/>
                    <a:p>
                      <a:pPr algn="l"/>
                      <a:r>
                        <a:rPr lang="en-ZA" sz="1800" b="1" dirty="0">
                          <a:solidFill>
                            <a:schemeClr val="tx1"/>
                          </a:solidFill>
                        </a:rPr>
                        <a:t>Year</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a:solidFill>
                            <a:schemeClr val="tx1"/>
                          </a:solidFill>
                        </a:rPr>
                        <a:t>5</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a:solidFill>
                            <a:schemeClr val="tx1"/>
                          </a:solidFill>
                        </a:rPr>
                        <a:t>6</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a:solidFill>
                            <a:schemeClr val="tx1"/>
                          </a:solidFill>
                        </a:rPr>
                        <a:t>7</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a:solidFill>
                            <a:schemeClr val="tx1"/>
                          </a:solidFill>
                        </a:rPr>
                        <a:t>8</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endParaRPr lang="en-ZA" sz="1800" b="1" dirty="0"/>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370840">
                <a:tc>
                  <a:txBody>
                    <a:bodyPr/>
                    <a:lstStyle/>
                    <a:p>
                      <a:pPr algn="l"/>
                      <a:r>
                        <a:rPr lang="en-ZA" sz="1800" dirty="0">
                          <a:solidFill>
                            <a:schemeClr val="tx1"/>
                          </a:solidFill>
                        </a:rPr>
                        <a:t>Amount of money (R)</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t>1 610,5</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t>1 771,6</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t>1 948,7</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r>
                        <a:rPr lang="en-ZA" sz="1800" dirty="0"/>
                        <a:t>2 143,6</a:t>
                      </a:r>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tc>
                  <a:txBody>
                    <a:bodyPr/>
                    <a:lstStyle/>
                    <a:p>
                      <a:pPr algn="ctr"/>
                      <a:endParaRPr lang="en-ZA" sz="1800" dirty="0"/>
                    </a:p>
                  </a:txBody>
                  <a:tcPr>
                    <a:lnL w="38100" cap="flat" cmpd="sng" algn="ctr">
                      <a:solidFill>
                        <a:srgbClr val="A6CE39"/>
                      </a:solidFill>
                      <a:prstDash val="solid"/>
                      <a:round/>
                      <a:headEnd type="none" w="med" len="med"/>
                      <a:tailEnd type="none" w="med" len="med"/>
                    </a:lnL>
                    <a:lnR w="38100" cap="flat" cmpd="sng" algn="ctr">
                      <a:solidFill>
                        <a:srgbClr val="A6CE39"/>
                      </a:solidFill>
                      <a:prstDash val="solid"/>
                      <a:round/>
                      <a:headEnd type="none" w="med" len="med"/>
                      <a:tailEnd type="none" w="med" len="med"/>
                    </a:lnR>
                    <a:lnT w="38100" cap="flat" cmpd="sng" algn="ctr">
                      <a:solidFill>
                        <a:srgbClr val="A6CE39"/>
                      </a:solidFill>
                      <a:prstDash val="solid"/>
                      <a:round/>
                      <a:headEnd type="none" w="med" len="med"/>
                      <a:tailEnd type="none" w="med" len="med"/>
                    </a:lnT>
                    <a:lnB w="38100" cap="flat" cmpd="sng" algn="ctr">
                      <a:solidFill>
                        <a:srgbClr val="A6CE39"/>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6168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Reading values off graphs</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12.1</a:t>
            </a:r>
          </a:p>
        </p:txBody>
      </p:sp>
      <p:sp>
        <p:nvSpPr>
          <p:cNvPr id="6" name="Content Placeholder 2"/>
          <p:cNvSpPr>
            <a:spLocks noGrp="1"/>
          </p:cNvSpPr>
          <p:nvPr>
            <p:ph idx="1"/>
          </p:nvPr>
        </p:nvSpPr>
        <p:spPr>
          <a:xfrm>
            <a:off x="399290" y="1592288"/>
            <a:ext cx="3870594" cy="4485323"/>
          </a:xfrm>
        </p:spPr>
        <p:txBody>
          <a:bodyPr/>
          <a:lstStyle/>
          <a:p>
            <a:pPr marL="0" indent="0">
              <a:buNone/>
            </a:pPr>
            <a:r>
              <a:rPr lang="en-ZA" altLang="en-US" sz="2000" dirty="0">
                <a:sym typeface="+mn-ea"/>
              </a:rPr>
              <a:t>Completing a table of values by reading values from a graph</a:t>
            </a:r>
          </a:p>
          <a:p>
            <a:r>
              <a:rPr lang="en-ZA" altLang="en-US" sz="2000" dirty="0">
                <a:sym typeface="+mn-ea"/>
              </a:rPr>
              <a:t>A graph shows a number pattern by giving the input numbers on one axis and the output numbers on the other axis. </a:t>
            </a:r>
          </a:p>
          <a:p>
            <a:r>
              <a:rPr lang="en-ZA" altLang="en-US" sz="2000" dirty="0">
                <a:sym typeface="+mn-ea"/>
              </a:rPr>
              <a:t>The shape of the graph shows how the numbers change in relation to each other. </a:t>
            </a:r>
          </a:p>
          <a:p>
            <a:r>
              <a:rPr lang="en-ZA" altLang="en-US" sz="2000" dirty="0">
                <a:sym typeface="+mn-ea"/>
              </a:rPr>
              <a:t>We usually put the independent variable on the horizontal axis, and the dependent variable on the vertical axis. </a:t>
            </a:r>
          </a:p>
          <a:p>
            <a:endParaRPr lang="en-GB" sz="2000" dirty="0"/>
          </a:p>
        </p:txBody>
      </p:sp>
      <p:sp>
        <p:nvSpPr>
          <p:cNvPr id="7" name="TextBox 6"/>
          <p:cNvSpPr txBox="1"/>
          <p:nvPr/>
        </p:nvSpPr>
        <p:spPr>
          <a:xfrm>
            <a:off x="4205286" y="4623705"/>
            <a:ext cx="924484" cy="276999"/>
          </a:xfrm>
          <a:prstGeom prst="rect">
            <a:avLst/>
          </a:prstGeom>
          <a:solidFill>
            <a:srgbClr val="9CD043"/>
          </a:solidFill>
        </p:spPr>
        <p:txBody>
          <a:bodyPr wrap="none" rtlCol="0">
            <a:spAutoFit/>
          </a:bodyPr>
          <a:lstStyle/>
          <a:p>
            <a:r>
              <a:rPr lang="en-ZA" sz="1200" dirty="0">
                <a:solidFill>
                  <a:schemeClr val="bg1"/>
                </a:solidFill>
              </a:rPr>
              <a:t>Vertical axis</a:t>
            </a:r>
            <a:endParaRPr lang="en-GB" sz="1200" dirty="0">
              <a:solidFill>
                <a:schemeClr val="bg1"/>
              </a:solidFill>
            </a:endParaRPr>
          </a:p>
        </p:txBody>
      </p:sp>
      <p:sp>
        <p:nvSpPr>
          <p:cNvPr id="8" name="TextBox 7"/>
          <p:cNvSpPr txBox="1"/>
          <p:nvPr/>
        </p:nvSpPr>
        <p:spPr>
          <a:xfrm>
            <a:off x="4280933" y="1809090"/>
            <a:ext cx="1410514" cy="276999"/>
          </a:xfrm>
          <a:prstGeom prst="rect">
            <a:avLst/>
          </a:prstGeom>
          <a:solidFill>
            <a:srgbClr val="0D9293"/>
          </a:solidFill>
        </p:spPr>
        <p:txBody>
          <a:bodyPr wrap="none" rtlCol="0">
            <a:spAutoFit/>
          </a:bodyPr>
          <a:lstStyle/>
          <a:p>
            <a:r>
              <a:rPr lang="en-ZA" sz="1200" dirty="0">
                <a:solidFill>
                  <a:schemeClr val="bg1"/>
                </a:solidFill>
              </a:rPr>
              <a:t>Dependent variable</a:t>
            </a:r>
            <a:endParaRPr lang="en-GB" sz="1200" dirty="0">
              <a:solidFill>
                <a:schemeClr val="bg1"/>
              </a:solidFill>
            </a:endParaRPr>
          </a:p>
        </p:txBody>
      </p:sp>
      <p:cxnSp>
        <p:nvCxnSpPr>
          <p:cNvPr id="9" name="Straight Arrow Connector 8"/>
          <p:cNvCxnSpPr>
            <a:stCxn id="8" idx="2"/>
          </p:cNvCxnSpPr>
          <p:nvPr/>
        </p:nvCxnSpPr>
        <p:spPr>
          <a:xfrm>
            <a:off x="4986190" y="2086089"/>
            <a:ext cx="267297" cy="11056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29770" y="4753687"/>
            <a:ext cx="561677" cy="46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804247" y="5002491"/>
            <a:ext cx="0" cy="5100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829468" y="5234473"/>
            <a:ext cx="662219" cy="2493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72113" y="5463717"/>
            <a:ext cx="1514710" cy="276999"/>
          </a:xfrm>
          <a:prstGeom prst="rect">
            <a:avLst/>
          </a:prstGeom>
          <a:solidFill>
            <a:srgbClr val="0D9293"/>
          </a:solidFill>
        </p:spPr>
        <p:txBody>
          <a:bodyPr wrap="none" rtlCol="0">
            <a:spAutoFit/>
          </a:bodyPr>
          <a:lstStyle/>
          <a:p>
            <a:r>
              <a:rPr lang="en-ZA" sz="1200" dirty="0">
                <a:solidFill>
                  <a:schemeClr val="bg1"/>
                </a:solidFill>
              </a:rPr>
              <a:t>Independent variable</a:t>
            </a:r>
            <a:endParaRPr lang="en-GB" sz="1200" dirty="0">
              <a:solidFill>
                <a:schemeClr val="bg1"/>
              </a:solidFill>
            </a:endParaRPr>
          </a:p>
        </p:txBody>
      </p:sp>
      <p:sp>
        <p:nvSpPr>
          <p:cNvPr id="14" name="TextBox 13"/>
          <p:cNvSpPr txBox="1"/>
          <p:nvPr/>
        </p:nvSpPr>
        <p:spPr>
          <a:xfrm>
            <a:off x="7039494" y="5510622"/>
            <a:ext cx="1098314" cy="276999"/>
          </a:xfrm>
          <a:prstGeom prst="rect">
            <a:avLst/>
          </a:prstGeom>
          <a:solidFill>
            <a:srgbClr val="9CD043"/>
          </a:solidFill>
        </p:spPr>
        <p:txBody>
          <a:bodyPr wrap="none" rtlCol="0">
            <a:spAutoFit/>
          </a:bodyPr>
          <a:lstStyle/>
          <a:p>
            <a:r>
              <a:rPr lang="en-ZA" sz="1200" dirty="0">
                <a:solidFill>
                  <a:schemeClr val="bg1"/>
                </a:solidFill>
              </a:rPr>
              <a:t>Horizontal axis</a:t>
            </a:r>
            <a:endParaRPr lang="en-GB" sz="1200"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3118" y="2466643"/>
            <a:ext cx="2954690" cy="273661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8147" y="2096312"/>
            <a:ext cx="3056446" cy="3611498"/>
          </a:xfrm>
          <a:prstGeom prst="rect">
            <a:avLst/>
          </a:prstGeom>
          <a:noFill/>
          <a:ln>
            <a:noFill/>
          </a:ln>
        </p:spPr>
      </p:pic>
    </p:spTree>
    <p:extLst>
      <p:ext uri="{BB962C8B-B14F-4D97-AF65-F5344CB8AC3E}">
        <p14:creationId xmlns:p14="http://schemas.microsoft.com/office/powerpoint/2010/main" val="38906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 calcmode="lin" valueType="num">
                                      <p:cBhvr additive="base">
                                        <p:cTn id="48"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additive="base">
                                        <p:cTn id="54"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par>
                                <p:cTn id="66" presetID="22" presetClass="entr" presetSubtype="8"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44870"/>
            <a:ext cx="7202854" cy="446856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07278"/>
            <a:ext cx="1525437" cy="1416679"/>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1.4 page 238</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12.3</a:t>
            </a:r>
          </a:p>
        </p:txBody>
      </p:sp>
      <p:sp>
        <p:nvSpPr>
          <p:cNvPr id="15" name="Content Placeholder 2"/>
          <p:cNvSpPr txBox="1">
            <a:spLocks/>
          </p:cNvSpPr>
          <p:nvPr/>
        </p:nvSpPr>
        <p:spPr>
          <a:xfrm>
            <a:off x="2041236" y="1696269"/>
            <a:ext cx="5859965" cy="3346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ZA" altLang="en-US" sz="2000" dirty="0"/>
              <a:t> </a:t>
            </a:r>
          </a:p>
        </p:txBody>
      </p:sp>
      <p:grpSp>
        <p:nvGrpSpPr>
          <p:cNvPr id="6" name="Group 5"/>
          <p:cNvGrpSpPr/>
          <p:nvPr/>
        </p:nvGrpSpPr>
        <p:grpSpPr>
          <a:xfrm>
            <a:off x="2466081" y="1607278"/>
            <a:ext cx="4754990" cy="4216264"/>
            <a:chOff x="2466081" y="1607278"/>
            <a:chExt cx="4754990" cy="4216264"/>
          </a:xfrm>
        </p:grpSpPr>
        <p:sp>
          <p:nvSpPr>
            <p:cNvPr id="5" name="Rectangle 4"/>
            <p:cNvSpPr/>
            <p:nvPr/>
          </p:nvSpPr>
          <p:spPr>
            <a:xfrm>
              <a:off x="2466081" y="1607278"/>
              <a:ext cx="4754990" cy="421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13" name="Chart 12"/>
            <p:cNvGraphicFramePr/>
            <p:nvPr>
              <p:extLst>
                <p:ext uri="{D42A27DB-BD31-4B8C-83A1-F6EECF244321}">
                  <p14:modId xmlns:p14="http://schemas.microsoft.com/office/powerpoint/2010/main" val="2461312901"/>
                </p:ext>
              </p:extLst>
            </p:nvPr>
          </p:nvGraphicFramePr>
          <p:xfrm>
            <a:off x="2958371" y="1838836"/>
            <a:ext cx="4025696" cy="35254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2109775" y="3401431"/>
              <a:ext cx="1162626" cy="369332"/>
            </a:xfrm>
            <a:prstGeom prst="rect">
              <a:avLst/>
            </a:prstGeom>
            <a:noFill/>
          </p:spPr>
          <p:txBody>
            <a:bodyPr wrap="none" rtlCol="0">
              <a:spAutoFit/>
            </a:bodyPr>
            <a:lstStyle/>
            <a:p>
              <a:r>
                <a:rPr lang="en-ZA" dirty="0"/>
                <a:t>Money (R)</a:t>
              </a:r>
            </a:p>
          </p:txBody>
        </p:sp>
        <p:sp>
          <p:nvSpPr>
            <p:cNvPr id="18" name="TextBox 17"/>
            <p:cNvSpPr txBox="1"/>
            <p:nvPr/>
          </p:nvSpPr>
          <p:spPr>
            <a:xfrm>
              <a:off x="4702303" y="5413869"/>
              <a:ext cx="672300" cy="369332"/>
            </a:xfrm>
            <a:prstGeom prst="rect">
              <a:avLst/>
            </a:prstGeom>
            <a:noFill/>
          </p:spPr>
          <p:txBody>
            <a:bodyPr wrap="none" rtlCol="0">
              <a:spAutoFit/>
            </a:bodyPr>
            <a:lstStyle/>
            <a:p>
              <a:r>
                <a:rPr lang="en-ZA" dirty="0"/>
                <a:t>Years</a:t>
              </a:r>
            </a:p>
          </p:txBody>
        </p:sp>
      </p:grpSp>
    </p:spTree>
    <p:extLst>
      <p:ext uri="{BB962C8B-B14F-4D97-AF65-F5344CB8AC3E}">
        <p14:creationId xmlns:p14="http://schemas.microsoft.com/office/powerpoint/2010/main" val="54181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12.4 </a:t>
            </a:r>
          </a:p>
        </p:txBody>
      </p:sp>
      <p:sp>
        <p:nvSpPr>
          <p:cNvPr id="3" name="Content Placeholder 2"/>
          <p:cNvSpPr>
            <a:spLocks noGrp="1"/>
          </p:cNvSpPr>
          <p:nvPr>
            <p:ph sz="quarter" idx="10"/>
          </p:nvPr>
        </p:nvSpPr>
        <p:spPr/>
        <p:txBody>
          <a:bodyPr/>
          <a:lstStyle/>
          <a:p>
            <a:r>
              <a:rPr lang="en-ZA" dirty="0"/>
              <a:t>Exercise 12.5</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Exercise 12.5 </a:t>
            </a:r>
            <a:r>
              <a:rPr lang="en-US" altLang="en-US" sz="2000" dirty="0"/>
              <a:t>on </a:t>
            </a:r>
            <a:r>
              <a:rPr lang="en-US" altLang="en-US" sz="2000" b="1" dirty="0"/>
              <a:t>page 243 </a:t>
            </a:r>
            <a:r>
              <a:rPr lang="en-US" altLang="en-US" sz="2000" dirty="0"/>
              <a:t>of your Student’s Book</a:t>
            </a:r>
            <a:endParaRPr lang="en-GB" altLang="en-US" sz="2000" dirty="0"/>
          </a:p>
        </p:txBody>
      </p:sp>
    </p:spTree>
    <p:extLst>
      <p:ext uri="{BB962C8B-B14F-4D97-AF65-F5344CB8AC3E}">
        <p14:creationId xmlns:p14="http://schemas.microsoft.com/office/powerpoint/2010/main" val="3636667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formulae to determine values of variables using substitution</a:t>
            </a:r>
            <a:endParaRPr lang="en-ZA" dirty="0"/>
          </a:p>
        </p:txBody>
      </p:sp>
      <p:sp>
        <p:nvSpPr>
          <p:cNvPr id="3" name="Content Placeholder 2"/>
          <p:cNvSpPr>
            <a:spLocks noGrp="1"/>
          </p:cNvSpPr>
          <p:nvPr>
            <p:ph idx="1"/>
          </p:nvPr>
        </p:nvSpPr>
        <p:spPr/>
        <p:txBody>
          <a:bodyPr/>
          <a:lstStyle/>
          <a:p>
            <a:pPr marL="180975" indent="-180975">
              <a:buFont typeface="Arial" panose="020B0604020202020204" pitchFamily="34" charset="0"/>
              <a:buChar char="•"/>
            </a:pPr>
            <a:r>
              <a:rPr lang="en-US" dirty="0"/>
              <a:t>In formulae, letters such as </a:t>
            </a:r>
            <a:r>
              <a:rPr lang="en-US" i="1" dirty="0">
                <a:latin typeface="Times New Roman" panose="02020603050405020304" pitchFamily="18" charset="0"/>
                <a:cs typeface="Times New Roman" panose="02020603050405020304" pitchFamily="18" charset="0"/>
              </a:rPr>
              <a:t>x</a:t>
            </a:r>
            <a:r>
              <a:rPr lang="en-US" dirty="0"/>
              <a:t> and </a:t>
            </a:r>
            <a:r>
              <a:rPr lang="en-US" i="1" dirty="0">
                <a:latin typeface="Times New Roman" panose="02020603050405020304" pitchFamily="18" charset="0"/>
                <a:cs typeface="Times New Roman" panose="02020603050405020304" pitchFamily="18" charset="0"/>
              </a:rPr>
              <a:t>y</a:t>
            </a:r>
            <a:r>
              <a:rPr lang="en-US" dirty="0"/>
              <a:t>, or any letters, are used to represent values which are unknown. They can be used in equations or expressions to help solve problems.</a:t>
            </a:r>
          </a:p>
          <a:p>
            <a:pPr marL="180975" indent="-180975">
              <a:buFont typeface="Arial" panose="020B0604020202020204" pitchFamily="34" charset="0"/>
              <a:buChar char="•"/>
            </a:pPr>
            <a:r>
              <a:rPr lang="en-ZA" altLang="en-US" dirty="0"/>
              <a:t>T</a:t>
            </a:r>
            <a:r>
              <a:rPr lang="en-US" dirty="0"/>
              <a:t>he formulae we have been working with show the relationship between two variables. If we know the value of one variable in an equation, we can find the value of the other. </a:t>
            </a:r>
          </a:p>
          <a:p>
            <a:pPr marL="180975" indent="-180975">
              <a:buFont typeface="Arial" panose="020B0604020202020204" pitchFamily="34" charset="0"/>
              <a:buChar char="•"/>
            </a:pPr>
            <a:r>
              <a:rPr lang="en-US" dirty="0"/>
              <a:t>We </a:t>
            </a:r>
            <a:r>
              <a:rPr lang="en-ZA" altLang="en-US" dirty="0"/>
              <a:t>can </a:t>
            </a:r>
            <a:r>
              <a:rPr lang="en-US" dirty="0" err="1"/>
              <a:t>substitut</a:t>
            </a:r>
            <a:r>
              <a:rPr lang="en-ZA" altLang="en-US" dirty="0"/>
              <a:t>e</a:t>
            </a:r>
            <a:r>
              <a:rPr lang="en-US" dirty="0"/>
              <a:t> the number for the letter. </a:t>
            </a:r>
          </a:p>
          <a:p>
            <a:pPr marL="180975" indent="-180975">
              <a:buFont typeface="Arial" panose="020B0604020202020204" pitchFamily="34" charset="0"/>
              <a:buChar char="•"/>
            </a:pPr>
            <a:endParaRPr lang="en-US" dirty="0"/>
          </a:p>
          <a:p>
            <a:pPr marL="180975" indent="-180975">
              <a:buFont typeface="Arial" panose="020B0604020202020204" pitchFamily="34" charset="0"/>
              <a:buChar char="•"/>
            </a:pPr>
            <a:endParaRPr lang="en-ZA" dirty="0"/>
          </a:p>
        </p:txBody>
      </p:sp>
      <p:sp>
        <p:nvSpPr>
          <p:cNvPr id="4" name="Text Placeholder 3"/>
          <p:cNvSpPr>
            <a:spLocks noGrp="1"/>
          </p:cNvSpPr>
          <p:nvPr>
            <p:ph type="body" sz="quarter" idx="10"/>
          </p:nvPr>
        </p:nvSpPr>
        <p:spPr/>
        <p:txBody>
          <a:bodyPr/>
          <a:lstStyle/>
          <a:p>
            <a:r>
              <a:rPr lang="en-ZA" dirty="0"/>
              <a:t>Unit 12.5</a:t>
            </a:r>
          </a:p>
        </p:txBody>
      </p:sp>
      <p:sp>
        <p:nvSpPr>
          <p:cNvPr id="5" name="Rectangle 4"/>
          <p:cNvSpPr/>
          <p:nvPr/>
        </p:nvSpPr>
        <p:spPr>
          <a:xfrm>
            <a:off x="518159" y="4600264"/>
            <a:ext cx="7386701" cy="605863"/>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Content Placeholder 2"/>
          <p:cNvSpPr txBox="1">
            <a:spLocks/>
          </p:cNvSpPr>
          <p:nvPr/>
        </p:nvSpPr>
        <p:spPr>
          <a:xfrm>
            <a:off x="893437" y="4398784"/>
            <a:ext cx="1728993"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400" b="1" i="1" dirty="0">
                <a:solidFill>
                  <a:srgbClr val="64AFA8"/>
                </a:solidFill>
              </a:rPr>
              <a:t>Substitution</a:t>
            </a:r>
            <a:endParaRPr lang="en-GB" sz="2400" b="1" i="1" dirty="0">
              <a:solidFill>
                <a:srgbClr val="64AFA8"/>
              </a:solidFill>
            </a:endParaRPr>
          </a:p>
        </p:txBody>
      </p:sp>
      <p:sp>
        <p:nvSpPr>
          <p:cNvPr id="7" name="TextBox 6"/>
          <p:cNvSpPr txBox="1"/>
          <p:nvPr/>
        </p:nvSpPr>
        <p:spPr>
          <a:xfrm>
            <a:off x="639217" y="4714035"/>
            <a:ext cx="6922871" cy="400110"/>
          </a:xfrm>
          <a:prstGeom prst="rect">
            <a:avLst/>
          </a:prstGeom>
          <a:noFill/>
        </p:spPr>
        <p:txBody>
          <a:bodyPr wrap="square" rtlCol="0">
            <a:spAutoFit/>
          </a:bodyPr>
          <a:lstStyle/>
          <a:p>
            <a:r>
              <a:rPr lang="en-US" sz="2000" dirty="0"/>
              <a:t>Putting a number in place of a letter in an equation.</a:t>
            </a:r>
            <a:endParaRPr lang="en-ZA" sz="2000" dirty="0"/>
          </a:p>
        </p:txBody>
      </p:sp>
      <p:sp>
        <p:nvSpPr>
          <p:cNvPr id="8" name="Content Placeholder 2"/>
          <p:cNvSpPr txBox="1">
            <a:spLocks/>
          </p:cNvSpPr>
          <p:nvPr/>
        </p:nvSpPr>
        <p:spPr>
          <a:xfrm>
            <a:off x="7159861" y="4991419"/>
            <a:ext cx="582168" cy="521398"/>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6000" b="1" i="1" dirty="0">
                <a:solidFill>
                  <a:srgbClr val="64AFA8"/>
                </a:solidFill>
              </a:rPr>
              <a:t>” </a:t>
            </a:r>
            <a:endParaRPr lang="en-GB" sz="6000" b="1" i="1" dirty="0">
              <a:solidFill>
                <a:srgbClr val="64AFA8"/>
              </a:solidFill>
            </a:endParaRPr>
          </a:p>
        </p:txBody>
      </p:sp>
    </p:spTree>
    <p:extLst>
      <p:ext uri="{BB962C8B-B14F-4D97-AF65-F5344CB8AC3E}">
        <p14:creationId xmlns:p14="http://schemas.microsoft.com/office/powerpoint/2010/main" val="9128151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Example 12.5 page 244</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12.5</a:t>
            </a:r>
          </a:p>
        </p:txBody>
      </p:sp>
      <p:grpSp>
        <p:nvGrpSpPr>
          <p:cNvPr id="6" name="Group 5"/>
          <p:cNvGrpSpPr/>
          <p:nvPr/>
        </p:nvGrpSpPr>
        <p:grpSpPr>
          <a:xfrm>
            <a:off x="863600" y="1570914"/>
            <a:ext cx="7198724" cy="1534236"/>
            <a:chOff x="863600" y="2622795"/>
            <a:chExt cx="7198724" cy="1534236"/>
          </a:xfrm>
        </p:grpSpPr>
        <p:sp>
          <p:nvSpPr>
            <p:cNvPr id="7" name="Rectangle 6"/>
            <p:cNvSpPr/>
            <p:nvPr/>
          </p:nvSpPr>
          <p:spPr>
            <a:xfrm>
              <a:off x="863600" y="2622795"/>
              <a:ext cx="7198724" cy="1534236"/>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8" name="Content Placeholder 2"/>
            <p:cNvSpPr txBox="1">
              <a:spLocks/>
            </p:cNvSpPr>
            <p:nvPr/>
          </p:nvSpPr>
          <p:spPr>
            <a:xfrm>
              <a:off x="1471448" y="2772866"/>
              <a:ext cx="6300951" cy="12594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Thami needs to make a circle with an area of 40 cm</a:t>
              </a:r>
              <a:r>
                <a:rPr lang="en-US" sz="2000" baseline="30000" dirty="0"/>
                <a:t>2</a:t>
              </a:r>
              <a:r>
                <a:rPr lang="en-US" sz="2000" dirty="0"/>
                <a:t>.    What should the radius of the circle be? </a:t>
              </a:r>
            </a:p>
            <a:p>
              <a:pPr marL="0" indent="0">
                <a:buNone/>
              </a:pPr>
              <a:r>
                <a:rPr lang="en-US" sz="2000" dirty="0"/>
                <a:t>The formula for the area of a circle is A = </a:t>
              </a:r>
              <a:r>
                <a:rPr lang="en-US" sz="2000" i="1" dirty="0">
                  <a:latin typeface="Times New Roman" panose="02020603050405020304" charset="0"/>
                </a:rPr>
                <a:t>πr</a:t>
              </a:r>
              <a:r>
                <a:rPr lang="en-US" sz="2000" baseline="30000" dirty="0"/>
                <a:t>2</a:t>
              </a:r>
              <a:r>
                <a:rPr lang="en-US" sz="2000" dirty="0"/>
                <a:t>. Use the value of 3,14 for </a:t>
              </a:r>
              <a:r>
                <a:rPr lang="en-US" sz="2000" i="1" dirty="0">
                  <a:latin typeface="Times New Roman" panose="02020603050405020304" charset="0"/>
                </a:rPr>
                <a:t>π</a:t>
              </a:r>
              <a:r>
                <a:rPr lang="en-US" sz="2000" dirty="0"/>
                <a:t>.</a:t>
              </a:r>
              <a:endParaRPr lang="en-ZA" sz="2000" dirty="0"/>
            </a:p>
          </p:txBody>
        </p:sp>
      </p:grpSp>
      <p:grpSp>
        <p:nvGrpSpPr>
          <p:cNvPr id="9" name="Group 8"/>
          <p:cNvGrpSpPr/>
          <p:nvPr/>
        </p:nvGrpSpPr>
        <p:grpSpPr>
          <a:xfrm>
            <a:off x="352501" y="1662189"/>
            <a:ext cx="1029149" cy="955774"/>
            <a:chOff x="352501" y="2871461"/>
            <a:chExt cx="1525437" cy="1416679"/>
          </a:xfrm>
        </p:grpSpPr>
        <p:sp>
          <p:nvSpPr>
            <p:cNvPr id="10" name="Rectangle 9"/>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p:blipFill>
          <p:spPr>
            <a:xfrm>
              <a:off x="626636" y="3081420"/>
              <a:ext cx="977166" cy="1010861"/>
            </a:xfrm>
            <a:prstGeom prst="rect">
              <a:avLst/>
            </a:prstGeom>
          </p:spPr>
        </p:pic>
      </p:grpSp>
      <p:sp>
        <p:nvSpPr>
          <p:cNvPr id="12" name="Rectangle 11"/>
          <p:cNvSpPr/>
          <p:nvPr/>
        </p:nvSpPr>
        <p:spPr>
          <a:xfrm>
            <a:off x="863600" y="3264413"/>
            <a:ext cx="7198724" cy="2864925"/>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grpSp>
        <p:nvGrpSpPr>
          <p:cNvPr id="13" name="Group 12"/>
          <p:cNvGrpSpPr>
            <a:grpSpLocks noChangeAspect="1"/>
          </p:cNvGrpSpPr>
          <p:nvPr/>
        </p:nvGrpSpPr>
        <p:grpSpPr>
          <a:xfrm>
            <a:off x="348042" y="3353861"/>
            <a:ext cx="1031115" cy="957600"/>
            <a:chOff x="352501" y="1521403"/>
            <a:chExt cx="1525437" cy="1416679"/>
          </a:xfrm>
        </p:grpSpPr>
        <p:sp>
          <p:nvSpPr>
            <p:cNvPr id="14" name="Rectangle 13"/>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518" y="2328042"/>
            <a:ext cx="3046715" cy="3600000"/>
          </a:xfrm>
          <a:prstGeom prst="rect">
            <a:avLst/>
          </a:prstGeom>
          <a:noFill/>
          <a:ln>
            <a:noFill/>
          </a:ln>
        </p:spPr>
      </p:pic>
      <mc:AlternateContent xmlns:mc="http://schemas.openxmlformats.org/markup-compatibility/2006" xmlns:a14="http://schemas.microsoft.com/office/drawing/2010/main">
        <mc:Choice Requires="a14">
          <p:sp>
            <p:nvSpPr>
              <p:cNvPr id="17" name="TextBox 16"/>
              <p:cNvSpPr txBox="1"/>
              <p:nvPr/>
            </p:nvSpPr>
            <p:spPr>
              <a:xfrm>
                <a:off x="1505801" y="3477805"/>
                <a:ext cx="6362059" cy="2671309"/>
              </a:xfrm>
              <a:prstGeom prst="rect">
                <a:avLst/>
              </a:prstGeom>
              <a:noFill/>
            </p:spPr>
            <p:txBody>
              <a:bodyPr wrap="square" rtlCol="0">
                <a:spAutoFit/>
              </a:bodyPr>
              <a:lstStyle/>
              <a:p>
                <a:r>
                  <a:rPr lang="en-ZA" sz="2000" dirty="0"/>
                  <a:t>A</a:t>
                </a:r>
                <a:r>
                  <a:rPr lang="en-ZA" sz="2000" i="1" dirty="0"/>
                  <a:t> </a:t>
                </a:r>
                <a:r>
                  <a:rPr lang="en-ZA" sz="2000" dirty="0"/>
                  <a:t>= </a:t>
                </a:r>
                <a:r>
                  <a:rPr lang="en-ZA" sz="2000" dirty="0">
                    <a:latin typeface="Times New Roman" panose="02020603050405020304" pitchFamily="18" charset="0"/>
                    <a:cs typeface="Times New Roman" panose="02020603050405020304" pitchFamily="18" charset="0"/>
                  </a:rPr>
                  <a:t>π</a:t>
                </a:r>
                <a:r>
                  <a:rPr lang="en-ZA" sz="2000" i="1" dirty="0"/>
                  <a:t>r</a:t>
                </a:r>
                <a:r>
                  <a:rPr lang="en-ZA" sz="2000" baseline="30000" dirty="0"/>
                  <a:t>2</a:t>
                </a:r>
                <a:r>
                  <a:rPr lang="en-ZA" sz="2000" dirty="0"/>
                  <a:t> </a:t>
                </a:r>
              </a:p>
              <a:p>
                <a:r>
                  <a:rPr lang="en-ZA" sz="2000" dirty="0"/>
                  <a:t>First get radius on its own on one side of the equation. </a:t>
                </a:r>
              </a:p>
              <a:p>
                <a:r>
                  <a:rPr lang="en-ZA" sz="2000" dirty="0"/>
                  <a:t>Area ÷ </a:t>
                </a:r>
                <a:r>
                  <a:rPr lang="en-ZA" sz="2000" dirty="0">
                    <a:latin typeface="Times New Roman" panose="02020603050405020304" pitchFamily="18" charset="0"/>
                    <a:cs typeface="Times New Roman" panose="02020603050405020304" pitchFamily="18" charset="0"/>
                  </a:rPr>
                  <a:t>π</a:t>
                </a:r>
                <a:r>
                  <a:rPr lang="en-ZA" sz="2000" dirty="0"/>
                  <a:t> = </a:t>
                </a:r>
                <a:r>
                  <a:rPr lang="en-ZA" sz="2000" dirty="0">
                    <a:latin typeface="Times New Roman" panose="02020603050405020304" pitchFamily="18" charset="0"/>
                    <a:cs typeface="Times New Roman" panose="02020603050405020304" pitchFamily="18" charset="0"/>
                  </a:rPr>
                  <a:t>π</a:t>
                </a:r>
                <a:r>
                  <a:rPr lang="en-ZA" sz="2000" i="1" dirty="0"/>
                  <a:t>r</a:t>
                </a:r>
                <a:r>
                  <a:rPr lang="en-ZA" sz="2000" baseline="30000" dirty="0"/>
                  <a:t>2</a:t>
                </a:r>
                <a:r>
                  <a:rPr lang="en-ZA" sz="2000" dirty="0"/>
                  <a:t> ÷ </a:t>
                </a:r>
                <a:r>
                  <a:rPr lang="en-ZA" sz="2000" dirty="0">
                    <a:latin typeface="Times New Roman" panose="02020603050405020304" pitchFamily="18" charset="0"/>
                    <a:cs typeface="Times New Roman" panose="02020603050405020304" pitchFamily="18" charset="0"/>
                  </a:rPr>
                  <a:t>π</a:t>
                </a:r>
                <a:endParaRPr lang="en-ZA" sz="2000" dirty="0"/>
              </a:p>
              <a:p>
                <a14:m>
                  <m:oMath xmlns:m="http://schemas.openxmlformats.org/officeDocument/2006/math">
                    <m:f>
                      <m:fPr>
                        <m:ctrlPr>
                          <a:rPr lang="en-ZA" sz="2000" i="1" smtClean="0">
                            <a:latin typeface="Cambria Math" panose="02040503050406030204" pitchFamily="18" charset="0"/>
                          </a:rPr>
                        </m:ctrlPr>
                      </m:fPr>
                      <m:num>
                        <m:r>
                          <m:rPr>
                            <m:sty m:val="p"/>
                          </m:rPr>
                          <a:rPr lang="en-ZA" sz="2000" b="0" i="0" smtClean="0">
                            <a:latin typeface="Cambria Math" panose="02040503050406030204" pitchFamily="18" charset="0"/>
                          </a:rPr>
                          <m:t>area</m:t>
                        </m:r>
                      </m:num>
                      <m:den>
                        <m:r>
                          <m:rPr>
                            <m:nor/>
                          </m:rPr>
                          <a:rPr lang="en-ZA" sz="2000" dirty="0">
                            <a:latin typeface="Times New Roman" panose="02020603050405020304" pitchFamily="18" charset="0"/>
                            <a:cs typeface="Times New Roman" panose="02020603050405020304" pitchFamily="18" charset="0"/>
                          </a:rPr>
                          <m:t>π</m:t>
                        </m:r>
                      </m:den>
                    </m:f>
                  </m:oMath>
                </a14:m>
                <a:r>
                  <a:rPr lang="en-ZA" sz="2000" dirty="0"/>
                  <a:t> = </a:t>
                </a:r>
                <a:r>
                  <a:rPr lang="en-ZA" sz="2000" i="1" dirty="0"/>
                  <a:t>r</a:t>
                </a:r>
                <a:r>
                  <a:rPr lang="en-ZA" sz="2000" baseline="30000" dirty="0"/>
                  <a:t>2</a:t>
                </a:r>
                <a:r>
                  <a:rPr lang="en-ZA" sz="2000" dirty="0"/>
                  <a:t> </a:t>
                </a:r>
              </a:p>
              <a:p>
                <a:r>
                  <a:rPr lang="en-ZA" sz="2000" i="1" dirty="0">
                    <a:latin typeface="Times New Roman" panose="02020603050405020304" pitchFamily="18" charset="0"/>
                    <a:cs typeface="Times New Roman" panose="02020603050405020304" pitchFamily="18" charset="0"/>
                  </a:rPr>
                  <a:t>r</a:t>
                </a:r>
                <a:r>
                  <a:rPr lang="en-ZA" sz="2000" i="1" dirty="0"/>
                  <a:t> </a:t>
                </a:r>
                <a:r>
                  <a:rPr lang="en-ZA" sz="2000" dirty="0"/>
                  <a:t>= </a:t>
                </a:r>
                <a14:m>
                  <m:oMath xmlns:m="http://schemas.openxmlformats.org/officeDocument/2006/math">
                    <m:rad>
                      <m:radPr>
                        <m:degHide m:val="on"/>
                        <m:ctrlPr>
                          <a:rPr lang="en-ZA" sz="2000" i="1" smtClean="0">
                            <a:latin typeface="Cambria Math" panose="02040503050406030204" pitchFamily="18" charset="0"/>
                          </a:rPr>
                        </m:ctrlPr>
                      </m:radPr>
                      <m:deg/>
                      <m:e>
                        <m:f>
                          <m:fPr>
                            <m:ctrlPr>
                              <a:rPr lang="en-ZA" sz="2000" i="1" smtClean="0">
                                <a:latin typeface="Cambria Math" panose="02040503050406030204" pitchFamily="18" charset="0"/>
                              </a:rPr>
                            </m:ctrlPr>
                          </m:fPr>
                          <m:num>
                            <m:r>
                              <m:rPr>
                                <m:sty m:val="p"/>
                              </m:rPr>
                              <a:rPr lang="en-GB" sz="2000" b="0" i="0" smtClean="0">
                                <a:latin typeface="Cambria Math" panose="02040503050406030204" pitchFamily="18" charset="0"/>
                              </a:rPr>
                              <m:t>area</m:t>
                            </m:r>
                          </m:num>
                          <m:den>
                            <m:r>
                              <m:rPr>
                                <m:nor/>
                              </m:rPr>
                              <a:rPr lang="en-ZA" sz="2000" dirty="0">
                                <a:latin typeface="Times New Roman" panose="02020603050405020304" pitchFamily="18" charset="0"/>
                                <a:cs typeface="Times New Roman" panose="02020603050405020304" pitchFamily="18" charset="0"/>
                              </a:rPr>
                              <m:t>π</m:t>
                            </m:r>
                          </m:den>
                        </m:f>
                      </m:e>
                    </m:rad>
                  </m:oMath>
                </a14:m>
                <a:r>
                  <a:rPr lang="en-ZA" sz="2000" dirty="0"/>
                  <a:t> = </a:t>
                </a:r>
                <a14:m>
                  <m:oMath xmlns:m="http://schemas.openxmlformats.org/officeDocument/2006/math">
                    <m:rad>
                      <m:radPr>
                        <m:degHide m:val="on"/>
                        <m:ctrlPr>
                          <a:rPr lang="en-ZA" sz="2000" i="1">
                            <a:latin typeface="Cambria Math" panose="02040503050406030204" pitchFamily="18" charset="0"/>
                          </a:rPr>
                        </m:ctrlPr>
                      </m:radPr>
                      <m:deg/>
                      <m:e>
                        <m:f>
                          <m:fPr>
                            <m:ctrlPr>
                              <a:rPr lang="en-ZA" sz="2000" i="1">
                                <a:latin typeface="Cambria Math" panose="02040503050406030204" pitchFamily="18" charset="0"/>
                                <a:ea typeface="Cambria Math" panose="02040503050406030204" pitchFamily="18" charset="0"/>
                              </a:rPr>
                            </m:ctrlPr>
                          </m:fPr>
                          <m:num>
                            <m:r>
                              <a:rPr lang="en-ZA" sz="2000" i="1">
                                <a:latin typeface="Cambria Math" panose="02040503050406030204" pitchFamily="18" charset="0"/>
                                <a:ea typeface="Cambria Math" panose="02040503050406030204" pitchFamily="18" charset="0"/>
                              </a:rPr>
                              <m:t>40</m:t>
                            </m:r>
                          </m:num>
                          <m:den>
                            <m:r>
                              <a:rPr lang="en-ZA" sz="2000" i="1">
                                <a:latin typeface="Cambria Math" panose="02040503050406030204" pitchFamily="18" charset="0"/>
                                <a:ea typeface="Cambria Math" panose="02040503050406030204" pitchFamily="18" charset="0"/>
                              </a:rPr>
                              <m:t>3,14</m:t>
                            </m:r>
                          </m:den>
                        </m:f>
                      </m:e>
                    </m:rad>
                  </m:oMath>
                </a14:m>
                <a:endParaRPr lang="en-ZA" sz="2000" dirty="0"/>
              </a:p>
              <a:p>
                <a:r>
                  <a:rPr lang="en-ZA" sz="2000" i="1" dirty="0">
                    <a:latin typeface="Times New Roman" panose="02020603050405020304" pitchFamily="18" charset="0"/>
                    <a:cs typeface="Times New Roman" panose="02020603050405020304" pitchFamily="18" charset="0"/>
                  </a:rPr>
                  <a:t>r</a:t>
                </a:r>
                <a:r>
                  <a:rPr lang="en-ZA" sz="2000" i="1" dirty="0"/>
                  <a:t> </a:t>
                </a:r>
                <a:r>
                  <a:rPr lang="en-ZA" sz="2000" dirty="0"/>
                  <a:t>= 3,569… = 3,57 cm </a:t>
                </a:r>
              </a:p>
              <a:p>
                <a:r>
                  <a:rPr lang="en-ZA" sz="2000" dirty="0"/>
                  <a:t>She needs to make the circle with a radius of 3,57 cm. </a:t>
                </a:r>
              </a:p>
            </p:txBody>
          </p:sp>
        </mc:Choice>
        <mc:Fallback xmlns="">
          <p:sp>
            <p:nvSpPr>
              <p:cNvPr id="17" name="TextBox 16"/>
              <p:cNvSpPr txBox="1">
                <a:spLocks noRot="1" noChangeAspect="1" noMove="1" noResize="1" noEditPoints="1" noAdjustHandles="1" noChangeArrowheads="1" noChangeShapeType="1" noTextEdit="1"/>
              </p:cNvSpPr>
              <p:nvPr/>
            </p:nvSpPr>
            <p:spPr>
              <a:xfrm>
                <a:off x="1505801" y="3477805"/>
                <a:ext cx="6362059" cy="2671309"/>
              </a:xfrm>
              <a:prstGeom prst="rect">
                <a:avLst/>
              </a:prstGeom>
              <a:blipFill>
                <a:blip r:embed="rId5"/>
                <a:stretch>
                  <a:fillRect l="-958" t="-1598" b="-3196"/>
                </a:stretch>
              </a:blipFill>
            </p:spPr>
            <p:txBody>
              <a:bodyPr/>
              <a:lstStyle/>
              <a:p>
                <a:r>
                  <a:rPr lang="en-GB">
                    <a:noFill/>
                  </a:rPr>
                  <a:t> </a:t>
                </a:r>
              </a:p>
            </p:txBody>
          </p:sp>
        </mc:Fallback>
      </mc:AlternateContent>
    </p:spTree>
    <p:extLst>
      <p:ext uri="{BB962C8B-B14F-4D97-AF65-F5344CB8AC3E}">
        <p14:creationId xmlns:p14="http://schemas.microsoft.com/office/powerpoint/2010/main" val="265690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500"/>
                                        <p:tgtEl>
                                          <p:spTgt spid="1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xEl>
                                              <p:pRg st="1" end="1"/>
                                            </p:txEl>
                                          </p:spTgt>
                                        </p:tgtEl>
                                        <p:attrNameLst>
                                          <p:attrName>style.visibility</p:attrName>
                                        </p:attrNameLst>
                                      </p:cBhvr>
                                      <p:to>
                                        <p:strVal val="visible"/>
                                      </p:to>
                                    </p:set>
                                    <p:animEffect transition="in" filter="fade">
                                      <p:cBhvr>
                                        <p:cTn id="40" dur="500"/>
                                        <p:tgtEl>
                                          <p:spTgt spid="1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xEl>
                                              <p:pRg st="2" end="2"/>
                                            </p:txEl>
                                          </p:spTgt>
                                        </p:tgtEl>
                                        <p:attrNameLst>
                                          <p:attrName>style.visibility</p:attrName>
                                        </p:attrNameLst>
                                      </p:cBhvr>
                                      <p:to>
                                        <p:strVal val="visible"/>
                                      </p:to>
                                    </p:set>
                                    <p:animEffect transition="in" filter="fade">
                                      <p:cBhvr>
                                        <p:cTn id="45" dur="500"/>
                                        <p:tgtEl>
                                          <p:spTgt spid="1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xEl>
                                              <p:pRg st="3" end="3"/>
                                            </p:txEl>
                                          </p:spTgt>
                                        </p:tgtEl>
                                        <p:attrNameLst>
                                          <p:attrName>style.visibility</p:attrName>
                                        </p:attrNameLst>
                                      </p:cBhvr>
                                      <p:to>
                                        <p:strVal val="visible"/>
                                      </p:to>
                                    </p:set>
                                    <p:animEffect transition="in" filter="fade">
                                      <p:cBhvr>
                                        <p:cTn id="50" dur="500"/>
                                        <p:tgtEl>
                                          <p:spTgt spid="1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500"/>
                                        <p:tgtEl>
                                          <p:spTgt spid="1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xEl>
                                              <p:pRg st="5" end="5"/>
                                            </p:txEl>
                                          </p:spTgt>
                                        </p:tgtEl>
                                        <p:attrNameLst>
                                          <p:attrName>style.visibility</p:attrName>
                                        </p:attrNameLst>
                                      </p:cBhvr>
                                      <p:to>
                                        <p:strVal val="visible"/>
                                      </p:to>
                                    </p:set>
                                    <p:animEffect transition="in" filter="fade">
                                      <p:cBhvr>
                                        <p:cTn id="60" dur="500"/>
                                        <p:tgtEl>
                                          <p:spTgt spid="17">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xEl>
                                              <p:pRg st="6" end="6"/>
                                            </p:txEl>
                                          </p:spTgt>
                                        </p:tgtEl>
                                        <p:attrNameLst>
                                          <p:attrName>style.visibility</p:attrName>
                                        </p:attrNameLst>
                                      </p:cBhvr>
                                      <p:to>
                                        <p:strVal val="visible"/>
                                      </p:to>
                                    </p:set>
                                    <p:animEffect transition="in" filter="fade">
                                      <p:cBhvr>
                                        <p:cTn id="65"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12.5 </a:t>
            </a:r>
          </a:p>
        </p:txBody>
      </p:sp>
      <p:sp>
        <p:nvSpPr>
          <p:cNvPr id="3" name="Content Placeholder 2"/>
          <p:cNvSpPr>
            <a:spLocks noGrp="1"/>
          </p:cNvSpPr>
          <p:nvPr>
            <p:ph sz="quarter" idx="10"/>
          </p:nvPr>
        </p:nvSpPr>
        <p:spPr/>
        <p:txBody>
          <a:bodyPr/>
          <a:lstStyle/>
          <a:p>
            <a:r>
              <a:rPr lang="en-ZA" dirty="0"/>
              <a:t>Exercise 12.6</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Exercise 12.6 </a:t>
            </a:r>
            <a:r>
              <a:rPr lang="en-US" altLang="en-US" sz="2000" dirty="0"/>
              <a:t>on </a:t>
            </a:r>
            <a:r>
              <a:rPr lang="en-US" altLang="en-US" sz="2000" b="1" dirty="0"/>
              <a:t>page 244 </a:t>
            </a:r>
            <a:r>
              <a:rPr lang="en-US" altLang="en-US" sz="2000" dirty="0"/>
              <a:t>of your Student’s Book</a:t>
            </a:r>
            <a:endParaRPr lang="en-GB" altLang="en-US" sz="2000" dirty="0"/>
          </a:p>
        </p:txBody>
      </p:sp>
    </p:spTree>
    <p:extLst>
      <p:ext uri="{BB962C8B-B14F-4D97-AF65-F5344CB8AC3E}">
        <p14:creationId xmlns:p14="http://schemas.microsoft.com/office/powerpoint/2010/main" val="2470233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Module 12</a:t>
            </a:r>
            <a:endParaRPr lang="en-GB" dirty="0"/>
          </a:p>
        </p:txBody>
      </p:sp>
      <p:sp>
        <p:nvSpPr>
          <p:cNvPr id="3" name="Content Placeholder 2"/>
          <p:cNvSpPr>
            <a:spLocks noGrp="1"/>
          </p:cNvSpPr>
          <p:nvPr>
            <p:ph sz="quarter" idx="10"/>
          </p:nvPr>
        </p:nvSpPr>
        <p:spPr/>
        <p:txBody>
          <a:bodyPr/>
          <a:lstStyle/>
          <a:p>
            <a:r>
              <a:rPr lang="en-US" altLang="en-US" dirty="0"/>
              <a:t>Module assessment</a:t>
            </a:r>
            <a:endParaRPr lang="en-GB" dirty="0"/>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Module assessment </a:t>
            </a:r>
            <a:r>
              <a:rPr lang="en-US" altLang="en-US" sz="2000" dirty="0"/>
              <a:t>on </a:t>
            </a:r>
            <a:r>
              <a:rPr lang="en-US" altLang="en-US" sz="2000" b="1" dirty="0"/>
              <a:t>page 246 </a:t>
            </a:r>
            <a:r>
              <a:rPr lang="en-US" altLang="en-US" sz="2000" dirty="0"/>
              <a:t>of your Student’s Book</a:t>
            </a:r>
            <a:endParaRPr lang="en-GB" altLang="en-US" sz="2000" dirty="0"/>
          </a:p>
        </p:txBody>
      </p:sp>
    </p:spTree>
    <p:extLst>
      <p:ext uri="{BB962C8B-B14F-4D97-AF65-F5344CB8AC3E}">
        <p14:creationId xmlns:p14="http://schemas.microsoft.com/office/powerpoint/2010/main" val="3585999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446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9165" y="2401288"/>
            <a:ext cx="3099816" cy="2517648"/>
          </a:xfrm>
          <a:prstGeom prst="rect">
            <a:avLst/>
          </a:prstGeom>
        </p:spPr>
      </p:pic>
      <p:sp>
        <p:nvSpPr>
          <p:cNvPr id="2" name="Title 1"/>
          <p:cNvSpPr>
            <a:spLocks noGrp="1"/>
          </p:cNvSpPr>
          <p:nvPr>
            <p:ph type="title"/>
          </p:nvPr>
        </p:nvSpPr>
        <p:spPr/>
        <p:txBody>
          <a:bodyPr/>
          <a:lstStyle/>
          <a:p>
            <a:r>
              <a:rPr lang="en-ZA" dirty="0">
                <a:sym typeface="+mn-ea"/>
              </a:rPr>
              <a:t>Reading numbers from a graph</a:t>
            </a:r>
            <a:endParaRPr lang="en-GB" dirty="0"/>
          </a:p>
        </p:txBody>
      </p:sp>
      <p:sp>
        <p:nvSpPr>
          <p:cNvPr id="3" name="Content Placeholder 2"/>
          <p:cNvSpPr>
            <a:spLocks noGrp="1"/>
          </p:cNvSpPr>
          <p:nvPr>
            <p:ph idx="1"/>
          </p:nvPr>
        </p:nvSpPr>
        <p:spPr>
          <a:xfrm>
            <a:off x="399289" y="1592288"/>
            <a:ext cx="3848861" cy="4485323"/>
          </a:xfrm>
        </p:spPr>
        <p:txBody>
          <a:bodyPr/>
          <a:lstStyle/>
          <a:p>
            <a:r>
              <a:rPr lang="en-ZA" altLang="en-US" sz="2000" dirty="0">
                <a:sym typeface="+mn-ea"/>
              </a:rPr>
              <a:t>Look at the numbers on the graph and the number of values in between each mark. </a:t>
            </a:r>
          </a:p>
          <a:p>
            <a:r>
              <a:rPr lang="en-ZA" altLang="en-US" sz="2000" dirty="0">
                <a:sym typeface="+mn-ea"/>
              </a:rPr>
              <a:t>The vertical axis in this graph shows R150 between each mark.</a:t>
            </a:r>
          </a:p>
          <a:p>
            <a:r>
              <a:rPr lang="en-ZA" altLang="en-US" sz="2000" dirty="0">
                <a:sym typeface="+mn-ea"/>
              </a:rPr>
              <a:t>Hold a ruler from each point vertically to read the input number on the axis at the bottom.</a:t>
            </a:r>
          </a:p>
          <a:p>
            <a:r>
              <a:rPr lang="en-ZA" altLang="en-US" sz="2000" dirty="0">
                <a:sym typeface="+mn-ea"/>
              </a:rPr>
              <a:t>Hold a ruler horizontally from each point to read the output number on the axis on the left.</a:t>
            </a:r>
          </a:p>
          <a:p>
            <a:endParaRPr lang="en-ZA" altLang="en-US" sz="2000" dirty="0">
              <a:sym typeface="+mn-ea"/>
            </a:endParaRPr>
          </a:p>
          <a:p>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12.1</a:t>
            </a:r>
            <a:endParaRPr lang="en-GB" dirty="0">
              <a:solidFill>
                <a:schemeClr val="bg1">
                  <a:lumMod val="65000"/>
                </a:schemeClr>
              </a:solidFill>
            </a:endParaRPr>
          </a:p>
        </p:txBody>
      </p:sp>
      <p:cxnSp>
        <p:nvCxnSpPr>
          <p:cNvPr id="9" name="Straight Arrow Connector 8"/>
          <p:cNvCxnSpPr/>
          <p:nvPr/>
        </p:nvCxnSpPr>
        <p:spPr>
          <a:xfrm flipH="1">
            <a:off x="4541855" y="4431323"/>
            <a:ext cx="502417" cy="5727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87376" y="5045494"/>
            <a:ext cx="1696298" cy="369332"/>
          </a:xfrm>
          <a:prstGeom prst="rect">
            <a:avLst/>
          </a:prstGeom>
          <a:solidFill>
            <a:schemeClr val="bg1">
              <a:lumMod val="65000"/>
            </a:schemeClr>
          </a:solidFill>
        </p:spPr>
        <p:txBody>
          <a:bodyPr wrap="none" rtlCol="0">
            <a:spAutoFit/>
          </a:bodyPr>
          <a:lstStyle/>
          <a:p>
            <a:r>
              <a:rPr lang="en-ZA" dirty="0"/>
              <a:t>R150 – 0 = R150</a:t>
            </a:r>
            <a:endParaRPr lang="en-GB" dirty="0"/>
          </a:p>
        </p:txBody>
      </p:sp>
      <p:cxnSp>
        <p:nvCxnSpPr>
          <p:cNvPr id="12" name="Straight Connector 11"/>
          <p:cNvCxnSpPr/>
          <p:nvPr/>
        </p:nvCxnSpPr>
        <p:spPr>
          <a:xfrm flipH="1">
            <a:off x="5054320" y="3774661"/>
            <a:ext cx="813917" cy="0"/>
          </a:xfrm>
          <a:prstGeom prst="line">
            <a:avLst/>
          </a:prstGeom>
          <a:ln w="28575">
            <a:solidFill>
              <a:srgbClr val="9CD04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54322" y="2986187"/>
            <a:ext cx="1583071" cy="6378"/>
          </a:xfrm>
          <a:prstGeom prst="line">
            <a:avLst/>
          </a:prstGeom>
          <a:ln w="28575">
            <a:solidFill>
              <a:srgbClr val="0D929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5467698" y="4163722"/>
            <a:ext cx="813917" cy="0"/>
          </a:xfrm>
          <a:prstGeom prst="line">
            <a:avLst/>
          </a:prstGeom>
          <a:ln w="28575">
            <a:solidFill>
              <a:srgbClr val="9CD04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5819395" y="3767130"/>
            <a:ext cx="1583071" cy="6378"/>
          </a:xfrm>
          <a:prstGeom prst="line">
            <a:avLst/>
          </a:prstGeom>
          <a:ln w="28575">
            <a:solidFill>
              <a:srgbClr val="0D9293"/>
            </a:solidFill>
          </a:ln>
        </p:spPr>
        <p:style>
          <a:lnRef idx="1">
            <a:schemeClr val="accent1"/>
          </a:lnRef>
          <a:fillRef idx="0">
            <a:schemeClr val="accent1"/>
          </a:fillRef>
          <a:effectRef idx="0">
            <a:schemeClr val="accent1"/>
          </a:effectRef>
          <a:fontRef idx="minor">
            <a:schemeClr val="tx1"/>
          </a:fontRef>
        </p:style>
      </p:cxnSp>
      <p:sp>
        <p:nvSpPr>
          <p:cNvPr id="19" name="Text Box 5"/>
          <p:cNvSpPr txBox="1"/>
          <p:nvPr/>
        </p:nvSpPr>
        <p:spPr>
          <a:xfrm>
            <a:off x="5783674" y="5589734"/>
            <a:ext cx="2440800" cy="584775"/>
          </a:xfrm>
          <a:prstGeom prst="rect">
            <a:avLst/>
          </a:prstGeom>
          <a:solidFill>
            <a:srgbClr val="9CD043"/>
          </a:solidFill>
        </p:spPr>
        <p:txBody>
          <a:bodyPr wrap="square" rtlCol="0" anchor="t">
            <a:spAutoFit/>
          </a:bodyPr>
          <a:lstStyle/>
          <a:p>
            <a:pPr algn="ctr"/>
            <a:r>
              <a:rPr lang="en-ZA" altLang="en-US" sz="1600" dirty="0">
                <a:sym typeface="+mn-ea"/>
              </a:rPr>
              <a:t>Point B shows R450 for 2½ hours worked. </a:t>
            </a:r>
          </a:p>
        </p:txBody>
      </p:sp>
      <p:sp>
        <p:nvSpPr>
          <p:cNvPr id="20" name="Text Box 5"/>
          <p:cNvSpPr txBox="1"/>
          <p:nvPr/>
        </p:nvSpPr>
        <p:spPr>
          <a:xfrm>
            <a:off x="5783674" y="1370018"/>
            <a:ext cx="2440589" cy="584775"/>
          </a:xfrm>
          <a:prstGeom prst="rect">
            <a:avLst/>
          </a:prstGeom>
          <a:solidFill>
            <a:srgbClr val="0D9293"/>
          </a:solidFill>
        </p:spPr>
        <p:txBody>
          <a:bodyPr wrap="square" rtlCol="0" anchor="t">
            <a:spAutoFit/>
          </a:bodyPr>
          <a:lstStyle/>
          <a:p>
            <a:pPr algn="ctr"/>
            <a:r>
              <a:rPr lang="en-ZA" altLang="en-US" sz="1600" dirty="0">
                <a:solidFill>
                  <a:schemeClr val="bg1"/>
                </a:solidFill>
                <a:sym typeface="+mn-ea"/>
              </a:rPr>
              <a:t>Point A shows R900 for 5 hours worked.</a:t>
            </a:r>
          </a:p>
        </p:txBody>
      </p:sp>
      <p:cxnSp>
        <p:nvCxnSpPr>
          <p:cNvPr id="21" name="Straight Arrow Connector 20"/>
          <p:cNvCxnSpPr/>
          <p:nvPr/>
        </p:nvCxnSpPr>
        <p:spPr>
          <a:xfrm flipV="1">
            <a:off x="6614120" y="1962197"/>
            <a:ext cx="530258" cy="1016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83539" y="3762577"/>
            <a:ext cx="1463665" cy="1827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8147" y="2096312"/>
            <a:ext cx="3056446" cy="3611498"/>
          </a:xfrm>
          <a:prstGeom prst="rect">
            <a:avLst/>
          </a:prstGeom>
          <a:noFill/>
          <a:ln>
            <a:noFill/>
          </a:ln>
        </p:spPr>
      </p:pic>
    </p:spTree>
    <p:extLst>
      <p:ext uri="{BB962C8B-B14F-4D97-AF65-F5344CB8AC3E}">
        <p14:creationId xmlns:p14="http://schemas.microsoft.com/office/powerpoint/2010/main" val="65050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additive="base">
                                        <p:cTn id="5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right)">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1444870"/>
            <a:ext cx="7200900" cy="457651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FF0000"/>
              </a:solidFill>
            </a:endParaRPr>
          </a:p>
        </p:txBody>
      </p:sp>
      <p:sp>
        <p:nvSpPr>
          <p:cNvPr id="6" name="Rectangle 5"/>
          <p:cNvSpPr/>
          <p:nvPr/>
        </p:nvSpPr>
        <p:spPr>
          <a:xfrm>
            <a:off x="352501" y="1607278"/>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p:blipFill>
        <p:spPr>
          <a:xfrm>
            <a:off x="626636" y="1817237"/>
            <a:ext cx="977166" cy="1010861"/>
          </a:xfrm>
          <a:prstGeom prst="rect">
            <a:avLst/>
          </a:prstGeom>
        </p:spPr>
      </p:pic>
      <p:sp>
        <p:nvSpPr>
          <p:cNvPr id="8" name="Content Placeholder 2"/>
          <p:cNvSpPr txBox="1">
            <a:spLocks/>
          </p:cNvSpPr>
          <p:nvPr/>
        </p:nvSpPr>
        <p:spPr>
          <a:xfrm>
            <a:off x="2041236" y="1723163"/>
            <a:ext cx="3418270" cy="1486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dirty="0"/>
              <a:t>Look at the graph showing  the entry fee for students on a trip  to the zoo. </a:t>
            </a:r>
          </a:p>
          <a:p>
            <a:pPr marL="457200" indent="-457200">
              <a:buAutoNum type="alphaLcParenR"/>
            </a:pPr>
            <a:r>
              <a:rPr lang="en-ZA" altLang="en-US" sz="2000" dirty="0"/>
              <a:t>Draw up a table of values showing the points plotted on this graph. </a:t>
            </a:r>
          </a:p>
          <a:p>
            <a:pPr marL="457200" indent="-457200">
              <a:buAutoNum type="alphaLcParenR"/>
            </a:pPr>
            <a:r>
              <a:rPr lang="en-ZA" altLang="en-US" sz="2000" dirty="0"/>
              <a:t>What is the flat fee per group of students accompanied by their lecturer? Explain how you know this. </a:t>
            </a:r>
          </a:p>
          <a:p>
            <a:pPr marL="457200" indent="-457200">
              <a:buAutoNum type="alphaLcParenR"/>
            </a:pPr>
            <a:r>
              <a:rPr lang="en-ZA" altLang="en-US" sz="2000" dirty="0"/>
              <a:t>What is the cost per student? Explain. </a:t>
            </a:r>
          </a:p>
        </p:txBody>
      </p:sp>
      <p:sp>
        <p:nvSpPr>
          <p:cNvPr id="2" name="Title 1"/>
          <p:cNvSpPr>
            <a:spLocks noGrp="1"/>
          </p:cNvSpPr>
          <p:nvPr>
            <p:ph type="title"/>
          </p:nvPr>
        </p:nvSpPr>
        <p:spPr/>
        <p:txBody>
          <a:bodyPr/>
          <a:lstStyle/>
          <a:p>
            <a:r>
              <a:rPr lang="en-ZA" dirty="0"/>
              <a:t>Example 12.1 page 233</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12.1</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880" y="1607278"/>
            <a:ext cx="2729864" cy="4222744"/>
          </a:xfrm>
          <a:prstGeom prst="rect">
            <a:avLst/>
          </a:prstGeom>
        </p:spPr>
      </p:pic>
    </p:spTree>
    <p:extLst>
      <p:ext uri="{BB962C8B-B14F-4D97-AF65-F5344CB8AC3E}">
        <p14:creationId xmlns:p14="http://schemas.microsoft.com/office/powerpoint/2010/main" val="205238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1444870"/>
            <a:ext cx="7200900" cy="457651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FF0000"/>
              </a:solidFill>
            </a:endParaRPr>
          </a:p>
        </p:txBody>
      </p:sp>
      <p:sp>
        <p:nvSpPr>
          <p:cNvPr id="6" name="Rectangle 5"/>
          <p:cNvSpPr/>
          <p:nvPr/>
        </p:nvSpPr>
        <p:spPr>
          <a:xfrm>
            <a:off x="352501" y="1607278"/>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341" t="21938" r="24354" b="31691"/>
          <a:stretch/>
        </p:blipFill>
        <p:spPr>
          <a:xfrm>
            <a:off x="626636" y="1817237"/>
            <a:ext cx="977166" cy="1010861"/>
          </a:xfrm>
          <a:prstGeom prst="rect">
            <a:avLst/>
          </a:prstGeom>
        </p:spPr>
      </p:pic>
      <p:sp>
        <p:nvSpPr>
          <p:cNvPr id="8" name="Content Placeholder 2"/>
          <p:cNvSpPr txBox="1">
            <a:spLocks/>
          </p:cNvSpPr>
          <p:nvPr/>
        </p:nvSpPr>
        <p:spPr>
          <a:xfrm>
            <a:off x="2041236" y="1723163"/>
            <a:ext cx="2893835" cy="1486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startAt="4"/>
            </a:pPr>
            <a:r>
              <a:rPr lang="en-ZA" altLang="en-US" sz="2000" dirty="0"/>
              <a:t>Is this is a constant difference or a constant ratio pattern? Explain, </a:t>
            </a:r>
          </a:p>
          <a:p>
            <a:pPr marL="457200" indent="-457200">
              <a:buAutoNum type="alphaLcParenR" startAt="4"/>
            </a:pPr>
            <a:r>
              <a:rPr lang="en-ZA" altLang="en-US" sz="2000" dirty="0"/>
              <a:t>Derive a formula for this relationship. Let n be the number of students and c be the cost. </a:t>
            </a:r>
          </a:p>
          <a:p>
            <a:pPr marL="457200" indent="-457200">
              <a:buAutoNum type="alphaLcParenR" startAt="4"/>
            </a:pPr>
            <a:r>
              <a:rPr lang="en-ZA" altLang="en-US" sz="2000" dirty="0"/>
              <a:t>Is this relationship a direct proportion? Explain. </a:t>
            </a:r>
          </a:p>
        </p:txBody>
      </p:sp>
      <p:sp>
        <p:nvSpPr>
          <p:cNvPr id="2" name="Title 1"/>
          <p:cNvSpPr>
            <a:spLocks noGrp="1"/>
          </p:cNvSpPr>
          <p:nvPr>
            <p:ph type="title"/>
          </p:nvPr>
        </p:nvSpPr>
        <p:spPr/>
        <p:txBody>
          <a:bodyPr/>
          <a:lstStyle/>
          <a:p>
            <a:r>
              <a:rPr lang="en-ZA" dirty="0"/>
              <a:t>Example 12.1 page 233</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484" y="1607278"/>
            <a:ext cx="2659999" cy="4222744"/>
          </a:xfrm>
          <a:prstGeom prst="rect">
            <a:avLst/>
          </a:prstGeom>
        </p:spPr>
      </p:pic>
    </p:spTree>
    <p:extLst>
      <p:ext uri="{BB962C8B-B14F-4D97-AF65-F5344CB8AC3E}">
        <p14:creationId xmlns:p14="http://schemas.microsoft.com/office/powerpoint/2010/main" val="28658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44870"/>
            <a:ext cx="7202854" cy="446856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07278"/>
            <a:ext cx="1525437" cy="1416679"/>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653" y="1870140"/>
            <a:ext cx="3056446" cy="3611498"/>
          </a:xfrm>
          <a:prstGeom prst="rect">
            <a:avLst/>
          </a:prstGeom>
          <a:noFill/>
          <a:ln>
            <a:noFill/>
          </a:ln>
        </p:spPr>
      </p:pic>
      <p:sp>
        <p:nvSpPr>
          <p:cNvPr id="2" name="Title 1"/>
          <p:cNvSpPr>
            <a:spLocks noGrp="1"/>
          </p:cNvSpPr>
          <p:nvPr>
            <p:ph type="title"/>
          </p:nvPr>
        </p:nvSpPr>
        <p:spPr/>
        <p:txBody>
          <a:bodyPr/>
          <a:lstStyle/>
          <a:p>
            <a:r>
              <a:rPr lang="en-ZA" dirty="0"/>
              <a:t>Example 12.1 page 233</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12.1</a:t>
            </a:r>
          </a:p>
        </p:txBody>
      </p:sp>
      <p:sp>
        <p:nvSpPr>
          <p:cNvPr id="15" name="Content Placeholder 2"/>
          <p:cNvSpPr txBox="1">
            <a:spLocks/>
          </p:cNvSpPr>
          <p:nvPr/>
        </p:nvSpPr>
        <p:spPr>
          <a:xfrm>
            <a:off x="2041236" y="1776951"/>
            <a:ext cx="5859965" cy="3346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a:pPr>
            <a:r>
              <a:rPr lang="en-ZA" altLang="en-US" sz="2000" dirty="0"/>
              <a:t>Table of the pattern:</a:t>
            </a:r>
          </a:p>
          <a:p>
            <a:pPr marL="457200" indent="-457200">
              <a:buFont typeface="+mj-lt"/>
              <a:buAutoNum type="alphaLcParenR"/>
            </a:pPr>
            <a:endParaRPr lang="en-ZA" altLang="en-US" sz="2000" dirty="0"/>
          </a:p>
          <a:p>
            <a:pPr marL="457200" indent="-457200">
              <a:buFont typeface="+mj-lt"/>
              <a:buAutoNum type="alphaLcParenR"/>
            </a:pPr>
            <a:endParaRPr lang="en-ZA" altLang="en-US" sz="2000" dirty="0"/>
          </a:p>
          <a:p>
            <a:pPr marL="457200" indent="-457200">
              <a:buFont typeface="+mj-lt"/>
              <a:buAutoNum type="alphaLcParenR"/>
            </a:pPr>
            <a:endParaRPr lang="en-ZA" altLang="en-US" sz="2000" dirty="0"/>
          </a:p>
          <a:p>
            <a:pPr marL="457200" indent="-457200">
              <a:buFont typeface="+mj-lt"/>
              <a:buAutoNum type="alphaLcParenR"/>
            </a:pPr>
            <a:r>
              <a:rPr lang="en-ZA" altLang="en-US" sz="2000" dirty="0"/>
              <a:t>The flat fee is R50, because there is a charge of R50 for 0 students. </a:t>
            </a:r>
          </a:p>
          <a:p>
            <a:pPr marL="457200" indent="-457200">
              <a:buFont typeface="+mj-lt"/>
              <a:buAutoNum type="alphaLcParenR"/>
            </a:pPr>
            <a:r>
              <a:rPr lang="en-ZA" altLang="en-US" sz="2000" dirty="0"/>
              <a:t>The cost for 20 students is R150 – R50 = R100, so the cost per student is R100 ÷ 20 = R5. </a:t>
            </a:r>
          </a:p>
          <a:p>
            <a:pPr marL="457200" indent="-457200">
              <a:buFont typeface="+mj-lt"/>
              <a:buAutoNum type="alphaLcParenR"/>
            </a:pPr>
            <a:r>
              <a:rPr lang="en-ZA" altLang="en-US" sz="2000" dirty="0"/>
              <a:t>It is a constant difference or linear pattern, because the entry fee increases by R5 for each student that is added. </a:t>
            </a:r>
          </a:p>
        </p:txBody>
      </p:sp>
      <p:graphicFrame>
        <p:nvGraphicFramePr>
          <p:cNvPr id="7" name="Table 6"/>
          <p:cNvGraphicFramePr>
            <a:graphicFrameLocks noGrp="1"/>
          </p:cNvGraphicFramePr>
          <p:nvPr>
            <p:extLst>
              <p:ext uri="{D42A27DB-BD31-4B8C-83A1-F6EECF244321}">
                <p14:modId xmlns:p14="http://schemas.microsoft.com/office/powerpoint/2010/main" val="885364860"/>
              </p:ext>
            </p:extLst>
          </p:nvPr>
        </p:nvGraphicFramePr>
        <p:xfrm>
          <a:off x="2131796" y="2385925"/>
          <a:ext cx="5769406" cy="741680"/>
        </p:xfrm>
        <a:graphic>
          <a:graphicData uri="http://schemas.openxmlformats.org/drawingml/2006/table">
            <a:tbl>
              <a:tblPr firstRow="1" bandRow="1">
                <a:tableStyleId>{5C22544A-7EE6-4342-B048-85BDC9FD1C3A}</a:tableStyleId>
              </a:tblPr>
              <a:tblGrid>
                <a:gridCol w="2292286">
                  <a:extLst>
                    <a:ext uri="{9D8B030D-6E8A-4147-A177-3AD203B41FA5}">
                      <a16:colId xmlns="" xmlns:a16="http://schemas.microsoft.com/office/drawing/2014/main" val="20000"/>
                    </a:ext>
                  </a:extLst>
                </a:gridCol>
                <a:gridCol w="579520">
                  <a:extLst>
                    <a:ext uri="{9D8B030D-6E8A-4147-A177-3AD203B41FA5}">
                      <a16:colId xmlns="" xmlns:a16="http://schemas.microsoft.com/office/drawing/2014/main" val="20001"/>
                    </a:ext>
                  </a:extLst>
                </a:gridCol>
                <a:gridCol w="579520">
                  <a:extLst>
                    <a:ext uri="{9D8B030D-6E8A-4147-A177-3AD203B41FA5}">
                      <a16:colId xmlns="" xmlns:a16="http://schemas.microsoft.com/office/drawing/2014/main" val="20002"/>
                    </a:ext>
                  </a:extLst>
                </a:gridCol>
                <a:gridCol w="579520">
                  <a:extLst>
                    <a:ext uri="{9D8B030D-6E8A-4147-A177-3AD203B41FA5}">
                      <a16:colId xmlns="" xmlns:a16="http://schemas.microsoft.com/office/drawing/2014/main" val="20003"/>
                    </a:ext>
                  </a:extLst>
                </a:gridCol>
                <a:gridCol w="579520">
                  <a:extLst>
                    <a:ext uri="{9D8B030D-6E8A-4147-A177-3AD203B41FA5}">
                      <a16:colId xmlns="" xmlns:a16="http://schemas.microsoft.com/office/drawing/2014/main" val="20004"/>
                    </a:ext>
                  </a:extLst>
                </a:gridCol>
                <a:gridCol w="579520">
                  <a:extLst>
                    <a:ext uri="{9D8B030D-6E8A-4147-A177-3AD203B41FA5}">
                      <a16:colId xmlns="" xmlns:a16="http://schemas.microsoft.com/office/drawing/2014/main" val="20005"/>
                    </a:ext>
                  </a:extLst>
                </a:gridCol>
                <a:gridCol w="579520">
                  <a:extLst>
                    <a:ext uri="{9D8B030D-6E8A-4147-A177-3AD203B41FA5}">
                      <a16:colId xmlns="" xmlns:a16="http://schemas.microsoft.com/office/drawing/2014/main" val="20006"/>
                    </a:ext>
                  </a:extLst>
                </a:gridCol>
              </a:tblGrid>
              <a:tr h="370840">
                <a:tc>
                  <a:txBody>
                    <a:bodyPr/>
                    <a:lstStyle/>
                    <a:p>
                      <a:pPr algn="l"/>
                      <a:r>
                        <a:rPr lang="en-ZA" b="1" dirty="0">
                          <a:solidFill>
                            <a:schemeClr val="tx1"/>
                          </a:solidFill>
                        </a:rPr>
                        <a:t>Number</a:t>
                      </a:r>
                      <a:r>
                        <a:rPr lang="en-ZA" b="1" baseline="0" dirty="0">
                          <a:solidFill>
                            <a:schemeClr val="tx1"/>
                          </a:solidFill>
                        </a:rPr>
                        <a:t> of students </a:t>
                      </a:r>
                      <a:r>
                        <a:rPr lang="en-ZA" b="1" i="1" baseline="0" dirty="0">
                          <a:solidFill>
                            <a:schemeClr val="tx1"/>
                          </a:solidFill>
                        </a:rPr>
                        <a:t>n</a:t>
                      </a:r>
                      <a:endParaRPr lang="en-ZA" b="1" i="1" dirty="0">
                        <a:solidFill>
                          <a:schemeClr val="tx1"/>
                        </a:solidFill>
                      </a:endParaRP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b="0" dirty="0">
                          <a:solidFill>
                            <a:schemeClr val="tx1"/>
                          </a:solidFill>
                        </a:rPr>
                        <a:t>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b="0" dirty="0">
                          <a:solidFill>
                            <a:schemeClr val="tx1"/>
                          </a:solidFill>
                        </a:rPr>
                        <a:t>20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b="0" dirty="0">
                          <a:solidFill>
                            <a:schemeClr val="tx1"/>
                          </a:solidFill>
                        </a:rPr>
                        <a:t>40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b="0" dirty="0">
                          <a:solidFill>
                            <a:schemeClr val="tx1"/>
                          </a:solidFill>
                        </a:rPr>
                        <a:t>60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b="0" dirty="0">
                          <a:solidFill>
                            <a:schemeClr val="tx1"/>
                          </a:solidFill>
                        </a:rPr>
                        <a:t>80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b="0" dirty="0">
                          <a:solidFill>
                            <a:schemeClr val="tx1"/>
                          </a:solidFill>
                        </a:rPr>
                        <a:t>100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70840">
                <a:tc>
                  <a:txBody>
                    <a:bodyPr/>
                    <a:lstStyle/>
                    <a:p>
                      <a:pPr algn="l"/>
                      <a:r>
                        <a:rPr lang="en-ZA" b="1" dirty="0">
                          <a:solidFill>
                            <a:schemeClr val="tx1"/>
                          </a:solidFill>
                        </a:rPr>
                        <a:t>Entry</a:t>
                      </a:r>
                      <a:r>
                        <a:rPr lang="en-ZA" b="1" baseline="0" dirty="0">
                          <a:solidFill>
                            <a:schemeClr val="tx1"/>
                          </a:solidFill>
                        </a:rPr>
                        <a:t> fee (R)</a:t>
                      </a:r>
                      <a:endParaRPr lang="en-ZA" b="1" dirty="0">
                        <a:solidFill>
                          <a:schemeClr val="tx1"/>
                        </a:solidFill>
                      </a:endParaRP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50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150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250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350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450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tc>
                  <a:txBody>
                    <a:bodyPr/>
                    <a:lstStyle/>
                    <a:p>
                      <a:pPr algn="ctr"/>
                      <a:r>
                        <a:rPr lang="en-ZA" dirty="0">
                          <a:solidFill>
                            <a:schemeClr val="tx1"/>
                          </a:solidFill>
                        </a:rPr>
                        <a:t>550</a:t>
                      </a:r>
                    </a:p>
                  </a:txBody>
                  <a:tcPr>
                    <a:lnL w="38100" cap="flat" cmpd="sng" algn="ctr">
                      <a:solidFill>
                        <a:srgbClr val="9CD043"/>
                      </a:solidFill>
                      <a:prstDash val="solid"/>
                      <a:round/>
                      <a:headEnd type="none" w="med" len="med"/>
                      <a:tailEnd type="none" w="med" len="med"/>
                    </a:lnL>
                    <a:lnR w="38100" cap="flat" cmpd="sng" algn="ctr">
                      <a:solidFill>
                        <a:srgbClr val="9CD043"/>
                      </a:solidFill>
                      <a:prstDash val="solid"/>
                      <a:round/>
                      <a:headEnd type="none" w="med" len="med"/>
                      <a:tailEnd type="none" w="med" len="med"/>
                    </a:lnR>
                    <a:lnT w="38100" cap="flat" cmpd="sng" algn="ctr">
                      <a:solidFill>
                        <a:srgbClr val="9CD043"/>
                      </a:solidFill>
                      <a:prstDash val="solid"/>
                      <a:round/>
                      <a:headEnd type="none" w="med" len="med"/>
                      <a:tailEnd type="none" w="med" len="med"/>
                    </a:lnT>
                    <a:lnB w="38100" cap="flat" cmpd="sng" algn="ctr">
                      <a:solidFill>
                        <a:srgbClr val="9CD043"/>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1207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500"/>
                                        <p:tgtEl>
                                          <p:spTgt spid="1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xEl>
                                              <p:pRg st="5" end="5"/>
                                            </p:txEl>
                                          </p:spTgt>
                                        </p:tgtEl>
                                        <p:attrNameLst>
                                          <p:attrName>style.visibility</p:attrName>
                                        </p:attrNameLst>
                                      </p:cBhvr>
                                      <p:to>
                                        <p:strVal val="visible"/>
                                      </p:to>
                                    </p:set>
                                    <p:animEffect transition="in" filter="fade">
                                      <p:cBhvr>
                                        <p:cTn id="36" dur="500"/>
                                        <p:tgtEl>
                                          <p:spTgt spid="1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6" end="6"/>
                                            </p:txEl>
                                          </p:spTgt>
                                        </p:tgtEl>
                                        <p:attrNameLst>
                                          <p:attrName>style.visibility</p:attrName>
                                        </p:attrNameLst>
                                      </p:cBhvr>
                                      <p:to>
                                        <p:strVal val="visible"/>
                                      </p:to>
                                    </p:set>
                                    <p:animEffect transition="in" filter="fade">
                                      <p:cBhvr>
                                        <p:cTn id="4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1646" y="1444870"/>
            <a:ext cx="7202854" cy="446856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0" name="Group 9"/>
          <p:cNvGrpSpPr/>
          <p:nvPr/>
        </p:nvGrpSpPr>
        <p:grpSpPr>
          <a:xfrm>
            <a:off x="352501" y="1607278"/>
            <a:ext cx="1525437" cy="1416679"/>
            <a:chOff x="352501" y="1521403"/>
            <a:chExt cx="1525437" cy="1416679"/>
          </a:xfrm>
        </p:grpSpPr>
        <p:sp>
          <p:nvSpPr>
            <p:cNvPr id="11" name="Rectangle 10"/>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12.1 page 233</a:t>
            </a:r>
            <a:endParaRPr lang="en-GB" dirty="0"/>
          </a:p>
        </p:txBody>
      </p:sp>
      <p:sp>
        <p:nvSpPr>
          <p:cNvPr id="4" name="Text Placeholder 3"/>
          <p:cNvSpPr>
            <a:spLocks noGrp="1"/>
          </p:cNvSpPr>
          <p:nvPr>
            <p:ph type="body" sz="quarter" idx="10"/>
          </p:nvPr>
        </p:nvSpPr>
        <p:spPr/>
        <p:txBody>
          <a:bodyPr/>
          <a:lstStyle/>
          <a:p>
            <a:r>
              <a:rPr lang="en-GB" dirty="0">
                <a:solidFill>
                  <a:schemeClr val="bg1">
                    <a:lumMod val="65000"/>
                  </a:schemeClr>
                </a:solidFill>
              </a:rPr>
              <a:t>Unit 12.1</a:t>
            </a:r>
          </a:p>
        </p:txBody>
      </p:sp>
      <p:sp>
        <p:nvSpPr>
          <p:cNvPr id="15" name="Content Placeholder 2"/>
          <p:cNvSpPr txBox="1">
            <a:spLocks/>
          </p:cNvSpPr>
          <p:nvPr/>
        </p:nvSpPr>
        <p:spPr>
          <a:xfrm>
            <a:off x="2041236" y="1776951"/>
            <a:ext cx="5859965" cy="1486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startAt="5"/>
            </a:pPr>
            <a:r>
              <a:rPr lang="en-ZA" altLang="en-US" sz="2000" dirty="0"/>
              <a:t>The difference between the values where n increases by 1 is R5, so the formula will contain 5n.  The flat fee or constant value is R50.  So the formula is </a:t>
            </a:r>
            <a:r>
              <a:rPr lang="en-ZA" altLang="en-US" sz="2000" i="1" dirty="0">
                <a:latin typeface="Times New Roman" panose="02020603050405020304" pitchFamily="18" charset="0"/>
                <a:cs typeface="Times New Roman" panose="02020603050405020304" pitchFamily="18" charset="0"/>
              </a:rPr>
              <a:t>c</a:t>
            </a:r>
            <a:r>
              <a:rPr lang="en-ZA" altLang="en-US" sz="2000" dirty="0"/>
              <a:t> = 50 + 5</a:t>
            </a:r>
            <a:r>
              <a:rPr lang="en-ZA" altLang="en-US" sz="2000" i="1" dirty="0">
                <a:latin typeface="Times New Roman" panose="02020603050405020304" pitchFamily="18" charset="0"/>
                <a:cs typeface="Times New Roman" panose="02020603050405020304" pitchFamily="18" charset="0"/>
              </a:rPr>
              <a:t>n</a:t>
            </a:r>
            <a:r>
              <a:rPr lang="en-ZA" altLang="en-US" sz="2000" dirty="0"/>
              <a:t>.</a:t>
            </a:r>
          </a:p>
          <a:p>
            <a:pPr marL="457200" indent="-457200">
              <a:buFont typeface="+mj-lt"/>
              <a:buAutoNum type="alphaLcParenR" startAt="5"/>
            </a:pPr>
            <a:r>
              <a:rPr lang="en-ZA" altLang="en-US" sz="2000" dirty="0"/>
              <a:t>This is not a direct proportion, for example </a:t>
            </a:r>
          </a:p>
          <a:p>
            <a:pPr marL="0" indent="0">
              <a:buNone/>
            </a:pPr>
            <a:r>
              <a:rPr lang="en-ZA" altLang="en-US" sz="2000" dirty="0"/>
              <a:t>40 student : 20 student is not equal to R250 : R150.</a:t>
            </a:r>
          </a:p>
        </p:txBody>
      </p:sp>
    </p:spTree>
    <p:extLst>
      <p:ext uri="{BB962C8B-B14F-4D97-AF65-F5344CB8AC3E}">
        <p14:creationId xmlns:p14="http://schemas.microsoft.com/office/powerpoint/2010/main" val="37582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3155</TotalTime>
  <Words>2302</Words>
  <Application>Microsoft Office PowerPoint</Application>
  <PresentationFormat>On-screen Show (4:3)</PresentationFormat>
  <Paragraphs>567</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 Narrow</vt:lpstr>
      <vt:lpstr>Calibri</vt:lpstr>
      <vt:lpstr>Cambria</vt:lpstr>
      <vt:lpstr>Cambria Math</vt:lpstr>
      <vt:lpstr>Times New Roman</vt:lpstr>
      <vt:lpstr>Presentation2</vt:lpstr>
      <vt:lpstr>Mathematical Literacy</vt:lpstr>
      <vt:lpstr>Tables, graphs and formulae in the workplace</vt:lpstr>
      <vt:lpstr>Overview</vt:lpstr>
      <vt:lpstr>Reading values off graphs</vt:lpstr>
      <vt:lpstr>Reading numbers from a graph</vt:lpstr>
      <vt:lpstr>Example 12.1 page 233</vt:lpstr>
      <vt:lpstr>Example 12.1 page 233</vt:lpstr>
      <vt:lpstr>Example 12.1 page 233</vt:lpstr>
      <vt:lpstr>Example 12.1 page 233</vt:lpstr>
      <vt:lpstr>PowerPoint Presentation</vt:lpstr>
      <vt:lpstr>How to identify the kind of relationship in a graph</vt:lpstr>
      <vt:lpstr>How to identify the kind of relationship in a graph</vt:lpstr>
      <vt:lpstr>How to identify the kind of relationship in a graph</vt:lpstr>
      <vt:lpstr>How to identify the kind of relationship in a graph</vt:lpstr>
      <vt:lpstr>Plotting graphs of linear relationships</vt:lpstr>
      <vt:lpstr>Plotting graphs of linear relationships</vt:lpstr>
      <vt:lpstr>Tips for drawing a graph</vt:lpstr>
      <vt:lpstr>Tips for drawing a graph</vt:lpstr>
      <vt:lpstr>Tips for drawing a graph</vt:lpstr>
      <vt:lpstr>Tips for drawing a graph</vt:lpstr>
      <vt:lpstr>Tips for drawing a graph</vt:lpstr>
      <vt:lpstr>Tips for drawing a graph</vt:lpstr>
      <vt:lpstr>Tips for drawing a graph</vt:lpstr>
      <vt:lpstr>PowerPoint Presentation</vt:lpstr>
      <vt:lpstr>Example 1.4 page 238</vt:lpstr>
      <vt:lpstr>Example 1.4 page 238</vt:lpstr>
      <vt:lpstr>Example 1.4 page 238</vt:lpstr>
      <vt:lpstr>PowerPoint Presentation</vt:lpstr>
      <vt:lpstr>Graph of inverse proportion functions</vt:lpstr>
      <vt:lpstr>Graph of inverse proportion functions</vt:lpstr>
      <vt:lpstr>Example 12.3 page 240</vt:lpstr>
      <vt:lpstr>Example 12.3 page 240</vt:lpstr>
      <vt:lpstr>Example 1.4 page 238</vt:lpstr>
      <vt:lpstr>Example 1.4 page 238</vt:lpstr>
      <vt:lpstr>PowerPoint Presentation</vt:lpstr>
      <vt:lpstr>The graphs of constant rate and constant ratio</vt:lpstr>
      <vt:lpstr>The graphs of constant rate and constant ratio</vt:lpstr>
      <vt:lpstr>Example 12.4 page 243</vt:lpstr>
      <vt:lpstr>Example 1.4 page 238</vt:lpstr>
      <vt:lpstr>Example 1.4 page 238</vt:lpstr>
      <vt:lpstr>PowerPoint Presentation</vt:lpstr>
      <vt:lpstr>Using formulae to determine values of variables using substitution</vt:lpstr>
      <vt:lpstr>Example 12.5 page 244</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Storer</dc:creator>
  <cp:lastModifiedBy>Dipak, Aarthi, Springer</cp:lastModifiedBy>
  <cp:revision>667</cp:revision>
  <dcterms:created xsi:type="dcterms:W3CDTF">2017-08-15T07:49:10Z</dcterms:created>
  <dcterms:modified xsi:type="dcterms:W3CDTF">2017-12-22T11:03:02Z</dcterms:modified>
</cp:coreProperties>
</file>