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7"/>
  </p:handoutMasterIdLst>
  <p:sldIdLst>
    <p:sldId id="256" r:id="rId2"/>
    <p:sldId id="257" r:id="rId3"/>
    <p:sldId id="289" r:id="rId4"/>
    <p:sldId id="290" r:id="rId5"/>
    <p:sldId id="295" r:id="rId6"/>
    <p:sldId id="296" r:id="rId7"/>
    <p:sldId id="297" r:id="rId8"/>
    <p:sldId id="300" r:id="rId9"/>
    <p:sldId id="301" r:id="rId10"/>
    <p:sldId id="313" r:id="rId11"/>
    <p:sldId id="266" r:id="rId12"/>
    <p:sldId id="267" r:id="rId13"/>
    <p:sldId id="309" r:id="rId14"/>
    <p:sldId id="269" r:id="rId15"/>
    <p:sldId id="286" r:id="rId16"/>
    <p:sldId id="287" r:id="rId17"/>
    <p:sldId id="288" r:id="rId18"/>
    <p:sldId id="270" r:id="rId19"/>
    <p:sldId id="271" r:id="rId20"/>
    <p:sldId id="272" r:id="rId21"/>
    <p:sldId id="310" r:id="rId22"/>
    <p:sldId id="274" r:id="rId23"/>
    <p:sldId id="302" r:id="rId24"/>
    <p:sldId id="303" r:id="rId25"/>
    <p:sldId id="306" r:id="rId26"/>
    <p:sldId id="304" r:id="rId27"/>
    <p:sldId id="278" r:id="rId28"/>
    <p:sldId id="279" r:id="rId29"/>
    <p:sldId id="280" r:id="rId30"/>
    <p:sldId id="307" r:id="rId31"/>
    <p:sldId id="308" r:id="rId32"/>
    <p:sldId id="311" r:id="rId33"/>
    <p:sldId id="284" r:id="rId34"/>
    <p:sldId id="285" r:id="rId35"/>
    <p:sldId id="31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17" userDrawn="1">
          <p15:clr>
            <a:srgbClr val="A4A3A4"/>
          </p15:clr>
        </p15:guide>
        <p15:guide id="3" pos="295" userDrawn="1">
          <p15:clr>
            <a:srgbClr val="A4A3A4"/>
          </p15:clr>
        </p15:guide>
        <p15:guide id="4" orient="horz" pos="379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3B5"/>
    <a:srgbClr val="BDDA73"/>
    <a:srgbClr val="B4DB6F"/>
    <a:srgbClr val="008D91"/>
    <a:srgbClr val="9CD043"/>
    <a:srgbClr val="FFFFFF"/>
    <a:srgbClr val="DCEEBC"/>
    <a:srgbClr val="64AFA8"/>
    <a:srgbClr val="00D1D6"/>
    <a:srgbClr val="63B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105" d="100"/>
          <a:sy n="105" d="100"/>
        </p:scale>
        <p:origin x="126" y="78"/>
      </p:cViewPr>
      <p:guideLst>
        <p:guide orient="horz" pos="913"/>
        <p:guide pos="2517"/>
        <p:guide pos="295"/>
        <p:guide orient="horz" pos="3793"/>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a:solidFill>
          <a:srgbClr val="4BB3B5"/>
        </a:solidFill>
      </dgm:spPr>
      <dgm:t>
        <a:bodyPr/>
        <a:lstStyle/>
        <a:p>
          <a:r>
            <a:rPr lang="en-ZA" sz="2000" b="1" dirty="0"/>
            <a:t>There are tariffs for:</a:t>
          </a:r>
          <a:endParaRPr lang="en-ZA" sz="2000" b="1" dirty="0">
            <a:solidFill>
              <a:schemeClr val="tx1"/>
            </a:solidFill>
          </a:endParaRPr>
        </a:p>
      </dgm:t>
    </dgm:pt>
    <dgm:pt modelId="{9EF90C52-36C6-4334-87DD-41078EC61B1D}" type="parTrans" cxnId="{762389FC-7EC2-4CA5-8364-E75BE7FB0455}">
      <dgm:prSet/>
      <dgm:spPr/>
      <dgm:t>
        <a:bodyPr/>
        <a:lstStyle/>
        <a:p>
          <a:endParaRPr lang="en-ZA"/>
        </a:p>
      </dgm:t>
    </dgm:pt>
    <dgm:pt modelId="{FDF40719-6D65-48C1-99EF-06BB5F827B8B}" type="sibTrans" cxnId="{762389FC-7EC2-4CA5-8364-E75BE7FB0455}">
      <dgm:prSet/>
      <dgm:spPr/>
      <dgm:t>
        <a:bodyPr/>
        <a:lstStyle/>
        <a:p>
          <a:endParaRPr lang="en-ZA"/>
        </a:p>
      </dgm:t>
    </dgm:pt>
    <dgm:pt modelId="{D1AFD07F-6A83-4056-926B-1C85B272F1A3}">
      <dgm:prSet phldrT="[Text]" custT="1"/>
      <dgm:spPr>
        <a:solidFill>
          <a:srgbClr val="BDDA73"/>
        </a:solidFill>
      </dgm:spPr>
      <dgm:t>
        <a:bodyPr/>
        <a:lstStyle/>
        <a:p>
          <a:r>
            <a:rPr lang="en-ZA" sz="1800" dirty="0">
              <a:solidFill>
                <a:schemeClr val="tx1"/>
              </a:solidFill>
            </a:rPr>
            <a:t>Different types of calls</a:t>
          </a:r>
        </a:p>
      </dgm:t>
    </dgm:pt>
    <dgm:pt modelId="{E05E0678-6305-4A07-81AC-C6A59ADDD628}" type="parTrans" cxnId="{1483CC32-79CE-44A6-80F8-B5B9E2A5D227}">
      <dgm:prSet/>
      <dgm:spPr>
        <a:ln w="19050">
          <a:solidFill>
            <a:schemeClr val="bg1">
              <a:lumMod val="65000"/>
            </a:schemeClr>
          </a:solidFill>
        </a:ln>
      </dgm:spPr>
      <dgm:t>
        <a:bodyPr/>
        <a:lstStyle/>
        <a:p>
          <a:endParaRPr lang="en-ZA"/>
        </a:p>
      </dgm:t>
    </dgm:pt>
    <dgm:pt modelId="{FE0272C4-9DFD-40E0-B8B1-B509922EB0E7}" type="sibTrans" cxnId="{1483CC32-79CE-44A6-80F8-B5B9E2A5D227}">
      <dgm:prSet/>
      <dgm:spPr/>
      <dgm:t>
        <a:bodyPr/>
        <a:lstStyle/>
        <a:p>
          <a:endParaRPr lang="en-ZA"/>
        </a:p>
      </dgm:t>
    </dgm:pt>
    <dgm:pt modelId="{FEF06ADA-D154-44DA-BC15-2AC33F4D0574}">
      <dgm:prSet custT="1"/>
      <dgm:spPr>
        <a:solidFill>
          <a:srgbClr val="BDDA73"/>
        </a:solidFill>
      </dgm:spPr>
      <dgm:t>
        <a:bodyPr/>
        <a:lstStyle/>
        <a:p>
          <a:r>
            <a:rPr lang="en-ZA" sz="1800" dirty="0">
              <a:solidFill>
                <a:schemeClr val="tx1"/>
              </a:solidFill>
            </a:rPr>
            <a:t>Calls at different times</a:t>
          </a:r>
        </a:p>
      </dgm:t>
    </dgm:pt>
    <dgm:pt modelId="{0D288274-A0E0-4C8E-B0BE-7D83B2F7FAFC}" type="parTrans" cxnId="{94378827-9ABC-4B62-954E-3BF4A22EF0DE}">
      <dgm:prSet/>
      <dgm:spPr>
        <a:ln w="19050">
          <a:solidFill>
            <a:schemeClr val="bg1">
              <a:lumMod val="65000"/>
            </a:schemeClr>
          </a:solidFill>
        </a:ln>
      </dgm:spPr>
      <dgm:t>
        <a:bodyPr/>
        <a:lstStyle/>
        <a:p>
          <a:endParaRPr lang="en-ZA" dirty="0"/>
        </a:p>
      </dgm:t>
    </dgm:pt>
    <dgm:pt modelId="{D4156EC0-17BE-48A3-B911-D3781B43E65C}" type="sibTrans" cxnId="{94378827-9ABC-4B62-954E-3BF4A22EF0DE}">
      <dgm:prSet/>
      <dgm:spPr/>
      <dgm:t>
        <a:bodyPr/>
        <a:lstStyle/>
        <a:p>
          <a:endParaRPr lang="en-ZA"/>
        </a:p>
      </dgm:t>
    </dgm:pt>
    <dgm:pt modelId="{37592473-5F52-4716-98FE-EF6F1C0C06BA}">
      <dgm:prSet custT="1"/>
      <dgm:spPr>
        <a:solidFill>
          <a:srgbClr val="BDDA73"/>
        </a:solidFill>
      </dgm:spPr>
      <dgm:t>
        <a:bodyPr/>
        <a:lstStyle/>
        <a:p>
          <a:r>
            <a:rPr lang="en-ZA" sz="1800" dirty="0">
              <a:solidFill>
                <a:schemeClr val="tx1"/>
              </a:solidFill>
            </a:rPr>
            <a:t>Different bundles of data</a:t>
          </a:r>
        </a:p>
      </dgm:t>
    </dgm:pt>
    <dgm:pt modelId="{FDE8AA07-8DCD-4FFD-BAC8-80B704A2CD20}" type="parTrans" cxnId="{24915EF7-EBEE-40DD-B0DB-CC977B5D5897}">
      <dgm:prSet/>
      <dgm:spPr>
        <a:ln w="19050">
          <a:solidFill>
            <a:schemeClr val="bg1">
              <a:lumMod val="65000"/>
            </a:schemeClr>
          </a:solidFill>
        </a:ln>
      </dgm:spPr>
      <dgm:t>
        <a:bodyPr/>
        <a:lstStyle/>
        <a:p>
          <a:endParaRPr lang="en-ZA"/>
        </a:p>
      </dgm:t>
    </dgm:pt>
    <dgm:pt modelId="{5465B444-2B2C-4A9E-99CA-672ABEDC9A5F}" type="sibTrans" cxnId="{24915EF7-EBEE-40DD-B0DB-CC977B5D5897}">
      <dgm:prSet/>
      <dgm:spPr/>
      <dgm:t>
        <a:bodyPr/>
        <a:lstStyle/>
        <a:p>
          <a:endParaRPr lang="en-ZA"/>
        </a:p>
      </dgm:t>
    </dgm:pt>
    <dgm:pt modelId="{AB173FAF-E569-4FB2-8C64-95A80F1D4770}">
      <dgm:prSet/>
      <dgm:spPr/>
      <dgm:t>
        <a:bodyPr/>
        <a:lstStyle/>
        <a:p>
          <a:endParaRPr lang="en-ZA"/>
        </a:p>
      </dgm:t>
    </dgm:pt>
    <dgm:pt modelId="{E2DEA7B8-338B-4EEE-898D-5C855DB043AF}" type="parTrans" cxnId="{34BAB7CB-118D-4C6E-9315-39922AA5606B}">
      <dgm:prSet/>
      <dgm:spPr/>
      <dgm:t>
        <a:bodyPr/>
        <a:lstStyle/>
        <a:p>
          <a:endParaRPr lang="en-US"/>
        </a:p>
      </dgm:t>
    </dgm:pt>
    <dgm:pt modelId="{8350E888-E9B0-4B01-A492-7860B1F76D7D}" type="sibTrans" cxnId="{34BAB7CB-118D-4C6E-9315-39922AA5606B}">
      <dgm:prSet/>
      <dgm:spPr/>
      <dgm:t>
        <a:bodyPr/>
        <a:lstStyle/>
        <a:p>
          <a:endParaRPr lang="en-US"/>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GB"/>
        </a:p>
      </dgm:t>
    </dgm:pt>
    <dgm:pt modelId="{0CBD65C8-EB5E-485B-BFD2-FE0CC132433B}" type="pres">
      <dgm:prSet presAssocID="{86B27382-AF26-45EC-AFCC-F3F7C64D727E}" presName="centerShape" presStyleLbl="node0" presStyleIdx="0" presStyleCnt="1" custScaleX="117644" custScaleY="117644" custLinFactNeighborY="-52253"/>
      <dgm:spPr/>
      <dgm:t>
        <a:bodyPr/>
        <a:lstStyle/>
        <a:p>
          <a:endParaRPr lang="en-GB"/>
        </a:p>
      </dgm:t>
    </dgm:pt>
    <dgm:pt modelId="{7A7C96DF-5134-4B94-ABEF-90EC2920B6F4}" type="pres">
      <dgm:prSet presAssocID="{E05E0678-6305-4A07-81AC-C6A59ADDD628}" presName="Name9" presStyleLbl="parChTrans1D2" presStyleIdx="0" presStyleCnt="3"/>
      <dgm:spPr/>
      <dgm:t>
        <a:bodyPr/>
        <a:lstStyle/>
        <a:p>
          <a:endParaRPr lang="en-GB"/>
        </a:p>
      </dgm:t>
    </dgm:pt>
    <dgm:pt modelId="{7A3ACC85-C88A-4E62-9A9E-3B21A4BD1C6F}" type="pres">
      <dgm:prSet presAssocID="{E05E0678-6305-4A07-81AC-C6A59ADDD628}" presName="connTx" presStyleLbl="parChTrans1D2" presStyleIdx="0" presStyleCnt="3"/>
      <dgm:spPr/>
      <dgm:t>
        <a:bodyPr/>
        <a:lstStyle/>
        <a:p>
          <a:endParaRPr lang="en-GB"/>
        </a:p>
      </dgm:t>
    </dgm:pt>
    <dgm:pt modelId="{FC937569-5EE8-43A6-84D0-DD822889D80C}" type="pres">
      <dgm:prSet presAssocID="{D1AFD07F-6A83-4056-926B-1C85B272F1A3}" presName="node" presStyleLbl="node1" presStyleIdx="0" presStyleCnt="3" custRadScaleRad="20765" custRadScaleInc="300000">
        <dgm:presLayoutVars>
          <dgm:bulletEnabled val="1"/>
        </dgm:presLayoutVars>
      </dgm:prSet>
      <dgm:spPr/>
      <dgm:t>
        <a:bodyPr/>
        <a:lstStyle/>
        <a:p>
          <a:endParaRPr lang="en-GB"/>
        </a:p>
      </dgm:t>
    </dgm:pt>
    <dgm:pt modelId="{3602602A-770A-4FDE-926D-6E1570048EC3}" type="pres">
      <dgm:prSet presAssocID="{0D288274-A0E0-4C8E-B0BE-7D83B2F7FAFC}" presName="Name9" presStyleLbl="parChTrans1D2" presStyleIdx="1" presStyleCnt="3"/>
      <dgm:spPr/>
      <dgm:t>
        <a:bodyPr/>
        <a:lstStyle/>
        <a:p>
          <a:endParaRPr lang="en-GB"/>
        </a:p>
      </dgm:t>
    </dgm:pt>
    <dgm:pt modelId="{AC461BEF-0BA4-45CE-834C-ECD7F49B5EBC}" type="pres">
      <dgm:prSet presAssocID="{0D288274-A0E0-4C8E-B0BE-7D83B2F7FAFC}" presName="connTx" presStyleLbl="parChTrans1D2" presStyleIdx="1" presStyleCnt="3"/>
      <dgm:spPr/>
      <dgm:t>
        <a:bodyPr/>
        <a:lstStyle/>
        <a:p>
          <a:endParaRPr lang="en-GB"/>
        </a:p>
      </dgm:t>
    </dgm:pt>
    <dgm:pt modelId="{C5584537-6E17-489E-9FC2-73B71B3E7B64}" type="pres">
      <dgm:prSet presAssocID="{FEF06ADA-D154-44DA-BC15-2AC33F4D0574}" presName="node" presStyleLbl="node1" presStyleIdx="1" presStyleCnt="3" custRadScaleRad="110134" custRadScaleInc="-53577">
        <dgm:presLayoutVars>
          <dgm:bulletEnabled val="1"/>
        </dgm:presLayoutVars>
      </dgm:prSet>
      <dgm:spPr/>
      <dgm:t>
        <a:bodyPr/>
        <a:lstStyle/>
        <a:p>
          <a:endParaRPr lang="en-GB"/>
        </a:p>
      </dgm:t>
    </dgm:pt>
    <dgm:pt modelId="{6DA707DE-D493-4F71-98C4-E0587F88F312}" type="pres">
      <dgm:prSet presAssocID="{FDE8AA07-8DCD-4FFD-BAC8-80B704A2CD20}" presName="Name9" presStyleLbl="parChTrans1D2" presStyleIdx="2" presStyleCnt="3"/>
      <dgm:spPr/>
      <dgm:t>
        <a:bodyPr/>
        <a:lstStyle/>
        <a:p>
          <a:endParaRPr lang="en-GB"/>
        </a:p>
      </dgm:t>
    </dgm:pt>
    <dgm:pt modelId="{B50AC5E0-7E91-4F85-AB82-5A67A341343F}" type="pres">
      <dgm:prSet presAssocID="{FDE8AA07-8DCD-4FFD-BAC8-80B704A2CD20}" presName="connTx" presStyleLbl="parChTrans1D2" presStyleIdx="2" presStyleCnt="3"/>
      <dgm:spPr/>
      <dgm:t>
        <a:bodyPr/>
        <a:lstStyle/>
        <a:p>
          <a:endParaRPr lang="en-GB"/>
        </a:p>
      </dgm:t>
    </dgm:pt>
    <dgm:pt modelId="{08AC43C9-513B-47D0-BEFA-CF389D6294EB}" type="pres">
      <dgm:prSet presAssocID="{37592473-5F52-4716-98FE-EF6F1C0C06BA}" presName="node" presStyleLbl="node1" presStyleIdx="2" presStyleCnt="3" custRadScaleRad="112937" custRadScaleInc="55305">
        <dgm:presLayoutVars>
          <dgm:bulletEnabled val="1"/>
        </dgm:presLayoutVars>
      </dgm:prSet>
      <dgm:spPr/>
      <dgm:t>
        <a:bodyPr/>
        <a:lstStyle/>
        <a:p>
          <a:endParaRPr lang="en-GB"/>
        </a:p>
      </dgm:t>
    </dgm:pt>
  </dgm:ptLst>
  <dgm:cxnLst>
    <dgm:cxn modelId="{1483CC32-79CE-44A6-80F8-B5B9E2A5D227}" srcId="{86B27382-AF26-45EC-AFCC-F3F7C64D727E}" destId="{D1AFD07F-6A83-4056-926B-1C85B272F1A3}" srcOrd="0" destOrd="0" parTransId="{E05E0678-6305-4A07-81AC-C6A59ADDD628}" sibTransId="{FE0272C4-9DFD-40E0-B8B1-B509922EB0E7}"/>
    <dgm:cxn modelId="{24915EF7-EBEE-40DD-B0DB-CC977B5D5897}" srcId="{86B27382-AF26-45EC-AFCC-F3F7C64D727E}" destId="{37592473-5F52-4716-98FE-EF6F1C0C06BA}" srcOrd="2" destOrd="0" parTransId="{FDE8AA07-8DCD-4FFD-BAC8-80B704A2CD20}" sibTransId="{5465B444-2B2C-4A9E-99CA-672ABEDC9A5F}"/>
    <dgm:cxn modelId="{94378827-9ABC-4B62-954E-3BF4A22EF0DE}" srcId="{86B27382-AF26-45EC-AFCC-F3F7C64D727E}" destId="{FEF06ADA-D154-44DA-BC15-2AC33F4D0574}" srcOrd="1" destOrd="0" parTransId="{0D288274-A0E0-4C8E-B0BE-7D83B2F7FAFC}" sibTransId="{D4156EC0-17BE-48A3-B911-D3781B43E65C}"/>
    <dgm:cxn modelId="{52C58EA7-5CB8-48CA-B79E-87970719D792}" type="presOf" srcId="{0D288274-A0E0-4C8E-B0BE-7D83B2F7FAFC}" destId="{AC461BEF-0BA4-45CE-834C-ECD7F49B5EBC}" srcOrd="1" destOrd="0" presId="urn:microsoft.com/office/officeart/2005/8/layout/radial1"/>
    <dgm:cxn modelId="{9051ECF1-4051-4455-850F-768A5396A5F0}" type="presOf" srcId="{37592473-5F52-4716-98FE-EF6F1C0C06BA}" destId="{08AC43C9-513B-47D0-BEFA-CF389D6294EB}" srcOrd="0" destOrd="0" presId="urn:microsoft.com/office/officeart/2005/8/layout/radial1"/>
    <dgm:cxn modelId="{7DB593CB-1256-4BD3-9BAD-D1CF6CDAB8D1}" type="presOf" srcId="{0D288274-A0E0-4C8E-B0BE-7D83B2F7FAFC}" destId="{3602602A-770A-4FDE-926D-6E1570048EC3}" srcOrd="0" destOrd="0" presId="urn:microsoft.com/office/officeart/2005/8/layout/radial1"/>
    <dgm:cxn modelId="{0586C12A-F69B-42FF-82ED-DC7B22B71263}" type="presOf" srcId="{D1AFD07F-6A83-4056-926B-1C85B272F1A3}" destId="{FC937569-5EE8-43A6-84D0-DD822889D80C}" srcOrd="0" destOrd="0" presId="urn:microsoft.com/office/officeart/2005/8/layout/radial1"/>
    <dgm:cxn modelId="{58CEEFA6-8239-4205-AEE2-B24436CD0FEC}" type="presOf" srcId="{FDE8AA07-8DCD-4FFD-BAC8-80B704A2CD20}" destId="{B50AC5E0-7E91-4F85-AB82-5A67A341343F}" srcOrd="1" destOrd="0" presId="urn:microsoft.com/office/officeart/2005/8/layout/radial1"/>
    <dgm:cxn modelId="{5372C3C6-9AA4-4D57-B4B9-9A87C7FEB5DD}" type="presOf" srcId="{FDE8AA07-8DCD-4FFD-BAC8-80B704A2CD20}" destId="{6DA707DE-D493-4F71-98C4-E0587F88F312}" srcOrd="0" destOrd="0" presId="urn:microsoft.com/office/officeart/2005/8/layout/radial1"/>
    <dgm:cxn modelId="{FE893E30-2E09-41BB-B3CC-CB773E3FE4D9}" type="presOf" srcId="{E05E0678-6305-4A07-81AC-C6A59ADDD628}" destId="{7A7C96DF-5134-4B94-ABEF-90EC2920B6F4}" srcOrd="0" destOrd="0" presId="urn:microsoft.com/office/officeart/2005/8/layout/radial1"/>
    <dgm:cxn modelId="{35F8F527-B1C2-469F-B6BB-E06CCC126AE0}" type="presOf" srcId="{86B27382-AF26-45EC-AFCC-F3F7C64D727E}" destId="{0CBD65C8-EB5E-485B-BFD2-FE0CC132433B}" srcOrd="0" destOrd="0" presId="urn:microsoft.com/office/officeart/2005/8/layout/radial1"/>
    <dgm:cxn modelId="{DF003779-CB47-4535-A511-BF4BC3EDB7EF}" type="presOf" srcId="{FEF06ADA-D154-44DA-BC15-2AC33F4D0574}" destId="{C5584537-6E17-489E-9FC2-73B71B3E7B64}" srcOrd="0" destOrd="0" presId="urn:microsoft.com/office/officeart/2005/8/layout/radial1"/>
    <dgm:cxn modelId="{762389FC-7EC2-4CA5-8364-E75BE7FB0455}" srcId="{FF79B899-2475-4158-BCC4-B638F97B8CCC}" destId="{86B27382-AF26-45EC-AFCC-F3F7C64D727E}" srcOrd="0" destOrd="0" parTransId="{9EF90C52-36C6-4334-87DD-41078EC61B1D}" sibTransId="{FDF40719-6D65-48C1-99EF-06BB5F827B8B}"/>
    <dgm:cxn modelId="{1125A70E-61FC-4476-8FAA-5F12276C0204}" type="presOf" srcId="{FF79B899-2475-4158-BCC4-B638F97B8CCC}" destId="{D80B2F80-0169-4C68-86D0-01DA9C7CE178}" srcOrd="0" destOrd="0" presId="urn:microsoft.com/office/officeart/2005/8/layout/radial1"/>
    <dgm:cxn modelId="{34BAB7CB-118D-4C6E-9315-39922AA5606B}" srcId="{FF79B899-2475-4158-BCC4-B638F97B8CCC}" destId="{AB173FAF-E569-4FB2-8C64-95A80F1D4770}" srcOrd="1" destOrd="0" parTransId="{E2DEA7B8-338B-4EEE-898D-5C855DB043AF}" sibTransId="{8350E888-E9B0-4B01-A492-7860B1F76D7D}"/>
    <dgm:cxn modelId="{F42C8410-C8CF-4945-842C-5E828499F3EE}" type="presOf" srcId="{E05E0678-6305-4A07-81AC-C6A59ADDD628}" destId="{7A3ACC85-C88A-4E62-9A9E-3B21A4BD1C6F}" srcOrd="1" destOrd="0" presId="urn:microsoft.com/office/officeart/2005/8/layout/radial1"/>
    <dgm:cxn modelId="{22DF8C3C-BD65-4DCF-82D0-F1CBA861721A}" type="presParOf" srcId="{D80B2F80-0169-4C68-86D0-01DA9C7CE178}" destId="{0CBD65C8-EB5E-485B-BFD2-FE0CC132433B}" srcOrd="0" destOrd="0" presId="urn:microsoft.com/office/officeart/2005/8/layout/radial1"/>
    <dgm:cxn modelId="{7687D27F-D347-4A28-ACB0-D003892ED45D}" type="presParOf" srcId="{D80B2F80-0169-4C68-86D0-01DA9C7CE178}" destId="{7A7C96DF-5134-4B94-ABEF-90EC2920B6F4}" srcOrd="1" destOrd="0" presId="urn:microsoft.com/office/officeart/2005/8/layout/radial1"/>
    <dgm:cxn modelId="{81689D1C-62B5-4B22-A8F4-0AC347ECCF19}" type="presParOf" srcId="{7A7C96DF-5134-4B94-ABEF-90EC2920B6F4}" destId="{7A3ACC85-C88A-4E62-9A9E-3B21A4BD1C6F}" srcOrd="0" destOrd="0" presId="urn:microsoft.com/office/officeart/2005/8/layout/radial1"/>
    <dgm:cxn modelId="{7F45F18C-6717-4297-98FC-64A17DA98F65}" type="presParOf" srcId="{D80B2F80-0169-4C68-86D0-01DA9C7CE178}" destId="{FC937569-5EE8-43A6-84D0-DD822889D80C}" srcOrd="2" destOrd="0" presId="urn:microsoft.com/office/officeart/2005/8/layout/radial1"/>
    <dgm:cxn modelId="{5FFD1E7C-7728-4219-883F-E720FA003321}" type="presParOf" srcId="{D80B2F80-0169-4C68-86D0-01DA9C7CE178}" destId="{3602602A-770A-4FDE-926D-6E1570048EC3}" srcOrd="3" destOrd="0" presId="urn:microsoft.com/office/officeart/2005/8/layout/radial1"/>
    <dgm:cxn modelId="{377BE559-B8FB-4454-AEBE-94D0546FFD59}" type="presParOf" srcId="{3602602A-770A-4FDE-926D-6E1570048EC3}" destId="{AC461BEF-0BA4-45CE-834C-ECD7F49B5EBC}" srcOrd="0" destOrd="0" presId="urn:microsoft.com/office/officeart/2005/8/layout/radial1"/>
    <dgm:cxn modelId="{2FC2E0C1-A66F-43AD-B340-7DC005515883}" type="presParOf" srcId="{D80B2F80-0169-4C68-86D0-01DA9C7CE178}" destId="{C5584537-6E17-489E-9FC2-73B71B3E7B64}" srcOrd="4" destOrd="0" presId="urn:microsoft.com/office/officeart/2005/8/layout/radial1"/>
    <dgm:cxn modelId="{DA23E3B7-9408-4303-B8E0-C10AAF901C93}" type="presParOf" srcId="{D80B2F80-0169-4C68-86D0-01DA9C7CE178}" destId="{6DA707DE-D493-4F71-98C4-E0587F88F312}" srcOrd="5" destOrd="0" presId="urn:microsoft.com/office/officeart/2005/8/layout/radial1"/>
    <dgm:cxn modelId="{E6B6D1F6-B13C-461C-A49E-5328DF168D6E}" type="presParOf" srcId="{6DA707DE-D493-4F71-98C4-E0587F88F312}" destId="{B50AC5E0-7E91-4F85-AB82-5A67A341343F}" srcOrd="0" destOrd="0" presId="urn:microsoft.com/office/officeart/2005/8/layout/radial1"/>
    <dgm:cxn modelId="{A246324B-D4C8-45D1-B93C-871E72D70428}" type="presParOf" srcId="{D80B2F80-0169-4C68-86D0-01DA9C7CE178}" destId="{08AC43C9-513B-47D0-BEFA-CF389D6294EB}"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D65C8-EB5E-485B-BFD2-FE0CC132433B}">
      <dsp:nvSpPr>
        <dsp:cNvPr id="0" name=""/>
        <dsp:cNvSpPr/>
      </dsp:nvSpPr>
      <dsp:spPr>
        <a:xfrm>
          <a:off x="3084873" y="0"/>
          <a:ext cx="1728633" cy="1728633"/>
        </a:xfrm>
        <a:prstGeom prst="ellipse">
          <a:avLst/>
        </a:prstGeom>
        <a:solidFill>
          <a:srgbClr val="4BB3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ZA" sz="2000" b="1" kern="1200" dirty="0"/>
            <a:t>There are tariffs for:</a:t>
          </a:r>
          <a:endParaRPr lang="en-ZA" sz="2000" b="1" kern="1200" dirty="0">
            <a:solidFill>
              <a:schemeClr val="tx1"/>
            </a:solidFill>
          </a:endParaRPr>
        </a:p>
      </dsp:txBody>
      <dsp:txXfrm>
        <a:off x="3338025" y="253152"/>
        <a:ext cx="1222329" cy="1222329"/>
      </dsp:txXfrm>
    </dsp:sp>
    <dsp:sp modelId="{7A7C96DF-5134-4B94-ABEF-90EC2920B6F4}">
      <dsp:nvSpPr>
        <dsp:cNvPr id="0" name=""/>
        <dsp:cNvSpPr/>
      </dsp:nvSpPr>
      <dsp:spPr>
        <a:xfrm rot="5400000">
          <a:off x="3657253" y="2003826"/>
          <a:ext cx="583873" cy="33486"/>
        </a:xfrm>
        <a:custGeom>
          <a:avLst/>
          <a:gdLst/>
          <a:ahLst/>
          <a:cxnLst/>
          <a:rect l="0" t="0" r="0" b="0"/>
          <a:pathLst>
            <a:path>
              <a:moveTo>
                <a:pt x="0" y="16743"/>
              </a:moveTo>
              <a:lnTo>
                <a:pt x="583873" y="16743"/>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3934593" y="2005973"/>
        <a:ext cx="29193" cy="29193"/>
      </dsp:txXfrm>
    </dsp:sp>
    <dsp:sp modelId="{FC937569-5EE8-43A6-84D0-DD822889D80C}">
      <dsp:nvSpPr>
        <dsp:cNvPr id="0" name=""/>
        <dsp:cNvSpPr/>
      </dsp:nvSpPr>
      <dsp:spPr>
        <a:xfrm>
          <a:off x="3214502" y="2312506"/>
          <a:ext cx="1469376" cy="1469376"/>
        </a:xfrm>
        <a:prstGeom prst="ellipse">
          <a:avLst/>
        </a:prstGeom>
        <a:solidFill>
          <a:srgbClr val="BDDA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kern="1200" dirty="0">
              <a:solidFill>
                <a:schemeClr val="tx1"/>
              </a:solidFill>
            </a:rPr>
            <a:t>Different types of calls</a:t>
          </a:r>
        </a:p>
      </dsp:txBody>
      <dsp:txXfrm>
        <a:off x="3429687" y="2527691"/>
        <a:ext cx="1039006" cy="1039006"/>
      </dsp:txXfrm>
    </dsp:sp>
    <dsp:sp modelId="{3602602A-770A-4FDE-926D-6E1570048EC3}">
      <dsp:nvSpPr>
        <dsp:cNvPr id="0" name=""/>
        <dsp:cNvSpPr/>
      </dsp:nvSpPr>
      <dsp:spPr>
        <a:xfrm rot="2342281">
          <a:off x="4496504" y="1741819"/>
          <a:ext cx="1110982" cy="33486"/>
        </a:xfrm>
        <a:custGeom>
          <a:avLst/>
          <a:gdLst/>
          <a:ahLst/>
          <a:cxnLst/>
          <a:rect l="0" t="0" r="0" b="0"/>
          <a:pathLst>
            <a:path>
              <a:moveTo>
                <a:pt x="0" y="16743"/>
              </a:moveTo>
              <a:lnTo>
                <a:pt x="1110982" y="16743"/>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dirty="0"/>
        </a:p>
      </dsp:txBody>
      <dsp:txXfrm>
        <a:off x="5024220" y="1730788"/>
        <a:ext cx="55549" cy="55549"/>
      </dsp:txXfrm>
    </dsp:sp>
    <dsp:sp modelId="{C5584537-6E17-489E-9FC2-73B71B3E7B64}">
      <dsp:nvSpPr>
        <dsp:cNvPr id="0" name=""/>
        <dsp:cNvSpPr/>
      </dsp:nvSpPr>
      <dsp:spPr>
        <a:xfrm>
          <a:off x="5319426" y="1836475"/>
          <a:ext cx="1469376" cy="1469376"/>
        </a:xfrm>
        <a:prstGeom prst="ellipse">
          <a:avLst/>
        </a:prstGeom>
        <a:solidFill>
          <a:srgbClr val="BDDA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kern="1200" dirty="0">
              <a:solidFill>
                <a:schemeClr val="tx1"/>
              </a:solidFill>
            </a:rPr>
            <a:t>Calls at different times</a:t>
          </a:r>
        </a:p>
      </dsp:txBody>
      <dsp:txXfrm>
        <a:off x="5534611" y="2051660"/>
        <a:ext cx="1039006" cy="1039006"/>
      </dsp:txXfrm>
    </dsp:sp>
    <dsp:sp modelId="{6DA707DE-D493-4F71-98C4-E0587F88F312}">
      <dsp:nvSpPr>
        <dsp:cNvPr id="0" name=""/>
        <dsp:cNvSpPr/>
      </dsp:nvSpPr>
      <dsp:spPr>
        <a:xfrm rot="8539073">
          <a:off x="2256511" y="1720091"/>
          <a:ext cx="1126089" cy="33486"/>
        </a:xfrm>
        <a:custGeom>
          <a:avLst/>
          <a:gdLst/>
          <a:ahLst/>
          <a:cxnLst/>
          <a:rect l="0" t="0" r="0" b="0"/>
          <a:pathLst>
            <a:path>
              <a:moveTo>
                <a:pt x="0" y="16743"/>
              </a:moveTo>
              <a:lnTo>
                <a:pt x="1126089" y="16743"/>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rot="10800000">
        <a:off x="2791403" y="1708681"/>
        <a:ext cx="56304" cy="56304"/>
      </dsp:txXfrm>
    </dsp:sp>
    <dsp:sp modelId="{08AC43C9-513B-47D0-BEFA-CF389D6294EB}">
      <dsp:nvSpPr>
        <dsp:cNvPr id="0" name=""/>
        <dsp:cNvSpPr/>
      </dsp:nvSpPr>
      <dsp:spPr>
        <a:xfrm>
          <a:off x="1057823" y="1795424"/>
          <a:ext cx="1469376" cy="1469376"/>
        </a:xfrm>
        <a:prstGeom prst="ellipse">
          <a:avLst/>
        </a:prstGeom>
        <a:solidFill>
          <a:srgbClr val="BDDA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kern="1200" dirty="0">
              <a:solidFill>
                <a:schemeClr val="tx1"/>
              </a:solidFill>
            </a:rPr>
            <a:t>Different bundles of data</a:t>
          </a:r>
        </a:p>
      </dsp:txBody>
      <dsp:txXfrm>
        <a:off x="1273008" y="2010609"/>
        <a:ext cx="1039006" cy="103900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96FEB2-4D84-47E5-8603-A466CCBA26C1}"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318BD4-93E4-4921-AB11-3201FE45B929}" type="slidenum">
              <a:rPr lang="en-GB" smtClean="0"/>
              <a:t>‹#›</a:t>
            </a:fld>
            <a:endParaRPr lang="en-GB"/>
          </a:p>
        </p:txBody>
      </p:sp>
    </p:spTree>
    <p:extLst>
      <p:ext uri="{BB962C8B-B14F-4D97-AF65-F5344CB8AC3E}">
        <p14:creationId xmlns:p14="http://schemas.microsoft.com/office/powerpoint/2010/main" val="8047385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10" name="Picture 9"/>
          <p:cNvPicPr>
            <a:picLocks noChangeAspect="1"/>
          </p:cNvPicPr>
          <p:nvPr userDrawn="1"/>
        </p:nvPicPr>
        <p:blipFill rotWithShape="1">
          <a:blip r:embed="rId4"/>
          <a:srcRect l="1090"/>
          <a:stretch/>
        </p:blipFill>
        <p:spPr>
          <a:xfrm>
            <a:off x="392595" y="439031"/>
            <a:ext cx="1839783" cy="2484000"/>
          </a:xfrm>
          <a:prstGeom prst="rect">
            <a:avLst/>
          </a:prstGeom>
        </p:spPr>
      </p:pic>
    </p:spTree>
    <p:custDataLst>
      <p:tags r:id="rId1"/>
    </p:custDataLst>
    <p:extLst>
      <p:ext uri="{BB962C8B-B14F-4D97-AF65-F5344CB8AC3E}">
        <p14:creationId xmlns:p14="http://schemas.microsoft.com/office/powerpoint/2010/main" val="35137303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2" name="Title 1"/>
          <p:cNvSpPr>
            <a:spLocks noGrp="1"/>
          </p:cNvSpPr>
          <p:nvPr>
            <p:ph type="title"/>
          </p:nvPr>
        </p:nvSpPr>
        <p:spPr>
          <a:xfrm>
            <a:off x="381001" y="417320"/>
            <a:ext cx="7905750" cy="720724"/>
          </a:xfrm>
          <a:prstGeom prst="rect">
            <a:avLst/>
          </a:prstGeom>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1451464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399289" y="1258443"/>
            <a:ext cx="7905751" cy="48910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740909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12288261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10" name="Picture 9"/>
          <p:cNvPicPr>
            <a:picLocks noChangeAspect="1"/>
          </p:cNvPicPr>
          <p:nvPr userDrawn="1"/>
        </p:nvPicPr>
        <p:blipFill rotWithShape="1">
          <a:blip r:embed="rId13"/>
          <a:srcRect l="65718" t="503" r="5295" b="78272"/>
          <a:stretch/>
        </p:blipFill>
        <p:spPr>
          <a:xfrm>
            <a:off x="8422374" y="5619097"/>
            <a:ext cx="721626" cy="705600"/>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a:t>
            </a:r>
            <a:r>
              <a:rPr lang="en-ZA" sz="2400" b="1" dirty="0" smtClean="0">
                <a:solidFill>
                  <a:prstClr val="white"/>
                </a:solidFill>
              </a:rPr>
              <a:t>4</a:t>
            </a:r>
            <a:endParaRPr lang="en-ZA" sz="2400" b="1" dirty="0">
              <a:solidFill>
                <a:prstClr val="white"/>
              </a:solidFill>
            </a:endParaRPr>
          </a:p>
        </p:txBody>
      </p:sp>
    </p:spTree>
    <p:custDataLst>
      <p:tags r:id="rId11"/>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1"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6210" y="2237971"/>
            <a:ext cx="2853643" cy="3371865"/>
          </a:xfrm>
          <a:prstGeom prst="rect">
            <a:avLst/>
          </a:prstGeom>
          <a:noFill/>
          <a:ln>
            <a:noFill/>
          </a:ln>
        </p:spPr>
      </p:pic>
      <p:sp>
        <p:nvSpPr>
          <p:cNvPr id="12" name="Rectangle 11"/>
          <p:cNvSpPr/>
          <p:nvPr/>
        </p:nvSpPr>
        <p:spPr>
          <a:xfrm>
            <a:off x="863600" y="1493281"/>
            <a:ext cx="7198724" cy="46332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10.2 page 198 </a:t>
            </a:r>
            <a:r>
              <a:rPr lang="en-ZA" sz="3200" dirty="0"/>
              <a:t>continued …</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10.1</a:t>
            </a:r>
          </a:p>
        </p:txBody>
      </p:sp>
      <p:grpSp>
        <p:nvGrpSpPr>
          <p:cNvPr id="13" name="Group 12"/>
          <p:cNvGrpSpPr>
            <a:grpSpLocks noChangeAspect="1"/>
          </p:cNvGrpSpPr>
          <p:nvPr/>
        </p:nvGrpSpPr>
        <p:grpSpPr>
          <a:xfrm>
            <a:off x="371325" y="1679271"/>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graphicFrame>
        <p:nvGraphicFramePr>
          <p:cNvPr id="19" name="Table 18"/>
          <p:cNvGraphicFramePr>
            <a:graphicFrameLocks noGrp="1"/>
          </p:cNvGraphicFramePr>
          <p:nvPr>
            <p:extLst>
              <p:ext uri="{D42A27DB-BD31-4B8C-83A1-F6EECF244321}">
                <p14:modId xmlns:p14="http://schemas.microsoft.com/office/powerpoint/2010/main" val="845982545"/>
              </p:ext>
            </p:extLst>
          </p:nvPr>
        </p:nvGraphicFramePr>
        <p:xfrm>
          <a:off x="1875810" y="1858767"/>
          <a:ext cx="5982850" cy="651124"/>
        </p:xfrm>
        <a:graphic>
          <a:graphicData uri="http://schemas.openxmlformats.org/drawingml/2006/table">
            <a:tbl>
              <a:tblPr bandRow="1">
                <a:tableStyleId>{5C22544A-7EE6-4342-B048-85BDC9FD1C3A}</a:tableStyleId>
              </a:tblPr>
              <a:tblGrid>
                <a:gridCol w="5982850">
                  <a:extLst>
                    <a:ext uri="{9D8B030D-6E8A-4147-A177-3AD203B41FA5}">
                      <a16:colId xmlns:a16="http://schemas.microsoft.com/office/drawing/2014/main" xmlns="" val="20000"/>
                    </a:ext>
                  </a:extLst>
                </a:gridCol>
              </a:tblGrid>
              <a:tr h="231984">
                <a:tc>
                  <a:txBody>
                    <a:bodyPr/>
                    <a:lstStyle/>
                    <a:p>
                      <a:r>
                        <a:rPr lang="en-GB" sz="1400" b="1" dirty="0">
                          <a:solidFill>
                            <a:schemeClr val="bg1"/>
                          </a:solidFill>
                        </a:rPr>
                        <a:t>Business</a:t>
                      </a:r>
                      <a:r>
                        <a:rPr lang="en-GB" sz="1600" b="1" dirty="0">
                          <a:solidFill>
                            <a:schemeClr val="bg1"/>
                          </a:solidFill>
                        </a:rPr>
                        <a:t> calls for</a:t>
                      </a:r>
                      <a:r>
                        <a:rPr lang="en-GB" sz="1600" b="1" baseline="0" dirty="0">
                          <a:solidFill>
                            <a:schemeClr val="bg1"/>
                          </a:solidFill>
                        </a:rPr>
                        <a:t> the month</a:t>
                      </a:r>
                      <a:endParaRPr lang="en-GB" sz="1600" b="1" dirty="0">
                        <a:solidFill>
                          <a:schemeClr val="bg1"/>
                        </a:solidFill>
                      </a:endParaRPr>
                    </a:p>
                  </a:txBody>
                  <a:tcPr marL="81724" marR="81724" marT="40861" marB="40861">
                    <a:solidFill>
                      <a:srgbClr val="64AFA8"/>
                    </a:solidFill>
                  </a:tcPr>
                </a:tc>
                <a:extLst>
                  <a:ext uri="{0D108BD9-81ED-4DB2-BD59-A6C34878D82A}">
                    <a16:rowId xmlns:a16="http://schemas.microsoft.com/office/drawing/2014/main" xmlns="" val="10000"/>
                  </a:ext>
                </a:extLst>
              </a:tr>
              <a:tr h="275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dirty="0"/>
                        <a:t>On-network calls:      </a:t>
                      </a:r>
                      <a:r>
                        <a:rPr lang="en-ZA" sz="1600" dirty="0"/>
                        <a:t>790 calls × R0 = R0 </a:t>
                      </a:r>
                      <a:endParaRPr lang="en-GB" sz="1600" dirty="0"/>
                    </a:p>
                  </a:txBody>
                  <a:tcPr marL="81724" marR="81724" marT="40861" marB="40861">
                    <a:solidFill>
                      <a:srgbClr val="DCEEBC"/>
                    </a:solidFill>
                  </a:tcPr>
                </a:tc>
                <a:extLst>
                  <a:ext uri="{0D108BD9-81ED-4DB2-BD59-A6C34878D82A}">
                    <a16:rowId xmlns:a16="http://schemas.microsoft.com/office/drawing/2014/main" xmlns="" val="10001"/>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172575826"/>
              </p:ext>
            </p:extLst>
          </p:nvPr>
        </p:nvGraphicFramePr>
        <p:xfrm>
          <a:off x="1875810" y="5002369"/>
          <a:ext cx="5982850" cy="310270"/>
        </p:xfrm>
        <a:graphic>
          <a:graphicData uri="http://schemas.openxmlformats.org/drawingml/2006/table">
            <a:tbl>
              <a:tblPr bandRow="1">
                <a:tableStyleId>{5C22544A-7EE6-4342-B048-85BDC9FD1C3A}</a:tableStyleId>
              </a:tblPr>
              <a:tblGrid>
                <a:gridCol w="5982850">
                  <a:extLst>
                    <a:ext uri="{9D8B030D-6E8A-4147-A177-3AD203B41FA5}">
                      <a16:colId xmlns:a16="http://schemas.microsoft.com/office/drawing/2014/main" xmlns="" val="20000"/>
                    </a:ext>
                  </a:extLst>
                </a:gridCol>
              </a:tblGrid>
              <a:tr h="260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dirty="0"/>
                        <a:t>Total cost: </a:t>
                      </a:r>
                      <a:r>
                        <a:rPr lang="en-ZA" sz="1600" b="1" baseline="0" dirty="0" smtClean="0"/>
                        <a:t> </a:t>
                      </a:r>
                      <a:r>
                        <a:rPr lang="en-ZA" sz="1600" dirty="0" smtClean="0"/>
                        <a:t>Rental </a:t>
                      </a:r>
                      <a:r>
                        <a:rPr lang="en-ZA" sz="1600" dirty="0"/>
                        <a:t>cost + cost of calls = R1000 + R66 = R1 066</a:t>
                      </a:r>
                      <a:endParaRPr lang="en-GB" sz="1600" dirty="0"/>
                    </a:p>
                  </a:txBody>
                  <a:tcPr marL="66431" marR="66431" marT="33215" marB="33215">
                    <a:solidFill>
                      <a:srgbClr val="DCEEBC"/>
                    </a:solidFill>
                  </a:tcPr>
                </a:tc>
                <a:extLst>
                  <a:ext uri="{0D108BD9-81ED-4DB2-BD59-A6C34878D82A}">
                    <a16:rowId xmlns:a16="http://schemas.microsoft.com/office/drawing/2014/main" xmlns=""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851646864"/>
              </p:ext>
            </p:extLst>
          </p:nvPr>
        </p:nvGraphicFramePr>
        <p:xfrm>
          <a:off x="1875810" y="2522854"/>
          <a:ext cx="5982850" cy="813242"/>
        </p:xfrm>
        <a:graphic>
          <a:graphicData uri="http://schemas.openxmlformats.org/drawingml/2006/table">
            <a:tbl>
              <a:tblPr bandRow="1">
                <a:tableStyleId>{5C22544A-7EE6-4342-B048-85BDC9FD1C3A}</a:tableStyleId>
              </a:tblPr>
              <a:tblGrid>
                <a:gridCol w="5982850">
                  <a:extLst>
                    <a:ext uri="{9D8B030D-6E8A-4147-A177-3AD203B41FA5}">
                      <a16:colId xmlns:a16="http://schemas.microsoft.com/office/drawing/2014/main" xmlns="" val="20000"/>
                    </a:ext>
                  </a:extLst>
                </a:gridCol>
              </a:tblGrid>
              <a:tr h="469583">
                <a:tc>
                  <a:txBody>
                    <a:bodyPr/>
                    <a:lstStyle/>
                    <a:p>
                      <a:r>
                        <a:rPr lang="en-ZA" sz="1600" b="1" dirty="0"/>
                        <a:t>Landline calls: </a:t>
                      </a:r>
                      <a:r>
                        <a:rPr lang="en-ZA" sz="1600" dirty="0"/>
                        <a:t>530 calls × 107 secs = 56 710 secs; </a:t>
                      </a:r>
                    </a:p>
                    <a:p>
                      <a:r>
                        <a:rPr lang="en-ZA" sz="1600" dirty="0"/>
                        <a:t>                           56 710 ÷ 60 = 945,17 mins; </a:t>
                      </a:r>
                    </a:p>
                    <a:p>
                      <a:r>
                        <a:rPr lang="en-ZA" sz="1600" dirty="0"/>
                        <a:t>                           </a:t>
                      </a:r>
                      <a:r>
                        <a:rPr lang="en-ZA" sz="1600" dirty="0" smtClean="0"/>
                        <a:t>946 </a:t>
                      </a:r>
                      <a:r>
                        <a:rPr lang="en-ZA" sz="1600" dirty="0"/>
                        <a:t>min × R0,26 = R245,96 </a:t>
                      </a:r>
                      <a:endParaRPr lang="en-GB" sz="1600" dirty="0"/>
                    </a:p>
                  </a:txBody>
                  <a:tcPr marL="81724" marR="81724" marT="40861" marB="40861">
                    <a:solidFill>
                      <a:srgbClr val="B4DB6F"/>
                    </a:solidFill>
                  </a:tcPr>
                </a:tc>
                <a:extLst>
                  <a:ext uri="{0D108BD9-81ED-4DB2-BD59-A6C34878D82A}">
                    <a16:rowId xmlns:a16="http://schemas.microsoft.com/office/drawing/2014/main" xmlns=""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582790857"/>
              </p:ext>
            </p:extLst>
          </p:nvPr>
        </p:nvGraphicFramePr>
        <p:xfrm>
          <a:off x="1876641" y="3351187"/>
          <a:ext cx="5982850" cy="813242"/>
        </p:xfrm>
        <a:graphic>
          <a:graphicData uri="http://schemas.openxmlformats.org/drawingml/2006/table">
            <a:tbl>
              <a:tblPr bandRow="1">
                <a:tableStyleId>{5C22544A-7EE6-4342-B048-85BDC9FD1C3A}</a:tableStyleId>
              </a:tblPr>
              <a:tblGrid>
                <a:gridCol w="5982850">
                  <a:extLst>
                    <a:ext uri="{9D8B030D-6E8A-4147-A177-3AD203B41FA5}">
                      <a16:colId xmlns:a16="http://schemas.microsoft.com/office/drawing/2014/main" xmlns="" val="20000"/>
                    </a:ext>
                  </a:extLst>
                </a:gridCol>
              </a:tblGrid>
              <a:tr h="46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dirty="0"/>
                        <a:t>Mobile calls: </a:t>
                      </a:r>
                      <a:r>
                        <a:rPr lang="en-ZA" sz="1600" dirty="0"/>
                        <a:t>1 015 calls × 74 secs = 75 110 secs;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t>                        </a:t>
                      </a:r>
                      <a:r>
                        <a:rPr lang="en-ZA" sz="1600" dirty="0" smtClean="0"/>
                        <a:t>75 </a:t>
                      </a:r>
                      <a:r>
                        <a:rPr lang="en-ZA" sz="1600" dirty="0"/>
                        <a:t>110 ÷ 60 = 1 251,83 mins;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t>                        </a:t>
                      </a:r>
                      <a:r>
                        <a:rPr lang="en-ZA" sz="1600" dirty="0" smtClean="0"/>
                        <a:t>1 </a:t>
                      </a:r>
                      <a:r>
                        <a:rPr lang="en-ZA" sz="1600" dirty="0"/>
                        <a:t>252 min × R0,54 = R676,08 </a:t>
                      </a:r>
                      <a:endParaRPr lang="en-GB" sz="1600" dirty="0"/>
                    </a:p>
                  </a:txBody>
                  <a:tcPr marL="81724" marR="81724" marT="40861" marB="40861">
                    <a:solidFill>
                      <a:srgbClr val="DCEEBC"/>
                    </a:solidFill>
                  </a:tcPr>
                </a:tc>
                <a:extLst>
                  <a:ext uri="{0D108BD9-81ED-4DB2-BD59-A6C34878D82A}">
                    <a16:rowId xmlns:a16="http://schemas.microsoft.com/office/drawing/2014/main" xmlns=""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359024947"/>
              </p:ext>
            </p:extLst>
          </p:nvPr>
        </p:nvGraphicFramePr>
        <p:xfrm>
          <a:off x="1875810" y="4179901"/>
          <a:ext cx="5982850" cy="813242"/>
        </p:xfrm>
        <a:graphic>
          <a:graphicData uri="http://schemas.openxmlformats.org/drawingml/2006/table">
            <a:tbl>
              <a:tblPr bandRow="1">
                <a:tableStyleId>{5C22544A-7EE6-4342-B048-85BDC9FD1C3A}</a:tableStyleId>
              </a:tblPr>
              <a:tblGrid>
                <a:gridCol w="5982850">
                  <a:extLst>
                    <a:ext uri="{9D8B030D-6E8A-4147-A177-3AD203B41FA5}">
                      <a16:colId xmlns:a16="http://schemas.microsoft.com/office/drawing/2014/main" xmlns="" val="20000"/>
                    </a:ext>
                  </a:extLst>
                </a:gridCol>
              </a:tblGrid>
              <a:tr h="46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dirty="0"/>
                        <a:t>Off-peak calls: </a:t>
                      </a:r>
                      <a:r>
                        <a:rPr lang="en-ZA" sz="1600" dirty="0"/>
                        <a:t>90 calls × 133 secs = 11 970 secs;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t>                           11 970 ÷ 60 = 199,5 mins; </a:t>
                      </a:r>
                      <a:endParaRPr lang="en-ZA"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smtClean="0"/>
                        <a:t>                           200 </a:t>
                      </a:r>
                      <a:r>
                        <a:rPr lang="en-ZA" sz="1600" dirty="0"/>
                        <a:t>min × R0,33 = R66 </a:t>
                      </a:r>
                      <a:endParaRPr lang="en-GB" sz="1600" dirty="0"/>
                    </a:p>
                  </a:txBody>
                  <a:tcPr marL="81724" marR="81724" marT="40861" marB="40861">
                    <a:solidFill>
                      <a:srgbClr val="B4DB6F"/>
                    </a:solidFill>
                  </a:tcPr>
                </a:tc>
                <a:extLst>
                  <a:ext uri="{0D108BD9-81ED-4DB2-BD59-A6C34878D82A}">
                    <a16:rowId xmlns:a16="http://schemas.microsoft.com/office/drawing/2014/main" xmlns="" val="10000"/>
                  </a:ext>
                </a:extLst>
              </a:tr>
            </a:tbl>
          </a:graphicData>
        </a:graphic>
      </p:graphicFrame>
      <p:sp>
        <p:nvSpPr>
          <p:cNvPr id="24" name="Content Placeholder 2"/>
          <p:cNvSpPr txBox="1">
            <a:spLocks/>
          </p:cNvSpPr>
          <p:nvPr/>
        </p:nvSpPr>
        <p:spPr>
          <a:xfrm>
            <a:off x="1480074" y="1937787"/>
            <a:ext cx="6590876" cy="445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mj-lt"/>
              <a:buAutoNum type="arabicPeriod" startAt="3"/>
            </a:pPr>
            <a:r>
              <a:rPr lang="en-ZA" sz="2000" dirty="0"/>
              <a:t> </a:t>
            </a:r>
          </a:p>
        </p:txBody>
      </p:sp>
    </p:spTree>
    <p:extLst>
      <p:ext uri="{BB962C8B-B14F-4D97-AF65-F5344CB8AC3E}">
        <p14:creationId xmlns:p14="http://schemas.microsoft.com/office/powerpoint/2010/main" val="6668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10.1</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ZA" dirty="0"/>
              <a:t>Exercise 10.1</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Exercise 10.1 </a:t>
            </a:r>
            <a:r>
              <a:rPr lang="en-US" altLang="en-US" sz="2000" dirty="0"/>
              <a:t>on </a:t>
            </a:r>
            <a:r>
              <a:rPr lang="en-US" altLang="en-US" sz="2000" b="1" dirty="0"/>
              <a:t>page 192 </a:t>
            </a:r>
            <a:r>
              <a:rPr lang="en-US" altLang="en-US" sz="2000" dirty="0"/>
              <a:t>of your Student’s Book</a:t>
            </a:r>
            <a:endParaRPr lang="en-GB" altLang="en-US" sz="2000" dirty="0"/>
          </a:p>
          <a:p>
            <a:endParaRPr lang="en-GB" dirty="0"/>
          </a:p>
        </p:txBody>
      </p:sp>
      <p:pic>
        <p:nvPicPr>
          <p:cNvPr id="5" name="Picture 4"/>
          <p:cNvPicPr>
            <a:picLocks noChangeAspect="1"/>
          </p:cNvPicPr>
          <p:nvPr/>
        </p:nvPicPr>
        <p:blipFill rotWithShape="1">
          <a:blip r:embed="rId2"/>
          <a:srcRect l="1090"/>
          <a:stretch/>
        </p:blipFill>
        <p:spPr>
          <a:xfrm>
            <a:off x="392595" y="439031"/>
            <a:ext cx="1839783" cy="2484000"/>
          </a:xfrm>
          <a:prstGeom prst="rect">
            <a:avLst/>
          </a:prstGeom>
        </p:spPr>
      </p:pic>
    </p:spTree>
    <p:extLst>
      <p:ext uri="{BB962C8B-B14F-4D97-AF65-F5344CB8AC3E}">
        <p14:creationId xmlns:p14="http://schemas.microsoft.com/office/powerpoint/2010/main" val="3483390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841123"/>
          </a:xfrm>
        </p:spPr>
        <p:txBody>
          <a:bodyPr/>
          <a:lstStyle/>
          <a:p>
            <a:r>
              <a:rPr lang="en-ZA" b="1" dirty="0">
                <a:latin typeface="+mn-lt"/>
              </a:rPr>
              <a:t>Transport tariffs</a:t>
            </a:r>
            <a:br>
              <a:rPr lang="en-ZA" b="1" dirty="0">
                <a:latin typeface="+mn-lt"/>
              </a:rPr>
            </a:br>
            <a:r>
              <a:rPr lang="en-ZA" sz="1800" b="1" dirty="0">
                <a:solidFill>
                  <a:schemeClr val="bg2">
                    <a:lumMod val="75000"/>
                  </a:schemeClr>
                </a:solidFill>
                <a:latin typeface="+mn-lt"/>
              </a:rPr>
              <a:t>Unit 10.2</a:t>
            </a:r>
            <a:endParaRPr lang="en-GB" b="1" dirty="0">
              <a:solidFill>
                <a:schemeClr val="bg2">
                  <a:lumMod val="75000"/>
                </a:schemeClr>
              </a:solidFill>
              <a:latin typeface="+mn-lt"/>
            </a:endParaRPr>
          </a:p>
        </p:txBody>
      </p:sp>
      <p:sp>
        <p:nvSpPr>
          <p:cNvPr id="3" name="Content Placeholder 2"/>
          <p:cNvSpPr>
            <a:spLocks noGrp="1"/>
          </p:cNvSpPr>
          <p:nvPr>
            <p:ph idx="1"/>
          </p:nvPr>
        </p:nvSpPr>
        <p:spPr>
          <a:xfrm>
            <a:off x="399289" y="1624203"/>
            <a:ext cx="7610855" cy="3569589"/>
          </a:xfrm>
        </p:spPr>
        <p:txBody>
          <a:bodyPr/>
          <a:lstStyle/>
          <a:p>
            <a:pPr marL="0" indent="0">
              <a:buNone/>
            </a:pPr>
            <a:r>
              <a:rPr lang="en-ZA" sz="2100" dirty="0"/>
              <a:t>There are tariffs for:</a:t>
            </a:r>
          </a:p>
          <a:p>
            <a:pPr marL="0" indent="0">
              <a:buNone/>
            </a:pPr>
            <a:endParaRPr lang="en-ZA" sz="1200" dirty="0"/>
          </a:p>
          <a:p>
            <a:r>
              <a:rPr lang="en-ZA" sz="2100" dirty="0"/>
              <a:t>Transport of goods, depending on the size of the truck, the size of the load and the distance travelled</a:t>
            </a:r>
          </a:p>
          <a:p>
            <a:r>
              <a:rPr lang="en-ZA" sz="2100" dirty="0"/>
              <a:t>Toll roads</a:t>
            </a:r>
          </a:p>
          <a:p>
            <a:r>
              <a:rPr lang="en-ZA" sz="2100" dirty="0"/>
              <a:t>Train and bus trips</a:t>
            </a:r>
          </a:p>
          <a:p>
            <a:endParaRPr lang="en-ZA" sz="1200" dirty="0"/>
          </a:p>
          <a:p>
            <a:pPr marL="0" indent="0">
              <a:buNone/>
            </a:pPr>
            <a:r>
              <a:rPr lang="en-ZA" sz="2100" dirty="0"/>
              <a:t>The next slide shows a map with toll roads marked around Johannesburg. Look for the gantries too. </a:t>
            </a:r>
          </a:p>
        </p:txBody>
      </p:sp>
      <p:sp>
        <p:nvSpPr>
          <p:cNvPr id="4" name="Rectangle 3"/>
          <p:cNvSpPr/>
          <p:nvPr/>
        </p:nvSpPr>
        <p:spPr>
          <a:xfrm>
            <a:off x="518160" y="5136660"/>
            <a:ext cx="7336536" cy="84482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5" name="Content Placeholder 2"/>
          <p:cNvSpPr txBox="1">
            <a:spLocks/>
          </p:cNvSpPr>
          <p:nvPr/>
        </p:nvSpPr>
        <p:spPr>
          <a:xfrm>
            <a:off x="893438" y="4926556"/>
            <a:ext cx="125540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Definition</a:t>
            </a:r>
            <a:endParaRPr lang="en-GB" sz="2000" b="1" i="1" dirty="0">
              <a:solidFill>
                <a:srgbClr val="64AFA8"/>
              </a:solidFill>
            </a:endParaRPr>
          </a:p>
        </p:txBody>
      </p:sp>
      <p:sp>
        <p:nvSpPr>
          <p:cNvPr id="6" name="TextBox 5"/>
          <p:cNvSpPr txBox="1"/>
          <p:nvPr/>
        </p:nvSpPr>
        <p:spPr>
          <a:xfrm>
            <a:off x="692114" y="5244245"/>
            <a:ext cx="6988628" cy="707886"/>
          </a:xfrm>
          <a:prstGeom prst="rect">
            <a:avLst/>
          </a:prstGeom>
          <a:noFill/>
        </p:spPr>
        <p:txBody>
          <a:bodyPr wrap="square" rtlCol="0">
            <a:spAutoFit/>
          </a:bodyPr>
          <a:lstStyle/>
          <a:p>
            <a:r>
              <a:rPr lang="en-ZA" sz="2000" b="1" dirty="0"/>
              <a:t>What is a gantry? </a:t>
            </a:r>
          </a:p>
          <a:p>
            <a:r>
              <a:rPr lang="en-ZA" sz="2000" dirty="0"/>
              <a:t>An overhead structure where a specific fee is charged. </a:t>
            </a:r>
          </a:p>
        </p:txBody>
      </p:sp>
      <p:sp>
        <p:nvSpPr>
          <p:cNvPr id="7" name="Content Placeholder 2"/>
          <p:cNvSpPr txBox="1">
            <a:spLocks/>
          </p:cNvSpPr>
          <p:nvPr/>
        </p:nvSpPr>
        <p:spPr>
          <a:xfrm>
            <a:off x="7159861" y="5706763"/>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1696193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841123"/>
          </a:xfrm>
        </p:spPr>
        <p:txBody>
          <a:bodyPr/>
          <a:lstStyle/>
          <a:p>
            <a:r>
              <a:rPr lang="en-ZA" b="1" dirty="0">
                <a:latin typeface="+mn-lt"/>
              </a:rPr>
              <a:t>Transport tariffs</a:t>
            </a:r>
            <a:br>
              <a:rPr lang="en-ZA" b="1" dirty="0">
                <a:latin typeface="+mn-lt"/>
              </a:rPr>
            </a:br>
            <a:endParaRPr lang="en-GB" b="1" dirty="0">
              <a:solidFill>
                <a:schemeClr val="bg2">
                  <a:lumMod val="75000"/>
                </a:schemeClr>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9040" b="1"/>
          <a:stretch/>
        </p:blipFill>
        <p:spPr>
          <a:xfrm>
            <a:off x="1189281" y="1145822"/>
            <a:ext cx="6460027" cy="5016244"/>
          </a:xfrm>
          <a:prstGeom prst="rect">
            <a:avLst/>
          </a:prstGeom>
        </p:spPr>
      </p:pic>
    </p:spTree>
    <p:extLst>
      <p:ext uri="{BB962C8B-B14F-4D97-AF65-F5344CB8AC3E}">
        <p14:creationId xmlns:p14="http://schemas.microsoft.com/office/powerpoint/2010/main" val="3067328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latin typeface="+mn-lt"/>
              </a:rPr>
              <a:t>Comparing transport tariffs</a:t>
            </a:r>
            <a:endParaRPr lang="en-GB" b="1" dirty="0">
              <a:latin typeface="+mn-lt"/>
            </a:endParaRPr>
          </a:p>
        </p:txBody>
      </p:sp>
      <p:sp>
        <p:nvSpPr>
          <p:cNvPr id="3" name="Content Placeholder 2"/>
          <p:cNvSpPr>
            <a:spLocks noGrp="1"/>
          </p:cNvSpPr>
          <p:nvPr>
            <p:ph idx="1"/>
          </p:nvPr>
        </p:nvSpPr>
        <p:spPr/>
        <p:txBody>
          <a:bodyPr/>
          <a:lstStyle/>
          <a:p>
            <a:pPr marL="0" indent="0">
              <a:lnSpc>
                <a:spcPct val="100000"/>
              </a:lnSpc>
              <a:spcBef>
                <a:spcPts val="0"/>
              </a:spcBef>
              <a:buNone/>
            </a:pPr>
            <a:r>
              <a:rPr lang="en-ZA" sz="2100" dirty="0"/>
              <a:t>There are transport tariffs that affect all people who travel to work </a:t>
            </a:r>
          </a:p>
          <a:p>
            <a:pPr marL="0" indent="0">
              <a:lnSpc>
                <a:spcPct val="100000"/>
              </a:lnSpc>
              <a:spcBef>
                <a:spcPts val="0"/>
              </a:spcBef>
              <a:buNone/>
            </a:pPr>
            <a:r>
              <a:rPr lang="en-ZA" sz="2100" dirty="0"/>
              <a:t>by public transport. We can compare the fares for different forms of transport using a graph.  </a:t>
            </a:r>
          </a:p>
        </p:txBody>
      </p:sp>
      <p:graphicFrame>
        <p:nvGraphicFramePr>
          <p:cNvPr id="5" name="Table 4"/>
          <p:cNvGraphicFramePr>
            <a:graphicFrameLocks noGrp="1"/>
          </p:cNvGraphicFramePr>
          <p:nvPr>
            <p:extLst>
              <p:ext uri="{D42A27DB-BD31-4B8C-83A1-F6EECF244321}">
                <p14:modId xmlns:p14="http://schemas.microsoft.com/office/powerpoint/2010/main" val="1144695262"/>
              </p:ext>
            </p:extLst>
          </p:nvPr>
        </p:nvGraphicFramePr>
        <p:xfrm>
          <a:off x="399289" y="2525043"/>
          <a:ext cx="7263384" cy="396240"/>
        </p:xfrm>
        <a:graphic>
          <a:graphicData uri="http://schemas.openxmlformats.org/drawingml/2006/table">
            <a:tbl>
              <a:tblPr firstRow="1" bandRow="1">
                <a:tableStyleId>{5C22544A-7EE6-4342-B048-85BDC9FD1C3A}</a:tableStyleId>
              </a:tblPr>
              <a:tblGrid>
                <a:gridCol w="7263384">
                  <a:extLst>
                    <a:ext uri="{9D8B030D-6E8A-4147-A177-3AD203B41FA5}">
                      <a16:colId xmlns:a16="http://schemas.microsoft.com/office/drawing/2014/main" xmlns="" val="20000"/>
                    </a:ext>
                  </a:extLst>
                </a:gridCol>
              </a:tblGrid>
              <a:tr h="370840">
                <a:tc>
                  <a:txBody>
                    <a:bodyPr/>
                    <a:lstStyle/>
                    <a:p>
                      <a:r>
                        <a:rPr lang="en-ZA" sz="2000" dirty="0"/>
                        <a:t>How to draw a straight line graph</a:t>
                      </a:r>
                      <a:endParaRPr lang="en-GB" sz="2000" dirty="0"/>
                    </a:p>
                  </a:txBody>
                  <a:tcPr>
                    <a:solidFill>
                      <a:srgbClr val="008D91"/>
                    </a:solidFill>
                  </a:tcPr>
                </a:tc>
                <a:extLst>
                  <a:ext uri="{0D108BD9-81ED-4DB2-BD59-A6C34878D82A}">
                    <a16:rowId xmlns:a16="http://schemas.microsoft.com/office/drawing/2014/main" xmlns=""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37253201"/>
              </p:ext>
            </p:extLst>
          </p:nvPr>
        </p:nvGraphicFramePr>
        <p:xfrm>
          <a:off x="6384078" y="3620863"/>
          <a:ext cx="1665764" cy="1266598"/>
        </p:xfrm>
        <a:graphic>
          <a:graphicData uri="http://schemas.openxmlformats.org/drawingml/2006/table">
            <a:tbl>
              <a:tblPr firstRow="1" bandRow="1">
                <a:tableStyleId>{5C22544A-7EE6-4342-B048-85BDC9FD1C3A}</a:tableStyleId>
              </a:tblPr>
              <a:tblGrid>
                <a:gridCol w="1665764">
                  <a:extLst>
                    <a:ext uri="{9D8B030D-6E8A-4147-A177-3AD203B41FA5}">
                      <a16:colId xmlns:a16="http://schemas.microsoft.com/office/drawing/2014/main" xmlns="" val="20000"/>
                    </a:ext>
                  </a:extLst>
                </a:gridCol>
              </a:tblGrid>
              <a:tr h="1266598">
                <a:tc>
                  <a:txBody>
                    <a:bodyPr/>
                    <a:lstStyle/>
                    <a:p>
                      <a:pPr algn="ctr"/>
                      <a:r>
                        <a:rPr lang="en-ZA" b="1" dirty="0">
                          <a:solidFill>
                            <a:schemeClr val="tx1"/>
                          </a:solidFill>
                        </a:rPr>
                        <a:t>Step 1.</a:t>
                      </a:r>
                      <a:r>
                        <a:rPr lang="en-ZA" b="1" baseline="0" dirty="0">
                          <a:solidFill>
                            <a:schemeClr val="tx1"/>
                          </a:solidFill>
                        </a:rPr>
                        <a:t> </a:t>
                      </a:r>
                    </a:p>
                    <a:p>
                      <a:pPr algn="ctr"/>
                      <a:r>
                        <a:rPr lang="en-ZA" b="0" baseline="0" dirty="0">
                          <a:solidFill>
                            <a:schemeClr val="tx1"/>
                          </a:solidFill>
                        </a:rPr>
                        <a:t>Prepare the </a:t>
                      </a:r>
                    </a:p>
                    <a:p>
                      <a:pPr algn="ctr"/>
                      <a:r>
                        <a:rPr lang="en-ZA" b="0" baseline="0" dirty="0">
                          <a:solidFill>
                            <a:schemeClr val="tx1"/>
                          </a:solidFill>
                        </a:rPr>
                        <a:t>horizontal and vertical axis</a:t>
                      </a:r>
                      <a:endParaRPr lang="en-GB" b="0" dirty="0">
                        <a:solidFill>
                          <a:schemeClr val="tx1"/>
                        </a:solidFill>
                      </a:endParaRPr>
                    </a:p>
                  </a:txBody>
                  <a:tcPr>
                    <a:solidFill>
                      <a:srgbClr val="DCEEBC"/>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1191600" y="3358800"/>
            <a:ext cx="0" cy="22615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61918" y="5626800"/>
            <a:ext cx="40974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3820" y="2974859"/>
            <a:ext cx="2353311" cy="2780673"/>
          </a:xfrm>
          <a:prstGeom prst="rect">
            <a:avLst/>
          </a:prstGeom>
          <a:noFill/>
          <a:ln>
            <a:noFill/>
          </a:ln>
        </p:spPr>
      </p:pic>
    </p:spTree>
    <p:extLst>
      <p:ext uri="{BB962C8B-B14F-4D97-AF65-F5344CB8AC3E}">
        <p14:creationId xmlns:p14="http://schemas.microsoft.com/office/powerpoint/2010/main" val="40865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a:off x="556734" y="3489288"/>
            <a:ext cx="3439004" cy="134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09147" y="5718977"/>
            <a:ext cx="3239473" cy="397074"/>
            <a:chOff x="1709147" y="5932732"/>
            <a:chExt cx="3239473" cy="397074"/>
          </a:xfrm>
        </p:grpSpPr>
        <p:sp>
          <p:nvSpPr>
            <p:cNvPr id="26" name="TextBox 25"/>
            <p:cNvSpPr txBox="1"/>
            <p:nvPr/>
          </p:nvSpPr>
          <p:spPr>
            <a:xfrm>
              <a:off x="1709147" y="5960474"/>
              <a:ext cx="301686" cy="369332"/>
            </a:xfrm>
            <a:prstGeom prst="rect">
              <a:avLst/>
            </a:prstGeom>
            <a:noFill/>
          </p:spPr>
          <p:txBody>
            <a:bodyPr wrap="none" rtlCol="0">
              <a:spAutoFit/>
            </a:bodyPr>
            <a:lstStyle/>
            <a:p>
              <a:r>
                <a:rPr lang="en-ZA" dirty="0"/>
                <a:t>5</a:t>
              </a:r>
              <a:endParaRPr lang="en-GB" dirty="0"/>
            </a:p>
          </p:txBody>
        </p:sp>
        <p:sp>
          <p:nvSpPr>
            <p:cNvPr id="27" name="TextBox 26"/>
            <p:cNvSpPr txBox="1"/>
            <p:nvPr/>
          </p:nvSpPr>
          <p:spPr>
            <a:xfrm>
              <a:off x="2338741" y="5954439"/>
              <a:ext cx="418704" cy="369332"/>
            </a:xfrm>
            <a:prstGeom prst="rect">
              <a:avLst/>
            </a:prstGeom>
            <a:noFill/>
          </p:spPr>
          <p:txBody>
            <a:bodyPr wrap="none" rtlCol="0">
              <a:spAutoFit/>
            </a:bodyPr>
            <a:lstStyle/>
            <a:p>
              <a:r>
                <a:rPr lang="en-ZA" dirty="0"/>
                <a:t>10</a:t>
              </a:r>
              <a:endParaRPr lang="en-GB" dirty="0"/>
            </a:p>
          </p:txBody>
        </p:sp>
        <p:sp>
          <p:nvSpPr>
            <p:cNvPr id="28" name="TextBox 27"/>
            <p:cNvSpPr txBox="1"/>
            <p:nvPr/>
          </p:nvSpPr>
          <p:spPr>
            <a:xfrm>
              <a:off x="3071725" y="5934787"/>
              <a:ext cx="418704" cy="369332"/>
            </a:xfrm>
            <a:prstGeom prst="rect">
              <a:avLst/>
            </a:prstGeom>
            <a:noFill/>
          </p:spPr>
          <p:txBody>
            <a:bodyPr wrap="none" rtlCol="0">
              <a:spAutoFit/>
            </a:bodyPr>
            <a:lstStyle/>
            <a:p>
              <a:r>
                <a:rPr lang="en-ZA" dirty="0"/>
                <a:t>15</a:t>
              </a:r>
              <a:endParaRPr lang="en-GB" dirty="0"/>
            </a:p>
          </p:txBody>
        </p:sp>
        <p:sp>
          <p:nvSpPr>
            <p:cNvPr id="29" name="TextBox 28"/>
            <p:cNvSpPr txBox="1"/>
            <p:nvPr/>
          </p:nvSpPr>
          <p:spPr>
            <a:xfrm>
              <a:off x="3774823" y="5934787"/>
              <a:ext cx="418704" cy="369332"/>
            </a:xfrm>
            <a:prstGeom prst="rect">
              <a:avLst/>
            </a:prstGeom>
            <a:noFill/>
          </p:spPr>
          <p:txBody>
            <a:bodyPr wrap="none" rtlCol="0">
              <a:spAutoFit/>
            </a:bodyPr>
            <a:lstStyle/>
            <a:p>
              <a:r>
                <a:rPr lang="en-ZA" dirty="0"/>
                <a:t>20</a:t>
              </a:r>
              <a:endParaRPr lang="en-GB" dirty="0"/>
            </a:p>
          </p:txBody>
        </p:sp>
        <p:sp>
          <p:nvSpPr>
            <p:cNvPr id="30" name="TextBox 29"/>
            <p:cNvSpPr txBox="1"/>
            <p:nvPr/>
          </p:nvSpPr>
          <p:spPr>
            <a:xfrm>
              <a:off x="4529916" y="5932732"/>
              <a:ext cx="418704" cy="369332"/>
            </a:xfrm>
            <a:prstGeom prst="rect">
              <a:avLst/>
            </a:prstGeom>
            <a:noFill/>
          </p:spPr>
          <p:txBody>
            <a:bodyPr wrap="none" rtlCol="0">
              <a:spAutoFit/>
            </a:bodyPr>
            <a:lstStyle/>
            <a:p>
              <a:r>
                <a:rPr lang="en-ZA" dirty="0"/>
                <a:t>25</a:t>
              </a:r>
              <a:endParaRPr lang="en-GB" dirty="0"/>
            </a:p>
          </p:txBody>
        </p:sp>
      </p:grpSp>
      <p:sp>
        <p:nvSpPr>
          <p:cNvPr id="8" name="Rectangle 7"/>
          <p:cNvSpPr/>
          <p:nvPr/>
        </p:nvSpPr>
        <p:spPr>
          <a:xfrm>
            <a:off x="4739911" y="3523618"/>
            <a:ext cx="903523" cy="587153"/>
          </a:xfrm>
          <a:prstGeom prst="rect">
            <a:avLst/>
          </a:prstGeom>
          <a:noFill/>
          <a:ln w="28575">
            <a:solidFill>
              <a:srgbClr val="008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Connector 81"/>
          <p:cNvCxnSpPr/>
          <p:nvPr/>
        </p:nvCxnSpPr>
        <p:spPr>
          <a:xfrm flipV="1">
            <a:off x="1361831" y="5620990"/>
            <a:ext cx="0" cy="22826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83165" y="5527402"/>
            <a:ext cx="7069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471996" y="4569218"/>
            <a:ext cx="7069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54927" y="5603951"/>
            <a:ext cx="0" cy="187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42905" y="5603951"/>
            <a:ext cx="0" cy="187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83134" y="5620990"/>
            <a:ext cx="0" cy="1611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84175" y="5620990"/>
            <a:ext cx="0" cy="156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29421" y="5620990"/>
            <a:ext cx="0" cy="156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05163" y="5389436"/>
            <a:ext cx="207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000132" y="5082750"/>
            <a:ext cx="192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05162" y="4768833"/>
            <a:ext cx="1872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0130" y="4462147"/>
            <a:ext cx="1922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05161" y="4143173"/>
            <a:ext cx="1872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00129" y="3836487"/>
            <a:ext cx="1922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005897" y="3548485"/>
            <a:ext cx="182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b="1" dirty="0">
                <a:latin typeface="+mn-lt"/>
              </a:rPr>
              <a:t>Comparing transport tariffs</a:t>
            </a:r>
            <a:endParaRPr lang="en-GB" b="1" dirty="0">
              <a:latin typeface="+mn-lt"/>
            </a:endParaRPr>
          </a:p>
        </p:txBody>
      </p:sp>
      <p:sp>
        <p:nvSpPr>
          <p:cNvPr id="3" name="Content Placeholder 2"/>
          <p:cNvSpPr>
            <a:spLocks noGrp="1"/>
          </p:cNvSpPr>
          <p:nvPr>
            <p:ph idx="1"/>
          </p:nvPr>
        </p:nvSpPr>
        <p:spPr>
          <a:xfrm>
            <a:off x="399289" y="1258443"/>
            <a:ext cx="7905751" cy="1743774"/>
          </a:xfrm>
        </p:spPr>
        <p:txBody>
          <a:bodyPr/>
          <a:lstStyle/>
          <a:p>
            <a:pPr marL="0" indent="0">
              <a:lnSpc>
                <a:spcPct val="100000"/>
              </a:lnSpc>
              <a:spcBef>
                <a:spcPts val="0"/>
              </a:spcBef>
              <a:buNone/>
            </a:pPr>
            <a:r>
              <a:rPr lang="en-ZA" sz="2100" dirty="0"/>
              <a:t>There are transport tariffs that affect all people who travel to work </a:t>
            </a:r>
          </a:p>
          <a:p>
            <a:pPr marL="0" indent="0">
              <a:lnSpc>
                <a:spcPct val="100000"/>
              </a:lnSpc>
              <a:spcBef>
                <a:spcPts val="0"/>
              </a:spcBef>
              <a:buNone/>
            </a:pPr>
            <a:r>
              <a:rPr lang="en-ZA" sz="2100" dirty="0"/>
              <a:t>by public transport. We can compare the fares for different forms of transport using a graph.</a:t>
            </a:r>
          </a:p>
          <a:p>
            <a:pPr marL="0" indent="0">
              <a:buNone/>
            </a:pPr>
            <a:r>
              <a:rPr lang="en-ZA" sz="2100" dirty="0"/>
              <a:t> </a:t>
            </a:r>
          </a:p>
        </p:txBody>
      </p:sp>
      <p:graphicFrame>
        <p:nvGraphicFramePr>
          <p:cNvPr id="5" name="Table 4"/>
          <p:cNvGraphicFramePr>
            <a:graphicFrameLocks noGrp="1"/>
          </p:cNvGraphicFramePr>
          <p:nvPr>
            <p:extLst>
              <p:ext uri="{D42A27DB-BD31-4B8C-83A1-F6EECF244321}">
                <p14:modId xmlns:p14="http://schemas.microsoft.com/office/powerpoint/2010/main" val="3621512031"/>
              </p:ext>
            </p:extLst>
          </p:nvPr>
        </p:nvGraphicFramePr>
        <p:xfrm>
          <a:off x="399600" y="2523600"/>
          <a:ext cx="7263384" cy="396240"/>
        </p:xfrm>
        <a:graphic>
          <a:graphicData uri="http://schemas.openxmlformats.org/drawingml/2006/table">
            <a:tbl>
              <a:tblPr firstRow="1" bandRow="1">
                <a:tableStyleId>{5C22544A-7EE6-4342-B048-85BDC9FD1C3A}</a:tableStyleId>
              </a:tblPr>
              <a:tblGrid>
                <a:gridCol w="7263384">
                  <a:extLst>
                    <a:ext uri="{9D8B030D-6E8A-4147-A177-3AD203B41FA5}">
                      <a16:colId xmlns:a16="http://schemas.microsoft.com/office/drawing/2014/main" xmlns="" val="20000"/>
                    </a:ext>
                  </a:extLst>
                </a:gridCol>
              </a:tblGrid>
              <a:tr h="370840">
                <a:tc>
                  <a:txBody>
                    <a:bodyPr/>
                    <a:lstStyle/>
                    <a:p>
                      <a:r>
                        <a:rPr lang="en-ZA" sz="2000" dirty="0"/>
                        <a:t>How to draw a straight line graph</a:t>
                      </a:r>
                      <a:endParaRPr lang="en-GB" sz="2000" dirty="0"/>
                    </a:p>
                  </a:txBody>
                  <a:tcPr>
                    <a:solidFill>
                      <a:srgbClr val="008D91"/>
                    </a:solidFill>
                  </a:tcPr>
                </a:tc>
                <a:extLst>
                  <a:ext uri="{0D108BD9-81ED-4DB2-BD59-A6C34878D82A}">
                    <a16:rowId xmlns:a16="http://schemas.microsoft.com/office/drawing/2014/main" xmlns=""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34785344"/>
              </p:ext>
            </p:extLst>
          </p:nvPr>
        </p:nvGraphicFramePr>
        <p:xfrm>
          <a:off x="5802332" y="3235544"/>
          <a:ext cx="2290531" cy="2286000"/>
        </p:xfrm>
        <a:graphic>
          <a:graphicData uri="http://schemas.openxmlformats.org/drawingml/2006/table">
            <a:tbl>
              <a:tblPr firstRow="1" bandRow="1">
                <a:tableStyleId>{5C22544A-7EE6-4342-B048-85BDC9FD1C3A}</a:tableStyleId>
              </a:tblPr>
              <a:tblGrid>
                <a:gridCol w="2290531">
                  <a:extLst>
                    <a:ext uri="{9D8B030D-6E8A-4147-A177-3AD203B41FA5}">
                      <a16:colId xmlns:a16="http://schemas.microsoft.com/office/drawing/2014/main" xmlns="" val="20000"/>
                    </a:ext>
                  </a:extLst>
                </a:gridCol>
              </a:tblGrid>
              <a:tr h="1786335">
                <a:tc>
                  <a:txBody>
                    <a:bodyPr/>
                    <a:lstStyle/>
                    <a:p>
                      <a:pPr algn="ctr"/>
                      <a:r>
                        <a:rPr lang="en-ZA" sz="1600" b="1" dirty="0">
                          <a:solidFill>
                            <a:schemeClr val="tx1"/>
                          </a:solidFill>
                        </a:rPr>
                        <a:t>Step 2.</a:t>
                      </a:r>
                      <a:r>
                        <a:rPr lang="en-ZA" sz="1600" b="1" baseline="0" dirty="0">
                          <a:solidFill>
                            <a:schemeClr val="tx1"/>
                          </a:solidFill>
                        </a:rPr>
                        <a:t> </a:t>
                      </a:r>
                    </a:p>
                    <a:p>
                      <a:pPr algn="ctr"/>
                      <a:r>
                        <a:rPr lang="en-ZA" sz="1600" b="0" dirty="0">
                          <a:solidFill>
                            <a:schemeClr val="tx1"/>
                          </a:solidFill>
                        </a:rPr>
                        <a:t>From your table,</a:t>
                      </a:r>
                      <a:r>
                        <a:rPr lang="en-ZA" sz="1600" b="0" baseline="0" dirty="0">
                          <a:solidFill>
                            <a:schemeClr val="tx1"/>
                          </a:solidFill>
                        </a:rPr>
                        <a:t> choose 2 sets of data. </a:t>
                      </a:r>
                      <a:r>
                        <a:rPr lang="en-ZA" sz="1600" b="0" baseline="0" dirty="0" smtClean="0">
                          <a:solidFill>
                            <a:schemeClr val="tx1"/>
                          </a:solidFill>
                        </a:rPr>
                        <a:t>    </a:t>
                      </a:r>
                    </a:p>
                    <a:p>
                      <a:pPr algn="ctr"/>
                      <a:r>
                        <a:rPr lang="en-ZA" sz="1600" b="0" baseline="0" dirty="0" smtClean="0">
                          <a:solidFill>
                            <a:schemeClr val="tx1"/>
                          </a:solidFill>
                        </a:rPr>
                        <a:t>In </a:t>
                      </a:r>
                      <a:r>
                        <a:rPr lang="en-ZA" sz="1600" b="0" baseline="0" dirty="0">
                          <a:solidFill>
                            <a:schemeClr val="tx1"/>
                          </a:solidFill>
                        </a:rPr>
                        <a:t>the example, </a:t>
                      </a:r>
                      <a:r>
                        <a:rPr lang="en-ZA" sz="1600" b="1" baseline="0" dirty="0">
                          <a:solidFill>
                            <a:srgbClr val="008D91"/>
                          </a:solidFill>
                        </a:rPr>
                        <a:t>(1; 394) and (20; 394) </a:t>
                      </a:r>
                      <a:r>
                        <a:rPr lang="en-ZA" sz="1600" b="0" baseline="0" dirty="0">
                          <a:solidFill>
                            <a:schemeClr val="tx1"/>
                          </a:solidFill>
                        </a:rPr>
                        <a:t>are points on one graph. </a:t>
                      </a:r>
                    </a:p>
                    <a:p>
                      <a:pPr algn="ctr"/>
                      <a:r>
                        <a:rPr lang="en-ZA" sz="1600" b="1" baseline="0" dirty="0">
                          <a:solidFill>
                            <a:srgbClr val="9CD043"/>
                          </a:solidFill>
                        </a:rPr>
                        <a:t>(1; 36) and (20; 720) </a:t>
                      </a:r>
                      <a:r>
                        <a:rPr lang="en-ZA" sz="1600" b="0" baseline="0" dirty="0">
                          <a:solidFill>
                            <a:schemeClr val="tx1"/>
                          </a:solidFill>
                        </a:rPr>
                        <a:t>are points on the other graph.</a:t>
                      </a:r>
                      <a:endParaRPr lang="en-GB" sz="1600" b="0" dirty="0">
                        <a:solidFill>
                          <a:schemeClr val="tx1"/>
                        </a:solidFill>
                      </a:endParaRPr>
                    </a:p>
                  </a:txBody>
                  <a:tcPr>
                    <a:solidFill>
                      <a:srgbClr val="DCEEBC"/>
                    </a:solidFill>
                  </a:tcPr>
                </a:tc>
                <a:extLst>
                  <a:ext uri="{0D108BD9-81ED-4DB2-BD59-A6C34878D82A}">
                    <a16:rowId xmlns:a16="http://schemas.microsoft.com/office/drawing/2014/main" xmlns="" val="10000"/>
                  </a:ext>
                </a:extLst>
              </a:tr>
            </a:tbl>
          </a:graphicData>
        </a:graphic>
      </p:graphicFrame>
      <p:cxnSp>
        <p:nvCxnSpPr>
          <p:cNvPr id="11" name="Straight Connector 10"/>
          <p:cNvCxnSpPr/>
          <p:nvPr/>
        </p:nvCxnSpPr>
        <p:spPr>
          <a:xfrm flipH="1">
            <a:off x="1161918" y="5626600"/>
            <a:ext cx="40974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61916" y="3584139"/>
            <a:ext cx="803425" cy="523220"/>
          </a:xfrm>
          <a:prstGeom prst="rect">
            <a:avLst/>
          </a:prstGeom>
          <a:noFill/>
        </p:spPr>
        <p:txBody>
          <a:bodyPr wrap="none" rtlCol="0">
            <a:spAutoFit/>
          </a:bodyPr>
          <a:lstStyle/>
          <a:p>
            <a:r>
              <a:rPr lang="en-ZA" sz="1400" b="1" dirty="0">
                <a:solidFill>
                  <a:srgbClr val="008D91"/>
                </a:solidFill>
              </a:rPr>
              <a:t>(1:394)</a:t>
            </a:r>
          </a:p>
          <a:p>
            <a:r>
              <a:rPr lang="en-ZA" sz="1400" b="1" dirty="0">
                <a:solidFill>
                  <a:srgbClr val="008D91"/>
                </a:solidFill>
              </a:rPr>
              <a:t>(20:394)</a:t>
            </a:r>
            <a:endParaRPr lang="en-GB" sz="1400" b="1" dirty="0">
              <a:solidFill>
                <a:srgbClr val="008D91"/>
              </a:solidFill>
            </a:endParaRPr>
          </a:p>
        </p:txBody>
      </p:sp>
      <p:sp>
        <p:nvSpPr>
          <p:cNvPr id="12" name="TextBox 11"/>
          <p:cNvSpPr txBox="1"/>
          <p:nvPr/>
        </p:nvSpPr>
        <p:spPr>
          <a:xfrm>
            <a:off x="4786579" y="3402540"/>
            <a:ext cx="635813" cy="253916"/>
          </a:xfrm>
          <a:prstGeom prst="rect">
            <a:avLst/>
          </a:prstGeom>
          <a:solidFill>
            <a:srgbClr val="FFFFFF"/>
          </a:solidFill>
        </p:spPr>
        <p:txBody>
          <a:bodyPr wrap="square" rtlCol="0">
            <a:spAutoFit/>
          </a:bodyPr>
          <a:lstStyle/>
          <a:p>
            <a:r>
              <a:rPr lang="en-ZA" sz="1050" b="1" i="1" dirty="0">
                <a:solidFill>
                  <a:srgbClr val="008D91"/>
                </a:solidFill>
              </a:rPr>
              <a:t>Graph 1</a:t>
            </a:r>
            <a:endParaRPr lang="en-GB" sz="1050" b="1" i="1" dirty="0">
              <a:solidFill>
                <a:srgbClr val="008D91"/>
              </a:solidFill>
            </a:endParaRPr>
          </a:p>
        </p:txBody>
      </p:sp>
      <p:grpSp>
        <p:nvGrpSpPr>
          <p:cNvPr id="23" name="Group 22"/>
          <p:cNvGrpSpPr/>
          <p:nvPr/>
        </p:nvGrpSpPr>
        <p:grpSpPr>
          <a:xfrm>
            <a:off x="474507" y="3372085"/>
            <a:ext cx="553431" cy="2222153"/>
            <a:chOff x="474507" y="3585840"/>
            <a:chExt cx="553431" cy="2222153"/>
          </a:xfrm>
        </p:grpSpPr>
        <p:sp>
          <p:nvSpPr>
            <p:cNvPr id="31" name="TextBox 30"/>
            <p:cNvSpPr txBox="1"/>
            <p:nvPr/>
          </p:nvSpPr>
          <p:spPr>
            <a:xfrm>
              <a:off x="474507" y="5438661"/>
              <a:ext cx="535724" cy="369332"/>
            </a:xfrm>
            <a:prstGeom prst="rect">
              <a:avLst/>
            </a:prstGeom>
            <a:noFill/>
          </p:spPr>
          <p:txBody>
            <a:bodyPr wrap="none" rtlCol="0">
              <a:spAutoFit/>
            </a:bodyPr>
            <a:lstStyle/>
            <a:p>
              <a:r>
                <a:rPr lang="en-ZA" dirty="0"/>
                <a:t>100</a:t>
              </a:r>
              <a:endParaRPr lang="en-GB" dirty="0"/>
            </a:p>
          </p:txBody>
        </p:sp>
        <p:sp>
          <p:nvSpPr>
            <p:cNvPr id="32" name="TextBox 31"/>
            <p:cNvSpPr txBox="1"/>
            <p:nvPr/>
          </p:nvSpPr>
          <p:spPr>
            <a:xfrm>
              <a:off x="482112" y="5120991"/>
              <a:ext cx="535724" cy="369332"/>
            </a:xfrm>
            <a:prstGeom prst="rect">
              <a:avLst/>
            </a:prstGeom>
            <a:noFill/>
          </p:spPr>
          <p:txBody>
            <a:bodyPr wrap="none" rtlCol="0">
              <a:spAutoFit/>
            </a:bodyPr>
            <a:lstStyle/>
            <a:p>
              <a:r>
                <a:rPr lang="en-ZA" dirty="0"/>
                <a:t>200</a:t>
              </a:r>
              <a:endParaRPr lang="en-GB" dirty="0"/>
            </a:p>
          </p:txBody>
        </p:sp>
        <p:sp>
          <p:nvSpPr>
            <p:cNvPr id="33" name="TextBox 32"/>
            <p:cNvSpPr txBox="1"/>
            <p:nvPr/>
          </p:nvSpPr>
          <p:spPr>
            <a:xfrm>
              <a:off x="489717" y="4801962"/>
              <a:ext cx="535724" cy="369332"/>
            </a:xfrm>
            <a:prstGeom prst="rect">
              <a:avLst/>
            </a:prstGeom>
            <a:noFill/>
          </p:spPr>
          <p:txBody>
            <a:bodyPr wrap="none" rtlCol="0">
              <a:spAutoFit/>
            </a:bodyPr>
            <a:lstStyle/>
            <a:p>
              <a:r>
                <a:rPr lang="en-ZA" dirty="0"/>
                <a:t>300</a:t>
              </a:r>
              <a:endParaRPr lang="en-GB" dirty="0"/>
            </a:p>
          </p:txBody>
        </p:sp>
        <p:sp>
          <p:nvSpPr>
            <p:cNvPr id="34" name="TextBox 33"/>
            <p:cNvSpPr txBox="1"/>
            <p:nvPr/>
          </p:nvSpPr>
          <p:spPr>
            <a:xfrm>
              <a:off x="482112" y="4471900"/>
              <a:ext cx="535724" cy="369332"/>
            </a:xfrm>
            <a:prstGeom prst="rect">
              <a:avLst/>
            </a:prstGeom>
            <a:noFill/>
          </p:spPr>
          <p:txBody>
            <a:bodyPr wrap="none" rtlCol="0">
              <a:spAutoFit/>
            </a:bodyPr>
            <a:lstStyle/>
            <a:p>
              <a:r>
                <a:rPr lang="en-ZA" dirty="0"/>
                <a:t>400</a:t>
              </a:r>
              <a:endParaRPr lang="en-GB" dirty="0"/>
            </a:p>
          </p:txBody>
        </p:sp>
        <p:sp>
          <p:nvSpPr>
            <p:cNvPr id="35" name="TextBox 34"/>
            <p:cNvSpPr txBox="1"/>
            <p:nvPr/>
          </p:nvSpPr>
          <p:spPr>
            <a:xfrm>
              <a:off x="489717" y="4166690"/>
              <a:ext cx="535724" cy="369332"/>
            </a:xfrm>
            <a:prstGeom prst="rect">
              <a:avLst/>
            </a:prstGeom>
            <a:noFill/>
          </p:spPr>
          <p:txBody>
            <a:bodyPr wrap="none" rtlCol="0">
              <a:spAutoFit/>
            </a:bodyPr>
            <a:lstStyle/>
            <a:p>
              <a:r>
                <a:rPr lang="en-ZA" dirty="0"/>
                <a:t>500</a:t>
              </a:r>
              <a:endParaRPr lang="en-GB" dirty="0"/>
            </a:p>
          </p:txBody>
        </p:sp>
        <p:sp>
          <p:nvSpPr>
            <p:cNvPr id="36" name="TextBox 35"/>
            <p:cNvSpPr txBox="1"/>
            <p:nvPr/>
          </p:nvSpPr>
          <p:spPr>
            <a:xfrm>
              <a:off x="482112" y="3873842"/>
              <a:ext cx="535724" cy="369332"/>
            </a:xfrm>
            <a:prstGeom prst="rect">
              <a:avLst/>
            </a:prstGeom>
            <a:noFill/>
          </p:spPr>
          <p:txBody>
            <a:bodyPr wrap="none" rtlCol="0">
              <a:spAutoFit/>
            </a:bodyPr>
            <a:lstStyle/>
            <a:p>
              <a:r>
                <a:rPr lang="en-ZA" dirty="0"/>
                <a:t>600</a:t>
              </a:r>
              <a:endParaRPr lang="en-GB" dirty="0"/>
            </a:p>
          </p:txBody>
        </p:sp>
        <p:sp>
          <p:nvSpPr>
            <p:cNvPr id="38" name="TextBox 37"/>
            <p:cNvSpPr txBox="1"/>
            <p:nvPr/>
          </p:nvSpPr>
          <p:spPr>
            <a:xfrm>
              <a:off x="492214" y="3585840"/>
              <a:ext cx="535724" cy="369332"/>
            </a:xfrm>
            <a:prstGeom prst="rect">
              <a:avLst/>
            </a:prstGeom>
            <a:noFill/>
          </p:spPr>
          <p:txBody>
            <a:bodyPr wrap="none" rtlCol="0">
              <a:spAutoFit/>
            </a:bodyPr>
            <a:lstStyle/>
            <a:p>
              <a:r>
                <a:rPr lang="en-ZA" dirty="0"/>
                <a:t>700</a:t>
              </a:r>
              <a:endParaRPr lang="en-GB" dirty="0"/>
            </a:p>
          </p:txBody>
        </p:sp>
      </p:grpSp>
      <p:sp>
        <p:nvSpPr>
          <p:cNvPr id="63" name="Oval 62"/>
          <p:cNvSpPr/>
          <p:nvPr/>
        </p:nvSpPr>
        <p:spPr>
          <a:xfrm>
            <a:off x="1325936" y="4522201"/>
            <a:ext cx="72000" cy="72000"/>
          </a:xfrm>
          <a:prstGeom prst="ellipse">
            <a:avLst/>
          </a:prstGeom>
          <a:solidFill>
            <a:srgbClr val="008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5" name="Oval 64"/>
          <p:cNvSpPr/>
          <p:nvPr/>
        </p:nvSpPr>
        <p:spPr>
          <a:xfrm>
            <a:off x="1320452" y="5494401"/>
            <a:ext cx="72000" cy="72000"/>
          </a:xfrm>
          <a:prstGeom prst="ellips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8" name="TextBox 77"/>
          <p:cNvSpPr txBox="1"/>
          <p:nvPr/>
        </p:nvSpPr>
        <p:spPr>
          <a:xfrm>
            <a:off x="14087" y="4461669"/>
            <a:ext cx="535724" cy="369332"/>
          </a:xfrm>
          <a:prstGeom prst="rect">
            <a:avLst/>
          </a:prstGeom>
          <a:noFill/>
        </p:spPr>
        <p:txBody>
          <a:bodyPr wrap="none" rtlCol="0">
            <a:spAutoFit/>
          </a:bodyPr>
          <a:lstStyle/>
          <a:p>
            <a:r>
              <a:rPr lang="en-ZA" b="1" dirty="0">
                <a:solidFill>
                  <a:srgbClr val="FF0000"/>
                </a:solidFill>
              </a:rPr>
              <a:t>394</a:t>
            </a:r>
            <a:endParaRPr lang="en-GB" b="1" dirty="0">
              <a:solidFill>
                <a:srgbClr val="FF0000"/>
              </a:solidFill>
            </a:endParaRPr>
          </a:p>
        </p:txBody>
      </p:sp>
      <p:sp>
        <p:nvSpPr>
          <p:cNvPr id="81" name="TextBox 80"/>
          <p:cNvSpPr txBox="1"/>
          <p:nvPr/>
        </p:nvSpPr>
        <p:spPr>
          <a:xfrm>
            <a:off x="100562" y="5336728"/>
            <a:ext cx="418704" cy="369332"/>
          </a:xfrm>
          <a:prstGeom prst="rect">
            <a:avLst/>
          </a:prstGeom>
          <a:noFill/>
        </p:spPr>
        <p:txBody>
          <a:bodyPr wrap="none" rtlCol="0">
            <a:spAutoFit/>
          </a:bodyPr>
          <a:lstStyle/>
          <a:p>
            <a:r>
              <a:rPr lang="en-ZA" b="1" dirty="0">
                <a:solidFill>
                  <a:srgbClr val="FF0000"/>
                </a:solidFill>
              </a:rPr>
              <a:t>36</a:t>
            </a:r>
            <a:endParaRPr lang="en-GB" b="1" dirty="0">
              <a:solidFill>
                <a:srgbClr val="FF0000"/>
              </a:solidFill>
            </a:endParaRPr>
          </a:p>
        </p:txBody>
      </p:sp>
      <p:sp>
        <p:nvSpPr>
          <p:cNvPr id="84" name="TextBox 83"/>
          <p:cNvSpPr txBox="1"/>
          <p:nvPr/>
        </p:nvSpPr>
        <p:spPr>
          <a:xfrm>
            <a:off x="1211815" y="5752593"/>
            <a:ext cx="301686" cy="369332"/>
          </a:xfrm>
          <a:prstGeom prst="rect">
            <a:avLst/>
          </a:prstGeom>
          <a:noFill/>
        </p:spPr>
        <p:txBody>
          <a:bodyPr wrap="none" rtlCol="0">
            <a:spAutoFit/>
          </a:bodyPr>
          <a:lstStyle/>
          <a:p>
            <a:r>
              <a:rPr lang="en-ZA" b="1" dirty="0">
                <a:solidFill>
                  <a:srgbClr val="FF0000"/>
                </a:solidFill>
              </a:rPr>
              <a:t>1</a:t>
            </a:r>
            <a:endParaRPr lang="en-GB" b="1" dirty="0">
              <a:solidFill>
                <a:srgbClr val="FF0000"/>
              </a:solidFill>
            </a:endParaRPr>
          </a:p>
        </p:txBody>
      </p:sp>
      <p:sp>
        <p:nvSpPr>
          <p:cNvPr id="49" name="Rectangle 48"/>
          <p:cNvSpPr/>
          <p:nvPr/>
        </p:nvSpPr>
        <p:spPr>
          <a:xfrm>
            <a:off x="4739911" y="4320083"/>
            <a:ext cx="903523" cy="58715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CD043"/>
              </a:solidFill>
            </a:endParaRPr>
          </a:p>
        </p:txBody>
      </p:sp>
      <p:sp>
        <p:nvSpPr>
          <p:cNvPr id="50" name="TextBox 49"/>
          <p:cNvSpPr txBox="1"/>
          <p:nvPr/>
        </p:nvSpPr>
        <p:spPr>
          <a:xfrm>
            <a:off x="4761916" y="4380604"/>
            <a:ext cx="803425" cy="523220"/>
          </a:xfrm>
          <a:prstGeom prst="rect">
            <a:avLst/>
          </a:prstGeom>
          <a:noFill/>
        </p:spPr>
        <p:txBody>
          <a:bodyPr wrap="none" rtlCol="0">
            <a:spAutoFit/>
          </a:bodyPr>
          <a:lstStyle/>
          <a:p>
            <a:r>
              <a:rPr lang="en-ZA" sz="1400" b="1" dirty="0">
                <a:solidFill>
                  <a:srgbClr val="B4DB6F"/>
                </a:solidFill>
              </a:rPr>
              <a:t>(1:36)</a:t>
            </a:r>
          </a:p>
          <a:p>
            <a:r>
              <a:rPr lang="en-ZA" sz="1400" b="1" dirty="0">
                <a:solidFill>
                  <a:srgbClr val="B4DB6F"/>
                </a:solidFill>
              </a:rPr>
              <a:t>(20:720)</a:t>
            </a:r>
            <a:endParaRPr lang="en-GB" sz="1400" b="1" dirty="0">
              <a:solidFill>
                <a:srgbClr val="B4DB6F"/>
              </a:solidFill>
            </a:endParaRPr>
          </a:p>
        </p:txBody>
      </p:sp>
      <p:sp>
        <p:nvSpPr>
          <p:cNvPr id="51" name="TextBox 50"/>
          <p:cNvSpPr txBox="1"/>
          <p:nvPr/>
        </p:nvSpPr>
        <p:spPr>
          <a:xfrm>
            <a:off x="4786579" y="4199005"/>
            <a:ext cx="635813" cy="253916"/>
          </a:xfrm>
          <a:prstGeom prst="rect">
            <a:avLst/>
          </a:prstGeom>
          <a:solidFill>
            <a:srgbClr val="FFFFFF"/>
          </a:solidFill>
        </p:spPr>
        <p:txBody>
          <a:bodyPr wrap="square" rtlCol="0">
            <a:spAutoFit/>
          </a:bodyPr>
          <a:lstStyle/>
          <a:p>
            <a:r>
              <a:rPr lang="en-ZA" sz="1050" b="1" i="1" dirty="0">
                <a:solidFill>
                  <a:srgbClr val="B4DB6F"/>
                </a:solidFill>
              </a:rPr>
              <a:t>Graph 2</a:t>
            </a:r>
            <a:endParaRPr lang="en-GB" sz="1050" b="1" i="1" dirty="0">
              <a:solidFill>
                <a:srgbClr val="B4DB6F"/>
              </a:solidFill>
            </a:endParaRPr>
          </a:p>
        </p:txBody>
      </p:sp>
      <p:cxnSp>
        <p:nvCxnSpPr>
          <p:cNvPr id="54" name="Straight Connector 53"/>
          <p:cNvCxnSpPr/>
          <p:nvPr/>
        </p:nvCxnSpPr>
        <p:spPr>
          <a:xfrm flipV="1">
            <a:off x="3992334" y="4574535"/>
            <a:ext cx="10439" cy="103473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000094" y="3490233"/>
            <a:ext cx="10439" cy="103473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94487" y="3280137"/>
            <a:ext cx="535724" cy="369332"/>
          </a:xfrm>
          <a:prstGeom prst="rect">
            <a:avLst/>
          </a:prstGeom>
          <a:noFill/>
        </p:spPr>
        <p:txBody>
          <a:bodyPr wrap="none" rtlCol="0">
            <a:spAutoFit/>
          </a:bodyPr>
          <a:lstStyle/>
          <a:p>
            <a:r>
              <a:rPr lang="en-ZA" b="1" dirty="0">
                <a:solidFill>
                  <a:srgbClr val="FF0000"/>
                </a:solidFill>
              </a:rPr>
              <a:t>720</a:t>
            </a:r>
            <a:endParaRPr lang="en-GB" b="1" dirty="0">
              <a:solidFill>
                <a:srgbClr val="FF0000"/>
              </a:solidFill>
            </a:endParaRPr>
          </a:p>
        </p:txBody>
      </p:sp>
      <p:sp>
        <p:nvSpPr>
          <p:cNvPr id="66" name="Oval 65"/>
          <p:cNvSpPr/>
          <p:nvPr/>
        </p:nvSpPr>
        <p:spPr>
          <a:xfrm>
            <a:off x="3964848" y="3458372"/>
            <a:ext cx="72000" cy="72000"/>
          </a:xfrm>
          <a:prstGeom prst="ellips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cxnSp>
        <p:nvCxnSpPr>
          <p:cNvPr id="71" name="Straight Connector 70"/>
          <p:cNvCxnSpPr/>
          <p:nvPr/>
        </p:nvCxnSpPr>
        <p:spPr>
          <a:xfrm>
            <a:off x="1192406" y="3359439"/>
            <a:ext cx="0" cy="22615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3964602" y="4530576"/>
            <a:ext cx="72000" cy="72000"/>
          </a:xfrm>
          <a:prstGeom prst="ellipse">
            <a:avLst/>
          </a:prstGeom>
          <a:solidFill>
            <a:srgbClr val="008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321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5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250"/>
                                        <p:tgtEl>
                                          <p:spTgt spid="15"/>
                                        </p:tgtEl>
                                      </p:cBhvr>
                                    </p:animEffec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250"/>
                                        <p:tgtEl>
                                          <p:spTgt spid="16"/>
                                        </p:tgtEl>
                                      </p:cBhvr>
                                    </p:animEffect>
                                  </p:childTnLst>
                                </p:cTn>
                              </p:par>
                              <p:par>
                                <p:cTn id="22" presetID="22" presetClass="entr" presetSubtype="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250"/>
                                        <p:tgtEl>
                                          <p:spTgt spid="17"/>
                                        </p:tgtEl>
                                      </p:cBhvr>
                                    </p:animEffect>
                                  </p:childTnLst>
                                </p:cTn>
                              </p:par>
                              <p:par>
                                <p:cTn id="25" presetID="22" presetClass="entr" presetSubtype="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250"/>
                                        <p:tgtEl>
                                          <p:spTgt spid="18"/>
                                        </p:tgtEl>
                                      </p:cBhvr>
                                    </p:animEffect>
                                  </p:childTnLst>
                                </p:cTn>
                              </p:par>
                            </p:childTnLst>
                          </p:cTn>
                        </p:par>
                        <p:par>
                          <p:cTn id="28" fill="hold">
                            <p:stCondLst>
                              <p:cond delay="25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right)">
                                      <p:cBhvr>
                                        <p:cTn id="36" dur="500"/>
                                        <p:tgtEl>
                                          <p:spTgt spid="37"/>
                                        </p:tgtEl>
                                      </p:cBhvr>
                                    </p:animEffect>
                                  </p:childTnLst>
                                </p:cTn>
                              </p:par>
                              <p:par>
                                <p:cTn id="37" presetID="22" presetClass="entr" presetSubtype="2"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500"/>
                                        <p:tgtEl>
                                          <p:spTgt spid="25"/>
                                        </p:tgtEl>
                                      </p:cBhvr>
                                    </p:animEffect>
                                  </p:childTnLst>
                                </p:cTn>
                              </p:par>
                              <p:par>
                                <p:cTn id="40" presetID="22" presetClass="entr" presetSubtype="2"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right)">
                                      <p:cBhvr>
                                        <p:cTn id="42" dur="500"/>
                                        <p:tgtEl>
                                          <p:spTgt spid="24"/>
                                        </p:tgtEl>
                                      </p:cBhvr>
                                    </p:animEffect>
                                  </p:childTnLst>
                                </p:cTn>
                              </p:par>
                              <p:par>
                                <p:cTn id="43" presetID="22" presetClass="entr" presetSubtype="2"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par>
                                <p:cTn id="46" presetID="22" presetClass="entr" presetSubtype="2"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par>
                                <p:cTn id="49" presetID="22" presetClass="entr" presetSubtype="2"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right)">
                                      <p:cBhvr>
                                        <p:cTn id="51" dur="500"/>
                                        <p:tgtEl>
                                          <p:spTgt spid="20"/>
                                        </p:tgtEl>
                                      </p:cBhvr>
                                    </p:animEffect>
                                  </p:childTnLst>
                                </p:cTn>
                              </p:par>
                              <p:par>
                                <p:cTn id="52" presetID="22" presetClass="entr" presetSubtype="2"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500"/>
                                        <p:tgtEl>
                                          <p:spTgt spid="19"/>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Right)">
                                      <p:cBhvr>
                                        <p:cTn id="63" dur="500"/>
                                        <p:tgtEl>
                                          <p:spTgt spid="12"/>
                                        </p:tgtEl>
                                      </p:cBhvr>
                                    </p:animEffect>
                                  </p:childTnLst>
                                </p:cTn>
                              </p:par>
                            </p:childTnLst>
                          </p:cTn>
                        </p:par>
                        <p:par>
                          <p:cTn id="64" fill="hold">
                            <p:stCondLst>
                              <p:cond delay="500"/>
                            </p:stCondLst>
                            <p:childTnLst>
                              <p:par>
                                <p:cTn id="65" presetID="21" presetClass="entr" presetSubtype="1"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heel(1)">
                                      <p:cBhvr>
                                        <p:cTn id="67" dur="1000"/>
                                        <p:tgtEl>
                                          <p:spTgt spid="8"/>
                                        </p:tgtEl>
                                      </p:cBhvr>
                                    </p:animEffect>
                                  </p:childTnLst>
                                </p:cTn>
                              </p:par>
                            </p:childTnLst>
                          </p:cTn>
                        </p:par>
                        <p:par>
                          <p:cTn id="68" fill="hold">
                            <p:stCondLst>
                              <p:cond delay="1500"/>
                            </p:stCondLst>
                            <p:childTnLst>
                              <p:par>
                                <p:cTn id="69" presetID="1" presetClass="entr" presetSubtype="0" fill="hold" grpId="0" nodeType="afterEffect">
                                  <p:stCondLst>
                                    <p:cond delay="0"/>
                                  </p:stCondLst>
                                  <p:childTnLst>
                                    <p:set>
                                      <p:cBhvr>
                                        <p:cTn id="70" dur="1" fill="hold">
                                          <p:stCondLst>
                                            <p:cond delay="249"/>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up)">
                                      <p:cBhvr>
                                        <p:cTn id="75" dur="500"/>
                                        <p:tgtEl>
                                          <p:spTgt spid="82"/>
                                        </p:tgtEl>
                                      </p:cBhvr>
                                    </p:animEffect>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77"/>
                                        </p:tgtEl>
                                        <p:attrNameLst>
                                          <p:attrName>style.visibility</p:attrName>
                                        </p:attrNameLst>
                                      </p:cBhvr>
                                      <p:to>
                                        <p:strVal val="visible"/>
                                      </p:to>
                                    </p:set>
                                    <p:animEffect transition="in" filter="wipe(right)">
                                      <p:cBhvr>
                                        <p:cTn id="83" dur="500"/>
                                        <p:tgtEl>
                                          <p:spTgt spid="77"/>
                                        </p:tgtEl>
                                      </p:cBhvr>
                                    </p:animEffect>
                                  </p:childTnLst>
                                </p:cTn>
                              </p:par>
                            </p:childTnLst>
                          </p:cTn>
                        </p:par>
                        <p:par>
                          <p:cTn id="84" fill="hold">
                            <p:stCondLst>
                              <p:cond delay="500"/>
                            </p:stCondLst>
                            <p:childTnLst>
                              <p:par>
                                <p:cTn id="85" presetID="1" presetClass="entr" presetSubtype="0" fill="hold" grpId="0" nodeType="after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7"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750"/>
                                        <p:tgtEl>
                                          <p:spTgt spid="63"/>
                                        </p:tgtEl>
                                      </p:cBhvr>
                                    </p:animEffect>
                                    <p:anim calcmode="lin" valueType="num">
                                      <p:cBhvr>
                                        <p:cTn id="92" dur="750" fill="hold"/>
                                        <p:tgtEl>
                                          <p:spTgt spid="63"/>
                                        </p:tgtEl>
                                        <p:attrNameLst>
                                          <p:attrName>ppt_x</p:attrName>
                                        </p:attrNameLst>
                                      </p:cBhvr>
                                      <p:tavLst>
                                        <p:tav tm="0">
                                          <p:val>
                                            <p:strVal val="#ppt_x"/>
                                          </p:val>
                                        </p:tav>
                                        <p:tav tm="100000">
                                          <p:val>
                                            <p:strVal val="#ppt_x"/>
                                          </p:val>
                                        </p:tav>
                                      </p:tavLst>
                                    </p:anim>
                                    <p:anim calcmode="lin" valueType="num">
                                      <p:cBhvr>
                                        <p:cTn id="93" dur="675" decel="100000" fill="hold"/>
                                        <p:tgtEl>
                                          <p:spTgt spid="63"/>
                                        </p:tgtEl>
                                        <p:attrNameLst>
                                          <p:attrName>ppt_y</p:attrName>
                                        </p:attrNameLst>
                                      </p:cBhvr>
                                      <p:tavLst>
                                        <p:tav tm="0">
                                          <p:val>
                                            <p:strVal val="#ppt_y+1"/>
                                          </p:val>
                                        </p:tav>
                                        <p:tav tm="100000">
                                          <p:val>
                                            <p:strVal val="#ppt_y-.03"/>
                                          </p:val>
                                        </p:tav>
                                      </p:tavLst>
                                    </p:anim>
                                    <p:anim calcmode="lin" valueType="num">
                                      <p:cBhvr>
                                        <p:cTn id="94" dur="75" accel="100000" fill="hold">
                                          <p:stCondLst>
                                            <p:cond delay="675"/>
                                          </p:stCondLst>
                                        </p:cTn>
                                        <p:tgtEl>
                                          <p:spTgt spid="63"/>
                                        </p:tgtEl>
                                        <p:attrNameLst>
                                          <p:attrName>ppt_y</p:attrName>
                                        </p:attrNameLst>
                                      </p:cBhvr>
                                      <p:tavLst>
                                        <p:tav tm="0">
                                          <p:val>
                                            <p:strVal val="#ppt_y-.03"/>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down)">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37" presetClass="entr" presetSubtype="0" fill="hold" grpId="0" nodeType="click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fade">
                                      <p:cBhvr>
                                        <p:cTn id="104" dur="1000"/>
                                        <p:tgtEl>
                                          <p:spTgt spid="64"/>
                                        </p:tgtEl>
                                      </p:cBhvr>
                                    </p:animEffect>
                                    <p:anim calcmode="lin" valueType="num">
                                      <p:cBhvr>
                                        <p:cTn id="105" dur="1000" fill="hold"/>
                                        <p:tgtEl>
                                          <p:spTgt spid="64"/>
                                        </p:tgtEl>
                                        <p:attrNameLst>
                                          <p:attrName>ppt_x</p:attrName>
                                        </p:attrNameLst>
                                      </p:cBhvr>
                                      <p:tavLst>
                                        <p:tav tm="0">
                                          <p:val>
                                            <p:strVal val="#ppt_x"/>
                                          </p:val>
                                        </p:tav>
                                        <p:tav tm="100000">
                                          <p:val>
                                            <p:strVal val="#ppt_x"/>
                                          </p:val>
                                        </p:tav>
                                      </p:tavLst>
                                    </p:anim>
                                    <p:anim calcmode="lin" valueType="num">
                                      <p:cBhvr>
                                        <p:cTn id="106" dur="900" decel="100000" fill="hold"/>
                                        <p:tgtEl>
                                          <p:spTgt spid="64"/>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8" presetClass="entr" presetSubtype="6"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strips(downRight)">
                                      <p:cBhvr>
                                        <p:cTn id="112" dur="500"/>
                                        <p:tgtEl>
                                          <p:spTgt spid="51"/>
                                        </p:tgtEl>
                                      </p:cBhvr>
                                    </p:animEffect>
                                  </p:childTnLst>
                                </p:cTn>
                              </p:par>
                            </p:childTnLst>
                          </p:cTn>
                        </p:par>
                        <p:par>
                          <p:cTn id="113" fill="hold">
                            <p:stCondLst>
                              <p:cond delay="500"/>
                            </p:stCondLst>
                            <p:childTnLst>
                              <p:par>
                                <p:cTn id="114" presetID="21" presetClass="entr" presetSubtype="1"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wheel(1)">
                                      <p:cBhvr>
                                        <p:cTn id="116" dur="1000"/>
                                        <p:tgtEl>
                                          <p:spTgt spid="49"/>
                                        </p:tgtEl>
                                      </p:cBhvr>
                                    </p:animEffect>
                                  </p:childTnLst>
                                </p:cTn>
                              </p:par>
                            </p:childTnLst>
                          </p:cTn>
                        </p:par>
                        <p:par>
                          <p:cTn id="117" fill="hold">
                            <p:stCondLst>
                              <p:cond delay="1500"/>
                            </p:stCondLst>
                            <p:childTnLst>
                              <p:par>
                                <p:cTn id="118" presetID="1" presetClass="entr" presetSubtype="0" fill="hold" grpId="0" nodeType="afterEffect">
                                  <p:stCondLst>
                                    <p:cond delay="0"/>
                                  </p:stCondLst>
                                  <p:childTnLst>
                                    <p:set>
                                      <p:cBhvr>
                                        <p:cTn id="119" dur="1" fill="hold">
                                          <p:stCondLst>
                                            <p:cond delay="249"/>
                                          </p:stCondLst>
                                        </p:cTn>
                                        <p:tgtEl>
                                          <p:spTgt spid="50"/>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2" fill="hold" nodeType="clickEffect">
                                  <p:stCondLst>
                                    <p:cond delay="0"/>
                                  </p:stCondLst>
                                  <p:childTnLst>
                                    <p:set>
                                      <p:cBhvr>
                                        <p:cTn id="123" dur="1" fill="hold">
                                          <p:stCondLst>
                                            <p:cond delay="0"/>
                                          </p:stCondLst>
                                        </p:cTn>
                                        <p:tgtEl>
                                          <p:spTgt spid="80"/>
                                        </p:tgtEl>
                                        <p:attrNameLst>
                                          <p:attrName>style.visibility</p:attrName>
                                        </p:attrNameLst>
                                      </p:cBhvr>
                                      <p:to>
                                        <p:strVal val="visible"/>
                                      </p:to>
                                    </p:set>
                                    <p:animEffect transition="in" filter="wipe(right)">
                                      <p:cBhvr>
                                        <p:cTn id="124" dur="500"/>
                                        <p:tgtEl>
                                          <p:spTgt spid="80"/>
                                        </p:tgtEl>
                                      </p:cBhvr>
                                    </p:animEffect>
                                  </p:childTnLst>
                                </p:cTn>
                              </p:par>
                            </p:childTnLst>
                          </p:cTn>
                        </p:par>
                        <p:par>
                          <p:cTn id="125" fill="hold">
                            <p:stCondLst>
                              <p:cond delay="500"/>
                            </p:stCondLst>
                            <p:childTnLst>
                              <p:par>
                                <p:cTn id="126" presetID="1" presetClass="entr" presetSubtype="0" fill="hold" grpId="0" nodeType="afterEffect">
                                  <p:stCondLst>
                                    <p:cond delay="0"/>
                                  </p:stCondLst>
                                  <p:childTnLst>
                                    <p:set>
                                      <p:cBhvr>
                                        <p:cTn id="127" dur="1" fill="hold">
                                          <p:stCondLst>
                                            <p:cond delay="0"/>
                                          </p:stCondLst>
                                        </p:cTn>
                                        <p:tgtEl>
                                          <p:spTgt spid="8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37" presetClass="entr" presetSubtype="0" fill="hold" grpId="0" nodeType="clickEffect">
                                  <p:stCondLst>
                                    <p:cond delay="0"/>
                                  </p:stCondLst>
                                  <p:childTnLst>
                                    <p:set>
                                      <p:cBhvr>
                                        <p:cTn id="131" dur="1" fill="hold">
                                          <p:stCondLst>
                                            <p:cond delay="0"/>
                                          </p:stCondLst>
                                        </p:cTn>
                                        <p:tgtEl>
                                          <p:spTgt spid="65"/>
                                        </p:tgtEl>
                                        <p:attrNameLst>
                                          <p:attrName>style.visibility</p:attrName>
                                        </p:attrNameLst>
                                      </p:cBhvr>
                                      <p:to>
                                        <p:strVal val="visible"/>
                                      </p:to>
                                    </p:set>
                                    <p:animEffect transition="in" filter="fade">
                                      <p:cBhvr>
                                        <p:cTn id="132" dur="1000"/>
                                        <p:tgtEl>
                                          <p:spTgt spid="65"/>
                                        </p:tgtEl>
                                      </p:cBhvr>
                                    </p:animEffect>
                                    <p:anim calcmode="lin" valueType="num">
                                      <p:cBhvr>
                                        <p:cTn id="133" dur="1000" fill="hold"/>
                                        <p:tgtEl>
                                          <p:spTgt spid="65"/>
                                        </p:tgtEl>
                                        <p:attrNameLst>
                                          <p:attrName>ppt_x</p:attrName>
                                        </p:attrNameLst>
                                      </p:cBhvr>
                                      <p:tavLst>
                                        <p:tav tm="0">
                                          <p:val>
                                            <p:strVal val="#ppt_x"/>
                                          </p:val>
                                        </p:tav>
                                        <p:tav tm="100000">
                                          <p:val>
                                            <p:strVal val="#ppt_x"/>
                                          </p:val>
                                        </p:tav>
                                      </p:tavLst>
                                    </p:anim>
                                    <p:anim calcmode="lin" valueType="num">
                                      <p:cBhvr>
                                        <p:cTn id="134" dur="900" decel="100000" fill="hold"/>
                                        <p:tgtEl>
                                          <p:spTgt spid="65"/>
                                        </p:tgtEl>
                                        <p:attrNameLst>
                                          <p:attrName>ppt_y</p:attrName>
                                        </p:attrNameLst>
                                      </p:cBhvr>
                                      <p:tavLst>
                                        <p:tav tm="0">
                                          <p:val>
                                            <p:strVal val="#ppt_y+1"/>
                                          </p:val>
                                        </p:tav>
                                        <p:tav tm="100000">
                                          <p:val>
                                            <p:strVal val="#ppt_y-.03"/>
                                          </p:val>
                                        </p:tav>
                                      </p:tavLst>
                                    </p:anim>
                                    <p:anim calcmode="lin" valueType="num">
                                      <p:cBhvr>
                                        <p:cTn id="135"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136" fill="hold">
                            <p:stCondLst>
                              <p:cond delay="1000"/>
                            </p:stCondLst>
                            <p:childTnLst>
                              <p:par>
                                <p:cTn id="137" presetID="22" presetClass="entr" presetSubtype="1" fill="hold" nodeType="after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wipe(up)">
                                      <p:cBhvr>
                                        <p:cTn id="139" dur="500"/>
                                        <p:tgtEl>
                                          <p:spTgt spid="57"/>
                                        </p:tgtEl>
                                      </p:cBhvr>
                                    </p:animEffect>
                                  </p:childTnLst>
                                </p:cTn>
                              </p:par>
                            </p:childTnLst>
                          </p:cTn>
                        </p:par>
                        <p:par>
                          <p:cTn id="140" fill="hold">
                            <p:stCondLst>
                              <p:cond delay="1500"/>
                            </p:stCondLst>
                            <p:childTnLst>
                              <p:par>
                                <p:cTn id="141" presetID="22" presetClass="entr" presetSubtype="8" fill="hold" nodeType="afterEffect">
                                  <p:stCondLst>
                                    <p:cond delay="0"/>
                                  </p:stCondLst>
                                  <p:childTnLst>
                                    <p:set>
                                      <p:cBhvr>
                                        <p:cTn id="142" dur="1" fill="hold">
                                          <p:stCondLst>
                                            <p:cond delay="0"/>
                                          </p:stCondLst>
                                        </p:cTn>
                                        <p:tgtEl>
                                          <p:spTgt spid="67"/>
                                        </p:tgtEl>
                                        <p:attrNameLst>
                                          <p:attrName>style.visibility</p:attrName>
                                        </p:attrNameLst>
                                      </p:cBhvr>
                                      <p:to>
                                        <p:strVal val="visible"/>
                                      </p:to>
                                    </p:set>
                                    <p:animEffect transition="in" filter="wipe(left)">
                                      <p:cBhvr>
                                        <p:cTn id="143" dur="500"/>
                                        <p:tgtEl>
                                          <p:spTgt spid="67"/>
                                        </p:tgtEl>
                                      </p:cBhvr>
                                    </p:animEffect>
                                  </p:childTnLst>
                                </p:cTn>
                              </p:par>
                            </p:childTnLst>
                          </p:cTn>
                        </p:par>
                        <p:par>
                          <p:cTn id="144" fill="hold">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6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37" presetClass="entr"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fade">
                                      <p:cBhvr>
                                        <p:cTn id="151" dur="1000"/>
                                        <p:tgtEl>
                                          <p:spTgt spid="66"/>
                                        </p:tgtEl>
                                      </p:cBhvr>
                                    </p:animEffect>
                                    <p:anim calcmode="lin" valueType="num">
                                      <p:cBhvr>
                                        <p:cTn id="152" dur="1000" fill="hold"/>
                                        <p:tgtEl>
                                          <p:spTgt spid="66"/>
                                        </p:tgtEl>
                                        <p:attrNameLst>
                                          <p:attrName>ppt_x</p:attrName>
                                        </p:attrNameLst>
                                      </p:cBhvr>
                                      <p:tavLst>
                                        <p:tav tm="0">
                                          <p:val>
                                            <p:strVal val="#ppt_x"/>
                                          </p:val>
                                        </p:tav>
                                        <p:tav tm="100000">
                                          <p:val>
                                            <p:strVal val="#ppt_x"/>
                                          </p:val>
                                        </p:tav>
                                      </p:tavLst>
                                    </p:anim>
                                    <p:anim calcmode="lin" valueType="num">
                                      <p:cBhvr>
                                        <p:cTn id="153" dur="900" decel="100000" fill="hold"/>
                                        <p:tgtEl>
                                          <p:spTgt spid="66"/>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6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2" grpId="0" animBg="1"/>
      <p:bldP spid="63" grpId="0" animBg="1"/>
      <p:bldP spid="65" grpId="0" animBg="1"/>
      <p:bldP spid="78" grpId="0"/>
      <p:bldP spid="81" grpId="0"/>
      <p:bldP spid="84" grpId="0"/>
      <p:bldP spid="49" grpId="0" animBg="1"/>
      <p:bldP spid="50" grpId="0"/>
      <p:bldP spid="51" grpId="0" animBg="1"/>
      <p:bldP spid="69" grpId="0"/>
      <p:bldP spid="66" grpId="0" animBg="1"/>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p:cNvSpPr/>
          <p:nvPr/>
        </p:nvSpPr>
        <p:spPr>
          <a:xfrm>
            <a:off x="3959715" y="4533218"/>
            <a:ext cx="72000" cy="72000"/>
          </a:xfrm>
          <a:prstGeom prst="ellipse">
            <a:avLst/>
          </a:prstGeom>
          <a:solidFill>
            <a:srgbClr val="008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flipV="1">
            <a:off x="3988067" y="4569218"/>
            <a:ext cx="10439" cy="103473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56734" y="3489288"/>
            <a:ext cx="3439004" cy="134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4" idx="2"/>
          </p:cNvCxnSpPr>
          <p:nvPr/>
        </p:nvCxnSpPr>
        <p:spPr>
          <a:xfrm>
            <a:off x="1357444" y="4558201"/>
            <a:ext cx="2602271" cy="11017"/>
          </a:xfrm>
          <a:prstGeom prst="line">
            <a:avLst/>
          </a:prstGeom>
          <a:ln w="19050">
            <a:solidFill>
              <a:srgbClr val="008D9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09147" y="5718977"/>
            <a:ext cx="3239473" cy="397074"/>
            <a:chOff x="1709147" y="5932732"/>
            <a:chExt cx="3239473" cy="397074"/>
          </a:xfrm>
        </p:grpSpPr>
        <p:sp>
          <p:nvSpPr>
            <p:cNvPr id="26" name="TextBox 25"/>
            <p:cNvSpPr txBox="1"/>
            <p:nvPr/>
          </p:nvSpPr>
          <p:spPr>
            <a:xfrm>
              <a:off x="1709147" y="5960474"/>
              <a:ext cx="301686" cy="369332"/>
            </a:xfrm>
            <a:prstGeom prst="rect">
              <a:avLst/>
            </a:prstGeom>
            <a:noFill/>
          </p:spPr>
          <p:txBody>
            <a:bodyPr wrap="none" rtlCol="0">
              <a:spAutoFit/>
            </a:bodyPr>
            <a:lstStyle/>
            <a:p>
              <a:r>
                <a:rPr lang="en-ZA" dirty="0"/>
                <a:t>5</a:t>
              </a:r>
              <a:endParaRPr lang="en-GB" dirty="0"/>
            </a:p>
          </p:txBody>
        </p:sp>
        <p:sp>
          <p:nvSpPr>
            <p:cNvPr id="27" name="TextBox 26"/>
            <p:cNvSpPr txBox="1"/>
            <p:nvPr/>
          </p:nvSpPr>
          <p:spPr>
            <a:xfrm>
              <a:off x="2338741" y="5954439"/>
              <a:ext cx="418704" cy="369332"/>
            </a:xfrm>
            <a:prstGeom prst="rect">
              <a:avLst/>
            </a:prstGeom>
            <a:noFill/>
          </p:spPr>
          <p:txBody>
            <a:bodyPr wrap="none" rtlCol="0">
              <a:spAutoFit/>
            </a:bodyPr>
            <a:lstStyle/>
            <a:p>
              <a:r>
                <a:rPr lang="en-ZA" dirty="0"/>
                <a:t>10</a:t>
              </a:r>
              <a:endParaRPr lang="en-GB" dirty="0"/>
            </a:p>
          </p:txBody>
        </p:sp>
        <p:sp>
          <p:nvSpPr>
            <p:cNvPr id="28" name="TextBox 27"/>
            <p:cNvSpPr txBox="1"/>
            <p:nvPr/>
          </p:nvSpPr>
          <p:spPr>
            <a:xfrm>
              <a:off x="3071725" y="5934787"/>
              <a:ext cx="418704" cy="369332"/>
            </a:xfrm>
            <a:prstGeom prst="rect">
              <a:avLst/>
            </a:prstGeom>
            <a:noFill/>
          </p:spPr>
          <p:txBody>
            <a:bodyPr wrap="none" rtlCol="0">
              <a:spAutoFit/>
            </a:bodyPr>
            <a:lstStyle/>
            <a:p>
              <a:r>
                <a:rPr lang="en-ZA" dirty="0"/>
                <a:t>15</a:t>
              </a:r>
              <a:endParaRPr lang="en-GB" dirty="0"/>
            </a:p>
          </p:txBody>
        </p:sp>
        <p:sp>
          <p:nvSpPr>
            <p:cNvPr id="29" name="TextBox 28"/>
            <p:cNvSpPr txBox="1"/>
            <p:nvPr/>
          </p:nvSpPr>
          <p:spPr>
            <a:xfrm>
              <a:off x="3774823" y="5934787"/>
              <a:ext cx="418704" cy="369332"/>
            </a:xfrm>
            <a:prstGeom prst="rect">
              <a:avLst/>
            </a:prstGeom>
            <a:noFill/>
          </p:spPr>
          <p:txBody>
            <a:bodyPr wrap="none" rtlCol="0">
              <a:spAutoFit/>
            </a:bodyPr>
            <a:lstStyle/>
            <a:p>
              <a:r>
                <a:rPr lang="en-ZA" dirty="0"/>
                <a:t>20</a:t>
              </a:r>
              <a:endParaRPr lang="en-GB" dirty="0"/>
            </a:p>
          </p:txBody>
        </p:sp>
        <p:sp>
          <p:nvSpPr>
            <p:cNvPr id="30" name="TextBox 29"/>
            <p:cNvSpPr txBox="1"/>
            <p:nvPr/>
          </p:nvSpPr>
          <p:spPr>
            <a:xfrm>
              <a:off x="4529916" y="5932732"/>
              <a:ext cx="418704" cy="369332"/>
            </a:xfrm>
            <a:prstGeom prst="rect">
              <a:avLst/>
            </a:prstGeom>
            <a:noFill/>
          </p:spPr>
          <p:txBody>
            <a:bodyPr wrap="none" rtlCol="0">
              <a:spAutoFit/>
            </a:bodyPr>
            <a:lstStyle/>
            <a:p>
              <a:r>
                <a:rPr lang="en-ZA" dirty="0"/>
                <a:t>25</a:t>
              </a:r>
              <a:endParaRPr lang="en-GB" dirty="0"/>
            </a:p>
          </p:txBody>
        </p:sp>
      </p:grpSp>
      <p:sp>
        <p:nvSpPr>
          <p:cNvPr id="8" name="Rectangle 7"/>
          <p:cNvSpPr/>
          <p:nvPr/>
        </p:nvSpPr>
        <p:spPr>
          <a:xfrm>
            <a:off x="4739911" y="3523618"/>
            <a:ext cx="903523" cy="587153"/>
          </a:xfrm>
          <a:prstGeom prst="rect">
            <a:avLst/>
          </a:prstGeom>
          <a:noFill/>
          <a:ln w="28575">
            <a:solidFill>
              <a:srgbClr val="008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Connector 81"/>
          <p:cNvCxnSpPr/>
          <p:nvPr/>
        </p:nvCxnSpPr>
        <p:spPr>
          <a:xfrm flipV="1">
            <a:off x="1361831" y="5620990"/>
            <a:ext cx="0" cy="22826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83165" y="5527402"/>
            <a:ext cx="7069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471996" y="4569218"/>
            <a:ext cx="7069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54927" y="5603951"/>
            <a:ext cx="0" cy="187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42905" y="5603951"/>
            <a:ext cx="0" cy="187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83134" y="5620990"/>
            <a:ext cx="0" cy="1611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84175" y="5620990"/>
            <a:ext cx="0" cy="156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29421" y="5620990"/>
            <a:ext cx="0" cy="156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05163" y="5389436"/>
            <a:ext cx="207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000132" y="5082750"/>
            <a:ext cx="192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05162" y="4768833"/>
            <a:ext cx="1872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0130" y="4462147"/>
            <a:ext cx="1922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05161" y="4143173"/>
            <a:ext cx="1872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00129" y="3836487"/>
            <a:ext cx="1922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005897" y="3548485"/>
            <a:ext cx="182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b="1" dirty="0">
                <a:latin typeface="+mn-lt"/>
              </a:rPr>
              <a:t>Comparing transport tariffs</a:t>
            </a:r>
            <a:endParaRPr lang="en-GB" b="1" dirty="0">
              <a:latin typeface="+mn-lt"/>
            </a:endParaRPr>
          </a:p>
        </p:txBody>
      </p:sp>
      <p:sp>
        <p:nvSpPr>
          <p:cNvPr id="3" name="Content Placeholder 2"/>
          <p:cNvSpPr>
            <a:spLocks noGrp="1"/>
          </p:cNvSpPr>
          <p:nvPr>
            <p:ph idx="1"/>
          </p:nvPr>
        </p:nvSpPr>
        <p:spPr>
          <a:xfrm>
            <a:off x="399289" y="1258443"/>
            <a:ext cx="7905751" cy="1743774"/>
          </a:xfrm>
        </p:spPr>
        <p:txBody>
          <a:bodyPr/>
          <a:lstStyle/>
          <a:p>
            <a:pPr marL="0" indent="0">
              <a:lnSpc>
                <a:spcPct val="100000"/>
              </a:lnSpc>
              <a:spcBef>
                <a:spcPts val="0"/>
              </a:spcBef>
              <a:buNone/>
            </a:pPr>
            <a:r>
              <a:rPr lang="en-ZA" sz="2100" dirty="0"/>
              <a:t>There are transport tariffs that affect all people who travel to work </a:t>
            </a:r>
          </a:p>
          <a:p>
            <a:pPr marL="0" indent="0">
              <a:lnSpc>
                <a:spcPct val="100000"/>
              </a:lnSpc>
              <a:spcBef>
                <a:spcPts val="0"/>
              </a:spcBef>
              <a:buNone/>
            </a:pPr>
            <a:r>
              <a:rPr lang="en-ZA" sz="2100" dirty="0"/>
              <a:t>by public transport. We can compare the fares for different forms of transport using a graph </a:t>
            </a:r>
          </a:p>
        </p:txBody>
      </p:sp>
      <p:graphicFrame>
        <p:nvGraphicFramePr>
          <p:cNvPr id="5" name="Table 4"/>
          <p:cNvGraphicFramePr>
            <a:graphicFrameLocks noGrp="1"/>
          </p:cNvGraphicFramePr>
          <p:nvPr>
            <p:extLst>
              <p:ext uri="{D42A27DB-BD31-4B8C-83A1-F6EECF244321}">
                <p14:modId xmlns:p14="http://schemas.microsoft.com/office/powerpoint/2010/main" val="1317091295"/>
              </p:ext>
            </p:extLst>
          </p:nvPr>
        </p:nvGraphicFramePr>
        <p:xfrm>
          <a:off x="399600" y="2523600"/>
          <a:ext cx="7263384" cy="396240"/>
        </p:xfrm>
        <a:graphic>
          <a:graphicData uri="http://schemas.openxmlformats.org/drawingml/2006/table">
            <a:tbl>
              <a:tblPr firstRow="1" bandRow="1">
                <a:tableStyleId>{5C22544A-7EE6-4342-B048-85BDC9FD1C3A}</a:tableStyleId>
              </a:tblPr>
              <a:tblGrid>
                <a:gridCol w="7263384">
                  <a:extLst>
                    <a:ext uri="{9D8B030D-6E8A-4147-A177-3AD203B41FA5}">
                      <a16:colId xmlns:a16="http://schemas.microsoft.com/office/drawing/2014/main" xmlns="" val="20000"/>
                    </a:ext>
                  </a:extLst>
                </a:gridCol>
              </a:tblGrid>
              <a:tr h="370840">
                <a:tc>
                  <a:txBody>
                    <a:bodyPr/>
                    <a:lstStyle/>
                    <a:p>
                      <a:r>
                        <a:rPr lang="en-ZA" sz="2000" dirty="0"/>
                        <a:t>How to draw a straight line graph</a:t>
                      </a:r>
                      <a:endParaRPr lang="en-GB" sz="2000" dirty="0"/>
                    </a:p>
                  </a:txBody>
                  <a:tcPr>
                    <a:solidFill>
                      <a:srgbClr val="008D91"/>
                    </a:solidFill>
                  </a:tcPr>
                </a:tc>
                <a:extLst>
                  <a:ext uri="{0D108BD9-81ED-4DB2-BD59-A6C34878D82A}">
                    <a16:rowId xmlns:a16="http://schemas.microsoft.com/office/drawing/2014/main" xmlns="" val="10000"/>
                  </a:ext>
                </a:extLst>
              </a:tr>
            </a:tbl>
          </a:graphicData>
        </a:graphic>
      </p:graphicFrame>
      <p:cxnSp>
        <p:nvCxnSpPr>
          <p:cNvPr id="11" name="Straight Connector 10"/>
          <p:cNvCxnSpPr/>
          <p:nvPr/>
        </p:nvCxnSpPr>
        <p:spPr>
          <a:xfrm flipH="1">
            <a:off x="1161918" y="5626600"/>
            <a:ext cx="40974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61916" y="3584139"/>
            <a:ext cx="803425" cy="523220"/>
          </a:xfrm>
          <a:prstGeom prst="rect">
            <a:avLst/>
          </a:prstGeom>
          <a:noFill/>
        </p:spPr>
        <p:txBody>
          <a:bodyPr wrap="none" rtlCol="0">
            <a:spAutoFit/>
          </a:bodyPr>
          <a:lstStyle/>
          <a:p>
            <a:r>
              <a:rPr lang="en-ZA" sz="1400" b="1" dirty="0">
                <a:solidFill>
                  <a:srgbClr val="008D91"/>
                </a:solidFill>
              </a:rPr>
              <a:t>(1:394)</a:t>
            </a:r>
          </a:p>
          <a:p>
            <a:r>
              <a:rPr lang="en-ZA" sz="1400" b="1" dirty="0">
                <a:solidFill>
                  <a:srgbClr val="008D91"/>
                </a:solidFill>
              </a:rPr>
              <a:t>(20:394)</a:t>
            </a:r>
            <a:endParaRPr lang="en-GB" sz="1400" b="1" dirty="0">
              <a:solidFill>
                <a:srgbClr val="008D91"/>
              </a:solidFill>
            </a:endParaRPr>
          </a:p>
        </p:txBody>
      </p:sp>
      <p:sp>
        <p:nvSpPr>
          <p:cNvPr id="12" name="TextBox 11"/>
          <p:cNvSpPr txBox="1"/>
          <p:nvPr/>
        </p:nvSpPr>
        <p:spPr>
          <a:xfrm>
            <a:off x="4786579" y="3402540"/>
            <a:ext cx="635813" cy="253916"/>
          </a:xfrm>
          <a:prstGeom prst="rect">
            <a:avLst/>
          </a:prstGeom>
          <a:solidFill>
            <a:srgbClr val="FFFFFF"/>
          </a:solidFill>
        </p:spPr>
        <p:txBody>
          <a:bodyPr wrap="square" rtlCol="0">
            <a:spAutoFit/>
          </a:bodyPr>
          <a:lstStyle/>
          <a:p>
            <a:r>
              <a:rPr lang="en-ZA" sz="1050" b="1" i="1" dirty="0">
                <a:solidFill>
                  <a:srgbClr val="008D91"/>
                </a:solidFill>
              </a:rPr>
              <a:t>Graph 1</a:t>
            </a:r>
            <a:endParaRPr lang="en-GB" sz="1050" b="1" i="1" dirty="0">
              <a:solidFill>
                <a:srgbClr val="008D91"/>
              </a:solidFill>
            </a:endParaRPr>
          </a:p>
        </p:txBody>
      </p:sp>
      <p:grpSp>
        <p:nvGrpSpPr>
          <p:cNvPr id="23" name="Group 22"/>
          <p:cNvGrpSpPr/>
          <p:nvPr/>
        </p:nvGrpSpPr>
        <p:grpSpPr>
          <a:xfrm>
            <a:off x="474507" y="3372085"/>
            <a:ext cx="553431" cy="2222153"/>
            <a:chOff x="474507" y="3585840"/>
            <a:chExt cx="553431" cy="2222153"/>
          </a:xfrm>
        </p:grpSpPr>
        <p:sp>
          <p:nvSpPr>
            <p:cNvPr id="31" name="TextBox 30"/>
            <p:cNvSpPr txBox="1"/>
            <p:nvPr/>
          </p:nvSpPr>
          <p:spPr>
            <a:xfrm>
              <a:off x="474507" y="5438661"/>
              <a:ext cx="535724" cy="369332"/>
            </a:xfrm>
            <a:prstGeom prst="rect">
              <a:avLst/>
            </a:prstGeom>
            <a:noFill/>
          </p:spPr>
          <p:txBody>
            <a:bodyPr wrap="none" rtlCol="0">
              <a:spAutoFit/>
            </a:bodyPr>
            <a:lstStyle/>
            <a:p>
              <a:r>
                <a:rPr lang="en-ZA" dirty="0"/>
                <a:t>100</a:t>
              </a:r>
              <a:endParaRPr lang="en-GB" dirty="0"/>
            </a:p>
          </p:txBody>
        </p:sp>
        <p:sp>
          <p:nvSpPr>
            <p:cNvPr id="32" name="TextBox 31"/>
            <p:cNvSpPr txBox="1"/>
            <p:nvPr/>
          </p:nvSpPr>
          <p:spPr>
            <a:xfrm>
              <a:off x="482112" y="5120991"/>
              <a:ext cx="535724" cy="369332"/>
            </a:xfrm>
            <a:prstGeom prst="rect">
              <a:avLst/>
            </a:prstGeom>
            <a:noFill/>
          </p:spPr>
          <p:txBody>
            <a:bodyPr wrap="none" rtlCol="0">
              <a:spAutoFit/>
            </a:bodyPr>
            <a:lstStyle/>
            <a:p>
              <a:r>
                <a:rPr lang="en-ZA" dirty="0"/>
                <a:t>200</a:t>
              </a:r>
              <a:endParaRPr lang="en-GB" dirty="0"/>
            </a:p>
          </p:txBody>
        </p:sp>
        <p:sp>
          <p:nvSpPr>
            <p:cNvPr id="33" name="TextBox 32"/>
            <p:cNvSpPr txBox="1"/>
            <p:nvPr/>
          </p:nvSpPr>
          <p:spPr>
            <a:xfrm>
              <a:off x="489717" y="4801962"/>
              <a:ext cx="535724" cy="369332"/>
            </a:xfrm>
            <a:prstGeom prst="rect">
              <a:avLst/>
            </a:prstGeom>
            <a:noFill/>
          </p:spPr>
          <p:txBody>
            <a:bodyPr wrap="none" rtlCol="0">
              <a:spAutoFit/>
            </a:bodyPr>
            <a:lstStyle/>
            <a:p>
              <a:r>
                <a:rPr lang="en-ZA" dirty="0"/>
                <a:t>300</a:t>
              </a:r>
              <a:endParaRPr lang="en-GB" dirty="0"/>
            </a:p>
          </p:txBody>
        </p:sp>
        <p:sp>
          <p:nvSpPr>
            <p:cNvPr id="34" name="TextBox 33"/>
            <p:cNvSpPr txBox="1"/>
            <p:nvPr/>
          </p:nvSpPr>
          <p:spPr>
            <a:xfrm>
              <a:off x="482112" y="4471900"/>
              <a:ext cx="535724" cy="369332"/>
            </a:xfrm>
            <a:prstGeom prst="rect">
              <a:avLst/>
            </a:prstGeom>
            <a:noFill/>
          </p:spPr>
          <p:txBody>
            <a:bodyPr wrap="none" rtlCol="0">
              <a:spAutoFit/>
            </a:bodyPr>
            <a:lstStyle/>
            <a:p>
              <a:r>
                <a:rPr lang="en-ZA" dirty="0"/>
                <a:t>400</a:t>
              </a:r>
              <a:endParaRPr lang="en-GB" dirty="0"/>
            </a:p>
          </p:txBody>
        </p:sp>
        <p:sp>
          <p:nvSpPr>
            <p:cNvPr id="35" name="TextBox 34"/>
            <p:cNvSpPr txBox="1"/>
            <p:nvPr/>
          </p:nvSpPr>
          <p:spPr>
            <a:xfrm>
              <a:off x="489717" y="4166690"/>
              <a:ext cx="535724" cy="369332"/>
            </a:xfrm>
            <a:prstGeom prst="rect">
              <a:avLst/>
            </a:prstGeom>
            <a:noFill/>
          </p:spPr>
          <p:txBody>
            <a:bodyPr wrap="none" rtlCol="0">
              <a:spAutoFit/>
            </a:bodyPr>
            <a:lstStyle/>
            <a:p>
              <a:r>
                <a:rPr lang="en-ZA" dirty="0"/>
                <a:t>500</a:t>
              </a:r>
              <a:endParaRPr lang="en-GB" dirty="0"/>
            </a:p>
          </p:txBody>
        </p:sp>
        <p:sp>
          <p:nvSpPr>
            <p:cNvPr id="36" name="TextBox 35"/>
            <p:cNvSpPr txBox="1"/>
            <p:nvPr/>
          </p:nvSpPr>
          <p:spPr>
            <a:xfrm>
              <a:off x="482112" y="3873842"/>
              <a:ext cx="535724" cy="369332"/>
            </a:xfrm>
            <a:prstGeom prst="rect">
              <a:avLst/>
            </a:prstGeom>
            <a:noFill/>
          </p:spPr>
          <p:txBody>
            <a:bodyPr wrap="none" rtlCol="0">
              <a:spAutoFit/>
            </a:bodyPr>
            <a:lstStyle/>
            <a:p>
              <a:r>
                <a:rPr lang="en-ZA" dirty="0"/>
                <a:t>600</a:t>
              </a:r>
              <a:endParaRPr lang="en-GB" dirty="0"/>
            </a:p>
          </p:txBody>
        </p:sp>
        <p:sp>
          <p:nvSpPr>
            <p:cNvPr id="38" name="TextBox 37"/>
            <p:cNvSpPr txBox="1"/>
            <p:nvPr/>
          </p:nvSpPr>
          <p:spPr>
            <a:xfrm>
              <a:off x="492214" y="3585840"/>
              <a:ext cx="535724" cy="369332"/>
            </a:xfrm>
            <a:prstGeom prst="rect">
              <a:avLst/>
            </a:prstGeom>
            <a:noFill/>
          </p:spPr>
          <p:txBody>
            <a:bodyPr wrap="none" rtlCol="0">
              <a:spAutoFit/>
            </a:bodyPr>
            <a:lstStyle/>
            <a:p>
              <a:r>
                <a:rPr lang="en-ZA" dirty="0"/>
                <a:t>700</a:t>
              </a:r>
              <a:endParaRPr lang="en-GB" dirty="0"/>
            </a:p>
          </p:txBody>
        </p:sp>
      </p:grpSp>
      <p:sp>
        <p:nvSpPr>
          <p:cNvPr id="63" name="Oval 62"/>
          <p:cNvSpPr/>
          <p:nvPr/>
        </p:nvSpPr>
        <p:spPr>
          <a:xfrm>
            <a:off x="1325936" y="4522201"/>
            <a:ext cx="72000" cy="72000"/>
          </a:xfrm>
          <a:prstGeom prst="ellipse">
            <a:avLst/>
          </a:prstGeom>
          <a:solidFill>
            <a:srgbClr val="008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5" name="Oval 64"/>
          <p:cNvSpPr/>
          <p:nvPr/>
        </p:nvSpPr>
        <p:spPr>
          <a:xfrm>
            <a:off x="1320452" y="5494401"/>
            <a:ext cx="72000" cy="72000"/>
          </a:xfrm>
          <a:prstGeom prst="ellips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cxnSp>
        <p:nvCxnSpPr>
          <p:cNvPr id="75" name="Straight Connector 74"/>
          <p:cNvCxnSpPr>
            <a:stCxn id="65" idx="7"/>
          </p:cNvCxnSpPr>
          <p:nvPr/>
        </p:nvCxnSpPr>
        <p:spPr>
          <a:xfrm flipV="1">
            <a:off x="1381908" y="3483686"/>
            <a:ext cx="2627246" cy="2021259"/>
          </a:xfrm>
          <a:prstGeom prst="line">
            <a:avLst/>
          </a:prstGeom>
          <a:ln w="19050">
            <a:solidFill>
              <a:srgbClr val="B4DB6F"/>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8271" y="4348552"/>
            <a:ext cx="535724" cy="369332"/>
          </a:xfrm>
          <a:prstGeom prst="rect">
            <a:avLst/>
          </a:prstGeom>
          <a:noFill/>
        </p:spPr>
        <p:txBody>
          <a:bodyPr wrap="none" rtlCol="0">
            <a:spAutoFit/>
          </a:bodyPr>
          <a:lstStyle/>
          <a:p>
            <a:r>
              <a:rPr lang="en-ZA" b="1" dirty="0">
                <a:solidFill>
                  <a:srgbClr val="FF0000"/>
                </a:solidFill>
              </a:rPr>
              <a:t>394</a:t>
            </a:r>
            <a:endParaRPr lang="en-GB" b="1" dirty="0">
              <a:solidFill>
                <a:srgbClr val="FF0000"/>
              </a:solidFill>
            </a:endParaRPr>
          </a:p>
        </p:txBody>
      </p:sp>
      <p:sp>
        <p:nvSpPr>
          <p:cNvPr id="81" name="TextBox 80"/>
          <p:cNvSpPr txBox="1"/>
          <p:nvPr/>
        </p:nvSpPr>
        <p:spPr>
          <a:xfrm>
            <a:off x="160384" y="5332374"/>
            <a:ext cx="418704" cy="369332"/>
          </a:xfrm>
          <a:prstGeom prst="rect">
            <a:avLst/>
          </a:prstGeom>
          <a:noFill/>
        </p:spPr>
        <p:txBody>
          <a:bodyPr wrap="none" rtlCol="0">
            <a:spAutoFit/>
          </a:bodyPr>
          <a:lstStyle/>
          <a:p>
            <a:r>
              <a:rPr lang="en-ZA" b="1" dirty="0">
                <a:solidFill>
                  <a:srgbClr val="FF0000"/>
                </a:solidFill>
              </a:rPr>
              <a:t>36</a:t>
            </a:r>
            <a:endParaRPr lang="en-GB" b="1" dirty="0">
              <a:solidFill>
                <a:srgbClr val="FF0000"/>
              </a:solidFill>
            </a:endParaRPr>
          </a:p>
        </p:txBody>
      </p:sp>
      <p:sp>
        <p:nvSpPr>
          <p:cNvPr id="84" name="TextBox 83"/>
          <p:cNvSpPr txBox="1"/>
          <p:nvPr/>
        </p:nvSpPr>
        <p:spPr>
          <a:xfrm>
            <a:off x="1216852" y="5751218"/>
            <a:ext cx="301686" cy="369332"/>
          </a:xfrm>
          <a:prstGeom prst="rect">
            <a:avLst/>
          </a:prstGeom>
          <a:noFill/>
        </p:spPr>
        <p:txBody>
          <a:bodyPr wrap="none" rtlCol="0">
            <a:spAutoFit/>
          </a:bodyPr>
          <a:lstStyle/>
          <a:p>
            <a:r>
              <a:rPr lang="en-ZA" b="1" dirty="0">
                <a:solidFill>
                  <a:srgbClr val="FF0000"/>
                </a:solidFill>
              </a:rPr>
              <a:t>1</a:t>
            </a:r>
            <a:endParaRPr lang="en-GB" b="1" dirty="0">
              <a:solidFill>
                <a:srgbClr val="FF0000"/>
              </a:solidFill>
            </a:endParaRPr>
          </a:p>
        </p:txBody>
      </p:sp>
      <p:sp>
        <p:nvSpPr>
          <p:cNvPr id="49" name="Rectangle 48"/>
          <p:cNvSpPr/>
          <p:nvPr/>
        </p:nvSpPr>
        <p:spPr>
          <a:xfrm>
            <a:off x="4739911" y="4320083"/>
            <a:ext cx="903523" cy="58715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CD043"/>
              </a:solidFill>
            </a:endParaRPr>
          </a:p>
        </p:txBody>
      </p:sp>
      <p:sp>
        <p:nvSpPr>
          <p:cNvPr id="50" name="TextBox 49"/>
          <p:cNvSpPr txBox="1"/>
          <p:nvPr/>
        </p:nvSpPr>
        <p:spPr>
          <a:xfrm>
            <a:off x="4761916" y="4380604"/>
            <a:ext cx="803425" cy="523220"/>
          </a:xfrm>
          <a:prstGeom prst="rect">
            <a:avLst/>
          </a:prstGeom>
          <a:noFill/>
        </p:spPr>
        <p:txBody>
          <a:bodyPr wrap="none" rtlCol="0">
            <a:spAutoFit/>
          </a:bodyPr>
          <a:lstStyle/>
          <a:p>
            <a:r>
              <a:rPr lang="en-ZA" sz="1400" b="1" dirty="0">
                <a:solidFill>
                  <a:srgbClr val="B4DB6F"/>
                </a:solidFill>
              </a:rPr>
              <a:t>(1:36)</a:t>
            </a:r>
          </a:p>
          <a:p>
            <a:r>
              <a:rPr lang="en-ZA" sz="1400" b="1" dirty="0">
                <a:solidFill>
                  <a:srgbClr val="B4DB6F"/>
                </a:solidFill>
              </a:rPr>
              <a:t>(20:720)</a:t>
            </a:r>
            <a:endParaRPr lang="en-GB" sz="1400" b="1" dirty="0">
              <a:solidFill>
                <a:srgbClr val="B4DB6F"/>
              </a:solidFill>
            </a:endParaRPr>
          </a:p>
        </p:txBody>
      </p:sp>
      <p:sp>
        <p:nvSpPr>
          <p:cNvPr id="51" name="TextBox 50"/>
          <p:cNvSpPr txBox="1"/>
          <p:nvPr/>
        </p:nvSpPr>
        <p:spPr>
          <a:xfrm>
            <a:off x="4786579" y="4199005"/>
            <a:ext cx="635813" cy="253916"/>
          </a:xfrm>
          <a:prstGeom prst="rect">
            <a:avLst/>
          </a:prstGeom>
          <a:solidFill>
            <a:srgbClr val="FFFFFF"/>
          </a:solidFill>
        </p:spPr>
        <p:txBody>
          <a:bodyPr wrap="square" rtlCol="0">
            <a:spAutoFit/>
          </a:bodyPr>
          <a:lstStyle/>
          <a:p>
            <a:r>
              <a:rPr lang="en-ZA" sz="1050" b="1" i="1" dirty="0">
                <a:solidFill>
                  <a:srgbClr val="B4DB6F"/>
                </a:solidFill>
              </a:rPr>
              <a:t>Graph 2</a:t>
            </a:r>
            <a:endParaRPr lang="en-GB" sz="1050" b="1" i="1" dirty="0">
              <a:solidFill>
                <a:srgbClr val="B4DB6F"/>
              </a:solidFill>
            </a:endParaRPr>
          </a:p>
        </p:txBody>
      </p:sp>
      <p:cxnSp>
        <p:nvCxnSpPr>
          <p:cNvPr id="57" name="Straight Connector 56"/>
          <p:cNvCxnSpPr/>
          <p:nvPr/>
        </p:nvCxnSpPr>
        <p:spPr>
          <a:xfrm flipV="1">
            <a:off x="4000094" y="3490233"/>
            <a:ext cx="10439" cy="103473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8849" y="3280137"/>
            <a:ext cx="535724" cy="369332"/>
          </a:xfrm>
          <a:prstGeom prst="rect">
            <a:avLst/>
          </a:prstGeom>
          <a:noFill/>
        </p:spPr>
        <p:txBody>
          <a:bodyPr wrap="none" rtlCol="0">
            <a:spAutoFit/>
          </a:bodyPr>
          <a:lstStyle/>
          <a:p>
            <a:r>
              <a:rPr lang="en-ZA" b="1" dirty="0">
                <a:solidFill>
                  <a:srgbClr val="FF0000"/>
                </a:solidFill>
              </a:rPr>
              <a:t>720</a:t>
            </a:r>
            <a:endParaRPr lang="en-GB" b="1" dirty="0">
              <a:solidFill>
                <a:srgbClr val="FF0000"/>
              </a:solidFill>
            </a:endParaRPr>
          </a:p>
        </p:txBody>
      </p:sp>
      <p:sp>
        <p:nvSpPr>
          <p:cNvPr id="66" name="Oval 65"/>
          <p:cNvSpPr/>
          <p:nvPr/>
        </p:nvSpPr>
        <p:spPr>
          <a:xfrm>
            <a:off x="3964848" y="3458372"/>
            <a:ext cx="72000" cy="72000"/>
          </a:xfrm>
          <a:prstGeom prst="ellips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aphicFrame>
        <p:nvGraphicFramePr>
          <p:cNvPr id="58" name="Table 57"/>
          <p:cNvGraphicFramePr>
            <a:graphicFrameLocks noGrp="1"/>
          </p:cNvGraphicFramePr>
          <p:nvPr>
            <p:extLst>
              <p:ext uri="{D42A27DB-BD31-4B8C-83A1-F6EECF244321}">
                <p14:modId xmlns:p14="http://schemas.microsoft.com/office/powerpoint/2010/main" val="1653532718"/>
              </p:ext>
            </p:extLst>
          </p:nvPr>
        </p:nvGraphicFramePr>
        <p:xfrm>
          <a:off x="6384078" y="3620863"/>
          <a:ext cx="1665764" cy="1266598"/>
        </p:xfrm>
        <a:graphic>
          <a:graphicData uri="http://schemas.openxmlformats.org/drawingml/2006/table">
            <a:tbl>
              <a:tblPr firstRow="1" bandRow="1">
                <a:tableStyleId>{5C22544A-7EE6-4342-B048-85BDC9FD1C3A}</a:tableStyleId>
              </a:tblPr>
              <a:tblGrid>
                <a:gridCol w="1665764">
                  <a:extLst>
                    <a:ext uri="{9D8B030D-6E8A-4147-A177-3AD203B41FA5}">
                      <a16:colId xmlns:a16="http://schemas.microsoft.com/office/drawing/2014/main" xmlns="" val="20000"/>
                    </a:ext>
                  </a:extLst>
                </a:gridCol>
              </a:tblGrid>
              <a:tr h="1266598">
                <a:tc>
                  <a:txBody>
                    <a:bodyPr/>
                    <a:lstStyle/>
                    <a:p>
                      <a:pPr algn="ctr"/>
                      <a:r>
                        <a:rPr lang="en-ZA" b="1" dirty="0">
                          <a:solidFill>
                            <a:schemeClr val="tx1"/>
                          </a:solidFill>
                        </a:rPr>
                        <a:t>Step 3.</a:t>
                      </a:r>
                      <a:r>
                        <a:rPr lang="en-ZA" b="1" baseline="0" dirty="0">
                          <a:solidFill>
                            <a:schemeClr val="tx1"/>
                          </a:solidFill>
                        </a:rPr>
                        <a:t> </a:t>
                      </a:r>
                    </a:p>
                    <a:p>
                      <a:pPr algn="ctr"/>
                      <a:r>
                        <a:rPr lang="en-ZA" b="0" baseline="0" dirty="0">
                          <a:solidFill>
                            <a:schemeClr val="tx1"/>
                          </a:solidFill>
                        </a:rPr>
                        <a:t>Join the points to draw the graphs</a:t>
                      </a:r>
                      <a:endParaRPr lang="en-GB" b="0" dirty="0">
                        <a:solidFill>
                          <a:schemeClr val="tx1"/>
                        </a:solidFill>
                      </a:endParaRPr>
                    </a:p>
                  </a:txBody>
                  <a:tcPr>
                    <a:solidFill>
                      <a:srgbClr val="DCEEBC"/>
                    </a:solidFill>
                  </a:tcPr>
                </a:tc>
                <a:extLst>
                  <a:ext uri="{0D108BD9-81ED-4DB2-BD59-A6C34878D82A}">
                    <a16:rowId xmlns:a16="http://schemas.microsoft.com/office/drawing/2014/main" xmlns="" val="10000"/>
                  </a:ext>
                </a:extLst>
              </a:tr>
            </a:tbl>
          </a:graphicData>
        </a:graphic>
      </p:graphicFrame>
      <p:cxnSp>
        <p:nvCxnSpPr>
          <p:cNvPr id="59" name="Straight Connector 58"/>
          <p:cNvCxnSpPr/>
          <p:nvPr/>
        </p:nvCxnSpPr>
        <p:spPr>
          <a:xfrm>
            <a:off x="1192406" y="3359439"/>
            <a:ext cx="0" cy="22615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72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900" decel="100000" fill="hold"/>
                                        <p:tgtEl>
                                          <p:spTgt spid="5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ipe(left)">
                                      <p:cBhvr>
                                        <p:cTn id="15" dur="500"/>
                                        <p:tgtEl>
                                          <p:spTgt spid="7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down)">
                                      <p:cBhvr>
                                        <p:cTn id="1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71"/>
          <p:cNvCxnSpPr>
            <a:endCxn id="64" idx="2"/>
          </p:cNvCxnSpPr>
          <p:nvPr/>
        </p:nvCxnSpPr>
        <p:spPr>
          <a:xfrm>
            <a:off x="1357444" y="4559389"/>
            <a:ext cx="2602271" cy="11017"/>
          </a:xfrm>
          <a:prstGeom prst="line">
            <a:avLst/>
          </a:prstGeom>
          <a:ln w="19050">
            <a:solidFill>
              <a:srgbClr val="008D9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09147" y="5720165"/>
            <a:ext cx="3239473" cy="376971"/>
            <a:chOff x="1709147" y="5932732"/>
            <a:chExt cx="3239473" cy="376971"/>
          </a:xfrm>
        </p:grpSpPr>
        <p:sp>
          <p:nvSpPr>
            <p:cNvPr id="26" name="TextBox 25"/>
            <p:cNvSpPr txBox="1"/>
            <p:nvPr/>
          </p:nvSpPr>
          <p:spPr>
            <a:xfrm>
              <a:off x="1709147" y="5939372"/>
              <a:ext cx="301686" cy="369332"/>
            </a:xfrm>
            <a:prstGeom prst="rect">
              <a:avLst/>
            </a:prstGeom>
            <a:noFill/>
          </p:spPr>
          <p:txBody>
            <a:bodyPr wrap="none" rtlCol="0">
              <a:spAutoFit/>
            </a:bodyPr>
            <a:lstStyle/>
            <a:p>
              <a:r>
                <a:rPr lang="en-ZA" dirty="0"/>
                <a:t>5</a:t>
              </a:r>
              <a:endParaRPr lang="en-GB" dirty="0"/>
            </a:p>
          </p:txBody>
        </p:sp>
        <p:sp>
          <p:nvSpPr>
            <p:cNvPr id="27" name="TextBox 26"/>
            <p:cNvSpPr txBox="1"/>
            <p:nvPr/>
          </p:nvSpPr>
          <p:spPr>
            <a:xfrm>
              <a:off x="2338741" y="5940371"/>
              <a:ext cx="418704" cy="369332"/>
            </a:xfrm>
            <a:prstGeom prst="rect">
              <a:avLst/>
            </a:prstGeom>
            <a:noFill/>
          </p:spPr>
          <p:txBody>
            <a:bodyPr wrap="none" rtlCol="0">
              <a:spAutoFit/>
            </a:bodyPr>
            <a:lstStyle/>
            <a:p>
              <a:r>
                <a:rPr lang="en-ZA" dirty="0"/>
                <a:t>10</a:t>
              </a:r>
              <a:endParaRPr lang="en-GB" dirty="0"/>
            </a:p>
          </p:txBody>
        </p:sp>
        <p:sp>
          <p:nvSpPr>
            <p:cNvPr id="28" name="TextBox 27"/>
            <p:cNvSpPr txBox="1"/>
            <p:nvPr/>
          </p:nvSpPr>
          <p:spPr>
            <a:xfrm>
              <a:off x="3071725" y="5934787"/>
              <a:ext cx="418704" cy="369332"/>
            </a:xfrm>
            <a:prstGeom prst="rect">
              <a:avLst/>
            </a:prstGeom>
            <a:noFill/>
          </p:spPr>
          <p:txBody>
            <a:bodyPr wrap="none" rtlCol="0">
              <a:spAutoFit/>
            </a:bodyPr>
            <a:lstStyle/>
            <a:p>
              <a:r>
                <a:rPr lang="en-ZA" dirty="0"/>
                <a:t>15</a:t>
              </a:r>
              <a:endParaRPr lang="en-GB" dirty="0"/>
            </a:p>
          </p:txBody>
        </p:sp>
        <p:sp>
          <p:nvSpPr>
            <p:cNvPr id="29" name="TextBox 28"/>
            <p:cNvSpPr txBox="1"/>
            <p:nvPr/>
          </p:nvSpPr>
          <p:spPr>
            <a:xfrm>
              <a:off x="3774823" y="5934787"/>
              <a:ext cx="418704" cy="369332"/>
            </a:xfrm>
            <a:prstGeom prst="rect">
              <a:avLst/>
            </a:prstGeom>
            <a:noFill/>
          </p:spPr>
          <p:txBody>
            <a:bodyPr wrap="none" rtlCol="0">
              <a:spAutoFit/>
            </a:bodyPr>
            <a:lstStyle/>
            <a:p>
              <a:r>
                <a:rPr lang="en-ZA" dirty="0"/>
                <a:t>20</a:t>
              </a:r>
              <a:endParaRPr lang="en-GB" dirty="0"/>
            </a:p>
          </p:txBody>
        </p:sp>
        <p:sp>
          <p:nvSpPr>
            <p:cNvPr id="30" name="TextBox 29"/>
            <p:cNvSpPr txBox="1"/>
            <p:nvPr/>
          </p:nvSpPr>
          <p:spPr>
            <a:xfrm>
              <a:off x="4529916" y="5932732"/>
              <a:ext cx="418704" cy="369332"/>
            </a:xfrm>
            <a:prstGeom prst="rect">
              <a:avLst/>
            </a:prstGeom>
            <a:noFill/>
          </p:spPr>
          <p:txBody>
            <a:bodyPr wrap="none" rtlCol="0">
              <a:spAutoFit/>
            </a:bodyPr>
            <a:lstStyle/>
            <a:p>
              <a:r>
                <a:rPr lang="en-ZA" dirty="0"/>
                <a:t>25</a:t>
              </a:r>
              <a:endParaRPr lang="en-GB" dirty="0"/>
            </a:p>
          </p:txBody>
        </p:sp>
      </p:grpSp>
      <p:sp>
        <p:nvSpPr>
          <p:cNvPr id="8" name="Rectangle 7"/>
          <p:cNvSpPr/>
          <p:nvPr/>
        </p:nvSpPr>
        <p:spPr>
          <a:xfrm>
            <a:off x="4739911" y="3524806"/>
            <a:ext cx="903523" cy="587153"/>
          </a:xfrm>
          <a:prstGeom prst="rect">
            <a:avLst/>
          </a:prstGeom>
          <a:noFill/>
          <a:ln w="28575">
            <a:solidFill>
              <a:srgbClr val="008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1854927" y="5605139"/>
            <a:ext cx="0" cy="187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42905" y="5605139"/>
            <a:ext cx="0" cy="187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83134" y="5622178"/>
            <a:ext cx="0" cy="1611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84175" y="5622178"/>
            <a:ext cx="0" cy="156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29421" y="5622178"/>
            <a:ext cx="0" cy="156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05163" y="5390624"/>
            <a:ext cx="207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000132" y="5083938"/>
            <a:ext cx="192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05162" y="4770021"/>
            <a:ext cx="1872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0130" y="4463335"/>
            <a:ext cx="1922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05161" y="4144361"/>
            <a:ext cx="1872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00129" y="3837675"/>
            <a:ext cx="1922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005897" y="3549673"/>
            <a:ext cx="182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b="1" dirty="0">
                <a:latin typeface="+mn-lt"/>
              </a:rPr>
              <a:t>Comparing transport tariffs</a:t>
            </a:r>
            <a:endParaRPr lang="en-GB" b="1" dirty="0">
              <a:latin typeface="+mn-lt"/>
            </a:endParaRPr>
          </a:p>
        </p:txBody>
      </p:sp>
      <p:sp>
        <p:nvSpPr>
          <p:cNvPr id="3" name="Content Placeholder 2"/>
          <p:cNvSpPr>
            <a:spLocks noGrp="1"/>
          </p:cNvSpPr>
          <p:nvPr>
            <p:ph idx="1"/>
          </p:nvPr>
        </p:nvSpPr>
        <p:spPr>
          <a:xfrm>
            <a:off x="399289" y="1258443"/>
            <a:ext cx="7905751" cy="1743774"/>
          </a:xfrm>
        </p:spPr>
        <p:txBody>
          <a:bodyPr/>
          <a:lstStyle/>
          <a:p>
            <a:pPr marL="0" indent="0">
              <a:lnSpc>
                <a:spcPct val="100000"/>
              </a:lnSpc>
              <a:spcBef>
                <a:spcPts val="0"/>
              </a:spcBef>
              <a:buNone/>
            </a:pPr>
            <a:r>
              <a:rPr lang="en-ZA" sz="2100" dirty="0"/>
              <a:t>There are transport tariffs that affect all people who travel to work </a:t>
            </a:r>
          </a:p>
          <a:p>
            <a:pPr marL="0" indent="0">
              <a:lnSpc>
                <a:spcPct val="100000"/>
              </a:lnSpc>
              <a:spcBef>
                <a:spcPts val="0"/>
              </a:spcBef>
              <a:buNone/>
            </a:pPr>
            <a:r>
              <a:rPr lang="en-ZA" sz="2100" dirty="0"/>
              <a:t>by public transport. We can compare the fares for different forms of transport using a graph </a:t>
            </a:r>
          </a:p>
        </p:txBody>
      </p:sp>
      <p:graphicFrame>
        <p:nvGraphicFramePr>
          <p:cNvPr id="5" name="Table 4"/>
          <p:cNvGraphicFramePr>
            <a:graphicFrameLocks noGrp="1"/>
          </p:cNvGraphicFramePr>
          <p:nvPr>
            <p:extLst>
              <p:ext uri="{D42A27DB-BD31-4B8C-83A1-F6EECF244321}">
                <p14:modId xmlns:p14="http://schemas.microsoft.com/office/powerpoint/2010/main" val="2499007390"/>
              </p:ext>
            </p:extLst>
          </p:nvPr>
        </p:nvGraphicFramePr>
        <p:xfrm>
          <a:off x="399600" y="2523600"/>
          <a:ext cx="7263384" cy="396240"/>
        </p:xfrm>
        <a:graphic>
          <a:graphicData uri="http://schemas.openxmlformats.org/drawingml/2006/table">
            <a:tbl>
              <a:tblPr firstRow="1" bandRow="1">
                <a:tableStyleId>{5C22544A-7EE6-4342-B048-85BDC9FD1C3A}</a:tableStyleId>
              </a:tblPr>
              <a:tblGrid>
                <a:gridCol w="7263384">
                  <a:extLst>
                    <a:ext uri="{9D8B030D-6E8A-4147-A177-3AD203B41FA5}">
                      <a16:colId xmlns:a16="http://schemas.microsoft.com/office/drawing/2014/main" xmlns="" val="20000"/>
                    </a:ext>
                  </a:extLst>
                </a:gridCol>
              </a:tblGrid>
              <a:tr h="370840">
                <a:tc>
                  <a:txBody>
                    <a:bodyPr/>
                    <a:lstStyle/>
                    <a:p>
                      <a:r>
                        <a:rPr lang="en-ZA" sz="2000" dirty="0"/>
                        <a:t>How to draw a straight line graph</a:t>
                      </a:r>
                      <a:endParaRPr lang="en-GB" sz="2000" dirty="0"/>
                    </a:p>
                  </a:txBody>
                  <a:tcPr>
                    <a:solidFill>
                      <a:srgbClr val="008D91"/>
                    </a:solidFill>
                  </a:tcPr>
                </a:tc>
                <a:extLst>
                  <a:ext uri="{0D108BD9-81ED-4DB2-BD59-A6C34878D82A}">
                    <a16:rowId xmlns:a16="http://schemas.microsoft.com/office/drawing/2014/main" xmlns="" val="10000"/>
                  </a:ext>
                </a:extLst>
              </a:tr>
            </a:tbl>
          </a:graphicData>
        </a:graphic>
      </p:graphicFrame>
      <p:cxnSp>
        <p:nvCxnSpPr>
          <p:cNvPr id="11" name="Straight Connector 10"/>
          <p:cNvCxnSpPr/>
          <p:nvPr/>
        </p:nvCxnSpPr>
        <p:spPr>
          <a:xfrm flipH="1">
            <a:off x="1161918" y="5627788"/>
            <a:ext cx="40974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61916" y="3585327"/>
            <a:ext cx="803425" cy="523220"/>
          </a:xfrm>
          <a:prstGeom prst="rect">
            <a:avLst/>
          </a:prstGeom>
          <a:noFill/>
        </p:spPr>
        <p:txBody>
          <a:bodyPr wrap="none" rtlCol="0">
            <a:spAutoFit/>
          </a:bodyPr>
          <a:lstStyle/>
          <a:p>
            <a:r>
              <a:rPr lang="en-ZA" sz="1400" b="1" dirty="0">
                <a:solidFill>
                  <a:srgbClr val="008D91"/>
                </a:solidFill>
              </a:rPr>
              <a:t>(1:394)</a:t>
            </a:r>
          </a:p>
          <a:p>
            <a:r>
              <a:rPr lang="en-ZA" sz="1400" b="1" dirty="0">
                <a:solidFill>
                  <a:srgbClr val="008D91"/>
                </a:solidFill>
              </a:rPr>
              <a:t>(20:394)</a:t>
            </a:r>
            <a:endParaRPr lang="en-GB" sz="1400" b="1" dirty="0">
              <a:solidFill>
                <a:srgbClr val="008D91"/>
              </a:solidFill>
            </a:endParaRPr>
          </a:p>
        </p:txBody>
      </p:sp>
      <p:sp>
        <p:nvSpPr>
          <p:cNvPr id="12" name="TextBox 11"/>
          <p:cNvSpPr txBox="1"/>
          <p:nvPr/>
        </p:nvSpPr>
        <p:spPr>
          <a:xfrm>
            <a:off x="4786579" y="3403728"/>
            <a:ext cx="635813" cy="253916"/>
          </a:xfrm>
          <a:prstGeom prst="rect">
            <a:avLst/>
          </a:prstGeom>
          <a:solidFill>
            <a:srgbClr val="FFFFFF"/>
          </a:solidFill>
        </p:spPr>
        <p:txBody>
          <a:bodyPr wrap="square" rtlCol="0">
            <a:spAutoFit/>
          </a:bodyPr>
          <a:lstStyle/>
          <a:p>
            <a:r>
              <a:rPr lang="en-ZA" sz="1050" b="1" i="1" dirty="0">
                <a:solidFill>
                  <a:srgbClr val="008D91"/>
                </a:solidFill>
              </a:rPr>
              <a:t>Graph 1</a:t>
            </a:r>
            <a:endParaRPr lang="en-GB" sz="1050" b="1" i="1" dirty="0">
              <a:solidFill>
                <a:srgbClr val="008D91"/>
              </a:solidFill>
            </a:endParaRPr>
          </a:p>
        </p:txBody>
      </p:sp>
      <p:grpSp>
        <p:nvGrpSpPr>
          <p:cNvPr id="23" name="Group 22"/>
          <p:cNvGrpSpPr/>
          <p:nvPr/>
        </p:nvGrpSpPr>
        <p:grpSpPr>
          <a:xfrm>
            <a:off x="474507" y="3373273"/>
            <a:ext cx="553431" cy="2222153"/>
            <a:chOff x="474507" y="3585840"/>
            <a:chExt cx="553431" cy="2222153"/>
          </a:xfrm>
        </p:grpSpPr>
        <p:sp>
          <p:nvSpPr>
            <p:cNvPr id="31" name="TextBox 30"/>
            <p:cNvSpPr txBox="1"/>
            <p:nvPr/>
          </p:nvSpPr>
          <p:spPr>
            <a:xfrm>
              <a:off x="474507" y="5438661"/>
              <a:ext cx="535724" cy="369332"/>
            </a:xfrm>
            <a:prstGeom prst="rect">
              <a:avLst/>
            </a:prstGeom>
            <a:noFill/>
          </p:spPr>
          <p:txBody>
            <a:bodyPr wrap="none" rtlCol="0">
              <a:spAutoFit/>
            </a:bodyPr>
            <a:lstStyle/>
            <a:p>
              <a:r>
                <a:rPr lang="en-ZA" dirty="0"/>
                <a:t>100</a:t>
              </a:r>
              <a:endParaRPr lang="en-GB" dirty="0"/>
            </a:p>
          </p:txBody>
        </p:sp>
        <p:sp>
          <p:nvSpPr>
            <p:cNvPr id="32" name="TextBox 31"/>
            <p:cNvSpPr txBox="1"/>
            <p:nvPr/>
          </p:nvSpPr>
          <p:spPr>
            <a:xfrm>
              <a:off x="482112" y="5120991"/>
              <a:ext cx="535724" cy="369332"/>
            </a:xfrm>
            <a:prstGeom prst="rect">
              <a:avLst/>
            </a:prstGeom>
            <a:noFill/>
          </p:spPr>
          <p:txBody>
            <a:bodyPr wrap="none" rtlCol="0">
              <a:spAutoFit/>
            </a:bodyPr>
            <a:lstStyle/>
            <a:p>
              <a:r>
                <a:rPr lang="en-ZA" dirty="0"/>
                <a:t>200</a:t>
              </a:r>
              <a:endParaRPr lang="en-GB" dirty="0"/>
            </a:p>
          </p:txBody>
        </p:sp>
        <p:sp>
          <p:nvSpPr>
            <p:cNvPr id="33" name="TextBox 32"/>
            <p:cNvSpPr txBox="1"/>
            <p:nvPr/>
          </p:nvSpPr>
          <p:spPr>
            <a:xfrm>
              <a:off x="489717" y="4801962"/>
              <a:ext cx="535724" cy="369332"/>
            </a:xfrm>
            <a:prstGeom prst="rect">
              <a:avLst/>
            </a:prstGeom>
            <a:noFill/>
          </p:spPr>
          <p:txBody>
            <a:bodyPr wrap="none" rtlCol="0">
              <a:spAutoFit/>
            </a:bodyPr>
            <a:lstStyle/>
            <a:p>
              <a:r>
                <a:rPr lang="en-ZA" dirty="0"/>
                <a:t>300</a:t>
              </a:r>
              <a:endParaRPr lang="en-GB" dirty="0"/>
            </a:p>
          </p:txBody>
        </p:sp>
        <p:sp>
          <p:nvSpPr>
            <p:cNvPr id="34" name="TextBox 33"/>
            <p:cNvSpPr txBox="1"/>
            <p:nvPr/>
          </p:nvSpPr>
          <p:spPr>
            <a:xfrm>
              <a:off x="482112" y="4471900"/>
              <a:ext cx="535724" cy="369332"/>
            </a:xfrm>
            <a:prstGeom prst="rect">
              <a:avLst/>
            </a:prstGeom>
            <a:noFill/>
          </p:spPr>
          <p:txBody>
            <a:bodyPr wrap="none" rtlCol="0">
              <a:spAutoFit/>
            </a:bodyPr>
            <a:lstStyle/>
            <a:p>
              <a:r>
                <a:rPr lang="en-ZA" dirty="0"/>
                <a:t>400</a:t>
              </a:r>
              <a:endParaRPr lang="en-GB" dirty="0"/>
            </a:p>
          </p:txBody>
        </p:sp>
        <p:sp>
          <p:nvSpPr>
            <p:cNvPr id="35" name="TextBox 34"/>
            <p:cNvSpPr txBox="1"/>
            <p:nvPr/>
          </p:nvSpPr>
          <p:spPr>
            <a:xfrm>
              <a:off x="489717" y="4166690"/>
              <a:ext cx="535724" cy="369332"/>
            </a:xfrm>
            <a:prstGeom prst="rect">
              <a:avLst/>
            </a:prstGeom>
            <a:noFill/>
          </p:spPr>
          <p:txBody>
            <a:bodyPr wrap="none" rtlCol="0">
              <a:spAutoFit/>
            </a:bodyPr>
            <a:lstStyle/>
            <a:p>
              <a:r>
                <a:rPr lang="en-ZA" dirty="0"/>
                <a:t>500</a:t>
              </a:r>
              <a:endParaRPr lang="en-GB" dirty="0"/>
            </a:p>
          </p:txBody>
        </p:sp>
        <p:sp>
          <p:nvSpPr>
            <p:cNvPr id="36" name="TextBox 35"/>
            <p:cNvSpPr txBox="1"/>
            <p:nvPr/>
          </p:nvSpPr>
          <p:spPr>
            <a:xfrm>
              <a:off x="482112" y="3873842"/>
              <a:ext cx="535724" cy="369332"/>
            </a:xfrm>
            <a:prstGeom prst="rect">
              <a:avLst/>
            </a:prstGeom>
            <a:noFill/>
          </p:spPr>
          <p:txBody>
            <a:bodyPr wrap="none" rtlCol="0">
              <a:spAutoFit/>
            </a:bodyPr>
            <a:lstStyle/>
            <a:p>
              <a:r>
                <a:rPr lang="en-ZA" dirty="0"/>
                <a:t>600</a:t>
              </a:r>
              <a:endParaRPr lang="en-GB" dirty="0"/>
            </a:p>
          </p:txBody>
        </p:sp>
        <p:sp>
          <p:nvSpPr>
            <p:cNvPr id="38" name="TextBox 37"/>
            <p:cNvSpPr txBox="1"/>
            <p:nvPr/>
          </p:nvSpPr>
          <p:spPr>
            <a:xfrm>
              <a:off x="492214" y="3585840"/>
              <a:ext cx="535724" cy="369332"/>
            </a:xfrm>
            <a:prstGeom prst="rect">
              <a:avLst/>
            </a:prstGeom>
            <a:noFill/>
          </p:spPr>
          <p:txBody>
            <a:bodyPr wrap="none" rtlCol="0">
              <a:spAutoFit/>
            </a:bodyPr>
            <a:lstStyle/>
            <a:p>
              <a:r>
                <a:rPr lang="en-ZA" dirty="0"/>
                <a:t>700</a:t>
              </a:r>
              <a:endParaRPr lang="en-GB" dirty="0"/>
            </a:p>
          </p:txBody>
        </p:sp>
      </p:grpSp>
      <p:sp>
        <p:nvSpPr>
          <p:cNvPr id="63" name="Oval 62"/>
          <p:cNvSpPr/>
          <p:nvPr/>
        </p:nvSpPr>
        <p:spPr>
          <a:xfrm>
            <a:off x="1325936" y="4523389"/>
            <a:ext cx="72000" cy="72000"/>
          </a:xfrm>
          <a:prstGeom prst="ellipse">
            <a:avLst/>
          </a:prstGeom>
          <a:solidFill>
            <a:srgbClr val="008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4" name="Oval 63"/>
          <p:cNvSpPr/>
          <p:nvPr/>
        </p:nvSpPr>
        <p:spPr>
          <a:xfrm>
            <a:off x="3959715" y="4534406"/>
            <a:ext cx="72000" cy="72000"/>
          </a:xfrm>
          <a:prstGeom prst="ellipse">
            <a:avLst/>
          </a:prstGeom>
          <a:solidFill>
            <a:srgbClr val="008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1320452" y="5495589"/>
            <a:ext cx="72000" cy="72000"/>
          </a:xfrm>
          <a:prstGeom prst="ellips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cxnSp>
        <p:nvCxnSpPr>
          <p:cNvPr id="75" name="Straight Connector 74"/>
          <p:cNvCxnSpPr>
            <a:stCxn id="65" idx="7"/>
          </p:cNvCxnSpPr>
          <p:nvPr/>
        </p:nvCxnSpPr>
        <p:spPr>
          <a:xfrm flipV="1">
            <a:off x="1381908" y="3484874"/>
            <a:ext cx="2627246" cy="2021259"/>
          </a:xfrm>
          <a:prstGeom prst="line">
            <a:avLst/>
          </a:prstGeom>
          <a:ln w="19050">
            <a:solidFill>
              <a:srgbClr val="B4DB6F"/>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739911" y="4321271"/>
            <a:ext cx="903523" cy="58715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CD043"/>
              </a:solidFill>
            </a:endParaRPr>
          </a:p>
        </p:txBody>
      </p:sp>
      <p:sp>
        <p:nvSpPr>
          <p:cNvPr id="50" name="TextBox 49"/>
          <p:cNvSpPr txBox="1"/>
          <p:nvPr/>
        </p:nvSpPr>
        <p:spPr>
          <a:xfrm>
            <a:off x="4761916" y="4381792"/>
            <a:ext cx="803425" cy="523220"/>
          </a:xfrm>
          <a:prstGeom prst="rect">
            <a:avLst/>
          </a:prstGeom>
          <a:noFill/>
        </p:spPr>
        <p:txBody>
          <a:bodyPr wrap="none" rtlCol="0">
            <a:spAutoFit/>
          </a:bodyPr>
          <a:lstStyle/>
          <a:p>
            <a:r>
              <a:rPr lang="en-ZA" sz="1400" b="1" dirty="0">
                <a:solidFill>
                  <a:srgbClr val="B4DB6F"/>
                </a:solidFill>
              </a:rPr>
              <a:t>(1:36)</a:t>
            </a:r>
          </a:p>
          <a:p>
            <a:r>
              <a:rPr lang="en-ZA" sz="1400" b="1" dirty="0">
                <a:solidFill>
                  <a:srgbClr val="B4DB6F"/>
                </a:solidFill>
              </a:rPr>
              <a:t>(20:720)</a:t>
            </a:r>
            <a:endParaRPr lang="en-GB" sz="1400" b="1" dirty="0">
              <a:solidFill>
                <a:srgbClr val="B4DB6F"/>
              </a:solidFill>
            </a:endParaRPr>
          </a:p>
        </p:txBody>
      </p:sp>
      <p:sp>
        <p:nvSpPr>
          <p:cNvPr id="51" name="TextBox 50"/>
          <p:cNvSpPr txBox="1"/>
          <p:nvPr/>
        </p:nvSpPr>
        <p:spPr>
          <a:xfrm>
            <a:off x="4786579" y="4200193"/>
            <a:ext cx="635813" cy="253916"/>
          </a:xfrm>
          <a:prstGeom prst="rect">
            <a:avLst/>
          </a:prstGeom>
          <a:solidFill>
            <a:srgbClr val="FFFFFF"/>
          </a:solidFill>
        </p:spPr>
        <p:txBody>
          <a:bodyPr wrap="square" rtlCol="0">
            <a:spAutoFit/>
          </a:bodyPr>
          <a:lstStyle/>
          <a:p>
            <a:r>
              <a:rPr lang="en-ZA" sz="1050" b="1" i="1" dirty="0">
                <a:solidFill>
                  <a:srgbClr val="B4DB6F"/>
                </a:solidFill>
              </a:rPr>
              <a:t>Graph 2</a:t>
            </a:r>
            <a:endParaRPr lang="en-GB" sz="1050" b="1" i="1" dirty="0">
              <a:solidFill>
                <a:srgbClr val="B4DB6F"/>
              </a:solidFill>
            </a:endParaRPr>
          </a:p>
        </p:txBody>
      </p:sp>
      <p:sp>
        <p:nvSpPr>
          <p:cNvPr id="69" name="TextBox 68"/>
          <p:cNvSpPr txBox="1"/>
          <p:nvPr/>
        </p:nvSpPr>
        <p:spPr>
          <a:xfrm rot="16200000">
            <a:off x="-157897" y="4349740"/>
            <a:ext cx="925894" cy="369332"/>
          </a:xfrm>
          <a:prstGeom prst="rect">
            <a:avLst/>
          </a:prstGeom>
          <a:noFill/>
        </p:spPr>
        <p:txBody>
          <a:bodyPr wrap="none" rtlCol="0">
            <a:spAutoFit/>
          </a:bodyPr>
          <a:lstStyle/>
          <a:p>
            <a:r>
              <a:rPr lang="en-ZA" b="1" dirty="0">
                <a:solidFill>
                  <a:srgbClr val="FF0000"/>
                </a:solidFill>
              </a:rPr>
              <a:t>Cost (R)</a:t>
            </a:r>
            <a:endParaRPr lang="en-GB" b="1" dirty="0">
              <a:solidFill>
                <a:srgbClr val="FF0000"/>
              </a:solidFill>
            </a:endParaRPr>
          </a:p>
        </p:txBody>
      </p:sp>
      <p:sp>
        <p:nvSpPr>
          <p:cNvPr id="66" name="Oval 65"/>
          <p:cNvSpPr/>
          <p:nvPr/>
        </p:nvSpPr>
        <p:spPr>
          <a:xfrm>
            <a:off x="3964848" y="3459560"/>
            <a:ext cx="72000" cy="72000"/>
          </a:xfrm>
          <a:prstGeom prst="ellips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aphicFrame>
        <p:nvGraphicFramePr>
          <p:cNvPr id="58" name="Table 57"/>
          <p:cNvGraphicFramePr>
            <a:graphicFrameLocks noGrp="1"/>
          </p:cNvGraphicFramePr>
          <p:nvPr>
            <p:extLst>
              <p:ext uri="{D42A27DB-BD31-4B8C-83A1-F6EECF244321}">
                <p14:modId xmlns:p14="http://schemas.microsoft.com/office/powerpoint/2010/main" val="685659322"/>
              </p:ext>
            </p:extLst>
          </p:nvPr>
        </p:nvGraphicFramePr>
        <p:xfrm>
          <a:off x="6384078" y="3608988"/>
          <a:ext cx="1665764" cy="1266598"/>
        </p:xfrm>
        <a:graphic>
          <a:graphicData uri="http://schemas.openxmlformats.org/drawingml/2006/table">
            <a:tbl>
              <a:tblPr firstRow="1" bandRow="1">
                <a:tableStyleId>{5C22544A-7EE6-4342-B048-85BDC9FD1C3A}</a:tableStyleId>
              </a:tblPr>
              <a:tblGrid>
                <a:gridCol w="1665764">
                  <a:extLst>
                    <a:ext uri="{9D8B030D-6E8A-4147-A177-3AD203B41FA5}">
                      <a16:colId xmlns:a16="http://schemas.microsoft.com/office/drawing/2014/main" xmlns="" val="20000"/>
                    </a:ext>
                  </a:extLst>
                </a:gridCol>
              </a:tblGrid>
              <a:tr h="1266598">
                <a:tc>
                  <a:txBody>
                    <a:bodyPr/>
                    <a:lstStyle/>
                    <a:p>
                      <a:pPr algn="ctr"/>
                      <a:r>
                        <a:rPr lang="en-ZA" b="1" dirty="0">
                          <a:solidFill>
                            <a:schemeClr val="tx1"/>
                          </a:solidFill>
                        </a:rPr>
                        <a:t>Step 4.</a:t>
                      </a:r>
                      <a:r>
                        <a:rPr lang="en-ZA" b="1" baseline="0" dirty="0">
                          <a:solidFill>
                            <a:schemeClr val="tx1"/>
                          </a:solidFill>
                        </a:rPr>
                        <a:t> </a:t>
                      </a:r>
                    </a:p>
                    <a:p>
                      <a:pPr algn="ctr"/>
                      <a:r>
                        <a:rPr lang="en-ZA" b="0" baseline="0" dirty="0">
                          <a:solidFill>
                            <a:schemeClr val="tx1"/>
                          </a:solidFill>
                        </a:rPr>
                        <a:t>Label your axis</a:t>
                      </a:r>
                      <a:endParaRPr lang="en-GB" b="0" dirty="0">
                        <a:solidFill>
                          <a:schemeClr val="tx1"/>
                        </a:solidFill>
                      </a:endParaRPr>
                    </a:p>
                  </a:txBody>
                  <a:tcPr>
                    <a:solidFill>
                      <a:srgbClr val="DCEEBC"/>
                    </a:solidFill>
                  </a:tcPr>
                </a:tc>
                <a:extLst>
                  <a:ext uri="{0D108BD9-81ED-4DB2-BD59-A6C34878D82A}">
                    <a16:rowId xmlns:a16="http://schemas.microsoft.com/office/drawing/2014/main" xmlns="" val="10000"/>
                  </a:ext>
                </a:extLst>
              </a:tr>
            </a:tbl>
          </a:graphicData>
        </a:graphic>
      </p:graphicFrame>
      <p:cxnSp>
        <p:nvCxnSpPr>
          <p:cNvPr id="56" name="Straight Connector 55"/>
          <p:cNvCxnSpPr/>
          <p:nvPr/>
        </p:nvCxnSpPr>
        <p:spPr>
          <a:xfrm>
            <a:off x="1192406" y="3360627"/>
            <a:ext cx="0" cy="22615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631109" y="5885345"/>
            <a:ext cx="639086" cy="369332"/>
          </a:xfrm>
          <a:prstGeom prst="rect">
            <a:avLst/>
          </a:prstGeom>
          <a:noFill/>
        </p:spPr>
        <p:txBody>
          <a:bodyPr wrap="none" rtlCol="0">
            <a:spAutoFit/>
          </a:bodyPr>
          <a:lstStyle/>
          <a:p>
            <a:r>
              <a:rPr lang="en-ZA" b="1" dirty="0">
                <a:solidFill>
                  <a:srgbClr val="FF0000"/>
                </a:solidFill>
              </a:rPr>
              <a:t>Days</a:t>
            </a:r>
            <a:endParaRPr lang="en-GB" b="1" dirty="0">
              <a:solidFill>
                <a:srgbClr val="FF0000"/>
              </a:solidFill>
            </a:endParaRPr>
          </a:p>
        </p:txBody>
      </p:sp>
    </p:spTree>
    <p:extLst>
      <p:ext uri="{BB962C8B-B14F-4D97-AF65-F5344CB8AC3E}">
        <p14:creationId xmlns:p14="http://schemas.microsoft.com/office/powerpoint/2010/main" val="19133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900" decel="100000" fill="hold"/>
                                        <p:tgtEl>
                                          <p:spTgt spid="5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ppt_x"/>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0-#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latin typeface="+mn-lt"/>
              </a:rPr>
              <a:t>Example 10.5 page 204</a:t>
            </a:r>
            <a:endParaRPr lang="en-GB" b="1" dirty="0">
              <a:latin typeface="+mn-lt"/>
            </a:endParaRPr>
          </a:p>
        </p:txBody>
      </p:sp>
      <p:sp>
        <p:nvSpPr>
          <p:cNvPr id="3" name="Content Placeholder 2"/>
          <p:cNvSpPr>
            <a:spLocks noGrp="1"/>
          </p:cNvSpPr>
          <p:nvPr>
            <p:ph idx="1"/>
          </p:nvPr>
        </p:nvSpPr>
        <p:spPr/>
        <p:txBody>
          <a:bodyPr/>
          <a:lstStyle/>
          <a:p>
            <a:r>
              <a:rPr lang="en-ZA" sz="2100" dirty="0"/>
              <a:t>Here is a graph of daily costs of bus fare and weekly costs of a train ticket. </a:t>
            </a:r>
          </a:p>
          <a:p>
            <a:endParaRPr lang="en-ZA" sz="2100" dirty="0"/>
          </a:p>
          <a:p>
            <a:endParaRPr lang="en-ZA" sz="2100" dirty="0"/>
          </a:p>
          <a:p>
            <a:endParaRPr lang="en-ZA" sz="2100" dirty="0"/>
          </a:p>
          <a:p>
            <a:endParaRPr lang="en-ZA" sz="2100" dirty="0"/>
          </a:p>
          <a:p>
            <a:pPr marL="0" indent="0">
              <a:buNone/>
            </a:pPr>
            <a:endParaRPr lang="en-ZA" sz="2100" dirty="0"/>
          </a:p>
          <a:p>
            <a:pPr marL="0" indent="0">
              <a:buNone/>
            </a:pPr>
            <a:endParaRPr lang="en-ZA" sz="21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03" y="2239617"/>
            <a:ext cx="7873995" cy="1841146"/>
          </a:xfrm>
          <a:prstGeom prst="rect">
            <a:avLst/>
          </a:prstGeom>
        </p:spPr>
      </p:pic>
      <p:sp>
        <p:nvSpPr>
          <p:cNvPr id="5" name="Rectangle 4"/>
          <p:cNvSpPr/>
          <p:nvPr/>
        </p:nvSpPr>
        <p:spPr>
          <a:xfrm>
            <a:off x="518160" y="4658392"/>
            <a:ext cx="7336536" cy="84737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93437" y="4448288"/>
            <a:ext cx="134684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Discussion</a:t>
            </a:r>
            <a:endParaRPr lang="en-GB" sz="2000" b="1" i="1" dirty="0">
              <a:solidFill>
                <a:srgbClr val="64AFA8"/>
              </a:solidFill>
            </a:endParaRPr>
          </a:p>
        </p:txBody>
      </p:sp>
      <p:sp>
        <p:nvSpPr>
          <p:cNvPr id="8" name="TextBox 7"/>
          <p:cNvSpPr txBox="1"/>
          <p:nvPr/>
        </p:nvSpPr>
        <p:spPr>
          <a:xfrm>
            <a:off x="692114" y="4748811"/>
            <a:ext cx="6988628" cy="738664"/>
          </a:xfrm>
          <a:prstGeom prst="rect">
            <a:avLst/>
          </a:prstGeom>
          <a:noFill/>
        </p:spPr>
        <p:txBody>
          <a:bodyPr wrap="square" rtlCol="0">
            <a:spAutoFit/>
          </a:bodyPr>
          <a:lstStyle/>
          <a:p>
            <a:r>
              <a:rPr lang="en-ZA" sz="2100" dirty="0"/>
              <a:t>Discuss why the blue graph is higher than the red graph, for most of the days. </a:t>
            </a:r>
          </a:p>
        </p:txBody>
      </p:sp>
    </p:spTree>
    <p:extLst>
      <p:ext uri="{BB962C8B-B14F-4D97-AF65-F5344CB8AC3E}">
        <p14:creationId xmlns:p14="http://schemas.microsoft.com/office/powerpoint/2010/main" val="900755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10.2</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ZA" dirty="0"/>
              <a:t>Exercise 10.2</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Exercise 10.2 </a:t>
            </a:r>
            <a:r>
              <a:rPr lang="en-US" altLang="en-US" sz="2000" dirty="0"/>
              <a:t>on </a:t>
            </a:r>
            <a:r>
              <a:rPr lang="en-US" altLang="en-US" sz="2000" b="1" dirty="0"/>
              <a:t>page 206 </a:t>
            </a:r>
            <a:r>
              <a:rPr lang="en-US" altLang="en-US" sz="2000" dirty="0"/>
              <a:t>of your Student’s Book</a:t>
            </a:r>
            <a:endParaRPr lang="en-GB" altLang="en-US" sz="2000" dirty="0"/>
          </a:p>
        </p:txBody>
      </p:sp>
      <p:pic>
        <p:nvPicPr>
          <p:cNvPr id="5" name="Picture 4"/>
          <p:cNvPicPr>
            <a:picLocks noChangeAspect="1"/>
          </p:cNvPicPr>
          <p:nvPr/>
        </p:nvPicPr>
        <p:blipFill rotWithShape="1">
          <a:blip r:embed="rId2"/>
          <a:srcRect l="1090"/>
          <a:stretch/>
        </p:blipFill>
        <p:spPr>
          <a:xfrm>
            <a:off x="392595" y="439031"/>
            <a:ext cx="1839783" cy="2484000"/>
          </a:xfrm>
          <a:prstGeom prst="rect">
            <a:avLst/>
          </a:prstGeom>
        </p:spPr>
      </p:pic>
    </p:spTree>
    <p:extLst>
      <p:ext uri="{BB962C8B-B14F-4D97-AF65-F5344CB8AC3E}">
        <p14:creationId xmlns:p14="http://schemas.microsoft.com/office/powerpoint/2010/main" val="1121032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Tariffs</a:t>
            </a:r>
            <a:endParaRPr lang="en-GB" dirty="0"/>
          </a:p>
        </p:txBody>
      </p:sp>
      <p:sp>
        <p:nvSpPr>
          <p:cNvPr id="3" name="Text Placeholder 2"/>
          <p:cNvSpPr>
            <a:spLocks noGrp="1"/>
          </p:cNvSpPr>
          <p:nvPr>
            <p:ph type="body" idx="1"/>
          </p:nvPr>
        </p:nvSpPr>
        <p:spPr/>
        <p:txBody>
          <a:bodyPr/>
          <a:lstStyle/>
          <a:p>
            <a:r>
              <a:rPr lang="en-ZA" sz="3200" dirty="0"/>
              <a:t>Module 10</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160" y="5136660"/>
            <a:ext cx="7336536" cy="84482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7159861" y="5706763"/>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2" name="Title 1"/>
          <p:cNvSpPr>
            <a:spLocks noGrp="1"/>
          </p:cNvSpPr>
          <p:nvPr>
            <p:ph type="title"/>
          </p:nvPr>
        </p:nvSpPr>
        <p:spPr>
          <a:xfrm>
            <a:off x="381001" y="417319"/>
            <a:ext cx="7905750" cy="841123"/>
          </a:xfrm>
        </p:spPr>
        <p:txBody>
          <a:bodyPr/>
          <a:lstStyle/>
          <a:p>
            <a:r>
              <a:rPr lang="en-ZA" b="1" dirty="0">
                <a:latin typeface="+mn-lt"/>
              </a:rPr>
              <a:t>Municipal tariffs</a:t>
            </a:r>
            <a:r>
              <a:rPr lang="en-GB" dirty="0"/>
              <a:t/>
            </a:r>
            <a:br>
              <a:rPr lang="en-GB" dirty="0"/>
            </a:br>
            <a:r>
              <a:rPr lang="en-GB" sz="2000" b="1" dirty="0">
                <a:solidFill>
                  <a:schemeClr val="bg1">
                    <a:lumMod val="50000"/>
                  </a:schemeClr>
                </a:solidFill>
                <a:latin typeface="+mn-lt"/>
              </a:rPr>
              <a:t>Unit 10.3</a:t>
            </a:r>
            <a:endParaRPr lang="en-GB" b="1" dirty="0">
              <a:solidFill>
                <a:schemeClr val="bg2">
                  <a:lumMod val="75000"/>
                </a:schemeClr>
              </a:solidFill>
              <a:latin typeface="+mn-lt"/>
            </a:endParaRPr>
          </a:p>
        </p:txBody>
      </p:sp>
      <p:sp>
        <p:nvSpPr>
          <p:cNvPr id="3" name="Content Placeholder 2"/>
          <p:cNvSpPr>
            <a:spLocks noGrp="1"/>
          </p:cNvSpPr>
          <p:nvPr>
            <p:ph idx="1"/>
          </p:nvPr>
        </p:nvSpPr>
        <p:spPr>
          <a:xfrm>
            <a:off x="399289" y="1624203"/>
            <a:ext cx="7905751" cy="3569589"/>
          </a:xfrm>
        </p:spPr>
        <p:txBody>
          <a:bodyPr/>
          <a:lstStyle/>
          <a:p>
            <a:pPr marL="0" indent="0">
              <a:lnSpc>
                <a:spcPct val="100000"/>
              </a:lnSpc>
              <a:spcBef>
                <a:spcPts val="0"/>
              </a:spcBef>
              <a:buNone/>
            </a:pPr>
            <a:r>
              <a:rPr lang="en-ZA" sz="2100" dirty="0"/>
              <a:t>There are tariffs for residential and business services:</a:t>
            </a:r>
          </a:p>
          <a:p>
            <a:pPr marL="0" indent="0">
              <a:lnSpc>
                <a:spcPct val="100000"/>
              </a:lnSpc>
              <a:spcBef>
                <a:spcPts val="0"/>
              </a:spcBef>
              <a:buNone/>
            </a:pPr>
            <a:endParaRPr lang="en-ZA" sz="1400" dirty="0"/>
          </a:p>
          <a:p>
            <a:pPr>
              <a:lnSpc>
                <a:spcPct val="100000"/>
              </a:lnSpc>
              <a:spcBef>
                <a:spcPts val="0"/>
              </a:spcBef>
            </a:pPr>
            <a:r>
              <a:rPr lang="en-ZA" sz="2100" dirty="0"/>
              <a:t>Refuse (solid waste) removal</a:t>
            </a:r>
          </a:p>
          <a:p>
            <a:pPr>
              <a:lnSpc>
                <a:spcPct val="100000"/>
              </a:lnSpc>
              <a:spcBef>
                <a:spcPts val="0"/>
              </a:spcBef>
            </a:pPr>
            <a:r>
              <a:rPr lang="en-ZA" sz="2100" dirty="0"/>
              <a:t>Sewage disposal</a:t>
            </a:r>
          </a:p>
          <a:p>
            <a:pPr>
              <a:lnSpc>
                <a:spcPct val="100000"/>
              </a:lnSpc>
              <a:spcBef>
                <a:spcPts val="0"/>
              </a:spcBef>
            </a:pPr>
            <a:r>
              <a:rPr lang="en-ZA" sz="2100" dirty="0"/>
              <a:t>Water supply</a:t>
            </a:r>
          </a:p>
          <a:p>
            <a:pPr>
              <a:lnSpc>
                <a:spcPct val="100000"/>
              </a:lnSpc>
              <a:spcBef>
                <a:spcPts val="0"/>
              </a:spcBef>
            </a:pPr>
            <a:r>
              <a:rPr lang="en-ZA" sz="2100" dirty="0"/>
              <a:t>Electricity supply</a:t>
            </a:r>
          </a:p>
          <a:p>
            <a:pPr>
              <a:lnSpc>
                <a:spcPct val="100000"/>
              </a:lnSpc>
              <a:spcBef>
                <a:spcPts val="0"/>
              </a:spcBef>
            </a:pPr>
            <a:endParaRPr lang="en-ZA" sz="1400" dirty="0"/>
          </a:p>
          <a:p>
            <a:pPr marL="0" indent="0">
              <a:lnSpc>
                <a:spcPct val="100000"/>
              </a:lnSpc>
              <a:spcBef>
                <a:spcPts val="0"/>
              </a:spcBef>
              <a:buNone/>
            </a:pPr>
            <a:r>
              <a:rPr lang="en-ZA" sz="2100" dirty="0"/>
              <a:t>Always check the service to be provided and the rate or tariff. Note whether VAT is included or not. </a:t>
            </a:r>
          </a:p>
          <a:p>
            <a:pPr marL="0" indent="0">
              <a:lnSpc>
                <a:spcPct val="100000"/>
              </a:lnSpc>
              <a:spcBef>
                <a:spcPts val="0"/>
              </a:spcBef>
              <a:buNone/>
            </a:pPr>
            <a:endParaRPr lang="en-ZA" sz="1400" dirty="0"/>
          </a:p>
          <a:p>
            <a:pPr marL="0" indent="0">
              <a:lnSpc>
                <a:spcPct val="100000"/>
              </a:lnSpc>
              <a:spcBef>
                <a:spcPts val="0"/>
              </a:spcBef>
              <a:buNone/>
            </a:pPr>
            <a:r>
              <a:rPr lang="en-ZA" sz="2100" dirty="0"/>
              <a:t>Be aware that municipal tariffs are often </a:t>
            </a:r>
            <a:r>
              <a:rPr lang="en-ZA" sz="2100" b="1" dirty="0"/>
              <a:t>tiered</a:t>
            </a:r>
            <a:r>
              <a:rPr lang="en-ZA" sz="2100" dirty="0"/>
              <a:t>.</a:t>
            </a:r>
          </a:p>
        </p:txBody>
      </p:sp>
      <p:sp>
        <p:nvSpPr>
          <p:cNvPr id="5" name="Content Placeholder 2"/>
          <p:cNvSpPr txBox="1">
            <a:spLocks/>
          </p:cNvSpPr>
          <p:nvPr/>
        </p:nvSpPr>
        <p:spPr>
          <a:xfrm>
            <a:off x="893438" y="4926556"/>
            <a:ext cx="125540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Definition</a:t>
            </a:r>
            <a:endParaRPr lang="en-GB" sz="2000" b="1" i="1" dirty="0">
              <a:solidFill>
                <a:srgbClr val="64AFA8"/>
              </a:solidFill>
            </a:endParaRPr>
          </a:p>
        </p:txBody>
      </p:sp>
      <p:sp>
        <p:nvSpPr>
          <p:cNvPr id="6" name="TextBox 5"/>
          <p:cNvSpPr txBox="1"/>
          <p:nvPr/>
        </p:nvSpPr>
        <p:spPr>
          <a:xfrm>
            <a:off x="692114" y="5244245"/>
            <a:ext cx="6988628" cy="707886"/>
          </a:xfrm>
          <a:prstGeom prst="rect">
            <a:avLst/>
          </a:prstGeom>
          <a:noFill/>
        </p:spPr>
        <p:txBody>
          <a:bodyPr wrap="square" rtlCol="0">
            <a:spAutoFit/>
          </a:bodyPr>
          <a:lstStyle/>
          <a:p>
            <a:r>
              <a:rPr lang="en-ZA" sz="2000" dirty="0"/>
              <a:t>What is a </a:t>
            </a:r>
            <a:r>
              <a:rPr lang="en-ZA" sz="2000" b="1" dirty="0"/>
              <a:t>tiered </a:t>
            </a:r>
            <a:r>
              <a:rPr lang="en-ZA" sz="2000" dirty="0"/>
              <a:t>tariff? </a:t>
            </a:r>
          </a:p>
          <a:p>
            <a:r>
              <a:rPr lang="en-ZA" sz="2000" dirty="0"/>
              <a:t>Different tariffs for different levels of water or electricity usage. </a:t>
            </a:r>
          </a:p>
        </p:txBody>
      </p:sp>
    </p:spTree>
    <p:extLst>
      <p:ext uri="{BB962C8B-B14F-4D97-AF65-F5344CB8AC3E}">
        <p14:creationId xmlns:p14="http://schemas.microsoft.com/office/powerpoint/2010/main" val="2280693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10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8644" y="1539996"/>
            <a:ext cx="6109306" cy="4320000"/>
          </a:xfrm>
          <a:prstGeom prst="rect">
            <a:avLst/>
          </a:prstGeom>
        </p:spPr>
      </p:pic>
      <p:sp>
        <p:nvSpPr>
          <p:cNvPr id="5" name="Rectangle 4"/>
          <p:cNvSpPr/>
          <p:nvPr/>
        </p:nvSpPr>
        <p:spPr>
          <a:xfrm>
            <a:off x="168814" y="145192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38480"/>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b="1" dirty="0">
                <a:latin typeface="+mn-lt"/>
              </a:rPr>
              <a:t>Municipal tariffs</a:t>
            </a:r>
            <a:endParaRPr lang="en-GB" sz="4400" b="1" dirty="0">
              <a:latin typeface="+mn-lt"/>
            </a:endParaRPr>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10.3</a:t>
            </a:r>
            <a:endParaRPr lang="en-GB" sz="1800" b="1" dirty="0">
              <a:solidFill>
                <a:schemeClr val="bg1">
                  <a:lumMod val="65000"/>
                </a:schemeClr>
              </a:solidFill>
            </a:endParaRPr>
          </a:p>
        </p:txBody>
      </p:sp>
    </p:spTree>
    <p:extLst>
      <p:ext uri="{BB962C8B-B14F-4D97-AF65-F5344CB8AC3E}">
        <p14:creationId xmlns:p14="http://schemas.microsoft.com/office/powerpoint/2010/main" val="40016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77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10.3</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ZA" dirty="0"/>
              <a:t>Exercise 10.3</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Exercise 10.3 </a:t>
            </a:r>
            <a:r>
              <a:rPr lang="en-US" altLang="en-US" sz="2000" dirty="0"/>
              <a:t>on </a:t>
            </a:r>
            <a:r>
              <a:rPr lang="en-US" altLang="en-US" sz="2000" b="1" dirty="0"/>
              <a:t>page 209 </a:t>
            </a:r>
            <a:r>
              <a:rPr lang="en-US" altLang="en-US" sz="2000" dirty="0"/>
              <a:t>of your Student’s Book</a:t>
            </a:r>
            <a:endParaRPr lang="en-GB" altLang="en-US" sz="2000" dirty="0"/>
          </a:p>
        </p:txBody>
      </p:sp>
      <p:pic>
        <p:nvPicPr>
          <p:cNvPr id="5" name="Picture 4"/>
          <p:cNvPicPr>
            <a:picLocks noChangeAspect="1"/>
          </p:cNvPicPr>
          <p:nvPr/>
        </p:nvPicPr>
        <p:blipFill rotWithShape="1">
          <a:blip r:embed="rId2"/>
          <a:srcRect l="1090"/>
          <a:stretch/>
        </p:blipFill>
        <p:spPr>
          <a:xfrm>
            <a:off x="392595" y="439031"/>
            <a:ext cx="1839783" cy="2484000"/>
          </a:xfrm>
          <a:prstGeom prst="rect">
            <a:avLst/>
          </a:prstGeom>
        </p:spPr>
      </p:pic>
    </p:spTree>
    <p:extLst>
      <p:ext uri="{BB962C8B-B14F-4D97-AF65-F5344CB8AC3E}">
        <p14:creationId xmlns:p14="http://schemas.microsoft.com/office/powerpoint/2010/main" val="628249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841123"/>
          </a:xfrm>
        </p:spPr>
        <p:txBody>
          <a:bodyPr/>
          <a:lstStyle/>
          <a:p>
            <a:r>
              <a:rPr lang="en-ZA" b="1" dirty="0">
                <a:latin typeface="+mn-lt"/>
              </a:rPr>
              <a:t>Renting equipment or premises</a:t>
            </a:r>
            <a:endParaRPr lang="en-GB" b="1" dirty="0">
              <a:solidFill>
                <a:schemeClr val="bg1">
                  <a:lumMod val="65000"/>
                </a:schemeClr>
              </a:solidFill>
              <a:latin typeface="+mn-lt"/>
            </a:endParaRPr>
          </a:p>
        </p:txBody>
      </p:sp>
      <p:sp>
        <p:nvSpPr>
          <p:cNvPr id="3" name="Content Placeholder 2"/>
          <p:cNvSpPr>
            <a:spLocks noGrp="1"/>
          </p:cNvSpPr>
          <p:nvPr>
            <p:ph idx="1"/>
          </p:nvPr>
        </p:nvSpPr>
        <p:spPr>
          <a:xfrm>
            <a:off x="399289" y="4330460"/>
            <a:ext cx="7905751" cy="1803611"/>
          </a:xfrm>
        </p:spPr>
        <p:txBody>
          <a:bodyPr/>
          <a:lstStyle/>
          <a:p>
            <a:pPr marL="0" indent="0">
              <a:lnSpc>
                <a:spcPct val="100000"/>
              </a:lnSpc>
              <a:spcBef>
                <a:spcPts val="0"/>
              </a:spcBef>
              <a:buNone/>
            </a:pPr>
            <a:r>
              <a:rPr lang="en-ZA" sz="2100" dirty="0"/>
              <a:t>Leasing has several advantages:</a:t>
            </a:r>
          </a:p>
          <a:p>
            <a:pPr marL="449263" indent="-268288">
              <a:lnSpc>
                <a:spcPct val="100000"/>
              </a:lnSpc>
              <a:spcBef>
                <a:spcPts val="0"/>
              </a:spcBef>
            </a:pPr>
            <a:r>
              <a:rPr lang="en-ZA" sz="2100" dirty="0"/>
              <a:t>Fixed costs</a:t>
            </a:r>
          </a:p>
          <a:p>
            <a:pPr marL="449263" indent="-268288">
              <a:lnSpc>
                <a:spcPct val="100000"/>
              </a:lnSpc>
              <a:spcBef>
                <a:spcPts val="0"/>
              </a:spcBef>
            </a:pPr>
            <a:r>
              <a:rPr lang="en-ZA" sz="2100" dirty="0"/>
              <a:t>Maintenance plan</a:t>
            </a:r>
          </a:p>
          <a:p>
            <a:pPr marL="449263" indent="-268288">
              <a:lnSpc>
                <a:spcPct val="100000"/>
              </a:lnSpc>
              <a:spcBef>
                <a:spcPts val="0"/>
              </a:spcBef>
            </a:pPr>
            <a:r>
              <a:rPr lang="en-ZA" sz="2100" dirty="0"/>
              <a:t>Replacement of old equipment</a:t>
            </a:r>
          </a:p>
          <a:p>
            <a:pPr marL="449263" indent="-268288">
              <a:lnSpc>
                <a:spcPct val="100000"/>
              </a:lnSpc>
              <a:spcBef>
                <a:spcPts val="0"/>
              </a:spcBef>
            </a:pPr>
            <a:r>
              <a:rPr lang="en-ZA" sz="2100" dirty="0"/>
              <a:t>Flexible lease time periods</a:t>
            </a:r>
          </a:p>
          <a:p>
            <a:pPr marL="0" indent="0">
              <a:lnSpc>
                <a:spcPct val="100000"/>
              </a:lnSpc>
              <a:spcBef>
                <a:spcPts val="0"/>
              </a:spcBef>
              <a:buNone/>
            </a:pPr>
            <a:endParaRPr lang="en-ZA" sz="2100" dirty="0"/>
          </a:p>
        </p:txBody>
      </p:sp>
      <p:sp>
        <p:nvSpPr>
          <p:cNvPr id="4" name="Rectangle 3"/>
          <p:cNvSpPr/>
          <p:nvPr/>
        </p:nvSpPr>
        <p:spPr>
          <a:xfrm>
            <a:off x="518160" y="1659492"/>
            <a:ext cx="7336536" cy="84482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5" name="Content Placeholder 2"/>
          <p:cNvSpPr txBox="1">
            <a:spLocks/>
          </p:cNvSpPr>
          <p:nvPr/>
        </p:nvSpPr>
        <p:spPr>
          <a:xfrm>
            <a:off x="7159861" y="2229595"/>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6" name="Content Placeholder 2"/>
          <p:cNvSpPr txBox="1">
            <a:spLocks/>
          </p:cNvSpPr>
          <p:nvPr/>
        </p:nvSpPr>
        <p:spPr>
          <a:xfrm>
            <a:off x="893438" y="1449388"/>
            <a:ext cx="138393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Equipment</a:t>
            </a:r>
            <a:endParaRPr lang="en-GB" sz="2000" b="1" i="1" dirty="0">
              <a:solidFill>
                <a:srgbClr val="64AFA8"/>
              </a:solidFill>
            </a:endParaRPr>
          </a:p>
        </p:txBody>
      </p:sp>
      <p:sp>
        <p:nvSpPr>
          <p:cNvPr id="7" name="TextBox 6"/>
          <p:cNvSpPr txBox="1"/>
          <p:nvPr/>
        </p:nvSpPr>
        <p:spPr>
          <a:xfrm>
            <a:off x="692114" y="1767077"/>
            <a:ext cx="7162582" cy="707886"/>
          </a:xfrm>
          <a:prstGeom prst="rect">
            <a:avLst/>
          </a:prstGeom>
          <a:noFill/>
        </p:spPr>
        <p:txBody>
          <a:bodyPr wrap="square" rtlCol="0">
            <a:spAutoFit/>
          </a:bodyPr>
          <a:lstStyle/>
          <a:p>
            <a:r>
              <a:rPr lang="en-ZA" sz="2000" dirty="0"/>
              <a:t>Are items needed for a purpose, like computers, carpet cleaners or electrical tools.</a:t>
            </a:r>
          </a:p>
        </p:txBody>
      </p:sp>
      <p:sp>
        <p:nvSpPr>
          <p:cNvPr id="8" name="Rectangle 7"/>
          <p:cNvSpPr/>
          <p:nvPr/>
        </p:nvSpPr>
        <p:spPr>
          <a:xfrm>
            <a:off x="518160" y="2782339"/>
            <a:ext cx="7336536" cy="586112"/>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a:spLocks/>
          </p:cNvSpPr>
          <p:nvPr/>
        </p:nvSpPr>
        <p:spPr>
          <a:xfrm>
            <a:off x="7159861" y="3139098"/>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10" name="Content Placeholder 2"/>
          <p:cNvSpPr txBox="1">
            <a:spLocks/>
          </p:cNvSpPr>
          <p:nvPr/>
        </p:nvSpPr>
        <p:spPr>
          <a:xfrm>
            <a:off x="893438" y="2572235"/>
            <a:ext cx="115964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Premises</a:t>
            </a:r>
            <a:endParaRPr lang="en-GB" sz="2000" b="1" i="1" dirty="0">
              <a:solidFill>
                <a:srgbClr val="64AFA8"/>
              </a:solidFill>
            </a:endParaRPr>
          </a:p>
        </p:txBody>
      </p:sp>
      <p:sp>
        <p:nvSpPr>
          <p:cNvPr id="11" name="TextBox 10"/>
          <p:cNvSpPr txBox="1"/>
          <p:nvPr/>
        </p:nvSpPr>
        <p:spPr>
          <a:xfrm>
            <a:off x="692114" y="2889924"/>
            <a:ext cx="7162582" cy="415498"/>
          </a:xfrm>
          <a:prstGeom prst="rect">
            <a:avLst/>
          </a:prstGeom>
          <a:noFill/>
        </p:spPr>
        <p:txBody>
          <a:bodyPr wrap="square" rtlCol="0">
            <a:spAutoFit/>
          </a:bodyPr>
          <a:lstStyle/>
          <a:p>
            <a:r>
              <a:rPr lang="en-ZA" sz="2000" dirty="0"/>
              <a:t>A building to use for a business or club.</a:t>
            </a:r>
          </a:p>
        </p:txBody>
      </p:sp>
      <p:sp>
        <p:nvSpPr>
          <p:cNvPr id="12" name="Rectangle 11"/>
          <p:cNvSpPr/>
          <p:nvPr/>
        </p:nvSpPr>
        <p:spPr>
          <a:xfrm>
            <a:off x="518160" y="3660496"/>
            <a:ext cx="7336536" cy="586112"/>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a:spLocks/>
          </p:cNvSpPr>
          <p:nvPr/>
        </p:nvSpPr>
        <p:spPr>
          <a:xfrm>
            <a:off x="7159861" y="4017255"/>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14" name="Content Placeholder 2"/>
          <p:cNvSpPr txBox="1">
            <a:spLocks/>
          </p:cNvSpPr>
          <p:nvPr/>
        </p:nvSpPr>
        <p:spPr>
          <a:xfrm>
            <a:off x="893438" y="3450392"/>
            <a:ext cx="866351"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Lease</a:t>
            </a:r>
            <a:endParaRPr lang="en-GB" sz="2000" b="1" i="1" dirty="0">
              <a:solidFill>
                <a:srgbClr val="64AFA8"/>
              </a:solidFill>
            </a:endParaRPr>
          </a:p>
        </p:txBody>
      </p:sp>
      <p:sp>
        <p:nvSpPr>
          <p:cNvPr id="15" name="TextBox 14"/>
          <p:cNvSpPr txBox="1"/>
          <p:nvPr/>
        </p:nvSpPr>
        <p:spPr>
          <a:xfrm>
            <a:off x="692114" y="3768081"/>
            <a:ext cx="7162582" cy="415498"/>
          </a:xfrm>
          <a:prstGeom prst="rect">
            <a:avLst/>
          </a:prstGeom>
          <a:noFill/>
        </p:spPr>
        <p:txBody>
          <a:bodyPr wrap="square" rtlCol="0">
            <a:spAutoFit/>
          </a:bodyPr>
          <a:lstStyle/>
          <a:p>
            <a:r>
              <a:rPr lang="en-ZA" sz="2000" dirty="0"/>
              <a:t>A rental contract.</a:t>
            </a:r>
          </a:p>
        </p:txBody>
      </p:sp>
      <p:sp>
        <p:nvSpPr>
          <p:cNvPr id="16" name="Text Placeholder 3"/>
          <p:cNvSpPr txBox="1">
            <a:spLocks/>
          </p:cNvSpPr>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10.4</a:t>
            </a:r>
          </a:p>
        </p:txBody>
      </p:sp>
    </p:spTree>
    <p:extLst>
      <p:ext uri="{BB962C8B-B14F-4D97-AF65-F5344CB8AC3E}">
        <p14:creationId xmlns:p14="http://schemas.microsoft.com/office/powerpoint/2010/main" val="3636398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10.7 page 210</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10.4</a:t>
            </a:r>
          </a:p>
        </p:txBody>
      </p:sp>
      <p:grpSp>
        <p:nvGrpSpPr>
          <p:cNvPr id="6" name="Group 5"/>
          <p:cNvGrpSpPr/>
          <p:nvPr/>
        </p:nvGrpSpPr>
        <p:grpSpPr>
          <a:xfrm>
            <a:off x="863600" y="1570913"/>
            <a:ext cx="7198724" cy="4450475"/>
            <a:chOff x="863600" y="2622794"/>
            <a:chExt cx="7198724" cy="4450475"/>
          </a:xfrm>
        </p:grpSpPr>
        <p:sp>
          <p:nvSpPr>
            <p:cNvPr id="7" name="Rectangle 6"/>
            <p:cNvSpPr/>
            <p:nvPr/>
          </p:nvSpPr>
          <p:spPr>
            <a:xfrm>
              <a:off x="863600" y="2622794"/>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97326" y="2850500"/>
              <a:ext cx="6456229" cy="4024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ZA" sz="2000" dirty="0"/>
                <a:t>A supermarket chain must replace two photocopiers.                           They have two options: </a:t>
              </a:r>
            </a:p>
            <a:p>
              <a:pPr marL="0" indent="0">
                <a:lnSpc>
                  <a:spcPct val="100000"/>
                </a:lnSpc>
                <a:spcBef>
                  <a:spcPts val="0"/>
                </a:spcBef>
                <a:buNone/>
              </a:pPr>
              <a:endParaRPr lang="en-ZA" sz="2000" dirty="0"/>
            </a:p>
            <a:p>
              <a:pPr marL="361950" indent="-180975">
                <a:lnSpc>
                  <a:spcPct val="100000"/>
                </a:lnSpc>
                <a:spcBef>
                  <a:spcPts val="0"/>
                </a:spcBef>
              </a:pPr>
              <a:r>
                <a:rPr lang="en-ZA" sz="2000" dirty="0"/>
                <a:t>Purchase the machines at a cost of R40 000 each. </a:t>
              </a:r>
            </a:p>
            <a:p>
              <a:pPr marL="361950" indent="-180975">
                <a:lnSpc>
                  <a:spcPct val="100000"/>
                </a:lnSpc>
                <a:spcBef>
                  <a:spcPts val="0"/>
                </a:spcBef>
              </a:pPr>
              <a:endParaRPr lang="en-ZA" sz="2000" dirty="0"/>
            </a:p>
            <a:p>
              <a:pPr marL="361950" indent="-180975">
                <a:lnSpc>
                  <a:spcPct val="100000"/>
                </a:lnSpc>
                <a:spcBef>
                  <a:spcPts val="0"/>
                </a:spcBef>
              </a:pPr>
              <a:r>
                <a:rPr lang="en-ZA" sz="2000" dirty="0"/>
                <a:t>Lease the equipment on a 24-month agreement at a cost of R825 per month per machine. The agreement includes a full maintenance plan and training for staff. </a:t>
              </a:r>
            </a:p>
            <a:p>
              <a:pPr>
                <a:lnSpc>
                  <a:spcPct val="100000"/>
                </a:lnSpc>
                <a:spcBef>
                  <a:spcPts val="0"/>
                </a:spcBef>
              </a:pPr>
              <a:endParaRPr lang="en-ZA" sz="2000" dirty="0"/>
            </a:p>
            <a:p>
              <a:pPr marL="0" indent="0">
                <a:lnSpc>
                  <a:spcPct val="100000"/>
                </a:lnSpc>
                <a:spcBef>
                  <a:spcPts val="0"/>
                </a:spcBef>
                <a:buNone/>
              </a:pPr>
              <a:endParaRPr lang="en-ZA" sz="2000" b="1" dirty="0"/>
            </a:p>
          </p:txBody>
        </p:sp>
      </p:grpSp>
      <p:grpSp>
        <p:nvGrpSpPr>
          <p:cNvPr id="9" name="Group 8"/>
          <p:cNvGrpSpPr/>
          <p:nvPr/>
        </p:nvGrpSpPr>
        <p:grpSpPr>
          <a:xfrm>
            <a:off x="352501" y="1662189"/>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Tree>
    <p:extLst>
      <p:ext uri="{BB962C8B-B14F-4D97-AF65-F5344CB8AC3E}">
        <p14:creationId xmlns:p14="http://schemas.microsoft.com/office/powerpoint/2010/main" val="2730598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10.7 page 210 </a:t>
            </a:r>
            <a:r>
              <a:rPr lang="en-ZA" sz="3200" dirty="0"/>
              <a:t>continued …</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10.4</a:t>
            </a:r>
          </a:p>
        </p:txBody>
      </p:sp>
      <p:grpSp>
        <p:nvGrpSpPr>
          <p:cNvPr id="6" name="Group 5"/>
          <p:cNvGrpSpPr/>
          <p:nvPr/>
        </p:nvGrpSpPr>
        <p:grpSpPr>
          <a:xfrm>
            <a:off x="863600" y="1570913"/>
            <a:ext cx="7198724" cy="4450475"/>
            <a:chOff x="863600" y="2622794"/>
            <a:chExt cx="7198724" cy="4450475"/>
          </a:xfrm>
        </p:grpSpPr>
        <p:sp>
          <p:nvSpPr>
            <p:cNvPr id="7" name="Rectangle 6"/>
            <p:cNvSpPr/>
            <p:nvPr/>
          </p:nvSpPr>
          <p:spPr>
            <a:xfrm>
              <a:off x="863600" y="2622794"/>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350683" y="2928134"/>
              <a:ext cx="6659884" cy="4119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268288">
                <a:buFont typeface="+mj-lt"/>
                <a:buAutoNum type="arabicPeriod"/>
                <a:tabLst>
                  <a:tab pos="180975" algn="l"/>
                  <a:tab pos="266700" algn="l"/>
                </a:tabLst>
              </a:pPr>
              <a:r>
                <a:rPr lang="en-ZA" sz="2000" dirty="0"/>
                <a:t>Calculate the cost of the lease of two machines for 24 months. </a:t>
              </a:r>
            </a:p>
            <a:p>
              <a:pPr marL="449263" indent="-268288">
                <a:buAutoNum type="arabicPeriod"/>
                <a:tabLst>
                  <a:tab pos="180975" algn="l"/>
                  <a:tab pos="266700" algn="l"/>
                </a:tabLst>
              </a:pPr>
              <a:r>
                <a:rPr lang="en-ZA" sz="2000" dirty="0"/>
                <a:t>Is there an advantage to the company when leasing the machines rather than buying them? Explain. </a:t>
              </a:r>
            </a:p>
            <a:p>
              <a:pPr marL="449263" indent="-268288">
                <a:buAutoNum type="arabicPeriod"/>
                <a:tabLst>
                  <a:tab pos="180975" algn="l"/>
                  <a:tab pos="266700" algn="l"/>
                </a:tabLst>
              </a:pPr>
              <a:r>
                <a:rPr lang="en-ZA" sz="2000" dirty="0"/>
                <a:t>Is there a disadvantage for the company? </a:t>
              </a:r>
            </a:p>
            <a:p>
              <a:pPr marL="449263" indent="-268288">
                <a:buAutoNum type="arabicPeriod"/>
                <a:tabLst>
                  <a:tab pos="180975" algn="l"/>
                  <a:tab pos="266700" algn="l"/>
                </a:tabLst>
              </a:pPr>
              <a:r>
                <a:rPr lang="en-ZA" sz="2000" dirty="0"/>
                <a:t>What is the advantage to the company that leases the machines? </a:t>
              </a:r>
            </a:p>
          </p:txBody>
        </p:sp>
      </p:grpSp>
      <p:grpSp>
        <p:nvGrpSpPr>
          <p:cNvPr id="9" name="Group 8"/>
          <p:cNvGrpSpPr/>
          <p:nvPr/>
        </p:nvGrpSpPr>
        <p:grpSpPr>
          <a:xfrm>
            <a:off x="352501" y="1662189"/>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Tree>
    <p:extLst>
      <p:ext uri="{BB962C8B-B14F-4D97-AF65-F5344CB8AC3E}">
        <p14:creationId xmlns:p14="http://schemas.microsoft.com/office/powerpoint/2010/main" val="1009794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10.7 page 210 </a:t>
            </a:r>
            <a:r>
              <a:rPr lang="en-ZA" sz="3200" dirty="0"/>
              <a:t>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10.4</a:t>
            </a:r>
          </a:p>
        </p:txBody>
      </p:sp>
      <p:sp>
        <p:nvSpPr>
          <p:cNvPr id="7" name="Rectangle 6"/>
          <p:cNvSpPr/>
          <p:nvPr/>
        </p:nvSpPr>
        <p:spPr>
          <a:xfrm>
            <a:off x="863600" y="1570913"/>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02440" y="1834617"/>
            <a:ext cx="6590876" cy="3581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363538">
              <a:buFont typeface="+mj-lt"/>
              <a:buAutoNum type="arabicPeriod"/>
            </a:pPr>
            <a:r>
              <a:rPr lang="en-ZA" sz="2000" dirty="0"/>
              <a:t>2 machines × R825 × 24 months = R39 600 </a:t>
            </a:r>
          </a:p>
          <a:p>
            <a:pPr marL="449263" indent="-363538">
              <a:buFont typeface="+mj-lt"/>
              <a:buAutoNum type="arabicPeriod"/>
            </a:pPr>
            <a:r>
              <a:rPr lang="en-ZA" sz="2000" dirty="0"/>
              <a:t>Yes. The cost of leasing the equipment for 2 years is less than the cost of one machine. If the equipment breaks, the company is protected by the maintenance plan. Technicians will fix the problem at no extra charge. </a:t>
            </a:r>
          </a:p>
          <a:p>
            <a:pPr marL="449263" indent="-363538">
              <a:buFont typeface="+mj-lt"/>
              <a:buAutoNum type="arabicPeriod"/>
            </a:pPr>
            <a:r>
              <a:rPr lang="en-ZA" sz="2000" dirty="0"/>
              <a:t>Yes. They will not own the equipment. It belongs to the company leasing the equipment. At the end of 24 months, the equipment will be removed unless the company signs a new agreement. </a:t>
            </a:r>
          </a:p>
          <a:p>
            <a:pPr marL="449263" indent="-363538">
              <a:buFont typeface="+mj-lt"/>
              <a:buAutoNum type="arabicPeriod"/>
            </a:pPr>
            <a:r>
              <a:rPr lang="en-ZA" sz="2000" dirty="0"/>
              <a:t>They can lease the same machine to a different company at the end of the lease agreement. If they maintain the equipment carefully, they can lease the equipment for many years. </a:t>
            </a:r>
          </a:p>
        </p:txBody>
      </p:sp>
      <p:grpSp>
        <p:nvGrpSpPr>
          <p:cNvPr id="13" name="Group 12"/>
          <p:cNvGrpSpPr>
            <a:grpSpLocks noChangeAspect="1"/>
          </p:cNvGrpSpPr>
          <p:nvPr/>
        </p:nvGrpSpPr>
        <p:grpSpPr>
          <a:xfrm>
            <a:off x="348042" y="1669229"/>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806" y="1965229"/>
            <a:ext cx="3046715" cy="3600000"/>
          </a:xfrm>
          <a:prstGeom prst="rect">
            <a:avLst/>
          </a:prstGeom>
          <a:noFill/>
          <a:ln>
            <a:noFill/>
          </a:ln>
        </p:spPr>
      </p:pic>
    </p:spTree>
    <p:extLst>
      <p:ext uri="{BB962C8B-B14F-4D97-AF65-F5344CB8AC3E}">
        <p14:creationId xmlns:p14="http://schemas.microsoft.com/office/powerpoint/2010/main" val="4091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10.4</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ZA" dirty="0"/>
              <a:t>Exercise 10.4</a:t>
            </a:r>
            <a:endParaRPr lang="en-GB" dirty="0"/>
          </a:p>
        </p:txBody>
      </p:sp>
      <p:sp>
        <p:nvSpPr>
          <p:cNvPr id="7" name="Text Placeholder 6"/>
          <p:cNvSpPr>
            <a:spLocks noGrp="1"/>
          </p:cNvSpPr>
          <p:nvPr>
            <p:ph type="body" idx="11"/>
          </p:nvPr>
        </p:nvSpPr>
        <p:spPr>
          <a:xfrm>
            <a:off x="392595" y="4449672"/>
            <a:ext cx="7910513" cy="1294232"/>
          </a:xfrm>
        </p:spPr>
        <p:txBody>
          <a:bodyPr>
            <a:noAutofit/>
          </a:bodyPr>
          <a:lstStyle/>
          <a:p>
            <a:r>
              <a:rPr lang="en-US" altLang="en-US" sz="2000" dirty="0"/>
              <a:t>Complete </a:t>
            </a:r>
            <a:r>
              <a:rPr lang="en-US" altLang="en-US" sz="2000" b="1" dirty="0"/>
              <a:t>Exercise 10.4 </a:t>
            </a:r>
            <a:r>
              <a:rPr lang="en-US" altLang="en-US" sz="2000" dirty="0"/>
              <a:t>on </a:t>
            </a:r>
            <a:r>
              <a:rPr lang="en-US" altLang="en-US" sz="2000" b="1" dirty="0"/>
              <a:t>page 211 </a:t>
            </a:r>
            <a:r>
              <a:rPr lang="en-US" altLang="en-US" sz="2000" dirty="0"/>
              <a:t>of your Student’s Book</a:t>
            </a:r>
            <a:endParaRPr lang="en-GB" altLang="en-US" sz="2000" dirty="0"/>
          </a:p>
        </p:txBody>
      </p:sp>
      <p:pic>
        <p:nvPicPr>
          <p:cNvPr id="5" name="Picture 4"/>
          <p:cNvPicPr>
            <a:picLocks noChangeAspect="1"/>
          </p:cNvPicPr>
          <p:nvPr/>
        </p:nvPicPr>
        <p:blipFill rotWithShape="1">
          <a:blip r:embed="rId2"/>
          <a:srcRect l="1090"/>
          <a:stretch/>
        </p:blipFill>
        <p:spPr>
          <a:xfrm>
            <a:off x="392595" y="439031"/>
            <a:ext cx="1839783" cy="2484000"/>
          </a:xfrm>
          <a:prstGeom prst="rect">
            <a:avLst/>
          </a:prstGeom>
        </p:spPr>
      </p:pic>
    </p:spTree>
    <p:extLst>
      <p:ext uri="{BB962C8B-B14F-4D97-AF65-F5344CB8AC3E}">
        <p14:creationId xmlns:p14="http://schemas.microsoft.com/office/powerpoint/2010/main" val="1213074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841123"/>
          </a:xfrm>
        </p:spPr>
        <p:txBody>
          <a:bodyPr/>
          <a:lstStyle/>
          <a:p>
            <a:r>
              <a:rPr lang="en-ZA" b="1" dirty="0">
                <a:latin typeface="+mn-lt"/>
              </a:rPr>
              <a:t>Bank fees</a:t>
            </a:r>
            <a:r>
              <a:rPr lang="en-GB" b="1" dirty="0">
                <a:latin typeface="+mn-lt"/>
              </a:rPr>
              <a:t/>
            </a:r>
            <a:br>
              <a:rPr lang="en-GB" b="1" dirty="0">
                <a:latin typeface="+mn-lt"/>
              </a:rPr>
            </a:br>
            <a:r>
              <a:rPr lang="en-GB" sz="2000" b="1" dirty="0">
                <a:solidFill>
                  <a:schemeClr val="bg1">
                    <a:lumMod val="50000"/>
                  </a:schemeClr>
                </a:solidFill>
                <a:latin typeface="+mn-lt"/>
              </a:rPr>
              <a:t>Unit 10.5</a:t>
            </a:r>
            <a:endParaRPr lang="en-GB" b="1" dirty="0">
              <a:solidFill>
                <a:schemeClr val="bg2">
                  <a:lumMod val="75000"/>
                </a:schemeClr>
              </a:solidFill>
              <a:latin typeface="+mn-lt"/>
            </a:endParaRPr>
          </a:p>
        </p:txBody>
      </p:sp>
      <p:sp>
        <p:nvSpPr>
          <p:cNvPr id="3" name="Content Placeholder 2"/>
          <p:cNvSpPr>
            <a:spLocks noGrp="1"/>
          </p:cNvSpPr>
          <p:nvPr>
            <p:ph idx="1"/>
          </p:nvPr>
        </p:nvSpPr>
        <p:spPr>
          <a:xfrm>
            <a:off x="399289" y="1624203"/>
            <a:ext cx="7905751" cy="3569589"/>
          </a:xfrm>
        </p:spPr>
        <p:txBody>
          <a:bodyPr/>
          <a:lstStyle/>
          <a:p>
            <a:pPr>
              <a:lnSpc>
                <a:spcPct val="100000"/>
              </a:lnSpc>
              <a:spcBef>
                <a:spcPts val="0"/>
              </a:spcBef>
            </a:pPr>
            <a:r>
              <a:rPr lang="en-ZA" sz="2100" dirty="0"/>
              <a:t>All banks charge fees for their services</a:t>
            </a:r>
          </a:p>
          <a:p>
            <a:pPr>
              <a:lnSpc>
                <a:spcPct val="100000"/>
              </a:lnSpc>
              <a:spcBef>
                <a:spcPts val="0"/>
              </a:spcBef>
            </a:pPr>
            <a:r>
              <a:rPr lang="en-ZA" sz="2100" dirty="0"/>
              <a:t>Most fees are for depositing and withdrawing cash, especially on a business account</a:t>
            </a:r>
          </a:p>
          <a:p>
            <a:pPr>
              <a:lnSpc>
                <a:spcPct val="100000"/>
              </a:lnSpc>
              <a:spcBef>
                <a:spcPts val="0"/>
              </a:spcBef>
            </a:pPr>
            <a:r>
              <a:rPr lang="en-ZA" sz="2100" dirty="0"/>
              <a:t>Always compare the fees of different banks</a:t>
            </a:r>
          </a:p>
        </p:txBody>
      </p:sp>
    </p:spTree>
    <p:extLst>
      <p:ext uri="{BB962C8B-B14F-4D97-AF65-F5344CB8AC3E}">
        <p14:creationId xmlns:p14="http://schemas.microsoft.com/office/powerpoint/2010/main" val="1953267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latin typeface="+mn-lt"/>
              </a:rPr>
              <a:t>Example 10.8 page 212</a:t>
            </a:r>
            <a:endParaRPr lang="en-GB" b="1" dirty="0">
              <a:latin typeface="+mn-lt"/>
            </a:endParaRPr>
          </a:p>
        </p:txBody>
      </p:sp>
      <p:sp>
        <p:nvSpPr>
          <p:cNvPr id="4" name="Rectangle 3"/>
          <p:cNvSpPr/>
          <p:nvPr/>
        </p:nvSpPr>
        <p:spPr>
          <a:xfrm>
            <a:off x="483653" y="1277214"/>
            <a:ext cx="7768591" cy="4744174"/>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1013919" y="1079250"/>
            <a:ext cx="176109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Class activity</a:t>
            </a:r>
            <a:endParaRPr lang="en-GB" sz="2000" b="1" i="1" dirty="0">
              <a:solidFill>
                <a:srgbClr val="64AFA8"/>
              </a:solidFill>
            </a:endParaRPr>
          </a:p>
        </p:txBody>
      </p:sp>
      <p:sp>
        <p:nvSpPr>
          <p:cNvPr id="7" name="TextBox 6"/>
          <p:cNvSpPr txBox="1"/>
          <p:nvPr/>
        </p:nvSpPr>
        <p:spPr>
          <a:xfrm>
            <a:off x="657608" y="1422171"/>
            <a:ext cx="7494354" cy="1015663"/>
          </a:xfrm>
          <a:prstGeom prst="rect">
            <a:avLst/>
          </a:prstGeom>
          <a:noFill/>
        </p:spPr>
        <p:txBody>
          <a:bodyPr wrap="square" rtlCol="0">
            <a:spAutoFit/>
          </a:bodyPr>
          <a:lstStyle/>
          <a:p>
            <a:r>
              <a:rPr lang="en-ZA" sz="2000" dirty="0"/>
              <a:t>Answer the questions, using the table below:</a:t>
            </a:r>
          </a:p>
          <a:p>
            <a:pPr marL="180975"/>
            <a:r>
              <a:rPr lang="en-ZA" sz="2000" dirty="0"/>
              <a:t>1. How much would it cost to withdraw R5 400 from Bank A’s ATM?</a:t>
            </a:r>
          </a:p>
          <a:p>
            <a:pPr marL="180975"/>
            <a:r>
              <a:rPr lang="en-ZA" sz="2000" dirty="0"/>
              <a:t>2. What is the fee for depositing R23 742, 80 at Bank B’s branch?</a:t>
            </a:r>
          </a:p>
        </p:txBody>
      </p:sp>
      <p:graphicFrame>
        <p:nvGraphicFramePr>
          <p:cNvPr id="8" name="Table 7"/>
          <p:cNvGraphicFramePr>
            <a:graphicFrameLocks noGrp="1"/>
          </p:cNvGraphicFramePr>
          <p:nvPr>
            <p:extLst>
              <p:ext uri="{D42A27DB-BD31-4B8C-83A1-F6EECF244321}">
                <p14:modId xmlns:p14="http://schemas.microsoft.com/office/powerpoint/2010/main" val="2236054799"/>
              </p:ext>
            </p:extLst>
          </p:nvPr>
        </p:nvGraphicFramePr>
        <p:xfrm>
          <a:off x="1013919" y="2408869"/>
          <a:ext cx="6708060" cy="3528856"/>
        </p:xfrm>
        <a:graphic>
          <a:graphicData uri="http://schemas.openxmlformats.org/drawingml/2006/table">
            <a:tbl>
              <a:tblPr firstRow="1" bandRow="1">
                <a:tableStyleId>{5C22544A-7EE6-4342-B048-85BDC9FD1C3A}</a:tableStyleId>
              </a:tblPr>
              <a:tblGrid>
                <a:gridCol w="2338881">
                  <a:extLst>
                    <a:ext uri="{9D8B030D-6E8A-4147-A177-3AD203B41FA5}">
                      <a16:colId xmlns:a16="http://schemas.microsoft.com/office/drawing/2014/main" xmlns="" val="20000"/>
                    </a:ext>
                  </a:extLst>
                </a:gridCol>
                <a:gridCol w="2133159">
                  <a:extLst>
                    <a:ext uri="{9D8B030D-6E8A-4147-A177-3AD203B41FA5}">
                      <a16:colId xmlns:a16="http://schemas.microsoft.com/office/drawing/2014/main" xmlns="" val="20001"/>
                    </a:ext>
                  </a:extLst>
                </a:gridCol>
                <a:gridCol w="2236020">
                  <a:extLst>
                    <a:ext uri="{9D8B030D-6E8A-4147-A177-3AD203B41FA5}">
                      <a16:colId xmlns:a16="http://schemas.microsoft.com/office/drawing/2014/main" xmlns="" val="20002"/>
                    </a:ext>
                  </a:extLst>
                </a:gridCol>
              </a:tblGrid>
              <a:tr h="339824">
                <a:tc>
                  <a:txBody>
                    <a:bodyPr/>
                    <a:lstStyle/>
                    <a:p>
                      <a:r>
                        <a:rPr lang="en-ZA" sz="1800" dirty="0"/>
                        <a:t>Transaction</a:t>
                      </a:r>
                      <a:endParaRPr lang="en-GB" sz="1800" dirty="0"/>
                    </a:p>
                  </a:txBody>
                  <a:tcPr marL="87005" marR="87005" marT="43502" marB="43502">
                    <a:solidFill>
                      <a:srgbClr val="64AFA8"/>
                    </a:solidFill>
                  </a:tcPr>
                </a:tc>
                <a:tc>
                  <a:txBody>
                    <a:bodyPr/>
                    <a:lstStyle/>
                    <a:p>
                      <a:r>
                        <a:rPr lang="en-ZA" sz="1800" dirty="0"/>
                        <a:t>Bank A</a:t>
                      </a:r>
                      <a:endParaRPr lang="en-GB" sz="1800" dirty="0"/>
                    </a:p>
                  </a:txBody>
                  <a:tcPr marL="87005" marR="87005" marT="43502" marB="43502">
                    <a:solidFill>
                      <a:srgbClr val="64AFA8"/>
                    </a:solidFill>
                  </a:tcPr>
                </a:tc>
                <a:tc>
                  <a:txBody>
                    <a:bodyPr/>
                    <a:lstStyle/>
                    <a:p>
                      <a:r>
                        <a:rPr lang="en-ZA" sz="1800" dirty="0"/>
                        <a:t>Bank B</a:t>
                      </a:r>
                      <a:endParaRPr lang="en-GB" sz="1800" dirty="0"/>
                    </a:p>
                  </a:txBody>
                  <a:tcPr marL="87005" marR="87005" marT="43502" marB="43502">
                    <a:solidFill>
                      <a:srgbClr val="64AFA8"/>
                    </a:solidFill>
                  </a:tcPr>
                </a:tc>
                <a:extLst>
                  <a:ext uri="{0D108BD9-81ED-4DB2-BD59-A6C34878D82A}">
                    <a16:rowId xmlns:a16="http://schemas.microsoft.com/office/drawing/2014/main" xmlns="" val="10000"/>
                  </a:ext>
                </a:extLst>
              </a:tr>
              <a:tr h="331856">
                <a:tc>
                  <a:txBody>
                    <a:bodyPr/>
                    <a:lstStyle/>
                    <a:p>
                      <a:pPr marL="0" indent="0">
                        <a:buNone/>
                      </a:pPr>
                      <a:r>
                        <a:rPr lang="en-GB" sz="1800" b="0" dirty="0"/>
                        <a:t>Monthly fee</a:t>
                      </a:r>
                    </a:p>
                  </a:txBody>
                  <a:tcPr marL="70723" marR="70723" marT="35361" marB="35361">
                    <a:solidFill>
                      <a:srgbClr val="B4DB6F"/>
                    </a:solidFill>
                  </a:tcPr>
                </a:tc>
                <a:tc>
                  <a:txBody>
                    <a:bodyPr/>
                    <a:lstStyle/>
                    <a:p>
                      <a:pPr marL="0" indent="0">
                        <a:buNone/>
                      </a:pPr>
                      <a:r>
                        <a:rPr lang="en-GB" sz="1800" b="0" dirty="0"/>
                        <a:t>R57</a:t>
                      </a:r>
                    </a:p>
                  </a:txBody>
                  <a:tcPr marL="70723" marR="70723" marT="35361" marB="35361">
                    <a:solidFill>
                      <a:srgbClr val="B4DB6F"/>
                    </a:solidFill>
                  </a:tcPr>
                </a:tc>
                <a:tc>
                  <a:txBody>
                    <a:bodyPr/>
                    <a:lstStyle/>
                    <a:p>
                      <a:pPr marL="0" indent="0">
                        <a:buNone/>
                      </a:pPr>
                      <a:r>
                        <a:rPr lang="en-ZA" sz="1800" b="0" dirty="0"/>
                        <a:t>R65</a:t>
                      </a:r>
                      <a:endParaRPr lang="en-GB" sz="1800" b="0" dirty="0"/>
                    </a:p>
                  </a:txBody>
                  <a:tcPr marL="70723" marR="70723" marT="35361" marB="35361">
                    <a:solidFill>
                      <a:srgbClr val="B4DB6F"/>
                    </a:solidFill>
                  </a:tcPr>
                </a:tc>
                <a:extLst>
                  <a:ext uri="{0D108BD9-81ED-4DB2-BD59-A6C34878D82A}">
                    <a16:rowId xmlns:a16="http://schemas.microsoft.com/office/drawing/2014/main" xmlns="" val="10001"/>
                  </a:ext>
                </a:extLst>
              </a:tr>
              <a:tr h="58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Cash withdrawal (own bank’s</a:t>
                      </a:r>
                      <a:r>
                        <a:rPr lang="en-GB" sz="1800" b="0" baseline="0" dirty="0"/>
                        <a:t> ATM)</a:t>
                      </a:r>
                      <a:endParaRPr lang="en-GB" sz="1800" b="0" dirty="0"/>
                    </a:p>
                  </a:txBody>
                  <a:tcPr marL="70723" marR="70723" marT="35361" marB="35361">
                    <a:solidFill>
                      <a:srgbClr val="DCEEB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R3,95 + R1,35 / 100</a:t>
                      </a:r>
                    </a:p>
                  </a:txBody>
                  <a:tcPr marL="70723" marR="70723" marT="35361" marB="35361">
                    <a:solidFill>
                      <a:srgbClr val="DCEEB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dirty="0"/>
                        <a:t>R1,80</a:t>
                      </a:r>
                      <a:r>
                        <a:rPr lang="en-ZA" sz="1800" b="0" baseline="0" dirty="0"/>
                        <a:t> per R100</a:t>
                      </a:r>
                      <a:endParaRPr lang="en-GB" sz="1800" b="0" dirty="0"/>
                    </a:p>
                  </a:txBody>
                  <a:tcPr marL="70723" marR="70723" marT="35361" marB="35361">
                    <a:solidFill>
                      <a:srgbClr val="DCEEBC"/>
                    </a:solidFill>
                  </a:tcPr>
                </a:tc>
                <a:extLst>
                  <a:ext uri="{0D108BD9-81ED-4DB2-BD59-A6C34878D82A}">
                    <a16:rowId xmlns:a16="http://schemas.microsoft.com/office/drawing/2014/main" xmlns="" val="10002"/>
                  </a:ext>
                </a:extLst>
              </a:tr>
              <a:tr h="58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Cash withdrawal (another bank’s ATM)</a:t>
                      </a:r>
                      <a:endParaRPr lang="en-ZA" sz="1800" b="0" dirty="0"/>
                    </a:p>
                  </a:txBody>
                  <a:tcPr marL="70723" marR="70723" marT="35361" marB="35361">
                    <a:solidFill>
                      <a:srgbClr val="B4DB6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R9,95 + R1,35 / 100</a:t>
                      </a:r>
                    </a:p>
                  </a:txBody>
                  <a:tcPr marL="70723" marR="70723" marT="35361" marB="35361">
                    <a:solidFill>
                      <a:srgbClr val="B4DB6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dirty="0"/>
                        <a:t>R6,70 + R1,80 per R100</a:t>
                      </a:r>
                      <a:endParaRPr lang="en-GB" sz="1800" b="0" dirty="0"/>
                    </a:p>
                  </a:txBody>
                  <a:tcPr marL="70723" marR="70723" marT="35361" marB="35361">
                    <a:solidFill>
                      <a:srgbClr val="B4DB6F"/>
                    </a:solidFill>
                  </a:tcPr>
                </a:tc>
                <a:extLst>
                  <a:ext uri="{0D108BD9-81ED-4DB2-BD59-A6C34878D82A}">
                    <a16:rowId xmlns:a16="http://schemas.microsoft.com/office/drawing/2014/main" xmlns="" val="10003"/>
                  </a:ext>
                </a:extLst>
              </a:tr>
              <a:tr h="582507">
                <a:tc>
                  <a:txBody>
                    <a:bodyPr/>
                    <a:lstStyle/>
                    <a:p>
                      <a:r>
                        <a:rPr lang="en-ZA" sz="1800" b="0" dirty="0"/>
                        <a:t>Cash withdrawal at</a:t>
                      </a:r>
                      <a:r>
                        <a:rPr lang="en-ZA" sz="1800" b="0" baseline="0" dirty="0"/>
                        <a:t> branch</a:t>
                      </a:r>
                      <a:endParaRPr lang="en-GB" sz="1800" b="0" dirty="0"/>
                    </a:p>
                  </a:txBody>
                  <a:tcPr marL="70723" marR="70723" marT="35361" marB="35361">
                    <a:solidFill>
                      <a:srgbClr val="DCEEB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R9,95 + R1,35 / 100</a:t>
                      </a:r>
                    </a:p>
                  </a:txBody>
                  <a:tcPr marL="70723" marR="70723" marT="35361" marB="35361">
                    <a:solidFill>
                      <a:srgbClr val="DCEEB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dirty="0"/>
                        <a:t>R25 + R1,80</a:t>
                      </a:r>
                      <a:r>
                        <a:rPr lang="en-ZA" sz="1800" b="0" baseline="0" dirty="0"/>
                        <a:t> per 100</a:t>
                      </a:r>
                      <a:endParaRPr lang="en-GB" sz="1800" b="0" dirty="0"/>
                    </a:p>
                  </a:txBody>
                  <a:tcPr marL="70723" marR="70723" marT="35361" marB="35361">
                    <a:solidFill>
                      <a:srgbClr val="DCEEBC"/>
                    </a:solidFill>
                  </a:tcPr>
                </a:tc>
                <a:extLst>
                  <a:ext uri="{0D108BD9-81ED-4DB2-BD59-A6C34878D82A}">
                    <a16:rowId xmlns:a16="http://schemas.microsoft.com/office/drawing/2014/main" xmlns="" val="10004"/>
                  </a:ext>
                </a:extLst>
              </a:tr>
              <a:tr h="58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Cash deposit (own ATM)</a:t>
                      </a:r>
                    </a:p>
                  </a:txBody>
                  <a:tcPr marL="70723" marR="70723" marT="35361" marB="35361">
                    <a:solidFill>
                      <a:srgbClr val="B4DB6F"/>
                    </a:solidFill>
                  </a:tcPr>
                </a:tc>
                <a:tc>
                  <a:txBody>
                    <a:bodyPr/>
                    <a:lstStyle/>
                    <a:p>
                      <a:pPr marL="0" indent="0">
                        <a:buNone/>
                      </a:pPr>
                      <a:r>
                        <a:rPr lang="en-GB" sz="1800" b="0" dirty="0"/>
                        <a:t>R3,95</a:t>
                      </a:r>
                      <a:r>
                        <a:rPr lang="en-GB" sz="1800" b="0" baseline="0" dirty="0"/>
                        <a:t> + R1,35 / 100</a:t>
                      </a:r>
                      <a:endParaRPr lang="en-GB" sz="1800" b="0" dirty="0"/>
                    </a:p>
                  </a:txBody>
                  <a:tcPr marL="70723" marR="70723" marT="35361" marB="35361">
                    <a:solidFill>
                      <a:srgbClr val="B4DB6F"/>
                    </a:solidFill>
                  </a:tcPr>
                </a:tc>
                <a:tc>
                  <a:txBody>
                    <a:bodyPr/>
                    <a:lstStyle/>
                    <a:p>
                      <a:pPr marL="0" indent="0">
                        <a:buNone/>
                      </a:pPr>
                      <a:r>
                        <a:rPr lang="en-ZA" sz="1800" b="0" dirty="0"/>
                        <a:t>R1,80 per R100</a:t>
                      </a:r>
                      <a:endParaRPr lang="en-GB" sz="1800" b="0" dirty="0"/>
                    </a:p>
                  </a:txBody>
                  <a:tcPr marL="70723" marR="70723" marT="35361" marB="35361">
                    <a:solidFill>
                      <a:srgbClr val="B4DB6F"/>
                    </a:solidFill>
                  </a:tcPr>
                </a:tc>
                <a:extLst>
                  <a:ext uri="{0D108BD9-81ED-4DB2-BD59-A6C34878D82A}">
                    <a16:rowId xmlns:a16="http://schemas.microsoft.com/office/drawing/2014/main" xmlns="" val="10005"/>
                  </a:ext>
                </a:extLst>
              </a:tr>
              <a:tr h="331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dirty="0"/>
                        <a:t>Cash deposit at</a:t>
                      </a:r>
                      <a:r>
                        <a:rPr lang="en-ZA" sz="1800" b="0" baseline="0" dirty="0"/>
                        <a:t> branch</a:t>
                      </a:r>
                      <a:endParaRPr lang="en-GB" sz="1800" b="0" dirty="0"/>
                    </a:p>
                  </a:txBody>
                  <a:tcPr marL="70723" marR="70723" marT="35361" marB="35361">
                    <a:solidFill>
                      <a:srgbClr val="DCEEBC"/>
                    </a:solidFill>
                  </a:tcPr>
                </a:tc>
                <a:tc>
                  <a:txBody>
                    <a:bodyPr/>
                    <a:lstStyle/>
                    <a:p>
                      <a:pPr marL="0" indent="0">
                        <a:buNone/>
                      </a:pPr>
                      <a:r>
                        <a:rPr lang="en-ZA" sz="1800" b="0" dirty="0"/>
                        <a:t>R24,00 + 1,45 / 100</a:t>
                      </a:r>
                      <a:endParaRPr lang="en-GB" sz="1800" b="0" dirty="0"/>
                    </a:p>
                  </a:txBody>
                  <a:tcPr marL="70723" marR="70723" marT="35361" marB="35361">
                    <a:solidFill>
                      <a:srgbClr val="DCEEBC"/>
                    </a:solidFill>
                  </a:tcPr>
                </a:tc>
                <a:tc>
                  <a:txBody>
                    <a:bodyPr/>
                    <a:lstStyle/>
                    <a:p>
                      <a:pPr marL="0" indent="0">
                        <a:buNone/>
                      </a:pPr>
                      <a:r>
                        <a:rPr lang="en-ZA" sz="1800" b="0" dirty="0"/>
                        <a:t>R29 + R1,80</a:t>
                      </a:r>
                      <a:r>
                        <a:rPr lang="en-ZA" sz="1800" b="0" baseline="0" dirty="0"/>
                        <a:t> / 100</a:t>
                      </a:r>
                      <a:endParaRPr lang="en-GB" sz="1800" b="0" dirty="0"/>
                    </a:p>
                  </a:txBody>
                  <a:tcPr marL="70723" marR="70723" marT="35361" marB="35361">
                    <a:solidFill>
                      <a:srgbClr val="DCEEBC"/>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765936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10.1	Telecommunication tariffs</a:t>
            </a:r>
          </a:p>
          <a:p>
            <a:pPr marL="0" indent="0">
              <a:buNone/>
            </a:pPr>
            <a:r>
              <a:rPr lang="en-ZA" dirty="0"/>
              <a:t>10.2	Transport tariffs</a:t>
            </a:r>
          </a:p>
          <a:p>
            <a:pPr marL="0" indent="0">
              <a:buNone/>
            </a:pPr>
            <a:r>
              <a:rPr lang="en-ZA" dirty="0"/>
              <a:t>10.3	Municipal tariffs</a:t>
            </a:r>
          </a:p>
          <a:p>
            <a:pPr marL="0" indent="0">
              <a:buNone/>
            </a:pPr>
            <a:r>
              <a:rPr lang="en-ZA" dirty="0"/>
              <a:t>10.4	Tariffs for renting equipment of premises</a:t>
            </a:r>
          </a:p>
          <a:p>
            <a:pPr marL="0" indent="0">
              <a:buNone/>
            </a:pPr>
            <a:r>
              <a:rPr lang="en-ZA" dirty="0"/>
              <a:t>10.5	Bank fees</a:t>
            </a:r>
            <a:endParaRPr lang="en-GB" dirty="0"/>
          </a:p>
          <a:p>
            <a:pPr marL="0" indent="0">
              <a:buNone/>
            </a:pPr>
            <a:endParaRPr lang="en-GB" dirty="0"/>
          </a:p>
        </p:txBody>
      </p:sp>
    </p:spTree>
    <p:extLst>
      <p:ext uri="{BB962C8B-B14F-4D97-AF65-F5344CB8AC3E}">
        <p14:creationId xmlns:p14="http://schemas.microsoft.com/office/powerpoint/2010/main" val="4062617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10.8 page 212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10.5</a:t>
            </a:r>
          </a:p>
        </p:txBody>
      </p:sp>
      <p:grpSp>
        <p:nvGrpSpPr>
          <p:cNvPr id="6" name="Group 5"/>
          <p:cNvGrpSpPr/>
          <p:nvPr/>
        </p:nvGrpSpPr>
        <p:grpSpPr>
          <a:xfrm>
            <a:off x="863600" y="1458771"/>
            <a:ext cx="7198724" cy="4450475"/>
            <a:chOff x="863600" y="2622794"/>
            <a:chExt cx="7198724" cy="4450475"/>
          </a:xfrm>
        </p:grpSpPr>
        <p:sp>
          <p:nvSpPr>
            <p:cNvPr id="7" name="Rectangle 6"/>
            <p:cNvSpPr/>
            <p:nvPr/>
          </p:nvSpPr>
          <p:spPr>
            <a:xfrm>
              <a:off x="863600" y="2622794"/>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350683" y="2882489"/>
              <a:ext cx="3514615" cy="3900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0">
                <a:buNone/>
              </a:pPr>
              <a:r>
                <a:rPr lang="en-ZA" sz="2000" dirty="0"/>
                <a:t>The graph compares the cost of withdrawing cash at Bank A’s own ATMs and Bank B own ATMs</a:t>
              </a:r>
            </a:p>
            <a:p>
              <a:pPr marL="534988" lvl="1" indent="-268288">
                <a:buFont typeface="+mj-lt"/>
                <a:buAutoNum type="alphaLcParenR" startAt="3"/>
                <a:tabLst>
                  <a:tab pos="266700" algn="l"/>
                </a:tabLst>
              </a:pPr>
              <a:r>
                <a:rPr lang="en-ZA" sz="1800" dirty="0"/>
                <a:t>Estimate the coordinates of the point of intersection. </a:t>
              </a:r>
            </a:p>
            <a:p>
              <a:pPr marL="534988" lvl="1" indent="-268288">
                <a:buFont typeface="+mj-lt"/>
                <a:buAutoNum type="alphaLcParenR" startAt="3"/>
                <a:tabLst>
                  <a:tab pos="266700" algn="l"/>
                </a:tabLst>
              </a:pPr>
              <a:r>
                <a:rPr lang="en-ZA" sz="1800" dirty="0"/>
                <a:t>What does the point of  intersection represent? </a:t>
              </a:r>
            </a:p>
            <a:p>
              <a:pPr marL="534988" lvl="1" indent="-268288">
                <a:buFont typeface="+mj-lt"/>
                <a:buAutoNum type="alphaLcParenR" startAt="3"/>
                <a:tabLst>
                  <a:tab pos="266700" algn="l"/>
                </a:tabLst>
              </a:pPr>
              <a:r>
                <a:rPr lang="en-ZA" sz="1800" dirty="0"/>
                <a:t>Which bank has cheaper fees for the withdrawal of R700? </a:t>
              </a:r>
            </a:p>
            <a:p>
              <a:pPr marL="534988" lvl="1" indent="-268288">
                <a:buFont typeface="+mj-lt"/>
                <a:buAutoNum type="alphaLcParenR" startAt="3"/>
                <a:tabLst>
                  <a:tab pos="266700" algn="l"/>
                </a:tabLst>
              </a:pPr>
              <a:r>
                <a:rPr lang="en-ZA" sz="1800" dirty="0"/>
                <a:t>Big businesses generally withdraw large sums of money.  Which bank has the best option for this purpose?</a:t>
              </a:r>
              <a:endParaRPr lang="en-GB" sz="1800" dirty="0"/>
            </a:p>
          </p:txBody>
        </p:sp>
      </p:grpSp>
      <p:grpSp>
        <p:nvGrpSpPr>
          <p:cNvPr id="9" name="Group 8"/>
          <p:cNvGrpSpPr/>
          <p:nvPr/>
        </p:nvGrpSpPr>
        <p:grpSpPr>
          <a:xfrm>
            <a:off x="352501" y="1550047"/>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grpSp>
        <p:nvGrpSpPr>
          <p:cNvPr id="5" name="Group 4"/>
          <p:cNvGrpSpPr/>
          <p:nvPr/>
        </p:nvGrpSpPr>
        <p:grpSpPr>
          <a:xfrm>
            <a:off x="5002553" y="2006220"/>
            <a:ext cx="2623198" cy="3355576"/>
            <a:chOff x="5019806" y="1686306"/>
            <a:chExt cx="2476549" cy="3167984"/>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0309"/>
            <a:stretch/>
          </p:blipFill>
          <p:spPr>
            <a:xfrm>
              <a:off x="5019806" y="2373684"/>
              <a:ext cx="2476549" cy="2480606"/>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8256" t="30202" b="48933"/>
            <a:stretch/>
          </p:blipFill>
          <p:spPr>
            <a:xfrm>
              <a:off x="5694050" y="1686306"/>
              <a:ext cx="1128059" cy="517586"/>
            </a:xfrm>
            <a:prstGeom prst="rect">
              <a:avLst/>
            </a:prstGeom>
          </p:spPr>
        </p:pic>
      </p:grpSp>
    </p:spTree>
    <p:extLst>
      <p:ext uri="{BB962C8B-B14F-4D97-AF65-F5344CB8AC3E}">
        <p14:creationId xmlns:p14="http://schemas.microsoft.com/office/powerpoint/2010/main" val="2285188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10.8 page 212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10.5</a:t>
            </a:r>
          </a:p>
        </p:txBody>
      </p:sp>
      <p:sp>
        <p:nvSpPr>
          <p:cNvPr id="7" name="Rectangle 6"/>
          <p:cNvSpPr/>
          <p:nvPr/>
        </p:nvSpPr>
        <p:spPr>
          <a:xfrm>
            <a:off x="863600" y="1570913"/>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565528" y="1834617"/>
            <a:ext cx="6353521" cy="3581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startAt="3"/>
            </a:pPr>
            <a:r>
              <a:rPr lang="en-ZA" sz="2000" dirty="0"/>
              <a:t>(800:15). Note, this is an estimation. </a:t>
            </a:r>
          </a:p>
          <a:p>
            <a:pPr marL="457200" indent="-457200">
              <a:buFont typeface="+mj-lt"/>
              <a:buAutoNum type="alphaLcParenR" startAt="3"/>
            </a:pPr>
            <a:r>
              <a:rPr lang="en-ZA" sz="2000" dirty="0"/>
              <a:t>This is the point at which both banks have the same fee. </a:t>
            </a:r>
            <a:endParaRPr lang="en-ZA" sz="1400" dirty="0"/>
          </a:p>
          <a:p>
            <a:pPr marL="457200" indent="-457200">
              <a:buFont typeface="+mj-lt"/>
              <a:buAutoNum type="alphaLcParenR" startAt="3"/>
            </a:pPr>
            <a:r>
              <a:rPr lang="en-ZA" sz="2000" dirty="0"/>
              <a:t>Bank B. The blue graph is below the red graph. </a:t>
            </a:r>
            <a:endParaRPr lang="en-ZA" sz="1600" dirty="0"/>
          </a:p>
          <a:p>
            <a:pPr marL="457200" indent="-457200">
              <a:buFont typeface="+mj-lt"/>
              <a:buAutoNum type="alphaLcParenR" startAt="3"/>
            </a:pPr>
            <a:r>
              <a:rPr lang="en-ZA" sz="2000" dirty="0"/>
              <a:t>Bank B </a:t>
            </a:r>
            <a:endParaRPr lang="en-GB" sz="2000" dirty="0"/>
          </a:p>
        </p:txBody>
      </p:sp>
      <p:grpSp>
        <p:nvGrpSpPr>
          <p:cNvPr id="13" name="Group 12"/>
          <p:cNvGrpSpPr>
            <a:grpSpLocks noChangeAspect="1"/>
          </p:cNvGrpSpPr>
          <p:nvPr/>
        </p:nvGrpSpPr>
        <p:grpSpPr>
          <a:xfrm>
            <a:off x="348042" y="1669229"/>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806" y="1965229"/>
            <a:ext cx="3046715" cy="3600000"/>
          </a:xfrm>
          <a:prstGeom prst="rect">
            <a:avLst/>
          </a:prstGeom>
          <a:noFill/>
          <a:ln>
            <a:noFill/>
          </a:ln>
        </p:spPr>
      </p:pic>
    </p:spTree>
    <p:extLst>
      <p:ext uri="{BB962C8B-B14F-4D97-AF65-F5344CB8AC3E}">
        <p14:creationId xmlns:p14="http://schemas.microsoft.com/office/powerpoint/2010/main" val="16030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ule 10A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3108" y="1502143"/>
            <a:ext cx="6109305" cy="4320000"/>
          </a:xfrm>
          <a:prstGeom prst="rect">
            <a:avLst/>
          </a:prstGeom>
        </p:spPr>
      </p:pic>
      <p:sp>
        <p:nvSpPr>
          <p:cNvPr id="5" name="Rectangle 4"/>
          <p:cNvSpPr/>
          <p:nvPr/>
        </p:nvSpPr>
        <p:spPr>
          <a:xfrm>
            <a:off x="0" y="145192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1828255"/>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b="1" dirty="0">
                <a:latin typeface="+mn-lt"/>
              </a:rPr>
              <a:t>Bank Fees</a:t>
            </a:r>
            <a:endParaRPr lang="en-GB" sz="4400" b="1" dirty="0">
              <a:latin typeface="+mn-lt"/>
            </a:endParaRPr>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10.5</a:t>
            </a:r>
          </a:p>
        </p:txBody>
      </p:sp>
    </p:spTree>
    <p:extLst>
      <p:ext uri="{BB962C8B-B14F-4D97-AF65-F5344CB8AC3E}">
        <p14:creationId xmlns:p14="http://schemas.microsoft.com/office/powerpoint/2010/main" val="16512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43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10.5</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ZA" dirty="0"/>
              <a:t>Exercise 10.5</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Exercise 10.5 </a:t>
            </a:r>
            <a:r>
              <a:rPr lang="en-US" altLang="en-US" sz="2000" dirty="0"/>
              <a:t>on </a:t>
            </a:r>
            <a:r>
              <a:rPr lang="en-US" altLang="en-US" sz="2000" b="1" dirty="0"/>
              <a:t>page 214 </a:t>
            </a:r>
            <a:r>
              <a:rPr lang="en-US" altLang="en-US" sz="2000" dirty="0"/>
              <a:t>of your Student’s Book</a:t>
            </a:r>
            <a:endParaRPr lang="en-GB" altLang="en-US" sz="2000" dirty="0"/>
          </a:p>
        </p:txBody>
      </p:sp>
      <p:pic>
        <p:nvPicPr>
          <p:cNvPr id="5" name="Picture 4"/>
          <p:cNvPicPr>
            <a:picLocks noChangeAspect="1"/>
          </p:cNvPicPr>
          <p:nvPr/>
        </p:nvPicPr>
        <p:blipFill rotWithShape="1">
          <a:blip r:embed="rId2"/>
          <a:srcRect l="1090"/>
          <a:stretch/>
        </p:blipFill>
        <p:spPr>
          <a:xfrm>
            <a:off x="392595" y="439031"/>
            <a:ext cx="1839783" cy="2484000"/>
          </a:xfrm>
          <a:prstGeom prst="rect">
            <a:avLst/>
          </a:prstGeom>
        </p:spPr>
      </p:pic>
    </p:spTree>
    <p:extLst>
      <p:ext uri="{BB962C8B-B14F-4D97-AF65-F5344CB8AC3E}">
        <p14:creationId xmlns:p14="http://schemas.microsoft.com/office/powerpoint/2010/main" val="488334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10</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Module assessment </a:t>
            </a:r>
            <a:r>
              <a:rPr lang="en-US" altLang="en-US" sz="2000" dirty="0"/>
              <a:t>on </a:t>
            </a:r>
            <a:r>
              <a:rPr lang="en-US" altLang="en-US" sz="2000" b="1" dirty="0"/>
              <a:t>page 215 </a:t>
            </a:r>
            <a:r>
              <a:rPr lang="en-US" altLang="en-US" sz="2000" dirty="0"/>
              <a:t>of your Student’s Book</a:t>
            </a:r>
            <a:endParaRPr lang="en-GB" altLang="en-US" sz="2000" dirty="0"/>
          </a:p>
        </p:txBody>
      </p:sp>
      <p:pic>
        <p:nvPicPr>
          <p:cNvPr id="5" name="Picture 4"/>
          <p:cNvPicPr>
            <a:picLocks noChangeAspect="1"/>
          </p:cNvPicPr>
          <p:nvPr/>
        </p:nvPicPr>
        <p:blipFill rotWithShape="1">
          <a:blip r:embed="rId2"/>
          <a:srcRect l="1090"/>
          <a:stretch/>
        </p:blipFill>
        <p:spPr>
          <a:xfrm>
            <a:off x="392595" y="439031"/>
            <a:ext cx="1839783" cy="2484000"/>
          </a:xfrm>
          <a:prstGeom prst="rect">
            <a:avLst/>
          </a:prstGeom>
        </p:spPr>
      </p:pic>
    </p:spTree>
    <p:extLst>
      <p:ext uri="{BB962C8B-B14F-4D97-AF65-F5344CB8AC3E}">
        <p14:creationId xmlns:p14="http://schemas.microsoft.com/office/powerpoint/2010/main" val="37953506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052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19"/>
            <a:ext cx="7905750" cy="841123"/>
          </a:xfrm>
        </p:spPr>
        <p:txBody>
          <a:bodyPr/>
          <a:lstStyle/>
          <a:p>
            <a:r>
              <a:rPr lang="en-ZA" b="1" dirty="0">
                <a:latin typeface="+mn-lt"/>
              </a:rPr>
              <a:t>Telecommunication tariffs</a:t>
            </a:r>
            <a:br>
              <a:rPr lang="en-ZA" b="1" dirty="0">
                <a:latin typeface="+mn-lt"/>
              </a:rPr>
            </a:br>
            <a:r>
              <a:rPr lang="en-ZA" sz="1800" b="1" dirty="0">
                <a:solidFill>
                  <a:schemeClr val="bg2">
                    <a:lumMod val="75000"/>
                  </a:schemeClr>
                </a:solidFill>
                <a:latin typeface="+mn-lt"/>
              </a:rPr>
              <a:t>Unit 10.1</a:t>
            </a:r>
            <a:endParaRPr lang="en-GB" b="1" dirty="0">
              <a:solidFill>
                <a:schemeClr val="bg2">
                  <a:lumMod val="75000"/>
                </a:schemeClr>
              </a:solidFill>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48364158"/>
              </p:ext>
            </p:extLst>
          </p:nvPr>
        </p:nvGraphicFramePr>
        <p:xfrm>
          <a:off x="219076" y="1471458"/>
          <a:ext cx="7898381" cy="4343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81001" y="5445931"/>
            <a:ext cx="6578789" cy="369332"/>
          </a:xfrm>
          <a:prstGeom prst="rect">
            <a:avLst/>
          </a:prstGeom>
          <a:noFill/>
        </p:spPr>
        <p:txBody>
          <a:bodyPr wrap="none" rtlCol="0">
            <a:spAutoFit/>
          </a:bodyPr>
          <a:lstStyle/>
          <a:p>
            <a:pPr marL="180975" indent="-180975">
              <a:buFont typeface="Arial" panose="020B0604020202020204" pitchFamily="34" charset="0"/>
              <a:buChar char="•"/>
            </a:pPr>
            <a:r>
              <a:rPr lang="en-ZA" dirty="0"/>
              <a:t>Study the individual tariffs carefully before completing questions.</a:t>
            </a:r>
          </a:p>
        </p:txBody>
      </p:sp>
    </p:spTree>
    <p:extLst>
      <p:ext uri="{BB962C8B-B14F-4D97-AF65-F5344CB8AC3E}">
        <p14:creationId xmlns:p14="http://schemas.microsoft.com/office/powerpoint/2010/main" val="263696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10.2 page 198</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10.1</a:t>
            </a:r>
          </a:p>
        </p:txBody>
      </p:sp>
      <p:grpSp>
        <p:nvGrpSpPr>
          <p:cNvPr id="6" name="Group 5"/>
          <p:cNvGrpSpPr/>
          <p:nvPr/>
        </p:nvGrpSpPr>
        <p:grpSpPr>
          <a:xfrm>
            <a:off x="863600" y="1488617"/>
            <a:ext cx="7198724" cy="3347139"/>
            <a:chOff x="863600" y="2622794"/>
            <a:chExt cx="7198724" cy="3347139"/>
          </a:xfrm>
        </p:grpSpPr>
        <p:sp>
          <p:nvSpPr>
            <p:cNvPr id="7" name="Rectangle 6"/>
            <p:cNvSpPr/>
            <p:nvPr/>
          </p:nvSpPr>
          <p:spPr>
            <a:xfrm>
              <a:off x="863600" y="2622794"/>
              <a:ext cx="7198724" cy="334713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71448" y="2824623"/>
              <a:ext cx="6590876" cy="845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900" dirty="0"/>
                <a:t>Study the tariffs for a VoIP system (Voice over Internet Protocol</a:t>
              </a:r>
              <a:r>
                <a:rPr lang="en-ZA" sz="1900" dirty="0" smtClean="0"/>
                <a:t>)</a:t>
              </a:r>
            </a:p>
            <a:p>
              <a:pPr marL="357188" indent="-357188">
                <a:buFont typeface="+mj-lt"/>
                <a:buAutoNum type="arabicPeriod"/>
              </a:pPr>
              <a:r>
                <a:rPr lang="en-GB" sz="1900" dirty="0"/>
                <a:t>Calculate the cost of rental if a business needs 40 telephones.</a:t>
              </a:r>
            </a:p>
            <a:p>
              <a:pPr marL="0" indent="0">
                <a:buNone/>
              </a:pPr>
              <a:endParaRPr lang="en-ZA" sz="2000" dirty="0"/>
            </a:p>
          </p:txBody>
        </p:sp>
      </p:grpSp>
      <p:grpSp>
        <p:nvGrpSpPr>
          <p:cNvPr id="9" name="Group 8"/>
          <p:cNvGrpSpPr/>
          <p:nvPr/>
        </p:nvGrpSpPr>
        <p:grpSpPr>
          <a:xfrm>
            <a:off x="352501" y="1579893"/>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2" name="Rectangle 11"/>
          <p:cNvSpPr/>
          <p:nvPr/>
        </p:nvSpPr>
        <p:spPr>
          <a:xfrm>
            <a:off x="863600" y="4970990"/>
            <a:ext cx="7198724" cy="104704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3" name="Group 12"/>
          <p:cNvGrpSpPr>
            <a:grpSpLocks noChangeAspect="1"/>
          </p:cNvGrpSpPr>
          <p:nvPr/>
        </p:nvGrpSpPr>
        <p:grpSpPr>
          <a:xfrm>
            <a:off x="348042" y="5014717"/>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806" y="1965229"/>
            <a:ext cx="3046715" cy="3600000"/>
          </a:xfrm>
          <a:prstGeom prst="rect">
            <a:avLst/>
          </a:prstGeom>
          <a:noFill/>
          <a:ln>
            <a:noFill/>
          </a:ln>
        </p:spPr>
      </p:pic>
      <mc:AlternateContent xmlns:mc="http://schemas.openxmlformats.org/markup-compatibility/2006" xmlns:a14="http://schemas.microsoft.com/office/drawing/2010/main">
        <mc:Choice Requires="a14">
          <p:sp>
            <p:nvSpPr>
              <p:cNvPr id="17" name="TextBox 16"/>
              <p:cNvSpPr txBox="1"/>
              <p:nvPr/>
            </p:nvSpPr>
            <p:spPr>
              <a:xfrm>
                <a:off x="1505801" y="5321541"/>
                <a:ext cx="6362059" cy="415498"/>
              </a:xfrm>
              <a:prstGeom prst="rect">
                <a:avLst/>
              </a:prstGeom>
              <a:noFill/>
            </p:spPr>
            <p:txBody>
              <a:bodyPr wrap="square" rtlCol="0">
                <a:spAutoFit/>
              </a:bodyPr>
              <a:lstStyle/>
              <a:p>
                <a:pPr marL="266700" indent="-266700">
                  <a:buFont typeface="+mj-lt"/>
                  <a:buAutoNum type="arabicPeriod"/>
                </a:pPr>
                <a:r>
                  <a:rPr lang="en-ZA" sz="2000" dirty="0"/>
                  <a:t>40 </a:t>
                </a:r>
                <a14:m>
                  <m:oMath xmlns:m="http://schemas.openxmlformats.org/officeDocument/2006/math">
                    <m:r>
                      <a:rPr lang="en-ZA" sz="2000" i="1" dirty="0">
                        <a:latin typeface="Cambria Math" panose="02040503050406030204" pitchFamily="18" charset="0"/>
                        <a:ea typeface="Cambria Math" panose="02040503050406030204" pitchFamily="18" charset="0"/>
                      </a:rPr>
                      <m:t>×</m:t>
                    </m:r>
                  </m:oMath>
                </a14:m>
                <a:r>
                  <a:rPr lang="en-ZA" sz="2000" dirty="0"/>
                  <a:t> 25 number rentals = R1 000. </a:t>
                </a:r>
              </a:p>
            </p:txBody>
          </p:sp>
        </mc:Choice>
        <mc:Fallback xmlns="">
          <p:sp>
            <p:nvSpPr>
              <p:cNvPr id="17" name="TextBox 16"/>
              <p:cNvSpPr txBox="1">
                <a:spLocks noRot="1" noChangeAspect="1" noMove="1" noResize="1" noEditPoints="1" noAdjustHandles="1" noChangeArrowheads="1" noChangeShapeType="1" noTextEdit="1"/>
              </p:cNvSpPr>
              <p:nvPr/>
            </p:nvSpPr>
            <p:spPr>
              <a:xfrm>
                <a:off x="1505801" y="5321541"/>
                <a:ext cx="6362059" cy="415498"/>
              </a:xfrm>
              <a:prstGeom prst="rect">
                <a:avLst/>
              </a:prstGeom>
              <a:blipFill rotWithShape="0">
                <a:blip r:embed="rId5"/>
                <a:stretch>
                  <a:fillRect l="-1054" t="-10294" b="-22059"/>
                </a:stretch>
              </a:blipFill>
            </p:spPr>
            <p:txBody>
              <a:bodyPr/>
              <a:lstStyle/>
              <a:p>
                <a:r>
                  <a:rPr lang="en-GB">
                    <a:noFill/>
                  </a:rPr>
                  <a:t> </a:t>
                </a:r>
              </a:p>
            </p:txBody>
          </p:sp>
        </mc:Fallback>
      </mc:AlternateContent>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1065" y="2535667"/>
            <a:ext cx="6211530" cy="2112263"/>
          </a:xfrm>
          <a:prstGeom prst="rect">
            <a:avLst/>
          </a:prstGeom>
        </p:spPr>
      </p:pic>
    </p:spTree>
    <p:extLst>
      <p:ext uri="{BB962C8B-B14F-4D97-AF65-F5344CB8AC3E}">
        <p14:creationId xmlns:p14="http://schemas.microsoft.com/office/powerpoint/2010/main" val="32654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10.2 page 198</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10.1</a:t>
            </a:r>
          </a:p>
        </p:txBody>
      </p:sp>
      <p:grpSp>
        <p:nvGrpSpPr>
          <p:cNvPr id="6" name="Group 5"/>
          <p:cNvGrpSpPr/>
          <p:nvPr/>
        </p:nvGrpSpPr>
        <p:grpSpPr>
          <a:xfrm>
            <a:off x="863600" y="1570913"/>
            <a:ext cx="7198724" cy="4450475"/>
            <a:chOff x="863600" y="2622794"/>
            <a:chExt cx="7198724" cy="4450475"/>
          </a:xfrm>
        </p:grpSpPr>
        <p:sp>
          <p:nvSpPr>
            <p:cNvPr id="7" name="Rectangle 6"/>
            <p:cNvSpPr/>
            <p:nvPr/>
          </p:nvSpPr>
          <p:spPr>
            <a:xfrm>
              <a:off x="863600" y="2622794"/>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02440" y="2824622"/>
              <a:ext cx="6590876" cy="1259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mj-lt"/>
                <a:buAutoNum type="arabicPeriod" startAt="2"/>
              </a:pPr>
              <a:r>
                <a:rPr lang="en-ZA" sz="2000" dirty="0"/>
                <a:t>The schedule below shows the calls made by 3 employees in one day. Each entry has the average seconds per call in brackets.</a:t>
              </a:r>
            </a:p>
            <a:p>
              <a:pPr marL="266700" indent="-266700">
                <a:lnSpc>
                  <a:spcPct val="100000"/>
                </a:lnSpc>
                <a:spcBef>
                  <a:spcPts val="0"/>
                </a:spcBef>
                <a:buFont typeface="+mj-lt"/>
                <a:buAutoNum type="arabicPeriod" startAt="2"/>
              </a:pPr>
              <a:endParaRPr lang="en-ZA" sz="2000" dirty="0"/>
            </a:p>
            <a:p>
              <a:pPr marL="266700" indent="-266700">
                <a:lnSpc>
                  <a:spcPct val="100000"/>
                </a:lnSpc>
                <a:spcBef>
                  <a:spcPts val="0"/>
                </a:spcBef>
                <a:buFont typeface="+mj-lt"/>
                <a:buAutoNum type="arabicPeriod" startAt="2"/>
              </a:pPr>
              <a:endParaRPr lang="en-ZA" sz="2000" dirty="0"/>
            </a:p>
            <a:p>
              <a:pPr marL="266700" indent="-266700">
                <a:lnSpc>
                  <a:spcPct val="100000"/>
                </a:lnSpc>
                <a:spcBef>
                  <a:spcPts val="0"/>
                </a:spcBef>
                <a:buFont typeface="+mj-lt"/>
                <a:buAutoNum type="arabicPeriod" startAt="2"/>
              </a:pPr>
              <a:endParaRPr lang="en-ZA" sz="2000" dirty="0"/>
            </a:p>
            <a:p>
              <a:pPr marL="266700" indent="-266700">
                <a:lnSpc>
                  <a:spcPct val="100000"/>
                </a:lnSpc>
                <a:spcBef>
                  <a:spcPts val="0"/>
                </a:spcBef>
                <a:buFont typeface="+mj-lt"/>
                <a:buAutoNum type="arabicPeriod" startAt="2"/>
              </a:pPr>
              <a:endParaRPr lang="en-ZA" sz="2000" dirty="0"/>
            </a:p>
            <a:p>
              <a:pPr marL="266700" indent="-266700">
                <a:lnSpc>
                  <a:spcPct val="100000"/>
                </a:lnSpc>
                <a:spcBef>
                  <a:spcPts val="0"/>
                </a:spcBef>
                <a:buFont typeface="+mj-lt"/>
                <a:buAutoNum type="arabicPeriod" startAt="2"/>
              </a:pPr>
              <a:endParaRPr lang="en-ZA" sz="2000" dirty="0"/>
            </a:p>
            <a:p>
              <a:pPr marL="534988" indent="-268288">
                <a:buFont typeface="+mj-lt"/>
                <a:buAutoNum type="alphaLcParenR"/>
                <a:tabLst>
                  <a:tab pos="266700" algn="l"/>
                </a:tabLst>
              </a:pPr>
              <a:r>
                <a:rPr lang="en-ZA" sz="2000" dirty="0"/>
                <a:t>Calculate the total cost to the business for the calls of  Employee 2. </a:t>
              </a:r>
            </a:p>
            <a:p>
              <a:pPr marL="534988" indent="-268288">
                <a:buFont typeface="+mj-lt"/>
                <a:buAutoNum type="alphaLcParenR"/>
                <a:tabLst>
                  <a:tab pos="266700" algn="l"/>
                </a:tabLst>
              </a:pPr>
              <a:r>
                <a:rPr lang="en-ZA" sz="2000" dirty="0"/>
                <a:t>Compare the cost of calls for Employee 1 and     Employee 3. </a:t>
              </a:r>
            </a:p>
            <a:p>
              <a:pPr marL="0" indent="0">
                <a:lnSpc>
                  <a:spcPct val="100000"/>
                </a:lnSpc>
                <a:spcBef>
                  <a:spcPts val="0"/>
                </a:spcBef>
                <a:buNone/>
              </a:pPr>
              <a:endParaRPr lang="en-ZA" sz="2000" b="1" dirty="0"/>
            </a:p>
          </p:txBody>
        </p:sp>
      </p:grpSp>
      <p:grpSp>
        <p:nvGrpSpPr>
          <p:cNvPr id="9" name="Group 8"/>
          <p:cNvGrpSpPr/>
          <p:nvPr/>
        </p:nvGrpSpPr>
        <p:grpSpPr>
          <a:xfrm>
            <a:off x="352501" y="1662189"/>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05" y="2781095"/>
            <a:ext cx="6881783" cy="1340331"/>
          </a:xfrm>
          <a:prstGeom prst="rect">
            <a:avLst/>
          </a:prstGeom>
        </p:spPr>
      </p:pic>
    </p:spTree>
    <p:extLst>
      <p:ext uri="{BB962C8B-B14F-4D97-AF65-F5344CB8AC3E}">
        <p14:creationId xmlns:p14="http://schemas.microsoft.com/office/powerpoint/2010/main" val="1505661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10.2 page 198 </a:t>
            </a:r>
            <a:r>
              <a:rPr lang="en-ZA" sz="3200" dirty="0"/>
              <a:t>continued …</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10.1</a:t>
            </a:r>
          </a:p>
        </p:txBody>
      </p:sp>
      <p:sp>
        <p:nvSpPr>
          <p:cNvPr id="7" name="Rectangle 6"/>
          <p:cNvSpPr/>
          <p:nvPr/>
        </p:nvSpPr>
        <p:spPr>
          <a:xfrm>
            <a:off x="863600" y="1570913"/>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02440" y="1834617"/>
            <a:ext cx="6590876" cy="3581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startAt="2"/>
            </a:pPr>
            <a:r>
              <a:rPr lang="en-ZA" sz="2000" dirty="0"/>
              <a:t>a) </a:t>
            </a:r>
            <a:r>
              <a:rPr lang="en-ZA" sz="2000" b="1" dirty="0"/>
              <a:t>On-network calls:</a:t>
            </a:r>
            <a:r>
              <a:rPr lang="en-ZA" sz="2000" dirty="0"/>
              <a:t> 10 calls × R0 = R0 </a:t>
            </a:r>
          </a:p>
          <a:p>
            <a:pPr marL="534988" indent="0">
              <a:buNone/>
            </a:pPr>
            <a:r>
              <a:rPr lang="en-ZA" sz="2000" b="1" dirty="0"/>
              <a:t>Landline calls:</a:t>
            </a:r>
            <a:r>
              <a:rPr lang="en-ZA" sz="2000" dirty="0"/>
              <a:t> 6 calls × 20 secs = 120 secs </a:t>
            </a:r>
          </a:p>
          <a:p>
            <a:pPr marL="2066925" indent="0">
              <a:buNone/>
            </a:pPr>
            <a:r>
              <a:rPr lang="en-ZA" sz="2000" dirty="0"/>
              <a:t>120 ÷ 60 = 2 </a:t>
            </a:r>
            <a:r>
              <a:rPr lang="en-ZA" sz="2000" dirty="0" err="1"/>
              <a:t>mins</a:t>
            </a:r>
            <a:r>
              <a:rPr lang="en-ZA" sz="2000" dirty="0"/>
              <a:t> </a:t>
            </a:r>
          </a:p>
          <a:p>
            <a:pPr marL="2066925" indent="0">
              <a:buNone/>
            </a:pPr>
            <a:r>
              <a:rPr lang="en-ZA" sz="2000" dirty="0"/>
              <a:t>2 min × R0,26 = R0,52 </a:t>
            </a:r>
          </a:p>
          <a:p>
            <a:pPr marL="534988" indent="0">
              <a:buNone/>
            </a:pPr>
            <a:r>
              <a:rPr lang="en-ZA" sz="2000" b="1" dirty="0"/>
              <a:t>Mobile calls:</a:t>
            </a:r>
            <a:r>
              <a:rPr lang="en-ZA" sz="2000" dirty="0"/>
              <a:t> 12 calls × 200 secs = 2 400 secs </a:t>
            </a:r>
          </a:p>
          <a:p>
            <a:pPr marL="1970088" indent="0">
              <a:buNone/>
            </a:pPr>
            <a:r>
              <a:rPr lang="en-ZA" sz="2000" dirty="0"/>
              <a:t>2 400 ÷ 60 = 40 </a:t>
            </a:r>
            <a:r>
              <a:rPr lang="en-ZA" sz="2000" dirty="0" err="1"/>
              <a:t>mins</a:t>
            </a:r>
            <a:r>
              <a:rPr lang="en-ZA" sz="2000" dirty="0"/>
              <a:t> </a:t>
            </a:r>
          </a:p>
          <a:p>
            <a:pPr marL="1970088" indent="0">
              <a:buNone/>
            </a:pPr>
            <a:r>
              <a:rPr lang="en-ZA" sz="2000" dirty="0"/>
              <a:t>40 min × R0,54 = R21,60 </a:t>
            </a:r>
          </a:p>
          <a:p>
            <a:pPr marL="1970088" indent="0">
              <a:buNone/>
            </a:pPr>
            <a:r>
              <a:rPr lang="en-ZA" sz="2000" b="1" dirty="0"/>
              <a:t>Total cost</a:t>
            </a:r>
            <a:r>
              <a:rPr lang="en-ZA" sz="2000" dirty="0"/>
              <a:t> = R22,12</a:t>
            </a:r>
            <a:endParaRPr lang="en-ZA" sz="2000" b="1" dirty="0"/>
          </a:p>
        </p:txBody>
      </p:sp>
      <p:grpSp>
        <p:nvGrpSpPr>
          <p:cNvPr id="13" name="Group 12"/>
          <p:cNvGrpSpPr>
            <a:grpSpLocks noChangeAspect="1"/>
          </p:cNvGrpSpPr>
          <p:nvPr/>
        </p:nvGrpSpPr>
        <p:grpSpPr>
          <a:xfrm>
            <a:off x="348042" y="1669229"/>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806" y="1965229"/>
            <a:ext cx="3046715" cy="3600000"/>
          </a:xfrm>
          <a:prstGeom prst="rect">
            <a:avLst/>
          </a:prstGeom>
          <a:noFill/>
          <a:ln>
            <a:noFill/>
          </a:ln>
        </p:spPr>
      </p:pic>
    </p:spTree>
    <p:extLst>
      <p:ext uri="{BB962C8B-B14F-4D97-AF65-F5344CB8AC3E}">
        <p14:creationId xmlns:p14="http://schemas.microsoft.com/office/powerpoint/2010/main" val="214351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5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animEffect transition="in" filter="fade">
                                      <p:cBhvr>
                                        <p:cTn id="48" dur="500"/>
                                        <p:tgtEl>
                                          <p:spTgt spid="8">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fade">
                                      <p:cBhvr>
                                        <p:cTn id="53" dur="500"/>
                                        <p:tgtEl>
                                          <p:spTgt spid="8">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Effect transition="in" filter="fade">
                                      <p:cBhvr>
                                        <p:cTn id="58"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10.2 page 198 </a:t>
            </a:r>
            <a:r>
              <a:rPr lang="en-ZA" sz="3200" dirty="0"/>
              <a:t>continued …</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10.1</a:t>
            </a:r>
          </a:p>
        </p:txBody>
      </p:sp>
      <p:sp>
        <p:nvSpPr>
          <p:cNvPr id="7" name="Rectangle 6"/>
          <p:cNvSpPr/>
          <p:nvPr/>
        </p:nvSpPr>
        <p:spPr>
          <a:xfrm>
            <a:off x="863600" y="1570913"/>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3" name="Group 12"/>
          <p:cNvGrpSpPr>
            <a:grpSpLocks noChangeAspect="1"/>
          </p:cNvGrpSpPr>
          <p:nvPr/>
        </p:nvGrpSpPr>
        <p:grpSpPr>
          <a:xfrm>
            <a:off x="348042" y="1669229"/>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graphicFrame>
        <p:nvGraphicFramePr>
          <p:cNvPr id="27" name="Table 26"/>
          <p:cNvGraphicFramePr>
            <a:graphicFrameLocks noGrp="1"/>
          </p:cNvGraphicFramePr>
          <p:nvPr>
            <p:extLst>
              <p:ext uri="{D42A27DB-BD31-4B8C-83A1-F6EECF244321}">
                <p14:modId xmlns:p14="http://schemas.microsoft.com/office/powerpoint/2010/main" val="3728045545"/>
              </p:ext>
            </p:extLst>
          </p:nvPr>
        </p:nvGraphicFramePr>
        <p:xfrm>
          <a:off x="1505802" y="2086458"/>
          <a:ext cx="3273233" cy="370840"/>
        </p:xfrm>
        <a:graphic>
          <a:graphicData uri="http://schemas.openxmlformats.org/drawingml/2006/table">
            <a:tbl>
              <a:tblPr firstRow="1" bandRow="1">
                <a:tableStyleId>{5C22544A-7EE6-4342-B048-85BDC9FD1C3A}</a:tableStyleId>
              </a:tblPr>
              <a:tblGrid>
                <a:gridCol w="3273233">
                  <a:extLst>
                    <a:ext uri="{9D8B030D-6E8A-4147-A177-3AD203B41FA5}">
                      <a16:colId xmlns:a16="http://schemas.microsoft.com/office/drawing/2014/main" xmlns="" val="20000"/>
                    </a:ext>
                  </a:extLst>
                </a:gridCol>
              </a:tblGrid>
              <a:tr h="370840">
                <a:tc>
                  <a:txBody>
                    <a:bodyPr/>
                    <a:lstStyle/>
                    <a:p>
                      <a:r>
                        <a:rPr lang="en-ZA" dirty="0"/>
                        <a:t>Employee 1</a:t>
                      </a:r>
                      <a:endParaRPr lang="en-GB" dirty="0"/>
                    </a:p>
                  </a:txBody>
                  <a:tcPr>
                    <a:solidFill>
                      <a:srgbClr val="64AFA8"/>
                    </a:solidFill>
                  </a:tcPr>
                </a:tc>
                <a:extLst>
                  <a:ext uri="{0D108BD9-81ED-4DB2-BD59-A6C34878D82A}">
                    <a16:rowId xmlns:a16="http://schemas.microsoft.com/office/drawing/2014/main" xmlns="" val="10000"/>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441350337"/>
              </p:ext>
            </p:extLst>
          </p:nvPr>
        </p:nvGraphicFramePr>
        <p:xfrm>
          <a:off x="1635192" y="5205257"/>
          <a:ext cx="2971308" cy="531528"/>
        </p:xfrm>
        <a:graphic>
          <a:graphicData uri="http://schemas.openxmlformats.org/drawingml/2006/table">
            <a:tbl>
              <a:tblPr firstRow="1" bandRow="1">
                <a:tableStyleId>{5C22544A-7EE6-4342-B048-85BDC9FD1C3A}</a:tableStyleId>
              </a:tblPr>
              <a:tblGrid>
                <a:gridCol w="2971308">
                  <a:extLst>
                    <a:ext uri="{9D8B030D-6E8A-4147-A177-3AD203B41FA5}">
                      <a16:colId xmlns:a16="http://schemas.microsoft.com/office/drawing/2014/main" xmlns="" val="2000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schemeClr val="tx1"/>
                          </a:solidFill>
                        </a:rPr>
                        <a:t>Employee 1 spends R3,34 more on calls for the day. 0</a:t>
                      </a:r>
                      <a:endParaRPr lang="en-GB" sz="1500" b="1" dirty="0">
                        <a:solidFill>
                          <a:schemeClr val="tx1"/>
                        </a:solidFill>
                      </a:endParaRPr>
                    </a:p>
                  </a:txBody>
                  <a:tcPr marL="74329" marR="74329" marT="37164" marB="371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407177097"/>
              </p:ext>
            </p:extLst>
          </p:nvPr>
        </p:nvGraphicFramePr>
        <p:xfrm>
          <a:off x="1505802" y="2485441"/>
          <a:ext cx="3273233" cy="771310"/>
        </p:xfrm>
        <a:graphic>
          <a:graphicData uri="http://schemas.openxmlformats.org/drawingml/2006/table">
            <a:tbl>
              <a:tblPr firstRow="1" bandRow="1">
                <a:tableStyleId>{5C22544A-7EE6-4342-B048-85BDC9FD1C3A}</a:tableStyleId>
              </a:tblPr>
              <a:tblGrid>
                <a:gridCol w="3273233">
                  <a:extLst>
                    <a:ext uri="{9D8B030D-6E8A-4147-A177-3AD203B41FA5}">
                      <a16:colId xmlns:a16="http://schemas.microsoft.com/office/drawing/2014/main" xmlns="" val="20000"/>
                    </a:ext>
                  </a:extLst>
                </a:gridCol>
              </a:tblGrid>
              <a:tr h="771310">
                <a:tc>
                  <a:txBody>
                    <a:bodyPr/>
                    <a:lstStyle/>
                    <a:p>
                      <a:pPr marL="0" indent="0">
                        <a:buNone/>
                      </a:pPr>
                      <a:r>
                        <a:rPr lang="en-GB" sz="1400" b="0" dirty="0">
                          <a:solidFill>
                            <a:schemeClr val="tx1"/>
                          </a:solidFill>
                        </a:rPr>
                        <a:t>Landline calls: 14 calls × 40 secs =</a:t>
                      </a:r>
                      <a:r>
                        <a:rPr lang="en-GB" sz="1400" b="0" baseline="0" dirty="0">
                          <a:solidFill>
                            <a:schemeClr val="tx1"/>
                          </a:solidFill>
                        </a:rPr>
                        <a:t> </a:t>
                      </a:r>
                      <a:r>
                        <a:rPr lang="en-GB" sz="1400" b="0" dirty="0">
                          <a:solidFill>
                            <a:schemeClr val="tx1"/>
                          </a:solidFill>
                        </a:rPr>
                        <a:t>560 secs; </a:t>
                      </a:r>
                    </a:p>
                    <a:p>
                      <a:pPr marL="0" indent="0">
                        <a:buNone/>
                      </a:pPr>
                      <a:r>
                        <a:rPr lang="en-GB" sz="1400" b="0" dirty="0">
                          <a:solidFill>
                            <a:schemeClr val="tx1"/>
                          </a:solidFill>
                        </a:rPr>
                        <a:t>                           560 ÷ 60 = 9,33 mins; </a:t>
                      </a:r>
                    </a:p>
                    <a:p>
                      <a:pPr marL="0" indent="0">
                        <a:buNone/>
                      </a:pPr>
                      <a:r>
                        <a:rPr lang="en-GB" sz="1400" b="0" dirty="0">
                          <a:solidFill>
                            <a:schemeClr val="tx1"/>
                          </a:solidFill>
                        </a:rPr>
                        <a:t>                           10 min × R0,26 = R2,60 </a:t>
                      </a:r>
                    </a:p>
                  </a:txBody>
                  <a:tcPr marL="74329" marR="74329" marT="37164" marB="37164">
                    <a:solidFill>
                      <a:srgbClr val="B4DB6F"/>
                    </a:solidFill>
                  </a:tcPr>
                </a:tc>
                <a:extLst>
                  <a:ext uri="{0D108BD9-81ED-4DB2-BD59-A6C34878D82A}">
                    <a16:rowId xmlns:a16="http://schemas.microsoft.com/office/drawing/2014/main" xmlns="" val="10000"/>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370384654"/>
              </p:ext>
            </p:extLst>
          </p:nvPr>
        </p:nvGraphicFramePr>
        <p:xfrm>
          <a:off x="1505802" y="3273712"/>
          <a:ext cx="3273233" cy="714408"/>
        </p:xfrm>
        <a:graphic>
          <a:graphicData uri="http://schemas.openxmlformats.org/drawingml/2006/table">
            <a:tbl>
              <a:tblPr firstRow="1" bandRow="1">
                <a:tableStyleId>{5C22544A-7EE6-4342-B048-85BDC9FD1C3A}</a:tableStyleId>
              </a:tblPr>
              <a:tblGrid>
                <a:gridCol w="3273233">
                  <a:extLst>
                    <a:ext uri="{9D8B030D-6E8A-4147-A177-3AD203B41FA5}">
                      <a16:colId xmlns:a16="http://schemas.microsoft.com/office/drawing/2014/main" xmlns=""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Mobile calls: 6 calls × 110 secs = 660 secs;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660 ÷ 60 = 11 mins;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11 min × R0,54 = R5,94 </a:t>
                      </a:r>
                    </a:p>
                  </a:txBody>
                  <a:tcPr marL="74329" marR="74329" marT="37164" marB="37164">
                    <a:solidFill>
                      <a:srgbClr val="DCEEBC"/>
                    </a:solidFill>
                  </a:tcPr>
                </a:tc>
                <a:extLst>
                  <a:ext uri="{0D108BD9-81ED-4DB2-BD59-A6C34878D82A}">
                    <a16:rowId xmlns:a16="http://schemas.microsoft.com/office/drawing/2014/main" xmlns="" val="10000"/>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723584052"/>
              </p:ext>
            </p:extLst>
          </p:nvPr>
        </p:nvGraphicFramePr>
        <p:xfrm>
          <a:off x="1505802" y="4006767"/>
          <a:ext cx="3273233" cy="370840"/>
        </p:xfrm>
        <a:graphic>
          <a:graphicData uri="http://schemas.openxmlformats.org/drawingml/2006/table">
            <a:tbl>
              <a:tblPr firstRow="1" bandRow="1">
                <a:tableStyleId>{5C22544A-7EE6-4342-B048-85BDC9FD1C3A}</a:tableStyleId>
              </a:tblPr>
              <a:tblGrid>
                <a:gridCol w="3273233">
                  <a:extLst>
                    <a:ext uri="{9D8B030D-6E8A-4147-A177-3AD203B41FA5}">
                      <a16:colId xmlns:a16="http://schemas.microsoft.com/office/drawing/2014/main" xmlns=""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rPr>
                        <a:t>Total cost = R8,54 </a:t>
                      </a:r>
                      <a:endParaRPr lang="en-ZA" sz="1400" b="1" dirty="0">
                        <a:solidFill>
                          <a:schemeClr val="tx1"/>
                        </a:solidFill>
                      </a:endParaRPr>
                    </a:p>
                  </a:txBody>
                  <a:tcPr marL="74329" marR="74329" marT="37164" marB="37164">
                    <a:solidFill>
                      <a:srgbClr val="B4DB6F"/>
                    </a:solidFill>
                  </a:tcPr>
                </a:tc>
                <a:extLst>
                  <a:ext uri="{0D108BD9-81ED-4DB2-BD59-A6C34878D82A}">
                    <a16:rowId xmlns:a16="http://schemas.microsoft.com/office/drawing/2014/main" xmlns="" val="10000"/>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077637157"/>
              </p:ext>
            </p:extLst>
          </p:nvPr>
        </p:nvGraphicFramePr>
        <p:xfrm>
          <a:off x="4775128" y="2086460"/>
          <a:ext cx="3187053" cy="370840"/>
        </p:xfrm>
        <a:graphic>
          <a:graphicData uri="http://schemas.openxmlformats.org/drawingml/2006/table">
            <a:tbl>
              <a:tblPr firstRow="1" bandRow="1">
                <a:tableStyleId>{5C22544A-7EE6-4342-B048-85BDC9FD1C3A}</a:tableStyleId>
              </a:tblPr>
              <a:tblGrid>
                <a:gridCol w="3187053">
                  <a:extLst>
                    <a:ext uri="{9D8B030D-6E8A-4147-A177-3AD203B41FA5}">
                      <a16:colId xmlns:a16="http://schemas.microsoft.com/office/drawing/2014/main" xmlns="" val="20000"/>
                    </a:ext>
                  </a:extLst>
                </a:gridCol>
              </a:tblGrid>
              <a:tr h="370840">
                <a:tc>
                  <a:txBody>
                    <a:bodyPr/>
                    <a:lstStyle/>
                    <a:p>
                      <a:r>
                        <a:rPr lang="en-ZA" dirty="0"/>
                        <a:t>Employee 3</a:t>
                      </a:r>
                      <a:endParaRPr lang="en-GB" dirty="0"/>
                    </a:p>
                  </a:txBody>
                  <a:tcPr>
                    <a:solidFill>
                      <a:srgbClr val="64AFA8"/>
                    </a:solidFill>
                  </a:tcPr>
                </a:tc>
                <a:extLst>
                  <a:ext uri="{0D108BD9-81ED-4DB2-BD59-A6C34878D82A}">
                    <a16:rowId xmlns:a16="http://schemas.microsoft.com/office/drawing/2014/main" xmlns="" val="10000"/>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246463789"/>
              </p:ext>
            </p:extLst>
          </p:nvPr>
        </p:nvGraphicFramePr>
        <p:xfrm>
          <a:off x="4784790" y="4729488"/>
          <a:ext cx="3187053" cy="714408"/>
        </p:xfrm>
        <a:graphic>
          <a:graphicData uri="http://schemas.openxmlformats.org/drawingml/2006/table">
            <a:tbl>
              <a:tblPr firstRow="1" bandRow="1">
                <a:tableStyleId>{5C22544A-7EE6-4342-B048-85BDC9FD1C3A}</a:tableStyleId>
              </a:tblPr>
              <a:tblGrid>
                <a:gridCol w="3187053">
                  <a:extLst>
                    <a:ext uri="{9D8B030D-6E8A-4147-A177-3AD203B41FA5}">
                      <a16:colId xmlns:a16="http://schemas.microsoft.com/office/drawing/2014/main" xmlns=""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Off-peak calls: 4 calls × 90 secs = 360 secs;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360 ÷ 60 = 6 mins;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6 min × R0,33 = R1,98 </a:t>
                      </a:r>
                    </a:p>
                  </a:txBody>
                  <a:tcPr marL="74329" marR="74329" marT="37164" marB="37164">
                    <a:solidFill>
                      <a:srgbClr val="DCEEBC"/>
                    </a:solidFill>
                  </a:tcPr>
                </a:tc>
                <a:extLst>
                  <a:ext uri="{0D108BD9-81ED-4DB2-BD59-A6C34878D82A}">
                    <a16:rowId xmlns:a16="http://schemas.microsoft.com/office/drawing/2014/main" xmlns="" val="10000"/>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2224391847"/>
              </p:ext>
            </p:extLst>
          </p:nvPr>
        </p:nvGraphicFramePr>
        <p:xfrm>
          <a:off x="4784790" y="2494667"/>
          <a:ext cx="3187053" cy="750904"/>
        </p:xfrm>
        <a:graphic>
          <a:graphicData uri="http://schemas.openxmlformats.org/drawingml/2006/table">
            <a:tbl>
              <a:tblPr firstRow="1" bandRow="1">
                <a:tableStyleId>{5C22544A-7EE6-4342-B048-85BDC9FD1C3A}</a:tableStyleId>
              </a:tblPr>
              <a:tblGrid>
                <a:gridCol w="3187053">
                  <a:extLst>
                    <a:ext uri="{9D8B030D-6E8A-4147-A177-3AD203B41FA5}">
                      <a16:colId xmlns:a16="http://schemas.microsoft.com/office/drawing/2014/main" xmlns="" val="20000"/>
                    </a:ext>
                  </a:extLst>
                </a:gridCol>
              </a:tblGrid>
              <a:tr h="750904">
                <a:tc>
                  <a:txBody>
                    <a:bodyPr/>
                    <a:lstStyle/>
                    <a:p>
                      <a:pPr marL="0" indent="0">
                        <a:buNone/>
                      </a:pPr>
                      <a:r>
                        <a:rPr lang="en-GB" sz="1400" b="0" dirty="0">
                          <a:solidFill>
                            <a:schemeClr val="tx1"/>
                          </a:solidFill>
                        </a:rPr>
                        <a:t>On-network calls: 15 calls × R0 = R0 </a:t>
                      </a:r>
                    </a:p>
                  </a:txBody>
                  <a:tcPr marL="74329" marR="74329" marT="37164" marB="37164">
                    <a:solidFill>
                      <a:srgbClr val="B4DB6F"/>
                    </a:solidFill>
                  </a:tcPr>
                </a:tc>
                <a:extLst>
                  <a:ext uri="{0D108BD9-81ED-4DB2-BD59-A6C34878D82A}">
                    <a16:rowId xmlns:a16="http://schemas.microsoft.com/office/drawing/2014/main" xmlns="" val="10000"/>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711476815"/>
              </p:ext>
            </p:extLst>
          </p:nvPr>
        </p:nvGraphicFramePr>
        <p:xfrm>
          <a:off x="4775128" y="3273714"/>
          <a:ext cx="3187053" cy="714408"/>
        </p:xfrm>
        <a:graphic>
          <a:graphicData uri="http://schemas.openxmlformats.org/drawingml/2006/table">
            <a:tbl>
              <a:tblPr firstRow="1" bandRow="1">
                <a:tableStyleId>{5C22544A-7EE6-4342-B048-85BDC9FD1C3A}</a:tableStyleId>
              </a:tblPr>
              <a:tblGrid>
                <a:gridCol w="3187053">
                  <a:extLst>
                    <a:ext uri="{9D8B030D-6E8A-4147-A177-3AD203B41FA5}">
                      <a16:colId xmlns:a16="http://schemas.microsoft.com/office/drawing/2014/main" xmlns=""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Landline calls: 2 calls × 38 secs = 76 secs;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76 ÷ 60 = 1,27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2 min × R0,26 = R0,52 </a:t>
                      </a:r>
                    </a:p>
                  </a:txBody>
                  <a:tcPr marL="74329" marR="74329" marT="37164" marB="37164">
                    <a:solidFill>
                      <a:srgbClr val="DCEEBC"/>
                    </a:solidFill>
                  </a:tcPr>
                </a:tc>
                <a:extLst>
                  <a:ext uri="{0D108BD9-81ED-4DB2-BD59-A6C34878D82A}">
                    <a16:rowId xmlns:a16="http://schemas.microsoft.com/office/drawing/2014/main" xmlns="" val="10000"/>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1921413650"/>
              </p:ext>
            </p:extLst>
          </p:nvPr>
        </p:nvGraphicFramePr>
        <p:xfrm>
          <a:off x="4775128" y="4006769"/>
          <a:ext cx="3187053" cy="714408"/>
        </p:xfrm>
        <a:graphic>
          <a:graphicData uri="http://schemas.openxmlformats.org/drawingml/2006/table">
            <a:tbl>
              <a:tblPr firstRow="1" bandRow="1">
                <a:tableStyleId>{5C22544A-7EE6-4342-B048-85BDC9FD1C3A}</a:tableStyleId>
              </a:tblPr>
              <a:tblGrid>
                <a:gridCol w="3187053">
                  <a:extLst>
                    <a:ext uri="{9D8B030D-6E8A-4147-A177-3AD203B41FA5}">
                      <a16:colId xmlns:a16="http://schemas.microsoft.com/office/drawing/2014/main" xmlns=""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Mobile calls: 3 calls × 84 secs = 252 secs;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252 ÷ 60 = 4,2 mins;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                        5 min × R0,54 = R2,70</a:t>
                      </a:r>
                    </a:p>
                  </a:txBody>
                  <a:tcPr marL="74329" marR="74329" marT="37164" marB="37164">
                    <a:solidFill>
                      <a:srgbClr val="B4DB6F"/>
                    </a:solidFill>
                  </a:tcPr>
                </a:tc>
                <a:extLst>
                  <a:ext uri="{0D108BD9-81ED-4DB2-BD59-A6C34878D82A}">
                    <a16:rowId xmlns:a16="http://schemas.microsoft.com/office/drawing/2014/main" xmlns="" val="10000"/>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353859697"/>
              </p:ext>
            </p:extLst>
          </p:nvPr>
        </p:nvGraphicFramePr>
        <p:xfrm>
          <a:off x="4793416" y="5469463"/>
          <a:ext cx="3187053" cy="370840"/>
        </p:xfrm>
        <a:graphic>
          <a:graphicData uri="http://schemas.openxmlformats.org/drawingml/2006/table">
            <a:tbl>
              <a:tblPr firstRow="1" bandRow="1">
                <a:tableStyleId>{5C22544A-7EE6-4342-B048-85BDC9FD1C3A}</a:tableStyleId>
              </a:tblPr>
              <a:tblGrid>
                <a:gridCol w="3187053">
                  <a:extLst>
                    <a:ext uri="{9D8B030D-6E8A-4147-A177-3AD203B41FA5}">
                      <a16:colId xmlns:a16="http://schemas.microsoft.com/office/drawing/2014/main" xmlns="" val="20000"/>
                    </a:ext>
                  </a:extLst>
                </a:gridCol>
              </a:tblGrid>
              <a:tr h="370840">
                <a:tc>
                  <a:txBody>
                    <a:bodyPr/>
                    <a:lstStyle/>
                    <a:p>
                      <a:pPr marL="0" indent="0">
                        <a:buNone/>
                      </a:pPr>
                      <a:r>
                        <a:rPr lang="en-GB" sz="1400" b="1" dirty="0">
                          <a:solidFill>
                            <a:schemeClr val="tx1"/>
                          </a:solidFill>
                        </a:rPr>
                        <a:t>Total cost = R5,20 </a:t>
                      </a:r>
                    </a:p>
                  </a:txBody>
                  <a:tcPr marL="74329" marR="74329" marT="37164" marB="37164">
                    <a:solidFill>
                      <a:srgbClr val="B4DB6F"/>
                    </a:solidFill>
                  </a:tcPr>
                </a:tc>
                <a:extLst>
                  <a:ext uri="{0D108BD9-81ED-4DB2-BD59-A6C34878D82A}">
                    <a16:rowId xmlns:a16="http://schemas.microsoft.com/office/drawing/2014/main" xmlns="" val="10000"/>
                  </a:ext>
                </a:extLst>
              </a:tr>
            </a:tbl>
          </a:graphicData>
        </a:graphic>
      </p:graphicFrame>
      <p:sp>
        <p:nvSpPr>
          <p:cNvPr id="38" name="Rectangle 37"/>
          <p:cNvSpPr/>
          <p:nvPr/>
        </p:nvSpPr>
        <p:spPr>
          <a:xfrm>
            <a:off x="1566184" y="5158595"/>
            <a:ext cx="3092078" cy="597896"/>
          </a:xfrm>
          <a:prstGeom prst="rect">
            <a:avLst/>
          </a:prstGeom>
          <a:noFill/>
          <a:ln w="38100">
            <a:solidFill>
              <a:srgbClr val="008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ontent Placeholder 2"/>
          <p:cNvSpPr txBox="1">
            <a:spLocks/>
          </p:cNvSpPr>
          <p:nvPr/>
        </p:nvSpPr>
        <p:spPr>
          <a:xfrm>
            <a:off x="1402440" y="1731098"/>
            <a:ext cx="6590876" cy="3581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startAt="2"/>
            </a:pPr>
            <a:r>
              <a:rPr lang="en-ZA" sz="2000" dirty="0"/>
              <a:t>b)</a:t>
            </a:r>
            <a:endParaRPr lang="en-ZA" sz="2000" b="1" dirty="0"/>
          </a:p>
        </p:txBody>
      </p:sp>
    </p:spTree>
    <p:extLst>
      <p:ext uri="{BB962C8B-B14F-4D97-AF65-F5344CB8AC3E}">
        <p14:creationId xmlns:p14="http://schemas.microsoft.com/office/powerpoint/2010/main" val="16050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heel(1)">
                                      <p:cBhvr>
                                        <p:cTn id="62" dur="1000"/>
                                        <p:tgtEl>
                                          <p:spTgt spid="38"/>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63600" y="1570913"/>
            <a:ext cx="7198724" cy="445047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10.2 page 198 </a:t>
            </a:r>
            <a:r>
              <a:rPr lang="en-ZA" sz="3200" dirty="0"/>
              <a:t>continued …</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10.1</a:t>
            </a:r>
          </a:p>
        </p:txBody>
      </p:sp>
      <p:sp>
        <p:nvSpPr>
          <p:cNvPr id="8" name="Content Placeholder 2"/>
          <p:cNvSpPr txBox="1">
            <a:spLocks/>
          </p:cNvSpPr>
          <p:nvPr/>
        </p:nvSpPr>
        <p:spPr>
          <a:xfrm>
            <a:off x="1452617" y="1811360"/>
            <a:ext cx="6386690" cy="1457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Font typeface="+mj-lt"/>
              <a:buAutoNum type="arabicPeriod" startAt="3"/>
            </a:pPr>
            <a:r>
              <a:rPr lang="en-ZA" sz="1800" dirty="0"/>
              <a:t>In an average month, the business makes 790 on-network calls (48 secs), 530 landline calls (107 secs), 1 015 mobile calls (74 secs) and 90 off-peak calls (133 secs).</a:t>
            </a:r>
          </a:p>
          <a:p>
            <a:pPr marL="266700" indent="0">
              <a:buNone/>
            </a:pPr>
            <a:r>
              <a:rPr lang="en-ZA" sz="1800" dirty="0"/>
              <a:t>Calculate the total monthly bill for the company</a:t>
            </a:r>
            <a:r>
              <a:rPr lang="en-ZA" sz="1800" dirty="0" smtClean="0"/>
              <a:t>.</a:t>
            </a:r>
          </a:p>
          <a:p>
            <a:pPr marL="266700" indent="0">
              <a:buNone/>
            </a:pPr>
            <a:r>
              <a:rPr lang="en-ZA" sz="1800" dirty="0" smtClean="0"/>
              <a:t>Include </a:t>
            </a:r>
            <a:r>
              <a:rPr lang="en-ZA" sz="1800" dirty="0"/>
              <a:t>the 40 number rentals in your calculation. </a:t>
            </a:r>
            <a:endParaRPr lang="en-GB" sz="1800" b="1" dirty="0"/>
          </a:p>
          <a:p>
            <a:pPr marL="0" indent="0">
              <a:lnSpc>
                <a:spcPct val="100000"/>
              </a:lnSpc>
              <a:spcBef>
                <a:spcPts val="0"/>
              </a:spcBef>
              <a:buNone/>
            </a:pPr>
            <a:endParaRPr lang="en-ZA" sz="1800" b="1" dirty="0"/>
          </a:p>
        </p:txBody>
      </p:sp>
      <p:grpSp>
        <p:nvGrpSpPr>
          <p:cNvPr id="9" name="Group 8"/>
          <p:cNvGrpSpPr/>
          <p:nvPr/>
        </p:nvGrpSpPr>
        <p:grpSpPr>
          <a:xfrm>
            <a:off x="352501" y="1584555"/>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Tree>
    <p:extLst>
      <p:ext uri="{BB962C8B-B14F-4D97-AF65-F5344CB8AC3E}">
        <p14:creationId xmlns:p14="http://schemas.microsoft.com/office/powerpoint/2010/main" val="33472313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1452</TotalTime>
  <Words>1772</Words>
  <Application>Microsoft Office PowerPoint</Application>
  <PresentationFormat>On-screen Show (4:3)</PresentationFormat>
  <Paragraphs>313</Paragraphs>
  <Slides>35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Cambria Math</vt:lpstr>
      <vt:lpstr>Presentation2</vt:lpstr>
      <vt:lpstr>Mathematical Literacy</vt:lpstr>
      <vt:lpstr>Tariffs</vt:lpstr>
      <vt:lpstr>Overview</vt:lpstr>
      <vt:lpstr>Telecommunication tariffs Unit 10.1</vt:lpstr>
      <vt:lpstr>Example 10.2 page 198</vt:lpstr>
      <vt:lpstr>Example 10.2 page 198</vt:lpstr>
      <vt:lpstr>Example 10.2 page 198 continued …</vt:lpstr>
      <vt:lpstr>Example 10.2 page 198 continued …</vt:lpstr>
      <vt:lpstr>Example 10.2 page 198 continued …</vt:lpstr>
      <vt:lpstr>Example 10.2 page 198 continued …</vt:lpstr>
      <vt:lpstr>PowerPoint Presentation</vt:lpstr>
      <vt:lpstr>Transport tariffs Unit 10.2</vt:lpstr>
      <vt:lpstr>Transport tariffs </vt:lpstr>
      <vt:lpstr>Comparing transport tariffs</vt:lpstr>
      <vt:lpstr>Comparing transport tariffs</vt:lpstr>
      <vt:lpstr>Comparing transport tariffs</vt:lpstr>
      <vt:lpstr>Comparing transport tariffs</vt:lpstr>
      <vt:lpstr>Example 10.5 page 204</vt:lpstr>
      <vt:lpstr>PowerPoint Presentation</vt:lpstr>
      <vt:lpstr>Municipal tariffs Unit 10.3</vt:lpstr>
      <vt:lpstr>Municipal tariffs</vt:lpstr>
      <vt:lpstr>PowerPoint Presentation</vt:lpstr>
      <vt:lpstr>Renting equipment or premises</vt:lpstr>
      <vt:lpstr>Example 10.7 page 210</vt:lpstr>
      <vt:lpstr>Example 10.7 page 210 continued …</vt:lpstr>
      <vt:lpstr>Example 10.7 page 210 continued …</vt:lpstr>
      <vt:lpstr>PowerPoint Presentation</vt:lpstr>
      <vt:lpstr>Bank fees Unit 10.5</vt:lpstr>
      <vt:lpstr>Example 10.8 page 212</vt:lpstr>
      <vt:lpstr>Example 10.8 page 212</vt:lpstr>
      <vt:lpstr>Example 10.8 page 212</vt:lpstr>
      <vt:lpstr>Bank Fees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353</cp:revision>
  <dcterms:created xsi:type="dcterms:W3CDTF">2017-08-15T07:49:10Z</dcterms:created>
  <dcterms:modified xsi:type="dcterms:W3CDTF">2017-12-22T10:59:24Z</dcterms:modified>
</cp:coreProperties>
</file>