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handoutMasterIdLst>
    <p:handoutMasterId r:id="rId98"/>
  </p:handoutMasterIdLst>
  <p:sldIdLst>
    <p:sldId id="256" r:id="rId2"/>
    <p:sldId id="257" r:id="rId3"/>
    <p:sldId id="425" r:id="rId4"/>
    <p:sldId id="258" r:id="rId5"/>
    <p:sldId id="386" r:id="rId6"/>
    <p:sldId id="428" r:id="rId7"/>
    <p:sldId id="433" r:id="rId8"/>
    <p:sldId id="431" r:id="rId9"/>
    <p:sldId id="432" r:id="rId10"/>
    <p:sldId id="375" r:id="rId11"/>
    <p:sldId id="315" r:id="rId12"/>
    <p:sldId id="435" r:id="rId13"/>
    <p:sldId id="436" r:id="rId14"/>
    <p:sldId id="437" r:id="rId15"/>
    <p:sldId id="438" r:id="rId16"/>
    <p:sldId id="439" r:id="rId17"/>
    <p:sldId id="440" r:id="rId18"/>
    <p:sldId id="441" r:id="rId19"/>
    <p:sldId id="528" r:id="rId20"/>
    <p:sldId id="518" r:id="rId21"/>
    <p:sldId id="442" r:id="rId22"/>
    <p:sldId id="443" r:id="rId23"/>
    <p:sldId id="326" r:id="rId24"/>
    <p:sldId id="395" r:id="rId25"/>
    <p:sldId id="444" r:id="rId26"/>
    <p:sldId id="445" r:id="rId27"/>
    <p:sldId id="446" r:id="rId28"/>
    <p:sldId id="449" r:id="rId29"/>
    <p:sldId id="450" r:id="rId30"/>
    <p:sldId id="451" r:id="rId31"/>
    <p:sldId id="453" r:id="rId32"/>
    <p:sldId id="455" r:id="rId33"/>
    <p:sldId id="454" r:id="rId34"/>
    <p:sldId id="456" r:id="rId35"/>
    <p:sldId id="452" r:id="rId36"/>
    <p:sldId id="457" r:id="rId37"/>
    <p:sldId id="459" r:id="rId38"/>
    <p:sldId id="460" r:id="rId39"/>
    <p:sldId id="419" r:id="rId40"/>
    <p:sldId id="461" r:id="rId41"/>
    <p:sldId id="462" r:id="rId42"/>
    <p:sldId id="466" r:id="rId43"/>
    <p:sldId id="464" r:id="rId44"/>
    <p:sldId id="465" r:id="rId45"/>
    <p:sldId id="467" r:id="rId46"/>
    <p:sldId id="469" r:id="rId47"/>
    <p:sldId id="468" r:id="rId48"/>
    <p:sldId id="470" r:id="rId49"/>
    <p:sldId id="471" r:id="rId50"/>
    <p:sldId id="472" r:id="rId51"/>
    <p:sldId id="473" r:id="rId52"/>
    <p:sldId id="474" r:id="rId53"/>
    <p:sldId id="476" r:id="rId54"/>
    <p:sldId id="477" r:id="rId55"/>
    <p:sldId id="479" r:id="rId56"/>
    <p:sldId id="478" r:id="rId57"/>
    <p:sldId id="481" r:id="rId58"/>
    <p:sldId id="483" r:id="rId59"/>
    <p:sldId id="484" r:id="rId60"/>
    <p:sldId id="485" r:id="rId61"/>
    <p:sldId id="486" r:id="rId62"/>
    <p:sldId id="489" r:id="rId63"/>
    <p:sldId id="490" r:id="rId64"/>
    <p:sldId id="491" r:id="rId65"/>
    <p:sldId id="492" r:id="rId66"/>
    <p:sldId id="494" r:id="rId67"/>
    <p:sldId id="495" r:id="rId68"/>
    <p:sldId id="496" r:id="rId69"/>
    <p:sldId id="497" r:id="rId70"/>
    <p:sldId id="499" r:id="rId71"/>
    <p:sldId id="500" r:id="rId72"/>
    <p:sldId id="519" r:id="rId73"/>
    <p:sldId id="501" r:id="rId74"/>
    <p:sldId id="520" r:id="rId75"/>
    <p:sldId id="521" r:id="rId76"/>
    <p:sldId id="522" r:id="rId77"/>
    <p:sldId id="523" r:id="rId78"/>
    <p:sldId id="524" r:id="rId79"/>
    <p:sldId id="502" r:id="rId80"/>
    <p:sldId id="504" r:id="rId81"/>
    <p:sldId id="505" r:id="rId82"/>
    <p:sldId id="506" r:id="rId83"/>
    <p:sldId id="507" r:id="rId84"/>
    <p:sldId id="509" r:id="rId85"/>
    <p:sldId id="510" r:id="rId86"/>
    <p:sldId id="511" r:id="rId87"/>
    <p:sldId id="512" r:id="rId88"/>
    <p:sldId id="513" r:id="rId89"/>
    <p:sldId id="515" r:id="rId90"/>
    <p:sldId id="525" r:id="rId91"/>
    <p:sldId id="526" r:id="rId92"/>
    <p:sldId id="516" r:id="rId93"/>
    <p:sldId id="517" r:id="rId94"/>
    <p:sldId id="316" r:id="rId95"/>
    <p:sldId id="527"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1" userDrawn="1">
          <p15:clr>
            <a:srgbClr val="A4A3A4"/>
          </p15:clr>
        </p15:guide>
        <p15:guide id="2" pos="2676" userDrawn="1">
          <p15:clr>
            <a:srgbClr val="A4A3A4"/>
          </p15:clr>
        </p15:guide>
        <p15:guide id="3" orient="horz" pos="3725" userDrawn="1">
          <p15:clr>
            <a:srgbClr val="A4A3A4"/>
          </p15:clr>
        </p15:guide>
        <p15:guide id="4" pos="1338" userDrawn="1">
          <p15:clr>
            <a:srgbClr val="A4A3A4"/>
          </p15:clr>
        </p15:guide>
        <p15:guide id="5" orient="horz" pos="2478" userDrawn="1">
          <p15:clr>
            <a:srgbClr val="A4A3A4"/>
          </p15:clr>
        </p15:guide>
        <p15:guide id="6" orient="horz" pos="3453" userDrawn="1">
          <p15:clr>
            <a:srgbClr val="A4A3A4"/>
          </p15:clr>
        </p15:guide>
        <p15:guide id="7" pos="3742" userDrawn="1">
          <p15:clr>
            <a:srgbClr val="A4A3A4"/>
          </p15:clr>
        </p15:guide>
        <p15:guide id="8" pos="4967" userDrawn="1">
          <p15:clr>
            <a:srgbClr val="A4A3A4"/>
          </p15:clr>
        </p15:guide>
        <p15:guide id="9" orient="horz" pos="2750" userDrawn="1">
          <p15:clr>
            <a:srgbClr val="A4A3A4"/>
          </p15:clr>
        </p15:guide>
        <p15:guide id="10" pos="229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PAVILION POWER 17" initials="HPP1" lastIdx="1" clrIdx="0">
    <p:extLst>
      <p:ext uri="{19B8F6BF-5375-455C-9EA6-DF929625EA0E}">
        <p15:presenceInfo xmlns:p15="http://schemas.microsoft.com/office/powerpoint/2012/main" userId="HP PAVILION POWER 17"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5BC"/>
    <a:srgbClr val="0D9293"/>
    <a:srgbClr val="9DCC47"/>
    <a:srgbClr val="4BB3B5"/>
    <a:srgbClr val="D8E8EA"/>
    <a:srgbClr val="BDDA73"/>
    <a:srgbClr val="9CD043"/>
    <a:srgbClr val="2FA1A2"/>
    <a:srgbClr val="D9D9D9"/>
    <a:srgbClr val="94C2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249" autoAdjust="0"/>
  </p:normalViewPr>
  <p:slideViewPr>
    <p:cSldViewPr snapToGrid="0">
      <p:cViewPr varScale="1">
        <p:scale>
          <a:sx n="83" d="100"/>
          <a:sy n="83" d="100"/>
        </p:scale>
        <p:origin x="96" y="438"/>
      </p:cViewPr>
      <p:guideLst>
        <p:guide orient="horz" pos="2001"/>
        <p:guide pos="2676"/>
        <p:guide orient="horz" pos="3725"/>
        <p:guide pos="1338"/>
        <p:guide orient="horz" pos="2478"/>
        <p:guide orient="horz" pos="3453"/>
        <p:guide pos="3742"/>
        <p:guide pos="4967"/>
        <p:guide orient="horz" pos="2750"/>
        <p:guide pos="229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t>22/12/2017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t>‹#›</a:t>
            </a:fld>
            <a:endParaRPr lang="en-GB"/>
          </a:p>
        </p:txBody>
      </p:sp>
    </p:spTree>
    <p:extLst>
      <p:ext uri="{BB962C8B-B14F-4D97-AF65-F5344CB8AC3E}">
        <p14:creationId xmlns:p14="http://schemas.microsoft.com/office/powerpoint/2010/main" val="4248243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1E54A-1C04-47F9-8458-0DBDDA76FF5C}" type="datetimeFigureOut">
              <a:rPr lang="en-ZA" smtClean="0"/>
              <a:t>2017-12-22</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CA6A06-06B2-456B-8411-C77787BC0EFB}" type="slidenum">
              <a:rPr lang="en-ZA" smtClean="0"/>
              <a:t>‹#›</a:t>
            </a:fld>
            <a:endParaRPr lang="en-ZA"/>
          </a:p>
        </p:txBody>
      </p:sp>
    </p:spTree>
    <p:extLst>
      <p:ext uri="{BB962C8B-B14F-4D97-AF65-F5344CB8AC3E}">
        <p14:creationId xmlns:p14="http://schemas.microsoft.com/office/powerpoint/2010/main" val="2598033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342596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126143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363401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7345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0289"/>
            <a:ext cx="1729753" cy="2455200"/>
          </a:xfrm>
          <a:prstGeom prst="rect">
            <a:avLst/>
          </a:prstGeom>
        </p:spPr>
      </p:pic>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sp>
        <p:nvSpPr>
          <p:cNvPr id="7" name="Text Placeholder 2"/>
          <p:cNvSpPr txBox="1">
            <a:spLocks/>
          </p:cNvSpPr>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spTree>
    <p:custDataLst>
      <p:tags r:id="rId1"/>
    </p:custDataLst>
    <p:extLst>
      <p:ext uri="{BB962C8B-B14F-4D97-AF65-F5344CB8AC3E}">
        <p14:creationId xmlns:p14="http://schemas.microsoft.com/office/powerpoint/2010/main" val="351373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a:solidFill>
                  <a:schemeClr val="bg2">
                    <a:lumMod val="75000"/>
                  </a:schemeClr>
                </a:solidFill>
              </a:rPr>
              <a:t>Unit</a:t>
            </a:r>
            <a:endParaRPr lang="en-US" dirty="0"/>
          </a:p>
        </p:txBody>
      </p:sp>
    </p:spTree>
    <p:custDataLst>
      <p:tags r:id="rId1"/>
    </p:custDataLst>
    <p:extLst>
      <p:ext uri="{BB962C8B-B14F-4D97-AF65-F5344CB8AC3E}">
        <p14:creationId xmlns:p14="http://schemas.microsoft.com/office/powerpoint/2010/main" val="51626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extLst>
      <p:ext uri="{BB962C8B-B14F-4D97-AF65-F5344CB8AC3E}">
        <p14:creationId xmlns:p14="http://schemas.microsoft.com/office/powerpoint/2010/main" val="236152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81381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a:solidFill>
                  <a:schemeClr val="tx1"/>
                </a:solidFill>
                <a:effectLst/>
                <a:latin typeface="+mn-lt"/>
                <a:ea typeface="+mn-ea"/>
                <a:cs typeface="+mn-cs"/>
              </a:rPr>
              <a:t>This PowerPoint Presentation has been developed by Macmillan Education South Africa (Pty) Ltd. </a:t>
            </a:r>
          </a:p>
          <a:p>
            <a:pPr algn="ctr"/>
            <a:r>
              <a:rPr lang="en-ZA" sz="1600" kern="1200" dirty="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Lecturers are granted permission to: (i) modify the slides by adding and removing content; (ii) print copies of the presentation; and (iii) download and save the slides to a computer or local server.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a:t>TERMS AND CONDITIONS</a:t>
            </a:r>
          </a:p>
        </p:txBody>
      </p:sp>
    </p:spTree>
    <p:custDataLst>
      <p:tags r:id="rId1"/>
    </p:custDataLst>
    <p:extLst>
      <p:ext uri="{BB962C8B-B14F-4D97-AF65-F5344CB8AC3E}">
        <p14:creationId xmlns:p14="http://schemas.microsoft.com/office/powerpoint/2010/main" val="39477132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Maths Lit NQF Level 4</a:t>
            </a:r>
          </a:p>
        </p:txBody>
      </p:sp>
      <p:pic>
        <p:nvPicPr>
          <p:cNvPr id="10" name="Picture 9"/>
          <p:cNvPicPr>
            <a:picLocks noChangeAspect="1"/>
          </p:cNvPicPr>
          <p:nvPr userDrawn="1"/>
        </p:nvPicPr>
        <p:blipFill rotWithShape="1">
          <a:blip r:embed="rId13"/>
          <a:srcRect l="65718" t="503" r="5295" b="78272"/>
          <a:stretch/>
        </p:blipFill>
        <p:spPr>
          <a:xfrm>
            <a:off x="8422374" y="5619097"/>
            <a:ext cx="721626" cy="705600"/>
          </a:xfrm>
          <a:prstGeom prst="rect">
            <a:avLst/>
          </a:prstGeom>
        </p:spPr>
      </p:pic>
    </p:spTree>
    <p:custDataLst>
      <p:tags r:id="rId11"/>
    </p:custDataLst>
    <p:extLst>
      <p:ext uri="{BB962C8B-B14F-4D97-AF65-F5344CB8AC3E}">
        <p14:creationId xmlns:p14="http://schemas.microsoft.com/office/powerpoint/2010/main" val="1014585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 id="2147483677"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5.wmf"/><Relationship Id="rId5" Type="http://schemas.openxmlformats.org/officeDocument/2006/relationships/oleObject" Target="../embeddings/oleObject1.bin"/><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5.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35.w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0.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7.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7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7.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750.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80.png"/><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00.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10.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2.png"/><Relationship Id="rId7" Type="http://schemas.openxmlformats.org/officeDocument/2006/relationships/image" Target="../media/image9.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53.png"/></Relationships>
</file>

<file path=ppt/slides/_rels/slide4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2.png"/><Relationship Id="rId7" Type="http://schemas.openxmlformats.org/officeDocument/2006/relationships/image" Target="../media/image9.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81.png"/><Relationship Id="rId4" Type="http://schemas.openxmlformats.org/officeDocument/2006/relationships/image" Target="../media/image33.png"/><Relationship Id="rId9" Type="http://schemas.openxmlformats.org/officeDocument/2006/relationships/image" Target="../media/image59.png"/></Relationships>
</file>

<file path=ppt/slides/_rels/slide4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2.png"/><Relationship Id="rId7" Type="http://schemas.openxmlformats.org/officeDocument/2006/relationships/image" Target="../media/image9.png"/><Relationship Id="rId12" Type="http://schemas.openxmlformats.org/officeDocument/2006/relationships/image" Target="../media/image59.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58.png"/><Relationship Id="rId5" Type="http://schemas.openxmlformats.org/officeDocument/2006/relationships/image" Target="../media/image91.png"/><Relationship Id="rId10" Type="http://schemas.openxmlformats.org/officeDocument/2006/relationships/image" Target="../media/image60.png"/><Relationship Id="rId4" Type="http://schemas.openxmlformats.org/officeDocument/2006/relationships/image" Target="../media/image33.png"/><Relationship Id="rId9"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37.png"/><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1.wmf"/><Relationship Id="rId5" Type="http://schemas.openxmlformats.org/officeDocument/2006/relationships/oleObject" Target="../embeddings/oleObject4.bin"/><Relationship Id="rId10" Type="http://schemas.openxmlformats.org/officeDocument/2006/relationships/image" Target="../media/image63.wmf"/><Relationship Id="rId4" Type="http://schemas.openxmlformats.org/officeDocument/2006/relationships/image" Target="../media/image34.png"/><Relationship Id="rId9" Type="http://schemas.openxmlformats.org/officeDocument/2006/relationships/oleObject" Target="../embeddings/oleObject6.bin"/></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9.png"/><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103.png"/></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100.png"/></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a:t>NQF 4</a:t>
            </a:r>
            <a:endParaRPr lang="en-GB" dirty="0"/>
          </a:p>
        </p:txBody>
      </p:sp>
    </p:spTree>
    <p:extLst>
      <p:ext uri="{BB962C8B-B14F-4D97-AF65-F5344CB8AC3E}">
        <p14:creationId xmlns:p14="http://schemas.microsoft.com/office/powerpoint/2010/main" val="1464255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1.2 page 3</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1.1</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Calculate 25 + (54 ÷ 2) + (1 430 – 1 324)</a:t>
            </a:r>
          </a:p>
        </p:txBody>
      </p:sp>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4132" y="2155613"/>
            <a:ext cx="2948035" cy="3483400"/>
          </a:xfrm>
          <a:prstGeom prst="rect">
            <a:avLst/>
          </a:prstGeom>
          <a:noFill/>
          <a:ln>
            <a:noFill/>
          </a:ln>
        </p:spPr>
      </p:pic>
      <p:sp>
        <p:nvSpPr>
          <p:cNvPr id="22" name="TextBox 21"/>
          <p:cNvSpPr txBox="1"/>
          <p:nvPr/>
        </p:nvSpPr>
        <p:spPr>
          <a:xfrm>
            <a:off x="1523054" y="3072175"/>
            <a:ext cx="6362059" cy="2246769"/>
          </a:xfrm>
          <a:prstGeom prst="rect">
            <a:avLst/>
          </a:prstGeom>
          <a:noFill/>
        </p:spPr>
        <p:txBody>
          <a:bodyPr wrap="square" rtlCol="0">
            <a:spAutoFit/>
          </a:bodyPr>
          <a:lstStyle/>
          <a:p>
            <a:r>
              <a:rPr lang="en-ZA" sz="2000" b="1" dirty="0">
                <a:solidFill>
                  <a:schemeClr val="bg1"/>
                </a:solidFill>
              </a:rPr>
              <a:t>On a basic calculator:</a:t>
            </a:r>
          </a:p>
          <a:p>
            <a:pPr marL="174625" indent="-174625">
              <a:buFont typeface="Arial" panose="020B0604020202020204" pitchFamily="34" charset="0"/>
              <a:buChar char="•"/>
            </a:pPr>
            <a:endParaRPr lang="en-ZA" sz="2000" b="1" dirty="0">
              <a:solidFill>
                <a:schemeClr val="bg1"/>
              </a:solidFill>
            </a:endParaRPr>
          </a:p>
          <a:p>
            <a:pPr marL="174625"/>
            <a:r>
              <a:rPr lang="en-ZA" sz="2000" dirty="0"/>
              <a:t>   25 + (54 ÷ 2) – (1 430 – 1 394)</a:t>
            </a:r>
          </a:p>
          <a:p>
            <a:pPr marL="174625"/>
            <a:endParaRPr lang="en-ZA" sz="2000" dirty="0"/>
          </a:p>
          <a:p>
            <a:pPr marL="174625"/>
            <a:r>
              <a:rPr lang="en-ZA" sz="2000" dirty="0"/>
              <a:t>= 25 + 27 – 36 			</a:t>
            </a:r>
          </a:p>
          <a:p>
            <a:pPr marL="174625"/>
            <a:r>
              <a:rPr lang="en-ZA" sz="2000" dirty="0"/>
              <a:t>= 52 – 36 			</a:t>
            </a:r>
          </a:p>
          <a:p>
            <a:pPr marL="174625"/>
            <a:r>
              <a:rPr lang="en-ZA" sz="2000" dirty="0"/>
              <a:t>= 16</a:t>
            </a:r>
          </a:p>
        </p:txBody>
      </p:sp>
      <p:sp>
        <p:nvSpPr>
          <p:cNvPr id="24" name="TextBox 23"/>
          <p:cNvSpPr txBox="1"/>
          <p:nvPr/>
        </p:nvSpPr>
        <p:spPr>
          <a:xfrm>
            <a:off x="3970826" y="3975035"/>
            <a:ext cx="4573741" cy="707886"/>
          </a:xfrm>
          <a:prstGeom prst="rect">
            <a:avLst/>
          </a:prstGeom>
          <a:noFill/>
        </p:spPr>
        <p:txBody>
          <a:bodyPr wrap="square" rtlCol="0">
            <a:spAutoFit/>
          </a:bodyPr>
          <a:lstStyle/>
          <a:p>
            <a:r>
              <a:rPr lang="en-ZA" sz="2000" dirty="0">
                <a:solidFill>
                  <a:schemeClr val="bg1"/>
                </a:solidFill>
              </a:rPr>
              <a:t>Calculate both of the expressions in brackets first.</a:t>
            </a:r>
          </a:p>
        </p:txBody>
      </p:sp>
      <p:sp>
        <p:nvSpPr>
          <p:cNvPr id="25" name="TextBox 24"/>
          <p:cNvSpPr txBox="1"/>
          <p:nvPr/>
        </p:nvSpPr>
        <p:spPr>
          <a:xfrm>
            <a:off x="3956483" y="4586625"/>
            <a:ext cx="4249738" cy="707886"/>
          </a:xfrm>
          <a:prstGeom prst="rect">
            <a:avLst/>
          </a:prstGeom>
          <a:noFill/>
        </p:spPr>
        <p:txBody>
          <a:bodyPr wrap="square" rtlCol="0">
            <a:spAutoFit/>
          </a:bodyPr>
          <a:lstStyle/>
          <a:p>
            <a:r>
              <a:rPr lang="en-ZA" sz="2000" dirty="0">
                <a:solidFill>
                  <a:schemeClr val="bg1"/>
                </a:solidFill>
              </a:rPr>
              <a:t>Do the + and – operations, starting at the left</a:t>
            </a:r>
            <a:r>
              <a:rPr lang="en-ZA" sz="1600" dirty="0">
                <a:solidFill>
                  <a:schemeClr val="bg1"/>
                </a:solidFill>
              </a:rPr>
              <a:t>.</a:t>
            </a:r>
          </a:p>
        </p:txBody>
      </p:sp>
    </p:spTree>
    <p:extLst>
      <p:ext uri="{BB962C8B-B14F-4D97-AF65-F5344CB8AC3E}">
        <p14:creationId xmlns:p14="http://schemas.microsoft.com/office/powerpoint/2010/main" val="26765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fade">
                                      <p:cBhvr>
                                        <p:cTn id="45" dur="500"/>
                                        <p:tgtEl>
                                          <p:spTgt spid="2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4" end="4"/>
                                            </p:txEl>
                                          </p:spTgt>
                                        </p:tgtEl>
                                        <p:attrNameLst>
                                          <p:attrName>style.visibility</p:attrName>
                                        </p:attrNameLst>
                                      </p:cBhvr>
                                      <p:to>
                                        <p:strVal val="visible"/>
                                      </p:to>
                                    </p:set>
                                    <p:animEffect transition="in" filter="fade">
                                      <p:cBhvr>
                                        <p:cTn id="50" dur="500"/>
                                        <p:tgtEl>
                                          <p:spTgt spid="22">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xEl>
                                              <p:pRg st="5" end="5"/>
                                            </p:txEl>
                                          </p:spTgt>
                                        </p:tgtEl>
                                        <p:attrNameLst>
                                          <p:attrName>style.visibility</p:attrName>
                                        </p:attrNameLst>
                                      </p:cBhvr>
                                      <p:to>
                                        <p:strVal val="visible"/>
                                      </p:to>
                                    </p:set>
                                    <p:animEffect transition="in" filter="fade">
                                      <p:cBhvr>
                                        <p:cTn id="60" dur="500"/>
                                        <p:tgtEl>
                                          <p:spTgt spid="22">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
                                            <p:txEl>
                                              <p:pRg st="6" end="6"/>
                                            </p:txEl>
                                          </p:spTgt>
                                        </p:tgtEl>
                                        <p:attrNameLst>
                                          <p:attrName>style.visibility</p:attrName>
                                        </p:attrNameLst>
                                      </p:cBhvr>
                                      <p:to>
                                        <p:strVal val="visible"/>
                                      </p:to>
                                    </p:set>
                                    <p:animEffect transition="in" filter="fade">
                                      <p:cBhvr>
                                        <p:cTn id="70"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uiExpand="1" build="p"/>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1.1 </a:t>
            </a:r>
          </a:p>
        </p:txBody>
      </p:sp>
      <p:sp>
        <p:nvSpPr>
          <p:cNvPr id="3" name="Content Placeholder 2"/>
          <p:cNvSpPr>
            <a:spLocks noGrp="1"/>
          </p:cNvSpPr>
          <p:nvPr>
            <p:ph sz="quarter" idx="10"/>
          </p:nvPr>
        </p:nvSpPr>
        <p:spPr/>
        <p:txBody>
          <a:bodyPr/>
          <a:lstStyle/>
          <a:p>
            <a:r>
              <a:rPr lang="en-ZA" dirty="0"/>
              <a:t>Exercise 1.1</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1.1 </a:t>
            </a:r>
            <a:r>
              <a:rPr lang="en-US" altLang="en-US" sz="2000" dirty="0"/>
              <a:t>on </a:t>
            </a:r>
            <a:r>
              <a:rPr lang="en-US" altLang="en-US" sz="2000" b="1" dirty="0"/>
              <a:t>page 4 </a:t>
            </a:r>
            <a:r>
              <a:rPr lang="en-US" altLang="en-US" sz="2000" dirty="0"/>
              <a:t>of your Student’s Book</a:t>
            </a:r>
            <a:endParaRPr lang="en-GB" altLang="en-US" sz="2000" dirty="0"/>
          </a:p>
        </p:txBody>
      </p:sp>
    </p:spTree>
    <p:extLst>
      <p:ext uri="{BB962C8B-B14F-4D97-AF65-F5344CB8AC3E}">
        <p14:creationId xmlns:p14="http://schemas.microsoft.com/office/powerpoint/2010/main" val="2995378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Addition and multiplication facts</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1.1</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3197" y="1859559"/>
            <a:ext cx="3189905" cy="3769193"/>
          </a:xfrm>
          <a:prstGeom prst="rect">
            <a:avLst/>
          </a:prstGeom>
          <a:noFill/>
          <a:ln>
            <a:noFill/>
          </a:ln>
        </p:spPr>
      </p:pic>
      <p:sp>
        <p:nvSpPr>
          <p:cNvPr id="6" name="Rectangle 5"/>
          <p:cNvSpPr/>
          <p:nvPr/>
        </p:nvSpPr>
        <p:spPr>
          <a:xfrm>
            <a:off x="518159" y="2098620"/>
            <a:ext cx="7525173" cy="3814818"/>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7" name="Group 6"/>
          <p:cNvGrpSpPr/>
          <p:nvPr/>
        </p:nvGrpSpPr>
        <p:grpSpPr>
          <a:xfrm>
            <a:off x="399289" y="1973582"/>
            <a:ext cx="1838942" cy="2280168"/>
            <a:chOff x="399289" y="3100030"/>
            <a:chExt cx="1838942" cy="2280168"/>
          </a:xfrm>
        </p:grpSpPr>
        <p:sp>
          <p:nvSpPr>
            <p:cNvPr id="8" name="TextBox 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sp>
        <p:nvSpPr>
          <p:cNvPr id="10" name="TextBox 9"/>
          <p:cNvSpPr txBox="1"/>
          <p:nvPr/>
        </p:nvSpPr>
        <p:spPr>
          <a:xfrm>
            <a:off x="2361906" y="2587175"/>
            <a:ext cx="5262379" cy="3000821"/>
          </a:xfrm>
          <a:prstGeom prst="rect">
            <a:avLst/>
          </a:prstGeom>
          <a:noFill/>
        </p:spPr>
        <p:txBody>
          <a:bodyPr wrap="square" rtlCol="0">
            <a:spAutoFit/>
          </a:bodyPr>
          <a:lstStyle/>
          <a:p>
            <a:pPr algn="ctr"/>
            <a:r>
              <a:rPr lang="en-ZA" sz="2100" dirty="0"/>
              <a:t>For </a:t>
            </a:r>
            <a:r>
              <a:rPr lang="en-ZA" sz="2100" dirty="0">
                <a:sym typeface="+mn-ea"/>
              </a:rPr>
              <a:t>adding or multiplying, w</a:t>
            </a:r>
            <a:r>
              <a:rPr lang="en-ZA" sz="2100" dirty="0"/>
              <a:t>e can swap numbers around and get the same answer.</a:t>
            </a:r>
          </a:p>
          <a:p>
            <a:pPr algn="ctr"/>
            <a:endParaRPr lang="en-ZA" sz="2100" dirty="0"/>
          </a:p>
          <a:p>
            <a:pPr algn="ctr"/>
            <a:r>
              <a:rPr lang="en-ZA" sz="2100" dirty="0"/>
              <a:t>40 + 50 = 50 + 40</a:t>
            </a:r>
          </a:p>
          <a:p>
            <a:pPr algn="ctr"/>
            <a:r>
              <a:rPr lang="en-ZA" sz="2100" dirty="0"/>
              <a:t>30 × 20 = 20 × 30</a:t>
            </a:r>
          </a:p>
          <a:p>
            <a:pPr algn="ctr"/>
            <a:endParaRPr lang="en-ZA" sz="2100" dirty="0"/>
          </a:p>
          <a:p>
            <a:pPr algn="ctr"/>
            <a:r>
              <a:rPr lang="en-ZA" sz="2100" dirty="0"/>
              <a:t>This does not work for division or subtraction:  </a:t>
            </a:r>
          </a:p>
          <a:p>
            <a:pPr algn="ctr"/>
            <a:r>
              <a:rPr lang="en-ZA" sz="2100" dirty="0"/>
              <a:t> 12 ÷ 3 = 4, but 3 ÷ 12 = </a:t>
            </a:r>
            <a:r>
              <a:rPr lang="en-ZA" sz="2100" dirty="0">
                <a:latin typeface="Arial" panose="020B0604020202020204" pitchFamily="34" charset="0"/>
              </a:rPr>
              <a:t>¼ </a:t>
            </a:r>
          </a:p>
          <a:p>
            <a:pPr algn="ctr"/>
            <a:r>
              <a:rPr lang="en-ZA" sz="2100" dirty="0"/>
              <a:t>12 – 3 = 9, but 3 – 12 = –9</a:t>
            </a:r>
            <a:r>
              <a:rPr lang="en-ZA" sz="2100" dirty="0">
                <a:latin typeface="Arial" panose="020B0604020202020204" pitchFamily="34" charset="0"/>
              </a:rPr>
              <a:t>  </a:t>
            </a:r>
            <a:endParaRPr lang="en-ZA" sz="2100" dirty="0"/>
          </a:p>
        </p:txBody>
      </p:sp>
      <p:graphicFrame>
        <p:nvGraphicFramePr>
          <p:cNvPr id="11" name="Object 10"/>
          <p:cNvGraphicFramePr>
            <a:graphicFrameLocks noChangeAspect="1"/>
          </p:cNvGraphicFramePr>
          <p:nvPr>
            <p:extLst>
              <p:ext uri="{D42A27DB-BD31-4B8C-83A1-F6EECF244321}">
                <p14:modId xmlns:p14="http://schemas.microsoft.com/office/powerpoint/2010/main" val="1235953944"/>
              </p:ext>
            </p:extLst>
          </p:nvPr>
        </p:nvGraphicFramePr>
        <p:xfrm>
          <a:off x="4114800" y="2640904"/>
          <a:ext cx="914400" cy="198438"/>
        </p:xfrm>
        <a:graphic>
          <a:graphicData uri="http://schemas.openxmlformats.org/presentationml/2006/ole">
            <mc:AlternateContent xmlns:mc="http://schemas.openxmlformats.org/markup-compatibility/2006">
              <mc:Choice xmlns:v="urn:schemas-microsoft-com:vml" Requires="v">
                <p:oleObj spid="_x0000_s28725" name="Equation" r:id="rId5" imgW="914400" imgH="198720" progId="Equation.DSMT4">
                  <p:embed/>
                </p:oleObj>
              </mc:Choice>
              <mc:Fallback>
                <p:oleObj name="Equation" r:id="rId5" imgW="914400" imgH="198720" progId="Equation.DSMT4">
                  <p:embed/>
                  <p:pic>
                    <p:nvPicPr>
                      <p:cNvPr id="0" name=""/>
                      <p:cNvPicPr/>
                      <p:nvPr/>
                    </p:nvPicPr>
                    <p:blipFill>
                      <a:blip r:embed="rId6"/>
                      <a:stretch>
                        <a:fillRect/>
                      </a:stretch>
                    </p:blipFill>
                    <p:spPr>
                      <a:xfrm>
                        <a:off x="4114800" y="2640904"/>
                        <a:ext cx="914400" cy="198438"/>
                      </a:xfrm>
                      <a:prstGeom prst="rect">
                        <a:avLst/>
                      </a:prstGeom>
                    </p:spPr>
                  </p:pic>
                </p:oleObj>
              </mc:Fallback>
            </mc:AlternateContent>
          </a:graphicData>
        </a:graphic>
      </p:graphicFrame>
      <p:sp>
        <p:nvSpPr>
          <p:cNvPr id="12" name="Title 1"/>
          <p:cNvSpPr txBox="1">
            <a:spLocks/>
          </p:cNvSpPr>
          <p:nvPr/>
        </p:nvSpPr>
        <p:spPr>
          <a:xfrm>
            <a:off x="1685932" y="1641113"/>
            <a:ext cx="4365244" cy="72072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ZA" sz="4000" dirty="0">
                <a:solidFill>
                  <a:srgbClr val="B4DB6F"/>
                </a:solidFill>
              </a:rPr>
              <a:t>Commutative Law</a:t>
            </a:r>
          </a:p>
        </p:txBody>
      </p:sp>
    </p:spTree>
    <p:extLst>
      <p:ext uri="{BB962C8B-B14F-4D97-AF65-F5344CB8AC3E}">
        <p14:creationId xmlns:p14="http://schemas.microsoft.com/office/powerpoint/2010/main" val="112433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par>
                                <p:cTn id="12" presetID="3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750" fill="hold"/>
                                        <p:tgtEl>
                                          <p:spTgt spid="7"/>
                                        </p:tgtEl>
                                        <p:attrNameLst>
                                          <p:attrName>ppt_w</p:attrName>
                                        </p:attrNameLst>
                                      </p:cBhvr>
                                      <p:tavLst>
                                        <p:tav tm="0">
                                          <p:val>
                                            <p:fltVal val="0"/>
                                          </p:val>
                                        </p:tav>
                                        <p:tav tm="100000">
                                          <p:val>
                                            <p:strVal val="#ppt_w"/>
                                          </p:val>
                                        </p:tav>
                                      </p:tavLst>
                                    </p:anim>
                                    <p:anim calcmode="lin" valueType="num">
                                      <p:cBhvr>
                                        <p:cTn id="15" dur="750" fill="hold"/>
                                        <p:tgtEl>
                                          <p:spTgt spid="7"/>
                                        </p:tgtEl>
                                        <p:attrNameLst>
                                          <p:attrName>ppt_h</p:attrName>
                                        </p:attrNameLst>
                                      </p:cBhvr>
                                      <p:tavLst>
                                        <p:tav tm="0">
                                          <p:val>
                                            <p:fltVal val="0"/>
                                          </p:val>
                                        </p:tav>
                                        <p:tav tm="100000">
                                          <p:val>
                                            <p:strVal val="#ppt_h"/>
                                          </p:val>
                                        </p:tav>
                                      </p:tavLst>
                                    </p:anim>
                                    <p:anim calcmode="lin" valueType="num">
                                      <p:cBhvr>
                                        <p:cTn id="16" dur="750" fill="hold"/>
                                        <p:tgtEl>
                                          <p:spTgt spid="7"/>
                                        </p:tgtEl>
                                        <p:attrNameLst>
                                          <p:attrName>style.rotation</p:attrName>
                                        </p:attrNameLst>
                                      </p:cBhvr>
                                      <p:tavLst>
                                        <p:tav tm="0">
                                          <p:val>
                                            <p:fltVal val="90"/>
                                          </p:val>
                                        </p:tav>
                                        <p:tav tm="100000">
                                          <p:val>
                                            <p:fltVal val="0"/>
                                          </p:val>
                                        </p:tav>
                                      </p:tavLst>
                                    </p:anim>
                                    <p:animEffect transition="in" filter="fade">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fade">
                                      <p:cBhvr>
                                        <p:cTn id="37" dur="500"/>
                                        <p:tgtEl>
                                          <p:spTgt spid="1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500"/>
                                        <p:tgtEl>
                                          <p:spTgt spid="10">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6" end="6"/>
                                            </p:txEl>
                                          </p:spTgt>
                                        </p:tgtEl>
                                        <p:attrNameLst>
                                          <p:attrName>style.visibility</p:attrName>
                                        </p:attrNameLst>
                                      </p:cBhvr>
                                      <p:to>
                                        <p:strVal val="visible"/>
                                      </p:to>
                                    </p:set>
                                    <p:animEffect transition="in" filter="fade">
                                      <p:cBhvr>
                                        <p:cTn id="47" dur="500"/>
                                        <p:tgtEl>
                                          <p:spTgt spid="10">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7" end="7"/>
                                            </p:txEl>
                                          </p:spTgt>
                                        </p:tgtEl>
                                        <p:attrNameLst>
                                          <p:attrName>style.visibility</p:attrName>
                                        </p:attrNameLst>
                                      </p:cBhvr>
                                      <p:to>
                                        <p:strVal val="visible"/>
                                      </p:to>
                                    </p:set>
                                    <p:animEffect transition="in" filter="fade">
                                      <p:cBhvr>
                                        <p:cTn id="5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uiExpand="1" build="p"/>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Addition and multiplication facts</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1.1</a:t>
            </a:r>
          </a:p>
        </p:txBody>
      </p:sp>
      <p:sp>
        <p:nvSpPr>
          <p:cNvPr id="6" name="Rectangle 5"/>
          <p:cNvSpPr/>
          <p:nvPr/>
        </p:nvSpPr>
        <p:spPr>
          <a:xfrm>
            <a:off x="518159" y="2098620"/>
            <a:ext cx="7525173" cy="3814818"/>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7" name="Group 6"/>
          <p:cNvGrpSpPr/>
          <p:nvPr/>
        </p:nvGrpSpPr>
        <p:grpSpPr>
          <a:xfrm>
            <a:off x="399289" y="1973582"/>
            <a:ext cx="1838942" cy="2280168"/>
            <a:chOff x="399289" y="3100030"/>
            <a:chExt cx="1838942" cy="2280168"/>
          </a:xfrm>
        </p:grpSpPr>
        <p:sp>
          <p:nvSpPr>
            <p:cNvPr id="8" name="TextBox 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sp>
        <p:nvSpPr>
          <p:cNvPr id="10" name="TextBox 9"/>
          <p:cNvSpPr txBox="1"/>
          <p:nvPr/>
        </p:nvSpPr>
        <p:spPr>
          <a:xfrm>
            <a:off x="2361906" y="2224106"/>
            <a:ext cx="5262379" cy="3647152"/>
          </a:xfrm>
          <a:prstGeom prst="rect">
            <a:avLst/>
          </a:prstGeom>
          <a:noFill/>
        </p:spPr>
        <p:txBody>
          <a:bodyPr wrap="square" rtlCol="0">
            <a:spAutoFit/>
          </a:bodyPr>
          <a:lstStyle/>
          <a:p>
            <a:r>
              <a:rPr lang="en-ZA" sz="2100" dirty="0">
                <a:sym typeface="+mn-ea"/>
              </a:rPr>
              <a:t>For adding or multiplying, </a:t>
            </a:r>
            <a:r>
              <a:rPr lang="en-ZA" sz="2100" dirty="0"/>
              <a:t>we can </a:t>
            </a:r>
            <a:r>
              <a:rPr lang="en-ZA" sz="2100" b="1" dirty="0"/>
              <a:t>group numbers</a:t>
            </a:r>
            <a:r>
              <a:rPr lang="en-ZA" sz="2100" dirty="0"/>
              <a:t> in different ways without changing the answer. </a:t>
            </a:r>
          </a:p>
          <a:p>
            <a:pPr marL="457200" indent="-457200">
              <a:buAutoNum type="arabicPeriod"/>
            </a:pPr>
            <a:r>
              <a:rPr lang="en-ZA" sz="2100" dirty="0"/>
              <a:t>(200 + 41) + 52 = 241 + 52 = 293 </a:t>
            </a:r>
          </a:p>
          <a:p>
            <a:r>
              <a:rPr lang="en-ZA" sz="2100" dirty="0"/>
              <a:t>and 200 + (41 + 52) = 200 + 93 = 293</a:t>
            </a:r>
          </a:p>
          <a:p>
            <a:endParaRPr lang="en-ZA" sz="2100" dirty="0"/>
          </a:p>
          <a:p>
            <a:r>
              <a:rPr lang="en-ZA" sz="2100" dirty="0"/>
              <a:t>2.   (13 × 4) × 50 = 52 × 50 = 2 600</a:t>
            </a:r>
          </a:p>
          <a:p>
            <a:r>
              <a:rPr lang="en-ZA" sz="2100" dirty="0"/>
              <a:t> and 13 × (4 × 50) = 13 × 200 = 2 600</a:t>
            </a:r>
          </a:p>
          <a:p>
            <a:endParaRPr lang="en-ZA" sz="2100" dirty="0"/>
          </a:p>
          <a:p>
            <a:r>
              <a:rPr lang="en-ZA" sz="2100" dirty="0"/>
              <a:t>This does not work for subtraction: </a:t>
            </a:r>
          </a:p>
          <a:p>
            <a:r>
              <a:rPr lang="en-ZA" sz="2100" dirty="0"/>
              <a:t>(9 – 4) – 3 = 5 – 3 = 2, but 9 – (4 – 3) = 9 – 1 = 8</a:t>
            </a:r>
          </a:p>
        </p:txBody>
      </p:sp>
      <p:graphicFrame>
        <p:nvGraphicFramePr>
          <p:cNvPr id="11" name="Object 10"/>
          <p:cNvGraphicFramePr>
            <a:graphicFrameLocks noChangeAspect="1"/>
          </p:cNvGraphicFramePr>
          <p:nvPr>
            <p:extLst>
              <p:ext uri="{D42A27DB-BD31-4B8C-83A1-F6EECF244321}">
                <p14:modId xmlns:p14="http://schemas.microsoft.com/office/powerpoint/2010/main" val="1235953944"/>
              </p:ext>
            </p:extLst>
          </p:nvPr>
        </p:nvGraphicFramePr>
        <p:xfrm>
          <a:off x="4114800" y="2640904"/>
          <a:ext cx="914400" cy="198438"/>
        </p:xfrm>
        <a:graphic>
          <a:graphicData uri="http://schemas.openxmlformats.org/presentationml/2006/ole">
            <mc:AlternateContent xmlns:mc="http://schemas.openxmlformats.org/markup-compatibility/2006">
              <mc:Choice xmlns:v="urn:schemas-microsoft-com:vml" Requires="v">
                <p:oleObj spid="_x0000_s29747"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800" y="2640904"/>
                        <a:ext cx="914400" cy="198438"/>
                      </a:xfrm>
                      <a:prstGeom prst="rect">
                        <a:avLst/>
                      </a:prstGeom>
                    </p:spPr>
                  </p:pic>
                </p:oleObj>
              </mc:Fallback>
            </mc:AlternateContent>
          </a:graphicData>
        </a:graphic>
      </p:graphicFrame>
      <p:sp>
        <p:nvSpPr>
          <p:cNvPr id="12" name="Title 1"/>
          <p:cNvSpPr txBox="1">
            <a:spLocks/>
          </p:cNvSpPr>
          <p:nvPr/>
        </p:nvSpPr>
        <p:spPr>
          <a:xfrm>
            <a:off x="1685932" y="1641113"/>
            <a:ext cx="4365244" cy="72072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ZA" sz="4000" dirty="0">
                <a:solidFill>
                  <a:srgbClr val="B4DB6F"/>
                </a:solidFill>
              </a:rPr>
              <a:t>Associative Law</a:t>
            </a:r>
          </a:p>
        </p:txBody>
      </p:sp>
    </p:spTree>
    <p:extLst>
      <p:ext uri="{BB962C8B-B14F-4D97-AF65-F5344CB8AC3E}">
        <p14:creationId xmlns:p14="http://schemas.microsoft.com/office/powerpoint/2010/main" val="12146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750" fill="hold"/>
                                        <p:tgtEl>
                                          <p:spTgt spid="7"/>
                                        </p:tgtEl>
                                        <p:attrNameLst>
                                          <p:attrName>ppt_w</p:attrName>
                                        </p:attrNameLst>
                                      </p:cBhvr>
                                      <p:tavLst>
                                        <p:tav tm="0">
                                          <p:val>
                                            <p:fltVal val="0"/>
                                          </p:val>
                                        </p:tav>
                                        <p:tav tm="100000">
                                          <p:val>
                                            <p:strVal val="#ppt_w"/>
                                          </p:val>
                                        </p:tav>
                                      </p:tavLst>
                                    </p:anim>
                                    <p:anim calcmode="lin" valueType="num">
                                      <p:cBhvr>
                                        <p:cTn id="11" dur="750" fill="hold"/>
                                        <p:tgtEl>
                                          <p:spTgt spid="7"/>
                                        </p:tgtEl>
                                        <p:attrNameLst>
                                          <p:attrName>ppt_h</p:attrName>
                                        </p:attrNameLst>
                                      </p:cBhvr>
                                      <p:tavLst>
                                        <p:tav tm="0">
                                          <p:val>
                                            <p:fltVal val="0"/>
                                          </p:val>
                                        </p:tav>
                                        <p:tav tm="100000">
                                          <p:val>
                                            <p:strVal val="#ppt_h"/>
                                          </p:val>
                                        </p:tav>
                                      </p:tavLst>
                                    </p:anim>
                                    <p:anim calcmode="lin" valueType="num">
                                      <p:cBhvr>
                                        <p:cTn id="12" dur="750" fill="hold"/>
                                        <p:tgtEl>
                                          <p:spTgt spid="7"/>
                                        </p:tgtEl>
                                        <p:attrNameLst>
                                          <p:attrName>style.rotation</p:attrName>
                                        </p:attrNameLst>
                                      </p:cBhvr>
                                      <p:tavLst>
                                        <p:tav tm="0">
                                          <p:val>
                                            <p:fltVal val="90"/>
                                          </p:val>
                                        </p:tav>
                                        <p:tav tm="100000">
                                          <p:val>
                                            <p:fltVal val="0"/>
                                          </p:val>
                                        </p:tav>
                                      </p:tavLst>
                                    </p:anim>
                                    <p:animEffect transition="in" filter="fade">
                                      <p:cBhvr>
                                        <p:cTn id="13" dur="75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fade">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Effect transition="in" filter="fade">
                                      <p:cBhvr>
                                        <p:cTn id="38" dur="500"/>
                                        <p:tgtEl>
                                          <p:spTgt spid="10">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xEl>
                                              <p:pRg st="5" end="5"/>
                                            </p:txEl>
                                          </p:spTgt>
                                        </p:tgtEl>
                                        <p:attrNameLst>
                                          <p:attrName>style.visibility</p:attrName>
                                        </p:attrNameLst>
                                      </p:cBhvr>
                                      <p:to>
                                        <p:strVal val="visible"/>
                                      </p:to>
                                    </p:set>
                                    <p:animEffect transition="in" filter="fade">
                                      <p:cBhvr>
                                        <p:cTn id="43" dur="500"/>
                                        <p:tgtEl>
                                          <p:spTgt spid="10">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xEl>
                                              <p:pRg st="7" end="7"/>
                                            </p:txEl>
                                          </p:spTgt>
                                        </p:tgtEl>
                                        <p:attrNameLst>
                                          <p:attrName>style.visibility</p:attrName>
                                        </p:attrNameLst>
                                      </p:cBhvr>
                                      <p:to>
                                        <p:strVal val="visible"/>
                                      </p:to>
                                    </p:set>
                                    <p:animEffect transition="in" filter="fade">
                                      <p:cBhvr>
                                        <p:cTn id="48" dur="500"/>
                                        <p:tgtEl>
                                          <p:spTgt spid="10">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xEl>
                                              <p:pRg st="8" end="8"/>
                                            </p:txEl>
                                          </p:spTgt>
                                        </p:tgtEl>
                                        <p:attrNameLst>
                                          <p:attrName>style.visibility</p:attrName>
                                        </p:attrNameLst>
                                      </p:cBhvr>
                                      <p:to>
                                        <p:strVal val="visible"/>
                                      </p:to>
                                    </p:set>
                                    <p:animEffect transition="in" filter="fade">
                                      <p:cBhvr>
                                        <p:cTn id="53"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uiExpand="1" build="p"/>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Addition and multiplication facts</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1.1</a:t>
            </a:r>
          </a:p>
        </p:txBody>
      </p:sp>
      <p:sp>
        <p:nvSpPr>
          <p:cNvPr id="6" name="Rectangle 5"/>
          <p:cNvSpPr/>
          <p:nvPr/>
        </p:nvSpPr>
        <p:spPr>
          <a:xfrm>
            <a:off x="518159" y="2098620"/>
            <a:ext cx="7525173" cy="3814818"/>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7" name="Group 6"/>
          <p:cNvGrpSpPr/>
          <p:nvPr/>
        </p:nvGrpSpPr>
        <p:grpSpPr>
          <a:xfrm>
            <a:off x="399289" y="1973582"/>
            <a:ext cx="1838942" cy="2280168"/>
            <a:chOff x="399289" y="3100030"/>
            <a:chExt cx="1838942" cy="2280168"/>
          </a:xfrm>
        </p:grpSpPr>
        <p:sp>
          <p:nvSpPr>
            <p:cNvPr id="8" name="TextBox 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sp>
        <p:nvSpPr>
          <p:cNvPr id="10" name="TextBox 9"/>
          <p:cNvSpPr txBox="1"/>
          <p:nvPr/>
        </p:nvSpPr>
        <p:spPr>
          <a:xfrm>
            <a:off x="2361906" y="2224106"/>
            <a:ext cx="5262379" cy="3647152"/>
          </a:xfrm>
          <a:prstGeom prst="rect">
            <a:avLst/>
          </a:prstGeom>
          <a:noFill/>
        </p:spPr>
        <p:txBody>
          <a:bodyPr wrap="square" rtlCol="0">
            <a:spAutoFit/>
          </a:bodyPr>
          <a:lstStyle/>
          <a:p>
            <a:r>
              <a:rPr lang="en-ZA" sz="2100" dirty="0"/>
              <a:t>We get the same answer when we multiply a number by a group of numbers added together, or do each multiplication separately and then add them.</a:t>
            </a:r>
          </a:p>
          <a:p>
            <a:endParaRPr lang="en-ZA" sz="2100" dirty="0"/>
          </a:p>
          <a:p>
            <a:r>
              <a:rPr lang="en-ZA" sz="2100" dirty="0"/>
              <a:t>33 × (20 + 40) = 33 × 60 = 1 980  </a:t>
            </a:r>
          </a:p>
          <a:p>
            <a:r>
              <a:rPr lang="en-ZA" sz="2100" dirty="0"/>
              <a:t>and  33 × 20 + 33 × 40 = 660 + 1 320 = 1 980</a:t>
            </a:r>
          </a:p>
          <a:p>
            <a:endParaRPr lang="en-ZA" sz="2100" dirty="0"/>
          </a:p>
          <a:p>
            <a:r>
              <a:rPr lang="en-ZA" sz="2100" dirty="0"/>
              <a:t>This does not work for division:	  </a:t>
            </a:r>
          </a:p>
          <a:p>
            <a:r>
              <a:rPr lang="en-ZA" sz="2100" dirty="0"/>
              <a:t>24 ÷ (4 + 8) = 24 ÷ 12 = 2, </a:t>
            </a:r>
          </a:p>
          <a:p>
            <a:r>
              <a:rPr lang="en-ZA" sz="2100" dirty="0"/>
              <a:t>but 24 ÷ 4 + 24 ÷ 8 = 6 + 3 = 9</a:t>
            </a:r>
          </a:p>
        </p:txBody>
      </p:sp>
      <p:graphicFrame>
        <p:nvGraphicFramePr>
          <p:cNvPr id="11" name="Object 10"/>
          <p:cNvGraphicFramePr>
            <a:graphicFrameLocks noChangeAspect="1"/>
          </p:cNvGraphicFramePr>
          <p:nvPr>
            <p:extLst>
              <p:ext uri="{D42A27DB-BD31-4B8C-83A1-F6EECF244321}">
                <p14:modId xmlns:p14="http://schemas.microsoft.com/office/powerpoint/2010/main" val="1235953944"/>
              </p:ext>
            </p:extLst>
          </p:nvPr>
        </p:nvGraphicFramePr>
        <p:xfrm>
          <a:off x="4114800" y="2640904"/>
          <a:ext cx="914400" cy="198438"/>
        </p:xfrm>
        <a:graphic>
          <a:graphicData uri="http://schemas.openxmlformats.org/presentationml/2006/ole">
            <mc:AlternateContent xmlns:mc="http://schemas.openxmlformats.org/markup-compatibility/2006">
              <mc:Choice xmlns:v="urn:schemas-microsoft-com:vml" Requires="v">
                <p:oleObj spid="_x0000_s30770"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800" y="2640904"/>
                        <a:ext cx="914400" cy="198438"/>
                      </a:xfrm>
                      <a:prstGeom prst="rect">
                        <a:avLst/>
                      </a:prstGeom>
                    </p:spPr>
                  </p:pic>
                </p:oleObj>
              </mc:Fallback>
            </mc:AlternateContent>
          </a:graphicData>
        </a:graphic>
      </p:graphicFrame>
      <p:sp>
        <p:nvSpPr>
          <p:cNvPr id="12" name="Title 1"/>
          <p:cNvSpPr txBox="1">
            <a:spLocks/>
          </p:cNvSpPr>
          <p:nvPr/>
        </p:nvSpPr>
        <p:spPr>
          <a:xfrm>
            <a:off x="1685932" y="1641113"/>
            <a:ext cx="4365244" cy="72072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ZA" sz="4000" dirty="0">
                <a:solidFill>
                  <a:srgbClr val="B4DB6F"/>
                </a:solidFill>
              </a:rPr>
              <a:t>Distributive Law</a:t>
            </a:r>
          </a:p>
        </p:txBody>
      </p:sp>
    </p:spTree>
    <p:extLst>
      <p:ext uri="{BB962C8B-B14F-4D97-AF65-F5344CB8AC3E}">
        <p14:creationId xmlns:p14="http://schemas.microsoft.com/office/powerpoint/2010/main" val="191171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750" fill="hold"/>
                                        <p:tgtEl>
                                          <p:spTgt spid="7"/>
                                        </p:tgtEl>
                                        <p:attrNameLst>
                                          <p:attrName>ppt_w</p:attrName>
                                        </p:attrNameLst>
                                      </p:cBhvr>
                                      <p:tavLst>
                                        <p:tav tm="0">
                                          <p:val>
                                            <p:fltVal val="0"/>
                                          </p:val>
                                        </p:tav>
                                        <p:tav tm="100000">
                                          <p:val>
                                            <p:strVal val="#ppt_w"/>
                                          </p:val>
                                        </p:tav>
                                      </p:tavLst>
                                    </p:anim>
                                    <p:anim calcmode="lin" valueType="num">
                                      <p:cBhvr>
                                        <p:cTn id="11" dur="750" fill="hold"/>
                                        <p:tgtEl>
                                          <p:spTgt spid="7"/>
                                        </p:tgtEl>
                                        <p:attrNameLst>
                                          <p:attrName>ppt_h</p:attrName>
                                        </p:attrNameLst>
                                      </p:cBhvr>
                                      <p:tavLst>
                                        <p:tav tm="0">
                                          <p:val>
                                            <p:fltVal val="0"/>
                                          </p:val>
                                        </p:tav>
                                        <p:tav tm="100000">
                                          <p:val>
                                            <p:strVal val="#ppt_h"/>
                                          </p:val>
                                        </p:tav>
                                      </p:tavLst>
                                    </p:anim>
                                    <p:anim calcmode="lin" valueType="num">
                                      <p:cBhvr>
                                        <p:cTn id="12" dur="750" fill="hold"/>
                                        <p:tgtEl>
                                          <p:spTgt spid="7"/>
                                        </p:tgtEl>
                                        <p:attrNameLst>
                                          <p:attrName>style.rotation</p:attrName>
                                        </p:attrNameLst>
                                      </p:cBhvr>
                                      <p:tavLst>
                                        <p:tav tm="0">
                                          <p:val>
                                            <p:fltVal val="90"/>
                                          </p:val>
                                        </p:tav>
                                        <p:tav tm="100000">
                                          <p:val>
                                            <p:fltVal val="0"/>
                                          </p:val>
                                        </p:tav>
                                      </p:tavLst>
                                    </p:anim>
                                    <p:animEffect transition="in" filter="fade">
                                      <p:cBhvr>
                                        <p:cTn id="13" dur="75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fade">
                                      <p:cBhvr>
                                        <p:cTn id="33" dur="500"/>
                                        <p:tgtEl>
                                          <p:spTgt spid="10">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Effect transition="in" filter="fade">
                                      <p:cBhvr>
                                        <p:cTn id="38" dur="500"/>
                                        <p:tgtEl>
                                          <p:spTgt spid="10">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Effect transition="in" filter="fade">
                                      <p:cBhvr>
                                        <p:cTn id="43" dur="500"/>
                                        <p:tgtEl>
                                          <p:spTgt spid="10">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xEl>
                                              <p:pRg st="7" end="7"/>
                                            </p:txEl>
                                          </p:spTgt>
                                        </p:tgtEl>
                                        <p:attrNameLst>
                                          <p:attrName>style.visibility</p:attrName>
                                        </p:attrNameLst>
                                      </p:cBhvr>
                                      <p:to>
                                        <p:strVal val="visible"/>
                                      </p:to>
                                    </p:set>
                                    <p:animEffect transition="in" filter="fade">
                                      <p:cBhvr>
                                        <p:cTn id="4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build="p"/>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Addition and multiplication facts</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1.1</a:t>
            </a:r>
          </a:p>
        </p:txBody>
      </p:sp>
      <p:sp>
        <p:nvSpPr>
          <p:cNvPr id="13" name="Rectangle 12"/>
          <p:cNvSpPr/>
          <p:nvPr/>
        </p:nvSpPr>
        <p:spPr>
          <a:xfrm>
            <a:off x="526763" y="1641070"/>
            <a:ext cx="7358349" cy="4272368"/>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14" name="Content Placeholder 2"/>
          <p:cNvSpPr txBox="1">
            <a:spLocks/>
          </p:cNvSpPr>
          <p:nvPr/>
        </p:nvSpPr>
        <p:spPr>
          <a:xfrm>
            <a:off x="866355" y="1433168"/>
            <a:ext cx="666610" cy="368737"/>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9CCB45"/>
                </a:solidFill>
              </a:rPr>
              <a:t>Tip</a:t>
            </a:r>
            <a:endParaRPr lang="en-GB" sz="2400" b="1" i="1" dirty="0">
              <a:solidFill>
                <a:srgbClr val="9CCB45"/>
              </a:solidFill>
            </a:endParaRPr>
          </a:p>
        </p:txBody>
      </p:sp>
      <p:sp>
        <p:nvSpPr>
          <p:cNvPr id="15" name="Content Placeholder 2"/>
          <p:cNvSpPr>
            <a:spLocks noGrp="1"/>
          </p:cNvSpPr>
          <p:nvPr/>
        </p:nvSpPr>
        <p:spPr>
          <a:xfrm>
            <a:off x="582956" y="1969405"/>
            <a:ext cx="7149103" cy="3772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100" dirty="0"/>
              <a:t>We can use the </a:t>
            </a:r>
            <a:r>
              <a:rPr lang="en-ZA" sz="2100" b="1" dirty="0"/>
              <a:t>associative law </a:t>
            </a:r>
            <a:r>
              <a:rPr lang="en-ZA" sz="2100" dirty="0"/>
              <a:t>to make it easier to add or multiply mentally. For example:</a:t>
            </a:r>
          </a:p>
          <a:p>
            <a:pPr marL="457200" lvl="1" indent="0">
              <a:buNone/>
            </a:pPr>
            <a:r>
              <a:rPr lang="en-ZA" sz="2000" dirty="0"/>
              <a:t>19 + 36 + 4 = 19 + (36 + 4) = 19 + 40 = 59</a:t>
            </a:r>
          </a:p>
          <a:p>
            <a:pPr marL="457200" lvl="1" indent="0">
              <a:buNone/>
            </a:pPr>
            <a:r>
              <a:rPr lang="en-ZA" sz="2000" dirty="0"/>
              <a:t>2 × 16 × 5 = (2 × 5) × 16 = 10 × 16 = 160</a:t>
            </a:r>
          </a:p>
          <a:p>
            <a:pPr marL="0" indent="0">
              <a:buNone/>
            </a:pPr>
            <a:endParaRPr lang="en-ZA" sz="2100" dirty="0"/>
          </a:p>
          <a:p>
            <a:pPr marL="0" indent="0">
              <a:buNone/>
            </a:pPr>
            <a:r>
              <a:rPr lang="en-ZA" sz="2100" dirty="0"/>
              <a:t>The </a:t>
            </a:r>
            <a:r>
              <a:rPr lang="en-ZA" sz="2100" b="1" dirty="0"/>
              <a:t>distributive law </a:t>
            </a:r>
            <a:r>
              <a:rPr lang="en-ZA" sz="2100" dirty="0"/>
              <a:t>gives us a useful trick for doing mental multiplication quickly. For example:</a:t>
            </a:r>
          </a:p>
          <a:p>
            <a:pPr marL="457200" lvl="1" indent="0">
              <a:buNone/>
            </a:pPr>
            <a:r>
              <a:rPr lang="en-ZA" sz="2000" dirty="0"/>
              <a:t>4 × 57 = 4 × (50 + 7)</a:t>
            </a:r>
          </a:p>
          <a:p>
            <a:pPr marL="457200" lvl="1" indent="0">
              <a:buNone/>
            </a:pPr>
            <a:r>
              <a:rPr lang="en-ZA" sz="2000" dirty="0"/>
              <a:t>= (4 × 50) + (4 × 7)</a:t>
            </a:r>
          </a:p>
          <a:p>
            <a:pPr marL="457200" lvl="1" indent="0">
              <a:buNone/>
            </a:pPr>
            <a:r>
              <a:rPr lang="en-ZA" sz="2000" dirty="0"/>
              <a:t>= 200 + 28 = 228</a:t>
            </a:r>
          </a:p>
        </p:txBody>
      </p:sp>
      <p:sp>
        <p:nvSpPr>
          <p:cNvPr id="16" name="TextBox 15"/>
          <p:cNvSpPr txBox="1"/>
          <p:nvPr/>
        </p:nvSpPr>
        <p:spPr>
          <a:xfrm>
            <a:off x="4081670" y="4406353"/>
            <a:ext cx="2811989" cy="400110"/>
          </a:xfrm>
          <a:prstGeom prst="rect">
            <a:avLst/>
          </a:prstGeom>
          <a:noFill/>
        </p:spPr>
        <p:txBody>
          <a:bodyPr wrap="square" rtlCol="0">
            <a:spAutoFit/>
          </a:bodyPr>
          <a:lstStyle/>
          <a:p>
            <a:pPr marL="0" lvl="4"/>
            <a:r>
              <a:rPr lang="en-ZA" sz="2000" b="1" dirty="0">
                <a:solidFill>
                  <a:srgbClr val="0D9293"/>
                </a:solidFill>
              </a:rPr>
              <a:t>Break up the number 57</a:t>
            </a:r>
          </a:p>
        </p:txBody>
      </p:sp>
      <p:sp>
        <p:nvSpPr>
          <p:cNvPr id="17" name="TextBox 16"/>
          <p:cNvSpPr txBox="1"/>
          <p:nvPr/>
        </p:nvSpPr>
        <p:spPr>
          <a:xfrm>
            <a:off x="4081670" y="4734688"/>
            <a:ext cx="3613569" cy="400110"/>
          </a:xfrm>
          <a:prstGeom prst="rect">
            <a:avLst/>
          </a:prstGeom>
          <a:noFill/>
        </p:spPr>
        <p:txBody>
          <a:bodyPr wrap="square" rtlCol="0">
            <a:spAutoFit/>
          </a:bodyPr>
          <a:lstStyle/>
          <a:p>
            <a:pPr marL="0" lvl="4"/>
            <a:r>
              <a:rPr lang="en-ZA" sz="2000" b="1" dirty="0">
                <a:solidFill>
                  <a:srgbClr val="0D9293"/>
                </a:solidFill>
              </a:rPr>
              <a:t>Distribute 4 over the parts of 57</a:t>
            </a:r>
            <a:r>
              <a:rPr lang="en-ZA" sz="1700" b="1" dirty="0">
                <a:solidFill>
                  <a:srgbClr val="0D9293"/>
                </a:solidFill>
              </a:rPr>
              <a:t>.</a:t>
            </a:r>
          </a:p>
        </p:txBody>
      </p:sp>
    </p:spTree>
    <p:extLst>
      <p:ext uri="{BB962C8B-B14F-4D97-AF65-F5344CB8AC3E}">
        <p14:creationId xmlns:p14="http://schemas.microsoft.com/office/powerpoint/2010/main" val="2718643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1.1 </a:t>
            </a:r>
          </a:p>
        </p:txBody>
      </p:sp>
      <p:sp>
        <p:nvSpPr>
          <p:cNvPr id="3" name="Content Placeholder 2"/>
          <p:cNvSpPr>
            <a:spLocks noGrp="1"/>
          </p:cNvSpPr>
          <p:nvPr>
            <p:ph sz="quarter" idx="10"/>
          </p:nvPr>
        </p:nvSpPr>
        <p:spPr/>
        <p:txBody>
          <a:bodyPr/>
          <a:lstStyle/>
          <a:p>
            <a:r>
              <a:rPr lang="en-ZA" dirty="0"/>
              <a:t>Exercise 1.2</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1.2 </a:t>
            </a:r>
            <a:r>
              <a:rPr lang="en-US" altLang="en-US" sz="2000" dirty="0"/>
              <a:t>on </a:t>
            </a:r>
            <a:r>
              <a:rPr lang="en-US" altLang="en-US" sz="2000" b="1" dirty="0"/>
              <a:t>page 5 </a:t>
            </a:r>
            <a:r>
              <a:rPr lang="en-US" altLang="en-US" sz="2000" dirty="0"/>
              <a:t>of your Student’s Book</a:t>
            </a:r>
            <a:endParaRPr lang="en-GB" altLang="en-US" sz="2000" dirty="0"/>
          </a:p>
        </p:txBody>
      </p:sp>
    </p:spTree>
    <p:extLst>
      <p:ext uri="{BB962C8B-B14F-4D97-AF65-F5344CB8AC3E}">
        <p14:creationId xmlns:p14="http://schemas.microsoft.com/office/powerpoint/2010/main" val="4025652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dirty="0"/>
              <a:t>Solving problems</a:t>
            </a:r>
            <a:endParaRPr lang="en-ZA"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1.1</a:t>
            </a:r>
          </a:p>
        </p:txBody>
      </p:sp>
      <p:sp>
        <p:nvSpPr>
          <p:cNvPr id="6" name="Rectangle 5"/>
          <p:cNvSpPr/>
          <p:nvPr/>
        </p:nvSpPr>
        <p:spPr>
          <a:xfrm>
            <a:off x="498075" y="1660675"/>
            <a:ext cx="7404809" cy="72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524614" y="1739343"/>
            <a:ext cx="609600" cy="523220"/>
          </a:xfrm>
          <a:prstGeom prst="rect">
            <a:avLst/>
          </a:prstGeom>
          <a:noFill/>
        </p:spPr>
        <p:txBody>
          <a:bodyPr wrap="square" rtlCol="0">
            <a:spAutoFit/>
          </a:bodyPr>
          <a:lstStyle/>
          <a:p>
            <a:pPr algn="ctr"/>
            <a:r>
              <a:rPr lang="en-GB" sz="2800" b="1" dirty="0">
                <a:solidFill>
                  <a:schemeClr val="bg1"/>
                </a:solidFill>
              </a:rPr>
              <a:t>1</a:t>
            </a:r>
            <a:endParaRPr lang="en-ZA" sz="2800" dirty="0">
              <a:solidFill>
                <a:schemeClr val="bg1"/>
              </a:solidFill>
            </a:endParaRPr>
          </a:p>
        </p:txBody>
      </p:sp>
      <p:sp>
        <p:nvSpPr>
          <p:cNvPr id="8" name="TextBox 7"/>
          <p:cNvSpPr txBox="1"/>
          <p:nvPr/>
        </p:nvSpPr>
        <p:spPr>
          <a:xfrm>
            <a:off x="1230204" y="1818872"/>
            <a:ext cx="6231300" cy="400110"/>
          </a:xfrm>
          <a:prstGeom prst="rect">
            <a:avLst/>
          </a:prstGeom>
          <a:noFill/>
        </p:spPr>
        <p:txBody>
          <a:bodyPr wrap="square" rtlCol="0">
            <a:spAutoFit/>
          </a:bodyPr>
          <a:lstStyle/>
          <a:p>
            <a:r>
              <a:rPr lang="en-ZA" sz="2000" dirty="0"/>
              <a:t>Read the problem carefully.</a:t>
            </a:r>
          </a:p>
        </p:txBody>
      </p:sp>
      <p:sp>
        <p:nvSpPr>
          <p:cNvPr id="9" name="Rectangle 8"/>
          <p:cNvSpPr/>
          <p:nvPr/>
        </p:nvSpPr>
        <p:spPr>
          <a:xfrm>
            <a:off x="1116284" y="1776854"/>
            <a:ext cx="45719" cy="468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p:nvSpPr>
        <p:spPr>
          <a:xfrm>
            <a:off x="496800" y="2449421"/>
            <a:ext cx="7404809" cy="72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TextBox 10"/>
          <p:cNvSpPr txBox="1"/>
          <p:nvPr/>
        </p:nvSpPr>
        <p:spPr>
          <a:xfrm>
            <a:off x="523339" y="2528089"/>
            <a:ext cx="609600" cy="523220"/>
          </a:xfrm>
          <a:prstGeom prst="rect">
            <a:avLst/>
          </a:prstGeom>
          <a:noFill/>
        </p:spPr>
        <p:txBody>
          <a:bodyPr wrap="square" rtlCol="0">
            <a:spAutoFit/>
          </a:bodyPr>
          <a:lstStyle/>
          <a:p>
            <a:pPr algn="ctr"/>
            <a:r>
              <a:rPr lang="en-GB" sz="2800" b="1" dirty="0">
                <a:solidFill>
                  <a:schemeClr val="bg1"/>
                </a:solidFill>
              </a:rPr>
              <a:t>2</a:t>
            </a:r>
            <a:endParaRPr lang="en-ZA" sz="2800" dirty="0">
              <a:solidFill>
                <a:schemeClr val="bg1"/>
              </a:solidFill>
            </a:endParaRPr>
          </a:p>
        </p:txBody>
      </p:sp>
      <p:sp>
        <p:nvSpPr>
          <p:cNvPr id="12" name="TextBox 11"/>
          <p:cNvSpPr txBox="1"/>
          <p:nvPr/>
        </p:nvSpPr>
        <p:spPr>
          <a:xfrm>
            <a:off x="1228929" y="2607618"/>
            <a:ext cx="6231300" cy="400110"/>
          </a:xfrm>
          <a:prstGeom prst="rect">
            <a:avLst/>
          </a:prstGeom>
          <a:noFill/>
        </p:spPr>
        <p:txBody>
          <a:bodyPr wrap="square" rtlCol="0">
            <a:spAutoFit/>
          </a:bodyPr>
          <a:lstStyle/>
          <a:p>
            <a:r>
              <a:rPr lang="en-ZA" sz="2000" dirty="0"/>
              <a:t>List the facts in the problem.</a:t>
            </a:r>
          </a:p>
        </p:txBody>
      </p:sp>
      <p:sp>
        <p:nvSpPr>
          <p:cNvPr id="13" name="Rectangle 12"/>
          <p:cNvSpPr/>
          <p:nvPr/>
        </p:nvSpPr>
        <p:spPr>
          <a:xfrm>
            <a:off x="1115009" y="2565600"/>
            <a:ext cx="45719" cy="468000"/>
          </a:xfrm>
          <a:prstGeom prst="rect">
            <a:avLst/>
          </a:prstGeom>
          <a:solidFill>
            <a:srgbClr val="9C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p:cNvSpPr/>
          <p:nvPr/>
        </p:nvSpPr>
        <p:spPr>
          <a:xfrm>
            <a:off x="493522" y="3255783"/>
            <a:ext cx="7404809" cy="72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5" name="TextBox 14"/>
          <p:cNvSpPr txBox="1"/>
          <p:nvPr/>
        </p:nvSpPr>
        <p:spPr>
          <a:xfrm>
            <a:off x="520061" y="3334451"/>
            <a:ext cx="609600" cy="523220"/>
          </a:xfrm>
          <a:prstGeom prst="rect">
            <a:avLst/>
          </a:prstGeom>
          <a:noFill/>
        </p:spPr>
        <p:txBody>
          <a:bodyPr wrap="square" rtlCol="0">
            <a:spAutoFit/>
          </a:bodyPr>
          <a:lstStyle/>
          <a:p>
            <a:pPr algn="ctr"/>
            <a:r>
              <a:rPr lang="en-GB" sz="2800" b="1" dirty="0">
                <a:solidFill>
                  <a:schemeClr val="bg1"/>
                </a:solidFill>
              </a:rPr>
              <a:t>3</a:t>
            </a:r>
            <a:endParaRPr lang="en-ZA" sz="2800" dirty="0">
              <a:solidFill>
                <a:schemeClr val="bg1"/>
              </a:solidFill>
            </a:endParaRPr>
          </a:p>
        </p:txBody>
      </p:sp>
      <p:sp>
        <p:nvSpPr>
          <p:cNvPr id="16" name="TextBox 15"/>
          <p:cNvSpPr txBox="1"/>
          <p:nvPr/>
        </p:nvSpPr>
        <p:spPr>
          <a:xfrm>
            <a:off x="1225651" y="3425674"/>
            <a:ext cx="6231300" cy="400110"/>
          </a:xfrm>
          <a:prstGeom prst="rect">
            <a:avLst/>
          </a:prstGeom>
          <a:noFill/>
        </p:spPr>
        <p:txBody>
          <a:bodyPr wrap="square" rtlCol="0">
            <a:spAutoFit/>
          </a:bodyPr>
          <a:lstStyle/>
          <a:p>
            <a:r>
              <a:rPr lang="en-ZA" sz="2000" dirty="0"/>
              <a:t>Write down what you need to find.</a:t>
            </a:r>
          </a:p>
        </p:txBody>
      </p:sp>
      <p:sp>
        <p:nvSpPr>
          <p:cNvPr id="17" name="Rectangle 16"/>
          <p:cNvSpPr/>
          <p:nvPr/>
        </p:nvSpPr>
        <p:spPr>
          <a:xfrm>
            <a:off x="1111731" y="3371962"/>
            <a:ext cx="45719" cy="468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p:cNvSpPr/>
          <p:nvPr/>
        </p:nvSpPr>
        <p:spPr>
          <a:xfrm>
            <a:off x="493751" y="4077063"/>
            <a:ext cx="7404809" cy="72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9" name="TextBox 18"/>
          <p:cNvSpPr txBox="1"/>
          <p:nvPr/>
        </p:nvSpPr>
        <p:spPr>
          <a:xfrm>
            <a:off x="520290" y="4155731"/>
            <a:ext cx="609600" cy="523220"/>
          </a:xfrm>
          <a:prstGeom prst="rect">
            <a:avLst/>
          </a:prstGeom>
          <a:noFill/>
        </p:spPr>
        <p:txBody>
          <a:bodyPr wrap="square" rtlCol="0">
            <a:spAutoFit/>
          </a:bodyPr>
          <a:lstStyle/>
          <a:p>
            <a:pPr algn="ctr"/>
            <a:r>
              <a:rPr lang="en-GB" sz="2800" b="1" dirty="0">
                <a:solidFill>
                  <a:schemeClr val="bg1"/>
                </a:solidFill>
              </a:rPr>
              <a:t>4</a:t>
            </a:r>
            <a:endParaRPr lang="en-ZA" sz="2800" dirty="0">
              <a:solidFill>
                <a:schemeClr val="bg1"/>
              </a:solidFill>
            </a:endParaRPr>
          </a:p>
        </p:txBody>
      </p:sp>
      <p:sp>
        <p:nvSpPr>
          <p:cNvPr id="20" name="TextBox 19"/>
          <p:cNvSpPr txBox="1"/>
          <p:nvPr/>
        </p:nvSpPr>
        <p:spPr>
          <a:xfrm>
            <a:off x="1225880" y="4127684"/>
            <a:ext cx="6425496" cy="707886"/>
          </a:xfrm>
          <a:prstGeom prst="rect">
            <a:avLst/>
          </a:prstGeom>
          <a:noFill/>
        </p:spPr>
        <p:txBody>
          <a:bodyPr wrap="square" rtlCol="0">
            <a:spAutoFit/>
          </a:bodyPr>
          <a:lstStyle/>
          <a:p>
            <a:r>
              <a:rPr lang="en-ZA" sz="2000" dirty="0"/>
              <a:t>Decide which operations you must do and write the number sentence.</a:t>
            </a:r>
          </a:p>
        </p:txBody>
      </p:sp>
      <p:sp>
        <p:nvSpPr>
          <p:cNvPr id="21" name="Rectangle 20"/>
          <p:cNvSpPr/>
          <p:nvPr/>
        </p:nvSpPr>
        <p:spPr>
          <a:xfrm>
            <a:off x="1111960" y="4193242"/>
            <a:ext cx="45719" cy="468000"/>
          </a:xfrm>
          <a:prstGeom prst="rect">
            <a:avLst/>
          </a:prstGeom>
          <a:solidFill>
            <a:srgbClr val="9C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ectangle 21"/>
          <p:cNvSpPr/>
          <p:nvPr/>
        </p:nvSpPr>
        <p:spPr>
          <a:xfrm>
            <a:off x="490473" y="4883425"/>
            <a:ext cx="7404809" cy="72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3" name="TextBox 22"/>
          <p:cNvSpPr txBox="1"/>
          <p:nvPr/>
        </p:nvSpPr>
        <p:spPr>
          <a:xfrm>
            <a:off x="517012" y="4962093"/>
            <a:ext cx="609600" cy="523220"/>
          </a:xfrm>
          <a:prstGeom prst="rect">
            <a:avLst/>
          </a:prstGeom>
          <a:noFill/>
        </p:spPr>
        <p:txBody>
          <a:bodyPr wrap="square" rtlCol="0">
            <a:spAutoFit/>
          </a:bodyPr>
          <a:lstStyle/>
          <a:p>
            <a:pPr algn="ctr"/>
            <a:r>
              <a:rPr lang="en-GB" sz="2800" b="1" dirty="0">
                <a:solidFill>
                  <a:schemeClr val="bg1"/>
                </a:solidFill>
              </a:rPr>
              <a:t>5</a:t>
            </a:r>
            <a:endParaRPr lang="en-ZA" sz="2800" dirty="0">
              <a:solidFill>
                <a:schemeClr val="bg1"/>
              </a:solidFill>
            </a:endParaRPr>
          </a:p>
        </p:txBody>
      </p:sp>
      <p:sp>
        <p:nvSpPr>
          <p:cNvPr id="24" name="TextBox 23"/>
          <p:cNvSpPr txBox="1"/>
          <p:nvPr/>
        </p:nvSpPr>
        <p:spPr>
          <a:xfrm>
            <a:off x="1222602" y="4920601"/>
            <a:ext cx="6231300" cy="707886"/>
          </a:xfrm>
          <a:prstGeom prst="rect">
            <a:avLst/>
          </a:prstGeom>
          <a:noFill/>
        </p:spPr>
        <p:txBody>
          <a:bodyPr wrap="square" rtlCol="0">
            <a:spAutoFit/>
          </a:bodyPr>
          <a:lstStyle/>
          <a:p>
            <a:r>
              <a:rPr lang="en-ZA" sz="2000" dirty="0"/>
              <a:t>Apply your knowledge of the operations to do the calculation</a:t>
            </a:r>
            <a:r>
              <a:rPr lang="en-ZA" dirty="0"/>
              <a:t>.</a:t>
            </a:r>
          </a:p>
        </p:txBody>
      </p:sp>
      <p:sp>
        <p:nvSpPr>
          <p:cNvPr id="25" name="Rectangle 24"/>
          <p:cNvSpPr/>
          <p:nvPr/>
        </p:nvSpPr>
        <p:spPr>
          <a:xfrm>
            <a:off x="1108682" y="4999604"/>
            <a:ext cx="45719" cy="468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610457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Solving problems</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1.1</a:t>
            </a:r>
          </a:p>
        </p:txBody>
      </p:sp>
      <p:sp>
        <p:nvSpPr>
          <p:cNvPr id="13" name="Rectangle 12"/>
          <p:cNvSpPr/>
          <p:nvPr/>
        </p:nvSpPr>
        <p:spPr>
          <a:xfrm>
            <a:off x="526763" y="1641070"/>
            <a:ext cx="7358349" cy="4272368"/>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14" name="Content Placeholder 2"/>
          <p:cNvSpPr txBox="1">
            <a:spLocks/>
          </p:cNvSpPr>
          <p:nvPr/>
        </p:nvSpPr>
        <p:spPr>
          <a:xfrm>
            <a:off x="866355" y="1433168"/>
            <a:ext cx="5074070" cy="368737"/>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9CCB45"/>
                </a:solidFill>
              </a:rPr>
              <a:t>Tips on deciding which operator to use</a:t>
            </a:r>
            <a:endParaRPr lang="en-GB" sz="2400" b="1" i="1" dirty="0">
              <a:solidFill>
                <a:srgbClr val="9CCB45"/>
              </a:solidFill>
            </a:endParaRPr>
          </a:p>
        </p:txBody>
      </p:sp>
      <p:sp>
        <p:nvSpPr>
          <p:cNvPr id="15" name="Content Placeholder 2"/>
          <p:cNvSpPr>
            <a:spLocks noGrp="1"/>
          </p:cNvSpPr>
          <p:nvPr/>
        </p:nvSpPr>
        <p:spPr>
          <a:xfrm>
            <a:off x="717426" y="2036640"/>
            <a:ext cx="6974291" cy="3772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Use addition with words like </a:t>
            </a:r>
          </a:p>
          <a:p>
            <a:pPr marL="0" indent="0">
              <a:buNone/>
            </a:pPr>
            <a:endParaRPr lang="en-ZA" sz="2000" dirty="0"/>
          </a:p>
          <a:p>
            <a:pPr marL="457200" lvl="1" indent="0">
              <a:buNone/>
            </a:pPr>
            <a:r>
              <a:rPr lang="en-ZA" b="1" dirty="0"/>
              <a:t>‘find the sum’</a:t>
            </a:r>
            <a:r>
              <a:rPr lang="en-ZA" dirty="0"/>
              <a:t> and </a:t>
            </a:r>
            <a:r>
              <a:rPr lang="en-ZA" b="1" dirty="0"/>
              <a:t>‘what is the total’.</a:t>
            </a:r>
          </a:p>
          <a:p>
            <a:pPr marL="0" indent="0">
              <a:buNone/>
            </a:pPr>
            <a:endParaRPr lang="en-ZA" sz="2000" b="1" dirty="0"/>
          </a:p>
          <a:p>
            <a:pPr marL="0" indent="0">
              <a:buNone/>
            </a:pPr>
            <a:r>
              <a:rPr lang="en-ZA" sz="2000" dirty="0"/>
              <a:t>Use a</a:t>
            </a:r>
            <a:r>
              <a:rPr lang="en-ZA" sz="2000" dirty="0">
                <a:sym typeface="+mn-ea"/>
              </a:rPr>
              <a:t>ddition or </a:t>
            </a:r>
            <a:r>
              <a:rPr lang="en-ZA" sz="2000" dirty="0"/>
              <a:t>multiplication with words like </a:t>
            </a:r>
          </a:p>
          <a:p>
            <a:pPr marL="0" indent="0">
              <a:buNone/>
            </a:pPr>
            <a:endParaRPr lang="en-ZA" sz="2000" dirty="0"/>
          </a:p>
          <a:p>
            <a:pPr marL="457200" lvl="1" indent="0">
              <a:buNone/>
            </a:pPr>
            <a:r>
              <a:rPr lang="en-ZA" b="1" dirty="0"/>
              <a:t>‘if each’ </a:t>
            </a:r>
            <a:r>
              <a:rPr lang="en-ZA" dirty="0"/>
              <a:t>... </a:t>
            </a:r>
            <a:r>
              <a:rPr lang="en-ZA" b="1" dirty="0"/>
              <a:t>‘find all’</a:t>
            </a:r>
            <a:r>
              <a:rPr lang="en-ZA" dirty="0"/>
              <a:t>. </a:t>
            </a:r>
          </a:p>
          <a:p>
            <a:pPr marL="457200" lvl="1" indent="0">
              <a:buNone/>
            </a:pPr>
            <a:endParaRPr lang="en-ZA" dirty="0"/>
          </a:p>
          <a:p>
            <a:pPr marL="0" indent="0">
              <a:buNone/>
            </a:pPr>
            <a:r>
              <a:rPr lang="en-ZA" sz="2000" dirty="0"/>
              <a:t>Look carefully at the facts in the problem to decide.</a:t>
            </a:r>
          </a:p>
        </p:txBody>
      </p:sp>
    </p:spTree>
    <p:extLst>
      <p:ext uri="{BB962C8B-B14F-4D97-AF65-F5344CB8AC3E}">
        <p14:creationId xmlns:p14="http://schemas.microsoft.com/office/powerpoint/2010/main" val="819922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Solving problems</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1.1</a:t>
            </a:r>
          </a:p>
        </p:txBody>
      </p:sp>
      <p:sp>
        <p:nvSpPr>
          <p:cNvPr id="13" name="Rectangle 12"/>
          <p:cNvSpPr/>
          <p:nvPr/>
        </p:nvSpPr>
        <p:spPr>
          <a:xfrm>
            <a:off x="526763" y="1641070"/>
            <a:ext cx="7358349" cy="4272368"/>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14" name="Content Placeholder 2"/>
          <p:cNvSpPr txBox="1">
            <a:spLocks/>
          </p:cNvSpPr>
          <p:nvPr/>
        </p:nvSpPr>
        <p:spPr>
          <a:xfrm>
            <a:off x="866355" y="1433168"/>
            <a:ext cx="5074070" cy="368737"/>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9CCB45"/>
                </a:solidFill>
              </a:rPr>
              <a:t>Tips on deciding which operator to use</a:t>
            </a:r>
            <a:endParaRPr lang="en-GB" sz="2400" b="1" i="1" dirty="0">
              <a:solidFill>
                <a:srgbClr val="9CCB45"/>
              </a:solidFill>
            </a:endParaRPr>
          </a:p>
        </p:txBody>
      </p:sp>
      <p:sp>
        <p:nvSpPr>
          <p:cNvPr id="15" name="Content Placeholder 2"/>
          <p:cNvSpPr>
            <a:spLocks noGrp="1"/>
          </p:cNvSpPr>
          <p:nvPr/>
        </p:nvSpPr>
        <p:spPr>
          <a:xfrm>
            <a:off x="717426" y="2036640"/>
            <a:ext cx="6974291" cy="3772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2000" dirty="0"/>
              <a:t>Use subtraction with words like </a:t>
            </a:r>
          </a:p>
          <a:p>
            <a:pPr marL="457200" lvl="1" indent="0">
              <a:buNone/>
            </a:pPr>
            <a:r>
              <a:rPr lang="en-ZA" sz="2000" b="1" dirty="0"/>
              <a:t>‘what is the difference’, </a:t>
            </a:r>
          </a:p>
          <a:p>
            <a:pPr marL="457200" lvl="1" indent="0">
              <a:buNone/>
            </a:pPr>
            <a:r>
              <a:rPr lang="en-ZA" sz="2000" b="1" dirty="0"/>
              <a:t>‘how much more’ </a:t>
            </a:r>
            <a:r>
              <a:rPr lang="en-ZA" sz="2000" dirty="0"/>
              <a:t>or</a:t>
            </a:r>
            <a:r>
              <a:rPr lang="en-ZA" sz="2000" b="1" dirty="0"/>
              <a:t> </a:t>
            </a:r>
          </a:p>
          <a:p>
            <a:pPr marL="457200" lvl="1" indent="0">
              <a:buNone/>
            </a:pPr>
            <a:r>
              <a:rPr lang="en-ZA" sz="2000" b="1" dirty="0"/>
              <a:t>‘how much less’.</a:t>
            </a:r>
          </a:p>
          <a:p>
            <a:r>
              <a:rPr lang="en-ZA" sz="2000" dirty="0"/>
              <a:t>Use division with words like </a:t>
            </a:r>
          </a:p>
          <a:p>
            <a:pPr marL="457200" lvl="1" indent="0">
              <a:buNone/>
            </a:pPr>
            <a:r>
              <a:rPr lang="en-ZA" sz="2000" b="1" dirty="0"/>
              <a:t>‘how much is each’, </a:t>
            </a:r>
          </a:p>
          <a:p>
            <a:pPr marL="457200" lvl="1" indent="0">
              <a:buNone/>
            </a:pPr>
            <a:r>
              <a:rPr lang="en-ZA" sz="2000" b="1" dirty="0"/>
              <a:t>‘if each is ... how many’,</a:t>
            </a:r>
          </a:p>
          <a:p>
            <a:pPr marL="457200" lvl="1" indent="0">
              <a:buNone/>
            </a:pPr>
            <a:r>
              <a:rPr lang="en-ZA" sz="2000" b="1" dirty="0"/>
              <a:t>‘find the cost per ...’.</a:t>
            </a:r>
          </a:p>
          <a:p>
            <a:r>
              <a:rPr lang="en-ZA" sz="2000" dirty="0"/>
              <a:t>Sometimes you need to rephrase a problem to help you see what operation to use. State the problem in simple words. It can also help to do a sketch of the problem.</a:t>
            </a:r>
          </a:p>
        </p:txBody>
      </p:sp>
    </p:spTree>
    <p:extLst>
      <p:ext uri="{BB962C8B-B14F-4D97-AF65-F5344CB8AC3E}">
        <p14:creationId xmlns:p14="http://schemas.microsoft.com/office/powerpoint/2010/main" val="2287656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Mastering calculations</a:t>
            </a:r>
            <a:endParaRPr lang="en-GB" dirty="0"/>
          </a:p>
        </p:txBody>
      </p:sp>
      <p:sp>
        <p:nvSpPr>
          <p:cNvPr id="3" name="Text Placeholder 2"/>
          <p:cNvSpPr>
            <a:spLocks noGrp="1"/>
          </p:cNvSpPr>
          <p:nvPr>
            <p:ph type="body" idx="1"/>
          </p:nvPr>
        </p:nvSpPr>
        <p:spPr/>
        <p:txBody>
          <a:bodyPr/>
          <a:lstStyle/>
          <a:p>
            <a:r>
              <a:rPr lang="en-ZA" sz="3200" dirty="0"/>
              <a:t>Module 1</a:t>
            </a:r>
            <a:endParaRPr lang="en-GB" dirty="0"/>
          </a:p>
        </p:txBody>
      </p:sp>
    </p:spTree>
    <p:extLst>
      <p:ext uri="{BB962C8B-B14F-4D97-AF65-F5344CB8AC3E}">
        <p14:creationId xmlns:p14="http://schemas.microsoft.com/office/powerpoint/2010/main" val="2322906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L4 M1 Slid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8970" y="1590728"/>
            <a:ext cx="5789483" cy="4320000"/>
          </a:xfrm>
          <a:prstGeom prst="rect">
            <a:avLst/>
          </a:prstGeom>
        </p:spPr>
      </p:pic>
      <p:sp>
        <p:nvSpPr>
          <p:cNvPr id="5" name="Rectangle 4"/>
          <p:cNvSpPr/>
          <p:nvPr/>
        </p:nvSpPr>
        <p:spPr>
          <a:xfrm>
            <a:off x="219074" y="1451922"/>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138480"/>
            <a:ext cx="2970990" cy="3504063"/>
          </a:xfrm>
          <a:prstGeom prst="rect">
            <a:avLst/>
          </a:prstGeom>
        </p:spPr>
      </p:pic>
      <p:sp>
        <p:nvSpPr>
          <p:cNvPr id="9" name="Title 1"/>
          <p:cNvSpPr>
            <a:spLocks noGrp="1"/>
          </p:cNvSpPr>
          <p:nvPr>
            <p:ph type="title"/>
          </p:nvPr>
        </p:nvSpPr>
        <p:spPr>
          <a:xfrm>
            <a:off x="381001" y="417320"/>
            <a:ext cx="7905750" cy="720724"/>
          </a:xfrm>
        </p:spPr>
        <p:txBody>
          <a:bodyPr/>
          <a:lstStyle/>
          <a:p>
            <a:r>
              <a:rPr lang="en-ZA" sz="4400" dirty="0"/>
              <a:t>Example </a:t>
            </a:r>
            <a:r>
              <a:rPr lang="en-ZA" dirty="0"/>
              <a:t>1</a:t>
            </a:r>
            <a:r>
              <a:rPr lang="en-ZA" sz="4400" dirty="0"/>
              <a:t>.3 page 5</a:t>
            </a:r>
            <a:endParaRPr lang="en-GB" sz="4400" dirty="0"/>
          </a:p>
        </p:txBody>
      </p:sp>
      <p:sp>
        <p:nvSpPr>
          <p:cNvPr id="10" name="Text Placeholder 3"/>
          <p:cNvSpPr txBox="1">
            <a:spLocks/>
          </p:cNvSpPr>
          <p:nvPr/>
        </p:nvSpPr>
        <p:spPr>
          <a:xfrm>
            <a:off x="399289" y="971852"/>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solidFill>
                  <a:schemeClr val="bg1">
                    <a:lumMod val="65000"/>
                  </a:schemeClr>
                </a:solidFill>
              </a:rPr>
              <a:t>Unit 1.1</a:t>
            </a:r>
          </a:p>
        </p:txBody>
      </p:sp>
    </p:spTree>
    <p:extLst>
      <p:ext uri="{BB962C8B-B14F-4D97-AF65-F5344CB8AC3E}">
        <p14:creationId xmlns:p14="http://schemas.microsoft.com/office/powerpoint/2010/main" val="408393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39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1.1 </a:t>
            </a:r>
          </a:p>
        </p:txBody>
      </p:sp>
      <p:sp>
        <p:nvSpPr>
          <p:cNvPr id="3" name="Content Placeholder 2"/>
          <p:cNvSpPr>
            <a:spLocks noGrp="1"/>
          </p:cNvSpPr>
          <p:nvPr>
            <p:ph sz="quarter" idx="10"/>
          </p:nvPr>
        </p:nvSpPr>
        <p:spPr/>
        <p:txBody>
          <a:bodyPr/>
          <a:lstStyle/>
          <a:p>
            <a:r>
              <a:rPr lang="en-ZA" dirty="0"/>
              <a:t>Exercise 1.3</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1.3 </a:t>
            </a:r>
            <a:r>
              <a:rPr lang="en-US" altLang="en-US" sz="2000" dirty="0"/>
              <a:t>on </a:t>
            </a:r>
            <a:r>
              <a:rPr lang="en-US" altLang="en-US" sz="2000" b="1" dirty="0"/>
              <a:t>page 6 </a:t>
            </a:r>
            <a:r>
              <a:rPr lang="en-US" altLang="en-US" sz="2000" dirty="0"/>
              <a:t>of your Student’s Book</a:t>
            </a:r>
            <a:endParaRPr lang="en-GB" altLang="en-US" sz="2000" dirty="0"/>
          </a:p>
        </p:txBody>
      </p:sp>
    </p:spTree>
    <p:extLst>
      <p:ext uri="{BB962C8B-B14F-4D97-AF65-F5344CB8AC3E}">
        <p14:creationId xmlns:p14="http://schemas.microsoft.com/office/powerpoint/2010/main" val="36598961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Calculating and solving problems with positive and negative numbers</a:t>
            </a:r>
          </a:p>
        </p:txBody>
      </p:sp>
      <p:sp>
        <p:nvSpPr>
          <p:cNvPr id="3" name="Content Placeholder 2"/>
          <p:cNvSpPr>
            <a:spLocks noGrp="1"/>
          </p:cNvSpPr>
          <p:nvPr>
            <p:ph idx="1"/>
          </p:nvPr>
        </p:nvSpPr>
        <p:spPr/>
        <p:txBody>
          <a:bodyPr/>
          <a:lstStyle/>
          <a:p>
            <a:pPr marL="174625" indent="-174625" fontAlgn="t">
              <a:buFont typeface="Arial" panose="020B0604020202020204" pitchFamily="34" charset="0"/>
              <a:buChar char="•"/>
            </a:pPr>
            <a:r>
              <a:rPr lang="en-ZA" altLang="en-GB" dirty="0">
                <a:sym typeface="+mn-ea"/>
              </a:rPr>
              <a:t>Negative numbers have a minus sign in front of them. They show numbers smaller than zero. </a:t>
            </a:r>
          </a:p>
          <a:p>
            <a:pPr marL="174625" indent="-174625" fontAlgn="t">
              <a:buFont typeface="Arial" panose="020B0604020202020204" pitchFamily="34" charset="0"/>
              <a:buChar char="•"/>
            </a:pPr>
            <a:r>
              <a:rPr lang="en-ZA" altLang="en-GB" dirty="0">
                <a:sym typeface="+mn-ea"/>
              </a:rPr>
              <a:t>Examples: temperatures below 0°C, financial calculations, and to show changes in position down.</a:t>
            </a:r>
          </a:p>
          <a:p>
            <a:pPr marL="174625" indent="-174625" fontAlgn="t">
              <a:buFont typeface="Arial" panose="020B0604020202020204" pitchFamily="34" charset="0"/>
              <a:buChar char="•"/>
            </a:pPr>
            <a:endParaRPr lang="en-ZA" altLang="en-US" dirty="0"/>
          </a:p>
          <a:p>
            <a:pPr marL="174625" indent="-174625" fontAlgn="t">
              <a:buFont typeface="Arial" panose="020B0604020202020204" pitchFamily="34" charset="0"/>
              <a:buChar char="•"/>
            </a:pPr>
            <a:endParaRPr lang="en-ZA" altLang="en-US" dirty="0"/>
          </a:p>
          <a:p>
            <a:pPr marL="174625" indent="-174625" fontAlgn="t">
              <a:buFont typeface="Arial" panose="020B0604020202020204" pitchFamily="34" charset="0"/>
              <a:buChar char="•"/>
            </a:pPr>
            <a:endParaRPr lang="en-ZA" altLang="en-US" dirty="0"/>
          </a:p>
          <a:p>
            <a:pPr marL="174625" indent="-174625" fontAlgn="t">
              <a:buFont typeface="Arial" panose="020B0604020202020204" pitchFamily="34" charset="0"/>
              <a:buChar char="•"/>
            </a:pPr>
            <a:r>
              <a:rPr lang="en-ZA" altLang="en-US" dirty="0"/>
              <a:t>As the negative number appears to get 'bigger', its value gets smaller. </a:t>
            </a:r>
          </a:p>
          <a:p>
            <a:pPr marL="174625" indent="-174625" fontAlgn="t">
              <a:buFont typeface="Arial" panose="020B0604020202020204" pitchFamily="34" charset="0"/>
              <a:buChar char="•"/>
            </a:pPr>
            <a:r>
              <a:rPr lang="en-ZA" altLang="en-US" dirty="0"/>
              <a:t>So –5 is smaller than –1.</a:t>
            </a:r>
          </a:p>
        </p:txBody>
      </p:sp>
      <p:sp>
        <p:nvSpPr>
          <p:cNvPr id="4" name="Text Placeholder 3"/>
          <p:cNvSpPr>
            <a:spLocks noGrp="1"/>
          </p:cNvSpPr>
          <p:nvPr>
            <p:ph type="body" sz="quarter" idx="10"/>
          </p:nvPr>
        </p:nvSpPr>
        <p:spPr/>
        <p:txBody>
          <a:bodyPr/>
          <a:lstStyle/>
          <a:p>
            <a:r>
              <a:rPr lang="en-ZA" dirty="0"/>
              <a:t>Unit 1.2</a:t>
            </a: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9534" y="3411109"/>
            <a:ext cx="5382895" cy="972407"/>
          </a:xfrm>
          <a:prstGeom prst="rect">
            <a:avLst/>
          </a:prstGeom>
        </p:spPr>
      </p:pic>
    </p:spTree>
    <p:extLst>
      <p:ext uri="{BB962C8B-B14F-4D97-AF65-F5344CB8AC3E}">
        <p14:creationId xmlns:p14="http://schemas.microsoft.com/office/powerpoint/2010/main" val="38826623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2025148" y="1817237"/>
            <a:ext cx="5859965" cy="3703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altLang="en-US" sz="2000" dirty="0"/>
              <a:t>Health laws say that shops must keep fridges at 5°C and freezers must be at </a:t>
            </a:r>
            <a:r>
              <a:rPr lang="en-ZA" altLang="en-US" sz="2000" dirty="0">
                <a:sym typeface="+mn-ea"/>
              </a:rPr>
              <a:t>–</a:t>
            </a:r>
            <a:r>
              <a:rPr lang="en-ZA" altLang="en-US" sz="2000" dirty="0"/>
              <a:t>18</a:t>
            </a:r>
            <a:r>
              <a:rPr lang="en-ZA" altLang="en-US" sz="2000" dirty="0">
                <a:sym typeface="+mn-ea"/>
              </a:rPr>
              <a:t>°C</a:t>
            </a:r>
            <a:r>
              <a:rPr lang="en-ZA" altLang="en-US" sz="2000" dirty="0"/>
              <a:t>. What is the difference between these two temperatures?</a:t>
            </a:r>
          </a:p>
          <a:p>
            <a:endParaRPr lang="en-ZA" altLang="en-US" sz="2000" dirty="0"/>
          </a:p>
          <a:p>
            <a:r>
              <a:rPr lang="en-ZA" altLang="en-US" sz="2000" dirty="0"/>
              <a:t>The temperature of a freezer in a shop increases from –18°C to –11°C during a power failure. By how much must the temperature decrease before food can be stored in it again?</a:t>
            </a:r>
          </a:p>
          <a:p>
            <a:endParaRPr lang="en-ZA" altLang="en-US" sz="2000" dirty="0"/>
          </a:p>
          <a:p>
            <a:r>
              <a:rPr lang="en-ZA" altLang="en-US" sz="2000" dirty="0"/>
              <a:t>Adrian has only R230 in his cheque account, but he can withdraw R150 and R750. How much is his overdraft?  </a:t>
            </a:r>
          </a:p>
        </p:txBody>
      </p:sp>
      <p:sp>
        <p:nvSpPr>
          <p:cNvPr id="2" name="Title 1"/>
          <p:cNvSpPr>
            <a:spLocks noGrp="1"/>
          </p:cNvSpPr>
          <p:nvPr>
            <p:ph type="title"/>
          </p:nvPr>
        </p:nvSpPr>
        <p:spPr/>
        <p:txBody>
          <a:bodyPr/>
          <a:lstStyle/>
          <a:p>
            <a:r>
              <a:rPr lang="en-ZA" dirty="0"/>
              <a:t>Example 1.4 page 8</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1.2</a:t>
            </a:r>
          </a:p>
        </p:txBody>
      </p:sp>
    </p:spTree>
    <p:extLst>
      <p:ext uri="{BB962C8B-B14F-4D97-AF65-F5344CB8AC3E}">
        <p14:creationId xmlns:p14="http://schemas.microsoft.com/office/powerpoint/2010/main" val="42801930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1646" y="1444870"/>
            <a:ext cx="7202854" cy="446856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2501" y="1607278"/>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2012649" y="1855694"/>
            <a:ext cx="5937249" cy="2793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00" indent="-444500">
              <a:buAutoNum type="arabicPeriod"/>
            </a:pPr>
            <a:r>
              <a:rPr lang="en-ZA" altLang="en-US" sz="2000" dirty="0"/>
              <a:t>Draw a rough number line.</a:t>
            </a:r>
          </a:p>
          <a:p>
            <a:pPr marL="457200" indent="-457200">
              <a:buAutoNum type="arabicPeriod"/>
            </a:pPr>
            <a:endParaRPr lang="en-ZA" altLang="en-US" sz="2000" dirty="0"/>
          </a:p>
          <a:p>
            <a:pPr marL="0" indent="0" algn="ctr">
              <a:buNone/>
            </a:pPr>
            <a:r>
              <a:rPr lang="en-ZA" altLang="en-US" b="1" dirty="0"/>
              <a:t>5 °C – (–18 °C) = 5 + 18 = 23 °C</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9927" y="1870140"/>
            <a:ext cx="3056446" cy="3611498"/>
          </a:xfrm>
          <a:prstGeom prst="rect">
            <a:avLst/>
          </a:prstGeom>
          <a:noFill/>
          <a:ln>
            <a:noFill/>
          </a:ln>
        </p:spPr>
      </p:pic>
      <p:sp>
        <p:nvSpPr>
          <p:cNvPr id="2" name="Title 1"/>
          <p:cNvSpPr>
            <a:spLocks noGrp="1"/>
          </p:cNvSpPr>
          <p:nvPr>
            <p:ph type="title"/>
          </p:nvPr>
        </p:nvSpPr>
        <p:spPr/>
        <p:txBody>
          <a:bodyPr/>
          <a:lstStyle/>
          <a:p>
            <a:r>
              <a:rPr lang="en-ZA" dirty="0"/>
              <a:t>Example 1.4 page 8</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1.2</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366" y="3669134"/>
            <a:ext cx="746776" cy="30886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9111" y="4893939"/>
            <a:ext cx="5673256" cy="36740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7498" y="4053693"/>
            <a:ext cx="4547020" cy="711015"/>
          </a:xfrm>
          <a:prstGeom prst="rect">
            <a:avLst/>
          </a:prstGeom>
        </p:spPr>
      </p:pic>
    </p:spTree>
    <p:extLst>
      <p:ext uri="{BB962C8B-B14F-4D97-AF65-F5344CB8AC3E}">
        <p14:creationId xmlns:p14="http://schemas.microsoft.com/office/powerpoint/2010/main" val="129534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fade">
                                      <p:cBhvr>
                                        <p:cTn id="28" dur="500"/>
                                        <p:tgtEl>
                                          <p:spTgt spid="1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1646" y="1444870"/>
            <a:ext cx="7202854" cy="446856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2501" y="1607278"/>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2012649" y="1855694"/>
            <a:ext cx="5937249" cy="2793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
            </a:pPr>
            <a:r>
              <a:rPr lang="en-ZA" altLang="en-US" sz="2000" dirty="0"/>
              <a:t>Draw a rough number line.</a:t>
            </a:r>
          </a:p>
          <a:p>
            <a:pPr marL="457200" indent="-457200">
              <a:buAutoNum type="arabicPeriod" startAt="2"/>
            </a:pPr>
            <a:endParaRPr lang="en-ZA" altLang="en-US" sz="2000" dirty="0"/>
          </a:p>
          <a:p>
            <a:pPr marL="0" indent="0" algn="ctr">
              <a:buNone/>
            </a:pPr>
            <a:r>
              <a:rPr lang="en-ZA" altLang="en-US" b="1" dirty="0"/>
              <a:t>– 18°C – (–7°C) = –18°C + 7°C = –11°C</a:t>
            </a:r>
          </a:p>
        </p:txBody>
      </p:sp>
      <p:sp>
        <p:nvSpPr>
          <p:cNvPr id="2" name="Title 1"/>
          <p:cNvSpPr>
            <a:spLocks noGrp="1"/>
          </p:cNvSpPr>
          <p:nvPr>
            <p:ph type="title"/>
          </p:nvPr>
        </p:nvSpPr>
        <p:spPr/>
        <p:txBody>
          <a:bodyPr/>
          <a:lstStyle/>
          <a:p>
            <a:r>
              <a:rPr lang="en-ZA" dirty="0"/>
              <a:t>Example 1.4 page 8</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601" y="3827744"/>
            <a:ext cx="688774" cy="3088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9111" y="4708296"/>
            <a:ext cx="5673256" cy="36217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6732" y="4211865"/>
            <a:ext cx="1931760" cy="379000"/>
          </a:xfrm>
          <a:prstGeom prst="rect">
            <a:avLst/>
          </a:prstGeom>
        </p:spPr>
      </p:pic>
    </p:spTree>
    <p:extLst>
      <p:ext uri="{BB962C8B-B14F-4D97-AF65-F5344CB8AC3E}">
        <p14:creationId xmlns:p14="http://schemas.microsoft.com/office/powerpoint/2010/main" val="288602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1646" y="1444870"/>
            <a:ext cx="7202854" cy="446856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2501" y="1607278"/>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2012649" y="1855694"/>
            <a:ext cx="5937249" cy="2793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ZA" altLang="en-US" sz="2000" dirty="0"/>
              <a:t>Draw a rough number line.</a:t>
            </a:r>
          </a:p>
          <a:p>
            <a:pPr marL="457200" indent="-457200">
              <a:buAutoNum type="arabicPeriod" startAt="3"/>
            </a:pPr>
            <a:endParaRPr lang="en-ZA" altLang="en-US" sz="2000" dirty="0"/>
          </a:p>
          <a:p>
            <a:pPr marL="0" indent="0" algn="ctr">
              <a:buNone/>
            </a:pPr>
            <a:r>
              <a:rPr lang="en-ZA" altLang="en-US" b="1" dirty="0"/>
              <a:t>R230 – R150 – R750 = –R670</a:t>
            </a:r>
          </a:p>
        </p:txBody>
      </p:sp>
      <p:sp>
        <p:nvSpPr>
          <p:cNvPr id="2" name="Title 1"/>
          <p:cNvSpPr>
            <a:spLocks noGrp="1"/>
          </p:cNvSpPr>
          <p:nvPr>
            <p:ph type="title"/>
          </p:nvPr>
        </p:nvSpPr>
        <p:spPr/>
        <p:txBody>
          <a:bodyPr/>
          <a:lstStyle/>
          <a:p>
            <a:r>
              <a:rPr lang="en-ZA" dirty="0"/>
              <a:t>Example 1.4 page 8</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390" y="3742882"/>
            <a:ext cx="565520" cy="3088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9111" y="4728000"/>
            <a:ext cx="5673256" cy="3227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9772" y="4111946"/>
            <a:ext cx="3568299" cy="50511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8683" y="4409702"/>
            <a:ext cx="714194" cy="21600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8312" y="4072081"/>
            <a:ext cx="565520" cy="308860"/>
          </a:xfrm>
          <a:prstGeom prst="rect">
            <a:avLst/>
          </a:prstGeom>
        </p:spPr>
      </p:pic>
    </p:spTree>
    <p:extLst>
      <p:ext uri="{BB962C8B-B14F-4D97-AF65-F5344CB8AC3E}">
        <p14:creationId xmlns:p14="http://schemas.microsoft.com/office/powerpoint/2010/main" val="374079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1.2</a:t>
            </a:r>
          </a:p>
        </p:txBody>
      </p:sp>
      <p:sp>
        <p:nvSpPr>
          <p:cNvPr id="3" name="Content Placeholder 2"/>
          <p:cNvSpPr>
            <a:spLocks noGrp="1"/>
          </p:cNvSpPr>
          <p:nvPr>
            <p:ph sz="quarter" idx="10"/>
          </p:nvPr>
        </p:nvSpPr>
        <p:spPr/>
        <p:txBody>
          <a:bodyPr/>
          <a:lstStyle/>
          <a:p>
            <a:r>
              <a:rPr lang="en-ZA" dirty="0"/>
              <a:t>Exercise 1.4</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1.4 </a:t>
            </a:r>
            <a:r>
              <a:rPr lang="en-US" altLang="en-US" sz="2000" dirty="0"/>
              <a:t>on </a:t>
            </a:r>
            <a:r>
              <a:rPr lang="en-US" altLang="en-US" sz="2000" b="1" dirty="0"/>
              <a:t>page 9 </a:t>
            </a:r>
            <a:r>
              <a:rPr lang="en-US" altLang="en-US" sz="2000" dirty="0"/>
              <a:t>of your Student’s Book</a:t>
            </a:r>
            <a:endParaRPr lang="en-GB" altLang="en-US" sz="2000" dirty="0"/>
          </a:p>
        </p:txBody>
      </p:sp>
    </p:spTree>
    <p:extLst>
      <p:ext uri="{BB962C8B-B14F-4D97-AF65-F5344CB8AC3E}">
        <p14:creationId xmlns:p14="http://schemas.microsoft.com/office/powerpoint/2010/main" val="22599500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Types of fractions</a:t>
            </a:r>
            <a:endParaRPr lang="en-ZA"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9289" y="3402106"/>
                <a:ext cx="7905751" cy="2675505"/>
              </a:xfrm>
            </p:spPr>
            <p:txBody>
              <a:bodyPr/>
              <a:lstStyle/>
              <a:p>
                <a:pPr marL="268288" indent="-268288"/>
                <a:r>
                  <a:rPr lang="en-ZA" altLang="en-GB" sz="2100" dirty="0">
                    <a:sym typeface="+mn-ea"/>
                  </a:rPr>
                  <a:t>A fraction written as  </a:t>
                </a:r>
                <a14:m>
                  <m:oMath xmlns:m="http://schemas.openxmlformats.org/officeDocument/2006/math">
                    <m:f>
                      <m:fPr>
                        <m:ctrlPr>
                          <a:rPr lang="en-ZA" altLang="en-GB" sz="2100" i="1" smtClean="0">
                            <a:latin typeface="Cambria Math" panose="02040503050406030204" pitchFamily="18" charset="0"/>
                            <a:sym typeface="+mn-ea"/>
                          </a:rPr>
                        </m:ctrlPr>
                      </m:fPr>
                      <m:num>
                        <m:r>
                          <m:rPr>
                            <m:nor/>
                          </m:rPr>
                          <a:rPr lang="en-ZA" altLang="en-GB" sz="2100" b="0" i="0" smtClean="0">
                            <a:latin typeface="Cambria Math" panose="02040503050406030204" pitchFamily="18" charset="0"/>
                            <a:sym typeface="+mn-ea"/>
                          </a:rPr>
                          <m:t>1</m:t>
                        </m:r>
                      </m:num>
                      <m:den>
                        <m:r>
                          <m:rPr>
                            <m:nor/>
                          </m:rPr>
                          <a:rPr lang="en-ZA" altLang="en-GB" sz="2100" b="0" i="0" smtClean="0">
                            <a:latin typeface="Cambria Math" panose="02040503050406030204" pitchFamily="18" charset="0"/>
                            <a:sym typeface="+mn-ea"/>
                          </a:rPr>
                          <m:t>10</m:t>
                        </m:r>
                      </m:den>
                    </m:f>
                  </m:oMath>
                </a14:m>
                <a:r>
                  <a:rPr lang="en-ZA" altLang="en-GB" sz="2100" dirty="0">
                    <a:sym typeface="+mn-ea"/>
                  </a:rPr>
                  <a:t>   is called a </a:t>
                </a:r>
                <a:r>
                  <a:rPr lang="en-ZA" altLang="en-GB" sz="2100" b="1" dirty="0">
                    <a:sym typeface="+mn-ea"/>
                  </a:rPr>
                  <a:t>common fraction.</a:t>
                </a:r>
              </a:p>
              <a:p>
                <a:pPr marL="268288" indent="-268288"/>
                <a:r>
                  <a:rPr lang="en-ZA" altLang="en-GB" sz="2100" dirty="0">
                    <a:sym typeface="+mn-ea"/>
                  </a:rPr>
                  <a:t>When the numerator is bigger than the denominator, the fraction is called </a:t>
                </a:r>
                <a:r>
                  <a:rPr lang="en-ZA" altLang="en-GB" sz="2100" b="1" dirty="0">
                    <a:sym typeface="+mn-ea"/>
                  </a:rPr>
                  <a:t>an improper fraction.</a:t>
                </a:r>
              </a:p>
              <a:p>
                <a:pPr marL="268288" indent="-268288">
                  <a:buNone/>
                </a:pPr>
                <a:r>
                  <a:rPr lang="en-ZA" altLang="en-GB" sz="2100" dirty="0">
                    <a:sym typeface="+mn-ea"/>
                  </a:rPr>
                  <a:t>	Examples:  </a:t>
                </a:r>
                <a14:m>
                  <m:oMath xmlns:m="http://schemas.openxmlformats.org/officeDocument/2006/math">
                    <m:f>
                      <m:fPr>
                        <m:ctrlPr>
                          <a:rPr lang="en-ZA" altLang="en-GB" sz="2100" i="1">
                            <a:latin typeface="Cambria Math" panose="02040503050406030204" pitchFamily="18" charset="0"/>
                            <a:sym typeface="+mn-ea"/>
                          </a:rPr>
                        </m:ctrlPr>
                      </m:fPr>
                      <m:num>
                        <m:r>
                          <m:rPr>
                            <m:nor/>
                          </m:rPr>
                          <a:rPr lang="en-ZA" altLang="en-GB" sz="2100" b="0" i="0" smtClean="0">
                            <a:latin typeface="Cambria Math" panose="02040503050406030204" pitchFamily="18" charset="0"/>
                            <a:sym typeface="+mn-ea"/>
                          </a:rPr>
                          <m:t>7</m:t>
                        </m:r>
                      </m:num>
                      <m:den>
                        <m:r>
                          <m:rPr>
                            <m:nor/>
                          </m:rPr>
                          <a:rPr lang="en-ZA" altLang="en-GB" sz="2100" b="0" i="0" smtClean="0">
                            <a:latin typeface="Cambria Math" panose="02040503050406030204" pitchFamily="18" charset="0"/>
                            <a:sym typeface="+mn-ea"/>
                          </a:rPr>
                          <m:t>5</m:t>
                        </m:r>
                      </m:den>
                    </m:f>
                  </m:oMath>
                </a14:m>
                <a:r>
                  <a:rPr lang="en-ZA" altLang="en-GB" sz="2100" dirty="0">
                    <a:sym typeface="+mn-ea"/>
                  </a:rPr>
                  <a:t>    or    </a:t>
                </a:r>
                <a14:m>
                  <m:oMath xmlns:m="http://schemas.openxmlformats.org/officeDocument/2006/math">
                    <m:f>
                      <m:fPr>
                        <m:ctrlPr>
                          <a:rPr lang="en-ZA" altLang="en-GB" sz="2100" i="1">
                            <a:latin typeface="Cambria Math" panose="02040503050406030204" pitchFamily="18" charset="0"/>
                            <a:sym typeface="+mn-ea"/>
                          </a:rPr>
                        </m:ctrlPr>
                      </m:fPr>
                      <m:num>
                        <m:r>
                          <m:rPr>
                            <m:nor/>
                          </m:rPr>
                          <a:rPr lang="en-ZA" altLang="en-GB" sz="2100" b="0" i="0" smtClean="0">
                            <a:latin typeface="Cambria Math" panose="02040503050406030204" pitchFamily="18" charset="0"/>
                            <a:sym typeface="+mn-ea"/>
                          </a:rPr>
                          <m:t>22</m:t>
                        </m:r>
                      </m:num>
                      <m:den>
                        <m:r>
                          <m:rPr>
                            <m:nor/>
                          </m:rPr>
                          <a:rPr lang="en-ZA" altLang="en-GB" sz="2100" b="0" i="0" smtClean="0">
                            <a:latin typeface="Cambria Math" panose="02040503050406030204" pitchFamily="18" charset="0"/>
                            <a:sym typeface="+mn-ea"/>
                          </a:rPr>
                          <m:t>3</m:t>
                        </m:r>
                      </m:den>
                    </m:f>
                  </m:oMath>
                </a14:m>
                <a:endParaRPr lang="en-ZA" altLang="en-GB" sz="2100" dirty="0">
                  <a:sym typeface="+mn-ea"/>
                </a:endParaRPr>
              </a:p>
              <a:p>
                <a:pPr marL="268288" indent="-268288"/>
                <a:r>
                  <a:rPr lang="en-ZA" altLang="en-GB" sz="2100" dirty="0">
                    <a:sym typeface="+mn-ea"/>
                  </a:rPr>
                  <a:t>We can convert an improper fraction to a whole number and a fraction, called a </a:t>
                </a:r>
                <a:r>
                  <a:rPr lang="en-ZA" altLang="en-GB" sz="2100" b="1" dirty="0">
                    <a:sym typeface="+mn-ea"/>
                  </a:rPr>
                  <a:t>mixed number </a:t>
                </a:r>
                <a:r>
                  <a:rPr lang="en-ZA" altLang="en-GB" sz="2100" dirty="0">
                    <a:sym typeface="+mn-ea"/>
                  </a:rPr>
                  <a:t>:  </a:t>
                </a:r>
                <a14:m>
                  <m:oMath xmlns:m="http://schemas.openxmlformats.org/officeDocument/2006/math">
                    <m:f>
                      <m:fPr>
                        <m:ctrlPr>
                          <a:rPr lang="en-ZA" altLang="en-GB" sz="2100" i="1">
                            <a:latin typeface="Cambria Math" panose="02040503050406030204" pitchFamily="18" charset="0"/>
                            <a:sym typeface="+mn-ea"/>
                          </a:rPr>
                        </m:ctrlPr>
                      </m:fPr>
                      <m:num>
                        <m:r>
                          <m:rPr>
                            <m:nor/>
                          </m:rPr>
                          <a:rPr lang="en-ZA" altLang="en-GB" sz="2100">
                            <a:latin typeface="Cambria Math" panose="02040503050406030204" pitchFamily="18" charset="0"/>
                            <a:sym typeface="+mn-ea"/>
                          </a:rPr>
                          <m:t>7</m:t>
                        </m:r>
                      </m:num>
                      <m:den>
                        <m:r>
                          <m:rPr>
                            <m:nor/>
                          </m:rPr>
                          <a:rPr lang="en-ZA" altLang="en-GB" sz="2100">
                            <a:latin typeface="Cambria Math" panose="02040503050406030204" pitchFamily="18" charset="0"/>
                            <a:sym typeface="+mn-ea"/>
                          </a:rPr>
                          <m:t>5</m:t>
                        </m:r>
                      </m:den>
                    </m:f>
                  </m:oMath>
                </a14:m>
                <a:r>
                  <a:rPr lang="en-ZA" altLang="en-GB" sz="2100" dirty="0">
                    <a:sym typeface="+mn-ea"/>
                  </a:rPr>
                  <a:t>   =  1 </a:t>
                </a:r>
                <a14:m>
                  <m:oMath xmlns:m="http://schemas.openxmlformats.org/officeDocument/2006/math">
                    <m:f>
                      <m:fPr>
                        <m:ctrlPr>
                          <a:rPr lang="en-ZA" altLang="en-GB" sz="2100" i="1">
                            <a:latin typeface="Cambria Math" panose="02040503050406030204" pitchFamily="18" charset="0"/>
                            <a:sym typeface="+mn-ea"/>
                          </a:rPr>
                        </m:ctrlPr>
                      </m:fPr>
                      <m:num>
                        <m:r>
                          <m:rPr>
                            <m:nor/>
                          </m:rPr>
                          <a:rPr lang="en-ZA" altLang="en-GB" sz="2100">
                            <a:latin typeface="Cambria Math" panose="02040503050406030204" pitchFamily="18" charset="0"/>
                            <a:sym typeface="+mn-ea"/>
                          </a:rPr>
                          <m:t>2</m:t>
                        </m:r>
                      </m:num>
                      <m:den>
                        <m:r>
                          <m:rPr>
                            <m:nor/>
                          </m:rPr>
                          <a:rPr lang="en-ZA" altLang="en-GB" sz="2100" b="0" i="0" smtClean="0">
                            <a:latin typeface="Cambria Math" panose="02040503050406030204" pitchFamily="18" charset="0"/>
                            <a:sym typeface="+mn-ea"/>
                          </a:rPr>
                          <m:t>5</m:t>
                        </m:r>
                      </m:den>
                    </m:f>
                  </m:oMath>
                </a14:m>
                <a:r>
                  <a:rPr lang="en-ZA" altLang="en-GB" sz="2100" dirty="0">
                    <a:sym typeface="+mn-ea"/>
                  </a:rPr>
                  <a:t>   and  </a:t>
                </a:r>
                <a14:m>
                  <m:oMath xmlns:m="http://schemas.openxmlformats.org/officeDocument/2006/math">
                    <m:f>
                      <m:fPr>
                        <m:ctrlPr>
                          <a:rPr lang="en-ZA" altLang="en-GB" sz="2100" i="1">
                            <a:latin typeface="Cambria Math" panose="02040503050406030204" pitchFamily="18" charset="0"/>
                            <a:sym typeface="+mn-ea"/>
                          </a:rPr>
                        </m:ctrlPr>
                      </m:fPr>
                      <m:num>
                        <m:r>
                          <m:rPr>
                            <m:nor/>
                          </m:rPr>
                          <a:rPr lang="en-ZA" altLang="en-GB" sz="2100" b="0" i="0" smtClean="0">
                            <a:latin typeface="Cambria Math" panose="02040503050406030204" pitchFamily="18" charset="0"/>
                            <a:sym typeface="+mn-ea"/>
                          </a:rPr>
                          <m:t>22</m:t>
                        </m:r>
                      </m:num>
                      <m:den>
                        <m:r>
                          <m:rPr>
                            <m:nor/>
                          </m:rPr>
                          <a:rPr lang="en-ZA" altLang="en-GB" sz="2100" b="0" i="0" smtClean="0">
                            <a:latin typeface="Cambria Math" panose="02040503050406030204" pitchFamily="18" charset="0"/>
                            <a:sym typeface="+mn-ea"/>
                          </a:rPr>
                          <m:t>3</m:t>
                        </m:r>
                      </m:den>
                    </m:f>
                  </m:oMath>
                </a14:m>
                <a:r>
                  <a:rPr lang="en-ZA" altLang="en-GB" sz="2100" dirty="0">
                    <a:sym typeface="+mn-ea"/>
                  </a:rPr>
                  <a:t>   =  7 </a:t>
                </a:r>
                <a14:m>
                  <m:oMath xmlns:m="http://schemas.openxmlformats.org/officeDocument/2006/math">
                    <m:f>
                      <m:fPr>
                        <m:ctrlPr>
                          <a:rPr lang="en-ZA" altLang="en-GB" sz="2100" i="1">
                            <a:latin typeface="Cambria Math" panose="02040503050406030204" pitchFamily="18" charset="0"/>
                            <a:sym typeface="+mn-ea"/>
                          </a:rPr>
                        </m:ctrlPr>
                      </m:fPr>
                      <m:num>
                        <m:r>
                          <m:rPr>
                            <m:nor/>
                          </m:rPr>
                          <a:rPr lang="en-ZA" altLang="en-GB" sz="2100" b="0" i="0" smtClean="0">
                            <a:latin typeface="Cambria Math" panose="02040503050406030204" pitchFamily="18" charset="0"/>
                            <a:sym typeface="+mn-ea"/>
                          </a:rPr>
                          <m:t>1</m:t>
                        </m:r>
                      </m:num>
                      <m:den>
                        <m:r>
                          <m:rPr>
                            <m:nor/>
                          </m:rPr>
                          <a:rPr lang="en-ZA" altLang="en-GB" sz="2100" b="0" i="0" smtClean="0">
                            <a:latin typeface="Cambria Math" panose="02040503050406030204" pitchFamily="18" charset="0"/>
                            <a:sym typeface="+mn-ea"/>
                          </a:rPr>
                          <m:t>3</m:t>
                        </m:r>
                      </m:den>
                    </m:f>
                  </m:oMath>
                </a14:m>
                <a:endParaRPr lang="en-ZA" altLang="en-GB" sz="2100" dirty="0">
                  <a:sym typeface="+mn-ea"/>
                </a:endParaRPr>
              </a:p>
              <a:p>
                <a:pPr marL="268288" indent="-268288"/>
                <a:endParaRPr lang="en-ZA" sz="21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9289" y="3402106"/>
                <a:ext cx="7905751" cy="2675505"/>
              </a:xfrm>
              <a:blipFill rotWithShape="0">
                <a:blip r:embed="rId2"/>
                <a:stretch>
                  <a:fillRect l="-772" b="-4100"/>
                </a:stretch>
              </a:blipFill>
            </p:spPr>
            <p:txBody>
              <a:bodyPr/>
              <a:lstStyle/>
              <a:p>
                <a:r>
                  <a:rPr lang="en-ZA">
                    <a:noFill/>
                  </a:rPr>
                  <a:t> </a:t>
                </a:r>
              </a:p>
            </p:txBody>
          </p:sp>
        </mc:Fallback>
      </mc:AlternateContent>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5" name="Rectangle 4"/>
          <p:cNvSpPr/>
          <p:nvPr/>
        </p:nvSpPr>
        <p:spPr>
          <a:xfrm>
            <a:off x="484419" y="1574314"/>
            <a:ext cx="7558914" cy="1774004"/>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868448" y="1381461"/>
            <a:ext cx="125562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Fraction</a:t>
            </a:r>
            <a:endParaRPr lang="en-GB" sz="2400" b="1" i="1" dirty="0">
              <a:solidFill>
                <a:srgbClr val="64AFA8"/>
              </a:solidFill>
            </a:endParaRPr>
          </a:p>
        </p:txBody>
      </p:sp>
      <p:sp>
        <p:nvSpPr>
          <p:cNvPr id="7" name="TextBox 6"/>
          <p:cNvSpPr txBox="1"/>
          <p:nvPr/>
        </p:nvSpPr>
        <p:spPr>
          <a:xfrm>
            <a:off x="640049" y="1675855"/>
            <a:ext cx="7311151" cy="1631216"/>
          </a:xfrm>
          <a:prstGeom prst="rect">
            <a:avLst/>
          </a:prstGeom>
          <a:noFill/>
        </p:spPr>
        <p:txBody>
          <a:bodyPr wrap="square" rtlCol="0">
            <a:spAutoFit/>
          </a:bodyPr>
          <a:lstStyle/>
          <a:p>
            <a:pPr marL="268288" indent="-268288">
              <a:buFont typeface="Arial" panose="020B0604020202020204" pitchFamily="34" charset="0"/>
              <a:buChar char="•"/>
            </a:pPr>
            <a:r>
              <a:rPr lang="en-ZA" altLang="en-GB" sz="2000" dirty="0">
                <a:sym typeface="+mn-ea"/>
              </a:rPr>
              <a:t>A fraction represents part of a whole that has been divided into equal pieces. </a:t>
            </a:r>
          </a:p>
          <a:p>
            <a:pPr marL="268288" indent="-268288">
              <a:buFont typeface="Arial" panose="020B0604020202020204" pitchFamily="34" charset="0"/>
              <a:buChar char="•"/>
            </a:pPr>
            <a:r>
              <a:rPr lang="en-ZA" altLang="en-GB" sz="2000" dirty="0">
                <a:sym typeface="+mn-ea"/>
              </a:rPr>
              <a:t>Example: One tenth of a group of people means that the group is divided into ten equal parts, and we are referring to the people in one of those parts.</a:t>
            </a:r>
          </a:p>
        </p:txBody>
      </p:sp>
    </p:spTree>
    <p:extLst>
      <p:ext uri="{BB962C8B-B14F-4D97-AF65-F5344CB8AC3E}">
        <p14:creationId xmlns:p14="http://schemas.microsoft.com/office/powerpoint/2010/main" val="42634124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Using a calculator to work with fractions</a:t>
            </a:r>
            <a:endParaRPr lang="en-ZA" sz="44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9289" y="1947672"/>
                <a:ext cx="7884099" cy="4254345"/>
              </a:xfrm>
            </p:spPr>
            <p:txBody>
              <a:bodyPr/>
              <a:lstStyle/>
              <a:p>
                <a:pPr marL="174625" indent="-174625">
                  <a:spcBef>
                    <a:spcPts val="0"/>
                  </a:spcBef>
                  <a:buFont typeface="Arial" panose="020B0604020202020204" pitchFamily="34" charset="0"/>
                  <a:buChar char="•"/>
                </a:pPr>
                <a:r>
                  <a:rPr lang="en-ZA" altLang="en-US" sz="1900" dirty="0"/>
                  <a:t>Make sure that you know how to use your own calculator for fractions.         </a:t>
                </a:r>
                <a:r>
                  <a:rPr lang="en-US" sz="1900" dirty="0"/>
                  <a:t>If you have a basic calculator, you use division to calculate fractions.</a:t>
                </a:r>
              </a:p>
              <a:p>
                <a:pPr marL="174625">
                  <a:spcBef>
                    <a:spcPts val="0"/>
                  </a:spcBef>
                </a:pPr>
                <a:r>
                  <a:rPr lang="en-ZA" altLang="en-US" sz="1900" dirty="0"/>
                  <a:t>E</a:t>
                </a:r>
                <a:r>
                  <a:rPr lang="en-US" sz="1900" dirty="0" err="1"/>
                  <a:t>xample</a:t>
                </a:r>
                <a:r>
                  <a:rPr lang="en-US" sz="1900" dirty="0"/>
                  <a:t>:  </a:t>
                </a:r>
                <a:r>
                  <a:rPr lang="en-ZA" altLang="en-GB" sz="1900" dirty="0">
                    <a:sym typeface="+mn-ea"/>
                  </a:rPr>
                  <a:t> </a:t>
                </a:r>
                <a14:m>
                  <m:oMath xmlns:m="http://schemas.openxmlformats.org/officeDocument/2006/math">
                    <m:f>
                      <m:fPr>
                        <m:ctrlPr>
                          <a:rPr lang="en-ZA" altLang="en-GB" sz="1900" i="1">
                            <a:latin typeface="Cambria Math" panose="02040503050406030204" pitchFamily="18" charset="0"/>
                            <a:sym typeface="+mn-ea"/>
                          </a:rPr>
                        </m:ctrlPr>
                      </m:fPr>
                      <m:num>
                        <m:r>
                          <m:rPr>
                            <m:nor/>
                          </m:rPr>
                          <a:rPr lang="en-ZA" altLang="en-GB" sz="1900" b="0" i="0" smtClean="0">
                            <a:latin typeface="Cambria Math" panose="02040503050406030204" pitchFamily="18" charset="0"/>
                            <a:sym typeface="+mn-ea"/>
                          </a:rPr>
                          <m:t>2</m:t>
                        </m:r>
                      </m:num>
                      <m:den>
                        <m:r>
                          <m:rPr>
                            <m:nor/>
                          </m:rPr>
                          <a:rPr lang="en-ZA" altLang="en-GB" sz="1900" b="0" i="0" smtClean="0">
                            <a:latin typeface="Cambria Math" panose="02040503050406030204" pitchFamily="18" charset="0"/>
                            <a:sym typeface="+mn-ea"/>
                          </a:rPr>
                          <m:t>5</m:t>
                        </m:r>
                      </m:den>
                    </m:f>
                  </m:oMath>
                </a14:m>
                <a:r>
                  <a:rPr lang="en-US" sz="1900" dirty="0"/>
                  <a:t>   = 2 ÷ 5</a:t>
                </a:r>
              </a:p>
              <a:p>
                <a:pPr marL="174625" indent="-174625">
                  <a:spcBef>
                    <a:spcPts val="0"/>
                  </a:spcBef>
                  <a:buFont typeface="Arial" panose="020B0604020202020204" pitchFamily="34" charset="0"/>
                  <a:buChar char="•"/>
                </a:pPr>
                <a:r>
                  <a:rPr lang="en-US" sz="1900" dirty="0"/>
                  <a:t>If you have a scientific calculator, the fraction key looks like one of these:       </a:t>
                </a:r>
                <a14:m>
                  <m:oMath xmlns:m="http://schemas.openxmlformats.org/officeDocument/2006/math">
                    <m:f>
                      <m:fPr>
                        <m:ctrlPr>
                          <a:rPr lang="en-ZA" altLang="en-GB" sz="1900" i="1">
                            <a:latin typeface="Cambria Math" panose="02040503050406030204" pitchFamily="18" charset="0"/>
                            <a:sym typeface="+mn-ea"/>
                          </a:rPr>
                        </m:ctrlPr>
                      </m:fPr>
                      <m:num>
                        <m:r>
                          <a:rPr lang="en-ZA" altLang="en-GB" sz="1900" b="0" i="1" smtClean="0">
                            <a:latin typeface="Cambria Math" panose="02040503050406030204" pitchFamily="18" charset="0"/>
                            <a:sym typeface="+mn-ea"/>
                          </a:rPr>
                          <m:t>𝑎</m:t>
                        </m:r>
                      </m:num>
                      <m:den>
                        <m:r>
                          <a:rPr lang="en-ZA" altLang="en-GB" sz="1900" b="0" i="1" smtClean="0">
                            <a:latin typeface="Cambria Math" panose="02040503050406030204" pitchFamily="18" charset="0"/>
                            <a:sym typeface="+mn-ea"/>
                          </a:rPr>
                          <m:t>𝑏</m:t>
                        </m:r>
                      </m:den>
                    </m:f>
                  </m:oMath>
                </a14:m>
                <a:r>
                  <a:rPr lang="en-US" sz="1900" dirty="0"/>
                  <a:t>  or  </a:t>
                </a:r>
                <a14:m>
                  <m:oMath xmlns:m="http://schemas.openxmlformats.org/officeDocument/2006/math">
                    <m:f>
                      <m:fPr>
                        <m:ctrlPr>
                          <a:rPr lang="en-ZA" altLang="en-GB" sz="1900" i="1">
                            <a:latin typeface="Cambria Math" panose="02040503050406030204" pitchFamily="18" charset="0"/>
                            <a:sym typeface="+mn-ea"/>
                          </a:rPr>
                        </m:ctrlPr>
                      </m:fPr>
                      <m:num>
                        <m:r>
                          <a:rPr lang="en-ZA" altLang="en-GB" sz="1900" b="0" i="1" smtClean="0">
                            <a:latin typeface="Cambria Math" panose="02040503050406030204" pitchFamily="18" charset="0"/>
                            <a:sym typeface="+mn-ea"/>
                          </a:rPr>
                          <m:t>𝑤</m:t>
                        </m:r>
                      </m:num>
                      <m:den>
                        <m:r>
                          <a:rPr lang="en-ZA" altLang="en-GB" sz="1900" b="0" i="1" smtClean="0">
                            <a:latin typeface="Cambria Math" panose="02040503050406030204" pitchFamily="18" charset="0"/>
                            <a:sym typeface="+mn-ea"/>
                          </a:rPr>
                          <m:t>𝑤</m:t>
                        </m:r>
                      </m:den>
                    </m:f>
                  </m:oMath>
                </a14:m>
                <a:r>
                  <a:rPr lang="en-US" sz="1900" dirty="0"/>
                  <a:t>  or </a:t>
                </a:r>
                <a14:m>
                  <m:oMath xmlns:m="http://schemas.openxmlformats.org/officeDocument/2006/math">
                    <m:f>
                      <m:fPr>
                        <m:ctrlPr>
                          <a:rPr lang="en-ZA" altLang="en-GB" sz="1900" i="1">
                            <a:latin typeface="Cambria Math" panose="02040503050406030204" pitchFamily="18" charset="0"/>
                            <a:sym typeface="+mn-ea"/>
                          </a:rPr>
                        </m:ctrlPr>
                      </m:fPr>
                      <m:num>
                        <m:r>
                          <a:rPr lang="en-ZA" altLang="en-GB" sz="1900" i="1">
                            <a:latin typeface="Cambria Math" panose="02040503050406030204" pitchFamily="18" charset="0"/>
                            <a:sym typeface="+mn-ea"/>
                          </a:rPr>
                          <m:t>𝑎</m:t>
                        </m:r>
                        <m:r>
                          <a:rPr lang="en-ZA" altLang="en-GB" sz="1900" b="0" i="1" smtClean="0">
                            <a:latin typeface="Cambria Math" panose="02040503050406030204" pitchFamily="18" charset="0"/>
                            <a:sym typeface="+mn-ea"/>
                          </a:rPr>
                          <m:t>𝑏</m:t>
                        </m:r>
                      </m:num>
                      <m:den>
                        <m:r>
                          <a:rPr lang="en-ZA" altLang="en-GB" sz="1900" b="0" i="1" smtClean="0">
                            <a:latin typeface="Cambria Math" panose="02040503050406030204" pitchFamily="18" charset="0"/>
                            <a:sym typeface="+mn-ea"/>
                          </a:rPr>
                          <m:t>𝑐</m:t>
                        </m:r>
                      </m:den>
                    </m:f>
                  </m:oMath>
                </a14:m>
                <a:endParaRPr lang="en-US" sz="1900" dirty="0"/>
              </a:p>
              <a:p>
                <a:pPr marL="174625" indent="-174625">
                  <a:spcBef>
                    <a:spcPts val="0"/>
                  </a:spcBef>
                  <a:buFont typeface="Arial" panose="020B0604020202020204" pitchFamily="34" charset="0"/>
                  <a:buChar char="•"/>
                </a:pPr>
                <a:r>
                  <a:rPr lang="en-US" sz="1900" dirty="0"/>
                  <a:t>To input the fraction</a:t>
                </a:r>
                <a:r>
                  <a:rPr lang="en-ZA" altLang="en-GB" sz="1900" dirty="0">
                    <a:sym typeface="+mn-ea"/>
                  </a:rPr>
                  <a:t> </a:t>
                </a:r>
                <a14:m>
                  <m:oMath xmlns:m="http://schemas.openxmlformats.org/officeDocument/2006/math">
                    <m:f>
                      <m:fPr>
                        <m:ctrlPr>
                          <a:rPr lang="en-ZA" altLang="en-GB" sz="1900" i="1">
                            <a:latin typeface="Cambria Math" panose="02040503050406030204" pitchFamily="18" charset="0"/>
                            <a:sym typeface="+mn-ea"/>
                          </a:rPr>
                        </m:ctrlPr>
                      </m:fPr>
                      <m:num>
                        <m:r>
                          <m:rPr>
                            <m:nor/>
                          </m:rPr>
                          <a:rPr lang="en-ZA" altLang="en-GB" sz="1900" b="0" i="0" smtClean="0">
                            <a:latin typeface="Cambria Math" panose="02040503050406030204" pitchFamily="18" charset="0"/>
                            <a:sym typeface="+mn-ea"/>
                          </a:rPr>
                          <m:t>1</m:t>
                        </m:r>
                      </m:num>
                      <m:den>
                        <m:r>
                          <m:rPr>
                            <m:nor/>
                          </m:rPr>
                          <a:rPr lang="en-ZA" altLang="en-GB" sz="1900" b="0" i="0" smtClean="0">
                            <a:latin typeface="Cambria Math" panose="02040503050406030204" pitchFamily="18" charset="0"/>
                            <a:sym typeface="+mn-ea"/>
                          </a:rPr>
                          <m:t>2</m:t>
                        </m:r>
                      </m:den>
                    </m:f>
                    <m:r>
                      <a:rPr lang="en-ZA" altLang="en-GB" sz="1900" b="0" i="1" smtClean="0">
                        <a:latin typeface="Cambria Math" panose="02040503050406030204" pitchFamily="18" charset="0"/>
                        <a:sym typeface="+mn-ea"/>
                      </a:rPr>
                      <m:t> </m:t>
                    </m:r>
                  </m:oMath>
                </a14:m>
                <a:r>
                  <a:rPr lang="en-US" sz="1900" dirty="0"/>
                  <a:t>, type in 1             2.</a:t>
                </a:r>
              </a:p>
              <a:p>
                <a:pPr marL="174625" indent="-174625">
                  <a:spcBef>
                    <a:spcPts val="0"/>
                  </a:spcBef>
                  <a:buFont typeface="Arial" panose="020B0604020202020204" pitchFamily="34" charset="0"/>
                  <a:buChar char="•"/>
                </a:pPr>
                <a:endParaRPr lang="en-US" sz="1900" dirty="0"/>
              </a:p>
              <a:p>
                <a:pPr marL="174625" indent="-174625">
                  <a:spcBef>
                    <a:spcPts val="0"/>
                  </a:spcBef>
                  <a:buFont typeface="Arial" panose="020B0604020202020204" pitchFamily="34" charset="0"/>
                  <a:buChar char="•"/>
                </a:pPr>
                <a:r>
                  <a:rPr lang="en-US" sz="1900" dirty="0"/>
                  <a:t>To input a mixed number, e.g. 1 </a:t>
                </a:r>
                <a14:m>
                  <m:oMath xmlns:m="http://schemas.openxmlformats.org/officeDocument/2006/math">
                    <m:f>
                      <m:fPr>
                        <m:ctrlPr>
                          <a:rPr lang="en-ZA" altLang="en-GB" sz="1900" i="1">
                            <a:latin typeface="Cambria Math" panose="02040503050406030204" pitchFamily="18" charset="0"/>
                            <a:sym typeface="+mn-ea"/>
                          </a:rPr>
                        </m:ctrlPr>
                      </m:fPr>
                      <m:num>
                        <m:r>
                          <m:rPr>
                            <m:nor/>
                          </m:rPr>
                          <a:rPr lang="en-ZA" altLang="en-GB" sz="1900" b="0" i="0" smtClean="0">
                            <a:latin typeface="Cambria Math" panose="02040503050406030204" pitchFamily="18" charset="0"/>
                            <a:sym typeface="+mn-ea"/>
                          </a:rPr>
                          <m:t>2</m:t>
                        </m:r>
                      </m:num>
                      <m:den>
                        <m:r>
                          <m:rPr>
                            <m:nor/>
                          </m:rPr>
                          <a:rPr lang="en-ZA" altLang="en-GB" sz="1900" b="0" i="0" smtClean="0">
                            <a:latin typeface="Cambria Math" panose="02040503050406030204" pitchFamily="18" charset="0"/>
                            <a:sym typeface="+mn-ea"/>
                          </a:rPr>
                          <m:t>5</m:t>
                        </m:r>
                      </m:den>
                    </m:f>
                  </m:oMath>
                </a14:m>
                <a:r>
                  <a:rPr lang="en-US" sz="1900" dirty="0"/>
                  <a:t>  type in </a:t>
                </a:r>
                <a:r>
                  <a:rPr lang="en-ZA" altLang="en-US" sz="1900" dirty="0"/>
                  <a:t>		</a:t>
                </a:r>
              </a:p>
              <a:p>
                <a:pPr marL="174625">
                  <a:spcBef>
                    <a:spcPts val="0"/>
                  </a:spcBef>
                </a:pPr>
                <a:endParaRPr lang="en-ZA" altLang="en-US" sz="1900" dirty="0"/>
              </a:p>
              <a:p>
                <a:pPr marL="174625">
                  <a:spcBef>
                    <a:spcPts val="0"/>
                  </a:spcBef>
                </a:pPr>
                <a:r>
                  <a:rPr lang="en-ZA" altLang="en-US" sz="1900" dirty="0"/>
                  <a:t>1 [2</a:t>
                </a:r>
                <a:r>
                  <a:rPr lang="en-ZA" altLang="en-US" sz="1900" baseline="30000" dirty="0"/>
                  <a:t>nd</a:t>
                </a:r>
                <a:r>
                  <a:rPr lang="en-ZA" altLang="en-US" sz="1900" dirty="0"/>
                  <a:t> F]             2           5         </a:t>
                </a:r>
              </a:p>
              <a:p>
                <a:pPr marL="174625">
                  <a:spcBef>
                    <a:spcPts val="0"/>
                  </a:spcBef>
                </a:pPr>
                <a:endParaRPr lang="en-ZA" sz="1900" dirty="0"/>
              </a:p>
              <a:p>
                <a:pPr marL="174625">
                  <a:spcBef>
                    <a:spcPts val="0"/>
                  </a:spcBef>
                </a:pPr>
                <a:r>
                  <a:rPr lang="en-US" sz="1900" dirty="0"/>
                  <a:t>or type in 1           2          5</a:t>
                </a:r>
              </a:p>
              <a:p>
                <a:pPr marL="174625">
                  <a:spcBef>
                    <a:spcPts val="0"/>
                  </a:spcBef>
                </a:pPr>
                <a:endParaRPr lang="en-US" sz="1900" dirty="0"/>
              </a:p>
              <a:p>
                <a:pPr marL="174625" indent="-174625">
                  <a:spcBef>
                    <a:spcPts val="0"/>
                  </a:spcBef>
                  <a:buFont typeface="Arial" panose="020B0604020202020204" pitchFamily="34" charset="0"/>
                  <a:buChar char="•"/>
                </a:pPr>
                <a:r>
                  <a:rPr lang="en-US" sz="1900" dirty="0"/>
                  <a:t>The fractions may appear as fractions on the screen or </a:t>
                </a:r>
                <a:r>
                  <a:rPr lang="en-ZA" altLang="en-US" sz="1900" dirty="0"/>
                  <a:t>sometimes </a:t>
                </a:r>
                <a:r>
                  <a:rPr lang="en-US" sz="1900" dirty="0"/>
                  <a:t>as 1–2.</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9289" y="1947672"/>
                <a:ext cx="7884099" cy="4254345"/>
              </a:xfrm>
              <a:blipFill>
                <a:blip r:embed="rId2"/>
                <a:stretch>
                  <a:fillRect l="-619" t="-1435" b="-4161"/>
                </a:stretch>
              </a:blipFill>
            </p:spPr>
            <p:txBody>
              <a:bodyPr/>
              <a:lstStyle/>
              <a:p>
                <a:r>
                  <a:rPr lang="en-GB">
                    <a:noFill/>
                  </a:rPr>
                  <a:t> </a:t>
                </a:r>
              </a:p>
            </p:txBody>
          </p:sp>
        </mc:Fallback>
      </mc:AlternateContent>
      <p:sp>
        <p:nvSpPr>
          <p:cNvPr id="4" name="Text Placeholder 3"/>
          <p:cNvSpPr>
            <a:spLocks noGrp="1"/>
          </p:cNvSpPr>
          <p:nvPr>
            <p:ph type="body" sz="quarter" idx="10"/>
          </p:nvPr>
        </p:nvSpPr>
        <p:spPr/>
        <p:txBody>
          <a:bodyPr/>
          <a:lstStyle/>
          <a:p>
            <a:r>
              <a:rPr lang="en-ZA" dirty="0"/>
              <a:t>Unit 1.3</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542" y="3605952"/>
            <a:ext cx="539640" cy="360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200" y="4852698"/>
            <a:ext cx="539640" cy="360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5696" y="4852698"/>
            <a:ext cx="379800" cy="360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368" y="4852698"/>
            <a:ext cx="380072" cy="360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0187" y="5387509"/>
            <a:ext cx="380072" cy="360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0387" y="5389200"/>
            <a:ext cx="379799" cy="360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0670" y="5389200"/>
            <a:ext cx="379799" cy="360000"/>
          </a:xfrm>
          <a:prstGeom prst="rect">
            <a:avLst/>
          </a:prstGeom>
        </p:spPr>
      </p:pic>
    </p:spTree>
    <p:extLst>
      <p:ext uri="{BB962C8B-B14F-4D97-AF65-F5344CB8AC3E}">
        <p14:creationId xmlns:p14="http://schemas.microsoft.com/office/powerpoint/2010/main" val="3925754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a:t>1.1	The calculator</a:t>
            </a:r>
          </a:p>
          <a:p>
            <a:pPr marL="0" indent="0">
              <a:buNone/>
            </a:pPr>
            <a:r>
              <a:rPr lang="en-ZA" dirty="0"/>
              <a:t>1.2	Calculations and solving problems with 	positive and negative numbers </a:t>
            </a:r>
          </a:p>
          <a:p>
            <a:pPr marL="0" indent="0">
              <a:buNone/>
            </a:pPr>
            <a:r>
              <a:rPr lang="en-ZA" dirty="0">
                <a:sym typeface="+mn-ea"/>
              </a:rPr>
              <a:t>1.3	Calculating and solving problems with fractions</a:t>
            </a:r>
            <a:endParaRPr lang="en-ZA" dirty="0"/>
          </a:p>
          <a:p>
            <a:pPr marL="0" indent="0">
              <a:buNone/>
            </a:pPr>
            <a:r>
              <a:rPr lang="en-ZA" dirty="0">
                <a:sym typeface="+mn-ea"/>
              </a:rPr>
              <a:t>1.4	Calculating and solving problems with decimals</a:t>
            </a:r>
          </a:p>
          <a:p>
            <a:pPr marL="0" indent="0">
              <a:buNone/>
            </a:pPr>
            <a:r>
              <a:rPr lang="en-ZA" dirty="0">
                <a:sym typeface="+mn-ea"/>
              </a:rPr>
              <a:t>1.5	Calculating and solving problems with 	percentages</a:t>
            </a:r>
            <a:endParaRPr lang="en-ZA" altLang="en-GB" dirty="0"/>
          </a:p>
        </p:txBody>
      </p:sp>
    </p:spTree>
    <p:extLst>
      <p:ext uri="{BB962C8B-B14F-4D97-AF65-F5344CB8AC3E}">
        <p14:creationId xmlns:p14="http://schemas.microsoft.com/office/powerpoint/2010/main" val="41533008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Converting a mixed number to an improper fraction</a:t>
            </a:r>
            <a:endParaRPr lang="en-ZA" sz="4400" dirty="0"/>
          </a:p>
        </p:txBody>
      </p:sp>
      <p:sp>
        <p:nvSpPr>
          <p:cNvPr id="4" name="Text Placeholder 3"/>
          <p:cNvSpPr>
            <a:spLocks noGrp="1"/>
          </p:cNvSpPr>
          <p:nvPr>
            <p:ph type="body" sz="quarter" idx="10"/>
          </p:nvPr>
        </p:nvSpPr>
        <p:spPr/>
        <p:txBody>
          <a:bodyPr/>
          <a:lstStyle/>
          <a:p>
            <a:r>
              <a:rPr lang="en-ZA" dirty="0"/>
              <a:t>Unit 1.3</a:t>
            </a:r>
          </a:p>
        </p:txBody>
      </p:sp>
      <p:sp>
        <p:nvSpPr>
          <p:cNvPr id="5" name="Rectangle 4"/>
          <p:cNvSpPr/>
          <p:nvPr/>
        </p:nvSpPr>
        <p:spPr>
          <a:xfrm>
            <a:off x="518159" y="2104193"/>
            <a:ext cx="7487323" cy="3809245"/>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TextBox 5"/>
          <p:cNvSpPr txBox="1"/>
          <p:nvPr/>
        </p:nvSpPr>
        <p:spPr>
          <a:xfrm>
            <a:off x="2280902" y="2301451"/>
            <a:ext cx="5604211" cy="3908762"/>
          </a:xfrm>
          <a:prstGeom prst="rect">
            <a:avLst/>
          </a:prstGeom>
          <a:noFill/>
        </p:spPr>
        <p:txBody>
          <a:bodyPr wrap="square" rtlCol="0">
            <a:spAutoFit/>
          </a:bodyPr>
          <a:lstStyle/>
          <a:p>
            <a:r>
              <a:rPr lang="en-ZA" sz="2000" b="1" i="1" dirty="0"/>
              <a:t>On a basic calculator:</a:t>
            </a:r>
          </a:p>
          <a:p>
            <a:pPr marL="268288" indent="-268288">
              <a:buFont typeface="+mj-lt"/>
              <a:buAutoNum type="arabicPeriod"/>
            </a:pPr>
            <a:r>
              <a:rPr lang="en-US" sz="2000" dirty="0"/>
              <a:t>Multiply the whole number by the denominator of the fraction.</a:t>
            </a:r>
          </a:p>
          <a:p>
            <a:pPr marL="268288" indent="-268288">
              <a:lnSpc>
                <a:spcPct val="90000"/>
              </a:lnSpc>
              <a:buFont typeface="+mj-lt"/>
              <a:buAutoNum type="arabicPeriod"/>
            </a:pPr>
            <a:r>
              <a:rPr lang="en-US" sz="2000" dirty="0"/>
              <a:t>Add this answer to the original numerator to get the new numerator.</a:t>
            </a:r>
          </a:p>
          <a:p>
            <a:pPr marL="268288" indent="-268288">
              <a:lnSpc>
                <a:spcPct val="90000"/>
              </a:lnSpc>
              <a:buFont typeface="+mj-lt"/>
              <a:buAutoNum type="arabicPeriod"/>
            </a:pPr>
            <a:r>
              <a:rPr lang="en-US" sz="2000" dirty="0"/>
              <a:t>Write the new numerator over the fraction line and the original denominator under it. </a:t>
            </a:r>
          </a:p>
          <a:p>
            <a:pPr marL="268288" indent="-268288">
              <a:lnSpc>
                <a:spcPct val="90000"/>
              </a:lnSpc>
              <a:buFont typeface="+mj-lt"/>
              <a:buAutoNum type="arabicPeriod"/>
            </a:pPr>
            <a:endParaRPr lang="en-US" sz="2000" dirty="0"/>
          </a:p>
          <a:p>
            <a:r>
              <a:rPr lang="en-US" sz="2000" b="1" i="1" dirty="0"/>
              <a:t>On a scientific calculator: </a:t>
            </a:r>
          </a:p>
          <a:p>
            <a:r>
              <a:rPr lang="en-US" sz="2000" dirty="0"/>
              <a:t>Enter the  ‘mixed number’ and press the                     or                 key.</a:t>
            </a:r>
          </a:p>
          <a:p>
            <a:pPr>
              <a:lnSpc>
                <a:spcPct val="90000"/>
              </a:lnSpc>
            </a:pPr>
            <a:endParaRPr lang="en-US" sz="2000" dirty="0"/>
          </a:p>
          <a:p>
            <a:endParaRPr lang="en-ZA" sz="2000" b="1" i="1" dirty="0"/>
          </a:p>
        </p:txBody>
      </p:sp>
      <p:grpSp>
        <p:nvGrpSpPr>
          <p:cNvPr id="7" name="Group 6"/>
          <p:cNvGrpSpPr/>
          <p:nvPr/>
        </p:nvGrpSpPr>
        <p:grpSpPr>
          <a:xfrm>
            <a:off x="399289" y="1979155"/>
            <a:ext cx="1838942" cy="2280168"/>
            <a:chOff x="399289" y="3100030"/>
            <a:chExt cx="1838942" cy="2280168"/>
          </a:xfrm>
        </p:grpSpPr>
        <p:sp>
          <p:nvSpPr>
            <p:cNvPr id="8" name="TextBox 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058" y="4925120"/>
            <a:ext cx="1099562" cy="360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1212" y="5256108"/>
            <a:ext cx="765224" cy="3600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1212" y="2257495"/>
            <a:ext cx="3056446" cy="3611498"/>
          </a:xfrm>
          <a:prstGeom prst="rect">
            <a:avLst/>
          </a:prstGeom>
          <a:noFill/>
          <a:ln>
            <a:noFill/>
          </a:ln>
        </p:spPr>
      </p:pic>
    </p:spTree>
    <p:extLst>
      <p:ext uri="{BB962C8B-B14F-4D97-AF65-F5344CB8AC3E}">
        <p14:creationId xmlns:p14="http://schemas.microsoft.com/office/powerpoint/2010/main" val="71789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 calcmode="lin" valueType="num">
                                      <p:cBhvr>
                                        <p:cTn id="13" dur="750" fill="hold"/>
                                        <p:tgtEl>
                                          <p:spTgt spid="7"/>
                                        </p:tgtEl>
                                        <p:attrNameLst>
                                          <p:attrName>style.rotation</p:attrName>
                                        </p:attrNameLst>
                                      </p:cBhvr>
                                      <p:tavLst>
                                        <p:tav tm="0">
                                          <p:val>
                                            <p:fltVal val="90"/>
                                          </p:val>
                                        </p:tav>
                                        <p:tav tm="100000">
                                          <p:val>
                                            <p:fltVal val="0"/>
                                          </p:val>
                                        </p:tav>
                                      </p:tavLst>
                                    </p:anim>
                                    <p:animEffect transition="in" filter="fade">
                                      <p:cBhvr>
                                        <p:cTn id="14" dur="750"/>
                                        <p:tgtEl>
                                          <p:spTgt spid="7"/>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p:cTn id="2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 calcmode="lin" valueType="num">
                                      <p:cBhvr>
                                        <p:cTn id="36"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p:cTn id="43"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4"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5" dur="500"/>
                                        <p:tgtEl>
                                          <p:spTgt spid="6">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 calcmode="lin" valueType="num">
                                      <p:cBhvr>
                                        <p:cTn id="50"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51"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52" dur="500"/>
                                        <p:tgtEl>
                                          <p:spTgt spid="6">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anim calcmode="lin" valueType="num">
                                      <p:cBhvr>
                                        <p:cTn id="5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59" dur="500"/>
                                        <p:tgtEl>
                                          <p:spTgt spid="6">
                                            <p:txEl>
                                              <p:pRg st="6" end="6"/>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par>
                                <p:cTn id="65" presetID="53" presetClass="entr" presetSubtype="16"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1.5 page 11</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ZA" altLang="en-US" sz="2000" dirty="0"/>
                  <a:t>Write </a:t>
                </a:r>
                <a14:m>
                  <m:oMath xmlns:m="http://schemas.openxmlformats.org/officeDocument/2006/math">
                    <m:r>
                      <m:rPr>
                        <m:nor/>
                      </m:rPr>
                      <a:rPr lang="en-ZA" altLang="en-GB" sz="2000" i="0" smtClean="0">
                        <a:latin typeface="Cambria Math" panose="02040503050406030204" pitchFamily="18" charset="0"/>
                        <a:sym typeface="+mn-ea"/>
                      </a:rPr>
                      <m:t>6</m:t>
                    </m:r>
                    <m:f>
                      <m:fPr>
                        <m:ctrlPr>
                          <a:rPr lang="en-ZA" altLang="en-GB" sz="2000" i="1">
                            <a:latin typeface="Cambria Math" panose="02040503050406030204" pitchFamily="18" charset="0"/>
                            <a:sym typeface="+mn-ea"/>
                          </a:rPr>
                        </m:ctrlPr>
                      </m:fPr>
                      <m:num>
                        <m:r>
                          <m:rPr>
                            <m:nor/>
                          </m:rPr>
                          <a:rPr lang="en-ZA" altLang="en-GB" sz="2000">
                            <a:latin typeface="Cambria Math" panose="02040503050406030204" pitchFamily="18" charset="0"/>
                            <a:sym typeface="+mn-ea"/>
                          </a:rPr>
                          <m:t>2</m:t>
                        </m:r>
                      </m:num>
                      <m:den>
                        <m:r>
                          <m:rPr>
                            <m:nor/>
                          </m:rPr>
                          <a:rPr lang="en-ZA" altLang="en-GB" sz="2000">
                            <a:latin typeface="Cambria Math" panose="02040503050406030204" pitchFamily="18" charset="0"/>
                            <a:sym typeface="+mn-ea"/>
                          </a:rPr>
                          <m:t>5</m:t>
                        </m:r>
                      </m:den>
                    </m:f>
                  </m:oMath>
                </a14:m>
                <a:r>
                  <a:rPr lang="en-ZA" altLang="en-US" sz="2000" dirty="0"/>
                  <a:t>  as an improper fraction.</a:t>
                </a:r>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1471449" y="1664989"/>
                <a:ext cx="6413664" cy="836164"/>
              </a:xfrm>
              <a:prstGeom prst="rect">
                <a:avLst/>
              </a:prstGeom>
              <a:blipFill>
                <a:blip r:embed="rId2"/>
                <a:stretch>
                  <a:fillRect l="-951"/>
                </a:stretch>
              </a:blipFill>
            </p:spPr>
            <p:txBody>
              <a:bodyPr/>
              <a:lstStyle/>
              <a:p>
                <a:r>
                  <a:rPr lang="en-GB">
                    <a:noFill/>
                  </a:rPr>
                  <a:t> </a:t>
                </a:r>
              </a:p>
            </p:txBody>
          </p:sp>
        </mc:Fallback>
      </mc:AlternateContent>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4132" y="2155613"/>
            <a:ext cx="2948035" cy="3483400"/>
          </a:xfrm>
          <a:prstGeom prst="rect">
            <a:avLst/>
          </a:prstGeom>
          <a:noFill/>
          <a:ln>
            <a:noFill/>
          </a:ln>
        </p:spPr>
      </p:pic>
      <mc:AlternateContent xmlns:mc="http://schemas.openxmlformats.org/markup-compatibility/2006" xmlns:a14="http://schemas.microsoft.com/office/drawing/2010/main">
        <mc:Choice Requires="a14">
          <p:sp>
            <p:nvSpPr>
              <p:cNvPr id="22" name="TextBox 21"/>
              <p:cNvSpPr txBox="1"/>
              <p:nvPr/>
            </p:nvSpPr>
            <p:spPr>
              <a:xfrm>
                <a:off x="1523054" y="3072175"/>
                <a:ext cx="6612417" cy="2427588"/>
              </a:xfrm>
              <a:prstGeom prst="rect">
                <a:avLst/>
              </a:prstGeom>
              <a:noFill/>
            </p:spPr>
            <p:txBody>
              <a:bodyPr wrap="square" rtlCol="0">
                <a:spAutoFit/>
              </a:bodyPr>
              <a:lstStyle/>
              <a:p>
                <a:pPr marL="174625" indent="-174625">
                  <a:buFont typeface="Arial" panose="020B0604020202020204" pitchFamily="34" charset="0"/>
                  <a:buChar char="•"/>
                </a:pPr>
                <a:r>
                  <a:rPr lang="en-ZA" sz="2000" b="1" dirty="0">
                    <a:solidFill>
                      <a:schemeClr val="bg1"/>
                    </a:solidFill>
                  </a:rPr>
                  <a:t>On a basic calculator:</a:t>
                </a:r>
              </a:p>
              <a:p>
                <a:pPr marL="174625" indent="-174625">
                  <a:buFont typeface="Arial" panose="020B0604020202020204" pitchFamily="34" charset="0"/>
                  <a:buChar char="•"/>
                </a:pPr>
                <a:endParaRPr lang="en-ZA" sz="2000" b="1" dirty="0">
                  <a:solidFill>
                    <a:schemeClr val="bg1"/>
                  </a:solidFill>
                </a:endParaRPr>
              </a:p>
              <a:p>
                <a:pPr marL="712788" indent="-363538">
                  <a:lnSpc>
                    <a:spcPct val="90000"/>
                  </a:lnSpc>
                  <a:buFont typeface="+mj-lt"/>
                  <a:buAutoNum type="arabicPeriod"/>
                </a:pPr>
                <a:r>
                  <a:rPr lang="en-US" sz="2000" dirty="0"/>
                  <a:t>Multiply 6 by 5. 6 × 5 = 30.</a:t>
                </a:r>
              </a:p>
              <a:p>
                <a:pPr marL="712788" indent="-363538">
                  <a:lnSpc>
                    <a:spcPct val="90000"/>
                  </a:lnSpc>
                  <a:buFont typeface="+mj-lt"/>
                  <a:buAutoNum type="arabicPeriod"/>
                </a:pPr>
                <a:r>
                  <a:rPr lang="en-US" sz="2000" dirty="0"/>
                  <a:t>Add 30 to 2, to get 32.</a:t>
                </a:r>
              </a:p>
              <a:p>
                <a:pPr marL="712788" indent="-363538">
                  <a:lnSpc>
                    <a:spcPct val="90000"/>
                  </a:lnSpc>
                  <a:buFont typeface="+mj-lt"/>
                  <a:buAutoNum type="arabicPeriod"/>
                </a:pPr>
                <a:endParaRPr lang="en-US" sz="2000" dirty="0"/>
              </a:p>
              <a:p>
                <a:pPr marL="712788" indent="-363538">
                  <a:lnSpc>
                    <a:spcPct val="90000"/>
                  </a:lnSpc>
                  <a:buFont typeface="+mj-lt"/>
                  <a:buAutoNum type="arabicPeriod"/>
                </a:pPr>
                <a14:m>
                  <m:oMath xmlns:m="http://schemas.openxmlformats.org/officeDocument/2006/math">
                    <m:r>
                      <m:rPr>
                        <m:nor/>
                      </m:rPr>
                      <a:rPr lang="en-ZA" altLang="en-GB" sz="2000" smtClean="0">
                        <a:latin typeface="Cambria Math" panose="02040503050406030204" pitchFamily="18" charset="0"/>
                        <a:sym typeface="+mn-ea"/>
                      </a:rPr>
                      <m:t> </m:t>
                    </m:r>
                    <m:f>
                      <m:fPr>
                        <m:ctrlPr>
                          <a:rPr lang="en-ZA" altLang="en-GB" sz="2000" i="1">
                            <a:latin typeface="Cambria Math" panose="02040503050406030204" pitchFamily="18" charset="0"/>
                            <a:sym typeface="+mn-ea"/>
                          </a:rPr>
                        </m:ctrlPr>
                      </m:fPr>
                      <m:num>
                        <m:r>
                          <m:rPr>
                            <m:nor/>
                          </m:rPr>
                          <a:rPr lang="en-ZA" altLang="en-GB" sz="2000" b="0" i="0" smtClean="0">
                            <a:latin typeface="Cambria Math" panose="02040503050406030204" pitchFamily="18" charset="0"/>
                            <a:sym typeface="+mn-ea"/>
                          </a:rPr>
                          <m:t>32</m:t>
                        </m:r>
                      </m:num>
                      <m:den>
                        <m:r>
                          <m:rPr>
                            <m:nor/>
                          </m:rPr>
                          <a:rPr lang="en-ZA" altLang="en-GB" sz="2000">
                            <a:latin typeface="Cambria Math" panose="02040503050406030204" pitchFamily="18" charset="0"/>
                            <a:sym typeface="+mn-ea"/>
                          </a:rPr>
                          <m:t>5</m:t>
                        </m:r>
                      </m:den>
                    </m:f>
                  </m:oMath>
                </a14:m>
                <a:endParaRPr lang="en-US" sz="2000" dirty="0"/>
              </a:p>
              <a:p>
                <a:pPr marL="806450" indent="-457200">
                  <a:lnSpc>
                    <a:spcPct val="90000"/>
                  </a:lnSpc>
                  <a:buFont typeface="+mj-lt"/>
                  <a:buAutoNum type="arabicPeriod"/>
                </a:pPr>
                <a:r>
                  <a:rPr lang="en-US" sz="2000" dirty="0"/>
                  <a:t>The mixed number </a:t>
                </a:r>
                <a14:m>
                  <m:oMath xmlns:m="http://schemas.openxmlformats.org/officeDocument/2006/math">
                    <m:r>
                      <m:rPr>
                        <m:nor/>
                      </m:rPr>
                      <a:rPr lang="en-ZA" altLang="en-GB" sz="2000">
                        <a:latin typeface="Cambria Math" panose="02040503050406030204" pitchFamily="18" charset="0"/>
                        <a:sym typeface="+mn-ea"/>
                      </a:rPr>
                      <m:t>6</m:t>
                    </m:r>
                    <m:f>
                      <m:fPr>
                        <m:ctrlPr>
                          <a:rPr lang="en-ZA" altLang="en-GB" sz="2000" i="1">
                            <a:latin typeface="Cambria Math" panose="02040503050406030204" pitchFamily="18" charset="0"/>
                            <a:sym typeface="+mn-ea"/>
                          </a:rPr>
                        </m:ctrlPr>
                      </m:fPr>
                      <m:num>
                        <m:r>
                          <m:rPr>
                            <m:nor/>
                          </m:rPr>
                          <a:rPr lang="en-ZA" altLang="en-GB" sz="2000">
                            <a:latin typeface="Cambria Math" panose="02040503050406030204" pitchFamily="18" charset="0"/>
                            <a:sym typeface="+mn-ea"/>
                          </a:rPr>
                          <m:t>2</m:t>
                        </m:r>
                      </m:num>
                      <m:den>
                        <m:r>
                          <m:rPr>
                            <m:nor/>
                          </m:rPr>
                          <a:rPr lang="en-ZA" altLang="en-GB" sz="2000">
                            <a:latin typeface="Cambria Math" panose="02040503050406030204" pitchFamily="18" charset="0"/>
                            <a:sym typeface="+mn-ea"/>
                          </a:rPr>
                          <m:t>5</m:t>
                        </m:r>
                      </m:den>
                    </m:f>
                  </m:oMath>
                </a14:m>
                <a:r>
                  <a:rPr lang="en-US" sz="2000" dirty="0"/>
                  <a:t>   is the improper fraction </a:t>
                </a:r>
                <a14:m>
                  <m:oMath xmlns:m="http://schemas.openxmlformats.org/officeDocument/2006/math">
                    <m:f>
                      <m:fPr>
                        <m:ctrlPr>
                          <a:rPr lang="en-ZA" altLang="en-GB" sz="2000" i="1">
                            <a:latin typeface="Cambria Math" panose="02040503050406030204" pitchFamily="18" charset="0"/>
                            <a:sym typeface="+mn-ea"/>
                          </a:rPr>
                        </m:ctrlPr>
                      </m:fPr>
                      <m:num>
                        <m:r>
                          <m:rPr>
                            <m:nor/>
                          </m:rPr>
                          <a:rPr lang="en-ZA" altLang="en-GB" sz="2000">
                            <a:latin typeface="Cambria Math" panose="02040503050406030204" pitchFamily="18" charset="0"/>
                            <a:sym typeface="+mn-ea"/>
                          </a:rPr>
                          <m:t>32</m:t>
                        </m:r>
                      </m:num>
                      <m:den>
                        <m:r>
                          <m:rPr>
                            <m:nor/>
                          </m:rPr>
                          <a:rPr lang="en-ZA" altLang="en-GB" sz="2000">
                            <a:latin typeface="Cambria Math" panose="02040503050406030204" pitchFamily="18" charset="0"/>
                            <a:sym typeface="+mn-ea"/>
                          </a:rPr>
                          <m:t>5</m:t>
                        </m:r>
                      </m:den>
                    </m:f>
                  </m:oMath>
                </a14:m>
                <a:r>
                  <a:rPr lang="en-US" sz="2000" dirty="0"/>
                  <a:t>  </a:t>
                </a:r>
                <a:endParaRPr lang="en-ZA" altLang="en-US" sz="2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1523054" y="3072175"/>
                <a:ext cx="6612417" cy="2427588"/>
              </a:xfrm>
              <a:prstGeom prst="rect">
                <a:avLst/>
              </a:prstGeom>
              <a:blipFill>
                <a:blip r:embed="rId6"/>
                <a:stretch>
                  <a:fillRect l="-829" t="-1508" b="-1508"/>
                </a:stretch>
              </a:blipFill>
            </p:spPr>
            <p:txBody>
              <a:bodyPr/>
              <a:lstStyle/>
              <a:p>
                <a:r>
                  <a:rPr lang="en-GB">
                    <a:noFill/>
                  </a:rPr>
                  <a:t> </a:t>
                </a:r>
              </a:p>
            </p:txBody>
          </p:sp>
        </mc:Fallback>
      </mc:AlternateContent>
    </p:spTree>
    <p:extLst>
      <p:ext uri="{BB962C8B-B14F-4D97-AF65-F5344CB8AC3E}">
        <p14:creationId xmlns:p14="http://schemas.microsoft.com/office/powerpoint/2010/main" val="300716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fade">
                                      <p:cBhvr>
                                        <p:cTn id="45" dur="500"/>
                                        <p:tgtEl>
                                          <p:spTgt spid="2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3" end="3"/>
                                            </p:txEl>
                                          </p:spTgt>
                                        </p:tgtEl>
                                        <p:attrNameLst>
                                          <p:attrName>style.visibility</p:attrName>
                                        </p:attrNameLst>
                                      </p:cBhvr>
                                      <p:to>
                                        <p:strVal val="visible"/>
                                      </p:to>
                                    </p:set>
                                    <p:animEffect transition="in" filter="fade">
                                      <p:cBhvr>
                                        <p:cTn id="50" dur="500"/>
                                        <p:tgtEl>
                                          <p:spTgt spid="2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5" end="5"/>
                                            </p:txEl>
                                          </p:spTgt>
                                        </p:tgtEl>
                                        <p:attrNameLst>
                                          <p:attrName>style.visibility</p:attrName>
                                        </p:attrNameLst>
                                      </p:cBhvr>
                                      <p:to>
                                        <p:strVal val="visible"/>
                                      </p:to>
                                    </p:set>
                                    <p:animEffect transition="in" filter="fade">
                                      <p:cBhvr>
                                        <p:cTn id="55" dur="500"/>
                                        <p:tgtEl>
                                          <p:spTgt spid="22">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xEl>
                                              <p:pRg st="6" end="6"/>
                                            </p:txEl>
                                          </p:spTgt>
                                        </p:tgtEl>
                                        <p:attrNameLst>
                                          <p:attrName>style.visibility</p:attrName>
                                        </p:attrNameLst>
                                      </p:cBhvr>
                                      <p:to>
                                        <p:strVal val="visible"/>
                                      </p:to>
                                    </p:set>
                                    <p:animEffect transition="in" filter="fade">
                                      <p:cBhvr>
                                        <p:cTn id="60"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1.5 page 11</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ZA" altLang="en-US" sz="2000" dirty="0"/>
                  <a:t>Write </a:t>
                </a:r>
                <a14:m>
                  <m:oMath xmlns:m="http://schemas.openxmlformats.org/officeDocument/2006/math">
                    <m:r>
                      <m:rPr>
                        <m:nor/>
                      </m:rPr>
                      <a:rPr lang="en-ZA" altLang="en-GB" sz="2000" i="0" smtClean="0">
                        <a:latin typeface="Cambria Math" panose="02040503050406030204" pitchFamily="18" charset="0"/>
                        <a:sym typeface="+mn-ea"/>
                      </a:rPr>
                      <m:t>6</m:t>
                    </m:r>
                    <m:f>
                      <m:fPr>
                        <m:ctrlPr>
                          <a:rPr lang="en-ZA" altLang="en-GB" sz="2000" i="1">
                            <a:latin typeface="Cambria Math" panose="02040503050406030204" pitchFamily="18" charset="0"/>
                            <a:sym typeface="+mn-ea"/>
                          </a:rPr>
                        </m:ctrlPr>
                      </m:fPr>
                      <m:num>
                        <m:r>
                          <m:rPr>
                            <m:nor/>
                          </m:rPr>
                          <a:rPr lang="en-ZA" altLang="en-GB" sz="2000">
                            <a:latin typeface="Cambria Math" panose="02040503050406030204" pitchFamily="18" charset="0"/>
                            <a:sym typeface="+mn-ea"/>
                          </a:rPr>
                          <m:t>2</m:t>
                        </m:r>
                      </m:num>
                      <m:den>
                        <m:r>
                          <m:rPr>
                            <m:nor/>
                          </m:rPr>
                          <a:rPr lang="en-ZA" altLang="en-GB" sz="2000">
                            <a:latin typeface="Cambria Math" panose="02040503050406030204" pitchFamily="18" charset="0"/>
                            <a:sym typeface="+mn-ea"/>
                          </a:rPr>
                          <m:t>5</m:t>
                        </m:r>
                      </m:den>
                    </m:f>
                  </m:oMath>
                </a14:m>
                <a:r>
                  <a:rPr lang="en-ZA" altLang="en-US" sz="2000" dirty="0"/>
                  <a:t>  as an improper fraction.</a:t>
                </a:r>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1471449" y="1664989"/>
                <a:ext cx="6413664" cy="836164"/>
              </a:xfrm>
              <a:prstGeom prst="rect">
                <a:avLst/>
              </a:prstGeom>
              <a:blipFill>
                <a:blip r:embed="rId2"/>
                <a:stretch>
                  <a:fillRect l="-951"/>
                </a:stretch>
              </a:blipFill>
            </p:spPr>
            <p:txBody>
              <a:bodyPr/>
              <a:lstStyle/>
              <a:p>
                <a:r>
                  <a:rPr lang="en-GB">
                    <a:noFill/>
                  </a:rPr>
                  <a:t> </a:t>
                </a:r>
              </a:p>
            </p:txBody>
          </p:sp>
        </mc:Fallback>
      </mc:AlternateContent>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865467"/>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mc:AlternateContent xmlns:mc="http://schemas.openxmlformats.org/markup-compatibility/2006" xmlns:a14="http://schemas.microsoft.com/office/drawing/2010/main">
        <mc:Choice Requires="a14">
          <p:sp>
            <p:nvSpPr>
              <p:cNvPr id="22" name="TextBox 21"/>
              <p:cNvSpPr txBox="1"/>
              <p:nvPr/>
            </p:nvSpPr>
            <p:spPr>
              <a:xfrm>
                <a:off x="1523054" y="3072175"/>
                <a:ext cx="6362059" cy="1204817"/>
              </a:xfrm>
              <a:prstGeom prst="rect">
                <a:avLst/>
              </a:prstGeom>
              <a:noFill/>
            </p:spPr>
            <p:txBody>
              <a:bodyPr wrap="square" rtlCol="0">
                <a:spAutoFit/>
              </a:bodyPr>
              <a:lstStyle/>
              <a:p>
                <a:pPr marL="174625" indent="-174625">
                  <a:buFont typeface="Arial" panose="020B0604020202020204" pitchFamily="34" charset="0"/>
                  <a:buChar char="•"/>
                </a:pPr>
                <a:r>
                  <a:rPr lang="en-ZA" sz="2000" b="1" dirty="0">
                    <a:solidFill>
                      <a:schemeClr val="bg1"/>
                    </a:solidFill>
                  </a:rPr>
                  <a:t>On a scientific calculator:</a:t>
                </a:r>
              </a:p>
              <a:p>
                <a:r>
                  <a:rPr lang="en-US" sz="2000" dirty="0"/>
                  <a:t>  </a:t>
                </a:r>
              </a:p>
              <a:p>
                <a:pPr marL="174625"/>
                <a:r>
                  <a:rPr lang="en-US" sz="2000" dirty="0"/>
                  <a:t>Enter  </a:t>
                </a:r>
                <a14:m>
                  <m:oMath xmlns:m="http://schemas.openxmlformats.org/officeDocument/2006/math">
                    <m:r>
                      <m:rPr>
                        <m:nor/>
                      </m:rPr>
                      <a:rPr lang="en-ZA" altLang="en-GB" sz="2000">
                        <a:latin typeface="Cambria Math" panose="02040503050406030204" pitchFamily="18" charset="0"/>
                        <a:sym typeface="+mn-ea"/>
                      </a:rPr>
                      <m:t>6</m:t>
                    </m:r>
                    <m:f>
                      <m:fPr>
                        <m:ctrlPr>
                          <a:rPr lang="en-ZA" altLang="en-GB" sz="2000" i="1">
                            <a:latin typeface="Cambria Math" panose="02040503050406030204" pitchFamily="18" charset="0"/>
                            <a:sym typeface="+mn-ea"/>
                          </a:rPr>
                        </m:ctrlPr>
                      </m:fPr>
                      <m:num>
                        <m:r>
                          <m:rPr>
                            <m:nor/>
                          </m:rPr>
                          <a:rPr lang="en-ZA" altLang="en-GB" sz="2000">
                            <a:latin typeface="Cambria Math" panose="02040503050406030204" pitchFamily="18" charset="0"/>
                            <a:sym typeface="+mn-ea"/>
                          </a:rPr>
                          <m:t>2</m:t>
                        </m:r>
                      </m:num>
                      <m:den>
                        <m:r>
                          <m:rPr>
                            <m:nor/>
                          </m:rPr>
                          <a:rPr lang="en-ZA" altLang="en-GB" sz="2000">
                            <a:latin typeface="Cambria Math" panose="02040503050406030204" pitchFamily="18" charset="0"/>
                            <a:sym typeface="+mn-ea"/>
                          </a:rPr>
                          <m:t>5</m:t>
                        </m:r>
                      </m:den>
                    </m:f>
                  </m:oMath>
                </a14:m>
                <a:r>
                  <a:rPr lang="en-US" sz="2000" dirty="0"/>
                  <a:t>   and press the                      or                 key.</a:t>
                </a:r>
              </a:p>
            </p:txBody>
          </p:sp>
        </mc:Choice>
        <mc:Fallback xmlns="">
          <p:sp>
            <p:nvSpPr>
              <p:cNvPr id="22" name="TextBox 21"/>
              <p:cNvSpPr txBox="1">
                <a:spLocks noRot="1" noChangeAspect="1" noMove="1" noResize="1" noEditPoints="1" noAdjustHandles="1" noChangeArrowheads="1" noChangeShapeType="1" noTextEdit="1"/>
              </p:cNvSpPr>
              <p:nvPr/>
            </p:nvSpPr>
            <p:spPr>
              <a:xfrm>
                <a:off x="1523054" y="3072175"/>
                <a:ext cx="6362059" cy="1204817"/>
              </a:xfrm>
              <a:prstGeom prst="rect">
                <a:avLst/>
              </a:prstGeom>
              <a:blipFill>
                <a:blip r:embed="rId5"/>
                <a:stretch>
                  <a:fillRect l="-863" t="-3030" b="-2525"/>
                </a:stretch>
              </a:blipFill>
            </p:spPr>
            <p:txBody>
              <a:bodyPr/>
              <a:lstStyle/>
              <a:p>
                <a:r>
                  <a:rPr lang="en-GB">
                    <a:noFill/>
                  </a:rPr>
                  <a:t> </a:t>
                </a:r>
              </a:p>
            </p:txBody>
          </p:sp>
        </mc:Fallback>
      </mc:AlternateContent>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9954" y="3842562"/>
            <a:ext cx="1099562" cy="360000"/>
          </a:xfrm>
          <a:prstGeom prst="rect">
            <a:avLst/>
          </a:prstGeom>
        </p:spPr>
      </p:pic>
      <p:pic>
        <p:nvPicPr>
          <p:cNvPr id="21" name="Picture 20">
            <a:extLst>
              <a:ext uri="{FF2B5EF4-FFF2-40B4-BE49-F238E27FC236}">
                <a16:creationId xmlns="" xmlns:a16="http://schemas.microsoft.com/office/drawing/2014/main" id="{CC5B865F-F29A-433C-AB88-927270EEA8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2090" y="3850004"/>
            <a:ext cx="765224" cy="360000"/>
          </a:xfrm>
          <a:prstGeom prst="rect">
            <a:avLst/>
          </a:prstGeom>
        </p:spPr>
      </p:pic>
    </p:spTree>
    <p:extLst>
      <p:ext uri="{BB962C8B-B14F-4D97-AF65-F5344CB8AC3E}">
        <p14:creationId xmlns:p14="http://schemas.microsoft.com/office/powerpoint/2010/main" val="225285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Converting an improper fraction to a mixed number </a:t>
            </a:r>
            <a:endParaRPr lang="en-ZA" sz="4400" dirty="0"/>
          </a:p>
        </p:txBody>
      </p:sp>
      <p:sp>
        <p:nvSpPr>
          <p:cNvPr id="4" name="Text Placeholder 3"/>
          <p:cNvSpPr>
            <a:spLocks noGrp="1"/>
          </p:cNvSpPr>
          <p:nvPr>
            <p:ph type="body" sz="quarter" idx="10"/>
          </p:nvPr>
        </p:nvSpPr>
        <p:spPr/>
        <p:txBody>
          <a:bodyPr/>
          <a:lstStyle/>
          <a:p>
            <a:r>
              <a:rPr lang="en-ZA" dirty="0"/>
              <a:t>Unit 1.3</a:t>
            </a:r>
          </a:p>
        </p:txBody>
      </p:sp>
      <p:sp>
        <p:nvSpPr>
          <p:cNvPr id="5" name="Rectangle 4"/>
          <p:cNvSpPr/>
          <p:nvPr/>
        </p:nvSpPr>
        <p:spPr>
          <a:xfrm>
            <a:off x="518159" y="2104193"/>
            <a:ext cx="7487323" cy="3809245"/>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TextBox 5"/>
          <p:cNvSpPr txBox="1"/>
          <p:nvPr/>
        </p:nvSpPr>
        <p:spPr>
          <a:xfrm>
            <a:off x="2280902" y="2570391"/>
            <a:ext cx="5604211" cy="3231654"/>
          </a:xfrm>
          <a:prstGeom prst="rect">
            <a:avLst/>
          </a:prstGeom>
          <a:noFill/>
        </p:spPr>
        <p:txBody>
          <a:bodyPr wrap="square" rtlCol="0">
            <a:spAutoFit/>
          </a:bodyPr>
          <a:lstStyle/>
          <a:p>
            <a:pPr>
              <a:lnSpc>
                <a:spcPct val="90000"/>
              </a:lnSpc>
            </a:pPr>
            <a:r>
              <a:rPr lang="en-US" sz="2000" b="1" i="1" dirty="0"/>
              <a:t>On a basic calculator:</a:t>
            </a:r>
          </a:p>
          <a:p>
            <a:pPr marL="268288" indent="-268288">
              <a:lnSpc>
                <a:spcPct val="90000"/>
              </a:lnSpc>
              <a:buFont typeface="+mj-lt"/>
              <a:buAutoNum type="arabicPeriod"/>
            </a:pPr>
            <a:r>
              <a:rPr lang="en-US" sz="2000" dirty="0"/>
              <a:t>Divide the numerator by the denominator until you have a remainder.</a:t>
            </a:r>
          </a:p>
          <a:p>
            <a:pPr marL="268288" indent="-268288">
              <a:lnSpc>
                <a:spcPct val="90000"/>
              </a:lnSpc>
              <a:buFont typeface="+mj-lt"/>
              <a:buAutoNum type="arabicPeriod"/>
            </a:pPr>
            <a:r>
              <a:rPr lang="en-US" sz="2000" dirty="0"/>
              <a:t>Your answer becomes the whole number.</a:t>
            </a:r>
          </a:p>
          <a:p>
            <a:pPr marL="268288" indent="-268288">
              <a:lnSpc>
                <a:spcPct val="90000"/>
              </a:lnSpc>
              <a:buFont typeface="+mj-lt"/>
              <a:buAutoNum type="arabicPeriod"/>
            </a:pPr>
            <a:r>
              <a:rPr lang="en-US" sz="2000" dirty="0"/>
              <a:t>The remainder forms the numerator of the fractional part.</a:t>
            </a:r>
          </a:p>
          <a:p>
            <a:pPr>
              <a:lnSpc>
                <a:spcPct val="90000"/>
              </a:lnSpc>
            </a:pPr>
            <a:endParaRPr lang="en-US" sz="2000" dirty="0"/>
          </a:p>
          <a:p>
            <a:r>
              <a:rPr lang="en-US" sz="2000" b="1" i="1" dirty="0"/>
              <a:t>On a scientific calculator: </a:t>
            </a:r>
          </a:p>
          <a:p>
            <a:r>
              <a:rPr lang="en-US" sz="2000" dirty="0"/>
              <a:t>Enter the ‘improper fraction’ and press the               or                 key.</a:t>
            </a:r>
          </a:p>
          <a:p>
            <a:pPr>
              <a:lnSpc>
                <a:spcPct val="90000"/>
              </a:lnSpc>
            </a:pPr>
            <a:endParaRPr lang="en-US" sz="2000" dirty="0"/>
          </a:p>
        </p:txBody>
      </p:sp>
      <p:grpSp>
        <p:nvGrpSpPr>
          <p:cNvPr id="7" name="Group 6"/>
          <p:cNvGrpSpPr/>
          <p:nvPr/>
        </p:nvGrpSpPr>
        <p:grpSpPr>
          <a:xfrm>
            <a:off x="399289" y="1979155"/>
            <a:ext cx="1838942" cy="2280168"/>
            <a:chOff x="399289" y="3100030"/>
            <a:chExt cx="1838942" cy="2280168"/>
          </a:xfrm>
        </p:grpSpPr>
        <p:sp>
          <p:nvSpPr>
            <p:cNvPr id="8" name="TextBox 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2445" y="4830989"/>
            <a:ext cx="1099562" cy="360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4659" y="5161979"/>
            <a:ext cx="765224" cy="3600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4132" y="2263189"/>
            <a:ext cx="2948035" cy="3483400"/>
          </a:xfrm>
          <a:prstGeom prst="rect">
            <a:avLst/>
          </a:prstGeom>
          <a:noFill/>
          <a:ln>
            <a:noFill/>
          </a:ln>
        </p:spPr>
      </p:pic>
    </p:spTree>
    <p:extLst>
      <p:ext uri="{BB962C8B-B14F-4D97-AF65-F5344CB8AC3E}">
        <p14:creationId xmlns:p14="http://schemas.microsoft.com/office/powerpoint/2010/main" val="6218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750" fill="hold"/>
                                        <p:tgtEl>
                                          <p:spTgt spid="7"/>
                                        </p:tgtEl>
                                        <p:attrNameLst>
                                          <p:attrName>ppt_w</p:attrName>
                                        </p:attrNameLst>
                                      </p:cBhvr>
                                      <p:tavLst>
                                        <p:tav tm="0">
                                          <p:val>
                                            <p:fltVal val="0"/>
                                          </p:val>
                                        </p:tav>
                                        <p:tav tm="100000">
                                          <p:val>
                                            <p:strVal val="#ppt_w"/>
                                          </p:val>
                                        </p:tav>
                                      </p:tavLst>
                                    </p:anim>
                                    <p:anim calcmode="lin" valueType="num">
                                      <p:cBhvr>
                                        <p:cTn id="11" dur="750" fill="hold"/>
                                        <p:tgtEl>
                                          <p:spTgt spid="7"/>
                                        </p:tgtEl>
                                        <p:attrNameLst>
                                          <p:attrName>ppt_h</p:attrName>
                                        </p:attrNameLst>
                                      </p:cBhvr>
                                      <p:tavLst>
                                        <p:tav tm="0">
                                          <p:val>
                                            <p:fltVal val="0"/>
                                          </p:val>
                                        </p:tav>
                                        <p:tav tm="100000">
                                          <p:val>
                                            <p:strVal val="#ppt_h"/>
                                          </p:val>
                                        </p:tav>
                                      </p:tavLst>
                                    </p:anim>
                                    <p:anim calcmode="lin" valueType="num">
                                      <p:cBhvr>
                                        <p:cTn id="12" dur="750" fill="hold"/>
                                        <p:tgtEl>
                                          <p:spTgt spid="7"/>
                                        </p:tgtEl>
                                        <p:attrNameLst>
                                          <p:attrName>style.rotation</p:attrName>
                                        </p:attrNameLst>
                                      </p:cBhvr>
                                      <p:tavLst>
                                        <p:tav tm="0">
                                          <p:val>
                                            <p:fltVal val="90"/>
                                          </p:val>
                                        </p:tav>
                                        <p:tav tm="100000">
                                          <p:val>
                                            <p:fltVal val="0"/>
                                          </p:val>
                                        </p:tav>
                                      </p:tavLst>
                                    </p:anim>
                                    <p:animEffect transition="in" filter="fade">
                                      <p:cBhvr>
                                        <p:cTn id="13" dur="75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500"/>
                                        <p:tgtEl>
                                          <p:spTgt spid="6">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animEffect transition="in" filter="fade">
                                      <p:cBhvr>
                                        <p:cTn id="46" dur="500"/>
                                        <p:tgtEl>
                                          <p:spTgt spid="6">
                                            <p:txEl>
                                              <p:pRg st="6" end="6"/>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1.5 page 11</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ZA" altLang="en-US" sz="2000" dirty="0"/>
                  <a:t>Write</a:t>
                </a:r>
                <a14:m>
                  <m:oMath xmlns:m="http://schemas.openxmlformats.org/officeDocument/2006/math">
                    <m:r>
                      <m:rPr>
                        <m:nor/>
                      </m:rPr>
                      <a:rPr lang="en-ZA" altLang="en-GB" sz="2000" i="0" smtClean="0">
                        <a:latin typeface="Cambria Math" panose="02040503050406030204" pitchFamily="18" charset="0"/>
                        <a:sym typeface="+mn-ea"/>
                      </a:rPr>
                      <m:t> </m:t>
                    </m:r>
                    <m:f>
                      <m:fPr>
                        <m:ctrlPr>
                          <a:rPr lang="en-ZA" altLang="en-GB" sz="2000" i="1">
                            <a:latin typeface="Cambria Math" panose="02040503050406030204" pitchFamily="18" charset="0"/>
                            <a:sym typeface="+mn-ea"/>
                          </a:rPr>
                        </m:ctrlPr>
                      </m:fPr>
                      <m:num>
                        <m:r>
                          <m:rPr>
                            <m:nor/>
                          </m:rPr>
                          <a:rPr lang="en-ZA" altLang="en-GB" sz="2000" i="0" smtClean="0">
                            <a:latin typeface="Cambria Math" panose="02040503050406030204" pitchFamily="18" charset="0"/>
                            <a:sym typeface="+mn-ea"/>
                          </a:rPr>
                          <m:t>14</m:t>
                        </m:r>
                      </m:num>
                      <m:den>
                        <m:r>
                          <m:rPr>
                            <m:nor/>
                          </m:rPr>
                          <a:rPr lang="en-ZA" altLang="en-GB" sz="2000" i="0" smtClean="0">
                            <a:latin typeface="Cambria Math" panose="02040503050406030204" pitchFamily="18" charset="0"/>
                            <a:sym typeface="+mn-ea"/>
                          </a:rPr>
                          <m:t>3</m:t>
                        </m:r>
                      </m:den>
                    </m:f>
                  </m:oMath>
                </a14:m>
                <a:r>
                  <a:rPr lang="en-ZA" altLang="en-US" sz="2000" dirty="0"/>
                  <a:t>  as a mixed number.</a:t>
                </a:r>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1471449" y="1664989"/>
                <a:ext cx="6413664" cy="836164"/>
              </a:xfrm>
              <a:prstGeom prst="rect">
                <a:avLst/>
              </a:prstGeom>
              <a:blipFill>
                <a:blip r:embed="rId2"/>
                <a:stretch>
                  <a:fillRect l="-951"/>
                </a:stretch>
              </a:blipFill>
            </p:spPr>
            <p:txBody>
              <a:bodyPr/>
              <a:lstStyle/>
              <a:p>
                <a:r>
                  <a:rPr lang="en-GB">
                    <a:noFill/>
                  </a:rPr>
                  <a:t> </a:t>
                </a:r>
              </a:p>
            </p:txBody>
          </p:sp>
        </mc:Fallback>
      </mc:AlternateContent>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4132" y="2155613"/>
            <a:ext cx="2948035" cy="3483400"/>
          </a:xfrm>
          <a:prstGeom prst="rect">
            <a:avLst/>
          </a:prstGeom>
          <a:noFill/>
          <a:ln>
            <a:noFill/>
          </a:ln>
        </p:spPr>
      </p:pic>
      <mc:AlternateContent xmlns:mc="http://schemas.openxmlformats.org/markup-compatibility/2006" xmlns:a14="http://schemas.microsoft.com/office/drawing/2010/main">
        <mc:Choice Requires="a14">
          <p:sp>
            <p:nvSpPr>
              <p:cNvPr id="22" name="TextBox 21"/>
              <p:cNvSpPr txBox="1"/>
              <p:nvPr/>
            </p:nvSpPr>
            <p:spPr>
              <a:xfrm>
                <a:off x="1523054" y="3072175"/>
                <a:ext cx="6612417" cy="2701252"/>
              </a:xfrm>
              <a:prstGeom prst="rect">
                <a:avLst/>
              </a:prstGeom>
              <a:noFill/>
            </p:spPr>
            <p:txBody>
              <a:bodyPr wrap="square" rtlCol="0">
                <a:spAutoFit/>
              </a:bodyPr>
              <a:lstStyle/>
              <a:p>
                <a:pPr marL="174625" indent="-174625">
                  <a:buFont typeface="Arial" panose="020B0604020202020204" pitchFamily="34" charset="0"/>
                  <a:buChar char="•"/>
                </a:pPr>
                <a:r>
                  <a:rPr lang="en-ZA" sz="2000" b="1" dirty="0">
                    <a:solidFill>
                      <a:schemeClr val="bg1"/>
                    </a:solidFill>
                  </a:rPr>
                  <a:t>On a basic calculator:</a:t>
                </a:r>
              </a:p>
              <a:p>
                <a:pPr marL="174625" indent="-174625">
                  <a:buFont typeface="Arial" panose="020B0604020202020204" pitchFamily="34" charset="0"/>
                  <a:buChar char="•"/>
                </a:pPr>
                <a:endParaRPr lang="en-ZA" sz="2000" b="1" dirty="0">
                  <a:solidFill>
                    <a:schemeClr val="bg1"/>
                  </a:solidFill>
                </a:endParaRPr>
              </a:p>
              <a:p>
                <a:pPr marL="712788" indent="-363538">
                  <a:lnSpc>
                    <a:spcPct val="90000"/>
                  </a:lnSpc>
                  <a:buFont typeface="Arial" panose="020B0604020202020204" pitchFamily="34" charset="0"/>
                  <a:buChar char="•"/>
                </a:pPr>
                <a:r>
                  <a:rPr lang="en-ZA" altLang="en-US" sz="2000" dirty="0"/>
                  <a:t>Divide 14 </a:t>
                </a:r>
                <a:r>
                  <a:rPr lang="en-US" sz="2000" dirty="0"/>
                  <a:t>by </a:t>
                </a:r>
                <a:r>
                  <a:rPr lang="en-ZA" altLang="en-US" sz="2000" dirty="0"/>
                  <a:t>3</a:t>
                </a:r>
                <a:r>
                  <a:rPr lang="en-US" sz="2000" dirty="0"/>
                  <a:t>.  </a:t>
                </a:r>
                <a:r>
                  <a:rPr lang="en-ZA" altLang="en-US" sz="2000" dirty="0"/>
                  <a:t>You get 4 rem 2.</a:t>
                </a:r>
              </a:p>
              <a:p>
                <a:pPr marL="712788" indent="-363538">
                  <a:lnSpc>
                    <a:spcPct val="90000"/>
                  </a:lnSpc>
                  <a:buFont typeface="Arial" panose="020B0604020202020204" pitchFamily="34" charset="0"/>
                  <a:buChar char="•"/>
                </a:pPr>
                <a:r>
                  <a:rPr lang="en-ZA" altLang="en-US" sz="2000" dirty="0"/>
                  <a:t>Whole number is 4</a:t>
                </a:r>
                <a:endParaRPr lang="en-US" sz="2000" dirty="0"/>
              </a:p>
              <a:p>
                <a:pPr marL="712788" indent="-363538">
                  <a:lnSpc>
                    <a:spcPct val="90000"/>
                  </a:lnSpc>
                  <a:buFont typeface="Arial" panose="020B0604020202020204" pitchFamily="34" charset="0"/>
                  <a:buChar char="•"/>
                </a:pPr>
                <a:endParaRPr lang="en-US" sz="2000" dirty="0"/>
              </a:p>
              <a:p>
                <a:pPr marL="712788" indent="-363538">
                  <a:lnSpc>
                    <a:spcPct val="90000"/>
                  </a:lnSpc>
                  <a:buFont typeface="Arial" panose="020B0604020202020204" pitchFamily="34" charset="0"/>
                  <a:buChar char="•"/>
                </a:pPr>
                <a:r>
                  <a:rPr lang="en-ZA" altLang="en-US" sz="2000" dirty="0"/>
                  <a:t>Remainder 2 so it is </a:t>
                </a:r>
                <a14:m>
                  <m:oMath xmlns:m="http://schemas.openxmlformats.org/officeDocument/2006/math">
                    <m:f>
                      <m:fPr>
                        <m:ctrlPr>
                          <a:rPr lang="en-ZA" altLang="en-GB" sz="2000" i="1">
                            <a:latin typeface="Cambria Math" panose="02040503050406030204" pitchFamily="18" charset="0"/>
                            <a:sym typeface="+mn-ea"/>
                          </a:rPr>
                        </m:ctrlPr>
                      </m:fPr>
                      <m:num>
                        <m:r>
                          <m:rPr>
                            <m:nor/>
                          </m:rPr>
                          <a:rPr lang="en-ZA" altLang="en-GB" sz="2000">
                            <a:latin typeface="Cambria Math" panose="02040503050406030204" pitchFamily="18" charset="0"/>
                            <a:sym typeface="+mn-ea"/>
                          </a:rPr>
                          <m:t>2</m:t>
                        </m:r>
                      </m:num>
                      <m:den>
                        <m:r>
                          <m:rPr>
                            <m:nor/>
                          </m:rPr>
                          <a:rPr lang="en-ZA" altLang="en-GB" sz="2000">
                            <a:latin typeface="Cambria Math" panose="02040503050406030204" pitchFamily="18" charset="0"/>
                            <a:sym typeface="+mn-ea"/>
                          </a:rPr>
                          <m:t>3</m:t>
                        </m:r>
                      </m:den>
                    </m:f>
                  </m:oMath>
                </a14:m>
                <a:r>
                  <a:rPr lang="en-US" sz="2000" dirty="0"/>
                  <a:t> .</a:t>
                </a:r>
              </a:p>
              <a:p>
                <a:pPr marL="692150" indent="-342900">
                  <a:lnSpc>
                    <a:spcPct val="90000"/>
                  </a:lnSpc>
                  <a:buFont typeface="Arial" panose="020B0604020202020204" pitchFamily="34" charset="0"/>
                  <a:buChar char="•"/>
                </a:pPr>
                <a:endParaRPr lang="en-US" sz="2000" dirty="0"/>
              </a:p>
              <a:p>
                <a:pPr marL="712788" indent="-363538">
                  <a:lnSpc>
                    <a:spcPct val="90000"/>
                  </a:lnSpc>
                  <a:buFont typeface="Arial" panose="020B0604020202020204" pitchFamily="34" charset="0"/>
                  <a:buChar char="•"/>
                </a:pPr>
                <a:r>
                  <a:rPr lang="en-US" sz="2000" dirty="0"/>
                  <a:t>The mixed number is </a:t>
                </a:r>
                <a14:m>
                  <m:oMath xmlns:m="http://schemas.openxmlformats.org/officeDocument/2006/math">
                    <m:r>
                      <m:rPr>
                        <m:nor/>
                      </m:rPr>
                      <a:rPr lang="en-ZA" altLang="en-US" sz="2000" dirty="0">
                        <a:latin typeface="Cambria Math" panose="02040503050406030204" pitchFamily="18" charset="0"/>
                        <a:sym typeface="+mn-ea"/>
                      </a:rPr>
                      <m:t>4</m:t>
                    </m:r>
                    <m:f>
                      <m:fPr>
                        <m:ctrlPr>
                          <a:rPr lang="en-ZA" altLang="en-GB" sz="2000" i="1">
                            <a:latin typeface="Cambria Math" panose="02040503050406030204" pitchFamily="18" charset="0"/>
                            <a:sym typeface="+mn-ea"/>
                          </a:rPr>
                        </m:ctrlPr>
                      </m:fPr>
                      <m:num>
                        <m:r>
                          <m:rPr>
                            <m:nor/>
                          </m:rPr>
                          <a:rPr lang="en-ZA" altLang="en-GB" sz="2000">
                            <a:latin typeface="Cambria Math" panose="02040503050406030204" pitchFamily="18" charset="0"/>
                            <a:sym typeface="+mn-ea"/>
                          </a:rPr>
                          <m:t>2</m:t>
                        </m:r>
                      </m:num>
                      <m:den>
                        <m:r>
                          <m:rPr>
                            <m:nor/>
                          </m:rPr>
                          <a:rPr lang="en-ZA" altLang="en-GB" sz="2000">
                            <a:latin typeface="Cambria Math" panose="02040503050406030204" pitchFamily="18" charset="0"/>
                            <a:sym typeface="+mn-ea"/>
                          </a:rPr>
                          <m:t>3</m:t>
                        </m:r>
                      </m:den>
                    </m:f>
                  </m:oMath>
                </a14:m>
                <a:r>
                  <a:rPr lang="en-ZA" altLang="en-US" sz="2000" dirty="0"/>
                  <a:t> .</a:t>
                </a:r>
              </a:p>
            </p:txBody>
          </p:sp>
        </mc:Choice>
        <mc:Fallback xmlns="">
          <p:sp>
            <p:nvSpPr>
              <p:cNvPr id="22" name="TextBox 21"/>
              <p:cNvSpPr txBox="1">
                <a:spLocks noRot="1" noChangeAspect="1" noMove="1" noResize="1" noEditPoints="1" noAdjustHandles="1" noChangeArrowheads="1" noChangeShapeType="1" noTextEdit="1"/>
              </p:cNvSpPr>
              <p:nvPr/>
            </p:nvSpPr>
            <p:spPr>
              <a:xfrm>
                <a:off x="1523054" y="3072175"/>
                <a:ext cx="6612417" cy="2701252"/>
              </a:xfrm>
              <a:prstGeom prst="rect">
                <a:avLst/>
              </a:prstGeom>
              <a:blipFill>
                <a:blip r:embed="rId6"/>
                <a:stretch>
                  <a:fillRect l="-829" t="-1354" b="-1354"/>
                </a:stretch>
              </a:blipFill>
            </p:spPr>
            <p:txBody>
              <a:bodyPr/>
              <a:lstStyle/>
              <a:p>
                <a:r>
                  <a:rPr lang="en-GB">
                    <a:noFill/>
                  </a:rPr>
                  <a:t> </a:t>
                </a:r>
              </a:p>
            </p:txBody>
          </p:sp>
        </mc:Fallback>
      </mc:AlternateContent>
    </p:spTree>
    <p:extLst>
      <p:ext uri="{BB962C8B-B14F-4D97-AF65-F5344CB8AC3E}">
        <p14:creationId xmlns:p14="http://schemas.microsoft.com/office/powerpoint/2010/main" val="389614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fade">
                                      <p:cBhvr>
                                        <p:cTn id="45" dur="500"/>
                                        <p:tgtEl>
                                          <p:spTgt spid="2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3" end="3"/>
                                            </p:txEl>
                                          </p:spTgt>
                                        </p:tgtEl>
                                        <p:attrNameLst>
                                          <p:attrName>style.visibility</p:attrName>
                                        </p:attrNameLst>
                                      </p:cBhvr>
                                      <p:to>
                                        <p:strVal val="visible"/>
                                      </p:to>
                                    </p:set>
                                    <p:animEffect transition="in" filter="fade">
                                      <p:cBhvr>
                                        <p:cTn id="50" dur="500"/>
                                        <p:tgtEl>
                                          <p:spTgt spid="2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5" end="5"/>
                                            </p:txEl>
                                          </p:spTgt>
                                        </p:tgtEl>
                                        <p:attrNameLst>
                                          <p:attrName>style.visibility</p:attrName>
                                        </p:attrNameLst>
                                      </p:cBhvr>
                                      <p:to>
                                        <p:strVal val="visible"/>
                                      </p:to>
                                    </p:set>
                                    <p:animEffect transition="in" filter="fade">
                                      <p:cBhvr>
                                        <p:cTn id="55" dur="500"/>
                                        <p:tgtEl>
                                          <p:spTgt spid="22">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xEl>
                                              <p:pRg st="7" end="7"/>
                                            </p:txEl>
                                          </p:spTgt>
                                        </p:tgtEl>
                                        <p:attrNameLst>
                                          <p:attrName>style.visibility</p:attrName>
                                        </p:attrNameLst>
                                      </p:cBhvr>
                                      <p:to>
                                        <p:strVal val="visible"/>
                                      </p:to>
                                    </p:set>
                                    <p:animEffect transition="in" filter="fade">
                                      <p:cBhvr>
                                        <p:cTn id="60" dur="500"/>
                                        <p:tgtEl>
                                          <p:spTgt spid="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1.5 page 11</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ZA" altLang="en-US" sz="2000" dirty="0"/>
                  <a:t>Write</a:t>
                </a:r>
                <a14:m>
                  <m:oMath xmlns:m="http://schemas.openxmlformats.org/officeDocument/2006/math">
                    <m:r>
                      <m:rPr>
                        <m:nor/>
                      </m:rPr>
                      <a:rPr lang="en-ZA" altLang="en-GB" sz="2000">
                        <a:latin typeface="Cambria Math" panose="02040503050406030204" pitchFamily="18" charset="0"/>
                        <a:sym typeface="+mn-ea"/>
                      </a:rPr>
                      <m:t> </m:t>
                    </m:r>
                    <m:f>
                      <m:fPr>
                        <m:ctrlPr>
                          <a:rPr lang="en-ZA" altLang="en-GB" sz="2000" i="1">
                            <a:latin typeface="Cambria Math" panose="02040503050406030204" pitchFamily="18" charset="0"/>
                            <a:sym typeface="+mn-ea"/>
                          </a:rPr>
                        </m:ctrlPr>
                      </m:fPr>
                      <m:num>
                        <m:r>
                          <m:rPr>
                            <m:nor/>
                          </m:rPr>
                          <a:rPr lang="en-ZA" altLang="en-GB" sz="2000">
                            <a:latin typeface="Cambria Math" panose="02040503050406030204" pitchFamily="18" charset="0"/>
                            <a:sym typeface="+mn-ea"/>
                          </a:rPr>
                          <m:t>14</m:t>
                        </m:r>
                      </m:num>
                      <m:den>
                        <m:r>
                          <m:rPr>
                            <m:nor/>
                          </m:rPr>
                          <a:rPr lang="en-ZA" altLang="en-GB" sz="2000">
                            <a:latin typeface="Cambria Math" panose="02040503050406030204" pitchFamily="18" charset="0"/>
                            <a:sym typeface="+mn-ea"/>
                          </a:rPr>
                          <m:t>3</m:t>
                        </m:r>
                      </m:den>
                    </m:f>
                  </m:oMath>
                </a14:m>
                <a:r>
                  <a:rPr lang="en-ZA" altLang="en-US" sz="2000" dirty="0"/>
                  <a:t>  as a mixed number.</a:t>
                </a:r>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1471449" y="1664989"/>
                <a:ext cx="6413664" cy="836164"/>
              </a:xfrm>
              <a:prstGeom prst="rect">
                <a:avLst/>
              </a:prstGeom>
              <a:blipFill>
                <a:blip r:embed="rId2"/>
                <a:stretch>
                  <a:fillRect l="-951"/>
                </a:stretch>
              </a:blipFill>
            </p:spPr>
            <p:txBody>
              <a:bodyPr/>
              <a:lstStyle/>
              <a:p>
                <a:r>
                  <a:rPr lang="en-GB">
                    <a:noFill/>
                  </a:rPr>
                  <a:t> </a:t>
                </a:r>
              </a:p>
            </p:txBody>
          </p:sp>
        </mc:Fallback>
      </mc:AlternateContent>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mc:AlternateContent xmlns:mc="http://schemas.openxmlformats.org/markup-compatibility/2006" xmlns:a14="http://schemas.microsoft.com/office/drawing/2010/main">
        <mc:Choice Requires="a14">
          <p:sp>
            <p:nvSpPr>
              <p:cNvPr id="22" name="TextBox 21"/>
              <p:cNvSpPr txBox="1"/>
              <p:nvPr/>
            </p:nvSpPr>
            <p:spPr>
              <a:xfrm>
                <a:off x="1523054" y="3072175"/>
                <a:ext cx="6362059" cy="1204817"/>
              </a:xfrm>
              <a:prstGeom prst="rect">
                <a:avLst/>
              </a:prstGeom>
              <a:noFill/>
            </p:spPr>
            <p:txBody>
              <a:bodyPr wrap="square" rtlCol="0">
                <a:spAutoFit/>
              </a:bodyPr>
              <a:lstStyle/>
              <a:p>
                <a:pPr marL="174625" indent="-174625">
                  <a:buFont typeface="Arial" panose="020B0604020202020204" pitchFamily="34" charset="0"/>
                  <a:buChar char="•"/>
                </a:pPr>
                <a:r>
                  <a:rPr lang="en-ZA" sz="2000" b="1" dirty="0">
                    <a:solidFill>
                      <a:schemeClr val="bg1"/>
                    </a:solidFill>
                  </a:rPr>
                  <a:t>On a scientific calculator:</a:t>
                </a:r>
              </a:p>
              <a:p>
                <a:r>
                  <a:rPr lang="en-US" sz="2000" dirty="0"/>
                  <a:t>  </a:t>
                </a:r>
              </a:p>
              <a:p>
                <a:pPr marL="174625"/>
                <a:r>
                  <a:rPr lang="en-US" sz="2000" dirty="0"/>
                  <a:t>Enter </a:t>
                </a:r>
                <a14:m>
                  <m:oMath xmlns:m="http://schemas.openxmlformats.org/officeDocument/2006/math">
                    <m:f>
                      <m:fPr>
                        <m:ctrlPr>
                          <a:rPr lang="en-ZA" altLang="en-GB" sz="2000" i="1">
                            <a:latin typeface="Cambria Math" panose="02040503050406030204" pitchFamily="18" charset="0"/>
                            <a:sym typeface="+mn-ea"/>
                          </a:rPr>
                        </m:ctrlPr>
                      </m:fPr>
                      <m:num>
                        <m:r>
                          <m:rPr>
                            <m:nor/>
                          </m:rPr>
                          <a:rPr lang="en-ZA" altLang="en-GB" sz="2000" b="0" i="0" smtClean="0">
                            <a:latin typeface="Cambria Math" panose="02040503050406030204" pitchFamily="18" charset="0"/>
                            <a:sym typeface="+mn-ea"/>
                          </a:rPr>
                          <m:t>14</m:t>
                        </m:r>
                      </m:num>
                      <m:den>
                        <m:r>
                          <m:rPr>
                            <m:nor/>
                          </m:rPr>
                          <a:rPr lang="en-ZA" altLang="en-GB" sz="2000" b="0" i="0" smtClean="0">
                            <a:latin typeface="Cambria Math" panose="02040503050406030204" pitchFamily="18" charset="0"/>
                            <a:sym typeface="+mn-ea"/>
                          </a:rPr>
                          <m:t>3</m:t>
                        </m:r>
                      </m:den>
                    </m:f>
                  </m:oMath>
                </a14:m>
                <a:r>
                  <a:rPr lang="en-US" sz="2000" dirty="0"/>
                  <a:t>  and press the                 or                        key.</a:t>
                </a:r>
              </a:p>
            </p:txBody>
          </p:sp>
        </mc:Choice>
        <mc:Fallback xmlns="">
          <p:sp>
            <p:nvSpPr>
              <p:cNvPr id="22" name="TextBox 21"/>
              <p:cNvSpPr txBox="1">
                <a:spLocks noRot="1" noChangeAspect="1" noMove="1" noResize="1" noEditPoints="1" noAdjustHandles="1" noChangeArrowheads="1" noChangeShapeType="1" noTextEdit="1"/>
              </p:cNvSpPr>
              <p:nvPr/>
            </p:nvSpPr>
            <p:spPr>
              <a:xfrm>
                <a:off x="1523054" y="3072175"/>
                <a:ext cx="6362059" cy="1204817"/>
              </a:xfrm>
              <a:prstGeom prst="rect">
                <a:avLst/>
              </a:prstGeom>
              <a:blipFill rotWithShape="0">
                <a:blip r:embed="rId5"/>
                <a:stretch>
                  <a:fillRect l="-863" t="-3030" b="-2525"/>
                </a:stretch>
              </a:blipFill>
            </p:spPr>
            <p:txBody>
              <a:bodyPr/>
              <a:lstStyle/>
              <a:p>
                <a:r>
                  <a:rPr lang="en-ZA">
                    <a:noFill/>
                  </a:rPr>
                  <a:t> </a:t>
                </a:r>
              </a:p>
            </p:txBody>
          </p:sp>
        </mc:Fallback>
      </mc:AlternateContent>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6743" y="3856505"/>
            <a:ext cx="1099562" cy="36000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1414" y="3843525"/>
            <a:ext cx="765224" cy="360000"/>
          </a:xfrm>
          <a:prstGeom prst="rect">
            <a:avLst/>
          </a:prstGeom>
        </p:spPr>
      </p:pic>
    </p:spTree>
    <p:extLst>
      <p:ext uri="{BB962C8B-B14F-4D97-AF65-F5344CB8AC3E}">
        <p14:creationId xmlns:p14="http://schemas.microsoft.com/office/powerpoint/2010/main" val="327468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Equivalent </a:t>
            </a:r>
            <a:r>
              <a:rPr lang="en-ZA" altLang="en-US" dirty="0">
                <a:sym typeface="+mn-ea"/>
              </a:rPr>
              <a:t>fractions</a:t>
            </a:r>
            <a:endParaRPr lang="en-ZA"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5" name="Rectangle 4"/>
          <p:cNvSpPr/>
          <p:nvPr/>
        </p:nvSpPr>
        <p:spPr>
          <a:xfrm>
            <a:off x="484419" y="1574314"/>
            <a:ext cx="7558914" cy="899945"/>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868448" y="1381461"/>
            <a:ext cx="155202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Definition</a:t>
            </a:r>
            <a:endParaRPr lang="en-GB" sz="2400" b="1" i="1" dirty="0">
              <a:solidFill>
                <a:srgbClr val="64AFA8"/>
              </a:solidFill>
            </a:endParaRPr>
          </a:p>
        </p:txBody>
      </p:sp>
      <p:sp>
        <p:nvSpPr>
          <p:cNvPr id="7" name="TextBox 6"/>
          <p:cNvSpPr txBox="1"/>
          <p:nvPr/>
        </p:nvSpPr>
        <p:spPr>
          <a:xfrm>
            <a:off x="640049" y="1743090"/>
            <a:ext cx="7245064" cy="646331"/>
          </a:xfrm>
          <a:prstGeom prst="rect">
            <a:avLst/>
          </a:prstGeom>
          <a:noFill/>
        </p:spPr>
        <p:txBody>
          <a:bodyPr wrap="square" rtlCol="0">
            <a:spAutoFit/>
          </a:bodyPr>
          <a:lstStyle/>
          <a:p>
            <a:pPr>
              <a:lnSpc>
                <a:spcPct val="90000"/>
              </a:lnSpc>
            </a:pPr>
            <a:r>
              <a:rPr lang="en-US" sz="2000" dirty="0"/>
              <a:t>Equivalent fractions are two or more fractions that have the same value.</a:t>
            </a:r>
          </a:p>
        </p:txBody>
      </p:sp>
      <p:sp>
        <p:nvSpPr>
          <p:cNvPr id="9" name="Rectangle 8"/>
          <p:cNvSpPr/>
          <p:nvPr/>
        </p:nvSpPr>
        <p:spPr>
          <a:xfrm>
            <a:off x="518159" y="2857229"/>
            <a:ext cx="7487323" cy="3290354"/>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10" name="TextBox 9"/>
              <p:cNvSpPr txBox="1"/>
              <p:nvPr/>
            </p:nvSpPr>
            <p:spPr>
              <a:xfrm>
                <a:off x="2280902" y="3070207"/>
                <a:ext cx="5604211" cy="2761077"/>
              </a:xfrm>
              <a:prstGeom prst="rect">
                <a:avLst/>
              </a:prstGeom>
              <a:noFill/>
            </p:spPr>
            <p:txBody>
              <a:bodyPr wrap="square" rtlCol="0">
                <a:spAutoFit/>
              </a:bodyPr>
              <a:lstStyle/>
              <a:p>
                <a:pPr>
                  <a:lnSpc>
                    <a:spcPct val="90000"/>
                  </a:lnSpc>
                  <a:spcBef>
                    <a:spcPts val="0"/>
                  </a:spcBef>
                  <a:spcAft>
                    <a:spcPts val="0"/>
                  </a:spcAft>
                </a:pPr>
                <a:r>
                  <a:rPr lang="en-US" sz="2000" dirty="0"/>
                  <a:t>To make an equivalent fraction with a larger denominator, multiply the numerator and the denominator by the same number.</a:t>
                </a:r>
              </a:p>
              <a:p>
                <a:pPr>
                  <a:lnSpc>
                    <a:spcPct val="90000"/>
                  </a:lnSpc>
                </a:pPr>
                <a:endParaRPr lang="en-US" altLang="en-US" sz="2000" dirty="0"/>
              </a:p>
              <a:p>
                <a:pPr>
                  <a:lnSpc>
                    <a:spcPct val="90000"/>
                  </a:lnSpc>
                </a:pPr>
                <a:r>
                  <a:rPr lang="en-ZA" altLang="en-US" sz="2000" dirty="0"/>
                  <a:t>E</a:t>
                </a:r>
                <a:r>
                  <a:rPr lang="en-US" sz="2000" dirty="0" err="1"/>
                  <a:t>xample</a:t>
                </a:r>
                <a:r>
                  <a:rPr lang="en-US" sz="2000" dirty="0"/>
                  <a:t>:</a:t>
                </a:r>
              </a:p>
              <a:p>
                <a:pPr>
                  <a:lnSpc>
                    <a:spcPct val="90000"/>
                  </a:lnSpc>
                </a:pPr>
                <a:endParaRPr lang="en-US" sz="2000" dirty="0"/>
              </a:p>
              <a:p>
                <a:pPr>
                  <a:lnSpc>
                    <a:spcPct val="90000"/>
                  </a:lnSpc>
                </a:pPr>
                <a:r>
                  <a:rPr lang="en-US" sz="2000" dirty="0"/>
                  <a:t>   </a:t>
                </a:r>
                <a14:m>
                  <m:oMath xmlns:m="http://schemas.openxmlformats.org/officeDocument/2006/math">
                    <m:r>
                      <m:rPr>
                        <m:nor/>
                      </m:rPr>
                      <a:rPr lang="en-ZA" altLang="en-GB" sz="2000">
                        <a:latin typeface="Cambria Math" panose="02040503050406030204" pitchFamily="18" charset="0"/>
                        <a:sym typeface="+mn-ea"/>
                      </a:rPr>
                      <m:t> </m:t>
                    </m:r>
                    <m:f>
                      <m:fPr>
                        <m:ctrlPr>
                          <a:rPr lang="en-ZA" altLang="en-GB" sz="2000" i="1">
                            <a:latin typeface="Cambria Math" panose="02040503050406030204" pitchFamily="18" charset="0"/>
                            <a:sym typeface="+mn-ea"/>
                          </a:rPr>
                        </m:ctrlPr>
                      </m:fPr>
                      <m:num>
                        <m:r>
                          <m:rPr>
                            <m:nor/>
                          </m:rPr>
                          <a:rPr lang="en-ZA" altLang="en-GB" sz="2000" i="0" smtClean="0">
                            <a:latin typeface="Cambria Math" panose="02040503050406030204" pitchFamily="18" charset="0"/>
                            <a:sym typeface="+mn-ea"/>
                          </a:rPr>
                          <m:t>1</m:t>
                        </m:r>
                      </m:num>
                      <m:den>
                        <m:r>
                          <m:rPr>
                            <m:nor/>
                          </m:rPr>
                          <a:rPr lang="en-ZA" altLang="en-GB" sz="2000" i="0" smtClean="0">
                            <a:latin typeface="Cambria Math" panose="02040503050406030204" pitchFamily="18" charset="0"/>
                            <a:sym typeface="+mn-ea"/>
                          </a:rPr>
                          <m:t>2</m:t>
                        </m:r>
                      </m:den>
                    </m:f>
                  </m:oMath>
                </a14:m>
                <a:r>
                  <a:rPr lang="en-ZA" altLang="en-US" sz="2000" dirty="0"/>
                  <a:t>  ×  </a:t>
                </a:r>
                <a14:m>
                  <m:oMath xmlns:m="http://schemas.openxmlformats.org/officeDocument/2006/math">
                    <m:f>
                      <m:fPr>
                        <m:ctrlPr>
                          <a:rPr lang="en-ZA" altLang="en-GB" sz="2000" i="1">
                            <a:latin typeface="Cambria Math" panose="02040503050406030204" pitchFamily="18" charset="0"/>
                            <a:sym typeface="+mn-ea"/>
                          </a:rPr>
                        </m:ctrlPr>
                      </m:fPr>
                      <m:num>
                        <m:r>
                          <m:rPr>
                            <m:nor/>
                          </m:rPr>
                          <a:rPr lang="en-ZA" altLang="en-GB" sz="2000" i="0" smtClean="0">
                            <a:latin typeface="Cambria Math" panose="02040503050406030204" pitchFamily="18" charset="0"/>
                            <a:sym typeface="+mn-ea"/>
                          </a:rPr>
                          <m:t>5</m:t>
                        </m:r>
                      </m:num>
                      <m:den>
                        <m:r>
                          <m:rPr>
                            <m:nor/>
                          </m:rPr>
                          <a:rPr lang="en-ZA" altLang="en-GB" sz="2000" i="0" smtClean="0">
                            <a:latin typeface="Cambria Math" panose="02040503050406030204" pitchFamily="18" charset="0"/>
                            <a:sym typeface="+mn-ea"/>
                          </a:rPr>
                          <m:t>5</m:t>
                        </m:r>
                      </m:den>
                    </m:f>
                  </m:oMath>
                </a14:m>
                <a:r>
                  <a:rPr lang="en-ZA" altLang="en-US" sz="2000" dirty="0"/>
                  <a:t>  =  </a:t>
                </a:r>
                <a14:m>
                  <m:oMath xmlns:m="http://schemas.openxmlformats.org/officeDocument/2006/math">
                    <m:f>
                      <m:fPr>
                        <m:ctrlPr>
                          <a:rPr lang="en-ZA" altLang="en-GB" sz="2000" i="1">
                            <a:latin typeface="Cambria Math" panose="02040503050406030204" pitchFamily="18" charset="0"/>
                            <a:sym typeface="+mn-ea"/>
                          </a:rPr>
                        </m:ctrlPr>
                      </m:fPr>
                      <m:num>
                        <m:r>
                          <m:rPr>
                            <m:nor/>
                          </m:rPr>
                          <a:rPr lang="en-ZA" altLang="en-GB" sz="2000">
                            <a:latin typeface="Cambria Math" panose="02040503050406030204" pitchFamily="18" charset="0"/>
                            <a:sym typeface="+mn-ea"/>
                          </a:rPr>
                          <m:t>5</m:t>
                        </m:r>
                      </m:num>
                      <m:den>
                        <m:r>
                          <m:rPr>
                            <m:nor/>
                          </m:rPr>
                          <a:rPr lang="en-ZA" altLang="en-GB" sz="2000" i="0" smtClean="0">
                            <a:latin typeface="Cambria Math" panose="02040503050406030204" pitchFamily="18" charset="0"/>
                            <a:sym typeface="+mn-ea"/>
                          </a:rPr>
                          <m:t>10</m:t>
                        </m:r>
                      </m:den>
                    </m:f>
                  </m:oMath>
                </a14:m>
                <a:r>
                  <a:rPr lang="en-ZA" altLang="en-US" sz="2000" dirty="0"/>
                  <a:t>	</a:t>
                </a:r>
              </a:p>
              <a:p>
                <a:pPr>
                  <a:lnSpc>
                    <a:spcPct val="90000"/>
                  </a:lnSpc>
                </a:pPr>
                <a:endParaRPr lang="en-ZA" sz="2000" dirty="0"/>
              </a:p>
              <a:p>
                <a:pPr>
                  <a:lnSpc>
                    <a:spcPct val="90000"/>
                  </a:lnSpc>
                </a:pPr>
                <a:r>
                  <a:rPr lang="en-US" sz="2000" dirty="0"/>
                  <a:t>One half and five tenths are equal.</a:t>
                </a:r>
              </a:p>
            </p:txBody>
          </p:sp>
        </mc:Choice>
        <mc:Fallback xmlns="">
          <p:sp>
            <p:nvSpPr>
              <p:cNvPr id="10" name="TextBox 9"/>
              <p:cNvSpPr txBox="1">
                <a:spLocks noRot="1" noChangeAspect="1" noMove="1" noResize="1" noEditPoints="1" noAdjustHandles="1" noChangeArrowheads="1" noChangeShapeType="1" noTextEdit="1"/>
              </p:cNvSpPr>
              <p:nvPr/>
            </p:nvSpPr>
            <p:spPr>
              <a:xfrm>
                <a:off x="2280902" y="3070207"/>
                <a:ext cx="5604211" cy="2761077"/>
              </a:xfrm>
              <a:prstGeom prst="rect">
                <a:avLst/>
              </a:prstGeom>
              <a:blipFill>
                <a:blip r:embed="rId2"/>
                <a:stretch>
                  <a:fillRect l="-1088" t="-2428" b="-2870"/>
                </a:stretch>
              </a:blipFill>
            </p:spPr>
            <p:txBody>
              <a:bodyPr/>
              <a:lstStyle/>
              <a:p>
                <a:r>
                  <a:rPr lang="en-GB">
                    <a:noFill/>
                  </a:rPr>
                  <a:t> </a:t>
                </a:r>
              </a:p>
            </p:txBody>
          </p:sp>
        </mc:Fallback>
      </mc:AlternateContent>
      <p:grpSp>
        <p:nvGrpSpPr>
          <p:cNvPr id="11" name="Group 10"/>
          <p:cNvGrpSpPr/>
          <p:nvPr/>
        </p:nvGrpSpPr>
        <p:grpSpPr>
          <a:xfrm>
            <a:off x="399289" y="2732190"/>
            <a:ext cx="1838942" cy="2280168"/>
            <a:chOff x="399289" y="3100030"/>
            <a:chExt cx="1838942" cy="2280168"/>
          </a:xfrm>
        </p:grpSpPr>
        <p:sp>
          <p:nvSpPr>
            <p:cNvPr id="12" name="TextBox 11"/>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3031" y="3207293"/>
            <a:ext cx="2290237" cy="2706145"/>
          </a:xfrm>
          <a:prstGeom prst="rect">
            <a:avLst/>
          </a:prstGeom>
          <a:noFill/>
          <a:ln>
            <a:noFill/>
          </a:ln>
        </p:spPr>
      </p:pic>
    </p:spTree>
    <p:extLst>
      <p:ext uri="{BB962C8B-B14F-4D97-AF65-F5344CB8AC3E}">
        <p14:creationId xmlns:p14="http://schemas.microsoft.com/office/powerpoint/2010/main" val="338098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750" fill="hold"/>
                                        <p:tgtEl>
                                          <p:spTgt spid="11"/>
                                        </p:tgtEl>
                                        <p:attrNameLst>
                                          <p:attrName>ppt_w</p:attrName>
                                        </p:attrNameLst>
                                      </p:cBhvr>
                                      <p:tavLst>
                                        <p:tav tm="0">
                                          <p:val>
                                            <p:fltVal val="0"/>
                                          </p:val>
                                        </p:tav>
                                        <p:tav tm="100000">
                                          <p:val>
                                            <p:strVal val="#ppt_w"/>
                                          </p:val>
                                        </p:tav>
                                      </p:tavLst>
                                    </p:anim>
                                    <p:anim calcmode="lin" valueType="num">
                                      <p:cBhvr>
                                        <p:cTn id="11" dur="750" fill="hold"/>
                                        <p:tgtEl>
                                          <p:spTgt spid="11"/>
                                        </p:tgtEl>
                                        <p:attrNameLst>
                                          <p:attrName>ppt_h</p:attrName>
                                        </p:attrNameLst>
                                      </p:cBhvr>
                                      <p:tavLst>
                                        <p:tav tm="0">
                                          <p:val>
                                            <p:fltVal val="0"/>
                                          </p:val>
                                        </p:tav>
                                        <p:tav tm="100000">
                                          <p:val>
                                            <p:strVal val="#ppt_h"/>
                                          </p:val>
                                        </p:tav>
                                      </p:tavLst>
                                    </p:anim>
                                    <p:anim calcmode="lin" valueType="num">
                                      <p:cBhvr>
                                        <p:cTn id="12" dur="750" fill="hold"/>
                                        <p:tgtEl>
                                          <p:spTgt spid="11"/>
                                        </p:tgtEl>
                                        <p:attrNameLst>
                                          <p:attrName>style.rotation</p:attrName>
                                        </p:attrNameLst>
                                      </p:cBhvr>
                                      <p:tavLst>
                                        <p:tav tm="0">
                                          <p:val>
                                            <p:fltVal val="90"/>
                                          </p:val>
                                        </p:tav>
                                        <p:tav tm="100000">
                                          <p:val>
                                            <p:fltVal val="0"/>
                                          </p:val>
                                        </p:tav>
                                      </p:tavLst>
                                    </p:anim>
                                    <p:animEffect transition="in" filter="fade">
                                      <p:cBhvr>
                                        <p:cTn id="13" dur="75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500"/>
                                        <p:tgtEl>
                                          <p:spTgt spid="1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6" end="6"/>
                                            </p:txEl>
                                          </p:spTgt>
                                        </p:tgtEl>
                                        <p:attrNameLst>
                                          <p:attrName>style.visibility</p:attrName>
                                        </p:attrNameLst>
                                      </p:cBhvr>
                                      <p:to>
                                        <p:strVal val="visible"/>
                                      </p:to>
                                    </p:set>
                                    <p:animEffect transition="in" filter="fade">
                                      <p:cBhvr>
                                        <p:cTn id="3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Equivalent </a:t>
            </a:r>
            <a:r>
              <a:rPr lang="en-ZA" altLang="en-US" dirty="0">
                <a:sym typeface="+mn-ea"/>
              </a:rPr>
              <a:t>fractions</a:t>
            </a:r>
            <a:endParaRPr lang="en-ZA"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5" name="Rectangle 4"/>
          <p:cNvSpPr/>
          <p:nvPr/>
        </p:nvSpPr>
        <p:spPr>
          <a:xfrm>
            <a:off x="484419" y="1574314"/>
            <a:ext cx="7558914" cy="899945"/>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868448" y="1381461"/>
            <a:ext cx="155202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Definition</a:t>
            </a:r>
            <a:endParaRPr lang="en-GB" sz="2400" b="1" i="1" dirty="0">
              <a:solidFill>
                <a:srgbClr val="64AFA8"/>
              </a:solidFill>
            </a:endParaRPr>
          </a:p>
        </p:txBody>
      </p:sp>
      <p:sp>
        <p:nvSpPr>
          <p:cNvPr id="7" name="TextBox 6"/>
          <p:cNvSpPr txBox="1"/>
          <p:nvPr/>
        </p:nvSpPr>
        <p:spPr>
          <a:xfrm>
            <a:off x="640049" y="1743090"/>
            <a:ext cx="7245064" cy="646331"/>
          </a:xfrm>
          <a:prstGeom prst="rect">
            <a:avLst/>
          </a:prstGeom>
          <a:noFill/>
        </p:spPr>
        <p:txBody>
          <a:bodyPr wrap="square" rtlCol="0">
            <a:spAutoFit/>
          </a:bodyPr>
          <a:lstStyle/>
          <a:p>
            <a:pPr>
              <a:lnSpc>
                <a:spcPct val="90000"/>
              </a:lnSpc>
            </a:pPr>
            <a:r>
              <a:rPr lang="en-US" sz="2000" dirty="0"/>
              <a:t>Equivalent fractions are two or more fractions that have the same value.</a:t>
            </a:r>
          </a:p>
        </p:txBody>
      </p:sp>
      <p:sp>
        <p:nvSpPr>
          <p:cNvPr id="9" name="Rectangle 8"/>
          <p:cNvSpPr/>
          <p:nvPr/>
        </p:nvSpPr>
        <p:spPr>
          <a:xfrm>
            <a:off x="518159" y="2857229"/>
            <a:ext cx="7487323" cy="3290354"/>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10" name="TextBox 9"/>
              <p:cNvSpPr txBox="1"/>
              <p:nvPr/>
            </p:nvSpPr>
            <p:spPr>
              <a:xfrm>
                <a:off x="2280902" y="3437760"/>
                <a:ext cx="5604211" cy="2475678"/>
              </a:xfrm>
              <a:prstGeom prst="rect">
                <a:avLst/>
              </a:prstGeom>
              <a:noFill/>
            </p:spPr>
            <p:txBody>
              <a:bodyPr wrap="square" rtlCol="0">
                <a:spAutoFit/>
              </a:bodyPr>
              <a:lstStyle/>
              <a:p>
                <a:pPr>
                  <a:lnSpc>
                    <a:spcPct val="90000"/>
                  </a:lnSpc>
                  <a:spcBef>
                    <a:spcPts val="0"/>
                  </a:spcBef>
                  <a:spcAft>
                    <a:spcPts val="0"/>
                  </a:spcAft>
                </a:pPr>
                <a:r>
                  <a:rPr lang="en-ZA" altLang="en-US" sz="2000" dirty="0"/>
                  <a:t>T</a:t>
                </a:r>
                <a:r>
                  <a:rPr lang="en-US" sz="2000" dirty="0"/>
                  <a:t>o make an equivalent fraction with a smaller denominator, divide the numerator and the denominator by the same number.</a:t>
                </a:r>
              </a:p>
              <a:p>
                <a:pPr>
                  <a:lnSpc>
                    <a:spcPct val="90000"/>
                  </a:lnSpc>
                </a:pPr>
                <a:endParaRPr lang="en-US" altLang="en-US" sz="2000" dirty="0"/>
              </a:p>
              <a:p>
                <a:pPr>
                  <a:lnSpc>
                    <a:spcPct val="90000"/>
                  </a:lnSpc>
                </a:pPr>
                <a:r>
                  <a:rPr lang="en-ZA" altLang="en-US" sz="2000" dirty="0"/>
                  <a:t>E</a:t>
                </a:r>
                <a:r>
                  <a:rPr lang="en-US" sz="2000" dirty="0" err="1"/>
                  <a:t>xample</a:t>
                </a:r>
                <a:r>
                  <a:rPr lang="en-US" sz="2000" dirty="0"/>
                  <a:t>:</a:t>
                </a:r>
              </a:p>
              <a:p>
                <a:pPr>
                  <a:lnSpc>
                    <a:spcPct val="90000"/>
                  </a:lnSpc>
                </a:pPr>
                <a:endParaRPr lang="en-US" sz="2000" dirty="0"/>
              </a:p>
              <a:p>
                <a:pPr>
                  <a:lnSpc>
                    <a:spcPct val="90000"/>
                  </a:lnSpc>
                </a:pPr>
                <a14:m>
                  <m:oMath xmlns:m="http://schemas.openxmlformats.org/officeDocument/2006/math">
                    <m:f>
                      <m:fPr>
                        <m:ctrlPr>
                          <a:rPr lang="en-ZA" altLang="en-GB" sz="2000" i="1">
                            <a:latin typeface="Cambria Math" panose="02040503050406030204" pitchFamily="18" charset="0"/>
                            <a:sym typeface="+mn-ea"/>
                          </a:rPr>
                        </m:ctrlPr>
                      </m:fPr>
                      <m:num>
                        <m:r>
                          <m:rPr>
                            <m:nor/>
                          </m:rPr>
                          <a:rPr lang="en-ZA" altLang="en-GB" sz="2000" b="0" i="0" smtClean="0">
                            <a:latin typeface="Cambria Math" panose="02040503050406030204" pitchFamily="18" charset="0"/>
                            <a:sym typeface="+mn-ea"/>
                          </a:rPr>
                          <m:t>20</m:t>
                        </m:r>
                      </m:num>
                      <m:den>
                        <m:r>
                          <m:rPr>
                            <m:nor/>
                          </m:rPr>
                          <a:rPr lang="en-ZA" altLang="en-GB" sz="2000" b="0" i="0" smtClean="0">
                            <a:latin typeface="Cambria Math" panose="02040503050406030204" pitchFamily="18" charset="0"/>
                            <a:sym typeface="+mn-ea"/>
                          </a:rPr>
                          <m:t>10</m:t>
                        </m:r>
                      </m:den>
                    </m:f>
                  </m:oMath>
                </a14:m>
                <a:r>
                  <a:rPr lang="en-ZA" altLang="en-US" sz="2000" dirty="0"/>
                  <a:t>  ÷  </a:t>
                </a:r>
                <a14:m>
                  <m:oMath xmlns:m="http://schemas.openxmlformats.org/officeDocument/2006/math">
                    <m:f>
                      <m:fPr>
                        <m:ctrlPr>
                          <a:rPr lang="en-ZA" altLang="en-GB" sz="2000" i="1">
                            <a:latin typeface="Cambria Math" panose="02040503050406030204" pitchFamily="18" charset="0"/>
                            <a:sym typeface="+mn-ea"/>
                          </a:rPr>
                        </m:ctrlPr>
                      </m:fPr>
                      <m:num>
                        <m:r>
                          <m:rPr>
                            <m:nor/>
                          </m:rPr>
                          <a:rPr lang="en-ZA" altLang="en-GB" sz="2000" b="0" i="0" smtClean="0">
                            <a:latin typeface="Cambria Math" panose="02040503050406030204" pitchFamily="18" charset="0"/>
                            <a:sym typeface="+mn-ea"/>
                          </a:rPr>
                          <m:t>10</m:t>
                        </m:r>
                      </m:num>
                      <m:den>
                        <m:r>
                          <m:rPr>
                            <m:nor/>
                          </m:rPr>
                          <a:rPr lang="en-ZA" altLang="en-GB" sz="2000" b="0" i="0" smtClean="0">
                            <a:latin typeface="Cambria Math" panose="02040503050406030204" pitchFamily="18" charset="0"/>
                            <a:sym typeface="+mn-ea"/>
                          </a:rPr>
                          <m:t>10</m:t>
                        </m:r>
                      </m:den>
                    </m:f>
                  </m:oMath>
                </a14:m>
                <a:r>
                  <a:rPr lang="en-ZA" altLang="en-US" sz="2000" dirty="0"/>
                  <a:t>  =  </a:t>
                </a:r>
                <a14:m>
                  <m:oMath xmlns:m="http://schemas.openxmlformats.org/officeDocument/2006/math">
                    <m:f>
                      <m:fPr>
                        <m:ctrlPr>
                          <a:rPr lang="en-ZA" altLang="en-GB" sz="2000" i="1">
                            <a:latin typeface="Cambria Math" panose="02040503050406030204" pitchFamily="18" charset="0"/>
                            <a:sym typeface="+mn-ea"/>
                          </a:rPr>
                        </m:ctrlPr>
                      </m:fPr>
                      <m:num>
                        <m:r>
                          <m:rPr>
                            <m:nor/>
                          </m:rPr>
                          <a:rPr lang="en-ZA" altLang="en-GB" sz="2000" b="0" i="0" smtClean="0">
                            <a:latin typeface="Cambria Math" panose="02040503050406030204" pitchFamily="18" charset="0"/>
                            <a:sym typeface="+mn-ea"/>
                          </a:rPr>
                          <m:t>2</m:t>
                        </m:r>
                      </m:num>
                      <m:den>
                        <m:r>
                          <m:rPr>
                            <m:nor/>
                          </m:rPr>
                          <a:rPr lang="en-ZA" altLang="en-GB" sz="2000" b="0" i="0" smtClean="0">
                            <a:latin typeface="Cambria Math" panose="02040503050406030204" pitchFamily="18" charset="0"/>
                            <a:sym typeface="+mn-ea"/>
                          </a:rPr>
                          <m:t>5</m:t>
                        </m:r>
                      </m:den>
                    </m:f>
                  </m:oMath>
                </a14:m>
                <a:r>
                  <a:rPr lang="en-ZA" altLang="en-US" sz="2000" dirty="0"/>
                  <a:t>	</a:t>
                </a:r>
              </a:p>
              <a:p>
                <a:pPr>
                  <a:lnSpc>
                    <a:spcPct val="90000"/>
                  </a:lnSpc>
                </a:pPr>
                <a:endParaRPr lang="en-ZA"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2280902" y="3437760"/>
                <a:ext cx="5604211" cy="2475678"/>
              </a:xfrm>
              <a:prstGeom prst="rect">
                <a:avLst/>
              </a:prstGeom>
              <a:blipFill>
                <a:blip r:embed="rId2"/>
                <a:stretch>
                  <a:fillRect l="-1088" t="-2709"/>
                </a:stretch>
              </a:blipFill>
            </p:spPr>
            <p:txBody>
              <a:bodyPr/>
              <a:lstStyle/>
              <a:p>
                <a:r>
                  <a:rPr lang="en-GB">
                    <a:noFill/>
                  </a:rPr>
                  <a:t> </a:t>
                </a:r>
              </a:p>
            </p:txBody>
          </p:sp>
        </mc:Fallback>
      </mc:AlternateContent>
      <p:grpSp>
        <p:nvGrpSpPr>
          <p:cNvPr id="11" name="Group 10"/>
          <p:cNvGrpSpPr/>
          <p:nvPr/>
        </p:nvGrpSpPr>
        <p:grpSpPr>
          <a:xfrm>
            <a:off x="399289" y="2732190"/>
            <a:ext cx="1838942" cy="2280168"/>
            <a:chOff x="399289" y="3100030"/>
            <a:chExt cx="1838942" cy="2280168"/>
          </a:xfrm>
        </p:grpSpPr>
        <p:sp>
          <p:nvSpPr>
            <p:cNvPr id="12" name="TextBox 11"/>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spTree>
    <p:extLst>
      <p:ext uri="{BB962C8B-B14F-4D97-AF65-F5344CB8AC3E}">
        <p14:creationId xmlns:p14="http://schemas.microsoft.com/office/powerpoint/2010/main" val="165877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Equivalent </a:t>
            </a:r>
            <a:r>
              <a:rPr lang="en-ZA" altLang="en-US" dirty="0">
                <a:sym typeface="+mn-ea"/>
              </a:rPr>
              <a:t>fractions</a:t>
            </a:r>
            <a:endParaRPr lang="en-ZA"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5" name="Rectangle 4"/>
          <p:cNvSpPr/>
          <p:nvPr/>
        </p:nvSpPr>
        <p:spPr>
          <a:xfrm>
            <a:off x="484419" y="1574314"/>
            <a:ext cx="7558914" cy="899945"/>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868448" y="1381461"/>
            <a:ext cx="155202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Definition</a:t>
            </a:r>
            <a:endParaRPr lang="en-GB" sz="2400" b="1" i="1" dirty="0">
              <a:solidFill>
                <a:srgbClr val="64AFA8"/>
              </a:solidFill>
            </a:endParaRPr>
          </a:p>
        </p:txBody>
      </p:sp>
      <p:sp>
        <p:nvSpPr>
          <p:cNvPr id="7" name="TextBox 6"/>
          <p:cNvSpPr txBox="1"/>
          <p:nvPr/>
        </p:nvSpPr>
        <p:spPr>
          <a:xfrm>
            <a:off x="640049" y="1743090"/>
            <a:ext cx="7245064" cy="646331"/>
          </a:xfrm>
          <a:prstGeom prst="rect">
            <a:avLst/>
          </a:prstGeom>
          <a:noFill/>
        </p:spPr>
        <p:txBody>
          <a:bodyPr wrap="square" rtlCol="0">
            <a:spAutoFit/>
          </a:bodyPr>
          <a:lstStyle/>
          <a:p>
            <a:pPr>
              <a:lnSpc>
                <a:spcPct val="90000"/>
              </a:lnSpc>
            </a:pPr>
            <a:r>
              <a:rPr lang="en-US" sz="2000" dirty="0"/>
              <a:t>Equivalent fractions are two or more fractions that have the same value.</a:t>
            </a:r>
          </a:p>
        </p:txBody>
      </p:sp>
      <p:sp>
        <p:nvSpPr>
          <p:cNvPr id="9" name="Rectangle 8"/>
          <p:cNvSpPr/>
          <p:nvPr/>
        </p:nvSpPr>
        <p:spPr>
          <a:xfrm>
            <a:off x="518159" y="2857229"/>
            <a:ext cx="7487323" cy="3290354"/>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TextBox 9"/>
          <p:cNvSpPr txBox="1"/>
          <p:nvPr/>
        </p:nvSpPr>
        <p:spPr>
          <a:xfrm>
            <a:off x="2186773" y="3531889"/>
            <a:ext cx="5604211" cy="2031325"/>
          </a:xfrm>
          <a:prstGeom prst="rect">
            <a:avLst/>
          </a:prstGeom>
          <a:noFill/>
        </p:spPr>
        <p:txBody>
          <a:bodyPr wrap="square" rtlCol="0">
            <a:spAutoFit/>
          </a:bodyPr>
          <a:lstStyle/>
          <a:p>
            <a:pPr>
              <a:lnSpc>
                <a:spcPct val="90000"/>
              </a:lnSpc>
            </a:pPr>
            <a:r>
              <a:rPr lang="en-US" sz="2000" b="1" dirty="0"/>
              <a:t>To write fractions in the simplest form</a:t>
            </a:r>
            <a:r>
              <a:rPr lang="en-ZA" altLang="en-US" sz="2000" b="1" dirty="0"/>
              <a:t>:</a:t>
            </a:r>
          </a:p>
          <a:p>
            <a:pPr>
              <a:lnSpc>
                <a:spcPct val="90000"/>
              </a:lnSpc>
            </a:pPr>
            <a:endParaRPr lang="en-ZA" altLang="en-US" sz="2000" b="1" dirty="0"/>
          </a:p>
          <a:p>
            <a:pPr marL="174625" indent="-174625">
              <a:lnSpc>
                <a:spcPct val="90000"/>
              </a:lnSpc>
              <a:spcBef>
                <a:spcPts val="0"/>
              </a:spcBef>
              <a:spcAft>
                <a:spcPts val="0"/>
              </a:spcAft>
              <a:buFont typeface="Arial" panose="020B0604020202020204" pitchFamily="34" charset="0"/>
              <a:buChar char="•"/>
            </a:pPr>
            <a:r>
              <a:rPr lang="en-US" sz="2000" dirty="0"/>
              <a:t>Write improper fractions as mixed numbers.</a:t>
            </a:r>
          </a:p>
          <a:p>
            <a:pPr marL="174625" indent="-174625">
              <a:lnSpc>
                <a:spcPct val="90000"/>
              </a:lnSpc>
              <a:spcBef>
                <a:spcPts val="0"/>
              </a:spcBef>
              <a:spcAft>
                <a:spcPts val="0"/>
              </a:spcAft>
              <a:buFont typeface="Arial" panose="020B0604020202020204" pitchFamily="34" charset="0"/>
              <a:buChar char="•"/>
            </a:pPr>
            <a:endParaRPr lang="en-US" sz="2000" dirty="0"/>
          </a:p>
          <a:p>
            <a:pPr marL="174625" indent="-174625">
              <a:lnSpc>
                <a:spcPct val="90000"/>
              </a:lnSpc>
              <a:spcBef>
                <a:spcPts val="0"/>
              </a:spcBef>
              <a:spcAft>
                <a:spcPts val="0"/>
              </a:spcAft>
              <a:buFont typeface="Arial" panose="020B0604020202020204" pitchFamily="34" charset="0"/>
              <a:buChar char="•"/>
            </a:pPr>
            <a:r>
              <a:rPr lang="en-ZA" altLang="en-US" sz="2000" dirty="0"/>
              <a:t>Can </a:t>
            </a:r>
            <a:r>
              <a:rPr lang="en-US" sz="2000" dirty="0"/>
              <a:t>the common fraction be written in a simpler form. Is there a number which can divide into the numerator and the denominator?</a:t>
            </a:r>
          </a:p>
        </p:txBody>
      </p:sp>
      <p:grpSp>
        <p:nvGrpSpPr>
          <p:cNvPr id="11" name="Group 10"/>
          <p:cNvGrpSpPr/>
          <p:nvPr/>
        </p:nvGrpSpPr>
        <p:grpSpPr>
          <a:xfrm>
            <a:off x="399289" y="2732190"/>
            <a:ext cx="1838942" cy="2280168"/>
            <a:chOff x="399289" y="3100030"/>
            <a:chExt cx="1838942" cy="2280168"/>
          </a:xfrm>
        </p:grpSpPr>
        <p:sp>
          <p:nvSpPr>
            <p:cNvPr id="12" name="TextBox 11"/>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spTree>
    <p:extLst>
      <p:ext uri="{BB962C8B-B14F-4D97-AF65-F5344CB8AC3E}">
        <p14:creationId xmlns:p14="http://schemas.microsoft.com/office/powerpoint/2010/main" val="24985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1.2 </a:t>
            </a:r>
          </a:p>
        </p:txBody>
      </p:sp>
      <p:sp>
        <p:nvSpPr>
          <p:cNvPr id="3" name="Content Placeholder 2"/>
          <p:cNvSpPr>
            <a:spLocks noGrp="1"/>
          </p:cNvSpPr>
          <p:nvPr>
            <p:ph sz="quarter" idx="10"/>
          </p:nvPr>
        </p:nvSpPr>
        <p:spPr/>
        <p:txBody>
          <a:bodyPr/>
          <a:lstStyle/>
          <a:p>
            <a:r>
              <a:rPr lang="en-ZA" dirty="0"/>
              <a:t>Exercise 1.5</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1.5 </a:t>
            </a:r>
            <a:r>
              <a:rPr lang="en-US" altLang="en-US" sz="2000" dirty="0"/>
              <a:t>on </a:t>
            </a:r>
            <a:r>
              <a:rPr lang="en-US" altLang="en-US" sz="2000" b="1" dirty="0"/>
              <a:t>page 13 </a:t>
            </a:r>
            <a:r>
              <a:rPr lang="en-US" altLang="en-US" sz="2000" dirty="0"/>
              <a:t>of your Student’s Book</a:t>
            </a:r>
            <a:endParaRPr lang="en-GB" altLang="en-US" sz="2000" dirty="0"/>
          </a:p>
        </p:txBody>
      </p:sp>
    </p:spTree>
    <p:extLst>
      <p:ext uri="{BB962C8B-B14F-4D97-AF65-F5344CB8AC3E}">
        <p14:creationId xmlns:p14="http://schemas.microsoft.com/office/powerpoint/2010/main" val="3632910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a:sym typeface="+mn-ea"/>
              </a:rPr>
              <a:t>1.6	Calculating and solving problems with squares, 	square roots, cubes and cube roots</a:t>
            </a:r>
          </a:p>
          <a:p>
            <a:pPr marL="0" indent="0">
              <a:buNone/>
            </a:pPr>
            <a:r>
              <a:rPr lang="en-ZA" altLang="en-GB" dirty="0"/>
              <a:t>1.7	Rounding numbers</a:t>
            </a:r>
          </a:p>
        </p:txBody>
      </p:sp>
    </p:spTree>
    <p:extLst>
      <p:ext uri="{BB962C8B-B14F-4D97-AF65-F5344CB8AC3E}">
        <p14:creationId xmlns:p14="http://schemas.microsoft.com/office/powerpoint/2010/main" val="8648967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Calculating with fractions</a:t>
            </a:r>
            <a:endParaRPr lang="en-ZA"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5" name="Rectangle 4"/>
          <p:cNvSpPr/>
          <p:nvPr/>
        </p:nvSpPr>
        <p:spPr>
          <a:xfrm>
            <a:off x="518159" y="2867572"/>
            <a:ext cx="7487323" cy="3139332"/>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6" name="TextBox 5"/>
              <p:cNvSpPr txBox="1"/>
              <p:nvPr/>
            </p:nvSpPr>
            <p:spPr>
              <a:xfrm>
                <a:off x="2187585" y="3035908"/>
                <a:ext cx="5936712" cy="2894382"/>
              </a:xfrm>
              <a:prstGeom prst="rect">
                <a:avLst/>
              </a:prstGeom>
              <a:noFill/>
            </p:spPr>
            <p:txBody>
              <a:bodyPr wrap="square" rtlCol="0">
                <a:spAutoFit/>
              </a:bodyPr>
              <a:lstStyle/>
              <a:p>
                <a:r>
                  <a:rPr lang="en-ZA" altLang="en-GB" sz="2000" b="1" dirty="0">
                    <a:sym typeface="+mn-ea"/>
                  </a:rPr>
                  <a:t>Converting fractions to decimals on a basic calculator</a:t>
                </a:r>
              </a:p>
              <a:p>
                <a:pPr marL="182563" indent="-182563">
                  <a:buFont typeface="Arial" panose="020B0604020202020204" pitchFamily="34" charset="0"/>
                  <a:buChar char="•"/>
                </a:pPr>
                <a:r>
                  <a:rPr lang="en-ZA" altLang="en-GB" sz="2000" b="1" i="1" dirty="0">
                    <a:sym typeface="+mn-ea"/>
                  </a:rPr>
                  <a:t>Using a basic calculator</a:t>
                </a:r>
              </a:p>
              <a:p>
                <a:endParaRPr lang="en-ZA" altLang="en-GB" sz="1600" dirty="0">
                  <a:sym typeface="+mn-ea"/>
                </a:endParaRPr>
              </a:p>
              <a:p>
                <a:r>
                  <a:rPr lang="en-ZA" altLang="en-GB" sz="2000" dirty="0">
                    <a:sym typeface="+mn-ea"/>
                  </a:rPr>
                  <a:t>Divide the numerator by the denominator.                   The whole number remains a whole number in the decimal.</a:t>
                </a:r>
              </a:p>
              <a:p>
                <a:endParaRPr lang="en-ZA" altLang="en-GB" sz="1400" dirty="0">
                  <a:sym typeface="+mn-ea"/>
                </a:endParaRPr>
              </a:p>
              <a:p>
                <a:r>
                  <a:rPr lang="en-ZA" altLang="en-GB" sz="2000" dirty="0">
                    <a:sym typeface="+mn-ea"/>
                  </a:rPr>
                  <a:t>Examples: </a:t>
                </a:r>
              </a:p>
              <a:p>
                <a:r>
                  <a:rPr lang="en-ZA" altLang="en-GB" sz="2000" dirty="0">
                    <a:sym typeface="+mn-ea"/>
                  </a:rPr>
                  <a:t>  </a:t>
                </a:r>
                <a14:m>
                  <m:oMath xmlns:m="http://schemas.openxmlformats.org/officeDocument/2006/math">
                    <m:f>
                      <m:fPr>
                        <m:ctrlPr>
                          <a:rPr lang="en-ZA" altLang="en-GB" sz="2000" i="1" smtClean="0">
                            <a:latin typeface="Cambria Math" panose="02040503050406030204" pitchFamily="18" charset="0"/>
                            <a:sym typeface="+mn-ea"/>
                          </a:rPr>
                        </m:ctrlPr>
                      </m:fPr>
                      <m:num>
                        <m:r>
                          <m:rPr>
                            <m:nor/>
                          </m:rPr>
                          <a:rPr lang="en-ZA" altLang="en-GB" sz="2000" b="0" i="0" smtClean="0">
                            <a:latin typeface="Cambria Math" panose="02040503050406030204" pitchFamily="18" charset="0"/>
                            <a:sym typeface="+mn-ea"/>
                          </a:rPr>
                          <m:t>2</m:t>
                        </m:r>
                      </m:num>
                      <m:den>
                        <m:r>
                          <m:rPr>
                            <m:nor/>
                          </m:rPr>
                          <a:rPr lang="en-ZA" altLang="en-GB" sz="2000" b="0" i="0" smtClean="0">
                            <a:latin typeface="Cambria Math" panose="02040503050406030204" pitchFamily="18" charset="0"/>
                            <a:sym typeface="+mn-ea"/>
                          </a:rPr>
                          <m:t>5</m:t>
                        </m:r>
                      </m:den>
                    </m:f>
                  </m:oMath>
                </a14:m>
                <a:r>
                  <a:rPr lang="en-ZA" altLang="en-GB" sz="2000" dirty="0">
                    <a:sym typeface="+mn-ea"/>
                  </a:rPr>
                  <a:t> = 2 ÷ 5 = 0,4	  2 </a:t>
                </a:r>
                <a14:m>
                  <m:oMath xmlns:m="http://schemas.openxmlformats.org/officeDocument/2006/math">
                    <m:f>
                      <m:fPr>
                        <m:ctrlPr>
                          <a:rPr lang="en-ZA" altLang="en-GB" sz="2000" i="1">
                            <a:latin typeface="Cambria Math" panose="02040503050406030204" pitchFamily="18" charset="0"/>
                            <a:sym typeface="+mn-ea"/>
                          </a:rPr>
                        </m:ctrlPr>
                      </m:fPr>
                      <m:num>
                        <m:r>
                          <m:rPr>
                            <m:nor/>
                          </m:rPr>
                          <a:rPr lang="en-ZA" altLang="en-GB" sz="2000" b="0" i="0" smtClean="0">
                            <a:latin typeface="Cambria Math" panose="02040503050406030204" pitchFamily="18" charset="0"/>
                            <a:sym typeface="+mn-ea"/>
                          </a:rPr>
                          <m:t>3</m:t>
                        </m:r>
                      </m:num>
                      <m:den>
                        <m:r>
                          <m:rPr>
                            <m:nor/>
                          </m:rPr>
                          <a:rPr lang="en-ZA" altLang="en-GB" sz="2000" b="0" i="0" smtClean="0">
                            <a:latin typeface="Cambria Math" panose="02040503050406030204" pitchFamily="18" charset="0"/>
                            <a:sym typeface="+mn-ea"/>
                          </a:rPr>
                          <m:t>8</m:t>
                        </m:r>
                      </m:den>
                    </m:f>
                  </m:oMath>
                </a14:m>
                <a:r>
                  <a:rPr lang="en-ZA" altLang="en-GB" sz="2000" dirty="0">
                    <a:sym typeface="+mn-ea"/>
                  </a:rPr>
                  <a:t> = 2 + (3 ÷ 8) = 2 + 0,375 = 2,375</a:t>
                </a:r>
              </a:p>
            </p:txBody>
          </p:sp>
        </mc:Choice>
        <mc:Fallback xmlns="">
          <p:sp>
            <p:nvSpPr>
              <p:cNvPr id="6" name="TextBox 5"/>
              <p:cNvSpPr txBox="1">
                <a:spLocks noRot="1" noChangeAspect="1" noMove="1" noResize="1" noEditPoints="1" noAdjustHandles="1" noChangeArrowheads="1" noChangeShapeType="1" noTextEdit="1"/>
              </p:cNvSpPr>
              <p:nvPr/>
            </p:nvSpPr>
            <p:spPr>
              <a:xfrm>
                <a:off x="2187585" y="3035908"/>
                <a:ext cx="5936712" cy="2894382"/>
              </a:xfrm>
              <a:prstGeom prst="rect">
                <a:avLst/>
              </a:prstGeom>
              <a:blipFill rotWithShape="0">
                <a:blip r:embed="rId2"/>
                <a:stretch>
                  <a:fillRect l="-1129" t="-1053" b="-632"/>
                </a:stretch>
              </a:blipFill>
            </p:spPr>
            <p:txBody>
              <a:bodyPr/>
              <a:lstStyle/>
              <a:p>
                <a:r>
                  <a:rPr lang="en-ZA">
                    <a:noFill/>
                  </a:rPr>
                  <a:t> </a:t>
                </a:r>
              </a:p>
            </p:txBody>
          </p:sp>
        </mc:Fallback>
      </mc:AlternateContent>
      <p:grpSp>
        <p:nvGrpSpPr>
          <p:cNvPr id="7" name="Group 6"/>
          <p:cNvGrpSpPr/>
          <p:nvPr/>
        </p:nvGrpSpPr>
        <p:grpSpPr>
          <a:xfrm>
            <a:off x="399289" y="2742533"/>
            <a:ext cx="1838942" cy="2280168"/>
            <a:chOff x="399289" y="3100030"/>
            <a:chExt cx="1838942" cy="2280168"/>
          </a:xfrm>
        </p:grpSpPr>
        <p:sp>
          <p:nvSpPr>
            <p:cNvPr id="8" name="TextBox 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1930" y="3188018"/>
            <a:ext cx="2332440" cy="2756013"/>
          </a:xfrm>
          <a:prstGeom prst="rect">
            <a:avLst/>
          </a:prstGeom>
          <a:noFill/>
          <a:ln>
            <a:noFill/>
          </a:ln>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ZA" altLang="en-GB" sz="2000" dirty="0">
                    <a:sym typeface="+mn-ea"/>
                  </a:rPr>
                  <a:t>Fractions can be converted to decimals and to percentages</a:t>
                </a:r>
              </a:p>
              <a:p>
                <a:r>
                  <a:rPr lang="en-ZA" altLang="en-GB" sz="2000" dirty="0">
                    <a:sym typeface="+mn-ea"/>
                  </a:rPr>
                  <a:t>Example: 27 parts of 100 parts can be written as  </a:t>
                </a:r>
                <a14:m>
                  <m:oMath xmlns:m="http://schemas.openxmlformats.org/officeDocument/2006/math">
                    <m:f>
                      <m:fPr>
                        <m:ctrlPr>
                          <a:rPr lang="en-ZA" altLang="en-GB" sz="1800" i="1" smtClean="0">
                            <a:latin typeface="Cambria Math" panose="02040503050406030204" pitchFamily="18" charset="0"/>
                            <a:sym typeface="+mn-ea"/>
                          </a:rPr>
                        </m:ctrlPr>
                      </m:fPr>
                      <m:num>
                        <m:r>
                          <m:rPr>
                            <m:nor/>
                          </m:rPr>
                          <a:rPr lang="en-ZA" altLang="en-GB" sz="1800" b="0" i="0" smtClean="0">
                            <a:latin typeface="Cambria Math" panose="02040503050406030204" pitchFamily="18" charset="0"/>
                            <a:sym typeface="+mn-ea"/>
                          </a:rPr>
                          <m:t>2</m:t>
                        </m:r>
                        <m:r>
                          <m:rPr>
                            <m:nor/>
                          </m:rPr>
                          <a:rPr lang="en-GB" altLang="en-GB" sz="1800" b="0" i="0" smtClean="0">
                            <a:latin typeface="Cambria Math" panose="02040503050406030204" pitchFamily="18" charset="0"/>
                            <a:sym typeface="+mn-ea"/>
                          </a:rPr>
                          <m:t>7</m:t>
                        </m:r>
                      </m:num>
                      <m:den>
                        <m:r>
                          <m:rPr>
                            <m:nor/>
                          </m:rPr>
                          <a:rPr lang="en-ZA" altLang="en-GB" sz="1800" b="0" i="0" smtClean="0">
                            <a:latin typeface="Cambria Math" panose="02040503050406030204" pitchFamily="18" charset="0"/>
                            <a:sym typeface="+mn-ea"/>
                          </a:rPr>
                          <m:t>1</m:t>
                        </m:r>
                        <m:r>
                          <m:rPr>
                            <m:nor/>
                          </m:rPr>
                          <a:rPr lang="en-GB" altLang="en-GB" sz="1800" b="0" i="0" smtClean="0">
                            <a:latin typeface="Cambria Math" panose="02040503050406030204" pitchFamily="18" charset="0"/>
                            <a:sym typeface="+mn-ea"/>
                          </a:rPr>
                          <m:t>0</m:t>
                        </m:r>
                        <m:r>
                          <m:rPr>
                            <m:nor/>
                          </m:rPr>
                          <a:rPr lang="en-ZA" altLang="en-GB" sz="1800" b="0" i="0" smtClean="0">
                            <a:latin typeface="Cambria Math" panose="02040503050406030204" pitchFamily="18" charset="0"/>
                            <a:sym typeface="+mn-ea"/>
                          </a:rPr>
                          <m:t>0</m:t>
                        </m:r>
                        <m:r>
                          <m:rPr>
                            <m:nor/>
                          </m:rPr>
                          <a:rPr lang="en-GB" altLang="en-GB" sz="1800" b="0" i="0" smtClean="0">
                            <a:latin typeface="Cambria Math" panose="02040503050406030204" pitchFamily="18" charset="0"/>
                            <a:sym typeface="+mn-ea"/>
                          </a:rPr>
                          <m:t> </m:t>
                        </m:r>
                      </m:den>
                    </m:f>
                  </m:oMath>
                </a14:m>
                <a:r>
                  <a:rPr lang="en-ZA" altLang="en-GB" sz="2000" dirty="0">
                    <a:sym typeface="+mn-ea"/>
                  </a:rPr>
                  <a:t>, the decimal 0,27 or the percentage 27%.</a:t>
                </a:r>
              </a:p>
              <a:p>
                <a:endParaRPr lang="en-ZA"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5"/>
                <a:stretch>
                  <a:fillRect l="-694" t="-1359"/>
                </a:stretch>
              </a:blipFill>
            </p:spPr>
            <p:txBody>
              <a:bodyPr/>
              <a:lstStyle/>
              <a:p>
                <a:r>
                  <a:rPr lang="en-GB">
                    <a:noFill/>
                  </a:rPr>
                  <a:t> </a:t>
                </a:r>
              </a:p>
            </p:txBody>
          </p:sp>
        </mc:Fallback>
      </mc:AlternateContent>
    </p:spTree>
    <p:extLst>
      <p:ext uri="{BB962C8B-B14F-4D97-AF65-F5344CB8AC3E}">
        <p14:creationId xmlns:p14="http://schemas.microsoft.com/office/powerpoint/2010/main" val="293129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750" fill="hold"/>
                                        <p:tgtEl>
                                          <p:spTgt spid="7"/>
                                        </p:tgtEl>
                                        <p:attrNameLst>
                                          <p:attrName>ppt_w</p:attrName>
                                        </p:attrNameLst>
                                      </p:cBhvr>
                                      <p:tavLst>
                                        <p:tav tm="0">
                                          <p:val>
                                            <p:fltVal val="0"/>
                                          </p:val>
                                        </p:tav>
                                        <p:tav tm="100000">
                                          <p:val>
                                            <p:strVal val="#ppt_w"/>
                                          </p:val>
                                        </p:tav>
                                      </p:tavLst>
                                    </p:anim>
                                    <p:anim calcmode="lin" valueType="num">
                                      <p:cBhvr>
                                        <p:cTn id="11" dur="750" fill="hold"/>
                                        <p:tgtEl>
                                          <p:spTgt spid="7"/>
                                        </p:tgtEl>
                                        <p:attrNameLst>
                                          <p:attrName>ppt_h</p:attrName>
                                        </p:attrNameLst>
                                      </p:cBhvr>
                                      <p:tavLst>
                                        <p:tav tm="0">
                                          <p:val>
                                            <p:fltVal val="0"/>
                                          </p:val>
                                        </p:tav>
                                        <p:tav tm="100000">
                                          <p:val>
                                            <p:strVal val="#ppt_h"/>
                                          </p:val>
                                        </p:tav>
                                      </p:tavLst>
                                    </p:anim>
                                    <p:anim calcmode="lin" valueType="num">
                                      <p:cBhvr>
                                        <p:cTn id="12" dur="750" fill="hold"/>
                                        <p:tgtEl>
                                          <p:spTgt spid="7"/>
                                        </p:tgtEl>
                                        <p:attrNameLst>
                                          <p:attrName>style.rotation</p:attrName>
                                        </p:attrNameLst>
                                      </p:cBhvr>
                                      <p:tavLst>
                                        <p:tav tm="0">
                                          <p:val>
                                            <p:fltVal val="90"/>
                                          </p:val>
                                        </p:tav>
                                        <p:tav tm="100000">
                                          <p:val>
                                            <p:fltVal val="0"/>
                                          </p:val>
                                        </p:tav>
                                      </p:tavLst>
                                    </p:anim>
                                    <p:animEffect transition="in" filter="fade">
                                      <p:cBhvr>
                                        <p:cTn id="13" dur="75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Calculating with fractions</a:t>
            </a:r>
            <a:endParaRPr lang="en-ZA"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9289" y="1511606"/>
                <a:ext cx="7905751" cy="4485323"/>
              </a:xfrm>
            </p:spPr>
            <p:txBody>
              <a:bodyPr/>
              <a:lstStyle/>
              <a:p>
                <a:r>
                  <a:rPr lang="en-ZA" altLang="en-GB" sz="2000" dirty="0">
                    <a:sym typeface="+mn-ea"/>
                  </a:rPr>
                  <a:t>Fractions can be converted to decimals and to percentages</a:t>
                </a:r>
              </a:p>
              <a:p>
                <a:r>
                  <a:rPr lang="en-ZA" altLang="en-GB" sz="2000" dirty="0">
                    <a:sym typeface="+mn-ea"/>
                  </a:rPr>
                  <a:t>Example: 27 parts of 100 parts can be written as  </a:t>
                </a:r>
                <a14:m>
                  <m:oMath xmlns:m="http://schemas.openxmlformats.org/officeDocument/2006/math">
                    <m:f>
                      <m:fPr>
                        <m:ctrlPr>
                          <a:rPr lang="en-ZA" altLang="en-GB" sz="1800" i="1" smtClean="0">
                            <a:latin typeface="Cambria Math" panose="02040503050406030204" pitchFamily="18" charset="0"/>
                            <a:sym typeface="+mn-ea"/>
                          </a:rPr>
                        </m:ctrlPr>
                      </m:fPr>
                      <m:num>
                        <m:r>
                          <m:rPr>
                            <m:nor/>
                          </m:rPr>
                          <a:rPr lang="en-ZA" altLang="en-GB" sz="1800" b="0" i="0" smtClean="0">
                            <a:latin typeface="Cambria Math" panose="02040503050406030204" pitchFamily="18" charset="0"/>
                            <a:sym typeface="+mn-ea"/>
                          </a:rPr>
                          <m:t>2</m:t>
                        </m:r>
                      </m:num>
                      <m:den>
                        <m:r>
                          <m:rPr>
                            <m:nor/>
                          </m:rPr>
                          <a:rPr lang="en-ZA" altLang="en-GB" sz="1800" b="0" i="0" smtClean="0">
                            <a:latin typeface="Cambria Math" panose="02040503050406030204" pitchFamily="18" charset="0"/>
                            <a:sym typeface="+mn-ea"/>
                          </a:rPr>
                          <m:t>10</m:t>
                        </m:r>
                      </m:den>
                    </m:f>
                  </m:oMath>
                </a14:m>
                <a:r>
                  <a:rPr lang="en-ZA" altLang="en-GB" sz="2000" dirty="0">
                    <a:sym typeface="+mn-ea"/>
                  </a:rPr>
                  <a:t>  , the decimal 0,27 or the percentage 27%.</a:t>
                </a:r>
              </a:p>
              <a:p>
                <a:endParaRPr lang="en-ZA"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9289" y="1511606"/>
                <a:ext cx="7905751" cy="4485323"/>
              </a:xfrm>
              <a:blipFill rotWithShape="0">
                <a:blip r:embed="rId2"/>
                <a:stretch>
                  <a:fillRect l="-694" t="-1495"/>
                </a:stretch>
              </a:blipFill>
            </p:spPr>
            <p:txBody>
              <a:bodyPr/>
              <a:lstStyle/>
              <a:p>
                <a:r>
                  <a:rPr lang="en-ZA">
                    <a:noFill/>
                  </a:rPr>
                  <a:t> </a:t>
                </a:r>
              </a:p>
            </p:txBody>
          </p:sp>
        </mc:Fallback>
      </mc:AlternateContent>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5" name="Rectangle 4"/>
          <p:cNvSpPr/>
          <p:nvPr/>
        </p:nvSpPr>
        <p:spPr>
          <a:xfrm>
            <a:off x="518159" y="2867572"/>
            <a:ext cx="7487323" cy="3139332"/>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TextBox 5"/>
          <p:cNvSpPr txBox="1"/>
          <p:nvPr/>
        </p:nvSpPr>
        <p:spPr>
          <a:xfrm>
            <a:off x="2160691" y="3237613"/>
            <a:ext cx="5936712" cy="2492990"/>
          </a:xfrm>
          <a:prstGeom prst="rect">
            <a:avLst/>
          </a:prstGeom>
          <a:noFill/>
        </p:spPr>
        <p:txBody>
          <a:bodyPr wrap="square" rtlCol="0">
            <a:spAutoFit/>
          </a:bodyPr>
          <a:lstStyle/>
          <a:p>
            <a:r>
              <a:rPr lang="en-ZA" altLang="en-GB" sz="2000" b="1" dirty="0">
                <a:sym typeface="+mn-ea"/>
              </a:rPr>
              <a:t>Converting fractions to decimals on a basic calculator</a:t>
            </a:r>
          </a:p>
          <a:p>
            <a:pPr marL="182563" indent="-182563">
              <a:buFont typeface="Arial" panose="020B0604020202020204" pitchFamily="34" charset="0"/>
              <a:buChar char="•"/>
            </a:pPr>
            <a:r>
              <a:rPr lang="en-ZA" altLang="en-GB" sz="2000" b="1" i="1" dirty="0">
                <a:sym typeface="+mn-ea"/>
              </a:rPr>
              <a:t>Using a scientific calculator</a:t>
            </a:r>
          </a:p>
          <a:p>
            <a:endParaRPr lang="en-ZA" altLang="en-GB" sz="1600" dirty="0">
              <a:sym typeface="+mn-ea"/>
            </a:endParaRPr>
          </a:p>
          <a:p>
            <a:r>
              <a:rPr lang="en-ZA" altLang="en-GB" sz="2000" dirty="0">
                <a:sym typeface="+mn-ea"/>
              </a:rPr>
              <a:t>Enter the fraction and then press                      or</a:t>
            </a:r>
          </a:p>
          <a:p>
            <a:r>
              <a:rPr lang="en-ZA" altLang="en-GB" sz="2000" dirty="0">
                <a:sym typeface="+mn-ea"/>
              </a:rPr>
              <a:t>             to change one form of a fraction to another. </a:t>
            </a:r>
          </a:p>
          <a:p>
            <a:endParaRPr lang="en-ZA" altLang="en-GB" sz="2000" dirty="0">
              <a:sym typeface="+mn-ea"/>
            </a:endParaRPr>
          </a:p>
          <a:p>
            <a:r>
              <a:rPr lang="en-ZA" altLang="en-GB" sz="2000" dirty="0">
                <a:sym typeface="+mn-ea"/>
              </a:rPr>
              <a:t>If you have a mixed number, press the                         .  key twice.</a:t>
            </a:r>
          </a:p>
        </p:txBody>
      </p:sp>
      <p:grpSp>
        <p:nvGrpSpPr>
          <p:cNvPr id="7" name="Group 6"/>
          <p:cNvGrpSpPr/>
          <p:nvPr/>
        </p:nvGrpSpPr>
        <p:grpSpPr>
          <a:xfrm>
            <a:off x="399289" y="2742533"/>
            <a:ext cx="1838942" cy="2280168"/>
            <a:chOff x="399289" y="3100030"/>
            <a:chExt cx="1838942" cy="2280168"/>
          </a:xfrm>
        </p:grpSpPr>
        <p:sp>
          <p:nvSpPr>
            <p:cNvPr id="8" name="TextBox 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8493" y="5036483"/>
            <a:ext cx="1099562" cy="3600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6539" y="4449149"/>
            <a:ext cx="765224" cy="360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1646" y="4095189"/>
            <a:ext cx="1099562" cy="360000"/>
          </a:xfrm>
          <a:prstGeom prst="rect">
            <a:avLst/>
          </a:prstGeom>
        </p:spPr>
      </p:pic>
    </p:spTree>
    <p:extLst>
      <p:ext uri="{BB962C8B-B14F-4D97-AF65-F5344CB8AC3E}">
        <p14:creationId xmlns:p14="http://schemas.microsoft.com/office/powerpoint/2010/main" val="119179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Converting fractions to percentages</a:t>
            </a:r>
            <a:endParaRPr lang="en-ZA" sz="44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174625" indent="-174625">
                  <a:buFont typeface="Arial" panose="020B0604020202020204" pitchFamily="34" charset="0"/>
                  <a:buChar char="•"/>
                </a:pPr>
                <a:r>
                  <a:rPr lang="en-ZA" altLang="en-GB" dirty="0">
                    <a:sym typeface="+mn-ea"/>
                  </a:rPr>
                  <a:t>Percentages are fractions where the denominator is 100. </a:t>
                </a:r>
              </a:p>
              <a:p>
                <a:pPr marL="174625" indent="-174625">
                  <a:buFont typeface="Arial" panose="020B0604020202020204" pitchFamily="34" charset="0"/>
                  <a:buChar char="•"/>
                </a:pPr>
                <a:r>
                  <a:rPr lang="en-ZA" altLang="en-GB" dirty="0">
                    <a:sym typeface="+mn-ea"/>
                  </a:rPr>
                  <a:t>For example, </a:t>
                </a:r>
                <a:r>
                  <a:rPr lang="en-ZA" altLang="en-GB" sz="1800" dirty="0">
                    <a:sym typeface="+mn-ea"/>
                  </a:rPr>
                  <a:t> </a:t>
                </a:r>
                <a14:m>
                  <m:oMath xmlns:m="http://schemas.openxmlformats.org/officeDocument/2006/math">
                    <m:f>
                      <m:fPr>
                        <m:ctrlPr>
                          <a:rPr lang="en-ZA" altLang="en-GB" sz="1800" i="1" smtClean="0">
                            <a:latin typeface="Cambria Math" panose="02040503050406030204" pitchFamily="18" charset="0"/>
                            <a:sym typeface="+mn-ea"/>
                          </a:rPr>
                        </m:ctrlPr>
                      </m:fPr>
                      <m:num>
                        <m:r>
                          <m:rPr>
                            <m:nor/>
                          </m:rPr>
                          <a:rPr lang="en-ZA" altLang="en-GB" sz="1800" b="0" i="0" smtClean="0">
                            <a:latin typeface="Cambria Math" panose="02040503050406030204" pitchFamily="18" charset="0"/>
                            <a:sym typeface="+mn-ea"/>
                          </a:rPr>
                          <m:t>7</m:t>
                        </m:r>
                      </m:num>
                      <m:den>
                        <m:r>
                          <m:rPr>
                            <m:nor/>
                          </m:rPr>
                          <a:rPr lang="en-ZA" altLang="en-GB" sz="1800" b="0" i="0" smtClean="0">
                            <a:latin typeface="Cambria Math" panose="02040503050406030204" pitchFamily="18" charset="0"/>
                            <a:sym typeface="+mn-ea"/>
                          </a:rPr>
                          <m:t>10</m:t>
                        </m:r>
                      </m:den>
                    </m:f>
                  </m:oMath>
                </a14:m>
                <a:r>
                  <a:rPr lang="en-ZA" altLang="en-GB" dirty="0">
                    <a:sym typeface="+mn-ea"/>
                  </a:rPr>
                  <a:t> =  </a:t>
                </a:r>
                <a14:m>
                  <m:oMath xmlns:m="http://schemas.openxmlformats.org/officeDocument/2006/math">
                    <m:f>
                      <m:fPr>
                        <m:ctrlPr>
                          <a:rPr lang="en-ZA" altLang="en-GB" sz="1800" i="1">
                            <a:latin typeface="Cambria Math" panose="02040503050406030204" pitchFamily="18" charset="0"/>
                            <a:sym typeface="+mn-ea"/>
                          </a:rPr>
                        </m:ctrlPr>
                      </m:fPr>
                      <m:num>
                        <m:r>
                          <m:rPr>
                            <m:nor/>
                          </m:rPr>
                          <a:rPr lang="en-ZA" altLang="en-GB" sz="1800">
                            <a:latin typeface="Cambria Math" panose="02040503050406030204" pitchFamily="18" charset="0"/>
                            <a:sym typeface="+mn-ea"/>
                          </a:rPr>
                          <m:t>7</m:t>
                        </m:r>
                        <m:r>
                          <m:rPr>
                            <m:nor/>
                          </m:rPr>
                          <a:rPr lang="en-ZA" altLang="en-GB" sz="1800" b="0" i="0" smtClean="0">
                            <a:latin typeface="Cambria Math" panose="02040503050406030204" pitchFamily="18" charset="0"/>
                            <a:sym typeface="+mn-ea"/>
                          </a:rPr>
                          <m:t>0</m:t>
                        </m:r>
                      </m:num>
                      <m:den>
                        <m:r>
                          <m:rPr>
                            <m:nor/>
                          </m:rPr>
                          <a:rPr lang="en-ZA" altLang="en-GB" sz="1800">
                            <a:latin typeface="Cambria Math" panose="02040503050406030204" pitchFamily="18" charset="0"/>
                            <a:sym typeface="+mn-ea"/>
                          </a:rPr>
                          <m:t>10</m:t>
                        </m:r>
                        <m:r>
                          <m:rPr>
                            <m:nor/>
                          </m:rPr>
                          <a:rPr lang="en-ZA" altLang="en-GB" sz="1800" b="0" i="0" smtClean="0">
                            <a:latin typeface="Cambria Math" panose="02040503050406030204" pitchFamily="18" charset="0"/>
                            <a:sym typeface="+mn-ea"/>
                          </a:rPr>
                          <m:t>0</m:t>
                        </m:r>
                      </m:den>
                    </m:f>
                  </m:oMath>
                </a14:m>
                <a:r>
                  <a:rPr lang="en-ZA" altLang="en-GB" dirty="0">
                    <a:sym typeface="+mn-ea"/>
                  </a:rPr>
                  <a:t> = 70%.</a:t>
                </a:r>
              </a:p>
              <a:p>
                <a:r>
                  <a:rPr lang="en-ZA" altLang="en-GB" dirty="0">
                    <a:solidFill>
                      <a:srgbClr val="FF0000"/>
                    </a:solidFill>
                    <a:sym typeface="+mn-ea"/>
                  </a:rPr>
                  <a:t> </a:t>
                </a:r>
                <a:endParaRPr lang="en-ZA"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694" t="-1625"/>
                </a:stretch>
              </a:blipFill>
            </p:spPr>
            <p:txBody>
              <a:bodyPr/>
              <a:lstStyle/>
              <a:p>
                <a:r>
                  <a:rPr lang="en-ZA">
                    <a:noFill/>
                  </a:rPr>
                  <a:t> </a:t>
                </a:r>
              </a:p>
            </p:txBody>
          </p:sp>
        </mc:Fallback>
      </mc:AlternateContent>
      <p:sp>
        <p:nvSpPr>
          <p:cNvPr id="4" name="Text Placeholder 3"/>
          <p:cNvSpPr>
            <a:spLocks noGrp="1"/>
          </p:cNvSpPr>
          <p:nvPr>
            <p:ph type="body" sz="quarter" idx="10"/>
          </p:nvPr>
        </p:nvSpPr>
        <p:spPr>
          <a:xfrm>
            <a:off x="399289" y="1590417"/>
            <a:ext cx="7905751" cy="301871"/>
          </a:xfrm>
        </p:spPr>
        <p:txBody>
          <a:bodyPr/>
          <a:lstStyle/>
          <a:p>
            <a:r>
              <a:rPr lang="en-GB" dirty="0"/>
              <a:t>Unit 1.3</a:t>
            </a:r>
          </a:p>
        </p:txBody>
      </p:sp>
      <p:sp>
        <p:nvSpPr>
          <p:cNvPr id="5" name="Rectangle 4"/>
          <p:cNvSpPr/>
          <p:nvPr/>
        </p:nvSpPr>
        <p:spPr>
          <a:xfrm>
            <a:off x="518159" y="2934807"/>
            <a:ext cx="7487323" cy="2978631"/>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TextBox 5"/>
          <p:cNvSpPr txBox="1"/>
          <p:nvPr/>
        </p:nvSpPr>
        <p:spPr>
          <a:xfrm>
            <a:off x="2160691" y="3277954"/>
            <a:ext cx="5724422" cy="2554545"/>
          </a:xfrm>
          <a:prstGeom prst="rect">
            <a:avLst/>
          </a:prstGeom>
          <a:noFill/>
        </p:spPr>
        <p:txBody>
          <a:bodyPr wrap="square" rtlCol="0">
            <a:spAutoFit/>
          </a:bodyPr>
          <a:lstStyle/>
          <a:p>
            <a:pPr marL="363538" indent="-363538">
              <a:buFont typeface="+mj-lt"/>
              <a:buAutoNum type="arabicPeriod"/>
            </a:pPr>
            <a:r>
              <a:rPr lang="en-ZA" altLang="en-GB" sz="2000" dirty="0">
                <a:sym typeface="+mn-ea"/>
              </a:rPr>
              <a:t>Convert the fraction to a decimal first.</a:t>
            </a:r>
          </a:p>
          <a:p>
            <a:pPr marL="363538" indent="-363538">
              <a:buFont typeface="+mj-lt"/>
              <a:buAutoNum type="arabicPeriod"/>
            </a:pPr>
            <a:r>
              <a:rPr lang="en-ZA" altLang="en-GB" sz="2000" dirty="0">
                <a:sym typeface="+mn-ea"/>
              </a:rPr>
              <a:t>Then multiply the decimal number by 100 to get the percentage.</a:t>
            </a:r>
          </a:p>
          <a:p>
            <a:pPr marL="363538" indent="-363538" algn="ctr">
              <a:buFont typeface="+mj-lt"/>
              <a:buAutoNum type="arabicPeriod"/>
            </a:pPr>
            <a:endParaRPr lang="en-ZA" altLang="en-GB" sz="2000" dirty="0">
              <a:sym typeface="+mn-ea"/>
            </a:endParaRPr>
          </a:p>
          <a:p>
            <a:r>
              <a:rPr lang="en-ZA" altLang="en-GB" sz="2000" dirty="0">
                <a:sym typeface="+mn-ea"/>
              </a:rPr>
              <a:t>Remember that one whole is 100%, so a whole number becomes a multiple of 100%. </a:t>
            </a:r>
          </a:p>
          <a:p>
            <a:endParaRPr lang="en-ZA" altLang="en-GB" sz="2000" dirty="0">
              <a:sym typeface="+mn-ea"/>
            </a:endParaRPr>
          </a:p>
          <a:p>
            <a:r>
              <a:rPr lang="en-ZA" altLang="en-GB" sz="2000" dirty="0">
                <a:sym typeface="+mn-ea"/>
              </a:rPr>
              <a:t>For example, 3 becomes 300%.</a:t>
            </a:r>
          </a:p>
        </p:txBody>
      </p:sp>
      <p:grpSp>
        <p:nvGrpSpPr>
          <p:cNvPr id="7" name="Group 6"/>
          <p:cNvGrpSpPr/>
          <p:nvPr/>
        </p:nvGrpSpPr>
        <p:grpSpPr>
          <a:xfrm>
            <a:off x="399289" y="2809768"/>
            <a:ext cx="1838942" cy="2280168"/>
            <a:chOff x="399289" y="3100030"/>
            <a:chExt cx="1838942" cy="2280168"/>
          </a:xfrm>
        </p:grpSpPr>
        <p:sp>
          <p:nvSpPr>
            <p:cNvPr id="8" name="TextBox 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1930" y="3322488"/>
            <a:ext cx="2332440" cy="2756013"/>
          </a:xfrm>
          <a:prstGeom prst="rect">
            <a:avLst/>
          </a:prstGeom>
          <a:noFill/>
          <a:ln>
            <a:noFill/>
          </a:ln>
        </p:spPr>
      </p:pic>
    </p:spTree>
    <p:extLst>
      <p:ext uri="{BB962C8B-B14F-4D97-AF65-F5344CB8AC3E}">
        <p14:creationId xmlns:p14="http://schemas.microsoft.com/office/powerpoint/2010/main" val="133075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750" fill="hold"/>
                                        <p:tgtEl>
                                          <p:spTgt spid="7"/>
                                        </p:tgtEl>
                                        <p:attrNameLst>
                                          <p:attrName>ppt_w</p:attrName>
                                        </p:attrNameLst>
                                      </p:cBhvr>
                                      <p:tavLst>
                                        <p:tav tm="0">
                                          <p:val>
                                            <p:fltVal val="0"/>
                                          </p:val>
                                        </p:tav>
                                        <p:tav tm="100000">
                                          <p:val>
                                            <p:strVal val="#ppt_w"/>
                                          </p:val>
                                        </p:tav>
                                      </p:tavLst>
                                    </p:anim>
                                    <p:anim calcmode="lin" valueType="num">
                                      <p:cBhvr>
                                        <p:cTn id="14" dur="750" fill="hold"/>
                                        <p:tgtEl>
                                          <p:spTgt spid="7"/>
                                        </p:tgtEl>
                                        <p:attrNameLst>
                                          <p:attrName>ppt_h</p:attrName>
                                        </p:attrNameLst>
                                      </p:cBhvr>
                                      <p:tavLst>
                                        <p:tav tm="0">
                                          <p:val>
                                            <p:fltVal val="0"/>
                                          </p:val>
                                        </p:tav>
                                        <p:tav tm="100000">
                                          <p:val>
                                            <p:strVal val="#ppt_h"/>
                                          </p:val>
                                        </p:tav>
                                      </p:tavLst>
                                    </p:anim>
                                    <p:anim calcmode="lin" valueType="num">
                                      <p:cBhvr>
                                        <p:cTn id="15" dur="750" fill="hold"/>
                                        <p:tgtEl>
                                          <p:spTgt spid="7"/>
                                        </p:tgtEl>
                                        <p:attrNameLst>
                                          <p:attrName>style.rotation</p:attrName>
                                        </p:attrNameLst>
                                      </p:cBhvr>
                                      <p:tavLst>
                                        <p:tav tm="0">
                                          <p:val>
                                            <p:fltVal val="90"/>
                                          </p:val>
                                        </p:tav>
                                        <p:tav tm="100000">
                                          <p:val>
                                            <p:fltVal val="0"/>
                                          </p:val>
                                        </p:tav>
                                      </p:tavLst>
                                    </p:anim>
                                    <p:animEffect transition="in" filter="fade">
                                      <p:cBhvr>
                                        <p:cTn id="16" dur="7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Converting fractions to percentages</a:t>
            </a:r>
            <a:endParaRPr lang="en-ZA" sz="44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174625" indent="-174625">
                  <a:buFont typeface="Arial" panose="020B0604020202020204" pitchFamily="34" charset="0"/>
                  <a:buChar char="•"/>
                </a:pPr>
                <a:r>
                  <a:rPr lang="en-ZA" altLang="en-GB" dirty="0">
                    <a:sym typeface="+mn-ea"/>
                  </a:rPr>
                  <a:t>Examples:</a:t>
                </a:r>
              </a:p>
              <a:p>
                <a:pPr marL="174625" indent="-174625">
                  <a:buFont typeface="Arial" panose="020B0604020202020204" pitchFamily="34" charset="0"/>
                  <a:buChar char="•"/>
                </a:pPr>
                <a:endParaRPr lang="en-ZA" altLang="en-GB" dirty="0">
                  <a:sym typeface="+mn-ea"/>
                </a:endParaRPr>
              </a:p>
              <a:p>
                <a:pPr marL="981075" lvl="1" indent="-295275"/>
                <a14:m>
                  <m:oMath xmlns:m="http://schemas.openxmlformats.org/officeDocument/2006/math">
                    <m:f>
                      <m:fPr>
                        <m:ctrlPr>
                          <a:rPr lang="en-ZA" sz="2000" i="1" smtClean="0">
                            <a:latin typeface="Cambria Math" panose="02040503050406030204" pitchFamily="18" charset="0"/>
                          </a:rPr>
                        </m:ctrlPr>
                      </m:fPr>
                      <m:num>
                        <m:r>
                          <m:rPr>
                            <m:nor/>
                          </m:rPr>
                          <a:rPr lang="en-ZA" sz="2000" b="0" i="0" smtClean="0">
                            <a:latin typeface="Cambria Math" panose="02040503050406030204" pitchFamily="18" charset="0"/>
                          </a:rPr>
                          <m:t>4</m:t>
                        </m:r>
                      </m:num>
                      <m:den>
                        <m:r>
                          <m:rPr>
                            <m:nor/>
                          </m:rPr>
                          <a:rPr lang="en-ZA" sz="2000" b="0" i="0" smtClean="0">
                            <a:latin typeface="Cambria Math" panose="02040503050406030204" pitchFamily="18" charset="0"/>
                          </a:rPr>
                          <m:t>5</m:t>
                        </m:r>
                      </m:den>
                    </m:f>
                  </m:oMath>
                </a14:m>
                <a:r>
                  <a:rPr lang="en-ZA" sz="2000" dirty="0"/>
                  <a:t>  = 4 ÷ 5 = 0,8</a:t>
                </a:r>
              </a:p>
              <a:p>
                <a:pPr marL="981075" lvl="1" indent="0">
                  <a:buNone/>
                </a:pPr>
                <a:r>
                  <a:rPr lang="en-ZA" sz="2000" dirty="0"/>
                  <a:t>0,8 x 100 = 80%</a:t>
                </a:r>
              </a:p>
              <a:p>
                <a:pPr marL="981075" lvl="1" indent="-295275"/>
                <a:endParaRPr lang="en-ZA" sz="2000" dirty="0"/>
              </a:p>
              <a:p>
                <a:pPr marL="981075" lvl="1" indent="-295275"/>
                <a14:m>
                  <m:oMath xmlns:m="http://schemas.openxmlformats.org/officeDocument/2006/math">
                    <m:f>
                      <m:fPr>
                        <m:ctrlPr>
                          <a:rPr lang="en-ZA" sz="2000" i="1">
                            <a:latin typeface="Cambria Math" panose="02040503050406030204" pitchFamily="18" charset="0"/>
                          </a:rPr>
                        </m:ctrlPr>
                      </m:fPr>
                      <m:num>
                        <m:r>
                          <m:rPr>
                            <m:nor/>
                          </m:rPr>
                          <a:rPr lang="en-ZA" sz="2000" b="0" i="0" smtClean="0">
                            <a:latin typeface="Cambria Math" panose="02040503050406030204" pitchFamily="18" charset="0"/>
                          </a:rPr>
                          <m:t>2</m:t>
                        </m:r>
                      </m:num>
                      <m:den>
                        <m:r>
                          <m:rPr>
                            <m:nor/>
                          </m:rPr>
                          <a:rPr lang="en-ZA" sz="2000" b="0" i="0" smtClean="0">
                            <a:latin typeface="Cambria Math" panose="02040503050406030204" pitchFamily="18" charset="0"/>
                          </a:rPr>
                          <m:t>3</m:t>
                        </m:r>
                      </m:den>
                    </m:f>
                  </m:oMath>
                </a14:m>
                <a:r>
                  <a:rPr lang="en-ZA" sz="2000" dirty="0"/>
                  <a:t>  = 2 ÷ 3 = 0,6666….</a:t>
                </a:r>
              </a:p>
              <a:p>
                <a:pPr marL="981075" lvl="1" indent="0">
                  <a:buNone/>
                </a:pPr>
                <a:r>
                  <a:rPr lang="en-ZA" sz="2000" dirty="0"/>
                  <a:t>0,667 x 100 = 66,7%</a:t>
                </a:r>
              </a:p>
              <a:p>
                <a:pPr marL="981075" lvl="1" indent="-295275">
                  <a:buNone/>
                </a:pPr>
                <a:endParaRPr lang="en-ZA" sz="2000" dirty="0"/>
              </a:p>
              <a:p>
                <a:pPr marL="981075" lvl="1" indent="-295275"/>
                <a14:m>
                  <m:oMath xmlns:m="http://schemas.openxmlformats.org/officeDocument/2006/math">
                    <m:r>
                      <a:rPr lang="en-ZA" sz="2000" b="0" i="1" smtClean="0">
                        <a:latin typeface="Cambria Math" panose="02040503050406030204" pitchFamily="18" charset="0"/>
                      </a:rPr>
                      <m:t>2</m:t>
                    </m:r>
                    <m:f>
                      <m:fPr>
                        <m:ctrlPr>
                          <a:rPr lang="en-ZA" sz="2000" i="1">
                            <a:latin typeface="Cambria Math" panose="02040503050406030204" pitchFamily="18" charset="0"/>
                          </a:rPr>
                        </m:ctrlPr>
                      </m:fPr>
                      <m:num>
                        <m:r>
                          <m:rPr>
                            <m:nor/>
                          </m:rPr>
                          <a:rPr lang="en-ZA" sz="2000" b="0" i="0" smtClean="0">
                            <a:latin typeface="Cambria Math" panose="02040503050406030204" pitchFamily="18" charset="0"/>
                          </a:rPr>
                          <m:t>2</m:t>
                        </m:r>
                      </m:num>
                      <m:den>
                        <m:r>
                          <m:rPr>
                            <m:nor/>
                          </m:rPr>
                          <a:rPr lang="en-ZA" sz="2000">
                            <a:latin typeface="Cambria Math" panose="02040503050406030204" pitchFamily="18" charset="0"/>
                          </a:rPr>
                          <m:t>5</m:t>
                        </m:r>
                      </m:den>
                    </m:f>
                  </m:oMath>
                </a14:m>
                <a:r>
                  <a:rPr lang="en-ZA" sz="2000" dirty="0"/>
                  <a:t>  = 2 + (2 ÷ 5) = 2 + 0,4 = 2,4</a:t>
                </a:r>
              </a:p>
              <a:p>
                <a:pPr marL="981075" lvl="1" indent="0">
                  <a:buNone/>
                </a:pPr>
                <a:r>
                  <a:rPr lang="en-ZA" sz="2000" dirty="0"/>
                  <a:t>2,4 x 100 = 240%</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694" t="-1625"/>
                </a:stretch>
              </a:blipFill>
            </p:spPr>
            <p:txBody>
              <a:bodyPr/>
              <a:lstStyle/>
              <a:p>
                <a:r>
                  <a:rPr lang="en-ZA">
                    <a:noFill/>
                  </a:rPr>
                  <a:t> </a:t>
                </a:r>
              </a:p>
            </p:txBody>
          </p:sp>
        </mc:Fallback>
      </mc:AlternateContent>
      <p:sp>
        <p:nvSpPr>
          <p:cNvPr id="4" name="Text Placeholder 3"/>
          <p:cNvSpPr>
            <a:spLocks noGrp="1"/>
          </p:cNvSpPr>
          <p:nvPr>
            <p:ph type="body" sz="quarter" idx="10"/>
          </p:nvPr>
        </p:nvSpPr>
        <p:spPr>
          <a:xfrm>
            <a:off x="399289" y="1590417"/>
            <a:ext cx="7905751" cy="301871"/>
          </a:xfrm>
        </p:spPr>
        <p:txBody>
          <a:bodyPr/>
          <a:lstStyle/>
          <a:p>
            <a:r>
              <a:rPr lang="en-GB" dirty="0"/>
              <a:t>Unit 1.3</a:t>
            </a:r>
          </a:p>
        </p:txBody>
      </p:sp>
    </p:spTree>
    <p:extLst>
      <p:ext uri="{BB962C8B-B14F-4D97-AF65-F5344CB8AC3E}">
        <p14:creationId xmlns:p14="http://schemas.microsoft.com/office/powerpoint/2010/main" val="31811530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Adding and subtracting fractions</a:t>
            </a:r>
            <a:endParaRPr lang="en-ZA"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8" name="Rectangle 7"/>
          <p:cNvSpPr/>
          <p:nvPr/>
        </p:nvSpPr>
        <p:spPr>
          <a:xfrm>
            <a:off x="518159" y="1606922"/>
            <a:ext cx="7487323" cy="4306516"/>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9" name="TextBox 8"/>
              <p:cNvSpPr txBox="1"/>
              <p:nvPr/>
            </p:nvSpPr>
            <p:spPr>
              <a:xfrm>
                <a:off x="2187585" y="1775258"/>
                <a:ext cx="5697528" cy="4029245"/>
              </a:xfrm>
              <a:prstGeom prst="rect">
                <a:avLst/>
              </a:prstGeom>
              <a:noFill/>
            </p:spPr>
            <p:txBody>
              <a:bodyPr wrap="square" rtlCol="0">
                <a:spAutoFit/>
              </a:bodyPr>
              <a:lstStyle/>
              <a:p>
                <a:pPr indent="0">
                  <a:buFont typeface="Arial" panose="020B0604020202020204" pitchFamily="34" charset="0"/>
                  <a:buNone/>
                </a:pPr>
                <a:r>
                  <a:rPr lang="en-ZA" altLang="en-GB" sz="2000" dirty="0">
                    <a:sym typeface="+mn-ea"/>
                  </a:rPr>
                  <a:t>Basic calculators do not work directly with fractions. </a:t>
                </a:r>
              </a:p>
              <a:p>
                <a:pPr indent="0">
                  <a:buFont typeface="Arial" panose="020B0604020202020204" pitchFamily="34" charset="0"/>
                  <a:buNone/>
                </a:pPr>
                <a:endParaRPr lang="en-ZA" altLang="en-GB" sz="2000" dirty="0">
                  <a:sym typeface="+mn-ea"/>
                </a:endParaRPr>
              </a:p>
              <a:p>
                <a:pPr indent="0">
                  <a:buFont typeface="Arial" panose="020B0604020202020204" pitchFamily="34" charset="0"/>
                  <a:buNone/>
                </a:pPr>
                <a:r>
                  <a:rPr lang="en-ZA" altLang="en-GB" sz="2000" dirty="0">
                    <a:sym typeface="+mn-ea"/>
                  </a:rPr>
                  <a:t>Convert them into decimals first by dividing the numerator by the denominator. </a:t>
                </a:r>
              </a:p>
              <a:p>
                <a:pPr indent="0">
                  <a:buFont typeface="Arial" panose="020B0604020202020204" pitchFamily="34" charset="0"/>
                  <a:buNone/>
                </a:pPr>
                <a:endParaRPr lang="en-ZA" altLang="en-GB" sz="2400" dirty="0">
                  <a:sym typeface="+mn-ea"/>
                </a:endParaRPr>
              </a:p>
              <a:p>
                <a:pPr marL="174625" indent="-174625">
                  <a:buFont typeface="Arial" panose="020B0604020202020204" pitchFamily="34" charset="0"/>
                  <a:buChar char="•"/>
                </a:pPr>
                <a:r>
                  <a:rPr lang="en-ZA" altLang="en-GB" sz="2000" dirty="0">
                    <a:sym typeface="+mn-ea"/>
                  </a:rPr>
                  <a:t>Each fraction is a separate division calculation,        e.g. </a:t>
                </a:r>
                <a14:m>
                  <m:oMath xmlns:m="http://schemas.openxmlformats.org/officeDocument/2006/math">
                    <m:f>
                      <m:fPr>
                        <m:ctrlPr>
                          <a:rPr lang="en-ZA" sz="2000" i="1">
                            <a:latin typeface="Cambria Math" panose="02040503050406030204" pitchFamily="18" charset="0"/>
                          </a:rPr>
                        </m:ctrlPr>
                      </m:fPr>
                      <m:num>
                        <m:r>
                          <m:rPr>
                            <m:nor/>
                          </m:rPr>
                          <a:rPr lang="en-ZA" sz="2000" b="0" i="0" smtClean="0">
                            <a:latin typeface="Cambria Math" panose="02040503050406030204" pitchFamily="18" charset="0"/>
                          </a:rPr>
                          <m:t>3</m:t>
                        </m:r>
                      </m:num>
                      <m:den>
                        <m:r>
                          <m:rPr>
                            <m:nor/>
                          </m:rPr>
                          <a:rPr lang="en-ZA" sz="2000" b="0" i="0" smtClean="0">
                            <a:latin typeface="Cambria Math" panose="02040503050406030204" pitchFamily="18" charset="0"/>
                          </a:rPr>
                          <m:t>4</m:t>
                        </m:r>
                      </m:den>
                    </m:f>
                  </m:oMath>
                </a14:m>
                <a:r>
                  <a:rPr lang="en-ZA" altLang="en-GB" sz="2000" dirty="0">
                    <a:sym typeface="+mn-ea"/>
                  </a:rPr>
                  <a:t>  = 3 ÷ 4 .</a:t>
                </a:r>
              </a:p>
              <a:p>
                <a:pPr marL="174625" indent="-174625">
                  <a:buFont typeface="Arial" panose="020B0604020202020204" pitchFamily="34" charset="0"/>
                  <a:buChar char="•"/>
                </a:pPr>
                <a:endParaRPr lang="en-ZA" altLang="en-GB" sz="2000" dirty="0">
                  <a:sym typeface="+mn-ea"/>
                </a:endParaRPr>
              </a:p>
              <a:p>
                <a:pPr marL="174625" indent="-174625">
                  <a:buFont typeface="Arial" panose="020B0604020202020204" pitchFamily="34" charset="0"/>
                  <a:buChar char="•"/>
                </a:pPr>
                <a:r>
                  <a:rPr lang="en-ZA" altLang="en-GB" sz="2000" dirty="0">
                    <a:sym typeface="+mn-ea"/>
                  </a:rPr>
                  <a:t>Put the answers of the division calculations into the calculator’s memory.</a:t>
                </a:r>
              </a:p>
              <a:p>
                <a:pPr marL="174625" indent="-174625">
                  <a:buFont typeface="Arial" panose="020B0604020202020204" pitchFamily="34" charset="0"/>
                  <a:buChar char="•"/>
                </a:pPr>
                <a:r>
                  <a:rPr lang="en-ZA" altLang="en-GB" sz="2000" dirty="0">
                    <a:sym typeface="+mn-ea"/>
                  </a:rPr>
                  <a:t>Add to or subtract from the memory and press            .               to get the answer.</a:t>
                </a:r>
              </a:p>
            </p:txBody>
          </p:sp>
        </mc:Choice>
        <mc:Fallback xmlns="">
          <p:sp>
            <p:nvSpPr>
              <p:cNvPr id="9" name="TextBox 8"/>
              <p:cNvSpPr txBox="1">
                <a:spLocks noRot="1" noChangeAspect="1" noMove="1" noResize="1" noEditPoints="1" noAdjustHandles="1" noChangeArrowheads="1" noChangeShapeType="1" noTextEdit="1"/>
              </p:cNvSpPr>
              <p:nvPr/>
            </p:nvSpPr>
            <p:spPr>
              <a:xfrm>
                <a:off x="2187585" y="1775258"/>
                <a:ext cx="5697528" cy="4029245"/>
              </a:xfrm>
              <a:prstGeom prst="rect">
                <a:avLst/>
              </a:prstGeom>
              <a:blipFill rotWithShape="0">
                <a:blip r:embed="rId2"/>
                <a:stretch>
                  <a:fillRect l="-1178" t="-756" r="-1820" b="-1815"/>
                </a:stretch>
              </a:blipFill>
            </p:spPr>
            <p:txBody>
              <a:bodyPr/>
              <a:lstStyle/>
              <a:p>
                <a:r>
                  <a:rPr lang="en-ZA">
                    <a:noFill/>
                  </a:rPr>
                  <a:t> </a:t>
                </a:r>
              </a:p>
            </p:txBody>
          </p:sp>
        </mc:Fallback>
      </mc:AlternateContent>
      <p:grpSp>
        <p:nvGrpSpPr>
          <p:cNvPr id="10" name="Group 9"/>
          <p:cNvGrpSpPr/>
          <p:nvPr/>
        </p:nvGrpSpPr>
        <p:grpSpPr>
          <a:xfrm>
            <a:off x="399289" y="1481883"/>
            <a:ext cx="1838942" cy="2280168"/>
            <a:chOff x="399289" y="3100030"/>
            <a:chExt cx="1838942" cy="2280168"/>
          </a:xfrm>
        </p:grpSpPr>
        <p:sp>
          <p:nvSpPr>
            <p:cNvPr id="11" name="TextBox 10"/>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250" y="1989063"/>
            <a:ext cx="2955799" cy="3492575"/>
          </a:xfrm>
          <a:prstGeom prst="rect">
            <a:avLst/>
          </a:prstGeom>
          <a:noFill/>
          <a:ln>
            <a:noFill/>
          </a:ln>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3699" y="5404025"/>
            <a:ext cx="816087" cy="360000"/>
          </a:xfrm>
          <a:prstGeom prst="rect">
            <a:avLst/>
          </a:prstGeom>
        </p:spPr>
      </p:pic>
    </p:spTree>
    <p:extLst>
      <p:ext uri="{BB962C8B-B14F-4D97-AF65-F5344CB8AC3E}">
        <p14:creationId xmlns:p14="http://schemas.microsoft.com/office/powerpoint/2010/main" val="76202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 calcmode="lin" valueType="num">
                                      <p:cBhvr>
                                        <p:cTn id="12" dur="750" fill="hold"/>
                                        <p:tgtEl>
                                          <p:spTgt spid="10"/>
                                        </p:tgtEl>
                                        <p:attrNameLst>
                                          <p:attrName>style.rotation</p:attrName>
                                        </p:attrNameLst>
                                      </p:cBhvr>
                                      <p:tavLst>
                                        <p:tav tm="0">
                                          <p:val>
                                            <p:fltVal val="90"/>
                                          </p:val>
                                        </p:tav>
                                        <p:tav tm="100000">
                                          <p:val>
                                            <p:fltVal val="0"/>
                                          </p:val>
                                        </p:tav>
                                      </p:tavLst>
                                    </p:anim>
                                    <p:animEffect transition="in" filter="fade">
                                      <p:cBhvr>
                                        <p:cTn id="13" dur="750"/>
                                        <p:tgtEl>
                                          <p:spTgt spid="1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500"/>
                                        <p:tgtEl>
                                          <p:spTgt spid="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500"/>
                                        <p:tgtEl>
                                          <p:spTgt spid="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6" end="6"/>
                                            </p:txEl>
                                          </p:spTgt>
                                        </p:tgtEl>
                                        <p:attrNameLst>
                                          <p:attrName>style.visibility</p:attrName>
                                        </p:attrNameLst>
                                      </p:cBhvr>
                                      <p:to>
                                        <p:strVal val="visible"/>
                                      </p:to>
                                    </p:set>
                                    <p:animEffect transition="in" filter="fade">
                                      <p:cBhvr>
                                        <p:cTn id="36" dur="500"/>
                                        <p:tgtEl>
                                          <p:spTgt spid="9">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xEl>
                                              <p:pRg st="7" end="7"/>
                                            </p:txEl>
                                          </p:spTgt>
                                        </p:tgtEl>
                                        <p:attrNameLst>
                                          <p:attrName>style.visibility</p:attrName>
                                        </p:attrNameLst>
                                      </p:cBhvr>
                                      <p:to>
                                        <p:strVal val="visible"/>
                                      </p:to>
                                    </p:set>
                                    <p:animEffect transition="in" filter="fade">
                                      <p:cBhvr>
                                        <p:cTn id="41" dur="500"/>
                                        <p:tgtEl>
                                          <p:spTgt spid="9">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Multiplying fractions</a:t>
            </a:r>
            <a:endParaRPr lang="en-ZA"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8" name="Rectangle 7"/>
          <p:cNvSpPr/>
          <p:nvPr/>
        </p:nvSpPr>
        <p:spPr>
          <a:xfrm>
            <a:off x="518159" y="1606922"/>
            <a:ext cx="7487323" cy="4306516"/>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TextBox 8"/>
          <p:cNvSpPr txBox="1"/>
          <p:nvPr/>
        </p:nvSpPr>
        <p:spPr>
          <a:xfrm>
            <a:off x="2201032" y="2138233"/>
            <a:ext cx="5697528" cy="3477875"/>
          </a:xfrm>
          <a:prstGeom prst="rect">
            <a:avLst/>
          </a:prstGeom>
          <a:noFill/>
        </p:spPr>
        <p:txBody>
          <a:bodyPr wrap="square" rtlCol="0">
            <a:spAutoFit/>
          </a:bodyPr>
          <a:lstStyle/>
          <a:p>
            <a:pPr marL="174625" indent="-174625">
              <a:buFont typeface="Arial" panose="020B0604020202020204" pitchFamily="34" charset="0"/>
              <a:buChar char="•"/>
            </a:pPr>
            <a:r>
              <a:rPr lang="en-ZA" altLang="en-US" sz="2000" dirty="0"/>
              <a:t>To find a fraction of a number, multiply. </a:t>
            </a:r>
          </a:p>
          <a:p>
            <a:pPr marL="174625" indent="-174625"/>
            <a:r>
              <a:rPr lang="en-US" sz="2000" dirty="0"/>
              <a:t>   Multiplying fractions means to find a fraction of a fraction.</a:t>
            </a:r>
          </a:p>
          <a:p>
            <a:pPr marL="174625" indent="-174625">
              <a:buFont typeface="Arial" panose="020B0604020202020204" pitchFamily="34" charset="0"/>
              <a:buChar char="•"/>
            </a:pPr>
            <a:endParaRPr lang="en-US" sz="2000" dirty="0"/>
          </a:p>
          <a:p>
            <a:pPr marL="174625" indent="-174625">
              <a:buFont typeface="Arial" panose="020B0604020202020204" pitchFamily="34" charset="0"/>
              <a:buChar char="•"/>
            </a:pPr>
            <a:r>
              <a:rPr lang="en-US" sz="2000" dirty="0"/>
              <a:t>Multiply the numerators together and the denominators together.</a:t>
            </a:r>
          </a:p>
          <a:p>
            <a:pPr marL="174625" indent="-174625">
              <a:buFont typeface="Arial" panose="020B0604020202020204" pitchFamily="34" charset="0"/>
              <a:buChar char="•"/>
            </a:pPr>
            <a:endParaRPr lang="en-US" sz="2000" dirty="0"/>
          </a:p>
          <a:p>
            <a:pPr marL="174625" indent="-174625">
              <a:buFont typeface="Arial" panose="020B0604020202020204" pitchFamily="34" charset="0"/>
              <a:buChar char="•"/>
            </a:pPr>
            <a:r>
              <a:rPr lang="en-US" sz="2000" dirty="0"/>
              <a:t>Simplify the resulting fraction.</a:t>
            </a:r>
          </a:p>
          <a:p>
            <a:pPr marL="174625" indent="-174625">
              <a:buFont typeface="Arial" panose="020B0604020202020204" pitchFamily="34" charset="0"/>
              <a:buChar char="•"/>
            </a:pPr>
            <a:endParaRPr lang="en-US" sz="2000" dirty="0"/>
          </a:p>
          <a:p>
            <a:pPr marL="174625" indent="-174625">
              <a:buFont typeface="Arial" panose="020B0604020202020204" pitchFamily="34" charset="0"/>
              <a:buChar char="•"/>
            </a:pPr>
            <a:r>
              <a:rPr lang="en-ZA" altLang="en-US" sz="2000" dirty="0"/>
              <a:t>Use the memory keys for more complex calculations. </a:t>
            </a:r>
          </a:p>
        </p:txBody>
      </p:sp>
      <p:grpSp>
        <p:nvGrpSpPr>
          <p:cNvPr id="10" name="Group 9"/>
          <p:cNvGrpSpPr/>
          <p:nvPr/>
        </p:nvGrpSpPr>
        <p:grpSpPr>
          <a:xfrm>
            <a:off x="399289" y="1481883"/>
            <a:ext cx="1838942" cy="2280168"/>
            <a:chOff x="399289" y="3100030"/>
            <a:chExt cx="1838942" cy="2280168"/>
          </a:xfrm>
        </p:grpSpPr>
        <p:sp>
          <p:nvSpPr>
            <p:cNvPr id="11" name="TextBox 10"/>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250" y="1989063"/>
            <a:ext cx="2955799" cy="3492575"/>
          </a:xfrm>
          <a:prstGeom prst="rect">
            <a:avLst/>
          </a:prstGeom>
          <a:noFill/>
          <a:ln>
            <a:noFill/>
          </a:ln>
        </p:spPr>
      </p:pic>
    </p:spTree>
    <p:extLst>
      <p:ext uri="{BB962C8B-B14F-4D97-AF65-F5344CB8AC3E}">
        <p14:creationId xmlns:p14="http://schemas.microsoft.com/office/powerpoint/2010/main" val="216804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 calcmode="lin" valueType="num">
                                      <p:cBhvr>
                                        <p:cTn id="12" dur="750" fill="hold"/>
                                        <p:tgtEl>
                                          <p:spTgt spid="10"/>
                                        </p:tgtEl>
                                        <p:attrNameLst>
                                          <p:attrName>style.rotation</p:attrName>
                                        </p:attrNameLst>
                                      </p:cBhvr>
                                      <p:tavLst>
                                        <p:tav tm="0">
                                          <p:val>
                                            <p:fltVal val="90"/>
                                          </p:val>
                                        </p:tav>
                                        <p:tav tm="100000">
                                          <p:val>
                                            <p:fltVal val="0"/>
                                          </p:val>
                                        </p:tav>
                                      </p:tavLst>
                                    </p:anim>
                                    <p:animEffect transition="in" filter="fade">
                                      <p:cBhvr>
                                        <p:cTn id="13" dur="750"/>
                                        <p:tgtEl>
                                          <p:spTgt spid="1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500"/>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500"/>
                                        <p:tgtEl>
                                          <p:spTgt spid="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500"/>
                                        <p:tgtEl>
                                          <p:spTgt spid="9">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xEl>
                                              <p:pRg st="7" end="7"/>
                                            </p:txEl>
                                          </p:spTgt>
                                        </p:tgtEl>
                                        <p:attrNameLst>
                                          <p:attrName>style.visibility</p:attrName>
                                        </p:attrNameLst>
                                      </p:cBhvr>
                                      <p:to>
                                        <p:strVal val="visible"/>
                                      </p:to>
                                    </p:set>
                                    <p:animEffect transition="in" filter="fade">
                                      <p:cBhvr>
                                        <p:cTn id="41"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1.11 page 15</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a:pPr>
                <a:r>
                  <a:rPr lang="en-ZA" altLang="en-US" sz="2000" dirty="0"/>
                  <a:t>Find   </a:t>
                </a:r>
                <a14:m>
                  <m:oMath xmlns:m="http://schemas.openxmlformats.org/officeDocument/2006/math">
                    <m:f>
                      <m:fPr>
                        <m:ctrlPr>
                          <a:rPr lang="en-ZA" altLang="en-US" sz="2000" i="1">
                            <a:latin typeface="Cambria Math" panose="02040503050406030204" pitchFamily="18" charset="0"/>
                          </a:rPr>
                        </m:ctrlPr>
                      </m:fPr>
                      <m:num>
                        <m:r>
                          <m:rPr>
                            <m:nor/>
                          </m:rPr>
                          <a:rPr lang="en-ZA" altLang="en-US" sz="2000">
                            <a:latin typeface="Cambria Math" panose="02040503050406030204" pitchFamily="18" charset="0"/>
                          </a:rPr>
                          <m:t>2</m:t>
                        </m:r>
                      </m:num>
                      <m:den>
                        <m:r>
                          <m:rPr>
                            <m:nor/>
                          </m:rPr>
                          <a:rPr lang="en-ZA" altLang="en-US" sz="2000">
                            <a:latin typeface="Cambria Math" panose="02040503050406030204" pitchFamily="18" charset="0"/>
                          </a:rPr>
                          <m:t>5</m:t>
                        </m:r>
                      </m:den>
                    </m:f>
                  </m:oMath>
                </a14:m>
                <a:r>
                  <a:rPr lang="en-ZA" altLang="en-US" sz="2000" dirty="0"/>
                  <a:t>  of R65. </a:t>
                </a:r>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1471449" y="1664989"/>
                <a:ext cx="6413664" cy="836164"/>
              </a:xfrm>
              <a:prstGeom prst="rect">
                <a:avLst/>
              </a:prstGeom>
              <a:blipFill>
                <a:blip r:embed="rId2"/>
                <a:stretch>
                  <a:fillRect l="-1046"/>
                </a:stretch>
              </a:blipFill>
            </p:spPr>
            <p:txBody>
              <a:bodyPr/>
              <a:lstStyle/>
              <a:p>
                <a:r>
                  <a:rPr lang="en-GB">
                    <a:noFill/>
                  </a:rPr>
                  <a:t> </a:t>
                </a:r>
              </a:p>
            </p:txBody>
          </p:sp>
        </mc:Fallback>
      </mc:AlternateContent>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5942" y="2155613"/>
            <a:ext cx="2948035" cy="3483400"/>
          </a:xfrm>
          <a:prstGeom prst="rect">
            <a:avLst/>
          </a:prstGeom>
          <a:noFill/>
          <a:ln>
            <a:noFill/>
          </a:ln>
        </p:spPr>
      </p:pic>
      <p:sp>
        <p:nvSpPr>
          <p:cNvPr id="22" name="TextBox 21"/>
          <p:cNvSpPr txBox="1"/>
          <p:nvPr/>
        </p:nvSpPr>
        <p:spPr>
          <a:xfrm>
            <a:off x="1523054" y="3072175"/>
            <a:ext cx="6612417" cy="2246769"/>
          </a:xfrm>
          <a:prstGeom prst="rect">
            <a:avLst/>
          </a:prstGeom>
          <a:noFill/>
        </p:spPr>
        <p:txBody>
          <a:bodyPr wrap="square" rtlCol="0">
            <a:spAutoFit/>
          </a:bodyPr>
          <a:lstStyle/>
          <a:p>
            <a:pPr marL="174625" indent="-174625">
              <a:buFont typeface="Arial" panose="020B0604020202020204" pitchFamily="34" charset="0"/>
              <a:buChar char="•"/>
            </a:pPr>
            <a:r>
              <a:rPr lang="en-ZA" sz="2000" b="1" dirty="0">
                <a:solidFill>
                  <a:schemeClr val="bg1"/>
                </a:solidFill>
              </a:rPr>
              <a:t>On a basic calculator:</a:t>
            </a:r>
          </a:p>
          <a:p>
            <a:pPr marL="174625" indent="-174625">
              <a:buFont typeface="Arial" panose="020B0604020202020204" pitchFamily="34" charset="0"/>
              <a:buChar char="•"/>
            </a:pPr>
            <a:endParaRPr lang="en-ZA" sz="2000" b="1" dirty="0">
              <a:solidFill>
                <a:schemeClr val="bg1"/>
              </a:solidFill>
            </a:endParaRPr>
          </a:p>
          <a:p>
            <a:pPr marL="631825" indent="-457200">
              <a:buAutoNum type="arabicPlain" startAt="2"/>
            </a:pPr>
            <a:r>
              <a:rPr lang="en-ZA" sz="2000" dirty="0"/>
              <a:t>    5                 65         26</a:t>
            </a:r>
          </a:p>
          <a:p>
            <a:pPr marL="631825" indent="-457200">
              <a:buAutoNum type="arabicPlain" startAt="2"/>
            </a:pPr>
            <a:endParaRPr lang="en-ZA" sz="2000" dirty="0"/>
          </a:p>
          <a:p>
            <a:pPr marL="174625" indent="-174625">
              <a:buFont typeface="Arial" panose="020B0604020202020204" pitchFamily="34" charset="0"/>
              <a:buChar char="•"/>
            </a:pPr>
            <a:r>
              <a:rPr lang="en-ZA" sz="2000" b="1" dirty="0">
                <a:solidFill>
                  <a:schemeClr val="bg1"/>
                </a:solidFill>
              </a:rPr>
              <a:t>On a scientific calculator:</a:t>
            </a:r>
          </a:p>
          <a:p>
            <a:pPr marL="174625"/>
            <a:endParaRPr lang="en-ZA" sz="2000" dirty="0"/>
          </a:p>
          <a:p>
            <a:pPr marL="174625"/>
            <a:r>
              <a:rPr lang="en-ZA" sz="2000" dirty="0"/>
              <a:t>2              5          5        26</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7826" y="3702132"/>
            <a:ext cx="380073" cy="3600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2605" y="3702132"/>
            <a:ext cx="380073" cy="360000"/>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8745" y="3700037"/>
            <a:ext cx="380072" cy="360000"/>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4972" y="3686590"/>
            <a:ext cx="380072" cy="360000"/>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8675" y="4940664"/>
            <a:ext cx="380073" cy="360000"/>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5034" y="4938569"/>
            <a:ext cx="380072" cy="360000"/>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3393" y="4923763"/>
            <a:ext cx="539640" cy="360000"/>
          </a:xfrm>
          <a:prstGeom prst="rect">
            <a:avLst/>
          </a:prstGeom>
        </p:spPr>
      </p:pic>
    </p:spTree>
    <p:extLst>
      <p:ext uri="{BB962C8B-B14F-4D97-AF65-F5344CB8AC3E}">
        <p14:creationId xmlns:p14="http://schemas.microsoft.com/office/powerpoint/2010/main" val="160095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fade">
                                      <p:cBhvr>
                                        <p:cTn id="45" dur="500"/>
                                        <p:tgtEl>
                                          <p:spTgt spid="22">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xEl>
                                              <p:pRg st="4" end="4"/>
                                            </p:txEl>
                                          </p:spTgt>
                                        </p:tgtEl>
                                        <p:attrNameLst>
                                          <p:attrName>style.visibility</p:attrName>
                                        </p:attrNameLst>
                                      </p:cBhvr>
                                      <p:to>
                                        <p:strVal val="visible"/>
                                      </p:to>
                                    </p:set>
                                    <p:animEffect transition="in" filter="fade">
                                      <p:cBhvr>
                                        <p:cTn id="62" dur="500"/>
                                        <p:tgtEl>
                                          <p:spTgt spid="22">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xEl>
                                              <p:pRg st="6" end="6"/>
                                            </p:txEl>
                                          </p:spTgt>
                                        </p:tgtEl>
                                        <p:attrNameLst>
                                          <p:attrName>style.visibility</p:attrName>
                                        </p:attrNameLst>
                                      </p:cBhvr>
                                      <p:to>
                                        <p:strVal val="visible"/>
                                      </p:to>
                                    </p:set>
                                    <p:animEffect transition="in" filter="fade">
                                      <p:cBhvr>
                                        <p:cTn id="67" dur="500"/>
                                        <p:tgtEl>
                                          <p:spTgt spid="22">
                                            <p:txEl>
                                              <p:pRg st="6" end="6"/>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1.11 page 15</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startAt="2"/>
                </a:pPr>
                <a:r>
                  <a:rPr lang="en-ZA" altLang="en-US" sz="2000" dirty="0"/>
                  <a:t>Calculate </a:t>
                </a:r>
                <a14:m>
                  <m:oMath xmlns:m="http://schemas.openxmlformats.org/officeDocument/2006/math">
                    <m:f>
                      <m:fPr>
                        <m:ctrlPr>
                          <a:rPr lang="en-ZA" altLang="en-US" sz="2000" i="1" smtClean="0">
                            <a:latin typeface="Cambria Math" panose="02040503050406030204" pitchFamily="18" charset="0"/>
                          </a:rPr>
                        </m:ctrlPr>
                      </m:fPr>
                      <m:num>
                        <m:r>
                          <m:rPr>
                            <m:nor/>
                          </m:rPr>
                          <a:rPr lang="en-ZA" altLang="en-US" sz="2000" i="0" smtClean="0">
                            <a:latin typeface="Cambria Math" panose="02040503050406030204" pitchFamily="18" charset="0"/>
                          </a:rPr>
                          <m:t>4</m:t>
                        </m:r>
                      </m:num>
                      <m:den>
                        <m:r>
                          <m:rPr>
                            <m:nor/>
                          </m:rPr>
                          <a:rPr lang="en-ZA" altLang="en-US" sz="2000" i="0" smtClean="0">
                            <a:latin typeface="Cambria Math" panose="02040503050406030204" pitchFamily="18" charset="0"/>
                          </a:rPr>
                          <m:t>9</m:t>
                        </m:r>
                      </m:den>
                    </m:f>
                    <m:r>
                      <m:rPr>
                        <m:nor/>
                      </m:rPr>
                      <a:rPr lang="en-ZA" altLang="en-US" sz="2000" i="0" smtClean="0">
                        <a:latin typeface="Cambria Math" panose="02040503050406030204" pitchFamily="18" charset="0"/>
                      </a:rPr>
                      <m:t> </m:t>
                    </m:r>
                    <m:r>
                      <m:rPr>
                        <m:nor/>
                      </m:rPr>
                      <a:rPr lang="en-ZA" altLang="en-US" sz="2000" i="0" smtClean="0">
                        <a:latin typeface="Cambria Math" panose="02040503050406030204" pitchFamily="18" charset="0"/>
                        <a:ea typeface="Cambria Math" panose="02040503050406030204" pitchFamily="18" charset="0"/>
                      </a:rPr>
                      <m:t>× </m:t>
                    </m:r>
                    <m:f>
                      <m:fPr>
                        <m:ctrlPr>
                          <a:rPr lang="en-ZA" altLang="en-US" sz="2000" i="1" smtClean="0">
                            <a:latin typeface="Cambria Math" panose="02040503050406030204" pitchFamily="18" charset="0"/>
                            <a:ea typeface="Cambria Math" panose="02040503050406030204" pitchFamily="18" charset="0"/>
                          </a:rPr>
                        </m:ctrlPr>
                      </m:fPr>
                      <m:num>
                        <m:r>
                          <m:rPr>
                            <m:nor/>
                          </m:rPr>
                          <a:rPr lang="en-ZA" altLang="en-US" sz="2000" i="0" smtClean="0">
                            <a:latin typeface="Cambria Math" panose="02040503050406030204" pitchFamily="18" charset="0"/>
                            <a:ea typeface="Cambria Math" panose="02040503050406030204" pitchFamily="18" charset="0"/>
                          </a:rPr>
                          <m:t>3</m:t>
                        </m:r>
                      </m:num>
                      <m:den>
                        <m:r>
                          <m:rPr>
                            <m:nor/>
                          </m:rPr>
                          <a:rPr lang="en-ZA" altLang="en-US" sz="2000" i="0" smtClean="0">
                            <a:latin typeface="Cambria Math" panose="02040503050406030204" pitchFamily="18" charset="0"/>
                            <a:ea typeface="Cambria Math" panose="02040503050406030204" pitchFamily="18" charset="0"/>
                          </a:rPr>
                          <m:t>2</m:t>
                        </m:r>
                      </m:den>
                    </m:f>
                  </m:oMath>
                </a14:m>
                <a:r>
                  <a:rPr lang="en-ZA" altLang="en-US" sz="2000" dirty="0"/>
                  <a:t> .</a:t>
                </a:r>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1471449" y="1664989"/>
                <a:ext cx="6413664" cy="836164"/>
              </a:xfrm>
              <a:prstGeom prst="rect">
                <a:avLst/>
              </a:prstGeom>
              <a:blipFill>
                <a:blip r:embed="rId2"/>
                <a:stretch>
                  <a:fillRect l="-1046"/>
                </a:stretch>
              </a:blipFill>
            </p:spPr>
            <p:txBody>
              <a:bodyPr/>
              <a:lstStyle/>
              <a:p>
                <a:r>
                  <a:rPr lang="en-GB">
                    <a:noFill/>
                  </a:rPr>
                  <a:t> </a:t>
                </a:r>
              </a:p>
            </p:txBody>
          </p:sp>
        </mc:Fallback>
      </mc:AlternateContent>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mc:AlternateContent xmlns:mc="http://schemas.openxmlformats.org/markup-compatibility/2006" xmlns:a14="http://schemas.microsoft.com/office/drawing/2010/main">
        <mc:Choice Requires="a14">
          <p:sp>
            <p:nvSpPr>
              <p:cNvPr id="24" name="TextBox 23"/>
              <p:cNvSpPr txBox="1"/>
              <p:nvPr/>
            </p:nvSpPr>
            <p:spPr>
              <a:xfrm>
                <a:off x="1523054" y="3072175"/>
                <a:ext cx="6612417" cy="2430474"/>
              </a:xfrm>
              <a:prstGeom prst="rect">
                <a:avLst/>
              </a:prstGeom>
              <a:noFill/>
            </p:spPr>
            <p:txBody>
              <a:bodyPr wrap="square" rtlCol="0">
                <a:spAutoFit/>
              </a:bodyPr>
              <a:lstStyle/>
              <a:p>
                <a:pPr marL="174625" indent="-174625">
                  <a:buFont typeface="Arial" panose="020B0604020202020204" pitchFamily="34" charset="0"/>
                  <a:buChar char="•"/>
                </a:pPr>
                <a:r>
                  <a:rPr lang="en-ZA" sz="2000" b="1" dirty="0">
                    <a:solidFill>
                      <a:schemeClr val="bg1"/>
                    </a:solidFill>
                  </a:rPr>
                  <a:t>On a basic calculator:</a:t>
                </a:r>
              </a:p>
              <a:p>
                <a:pPr marL="174625" indent="-174625">
                  <a:buFont typeface="Arial" panose="020B0604020202020204" pitchFamily="34" charset="0"/>
                  <a:buChar char="•"/>
                </a:pPr>
                <a:endParaRPr lang="en-ZA" sz="2000" b="1" dirty="0">
                  <a:solidFill>
                    <a:schemeClr val="bg1"/>
                  </a:solidFill>
                </a:endParaRPr>
              </a:p>
              <a:p>
                <a:pPr marL="174625"/>
                <a:r>
                  <a:rPr lang="en-ZA" sz="2000" dirty="0"/>
                  <a:t>4         9                  3                   0,67</a:t>
                </a:r>
              </a:p>
              <a:p>
                <a:pPr marL="631825" indent="-457200">
                  <a:buAutoNum type="arabicPlain" startAt="2"/>
                </a:pPr>
                <a:endParaRPr lang="en-ZA" sz="2000" dirty="0"/>
              </a:p>
              <a:p>
                <a:pPr marL="174625" indent="-174625">
                  <a:buFont typeface="Arial" panose="020B0604020202020204" pitchFamily="34" charset="0"/>
                  <a:buChar char="•"/>
                </a:pPr>
                <a:r>
                  <a:rPr lang="en-ZA" sz="2000" b="1" dirty="0">
                    <a:solidFill>
                      <a:schemeClr val="bg1"/>
                    </a:solidFill>
                  </a:rPr>
                  <a:t>On a scientific calculator:</a:t>
                </a:r>
              </a:p>
              <a:p>
                <a:pPr marL="174625"/>
                <a:endParaRPr lang="en-ZA" sz="2000" dirty="0"/>
              </a:p>
              <a:p>
                <a:pPr marL="174625"/>
                <a:r>
                  <a:rPr lang="en-ZA" sz="2000" dirty="0"/>
                  <a:t>4                   9          3                   2            </a:t>
                </a:r>
                <a14:m>
                  <m:oMath xmlns:m="http://schemas.openxmlformats.org/officeDocument/2006/math">
                    <m:f>
                      <m:fPr>
                        <m:ctrlPr>
                          <a:rPr lang="en-ZA" altLang="en-US" sz="2000" i="1">
                            <a:latin typeface="Cambria Math" panose="02040503050406030204" pitchFamily="18" charset="0"/>
                            <a:ea typeface="Cambria Math" panose="02040503050406030204" pitchFamily="18" charset="0"/>
                          </a:rPr>
                        </m:ctrlPr>
                      </m:fPr>
                      <m:num>
                        <m:r>
                          <m:rPr>
                            <m:nor/>
                          </m:rPr>
                          <a:rPr lang="en-ZA" altLang="en-US" sz="2000" b="0" i="0" smtClean="0">
                            <a:latin typeface="Cambria Math" panose="02040503050406030204" pitchFamily="18" charset="0"/>
                            <a:ea typeface="Cambria Math" panose="02040503050406030204" pitchFamily="18" charset="0"/>
                          </a:rPr>
                          <m:t>2</m:t>
                        </m:r>
                      </m:num>
                      <m:den>
                        <m:r>
                          <m:rPr>
                            <m:nor/>
                          </m:rPr>
                          <a:rPr lang="en-ZA" altLang="en-US" sz="2000" b="0" i="0" smtClean="0">
                            <a:latin typeface="Cambria Math" panose="02040503050406030204" pitchFamily="18" charset="0"/>
                            <a:ea typeface="Cambria Math" panose="02040503050406030204" pitchFamily="18" charset="0"/>
                          </a:rPr>
                          <m:t>3</m:t>
                        </m:r>
                      </m:den>
                    </m:f>
                  </m:oMath>
                </a14:m>
                <a:endParaRPr lang="en-ZA" altLang="en-US" sz="2000" dirty="0"/>
              </a:p>
            </p:txBody>
          </p:sp>
        </mc:Choice>
        <mc:Fallback xmlns="">
          <p:sp>
            <p:nvSpPr>
              <p:cNvPr id="24" name="TextBox 23"/>
              <p:cNvSpPr txBox="1">
                <a:spLocks noRot="1" noChangeAspect="1" noMove="1" noResize="1" noEditPoints="1" noAdjustHandles="1" noChangeArrowheads="1" noChangeShapeType="1" noTextEdit="1"/>
              </p:cNvSpPr>
              <p:nvPr/>
            </p:nvSpPr>
            <p:spPr>
              <a:xfrm>
                <a:off x="1523054" y="3072175"/>
                <a:ext cx="6612417" cy="2430474"/>
              </a:xfrm>
              <a:prstGeom prst="rect">
                <a:avLst/>
              </a:prstGeom>
              <a:blipFill>
                <a:blip r:embed="rId5"/>
                <a:stretch>
                  <a:fillRect l="-829" t="-1504" b="-1003"/>
                </a:stretch>
              </a:blipFill>
            </p:spPr>
            <p:txBody>
              <a:bodyPr/>
              <a:lstStyle/>
              <a:p>
                <a:r>
                  <a:rPr lang="en-GB">
                    <a:noFill/>
                  </a:rPr>
                  <a:t> </a:t>
                </a:r>
              </a:p>
            </p:txBody>
          </p:sp>
        </mc:Fallback>
      </mc:AlternateContent>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4379" y="3702132"/>
            <a:ext cx="380073" cy="360000"/>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9158" y="3702132"/>
            <a:ext cx="380073" cy="360000"/>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7843" y="3700037"/>
            <a:ext cx="380072" cy="3600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767" y="3696943"/>
            <a:ext cx="380073" cy="360000"/>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48150" y="3702132"/>
            <a:ext cx="380072" cy="360000"/>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1509" y="5040956"/>
            <a:ext cx="380073" cy="360000"/>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0771" y="5040956"/>
            <a:ext cx="380072" cy="360000"/>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2156" y="5040956"/>
            <a:ext cx="854033" cy="36000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3612" y="5040956"/>
            <a:ext cx="854033" cy="360000"/>
          </a:xfrm>
          <a:prstGeom prst="rect">
            <a:avLst/>
          </a:prstGeom>
        </p:spPr>
      </p:pic>
    </p:spTree>
    <p:extLst>
      <p:ext uri="{BB962C8B-B14F-4D97-AF65-F5344CB8AC3E}">
        <p14:creationId xmlns:p14="http://schemas.microsoft.com/office/powerpoint/2010/main" val="31078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2" end="2"/>
                                            </p:txEl>
                                          </p:spTgt>
                                        </p:tgtEl>
                                        <p:attrNameLst>
                                          <p:attrName>style.visibility</p:attrName>
                                        </p:attrNameLst>
                                      </p:cBhvr>
                                      <p:to>
                                        <p:strVal val="visible"/>
                                      </p:to>
                                    </p:set>
                                    <p:animEffect transition="in" filter="fade">
                                      <p:cBhvr>
                                        <p:cTn id="12" dur="500"/>
                                        <p:tgtEl>
                                          <p:spTgt spid="2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fade">
                                      <p:cBhvr>
                                        <p:cTn id="32" dur="500"/>
                                        <p:tgtEl>
                                          <p:spTgt spid="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xEl>
                                              <p:pRg st="6" end="6"/>
                                            </p:txEl>
                                          </p:spTgt>
                                        </p:tgtEl>
                                        <p:attrNameLst>
                                          <p:attrName>style.visibility</p:attrName>
                                        </p:attrNameLst>
                                      </p:cBhvr>
                                      <p:to>
                                        <p:strVal val="visible"/>
                                      </p:to>
                                    </p:set>
                                    <p:animEffect transition="in" filter="fade">
                                      <p:cBhvr>
                                        <p:cTn id="37" dur="500"/>
                                        <p:tgtEl>
                                          <p:spTgt spid="24">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1.11 page 15</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startAt="3"/>
                </a:pPr>
                <a:r>
                  <a:rPr lang="en-ZA" altLang="en-US" sz="2000" dirty="0"/>
                  <a:t>Calculate  2</a:t>
                </a:r>
                <a14:m>
                  <m:oMath xmlns:m="http://schemas.openxmlformats.org/officeDocument/2006/math">
                    <m:f>
                      <m:fPr>
                        <m:ctrlPr>
                          <a:rPr lang="en-ZA" altLang="en-US" sz="2000" i="1" smtClean="0">
                            <a:latin typeface="Cambria Math" panose="02040503050406030204" pitchFamily="18" charset="0"/>
                          </a:rPr>
                        </m:ctrlPr>
                      </m:fPr>
                      <m:num>
                        <m:r>
                          <m:rPr>
                            <m:nor/>
                          </m:rPr>
                          <a:rPr lang="en-ZA" altLang="en-US" sz="2000" i="0" smtClean="0">
                            <a:latin typeface="Cambria Math" panose="02040503050406030204" pitchFamily="18" charset="0"/>
                          </a:rPr>
                          <m:t>1</m:t>
                        </m:r>
                      </m:num>
                      <m:den>
                        <m:r>
                          <m:rPr>
                            <m:nor/>
                          </m:rPr>
                          <a:rPr lang="en-ZA" altLang="en-US" sz="2000" i="0" smtClean="0">
                            <a:latin typeface="Cambria Math" panose="02040503050406030204" pitchFamily="18" charset="0"/>
                          </a:rPr>
                          <m:t>4</m:t>
                        </m:r>
                      </m:den>
                    </m:f>
                    <m:r>
                      <m:rPr>
                        <m:nor/>
                      </m:rPr>
                      <a:rPr lang="en-ZA" altLang="en-US" sz="2000" i="0" smtClean="0">
                        <a:latin typeface="Cambria Math" panose="02040503050406030204" pitchFamily="18" charset="0"/>
                      </a:rPr>
                      <m:t>  </m:t>
                    </m:r>
                    <m:r>
                      <m:rPr>
                        <m:nor/>
                      </m:rPr>
                      <a:rPr lang="en-ZA" altLang="en-US" sz="2000" i="0" smtClean="0">
                        <a:latin typeface="Cambria Math" panose="02040503050406030204" pitchFamily="18" charset="0"/>
                        <a:ea typeface="Cambria Math" panose="02040503050406030204" pitchFamily="18" charset="0"/>
                      </a:rPr>
                      <m:t>×  </m:t>
                    </m:r>
                    <m:r>
                      <a:rPr lang="en-ZA" altLang="en-US" sz="2000" b="0" i="1" smtClean="0">
                        <a:latin typeface="Cambria Math" panose="02040503050406030204" pitchFamily="18" charset="0"/>
                        <a:ea typeface="Cambria Math" panose="02040503050406030204" pitchFamily="18" charset="0"/>
                      </a:rPr>
                      <m:t>1</m:t>
                    </m:r>
                    <m:f>
                      <m:fPr>
                        <m:ctrlPr>
                          <a:rPr lang="en-ZA" altLang="en-US" sz="2000" i="1" smtClean="0">
                            <a:latin typeface="Cambria Math" panose="02040503050406030204" pitchFamily="18" charset="0"/>
                            <a:ea typeface="Cambria Math" panose="02040503050406030204" pitchFamily="18" charset="0"/>
                          </a:rPr>
                        </m:ctrlPr>
                      </m:fPr>
                      <m:num>
                        <m:r>
                          <m:rPr>
                            <m:nor/>
                          </m:rPr>
                          <a:rPr lang="en-ZA" altLang="en-US" sz="2000" i="0" smtClean="0">
                            <a:latin typeface="Cambria Math" panose="02040503050406030204" pitchFamily="18" charset="0"/>
                            <a:ea typeface="Cambria Math" panose="02040503050406030204" pitchFamily="18" charset="0"/>
                          </a:rPr>
                          <m:t>2</m:t>
                        </m:r>
                      </m:num>
                      <m:den>
                        <m:r>
                          <m:rPr>
                            <m:nor/>
                          </m:rPr>
                          <a:rPr lang="en-ZA" altLang="en-US" sz="2000" i="0" smtClean="0">
                            <a:latin typeface="Cambria Math" panose="02040503050406030204" pitchFamily="18" charset="0"/>
                            <a:ea typeface="Cambria Math" panose="02040503050406030204" pitchFamily="18" charset="0"/>
                          </a:rPr>
                          <m:t>3</m:t>
                        </m:r>
                      </m:den>
                    </m:f>
                  </m:oMath>
                </a14:m>
                <a:r>
                  <a:rPr lang="en-ZA" altLang="en-US" sz="2000" dirty="0"/>
                  <a:t> .</a:t>
                </a:r>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1471449" y="1664989"/>
                <a:ext cx="6413664" cy="836164"/>
              </a:xfrm>
              <a:prstGeom prst="rect">
                <a:avLst/>
              </a:prstGeom>
              <a:blipFill>
                <a:blip r:embed="rId2"/>
                <a:stretch>
                  <a:fillRect l="-1046"/>
                </a:stretch>
              </a:blipFill>
            </p:spPr>
            <p:txBody>
              <a:bodyPr/>
              <a:lstStyle/>
              <a:p>
                <a:r>
                  <a:rPr lang="en-GB">
                    <a:noFill/>
                  </a:rPr>
                  <a:t> </a:t>
                </a:r>
              </a:p>
            </p:txBody>
          </p:sp>
        </mc:Fallback>
      </mc:AlternateContent>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mc:AlternateContent xmlns:mc="http://schemas.openxmlformats.org/markup-compatibility/2006" xmlns:a14="http://schemas.microsoft.com/office/drawing/2010/main">
        <mc:Choice Requires="a14">
          <p:sp>
            <p:nvSpPr>
              <p:cNvPr id="24" name="TextBox 23"/>
              <p:cNvSpPr txBox="1"/>
              <p:nvPr/>
            </p:nvSpPr>
            <p:spPr>
              <a:xfrm>
                <a:off x="1523054" y="3072175"/>
                <a:ext cx="6612417" cy="2800190"/>
              </a:xfrm>
              <a:prstGeom prst="rect">
                <a:avLst/>
              </a:prstGeom>
              <a:noFill/>
            </p:spPr>
            <p:txBody>
              <a:bodyPr wrap="square" rtlCol="0">
                <a:spAutoFit/>
              </a:bodyPr>
              <a:lstStyle/>
              <a:p>
                <a:pPr marL="174625" indent="-174625">
                  <a:buFont typeface="Arial" panose="020B0604020202020204" pitchFamily="34" charset="0"/>
                  <a:buChar char="•"/>
                </a:pPr>
                <a:r>
                  <a:rPr lang="en-ZA" sz="2000" b="1" dirty="0">
                    <a:solidFill>
                      <a:schemeClr val="bg1"/>
                    </a:solidFill>
                  </a:rPr>
                  <a:t>On a basic calculator:</a:t>
                </a:r>
              </a:p>
              <a:p>
                <a:pPr marL="174625" indent="-174625">
                  <a:buFont typeface="Arial" panose="020B0604020202020204" pitchFamily="34" charset="0"/>
                  <a:buChar char="•"/>
                </a:pPr>
                <a:endParaRPr lang="en-ZA" sz="2000" b="1" dirty="0">
                  <a:solidFill>
                    <a:schemeClr val="bg1"/>
                  </a:solidFill>
                </a:endParaRPr>
              </a:p>
              <a:p>
                <a:pPr marL="174625"/>
                <a:r>
                  <a:rPr lang="en-ZA" sz="2000" dirty="0"/>
                  <a:t>4         2         1                  4 </a:t>
                </a:r>
              </a:p>
              <a:p>
                <a:pPr marL="174625"/>
                <a:endParaRPr lang="en-ZA" sz="2000" dirty="0"/>
              </a:p>
              <a:p>
                <a:pPr marL="631825" indent="-457200">
                  <a:buAutoNum type="arabicPlain" startAt="3"/>
                </a:pPr>
                <a:r>
                  <a:rPr lang="en-ZA" sz="2000" dirty="0"/>
                  <a:t>   1          2                 3                                           3,75</a:t>
                </a:r>
              </a:p>
              <a:p>
                <a:pPr marL="631825" indent="-457200">
                  <a:buAutoNum type="arabicPlain" startAt="3"/>
                </a:pPr>
                <a:endParaRPr lang="en-ZA" sz="2000" b="1" dirty="0">
                  <a:solidFill>
                    <a:schemeClr val="bg1"/>
                  </a:solidFill>
                </a:endParaRPr>
              </a:p>
              <a:p>
                <a:pPr marL="174625" indent="-174625">
                  <a:buFont typeface="Arial" panose="020B0604020202020204" pitchFamily="34" charset="0"/>
                  <a:buChar char="•"/>
                </a:pPr>
                <a:r>
                  <a:rPr lang="en-ZA" sz="2000" b="1" dirty="0">
                    <a:solidFill>
                      <a:schemeClr val="bg1"/>
                    </a:solidFill>
                  </a:rPr>
                  <a:t>On a scientific calculator:</a:t>
                </a:r>
              </a:p>
              <a:p>
                <a:pPr marL="174625"/>
                <a:endParaRPr lang="en-ZA" sz="400" dirty="0"/>
              </a:p>
              <a:p>
                <a:pPr marL="174625"/>
                <a:r>
                  <a:rPr lang="en-ZA" sz="2000" dirty="0"/>
                  <a:t>9                   4                 5                    3           3</a:t>
                </a:r>
                <a14:m>
                  <m:oMath xmlns:m="http://schemas.openxmlformats.org/officeDocument/2006/math">
                    <m:f>
                      <m:fPr>
                        <m:ctrlPr>
                          <a:rPr lang="en-ZA" altLang="en-US" sz="2000" i="1">
                            <a:latin typeface="Cambria Math" panose="02040503050406030204" pitchFamily="18" charset="0"/>
                            <a:ea typeface="Cambria Math" panose="02040503050406030204" pitchFamily="18" charset="0"/>
                          </a:rPr>
                        </m:ctrlPr>
                      </m:fPr>
                      <m:num>
                        <m:r>
                          <m:rPr>
                            <m:nor/>
                          </m:rPr>
                          <a:rPr lang="en-ZA" altLang="en-US" sz="2000" b="0" i="0" smtClean="0">
                            <a:latin typeface="Cambria Math" panose="02040503050406030204" pitchFamily="18" charset="0"/>
                            <a:ea typeface="Cambria Math" panose="02040503050406030204" pitchFamily="18" charset="0"/>
                          </a:rPr>
                          <m:t>3</m:t>
                        </m:r>
                      </m:num>
                      <m:den>
                        <m:r>
                          <m:rPr>
                            <m:nor/>
                          </m:rPr>
                          <a:rPr lang="en-ZA" altLang="en-US" sz="2000" b="0" i="0" smtClean="0">
                            <a:latin typeface="Cambria Math" panose="02040503050406030204" pitchFamily="18" charset="0"/>
                            <a:ea typeface="Cambria Math" panose="02040503050406030204" pitchFamily="18" charset="0"/>
                          </a:rPr>
                          <m:t>4</m:t>
                        </m:r>
                      </m:den>
                    </m:f>
                  </m:oMath>
                </a14:m>
                <a:endParaRPr lang="en-ZA" altLang="en-US" sz="2000" dirty="0"/>
              </a:p>
            </p:txBody>
          </p:sp>
        </mc:Choice>
        <mc:Fallback xmlns="">
          <p:sp>
            <p:nvSpPr>
              <p:cNvPr id="24" name="TextBox 23"/>
              <p:cNvSpPr txBox="1">
                <a:spLocks noRot="1" noChangeAspect="1" noMove="1" noResize="1" noEditPoints="1" noAdjustHandles="1" noChangeArrowheads="1" noChangeShapeType="1" noTextEdit="1"/>
              </p:cNvSpPr>
              <p:nvPr/>
            </p:nvSpPr>
            <p:spPr>
              <a:xfrm>
                <a:off x="1523054" y="3072175"/>
                <a:ext cx="6612417" cy="2800190"/>
              </a:xfrm>
              <a:prstGeom prst="rect">
                <a:avLst/>
              </a:prstGeom>
              <a:blipFill rotWithShape="0">
                <a:blip r:embed="rId5"/>
                <a:stretch>
                  <a:fillRect l="-829" t="-1307" b="-871"/>
                </a:stretch>
              </a:blipFill>
            </p:spPr>
            <p:txBody>
              <a:bodyPr/>
              <a:lstStyle/>
              <a:p>
                <a:r>
                  <a:rPr lang="en-ZA">
                    <a:noFill/>
                  </a:rPr>
                  <a:t> </a:t>
                </a:r>
              </a:p>
            </p:txBody>
          </p:sp>
        </mc:Fallback>
      </mc:AlternateContent>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9783" y="3686400"/>
            <a:ext cx="380073" cy="360000"/>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6242" y="3686369"/>
            <a:ext cx="380073" cy="360000"/>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9371" y="3686400"/>
            <a:ext cx="380072" cy="360000"/>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3574" y="3686400"/>
            <a:ext cx="380073" cy="360000"/>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66558" y="3686400"/>
            <a:ext cx="504037" cy="360000"/>
          </a:xfrm>
          <a:prstGeom prst="rect">
            <a:avLst/>
          </a:prstGeom>
        </p:spPr>
      </p:pic>
      <p:grpSp>
        <p:nvGrpSpPr>
          <p:cNvPr id="8" name="Group 7"/>
          <p:cNvGrpSpPr/>
          <p:nvPr/>
        </p:nvGrpSpPr>
        <p:grpSpPr>
          <a:xfrm>
            <a:off x="1974379" y="4287785"/>
            <a:ext cx="4657457" cy="361509"/>
            <a:chOff x="1974379" y="4287785"/>
            <a:chExt cx="4657457" cy="361509"/>
          </a:xfrm>
        </p:grpSpPr>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1764" y="4289294"/>
              <a:ext cx="380072" cy="360000"/>
            </a:xfrm>
            <a:prstGeom prst="rect">
              <a:avLst/>
            </a:prstGeom>
          </p:spPr>
        </p:pic>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5376" y="4289294"/>
              <a:ext cx="816087" cy="36000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4379" y="4287785"/>
              <a:ext cx="380073" cy="360000"/>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44951" y="4289294"/>
              <a:ext cx="380073" cy="360000"/>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3292" y="4289294"/>
              <a:ext cx="380073" cy="360000"/>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2880" y="4289294"/>
              <a:ext cx="380072" cy="360000"/>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6915" y="4289294"/>
              <a:ext cx="380072" cy="360000"/>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3768" y="4289294"/>
              <a:ext cx="380073" cy="360000"/>
            </a:xfrm>
            <a:prstGeom prst="rect">
              <a:avLst/>
            </a:prstGeom>
          </p:spPr>
        </p:pic>
      </p:grpSp>
      <p:grpSp>
        <p:nvGrpSpPr>
          <p:cNvPr id="9" name="Group 8"/>
          <p:cNvGrpSpPr/>
          <p:nvPr/>
        </p:nvGrpSpPr>
        <p:grpSpPr>
          <a:xfrm>
            <a:off x="2003612" y="5400000"/>
            <a:ext cx="3964949" cy="360000"/>
            <a:chOff x="2003612" y="5400000"/>
            <a:chExt cx="3964949" cy="360000"/>
          </a:xfrm>
        </p:grpSpPr>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5375" y="5400000"/>
              <a:ext cx="380073" cy="360000"/>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1515" y="5400000"/>
              <a:ext cx="380072" cy="360000"/>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59014" y="5400000"/>
              <a:ext cx="854033" cy="360000"/>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03612" y="5400000"/>
              <a:ext cx="854033" cy="360000"/>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8489" y="5400000"/>
              <a:ext cx="380072" cy="360000"/>
            </a:xfrm>
            <a:prstGeom prst="rect">
              <a:avLst/>
            </a:prstGeom>
          </p:spPr>
        </p:pic>
      </p:grpSp>
    </p:spTree>
    <p:extLst>
      <p:ext uri="{BB962C8B-B14F-4D97-AF65-F5344CB8AC3E}">
        <p14:creationId xmlns:p14="http://schemas.microsoft.com/office/powerpoint/2010/main" val="367568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2" end="2"/>
                                            </p:txEl>
                                          </p:spTgt>
                                        </p:tgtEl>
                                        <p:attrNameLst>
                                          <p:attrName>style.visibility</p:attrName>
                                        </p:attrNameLst>
                                      </p:cBhvr>
                                      <p:to>
                                        <p:strVal val="visible"/>
                                      </p:to>
                                    </p:set>
                                    <p:animEffect transition="in" filter="fade">
                                      <p:cBhvr>
                                        <p:cTn id="12" dur="500"/>
                                        <p:tgtEl>
                                          <p:spTgt spid="2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fade">
                                      <p:cBhvr>
                                        <p:cTn id="32" dur="500"/>
                                        <p:tgtEl>
                                          <p:spTgt spid="24">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xEl>
                                              <p:pRg st="6" end="6"/>
                                            </p:txEl>
                                          </p:spTgt>
                                        </p:tgtEl>
                                        <p:attrNameLst>
                                          <p:attrName>style.visibility</p:attrName>
                                        </p:attrNameLst>
                                      </p:cBhvr>
                                      <p:to>
                                        <p:strVal val="visible"/>
                                      </p:to>
                                    </p:set>
                                    <p:animEffect transition="in" filter="fade">
                                      <p:cBhvr>
                                        <p:cTn id="40" dur="500"/>
                                        <p:tgtEl>
                                          <p:spTgt spid="2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xEl>
                                              <p:pRg st="8" end="8"/>
                                            </p:txEl>
                                          </p:spTgt>
                                        </p:tgtEl>
                                        <p:attrNameLst>
                                          <p:attrName>style.visibility</p:attrName>
                                        </p:attrNameLst>
                                      </p:cBhvr>
                                      <p:to>
                                        <p:strVal val="visible"/>
                                      </p:to>
                                    </p:set>
                                    <p:animEffect transition="in" filter="fade">
                                      <p:cBhvr>
                                        <p:cTn id="45" dur="500"/>
                                        <p:tgtEl>
                                          <p:spTgt spid="24">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Dividing fractions</a:t>
            </a:r>
            <a:endParaRPr lang="en-ZA"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8" name="Rectangle 7"/>
          <p:cNvSpPr/>
          <p:nvPr/>
        </p:nvSpPr>
        <p:spPr>
          <a:xfrm>
            <a:off x="518159" y="1606922"/>
            <a:ext cx="7487323" cy="4306516"/>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TextBox 8"/>
          <p:cNvSpPr txBox="1"/>
          <p:nvPr/>
        </p:nvSpPr>
        <p:spPr>
          <a:xfrm>
            <a:off x="2201032" y="2742847"/>
            <a:ext cx="5571368" cy="2246769"/>
          </a:xfrm>
          <a:prstGeom prst="rect">
            <a:avLst/>
          </a:prstGeom>
          <a:noFill/>
        </p:spPr>
        <p:txBody>
          <a:bodyPr wrap="square" rtlCol="0" anchor="ctr">
            <a:spAutoFit/>
          </a:bodyPr>
          <a:lstStyle/>
          <a:p>
            <a:pPr marL="174625" indent="-174625">
              <a:buFont typeface="Arial" panose="020B0604020202020204" pitchFamily="34" charset="0"/>
              <a:buChar char="•"/>
            </a:pPr>
            <a:r>
              <a:rPr lang="en-US" sz="2000" dirty="0"/>
              <a:t>Invert (turn upside down) the fraction you are dividing by.</a:t>
            </a:r>
          </a:p>
          <a:p>
            <a:pPr marL="174625" indent="-174625">
              <a:buFont typeface="Arial" panose="020B0604020202020204" pitchFamily="34" charset="0"/>
              <a:buChar char="•"/>
            </a:pPr>
            <a:endParaRPr lang="en-US" sz="2000" dirty="0"/>
          </a:p>
          <a:p>
            <a:pPr marL="174625" indent="-174625">
              <a:buFont typeface="Arial" panose="020B0604020202020204" pitchFamily="34" charset="0"/>
              <a:buChar char="•"/>
            </a:pPr>
            <a:r>
              <a:rPr lang="en-US" sz="2000" dirty="0"/>
              <a:t>Multiply the numerators together and the denominators together.</a:t>
            </a:r>
          </a:p>
          <a:p>
            <a:pPr marL="174625" indent="-174625">
              <a:buFont typeface="Arial" panose="020B0604020202020204" pitchFamily="34" charset="0"/>
              <a:buChar char="•"/>
            </a:pPr>
            <a:endParaRPr lang="en-US" sz="2000" dirty="0"/>
          </a:p>
          <a:p>
            <a:pPr marL="174625" indent="-174625">
              <a:buFont typeface="Arial" panose="020B0604020202020204" pitchFamily="34" charset="0"/>
              <a:buChar char="•"/>
            </a:pPr>
            <a:r>
              <a:rPr lang="en-US" sz="2000" dirty="0"/>
              <a:t>Simplify the resulting fraction.</a:t>
            </a:r>
          </a:p>
        </p:txBody>
      </p:sp>
      <p:grpSp>
        <p:nvGrpSpPr>
          <p:cNvPr id="10" name="Group 9"/>
          <p:cNvGrpSpPr/>
          <p:nvPr/>
        </p:nvGrpSpPr>
        <p:grpSpPr>
          <a:xfrm>
            <a:off x="399289" y="1481883"/>
            <a:ext cx="1838942" cy="2280168"/>
            <a:chOff x="399289" y="3100030"/>
            <a:chExt cx="1838942" cy="2280168"/>
          </a:xfrm>
        </p:grpSpPr>
        <p:sp>
          <p:nvSpPr>
            <p:cNvPr id="11" name="TextBox 10"/>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250" y="1989063"/>
            <a:ext cx="2955799" cy="3492575"/>
          </a:xfrm>
          <a:prstGeom prst="rect">
            <a:avLst/>
          </a:prstGeom>
          <a:noFill/>
          <a:ln>
            <a:noFill/>
          </a:ln>
        </p:spPr>
      </p:pic>
    </p:spTree>
    <p:extLst>
      <p:ext uri="{BB962C8B-B14F-4D97-AF65-F5344CB8AC3E}">
        <p14:creationId xmlns:p14="http://schemas.microsoft.com/office/powerpoint/2010/main" val="205894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 calcmode="lin" valueType="num">
                                      <p:cBhvr>
                                        <p:cTn id="12" dur="750" fill="hold"/>
                                        <p:tgtEl>
                                          <p:spTgt spid="10"/>
                                        </p:tgtEl>
                                        <p:attrNameLst>
                                          <p:attrName>style.rotation</p:attrName>
                                        </p:attrNameLst>
                                      </p:cBhvr>
                                      <p:tavLst>
                                        <p:tav tm="0">
                                          <p:val>
                                            <p:fltVal val="90"/>
                                          </p:val>
                                        </p:tav>
                                        <p:tav tm="100000">
                                          <p:val>
                                            <p:fltVal val="0"/>
                                          </p:val>
                                        </p:tav>
                                      </p:tavLst>
                                    </p:anim>
                                    <p:animEffect transition="in" filter="fade">
                                      <p:cBhvr>
                                        <p:cTn id="13" dur="750"/>
                                        <p:tgtEl>
                                          <p:spTgt spid="1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500"/>
                                        <p:tgtEl>
                                          <p:spTgt spid="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The Calculator</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1.1</a:t>
            </a:r>
            <a:endParaRPr lang="en-GB" dirty="0">
              <a:solidFill>
                <a:schemeClr val="bg1">
                  <a:lumMod val="65000"/>
                </a:schemeClr>
              </a:solidFill>
            </a:endParaRPr>
          </a:p>
        </p:txBody>
      </p:sp>
      <p:sp>
        <p:nvSpPr>
          <p:cNvPr id="40" name="Content Placeholder 2"/>
          <p:cNvSpPr>
            <a:spLocks noGrp="1"/>
          </p:cNvSpPr>
          <p:nvPr>
            <p:ph idx="1"/>
          </p:nvPr>
        </p:nvSpPr>
        <p:spPr>
          <a:xfrm>
            <a:off x="399290" y="1592288"/>
            <a:ext cx="7588264" cy="4485323"/>
          </a:xfrm>
        </p:spPr>
        <p:txBody>
          <a:bodyPr/>
          <a:lstStyle/>
          <a:p>
            <a:pPr marL="0" indent="0">
              <a:buNone/>
            </a:pPr>
            <a:r>
              <a:rPr lang="en-ZA" altLang="en-GB" sz="2400" b="1" dirty="0">
                <a:sym typeface="+mn-ea"/>
              </a:rPr>
              <a:t>Get to know how your calculator works. </a:t>
            </a:r>
          </a:p>
          <a:p>
            <a:pPr marL="0" indent="0">
              <a:buNone/>
            </a:pPr>
            <a:r>
              <a:rPr lang="en-ZA" altLang="en-GB" sz="2400" b="1" dirty="0">
                <a:sym typeface="+mn-ea"/>
              </a:rPr>
              <a:t>Identify and find:</a:t>
            </a:r>
          </a:p>
          <a:p>
            <a:r>
              <a:rPr lang="en-ZA" altLang="en-GB" sz="2000" dirty="0">
                <a:sym typeface="+mn-ea"/>
              </a:rPr>
              <a:t>the numbers (usually in the middle, with zero at the bottom).</a:t>
            </a:r>
          </a:p>
          <a:p>
            <a:r>
              <a:rPr lang="en-ZA" altLang="en-GB" sz="2000" dirty="0">
                <a:sym typeface="+mn-ea"/>
              </a:rPr>
              <a:t>basic maths symbols (usually on the right). </a:t>
            </a:r>
          </a:p>
          <a:p>
            <a:endParaRPr lang="en-ZA" altLang="en-GB" sz="2000" dirty="0">
              <a:sym typeface="+mn-ea"/>
            </a:endParaRPr>
          </a:p>
          <a:p>
            <a:r>
              <a:rPr lang="en-ZA" altLang="en-GB" sz="2000" dirty="0">
                <a:sym typeface="+mn-ea"/>
              </a:rPr>
              <a:t>the percentage key, the square root key, the equals key.</a:t>
            </a:r>
          </a:p>
          <a:p>
            <a:endParaRPr lang="en-ZA" altLang="en-GB" sz="2000" dirty="0">
              <a:sym typeface="+mn-ea"/>
            </a:endParaRPr>
          </a:p>
          <a:p>
            <a:r>
              <a:rPr lang="en-ZA" sz="2000" dirty="0">
                <a:sym typeface="+mn-ea"/>
              </a:rPr>
              <a:t>The         key clears everything on the display. It is sometimes  </a:t>
            </a:r>
          </a:p>
          <a:p>
            <a:pPr marL="0" indent="0">
              <a:buNone/>
            </a:pPr>
            <a:r>
              <a:rPr lang="en-ZA" sz="2000" dirty="0">
                <a:sym typeface="+mn-ea"/>
              </a:rPr>
              <a:t>    labelled                 . </a:t>
            </a:r>
          </a:p>
          <a:p>
            <a:r>
              <a:rPr lang="en-ZA" sz="2000" dirty="0">
                <a:sym typeface="+mn-ea"/>
              </a:rPr>
              <a:t>The                 key stands for ‘clear entry’ and it clears the last thing </a:t>
            </a:r>
          </a:p>
          <a:p>
            <a:pPr marL="268288" indent="0">
              <a:buNone/>
            </a:pPr>
            <a:r>
              <a:rPr lang="en-ZA" sz="2000" dirty="0">
                <a:sym typeface="+mn-ea"/>
              </a:rPr>
              <a:t>that was entered.</a:t>
            </a:r>
            <a:endParaRPr lang="en-ZA" sz="2000" dirty="0"/>
          </a:p>
        </p:txBody>
      </p:sp>
      <p:pic>
        <p:nvPicPr>
          <p:cNvPr id="50" name="Picture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71" y="3313643"/>
            <a:ext cx="380073" cy="360000"/>
          </a:xfrm>
          <a:prstGeom prst="rect">
            <a:avLst/>
          </a:prstGeom>
        </p:spPr>
      </p:pic>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048" y="3313643"/>
            <a:ext cx="380073" cy="360000"/>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0283" y="3313643"/>
            <a:ext cx="380072" cy="360000"/>
          </a:xfrm>
          <a:prstGeom prst="rect">
            <a:avLst/>
          </a:prstGeom>
        </p:spPr>
      </p:pic>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9946" y="3313643"/>
            <a:ext cx="380073" cy="360000"/>
          </a:xfrm>
          <a:prstGeom prst="rect">
            <a:avLst/>
          </a:prstGeom>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6427" y="4080891"/>
            <a:ext cx="380072" cy="360000"/>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628" y="4080891"/>
            <a:ext cx="380072" cy="360000"/>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2587" y="4081068"/>
            <a:ext cx="380072" cy="359823"/>
          </a:xfrm>
          <a:prstGeom prst="rect">
            <a:avLst/>
          </a:prstGeom>
        </p:spPr>
      </p:pic>
      <p:grpSp>
        <p:nvGrpSpPr>
          <p:cNvPr id="3" name="Group 2"/>
          <p:cNvGrpSpPr/>
          <p:nvPr/>
        </p:nvGrpSpPr>
        <p:grpSpPr>
          <a:xfrm>
            <a:off x="1615015" y="4879640"/>
            <a:ext cx="802966" cy="365907"/>
            <a:chOff x="-1260866" y="1679240"/>
            <a:chExt cx="802966" cy="365907"/>
          </a:xfrm>
        </p:grpSpPr>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776" y="1679240"/>
              <a:ext cx="379876" cy="360000"/>
            </a:xfrm>
            <a:prstGeom prst="rect">
              <a:avLst/>
            </a:prstGeom>
          </p:spPr>
        </p:pic>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60866" y="1685147"/>
              <a:ext cx="379876" cy="360000"/>
            </a:xfrm>
            <a:prstGeom prst="rect">
              <a:avLst/>
            </a:prstGeom>
          </p:spPr>
        </p:pic>
      </p:grpSp>
      <p:pic>
        <p:nvPicPr>
          <p:cNvPr id="62" name="Picture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2650" y="4523621"/>
            <a:ext cx="379876" cy="360000"/>
          </a:xfrm>
          <a:prstGeom prst="rect">
            <a:avLst/>
          </a:prstGeom>
        </p:spPr>
      </p:pic>
      <p:grpSp>
        <p:nvGrpSpPr>
          <p:cNvPr id="6" name="Group 5"/>
          <p:cNvGrpSpPr/>
          <p:nvPr/>
        </p:nvGrpSpPr>
        <p:grpSpPr>
          <a:xfrm>
            <a:off x="1170808" y="5299269"/>
            <a:ext cx="791903" cy="364737"/>
            <a:chOff x="-1528832" y="1850099"/>
            <a:chExt cx="791903" cy="364737"/>
          </a:xfrm>
        </p:grpSpPr>
        <p:pic>
          <p:nvPicPr>
            <p:cNvPr id="61" name="Picture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6805" y="1850099"/>
              <a:ext cx="379876" cy="360000"/>
            </a:xfrm>
            <a:prstGeom prst="rect">
              <a:avLst/>
            </a:prstGeom>
          </p:spPr>
        </p:pic>
        <p:pic>
          <p:nvPicPr>
            <p:cNvPr id="63" name="Picture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8832" y="1854836"/>
              <a:ext cx="379876" cy="360000"/>
            </a:xfrm>
            <a:prstGeom prst="rect">
              <a:avLst/>
            </a:prstGeom>
          </p:spPr>
        </p:pic>
      </p:grpSp>
    </p:spTree>
    <p:extLst>
      <p:ext uri="{BB962C8B-B14F-4D97-AF65-F5344CB8AC3E}">
        <p14:creationId xmlns:p14="http://schemas.microsoft.com/office/powerpoint/2010/main" val="42483416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1.12 page 15</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1.3</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a:pPr>
                <a:r>
                  <a:rPr lang="en-ZA" sz="2000" dirty="0"/>
                  <a:t>Calculate </a:t>
                </a:r>
                <a14:m>
                  <m:oMath xmlns:m="http://schemas.openxmlformats.org/officeDocument/2006/math">
                    <m:f>
                      <m:fPr>
                        <m:ctrlPr>
                          <a:rPr lang="en-ZA" sz="2000" i="1" smtClean="0">
                            <a:latin typeface="Cambria Math" panose="02040503050406030204" pitchFamily="18" charset="0"/>
                          </a:rPr>
                        </m:ctrlPr>
                      </m:fPr>
                      <m:num>
                        <m:r>
                          <m:rPr>
                            <m:nor/>
                          </m:rPr>
                          <a:rPr lang="en-ZA" sz="2000" i="0" smtClean="0">
                            <a:latin typeface="Cambria Math" panose="02040503050406030204" pitchFamily="18" charset="0"/>
                          </a:rPr>
                          <m:t>7</m:t>
                        </m:r>
                      </m:num>
                      <m:den>
                        <m:r>
                          <m:rPr>
                            <m:nor/>
                          </m:rPr>
                          <a:rPr lang="en-ZA" sz="2000" i="0" smtClean="0">
                            <a:latin typeface="Cambria Math" panose="02040503050406030204" pitchFamily="18" charset="0"/>
                          </a:rPr>
                          <m:t>5</m:t>
                        </m:r>
                      </m:den>
                    </m:f>
                  </m:oMath>
                </a14:m>
                <a:r>
                  <a:rPr lang="en-ZA" sz="2000" dirty="0"/>
                  <a:t> ÷  </a:t>
                </a:r>
                <a14:m>
                  <m:oMath xmlns:m="http://schemas.openxmlformats.org/officeDocument/2006/math">
                    <m:f>
                      <m:fPr>
                        <m:ctrlPr>
                          <a:rPr lang="en-ZA" sz="2000" i="1">
                            <a:latin typeface="Cambria Math" panose="02040503050406030204" pitchFamily="18" charset="0"/>
                          </a:rPr>
                        </m:ctrlPr>
                      </m:fPr>
                      <m:num>
                        <m:r>
                          <m:rPr>
                            <m:nor/>
                          </m:rPr>
                          <a:rPr lang="en-ZA" sz="2000" i="0" smtClean="0">
                            <a:latin typeface="Cambria Math" panose="02040503050406030204" pitchFamily="18" charset="0"/>
                          </a:rPr>
                          <m:t>3</m:t>
                        </m:r>
                      </m:num>
                      <m:den>
                        <m:r>
                          <m:rPr>
                            <m:nor/>
                          </m:rPr>
                          <a:rPr lang="en-ZA" sz="2000">
                            <a:latin typeface="Cambria Math" panose="02040503050406030204" pitchFamily="18" charset="0"/>
                          </a:rPr>
                          <m:t>5</m:t>
                        </m:r>
                      </m:den>
                    </m:f>
                  </m:oMath>
                </a14:m>
                <a:r>
                  <a:rPr lang="en-ZA" sz="2000" dirty="0"/>
                  <a:t>  and give your answer as a decimal. </a:t>
                </a:r>
                <a:endParaRPr lang="en-ZA" altLang="en-US" sz="2000" dirty="0"/>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1471449" y="1664989"/>
                <a:ext cx="6413664" cy="836164"/>
              </a:xfrm>
              <a:prstGeom prst="rect">
                <a:avLst/>
              </a:prstGeom>
              <a:blipFill>
                <a:blip r:embed="rId2"/>
                <a:stretch>
                  <a:fillRect l="-1046"/>
                </a:stretch>
              </a:blipFill>
            </p:spPr>
            <p:txBody>
              <a:bodyPr/>
              <a:lstStyle/>
              <a:p>
                <a:r>
                  <a:rPr lang="en-GB">
                    <a:noFill/>
                  </a:rPr>
                  <a:t> </a:t>
                </a:r>
              </a:p>
            </p:txBody>
          </p:sp>
        </mc:Fallback>
      </mc:AlternateContent>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4132" y="2155613"/>
            <a:ext cx="2948035" cy="3483400"/>
          </a:xfrm>
          <a:prstGeom prst="rect">
            <a:avLst/>
          </a:prstGeom>
          <a:noFill/>
          <a:ln>
            <a:noFill/>
          </a:ln>
        </p:spPr>
      </p:pic>
      <mc:AlternateContent xmlns:mc="http://schemas.openxmlformats.org/markup-compatibility/2006" xmlns:a14="http://schemas.microsoft.com/office/drawing/2010/main">
        <mc:Choice Requires="a14">
          <p:sp>
            <p:nvSpPr>
              <p:cNvPr id="22" name="TextBox 21"/>
              <p:cNvSpPr txBox="1"/>
              <p:nvPr/>
            </p:nvSpPr>
            <p:spPr>
              <a:xfrm>
                <a:off x="1523054" y="3072175"/>
                <a:ext cx="6362059" cy="1906740"/>
              </a:xfrm>
              <a:prstGeom prst="rect">
                <a:avLst/>
              </a:prstGeom>
              <a:noFill/>
            </p:spPr>
            <p:txBody>
              <a:bodyPr wrap="square" rtlCol="0">
                <a:spAutoFit/>
              </a:bodyPr>
              <a:lstStyle/>
              <a:p>
                <a:pPr marL="363538" lvl="1" indent="-363538">
                  <a:buFont typeface="+mj-lt"/>
                  <a:buAutoNum type="arabicPeriod"/>
                </a:pPr>
                <a:r>
                  <a:rPr lang="en-ZA" sz="2100" dirty="0"/>
                  <a:t> </a:t>
                </a:r>
                <a14:m>
                  <m:oMath xmlns:m="http://schemas.openxmlformats.org/officeDocument/2006/math">
                    <m:f>
                      <m:fPr>
                        <m:ctrlPr>
                          <a:rPr lang="en-ZA" sz="2100" i="1">
                            <a:latin typeface="Cambria Math" panose="02040503050406030204" pitchFamily="18" charset="0"/>
                          </a:rPr>
                        </m:ctrlPr>
                      </m:fPr>
                      <m:num>
                        <m:r>
                          <m:rPr>
                            <m:nor/>
                          </m:rPr>
                          <a:rPr lang="en-ZA" sz="2100">
                            <a:latin typeface="Cambria Math" panose="02040503050406030204" pitchFamily="18" charset="0"/>
                          </a:rPr>
                          <m:t>7</m:t>
                        </m:r>
                      </m:num>
                      <m:den>
                        <m:r>
                          <m:rPr>
                            <m:nor/>
                          </m:rPr>
                          <a:rPr lang="en-ZA" sz="2100">
                            <a:latin typeface="Cambria Math" panose="02040503050406030204" pitchFamily="18" charset="0"/>
                          </a:rPr>
                          <m:t>5</m:t>
                        </m:r>
                      </m:den>
                    </m:f>
                  </m:oMath>
                </a14:m>
                <a:r>
                  <a:rPr lang="en-ZA" sz="2100" dirty="0"/>
                  <a:t> ÷  </a:t>
                </a:r>
                <a14:m>
                  <m:oMath xmlns:m="http://schemas.openxmlformats.org/officeDocument/2006/math">
                    <m:f>
                      <m:fPr>
                        <m:ctrlPr>
                          <a:rPr lang="en-ZA" sz="2100" i="1">
                            <a:latin typeface="Cambria Math" panose="02040503050406030204" pitchFamily="18" charset="0"/>
                          </a:rPr>
                        </m:ctrlPr>
                      </m:fPr>
                      <m:num>
                        <m:r>
                          <m:rPr>
                            <m:nor/>
                          </m:rPr>
                          <a:rPr lang="en-ZA" sz="2100">
                            <a:latin typeface="Cambria Math" panose="02040503050406030204" pitchFamily="18" charset="0"/>
                          </a:rPr>
                          <m:t>3</m:t>
                        </m:r>
                      </m:num>
                      <m:den>
                        <m:r>
                          <m:rPr>
                            <m:nor/>
                          </m:rPr>
                          <a:rPr lang="en-ZA" sz="2100">
                            <a:latin typeface="Cambria Math" panose="02040503050406030204" pitchFamily="18" charset="0"/>
                          </a:rPr>
                          <m:t>5</m:t>
                        </m:r>
                      </m:den>
                    </m:f>
                  </m:oMath>
                </a14:m>
                <a:r>
                  <a:rPr lang="en-ZA" sz="2100" dirty="0"/>
                  <a:t> </a:t>
                </a:r>
              </a:p>
              <a:p>
                <a:pPr lvl="1"/>
                <a:endParaRPr lang="en-ZA" altLang="en-US" sz="2100" dirty="0"/>
              </a:p>
              <a:p>
                <a:pPr marL="363538" lvl="1"/>
                <a:r>
                  <a:rPr lang="en-ZA" altLang="en-US" sz="2100" dirty="0"/>
                  <a:t>= (7 ÷ 5) ÷ (3 ÷ 5)</a:t>
                </a:r>
              </a:p>
              <a:p>
                <a:pPr marL="363538" lvl="1"/>
                <a:r>
                  <a:rPr lang="en-ZA" altLang="en-US" sz="2100" dirty="0"/>
                  <a:t>= 1,4 ÷ 0,6</a:t>
                </a:r>
              </a:p>
              <a:p>
                <a:pPr marL="363538" lvl="1"/>
                <a:r>
                  <a:rPr lang="en-ZA" altLang="en-US" sz="2100" dirty="0"/>
                  <a:t>= 2,3</a:t>
                </a:r>
              </a:p>
            </p:txBody>
          </p:sp>
        </mc:Choice>
        <mc:Fallback xmlns="">
          <p:sp>
            <p:nvSpPr>
              <p:cNvPr id="22" name="TextBox 21"/>
              <p:cNvSpPr txBox="1">
                <a:spLocks noRot="1" noChangeAspect="1" noMove="1" noResize="1" noEditPoints="1" noAdjustHandles="1" noChangeArrowheads="1" noChangeShapeType="1" noTextEdit="1"/>
              </p:cNvSpPr>
              <p:nvPr/>
            </p:nvSpPr>
            <p:spPr>
              <a:xfrm>
                <a:off x="1523054" y="3072175"/>
                <a:ext cx="6362059" cy="1906740"/>
              </a:xfrm>
              <a:prstGeom prst="rect">
                <a:avLst/>
              </a:prstGeom>
              <a:blipFill>
                <a:blip r:embed="rId6"/>
                <a:stretch>
                  <a:fillRect l="-1246" b="-5112"/>
                </a:stretch>
              </a:blipFill>
            </p:spPr>
            <p:txBody>
              <a:bodyPr/>
              <a:lstStyle/>
              <a:p>
                <a:r>
                  <a:rPr lang="en-GB">
                    <a:noFill/>
                  </a:rPr>
                  <a:t> </a:t>
                </a:r>
              </a:p>
            </p:txBody>
          </p:sp>
        </mc:Fallback>
      </mc:AlternateContent>
    </p:spTree>
    <p:extLst>
      <p:ext uri="{BB962C8B-B14F-4D97-AF65-F5344CB8AC3E}">
        <p14:creationId xmlns:p14="http://schemas.microsoft.com/office/powerpoint/2010/main" val="69670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fade">
                                      <p:cBhvr>
                                        <p:cTn id="45" dur="500"/>
                                        <p:tgtEl>
                                          <p:spTgt spid="2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3" end="3"/>
                                            </p:txEl>
                                          </p:spTgt>
                                        </p:tgtEl>
                                        <p:attrNameLst>
                                          <p:attrName>style.visibility</p:attrName>
                                        </p:attrNameLst>
                                      </p:cBhvr>
                                      <p:to>
                                        <p:strVal val="visible"/>
                                      </p:to>
                                    </p:set>
                                    <p:animEffect transition="in" filter="fade">
                                      <p:cBhvr>
                                        <p:cTn id="50" dur="500"/>
                                        <p:tgtEl>
                                          <p:spTgt spid="2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4" end="4"/>
                                            </p:txEl>
                                          </p:spTgt>
                                        </p:tgtEl>
                                        <p:attrNameLst>
                                          <p:attrName>style.visibility</p:attrName>
                                        </p:attrNameLst>
                                      </p:cBhvr>
                                      <p:to>
                                        <p:strVal val="visible"/>
                                      </p:to>
                                    </p:set>
                                    <p:animEffect transition="in" filter="fade">
                                      <p:cBhvr>
                                        <p:cTn id="55"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1.2 </a:t>
            </a:r>
          </a:p>
        </p:txBody>
      </p:sp>
      <p:sp>
        <p:nvSpPr>
          <p:cNvPr id="3" name="Content Placeholder 2"/>
          <p:cNvSpPr>
            <a:spLocks noGrp="1"/>
          </p:cNvSpPr>
          <p:nvPr>
            <p:ph sz="quarter" idx="10"/>
          </p:nvPr>
        </p:nvSpPr>
        <p:spPr/>
        <p:txBody>
          <a:bodyPr/>
          <a:lstStyle/>
          <a:p>
            <a:r>
              <a:rPr lang="en-ZA" dirty="0"/>
              <a:t>Exercise 1.6</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1.6 </a:t>
            </a:r>
            <a:r>
              <a:rPr lang="en-US" altLang="en-US" sz="2000" dirty="0"/>
              <a:t>on </a:t>
            </a:r>
            <a:r>
              <a:rPr lang="en-US" altLang="en-US" sz="2000" b="1" dirty="0"/>
              <a:t>page 16 </a:t>
            </a:r>
            <a:r>
              <a:rPr lang="en-US" altLang="en-US" sz="2000" dirty="0"/>
              <a:t>of your Student’s Book</a:t>
            </a:r>
            <a:endParaRPr lang="en-GB" altLang="en-US" sz="2000" dirty="0"/>
          </a:p>
        </p:txBody>
      </p:sp>
    </p:spTree>
    <p:extLst>
      <p:ext uri="{BB962C8B-B14F-4D97-AF65-F5344CB8AC3E}">
        <p14:creationId xmlns:p14="http://schemas.microsoft.com/office/powerpoint/2010/main" val="9764712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Calculating and solving problems with decimals</a:t>
            </a:r>
            <a:endParaRPr lang="en-ZA" sz="4400" dirty="0"/>
          </a:p>
        </p:txBody>
      </p:sp>
      <p:sp>
        <p:nvSpPr>
          <p:cNvPr id="3" name="Content Placeholder 2"/>
          <p:cNvSpPr>
            <a:spLocks noGrp="1"/>
          </p:cNvSpPr>
          <p:nvPr>
            <p:ph idx="1"/>
          </p:nvPr>
        </p:nvSpPr>
        <p:spPr/>
        <p:txBody>
          <a:bodyPr/>
          <a:lstStyle/>
          <a:p>
            <a:r>
              <a:rPr lang="en-US" dirty="0"/>
              <a:t>Decimal numbers have three parts:</a:t>
            </a:r>
          </a:p>
          <a:p>
            <a:endParaRPr lang="en-ZA" dirty="0"/>
          </a:p>
        </p:txBody>
      </p:sp>
      <p:sp>
        <p:nvSpPr>
          <p:cNvPr id="4" name="Text Placeholder 3"/>
          <p:cNvSpPr>
            <a:spLocks noGrp="1"/>
          </p:cNvSpPr>
          <p:nvPr>
            <p:ph type="body" sz="quarter" idx="10"/>
          </p:nvPr>
        </p:nvSpPr>
        <p:spPr/>
        <p:txBody>
          <a:bodyPr/>
          <a:lstStyle/>
          <a:p>
            <a:r>
              <a:rPr lang="en-ZA" dirty="0"/>
              <a:t>Unit 1.4</a:t>
            </a:r>
          </a:p>
        </p:txBody>
      </p:sp>
      <p:sp>
        <p:nvSpPr>
          <p:cNvPr id="5" name="Text Box 3"/>
          <p:cNvSpPr txBox="1"/>
          <p:nvPr/>
        </p:nvSpPr>
        <p:spPr>
          <a:xfrm>
            <a:off x="2414158" y="3245211"/>
            <a:ext cx="3610124" cy="1323439"/>
          </a:xfrm>
          <a:prstGeom prst="rect">
            <a:avLst/>
          </a:prstGeom>
          <a:noFill/>
        </p:spPr>
        <p:txBody>
          <a:bodyPr wrap="square" rtlCol="0">
            <a:spAutoFit/>
          </a:bodyPr>
          <a:lstStyle/>
          <a:p>
            <a:pPr algn="ctr"/>
            <a:r>
              <a:rPr lang="en-ZA" altLang="en-US" sz="8000" dirty="0"/>
              <a:t>12,302</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250" y="2187537"/>
            <a:ext cx="2955799" cy="3492575"/>
          </a:xfrm>
          <a:prstGeom prst="rect">
            <a:avLst/>
          </a:prstGeom>
          <a:noFill/>
          <a:ln>
            <a:noFill/>
          </a:ln>
        </p:spPr>
      </p:pic>
    </p:spTree>
    <p:extLst>
      <p:ext uri="{BB962C8B-B14F-4D97-AF65-F5344CB8AC3E}">
        <p14:creationId xmlns:p14="http://schemas.microsoft.com/office/powerpoint/2010/main" val="345209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Calculating and solving problems with decimals</a:t>
            </a:r>
            <a:endParaRPr lang="en-ZA" sz="4400" dirty="0"/>
          </a:p>
        </p:txBody>
      </p:sp>
      <p:sp>
        <p:nvSpPr>
          <p:cNvPr id="3" name="Content Placeholder 2"/>
          <p:cNvSpPr>
            <a:spLocks noGrp="1"/>
          </p:cNvSpPr>
          <p:nvPr>
            <p:ph idx="1"/>
          </p:nvPr>
        </p:nvSpPr>
        <p:spPr/>
        <p:txBody>
          <a:bodyPr/>
          <a:lstStyle/>
          <a:p>
            <a:r>
              <a:rPr lang="en-US" dirty="0"/>
              <a:t>Decimal numbers have three parts:</a:t>
            </a:r>
          </a:p>
          <a:p>
            <a:endParaRPr lang="en-ZA" dirty="0"/>
          </a:p>
        </p:txBody>
      </p:sp>
      <p:sp>
        <p:nvSpPr>
          <p:cNvPr id="4" name="Text Placeholder 3"/>
          <p:cNvSpPr>
            <a:spLocks noGrp="1"/>
          </p:cNvSpPr>
          <p:nvPr>
            <p:ph type="body" sz="quarter" idx="10"/>
          </p:nvPr>
        </p:nvSpPr>
        <p:spPr/>
        <p:txBody>
          <a:bodyPr/>
          <a:lstStyle/>
          <a:p>
            <a:r>
              <a:rPr lang="en-ZA" dirty="0"/>
              <a:t>Unit 1.4</a:t>
            </a:r>
          </a:p>
        </p:txBody>
      </p:sp>
      <p:sp>
        <p:nvSpPr>
          <p:cNvPr id="5" name="Text Box 3"/>
          <p:cNvSpPr txBox="1"/>
          <p:nvPr/>
        </p:nvSpPr>
        <p:spPr>
          <a:xfrm>
            <a:off x="2414158" y="3245211"/>
            <a:ext cx="3610124" cy="1323439"/>
          </a:xfrm>
          <a:prstGeom prst="rect">
            <a:avLst/>
          </a:prstGeom>
          <a:noFill/>
        </p:spPr>
        <p:txBody>
          <a:bodyPr wrap="square" rtlCol="0">
            <a:spAutoFit/>
          </a:bodyPr>
          <a:lstStyle/>
          <a:p>
            <a:pPr algn="ctr"/>
            <a:r>
              <a:rPr lang="en-ZA" altLang="en-US" sz="8000" dirty="0">
                <a:solidFill>
                  <a:srgbClr val="FF0000"/>
                </a:solidFill>
              </a:rPr>
              <a:t>12</a:t>
            </a:r>
            <a:r>
              <a:rPr lang="en-ZA" altLang="en-US" sz="8000" dirty="0"/>
              <a:t>,302</a:t>
            </a:r>
          </a:p>
        </p:txBody>
      </p:sp>
      <p:grpSp>
        <p:nvGrpSpPr>
          <p:cNvPr id="13" name="Group 12"/>
          <p:cNvGrpSpPr/>
          <p:nvPr/>
        </p:nvGrpSpPr>
        <p:grpSpPr>
          <a:xfrm>
            <a:off x="346262" y="2919506"/>
            <a:ext cx="2557292" cy="1086559"/>
            <a:chOff x="346262" y="2919506"/>
            <a:chExt cx="2557292" cy="1086559"/>
          </a:xfrm>
        </p:grpSpPr>
        <p:sp>
          <p:nvSpPr>
            <p:cNvPr id="7" name="Text Box 5"/>
            <p:cNvSpPr txBox="1"/>
            <p:nvPr/>
          </p:nvSpPr>
          <p:spPr>
            <a:xfrm>
              <a:off x="346262" y="2919506"/>
              <a:ext cx="2557292" cy="523220"/>
            </a:xfrm>
            <a:prstGeom prst="rect">
              <a:avLst/>
            </a:prstGeom>
            <a:noFill/>
          </p:spPr>
          <p:txBody>
            <a:bodyPr wrap="square" rtlCol="0">
              <a:spAutoFit/>
            </a:bodyPr>
            <a:lstStyle/>
            <a:p>
              <a:pPr algn="ctr"/>
              <a:r>
                <a:rPr lang="en-ZA" altLang="en-US" sz="2800" dirty="0">
                  <a:solidFill>
                    <a:srgbClr val="FF0000"/>
                  </a:solidFill>
                </a:rPr>
                <a:t>whole number </a:t>
              </a:r>
            </a:p>
          </p:txBody>
        </p:sp>
        <p:cxnSp>
          <p:nvCxnSpPr>
            <p:cNvPr id="12" name="Curved Connector 11"/>
            <p:cNvCxnSpPr>
              <a:cxnSpLocks noChangeAspect="1"/>
            </p:cNvCxnSpPr>
            <p:nvPr/>
          </p:nvCxnSpPr>
          <p:spPr>
            <a:xfrm rot="10800000">
              <a:off x="1917561" y="3466065"/>
              <a:ext cx="953801" cy="540000"/>
            </a:xfrm>
            <a:prstGeom prst="curvedConnector3">
              <a:avLst>
                <a:gd name="adj1" fmla="val 4987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995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Calculating and solving problems with decimals</a:t>
            </a:r>
            <a:endParaRPr lang="en-ZA" sz="4400" dirty="0"/>
          </a:p>
        </p:txBody>
      </p:sp>
      <p:sp>
        <p:nvSpPr>
          <p:cNvPr id="3" name="Content Placeholder 2"/>
          <p:cNvSpPr>
            <a:spLocks noGrp="1"/>
          </p:cNvSpPr>
          <p:nvPr>
            <p:ph idx="1"/>
          </p:nvPr>
        </p:nvSpPr>
        <p:spPr/>
        <p:txBody>
          <a:bodyPr/>
          <a:lstStyle/>
          <a:p>
            <a:r>
              <a:rPr lang="en-US" dirty="0"/>
              <a:t>Decimal numbers have three parts:</a:t>
            </a:r>
          </a:p>
          <a:p>
            <a:endParaRPr lang="en-ZA" dirty="0"/>
          </a:p>
        </p:txBody>
      </p:sp>
      <p:sp>
        <p:nvSpPr>
          <p:cNvPr id="4" name="Text Placeholder 3"/>
          <p:cNvSpPr>
            <a:spLocks noGrp="1"/>
          </p:cNvSpPr>
          <p:nvPr>
            <p:ph type="body" sz="quarter" idx="10"/>
          </p:nvPr>
        </p:nvSpPr>
        <p:spPr/>
        <p:txBody>
          <a:bodyPr/>
          <a:lstStyle/>
          <a:p>
            <a:r>
              <a:rPr lang="en-ZA" dirty="0"/>
              <a:t>Unit 1.4</a:t>
            </a:r>
          </a:p>
        </p:txBody>
      </p:sp>
      <p:sp>
        <p:nvSpPr>
          <p:cNvPr id="5" name="Text Box 3"/>
          <p:cNvSpPr txBox="1"/>
          <p:nvPr/>
        </p:nvSpPr>
        <p:spPr>
          <a:xfrm>
            <a:off x="2414158" y="3245211"/>
            <a:ext cx="3610124" cy="1323439"/>
          </a:xfrm>
          <a:prstGeom prst="rect">
            <a:avLst/>
          </a:prstGeom>
          <a:noFill/>
        </p:spPr>
        <p:txBody>
          <a:bodyPr wrap="square" rtlCol="0">
            <a:spAutoFit/>
          </a:bodyPr>
          <a:lstStyle/>
          <a:p>
            <a:pPr algn="ctr"/>
            <a:r>
              <a:rPr lang="en-ZA" altLang="en-US" sz="8000" dirty="0">
                <a:solidFill>
                  <a:srgbClr val="FF0000"/>
                </a:solidFill>
              </a:rPr>
              <a:t>12</a:t>
            </a:r>
            <a:r>
              <a:rPr lang="en-ZA" altLang="en-US" sz="8000" dirty="0">
                <a:solidFill>
                  <a:srgbClr val="0070C0"/>
                </a:solidFill>
              </a:rPr>
              <a:t>,</a:t>
            </a:r>
            <a:r>
              <a:rPr lang="en-ZA" altLang="en-US" sz="8000" dirty="0"/>
              <a:t>302</a:t>
            </a:r>
          </a:p>
        </p:txBody>
      </p:sp>
      <p:sp>
        <p:nvSpPr>
          <p:cNvPr id="7" name="Text Box 5"/>
          <p:cNvSpPr txBox="1"/>
          <p:nvPr/>
        </p:nvSpPr>
        <p:spPr>
          <a:xfrm>
            <a:off x="346262" y="2919506"/>
            <a:ext cx="2557292" cy="523220"/>
          </a:xfrm>
          <a:prstGeom prst="rect">
            <a:avLst/>
          </a:prstGeom>
          <a:noFill/>
        </p:spPr>
        <p:txBody>
          <a:bodyPr wrap="square" rtlCol="0">
            <a:spAutoFit/>
          </a:bodyPr>
          <a:lstStyle/>
          <a:p>
            <a:pPr algn="ctr"/>
            <a:r>
              <a:rPr lang="en-ZA" altLang="en-US" sz="2800" dirty="0">
                <a:solidFill>
                  <a:srgbClr val="FF0000"/>
                </a:solidFill>
              </a:rPr>
              <a:t>whole number </a:t>
            </a:r>
          </a:p>
        </p:txBody>
      </p:sp>
      <p:grpSp>
        <p:nvGrpSpPr>
          <p:cNvPr id="13" name="Group 12"/>
          <p:cNvGrpSpPr/>
          <p:nvPr/>
        </p:nvGrpSpPr>
        <p:grpSpPr>
          <a:xfrm>
            <a:off x="3720152" y="3984345"/>
            <a:ext cx="4286107" cy="1533244"/>
            <a:chOff x="3720152" y="3984345"/>
            <a:chExt cx="4286107" cy="1533244"/>
          </a:xfrm>
        </p:grpSpPr>
        <p:sp>
          <p:nvSpPr>
            <p:cNvPr id="6" name="Oval 5"/>
            <p:cNvSpPr/>
            <p:nvPr/>
          </p:nvSpPr>
          <p:spPr>
            <a:xfrm>
              <a:off x="3720152" y="3984345"/>
              <a:ext cx="460763" cy="560387"/>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6"/>
            <p:cNvSpPr txBox="1"/>
            <p:nvPr/>
          </p:nvSpPr>
          <p:spPr>
            <a:xfrm>
              <a:off x="5432910" y="4994369"/>
              <a:ext cx="2573349" cy="523220"/>
            </a:xfrm>
            <a:prstGeom prst="rect">
              <a:avLst/>
            </a:prstGeom>
            <a:noFill/>
          </p:spPr>
          <p:txBody>
            <a:bodyPr wrap="square" rtlCol="0">
              <a:spAutoFit/>
            </a:bodyPr>
            <a:lstStyle/>
            <a:p>
              <a:r>
                <a:rPr lang="en-ZA" altLang="en-US" sz="2800" dirty="0">
                  <a:solidFill>
                    <a:srgbClr val="0070C0"/>
                  </a:solidFill>
                </a:rPr>
                <a:t>decimal comma</a:t>
              </a:r>
            </a:p>
          </p:txBody>
        </p:sp>
        <p:cxnSp>
          <p:nvCxnSpPr>
            <p:cNvPr id="11" name="Curved Connector 10"/>
            <p:cNvCxnSpPr>
              <a:cxnSpLocks noChangeAspect="1"/>
            </p:cNvCxnSpPr>
            <p:nvPr/>
          </p:nvCxnSpPr>
          <p:spPr>
            <a:xfrm>
              <a:off x="4123801" y="4634566"/>
              <a:ext cx="1186500" cy="540000"/>
            </a:xfrm>
            <a:prstGeom prst="curvedConnector3">
              <a:avLst>
                <a:gd name="adj1" fmla="val 50063"/>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cxnSp>
        <p:nvCxnSpPr>
          <p:cNvPr id="12" name="Curved Connector 11"/>
          <p:cNvCxnSpPr>
            <a:cxnSpLocks noChangeAspect="1"/>
          </p:cNvCxnSpPr>
          <p:nvPr/>
        </p:nvCxnSpPr>
        <p:spPr>
          <a:xfrm rot="10800000">
            <a:off x="1917561" y="3466065"/>
            <a:ext cx="953801" cy="540000"/>
          </a:xfrm>
          <a:prstGeom prst="curvedConnector3">
            <a:avLst>
              <a:gd name="adj1" fmla="val 4987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7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Calculating and solving problems with decimals</a:t>
            </a:r>
            <a:endParaRPr lang="en-ZA" sz="4400" dirty="0"/>
          </a:p>
        </p:txBody>
      </p:sp>
      <p:sp>
        <p:nvSpPr>
          <p:cNvPr id="3" name="Content Placeholder 2"/>
          <p:cNvSpPr>
            <a:spLocks noGrp="1"/>
          </p:cNvSpPr>
          <p:nvPr>
            <p:ph idx="1"/>
          </p:nvPr>
        </p:nvSpPr>
        <p:spPr/>
        <p:txBody>
          <a:bodyPr/>
          <a:lstStyle/>
          <a:p>
            <a:pPr marL="174625" indent="-174625">
              <a:buFont typeface="Arial" panose="020B0604020202020204" pitchFamily="34" charset="0"/>
              <a:buChar char="•"/>
            </a:pPr>
            <a:r>
              <a:rPr lang="en-US" dirty="0"/>
              <a:t>Decimal numbers have three parts:</a:t>
            </a: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endParaRPr lang="en-ZA" dirty="0"/>
          </a:p>
        </p:txBody>
      </p:sp>
      <p:sp>
        <p:nvSpPr>
          <p:cNvPr id="4" name="Text Placeholder 3"/>
          <p:cNvSpPr>
            <a:spLocks noGrp="1"/>
          </p:cNvSpPr>
          <p:nvPr>
            <p:ph type="body" sz="quarter" idx="10"/>
          </p:nvPr>
        </p:nvSpPr>
        <p:spPr/>
        <p:txBody>
          <a:bodyPr/>
          <a:lstStyle/>
          <a:p>
            <a:r>
              <a:rPr lang="en-ZA" dirty="0"/>
              <a:t>Unit 1.4</a:t>
            </a:r>
          </a:p>
        </p:txBody>
      </p:sp>
      <p:sp>
        <p:nvSpPr>
          <p:cNvPr id="5" name="Text Box 3"/>
          <p:cNvSpPr txBox="1"/>
          <p:nvPr/>
        </p:nvSpPr>
        <p:spPr>
          <a:xfrm>
            <a:off x="2414158" y="3245211"/>
            <a:ext cx="3610124" cy="1323439"/>
          </a:xfrm>
          <a:prstGeom prst="rect">
            <a:avLst/>
          </a:prstGeom>
          <a:noFill/>
        </p:spPr>
        <p:txBody>
          <a:bodyPr wrap="square" rtlCol="0">
            <a:spAutoFit/>
          </a:bodyPr>
          <a:lstStyle/>
          <a:p>
            <a:pPr algn="ctr"/>
            <a:r>
              <a:rPr lang="en-ZA" altLang="en-US" sz="8000" dirty="0">
                <a:solidFill>
                  <a:srgbClr val="FF0000"/>
                </a:solidFill>
              </a:rPr>
              <a:t>12</a:t>
            </a:r>
            <a:r>
              <a:rPr lang="en-ZA" altLang="en-US" sz="8000" dirty="0">
                <a:solidFill>
                  <a:srgbClr val="0070C0"/>
                </a:solidFill>
              </a:rPr>
              <a:t>,</a:t>
            </a:r>
            <a:r>
              <a:rPr lang="en-ZA" altLang="en-US" sz="8000" dirty="0">
                <a:solidFill>
                  <a:srgbClr val="00B050"/>
                </a:solidFill>
              </a:rPr>
              <a:t>302</a:t>
            </a:r>
          </a:p>
        </p:txBody>
      </p:sp>
      <p:sp>
        <p:nvSpPr>
          <p:cNvPr id="6" name="Oval 5"/>
          <p:cNvSpPr/>
          <p:nvPr/>
        </p:nvSpPr>
        <p:spPr>
          <a:xfrm>
            <a:off x="3720152" y="3984345"/>
            <a:ext cx="460763" cy="560387"/>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5"/>
          <p:cNvSpPr txBox="1"/>
          <p:nvPr/>
        </p:nvSpPr>
        <p:spPr>
          <a:xfrm>
            <a:off x="346262" y="2919506"/>
            <a:ext cx="2557292" cy="523220"/>
          </a:xfrm>
          <a:prstGeom prst="rect">
            <a:avLst/>
          </a:prstGeom>
          <a:noFill/>
        </p:spPr>
        <p:txBody>
          <a:bodyPr wrap="square" rtlCol="0">
            <a:spAutoFit/>
          </a:bodyPr>
          <a:lstStyle/>
          <a:p>
            <a:pPr algn="ctr"/>
            <a:r>
              <a:rPr lang="en-ZA" altLang="en-US" sz="2800" dirty="0">
                <a:solidFill>
                  <a:srgbClr val="FF0000"/>
                </a:solidFill>
              </a:rPr>
              <a:t>whole number </a:t>
            </a:r>
          </a:p>
        </p:txBody>
      </p:sp>
      <p:sp>
        <p:nvSpPr>
          <p:cNvPr id="8" name="Text Box 6"/>
          <p:cNvSpPr txBox="1"/>
          <p:nvPr/>
        </p:nvSpPr>
        <p:spPr>
          <a:xfrm>
            <a:off x="5432910" y="4994369"/>
            <a:ext cx="2573349" cy="523220"/>
          </a:xfrm>
          <a:prstGeom prst="rect">
            <a:avLst/>
          </a:prstGeom>
          <a:noFill/>
        </p:spPr>
        <p:txBody>
          <a:bodyPr wrap="square" rtlCol="0">
            <a:spAutoFit/>
          </a:bodyPr>
          <a:lstStyle/>
          <a:p>
            <a:r>
              <a:rPr lang="en-ZA" altLang="en-US" sz="2800" dirty="0">
                <a:solidFill>
                  <a:srgbClr val="0070C0"/>
                </a:solidFill>
              </a:rPr>
              <a:t>decimal comma</a:t>
            </a:r>
          </a:p>
        </p:txBody>
      </p:sp>
      <p:grpSp>
        <p:nvGrpSpPr>
          <p:cNvPr id="13" name="Group 12"/>
          <p:cNvGrpSpPr/>
          <p:nvPr/>
        </p:nvGrpSpPr>
        <p:grpSpPr>
          <a:xfrm>
            <a:off x="4997860" y="2586133"/>
            <a:ext cx="1994610" cy="818009"/>
            <a:chOff x="4997860" y="2586133"/>
            <a:chExt cx="1994610" cy="818009"/>
          </a:xfrm>
        </p:grpSpPr>
        <p:sp>
          <p:nvSpPr>
            <p:cNvPr id="9" name="Text Box 7"/>
            <p:cNvSpPr txBox="1"/>
            <p:nvPr/>
          </p:nvSpPr>
          <p:spPr>
            <a:xfrm>
              <a:off x="5580828" y="2586133"/>
              <a:ext cx="1411642" cy="523220"/>
            </a:xfrm>
            <a:prstGeom prst="rect">
              <a:avLst/>
            </a:prstGeom>
            <a:noFill/>
          </p:spPr>
          <p:txBody>
            <a:bodyPr wrap="square" rtlCol="0">
              <a:spAutoFit/>
            </a:bodyPr>
            <a:lstStyle/>
            <a:p>
              <a:r>
                <a:rPr lang="en-ZA" altLang="en-US" sz="2800" dirty="0">
                  <a:solidFill>
                    <a:srgbClr val="00B050"/>
                  </a:solidFill>
                </a:rPr>
                <a:t>fraction </a:t>
              </a:r>
            </a:p>
          </p:txBody>
        </p:sp>
        <p:cxnSp>
          <p:nvCxnSpPr>
            <p:cNvPr id="10" name="Curved Connector 9"/>
            <p:cNvCxnSpPr>
              <a:cxnSpLocks noChangeAspect="1"/>
            </p:cNvCxnSpPr>
            <p:nvPr/>
          </p:nvCxnSpPr>
          <p:spPr>
            <a:xfrm rot="5400000" flipH="1" flipV="1">
              <a:off x="4994555" y="2898551"/>
              <a:ext cx="508896" cy="502286"/>
            </a:xfrm>
            <a:prstGeom prst="curved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Curved Connector 10"/>
          <p:cNvCxnSpPr>
            <a:cxnSpLocks noChangeAspect="1"/>
          </p:cNvCxnSpPr>
          <p:nvPr/>
        </p:nvCxnSpPr>
        <p:spPr>
          <a:xfrm>
            <a:off x="4123801" y="4634566"/>
            <a:ext cx="1186500" cy="540000"/>
          </a:xfrm>
          <a:prstGeom prst="curvedConnector3">
            <a:avLst>
              <a:gd name="adj1" fmla="val 50063"/>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p:cNvCxnSpPr>
            <a:cxnSpLocks noChangeAspect="1"/>
          </p:cNvCxnSpPr>
          <p:nvPr/>
        </p:nvCxnSpPr>
        <p:spPr>
          <a:xfrm rot="10800000">
            <a:off x="1917561" y="3466065"/>
            <a:ext cx="953801" cy="540000"/>
          </a:xfrm>
          <a:prstGeom prst="curvedConnector3">
            <a:avLst>
              <a:gd name="adj1" fmla="val 4987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21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Calculating and solving problems with decimals</a:t>
            </a:r>
            <a:endParaRPr lang="en-ZA" sz="4400" dirty="0"/>
          </a:p>
        </p:txBody>
      </p:sp>
      <p:sp>
        <p:nvSpPr>
          <p:cNvPr id="3" name="Content Placeholder 2"/>
          <p:cNvSpPr>
            <a:spLocks noGrp="1"/>
          </p:cNvSpPr>
          <p:nvPr>
            <p:ph idx="1"/>
          </p:nvPr>
        </p:nvSpPr>
        <p:spPr/>
        <p:txBody>
          <a:bodyPr/>
          <a:lstStyle/>
          <a:p>
            <a:pPr marL="174625" indent="-174625">
              <a:buFont typeface="Arial" panose="020B0604020202020204" pitchFamily="34" charset="0"/>
              <a:buChar char="•"/>
            </a:pPr>
            <a:r>
              <a:rPr lang="en-US" dirty="0"/>
              <a:t>Decimal numbers have three parts:</a:t>
            </a: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endParaRPr lang="en-ZA" altLang="en-US" dirty="0">
              <a:sym typeface="+mn-ea"/>
            </a:endParaRPr>
          </a:p>
          <a:p>
            <a:pPr marL="174625" indent="-174625">
              <a:buFont typeface="Arial" panose="020B0604020202020204" pitchFamily="34" charset="0"/>
              <a:buChar char="•"/>
            </a:pPr>
            <a:r>
              <a:rPr lang="en-ZA" altLang="en-US" dirty="0">
                <a:sym typeface="+mn-ea"/>
              </a:rPr>
              <a:t>Examples:  </a:t>
            </a:r>
            <a:r>
              <a:rPr lang="en-US" dirty="0">
                <a:sym typeface="+mn-ea"/>
              </a:rPr>
              <a:t>R32,95    12,302 kg</a:t>
            </a:r>
            <a:endParaRPr lang="en-US" dirty="0"/>
          </a:p>
          <a:p>
            <a:endParaRPr lang="en-ZA" dirty="0"/>
          </a:p>
        </p:txBody>
      </p:sp>
      <p:sp>
        <p:nvSpPr>
          <p:cNvPr id="4" name="Text Placeholder 3"/>
          <p:cNvSpPr>
            <a:spLocks noGrp="1"/>
          </p:cNvSpPr>
          <p:nvPr>
            <p:ph type="body" sz="quarter" idx="10"/>
          </p:nvPr>
        </p:nvSpPr>
        <p:spPr/>
        <p:txBody>
          <a:bodyPr/>
          <a:lstStyle/>
          <a:p>
            <a:r>
              <a:rPr lang="en-ZA" dirty="0"/>
              <a:t>Unit 1.4</a:t>
            </a:r>
          </a:p>
        </p:txBody>
      </p:sp>
      <p:sp>
        <p:nvSpPr>
          <p:cNvPr id="5" name="Text Box 3"/>
          <p:cNvSpPr txBox="1"/>
          <p:nvPr/>
        </p:nvSpPr>
        <p:spPr>
          <a:xfrm>
            <a:off x="2414158" y="3245211"/>
            <a:ext cx="3610124" cy="1323439"/>
          </a:xfrm>
          <a:prstGeom prst="rect">
            <a:avLst/>
          </a:prstGeom>
          <a:noFill/>
        </p:spPr>
        <p:txBody>
          <a:bodyPr wrap="square" rtlCol="0">
            <a:spAutoFit/>
          </a:bodyPr>
          <a:lstStyle/>
          <a:p>
            <a:pPr algn="ctr"/>
            <a:r>
              <a:rPr lang="en-ZA" altLang="en-US" sz="8000" dirty="0">
                <a:solidFill>
                  <a:srgbClr val="FF0000"/>
                </a:solidFill>
              </a:rPr>
              <a:t>12</a:t>
            </a:r>
            <a:r>
              <a:rPr lang="en-ZA" altLang="en-US" sz="8000" dirty="0">
                <a:solidFill>
                  <a:srgbClr val="0070C0"/>
                </a:solidFill>
              </a:rPr>
              <a:t>,</a:t>
            </a:r>
            <a:r>
              <a:rPr lang="en-ZA" altLang="en-US" sz="8000" dirty="0">
                <a:solidFill>
                  <a:srgbClr val="00B050"/>
                </a:solidFill>
              </a:rPr>
              <a:t>302</a:t>
            </a:r>
          </a:p>
        </p:txBody>
      </p:sp>
      <p:sp>
        <p:nvSpPr>
          <p:cNvPr id="6" name="Oval 5"/>
          <p:cNvSpPr/>
          <p:nvPr/>
        </p:nvSpPr>
        <p:spPr>
          <a:xfrm>
            <a:off x="3720152" y="3984345"/>
            <a:ext cx="460763" cy="560387"/>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5"/>
          <p:cNvSpPr txBox="1"/>
          <p:nvPr/>
        </p:nvSpPr>
        <p:spPr>
          <a:xfrm>
            <a:off x="346262" y="2919506"/>
            <a:ext cx="2557292" cy="523220"/>
          </a:xfrm>
          <a:prstGeom prst="rect">
            <a:avLst/>
          </a:prstGeom>
          <a:noFill/>
        </p:spPr>
        <p:txBody>
          <a:bodyPr wrap="square" rtlCol="0">
            <a:spAutoFit/>
          </a:bodyPr>
          <a:lstStyle/>
          <a:p>
            <a:pPr algn="ctr"/>
            <a:r>
              <a:rPr lang="en-ZA" altLang="en-US" sz="2800" dirty="0">
                <a:solidFill>
                  <a:srgbClr val="FF0000"/>
                </a:solidFill>
              </a:rPr>
              <a:t>whole number </a:t>
            </a:r>
          </a:p>
        </p:txBody>
      </p:sp>
      <p:sp>
        <p:nvSpPr>
          <p:cNvPr id="8" name="Text Box 6"/>
          <p:cNvSpPr txBox="1"/>
          <p:nvPr/>
        </p:nvSpPr>
        <p:spPr>
          <a:xfrm>
            <a:off x="5432910" y="4994369"/>
            <a:ext cx="2573349" cy="523220"/>
          </a:xfrm>
          <a:prstGeom prst="rect">
            <a:avLst/>
          </a:prstGeom>
          <a:noFill/>
        </p:spPr>
        <p:txBody>
          <a:bodyPr wrap="square" rtlCol="0">
            <a:spAutoFit/>
          </a:bodyPr>
          <a:lstStyle/>
          <a:p>
            <a:r>
              <a:rPr lang="en-ZA" altLang="en-US" sz="2800" dirty="0">
                <a:solidFill>
                  <a:srgbClr val="0070C0"/>
                </a:solidFill>
              </a:rPr>
              <a:t>decimal comma</a:t>
            </a:r>
          </a:p>
        </p:txBody>
      </p:sp>
      <p:grpSp>
        <p:nvGrpSpPr>
          <p:cNvPr id="13" name="Group 12"/>
          <p:cNvGrpSpPr/>
          <p:nvPr/>
        </p:nvGrpSpPr>
        <p:grpSpPr>
          <a:xfrm>
            <a:off x="4997860" y="2586133"/>
            <a:ext cx="1994610" cy="818009"/>
            <a:chOff x="4997860" y="2586133"/>
            <a:chExt cx="1994610" cy="818009"/>
          </a:xfrm>
        </p:grpSpPr>
        <p:sp>
          <p:nvSpPr>
            <p:cNvPr id="9" name="Text Box 7"/>
            <p:cNvSpPr txBox="1"/>
            <p:nvPr/>
          </p:nvSpPr>
          <p:spPr>
            <a:xfrm>
              <a:off x="5580828" y="2586133"/>
              <a:ext cx="1411642" cy="523220"/>
            </a:xfrm>
            <a:prstGeom prst="rect">
              <a:avLst/>
            </a:prstGeom>
            <a:noFill/>
          </p:spPr>
          <p:txBody>
            <a:bodyPr wrap="square" rtlCol="0">
              <a:spAutoFit/>
            </a:bodyPr>
            <a:lstStyle/>
            <a:p>
              <a:r>
                <a:rPr lang="en-ZA" altLang="en-US" sz="2800" dirty="0">
                  <a:solidFill>
                    <a:srgbClr val="00B050"/>
                  </a:solidFill>
                </a:rPr>
                <a:t>fraction </a:t>
              </a:r>
            </a:p>
          </p:txBody>
        </p:sp>
        <p:cxnSp>
          <p:nvCxnSpPr>
            <p:cNvPr id="10" name="Curved Connector 9"/>
            <p:cNvCxnSpPr>
              <a:cxnSpLocks noChangeAspect="1"/>
            </p:cNvCxnSpPr>
            <p:nvPr/>
          </p:nvCxnSpPr>
          <p:spPr>
            <a:xfrm rot="5400000" flipH="1" flipV="1">
              <a:off x="4994555" y="2898551"/>
              <a:ext cx="508896" cy="502286"/>
            </a:xfrm>
            <a:prstGeom prst="curved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Curved Connector 10"/>
          <p:cNvCxnSpPr>
            <a:cxnSpLocks noChangeAspect="1"/>
          </p:cNvCxnSpPr>
          <p:nvPr/>
        </p:nvCxnSpPr>
        <p:spPr>
          <a:xfrm>
            <a:off x="4123801" y="4634566"/>
            <a:ext cx="1186500" cy="540000"/>
          </a:xfrm>
          <a:prstGeom prst="curvedConnector3">
            <a:avLst>
              <a:gd name="adj1" fmla="val 50063"/>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p:cNvCxnSpPr>
            <a:cxnSpLocks noChangeAspect="1"/>
          </p:cNvCxnSpPr>
          <p:nvPr/>
        </p:nvCxnSpPr>
        <p:spPr>
          <a:xfrm rot="10800000">
            <a:off x="1917561" y="3466065"/>
            <a:ext cx="953801" cy="540000"/>
          </a:xfrm>
          <a:prstGeom prst="curvedConnector3">
            <a:avLst>
              <a:gd name="adj1" fmla="val 4987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8156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Calculating and solving problems with decimals</a:t>
            </a:r>
            <a:endParaRPr lang="en-ZA" sz="4400" dirty="0"/>
          </a:p>
        </p:txBody>
      </p:sp>
      <p:sp>
        <p:nvSpPr>
          <p:cNvPr id="4" name="Text Placeholder 3"/>
          <p:cNvSpPr>
            <a:spLocks noGrp="1"/>
          </p:cNvSpPr>
          <p:nvPr>
            <p:ph type="body" sz="quarter" idx="10"/>
          </p:nvPr>
        </p:nvSpPr>
        <p:spPr/>
        <p:txBody>
          <a:bodyPr/>
          <a:lstStyle/>
          <a:p>
            <a:r>
              <a:rPr lang="en-ZA" dirty="0"/>
              <a:t>Unit 1.4</a:t>
            </a:r>
          </a:p>
        </p:txBody>
      </p:sp>
      <p:sp>
        <p:nvSpPr>
          <p:cNvPr id="18" name="Rectangle 17"/>
          <p:cNvSpPr/>
          <p:nvPr/>
        </p:nvSpPr>
        <p:spPr>
          <a:xfrm>
            <a:off x="518159" y="2091016"/>
            <a:ext cx="7487323" cy="3822422"/>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9" name="TextBox 18"/>
          <p:cNvSpPr txBox="1"/>
          <p:nvPr/>
        </p:nvSpPr>
        <p:spPr>
          <a:xfrm>
            <a:off x="2201032" y="2502663"/>
            <a:ext cx="5571368" cy="3170099"/>
          </a:xfrm>
          <a:prstGeom prst="rect">
            <a:avLst/>
          </a:prstGeom>
          <a:noFill/>
        </p:spPr>
        <p:txBody>
          <a:bodyPr wrap="square" rtlCol="0" anchor="t">
            <a:spAutoFit/>
          </a:bodyPr>
          <a:lstStyle/>
          <a:p>
            <a:r>
              <a:rPr lang="en-ZA" altLang="en-US" sz="2000" dirty="0"/>
              <a:t>To convert a decimal to a common fraction, use a denominator of 10, 100, 1 000, </a:t>
            </a:r>
            <a:r>
              <a:rPr lang="en-ZA" altLang="en-US" sz="2000" dirty="0" err="1"/>
              <a:t>etc</a:t>
            </a:r>
            <a:r>
              <a:rPr lang="en-ZA" altLang="en-US" sz="2000" dirty="0"/>
              <a:t> and simplify: </a:t>
            </a:r>
          </a:p>
          <a:p>
            <a:endParaRPr lang="en-ZA" altLang="en-US" sz="2000" dirty="0"/>
          </a:p>
          <a:p>
            <a:r>
              <a:rPr lang="en-ZA" altLang="en-US" sz="2000" dirty="0"/>
              <a:t>Examples:</a:t>
            </a:r>
          </a:p>
          <a:p>
            <a:endParaRPr lang="en-ZA" altLang="en-US" sz="2000" dirty="0"/>
          </a:p>
          <a:p>
            <a:endParaRPr lang="en-ZA" altLang="en-US" sz="2000" dirty="0"/>
          </a:p>
          <a:p>
            <a:r>
              <a:rPr lang="en-ZA" altLang="en-US" sz="2000" dirty="0"/>
              <a:t>			</a:t>
            </a:r>
          </a:p>
          <a:p>
            <a:r>
              <a:rPr lang="en-ZA" altLang="en-US" sz="2000" dirty="0"/>
              <a:t>Recurring decimals:</a:t>
            </a:r>
          </a:p>
          <a:p>
            <a:endParaRPr lang="en-ZA" altLang="en-US" sz="2000" dirty="0"/>
          </a:p>
          <a:p>
            <a:r>
              <a:rPr lang="en-ZA" altLang="en-US" sz="2000" dirty="0"/>
              <a:t>  </a:t>
            </a:r>
          </a:p>
        </p:txBody>
      </p:sp>
      <p:grpSp>
        <p:nvGrpSpPr>
          <p:cNvPr id="20" name="Group 19"/>
          <p:cNvGrpSpPr/>
          <p:nvPr/>
        </p:nvGrpSpPr>
        <p:grpSpPr>
          <a:xfrm>
            <a:off x="399289" y="1965977"/>
            <a:ext cx="1838942" cy="2280168"/>
            <a:chOff x="399289" y="3100030"/>
            <a:chExt cx="1838942" cy="2280168"/>
          </a:xfrm>
        </p:grpSpPr>
        <p:sp>
          <p:nvSpPr>
            <p:cNvPr id="21" name="TextBox 20"/>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250" y="2420863"/>
            <a:ext cx="2955799" cy="3492575"/>
          </a:xfrm>
          <a:prstGeom prst="rect">
            <a:avLst/>
          </a:prstGeom>
          <a:noFill/>
          <a:ln>
            <a:noFill/>
          </a:ln>
        </p:spPr>
      </p:pic>
      <p:graphicFrame>
        <p:nvGraphicFramePr>
          <p:cNvPr id="24" name="Object 23"/>
          <p:cNvGraphicFramePr>
            <a:graphicFrameLocks noChangeAspect="1"/>
          </p:cNvGraphicFramePr>
          <p:nvPr>
            <p:extLst>
              <p:ext uri="{D42A27DB-BD31-4B8C-83A1-F6EECF244321}">
                <p14:modId xmlns:p14="http://schemas.microsoft.com/office/powerpoint/2010/main" val="1836239022"/>
              </p:ext>
            </p:extLst>
          </p:nvPr>
        </p:nvGraphicFramePr>
        <p:xfrm>
          <a:off x="2305087" y="3811742"/>
          <a:ext cx="2062469" cy="540000"/>
        </p:xfrm>
        <a:graphic>
          <a:graphicData uri="http://schemas.openxmlformats.org/presentationml/2006/ole">
            <mc:AlternateContent xmlns:mc="http://schemas.openxmlformats.org/markup-compatibility/2006">
              <mc:Choice xmlns:v="urn:schemas-microsoft-com:vml" Requires="v">
                <p:oleObj spid="_x0000_s32878" r:id="rId5" imgW="1959610" imgH="614045" progId="Equation.KSEE3">
                  <p:embed/>
                </p:oleObj>
              </mc:Choice>
              <mc:Fallback>
                <p:oleObj r:id="rId5" imgW="1959610" imgH="614045" progId="Equation.KSEE3">
                  <p:embed/>
                  <p:pic>
                    <p:nvPicPr>
                      <p:cNvPr id="0" name=""/>
                      <p:cNvPicPr/>
                      <p:nvPr/>
                    </p:nvPicPr>
                    <p:blipFill>
                      <a:blip r:embed="rId6"/>
                      <a:stretch>
                        <a:fillRect/>
                      </a:stretch>
                    </p:blipFill>
                    <p:spPr>
                      <a:xfrm>
                        <a:off x="2305087" y="3811742"/>
                        <a:ext cx="2062469" cy="5400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879547083"/>
              </p:ext>
            </p:extLst>
          </p:nvPr>
        </p:nvGraphicFramePr>
        <p:xfrm>
          <a:off x="5387975" y="3758079"/>
          <a:ext cx="1684338" cy="539750"/>
        </p:xfrm>
        <a:graphic>
          <a:graphicData uri="http://schemas.openxmlformats.org/presentationml/2006/ole">
            <mc:AlternateContent xmlns:mc="http://schemas.openxmlformats.org/markup-compatibility/2006">
              <mc:Choice xmlns:v="urn:schemas-microsoft-com:vml" Requires="v">
                <p:oleObj spid="_x0000_s32879" name="Equation" r:id="rId7" imgW="1028520" imgH="393480" progId="Equation.3">
                  <p:embed/>
                </p:oleObj>
              </mc:Choice>
              <mc:Fallback>
                <p:oleObj name="Equation" r:id="rId7" imgW="1028520" imgH="393480" progId="Equation.3">
                  <p:embed/>
                  <p:pic>
                    <p:nvPicPr>
                      <p:cNvPr id="0" name=""/>
                      <p:cNvPicPr/>
                      <p:nvPr/>
                    </p:nvPicPr>
                    <p:blipFill>
                      <a:blip r:embed="rId8"/>
                      <a:stretch>
                        <a:fillRect/>
                      </a:stretch>
                    </p:blipFill>
                    <p:spPr>
                      <a:xfrm>
                        <a:off x="5387975" y="3758079"/>
                        <a:ext cx="1684338" cy="539750"/>
                      </a:xfrm>
                      <a:prstGeom prst="rect">
                        <a:avLst/>
                      </a:prstGeom>
                    </p:spPr>
                  </p:pic>
                </p:oleObj>
              </mc:Fallback>
            </mc:AlternateContent>
          </a:graphicData>
        </a:graphic>
      </p:graphicFrame>
      <p:graphicFrame>
        <p:nvGraphicFramePr>
          <p:cNvPr id="26" name="Object 25"/>
          <p:cNvGraphicFramePr/>
          <p:nvPr>
            <p:extLst>
              <p:ext uri="{D42A27DB-BD31-4B8C-83A1-F6EECF244321}">
                <p14:modId xmlns:p14="http://schemas.microsoft.com/office/powerpoint/2010/main" val="800656578"/>
              </p:ext>
            </p:extLst>
          </p:nvPr>
        </p:nvGraphicFramePr>
        <p:xfrm>
          <a:off x="2277222" y="5094194"/>
          <a:ext cx="2408238" cy="540000"/>
        </p:xfrm>
        <a:graphic>
          <a:graphicData uri="http://schemas.openxmlformats.org/presentationml/2006/ole">
            <mc:AlternateContent xmlns:mc="http://schemas.openxmlformats.org/markup-compatibility/2006">
              <mc:Choice xmlns:v="urn:schemas-microsoft-com:vml" Requires="v">
                <p:oleObj spid="_x0000_s32880" name="Equation" r:id="rId9" imgW="1650960" imgH="393480" progId="Equation.3">
                  <p:embed/>
                </p:oleObj>
              </mc:Choice>
              <mc:Fallback>
                <p:oleObj name="Equation" r:id="rId9" imgW="1650960" imgH="393480" progId="Equation.3">
                  <p:embed/>
                  <p:pic>
                    <p:nvPicPr>
                      <p:cNvPr id="0" name=""/>
                      <p:cNvPicPr/>
                      <p:nvPr/>
                    </p:nvPicPr>
                    <p:blipFill>
                      <a:blip r:embed="rId10"/>
                      <a:stretch>
                        <a:fillRect/>
                      </a:stretch>
                    </p:blipFill>
                    <p:spPr>
                      <a:xfrm>
                        <a:off x="2277222" y="5094194"/>
                        <a:ext cx="2408238" cy="540000"/>
                      </a:xfrm>
                      <a:prstGeom prst="rect">
                        <a:avLst/>
                      </a:prstGeom>
                    </p:spPr>
                  </p:pic>
                </p:oleObj>
              </mc:Fallback>
            </mc:AlternateContent>
          </a:graphicData>
        </a:graphic>
      </p:graphicFrame>
    </p:spTree>
    <p:extLst>
      <p:ext uri="{BB962C8B-B14F-4D97-AF65-F5344CB8AC3E}">
        <p14:creationId xmlns:p14="http://schemas.microsoft.com/office/powerpoint/2010/main" val="5271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750" fill="hold"/>
                                        <p:tgtEl>
                                          <p:spTgt spid="20"/>
                                        </p:tgtEl>
                                        <p:attrNameLst>
                                          <p:attrName>ppt_w</p:attrName>
                                        </p:attrNameLst>
                                      </p:cBhvr>
                                      <p:tavLst>
                                        <p:tav tm="0">
                                          <p:val>
                                            <p:fltVal val="0"/>
                                          </p:val>
                                        </p:tav>
                                        <p:tav tm="100000">
                                          <p:val>
                                            <p:strVal val="#ppt_w"/>
                                          </p:val>
                                        </p:tav>
                                      </p:tavLst>
                                    </p:anim>
                                    <p:anim calcmode="lin" valueType="num">
                                      <p:cBhvr>
                                        <p:cTn id="11" dur="750" fill="hold"/>
                                        <p:tgtEl>
                                          <p:spTgt spid="20"/>
                                        </p:tgtEl>
                                        <p:attrNameLst>
                                          <p:attrName>ppt_h</p:attrName>
                                        </p:attrNameLst>
                                      </p:cBhvr>
                                      <p:tavLst>
                                        <p:tav tm="0">
                                          <p:val>
                                            <p:fltVal val="0"/>
                                          </p:val>
                                        </p:tav>
                                        <p:tav tm="100000">
                                          <p:val>
                                            <p:strVal val="#ppt_h"/>
                                          </p:val>
                                        </p:tav>
                                      </p:tavLst>
                                    </p:anim>
                                    <p:anim calcmode="lin" valueType="num">
                                      <p:cBhvr>
                                        <p:cTn id="12" dur="750" fill="hold"/>
                                        <p:tgtEl>
                                          <p:spTgt spid="20"/>
                                        </p:tgtEl>
                                        <p:attrNameLst>
                                          <p:attrName>style.rotation</p:attrName>
                                        </p:attrNameLst>
                                      </p:cBhvr>
                                      <p:tavLst>
                                        <p:tav tm="0">
                                          <p:val>
                                            <p:fltVal val="90"/>
                                          </p:val>
                                        </p:tav>
                                        <p:tav tm="100000">
                                          <p:val>
                                            <p:fltVal val="0"/>
                                          </p:val>
                                        </p:tav>
                                      </p:tavLst>
                                    </p:anim>
                                    <p:animEffect transition="in" filter="fade">
                                      <p:cBhvr>
                                        <p:cTn id="13" dur="750"/>
                                        <p:tgtEl>
                                          <p:spTgt spid="2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500"/>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fade">
                                      <p:cBhvr>
                                        <p:cTn id="26" dur="500"/>
                                        <p:tgtEl>
                                          <p:spTgt spid="1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xEl>
                                              <p:pRg st="6" end="6"/>
                                            </p:txEl>
                                          </p:spTgt>
                                        </p:tgtEl>
                                        <p:attrNameLst>
                                          <p:attrName>style.visibility</p:attrName>
                                        </p:attrNameLst>
                                      </p:cBhvr>
                                      <p:to>
                                        <p:strVal val="visible"/>
                                      </p:to>
                                    </p:set>
                                    <p:animEffect transition="in" filter="fade">
                                      <p:cBhvr>
                                        <p:cTn id="41" dur="500"/>
                                        <p:tgtEl>
                                          <p:spTgt spid="19">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Adding and subtracting decimals</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a:t>
            </a:r>
          </a:p>
        </p:txBody>
      </p:sp>
      <p:sp>
        <p:nvSpPr>
          <p:cNvPr id="5" name="Rectangle 4"/>
          <p:cNvSpPr/>
          <p:nvPr/>
        </p:nvSpPr>
        <p:spPr>
          <a:xfrm>
            <a:off x="518159" y="1659216"/>
            <a:ext cx="7487323" cy="4254222"/>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TextBox 5"/>
          <p:cNvSpPr txBox="1"/>
          <p:nvPr/>
        </p:nvSpPr>
        <p:spPr>
          <a:xfrm>
            <a:off x="2201032" y="2665589"/>
            <a:ext cx="5571368" cy="2554545"/>
          </a:xfrm>
          <a:prstGeom prst="rect">
            <a:avLst/>
          </a:prstGeom>
          <a:noFill/>
        </p:spPr>
        <p:txBody>
          <a:bodyPr wrap="square" rtlCol="0" anchor="ctr">
            <a:spAutoFit/>
          </a:bodyPr>
          <a:lstStyle/>
          <a:p>
            <a:pPr marL="457200" indent="-457200">
              <a:buFont typeface="+mj-lt"/>
              <a:buAutoNum type="arabicPeriod"/>
            </a:pPr>
            <a:r>
              <a:rPr lang="en-ZA" sz="2000" dirty="0"/>
              <a:t>Work from left to right</a:t>
            </a:r>
          </a:p>
          <a:p>
            <a:pPr marL="457200" indent="-457200">
              <a:buFont typeface="+mj-lt"/>
              <a:buAutoNum type="arabicPeriod"/>
            </a:pPr>
            <a:endParaRPr lang="en-ZA" sz="2000" dirty="0"/>
          </a:p>
          <a:p>
            <a:pPr marL="457200" indent="-457200">
              <a:buFont typeface="+mj-lt"/>
              <a:buAutoNum type="arabicPeriod"/>
            </a:pPr>
            <a:r>
              <a:rPr lang="en-ZA" sz="2000" dirty="0"/>
              <a:t>Add or subtract numbers of the same place value.</a:t>
            </a:r>
          </a:p>
          <a:p>
            <a:pPr marL="457200" indent="-457200">
              <a:buFont typeface="+mj-lt"/>
              <a:buAutoNum type="arabicPeriod"/>
            </a:pPr>
            <a:endParaRPr lang="en-ZA" sz="2000" dirty="0"/>
          </a:p>
          <a:p>
            <a:pPr marL="457200" indent="-457200">
              <a:buFont typeface="+mj-lt"/>
              <a:buAutoNum type="arabicPeriod"/>
            </a:pPr>
            <a:r>
              <a:rPr lang="en-ZA" sz="2000" dirty="0"/>
              <a:t>Line up decimal commas of the numbers</a:t>
            </a:r>
            <a:r>
              <a:rPr lang="en-ZA" altLang="en-US" sz="2000" dirty="0"/>
              <a:t> under each other.  </a:t>
            </a:r>
          </a:p>
          <a:p>
            <a:endParaRPr lang="en-ZA" altLang="en-US" sz="2000" dirty="0"/>
          </a:p>
        </p:txBody>
      </p:sp>
      <p:grpSp>
        <p:nvGrpSpPr>
          <p:cNvPr id="7" name="Group 6"/>
          <p:cNvGrpSpPr/>
          <p:nvPr/>
        </p:nvGrpSpPr>
        <p:grpSpPr>
          <a:xfrm>
            <a:off x="399289" y="1534177"/>
            <a:ext cx="1838942" cy="2280168"/>
            <a:chOff x="399289" y="3100030"/>
            <a:chExt cx="1838942" cy="2280168"/>
          </a:xfrm>
        </p:grpSpPr>
        <p:sp>
          <p:nvSpPr>
            <p:cNvPr id="8" name="TextBox 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250" y="1989063"/>
            <a:ext cx="2955799" cy="3492575"/>
          </a:xfrm>
          <a:prstGeom prst="rect">
            <a:avLst/>
          </a:prstGeom>
          <a:noFill/>
          <a:ln>
            <a:noFill/>
          </a:ln>
        </p:spPr>
      </p:pic>
    </p:spTree>
    <p:extLst>
      <p:ext uri="{BB962C8B-B14F-4D97-AF65-F5344CB8AC3E}">
        <p14:creationId xmlns:p14="http://schemas.microsoft.com/office/powerpoint/2010/main" val="29084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750" fill="hold"/>
                                        <p:tgtEl>
                                          <p:spTgt spid="7"/>
                                        </p:tgtEl>
                                        <p:attrNameLst>
                                          <p:attrName>ppt_w</p:attrName>
                                        </p:attrNameLst>
                                      </p:cBhvr>
                                      <p:tavLst>
                                        <p:tav tm="0">
                                          <p:val>
                                            <p:fltVal val="0"/>
                                          </p:val>
                                        </p:tav>
                                        <p:tav tm="100000">
                                          <p:val>
                                            <p:strVal val="#ppt_w"/>
                                          </p:val>
                                        </p:tav>
                                      </p:tavLst>
                                    </p:anim>
                                    <p:anim calcmode="lin" valueType="num">
                                      <p:cBhvr>
                                        <p:cTn id="11" dur="750" fill="hold"/>
                                        <p:tgtEl>
                                          <p:spTgt spid="7"/>
                                        </p:tgtEl>
                                        <p:attrNameLst>
                                          <p:attrName>ppt_h</p:attrName>
                                        </p:attrNameLst>
                                      </p:cBhvr>
                                      <p:tavLst>
                                        <p:tav tm="0">
                                          <p:val>
                                            <p:fltVal val="0"/>
                                          </p:val>
                                        </p:tav>
                                        <p:tav tm="100000">
                                          <p:val>
                                            <p:strVal val="#ppt_h"/>
                                          </p:val>
                                        </p:tav>
                                      </p:tavLst>
                                    </p:anim>
                                    <p:anim calcmode="lin" valueType="num">
                                      <p:cBhvr>
                                        <p:cTn id="12" dur="750" fill="hold"/>
                                        <p:tgtEl>
                                          <p:spTgt spid="7"/>
                                        </p:tgtEl>
                                        <p:attrNameLst>
                                          <p:attrName>style.rotation</p:attrName>
                                        </p:attrNameLst>
                                      </p:cBhvr>
                                      <p:tavLst>
                                        <p:tav tm="0">
                                          <p:val>
                                            <p:fltVal val="90"/>
                                          </p:val>
                                        </p:tav>
                                        <p:tav tm="100000">
                                          <p:val>
                                            <p:fltVal val="0"/>
                                          </p:val>
                                        </p:tav>
                                      </p:tavLst>
                                    </p:anim>
                                    <p:animEffect transition="in" filter="fade">
                                      <p:cBhvr>
                                        <p:cTn id="13" dur="75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1.15 page 18</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1.4</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a:pPr>
            <a:r>
              <a:rPr lang="en-ZA" sz="2000" dirty="0"/>
              <a:t>18,231 + 4,97 + 6,34 = 29,541 </a:t>
            </a:r>
            <a:endParaRPr lang="en-ZA" altLang="en-US" sz="2000" dirty="0"/>
          </a:p>
        </p:txBody>
      </p:sp>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4132" y="2155613"/>
            <a:ext cx="2948035" cy="3483400"/>
          </a:xfrm>
          <a:prstGeom prst="rect">
            <a:avLst/>
          </a:prstGeom>
          <a:noFill/>
          <a:ln>
            <a:noFill/>
          </a:ln>
        </p:spPr>
      </p:pic>
      <p:graphicFrame>
        <p:nvGraphicFramePr>
          <p:cNvPr id="23" name="Table 22"/>
          <p:cNvGraphicFramePr/>
          <p:nvPr>
            <p:extLst>
              <p:ext uri="{D42A27DB-BD31-4B8C-83A1-F6EECF244321}">
                <p14:modId xmlns:p14="http://schemas.microsoft.com/office/powerpoint/2010/main" val="137973931"/>
              </p:ext>
            </p:extLst>
          </p:nvPr>
        </p:nvGraphicFramePr>
        <p:xfrm>
          <a:off x="1730371" y="3313860"/>
          <a:ext cx="2909792" cy="1997728"/>
        </p:xfrm>
        <a:graphic>
          <a:graphicData uri="http://schemas.openxmlformats.org/drawingml/2006/table">
            <a:tbl>
              <a:tblPr lastRow="1">
                <a:tableStyleId>{E8034E78-7F5D-4C2E-B375-FC64B27BC917}</a:tableStyleId>
              </a:tblPr>
              <a:tblGrid>
                <a:gridCol w="550208">
                  <a:extLst>
                    <a:ext uri="{9D8B030D-6E8A-4147-A177-3AD203B41FA5}">
                      <a16:colId xmlns="" xmlns:a16="http://schemas.microsoft.com/office/drawing/2014/main" val="20000"/>
                    </a:ext>
                  </a:extLst>
                </a:gridCol>
                <a:gridCol w="471964">
                  <a:extLst>
                    <a:ext uri="{9D8B030D-6E8A-4147-A177-3AD203B41FA5}">
                      <a16:colId xmlns="" xmlns:a16="http://schemas.microsoft.com/office/drawing/2014/main" val="20001"/>
                    </a:ext>
                  </a:extLst>
                </a:gridCol>
                <a:gridCol w="471905">
                  <a:extLst>
                    <a:ext uri="{9D8B030D-6E8A-4147-A177-3AD203B41FA5}">
                      <a16:colId xmlns="" xmlns:a16="http://schemas.microsoft.com/office/drawing/2014/main" val="20002"/>
                    </a:ext>
                  </a:extLst>
                </a:gridCol>
                <a:gridCol w="471905">
                  <a:extLst>
                    <a:ext uri="{9D8B030D-6E8A-4147-A177-3AD203B41FA5}">
                      <a16:colId xmlns="" xmlns:a16="http://schemas.microsoft.com/office/drawing/2014/main" val="20003"/>
                    </a:ext>
                  </a:extLst>
                </a:gridCol>
                <a:gridCol w="471846">
                  <a:extLst>
                    <a:ext uri="{9D8B030D-6E8A-4147-A177-3AD203B41FA5}">
                      <a16:colId xmlns="" xmlns:a16="http://schemas.microsoft.com/office/drawing/2014/main" val="20004"/>
                    </a:ext>
                  </a:extLst>
                </a:gridCol>
                <a:gridCol w="471964">
                  <a:extLst>
                    <a:ext uri="{9D8B030D-6E8A-4147-A177-3AD203B41FA5}">
                      <a16:colId xmlns="" xmlns:a16="http://schemas.microsoft.com/office/drawing/2014/main" val="20005"/>
                    </a:ext>
                  </a:extLst>
                </a:gridCol>
              </a:tblGrid>
              <a:tr h="499432">
                <a:tc>
                  <a:txBody>
                    <a:bodyPr/>
                    <a:lstStyle/>
                    <a:p>
                      <a:pPr algn="ctr">
                        <a:buNone/>
                      </a:pPr>
                      <a:r>
                        <a:rPr lang="en-US" sz="2400" dirty="0">
                          <a:solidFill>
                            <a:schemeClr val="tx1"/>
                          </a:solidFill>
                        </a:rPr>
                        <a:t>1</a:t>
                      </a:r>
                    </a:p>
                  </a:txBody>
                  <a:tcPr marL="119864" marR="119864" marT="59931" marB="59931">
                    <a:solidFill>
                      <a:srgbClr val="9FD9DA"/>
                    </a:solidFill>
                  </a:tcPr>
                </a:tc>
                <a:tc>
                  <a:txBody>
                    <a:bodyPr/>
                    <a:lstStyle/>
                    <a:p>
                      <a:pPr algn="ctr">
                        <a:buNone/>
                      </a:pPr>
                      <a:r>
                        <a:rPr lang="en-ZA" altLang="en-US" sz="2400" dirty="0">
                          <a:solidFill>
                            <a:schemeClr val="tx1"/>
                          </a:solidFill>
                        </a:rPr>
                        <a:t>8</a:t>
                      </a:r>
                    </a:p>
                  </a:txBody>
                  <a:tcPr marL="119864" marR="119864" marT="59931" marB="59931">
                    <a:solidFill>
                      <a:srgbClr val="9FD9DA"/>
                    </a:solidFill>
                  </a:tcPr>
                </a:tc>
                <a:tc>
                  <a:txBody>
                    <a:bodyPr/>
                    <a:lstStyle/>
                    <a:p>
                      <a:pPr algn="ctr">
                        <a:buNone/>
                      </a:pPr>
                      <a:r>
                        <a:rPr lang="en-ZA" altLang="en-US" sz="2400" dirty="0">
                          <a:solidFill>
                            <a:schemeClr val="tx1"/>
                          </a:solidFill>
                        </a:rPr>
                        <a:t>,</a:t>
                      </a:r>
                    </a:p>
                  </a:txBody>
                  <a:tcPr marL="119864" marR="119864" marT="59931" marB="59931">
                    <a:solidFill>
                      <a:srgbClr val="9FD9DA"/>
                    </a:solidFill>
                  </a:tcPr>
                </a:tc>
                <a:tc>
                  <a:txBody>
                    <a:bodyPr/>
                    <a:lstStyle/>
                    <a:p>
                      <a:pPr algn="ctr">
                        <a:buNone/>
                      </a:pPr>
                      <a:r>
                        <a:rPr lang="en-ZA" altLang="en-US" sz="2400" dirty="0">
                          <a:solidFill>
                            <a:schemeClr val="tx1"/>
                          </a:solidFill>
                        </a:rPr>
                        <a:t>2</a:t>
                      </a:r>
                    </a:p>
                  </a:txBody>
                  <a:tcPr marL="119864" marR="119864" marT="59931" marB="59931">
                    <a:solidFill>
                      <a:srgbClr val="9FD9DA"/>
                    </a:solidFill>
                  </a:tcPr>
                </a:tc>
                <a:tc>
                  <a:txBody>
                    <a:bodyPr/>
                    <a:lstStyle/>
                    <a:p>
                      <a:pPr algn="ctr">
                        <a:buNone/>
                      </a:pPr>
                      <a:r>
                        <a:rPr lang="en-ZA" altLang="en-US" sz="2400" dirty="0">
                          <a:solidFill>
                            <a:schemeClr val="tx1"/>
                          </a:solidFill>
                        </a:rPr>
                        <a:t>3</a:t>
                      </a:r>
                    </a:p>
                  </a:txBody>
                  <a:tcPr marL="119864" marR="119864" marT="59931" marB="59931">
                    <a:solidFill>
                      <a:srgbClr val="9FD9DA"/>
                    </a:solidFill>
                  </a:tcPr>
                </a:tc>
                <a:tc>
                  <a:txBody>
                    <a:bodyPr/>
                    <a:lstStyle/>
                    <a:p>
                      <a:pPr algn="ctr">
                        <a:buNone/>
                      </a:pPr>
                      <a:r>
                        <a:rPr lang="en-ZA" altLang="en-US" sz="2400">
                          <a:solidFill>
                            <a:schemeClr val="tx1"/>
                          </a:solidFill>
                        </a:rPr>
                        <a:t>1</a:t>
                      </a:r>
                    </a:p>
                  </a:txBody>
                  <a:tcPr marL="119864" marR="119864" marT="59931" marB="59931">
                    <a:solidFill>
                      <a:srgbClr val="9FD9DA"/>
                    </a:solidFill>
                  </a:tcPr>
                </a:tc>
                <a:extLst>
                  <a:ext uri="{0D108BD9-81ED-4DB2-BD59-A6C34878D82A}">
                    <a16:rowId xmlns="" xmlns:a16="http://schemas.microsoft.com/office/drawing/2014/main" val="10000"/>
                  </a:ext>
                </a:extLst>
              </a:tr>
              <a:tr h="499432">
                <a:tc>
                  <a:txBody>
                    <a:bodyPr/>
                    <a:lstStyle/>
                    <a:p>
                      <a:pPr algn="ctr">
                        <a:buNone/>
                      </a:pPr>
                      <a:endParaRPr lang="en-US" sz="2400">
                        <a:solidFill>
                          <a:schemeClr val="tx1"/>
                        </a:solidFill>
                      </a:endParaRPr>
                    </a:p>
                  </a:txBody>
                  <a:tcPr marL="119864" marR="119864" marT="59931" marB="59931">
                    <a:solidFill>
                      <a:srgbClr val="9FD9DA"/>
                    </a:solidFill>
                  </a:tcPr>
                </a:tc>
                <a:tc>
                  <a:txBody>
                    <a:bodyPr/>
                    <a:lstStyle/>
                    <a:p>
                      <a:pPr algn="ctr">
                        <a:buNone/>
                      </a:pPr>
                      <a:r>
                        <a:rPr lang="en-ZA" altLang="en-US" sz="2400" dirty="0">
                          <a:solidFill>
                            <a:schemeClr val="tx1"/>
                          </a:solidFill>
                        </a:rPr>
                        <a:t>4</a:t>
                      </a:r>
                    </a:p>
                  </a:txBody>
                  <a:tcPr marL="119864" marR="119864" marT="59931" marB="59931">
                    <a:solidFill>
                      <a:srgbClr val="9FD9DA"/>
                    </a:solidFill>
                  </a:tcPr>
                </a:tc>
                <a:tc>
                  <a:txBody>
                    <a:bodyPr/>
                    <a:lstStyle/>
                    <a:p>
                      <a:pPr algn="ctr">
                        <a:buNone/>
                      </a:pPr>
                      <a:r>
                        <a:rPr lang="en-ZA" altLang="en-US" sz="2400" dirty="0">
                          <a:solidFill>
                            <a:schemeClr val="tx1"/>
                          </a:solidFill>
                        </a:rPr>
                        <a:t>,</a:t>
                      </a:r>
                    </a:p>
                  </a:txBody>
                  <a:tcPr marL="119864" marR="119864" marT="59931" marB="59931">
                    <a:solidFill>
                      <a:srgbClr val="9FD9DA"/>
                    </a:solidFill>
                  </a:tcPr>
                </a:tc>
                <a:tc>
                  <a:txBody>
                    <a:bodyPr/>
                    <a:lstStyle/>
                    <a:p>
                      <a:pPr algn="ctr">
                        <a:buNone/>
                      </a:pPr>
                      <a:r>
                        <a:rPr lang="en-ZA" altLang="en-US" sz="2400" dirty="0">
                          <a:solidFill>
                            <a:schemeClr val="tx1"/>
                          </a:solidFill>
                        </a:rPr>
                        <a:t>9</a:t>
                      </a:r>
                    </a:p>
                  </a:txBody>
                  <a:tcPr marL="119864" marR="119864" marT="59931" marB="59931">
                    <a:solidFill>
                      <a:srgbClr val="9FD9DA"/>
                    </a:solidFill>
                  </a:tcPr>
                </a:tc>
                <a:tc>
                  <a:txBody>
                    <a:bodyPr/>
                    <a:lstStyle/>
                    <a:p>
                      <a:pPr algn="ctr">
                        <a:buNone/>
                      </a:pPr>
                      <a:r>
                        <a:rPr lang="en-ZA" altLang="en-US" sz="2400" dirty="0">
                          <a:solidFill>
                            <a:schemeClr val="tx1"/>
                          </a:solidFill>
                        </a:rPr>
                        <a:t>7</a:t>
                      </a:r>
                    </a:p>
                  </a:txBody>
                  <a:tcPr marL="119864" marR="119864" marT="59931" marB="59931">
                    <a:solidFill>
                      <a:srgbClr val="9FD9DA"/>
                    </a:solidFill>
                  </a:tcPr>
                </a:tc>
                <a:tc>
                  <a:txBody>
                    <a:bodyPr/>
                    <a:lstStyle/>
                    <a:p>
                      <a:pPr algn="ctr">
                        <a:buNone/>
                      </a:pPr>
                      <a:endParaRPr lang="en-ZA" altLang="en-US" sz="2400" dirty="0">
                        <a:solidFill>
                          <a:schemeClr val="tx1"/>
                        </a:solidFill>
                      </a:endParaRPr>
                    </a:p>
                  </a:txBody>
                  <a:tcPr marL="119864" marR="119864" marT="59931" marB="59931">
                    <a:solidFill>
                      <a:srgbClr val="9FD9DA"/>
                    </a:solidFill>
                  </a:tcPr>
                </a:tc>
                <a:extLst>
                  <a:ext uri="{0D108BD9-81ED-4DB2-BD59-A6C34878D82A}">
                    <a16:rowId xmlns="" xmlns:a16="http://schemas.microsoft.com/office/drawing/2014/main" val="10001"/>
                  </a:ext>
                </a:extLst>
              </a:tr>
              <a:tr h="499432">
                <a:tc>
                  <a:txBody>
                    <a:bodyPr/>
                    <a:lstStyle/>
                    <a:p>
                      <a:pPr algn="ctr">
                        <a:buNone/>
                      </a:pPr>
                      <a:r>
                        <a:rPr lang="en-ZA" altLang="en-US" sz="2400">
                          <a:solidFill>
                            <a:schemeClr val="tx1"/>
                          </a:solidFill>
                        </a:rPr>
                        <a:t>+</a:t>
                      </a:r>
                    </a:p>
                  </a:txBody>
                  <a:tcPr marL="119864" marR="119864" marT="59931" marB="59931">
                    <a:solidFill>
                      <a:srgbClr val="9FD9DA"/>
                    </a:solidFill>
                  </a:tcPr>
                </a:tc>
                <a:tc>
                  <a:txBody>
                    <a:bodyPr/>
                    <a:lstStyle/>
                    <a:p>
                      <a:pPr algn="ctr">
                        <a:buNone/>
                      </a:pPr>
                      <a:r>
                        <a:rPr lang="en-ZA" altLang="en-US" sz="2400" dirty="0">
                          <a:solidFill>
                            <a:schemeClr val="tx1"/>
                          </a:solidFill>
                        </a:rPr>
                        <a:t>6</a:t>
                      </a:r>
                    </a:p>
                  </a:txBody>
                  <a:tcPr marL="119864" marR="119864" marT="59931" marB="59931">
                    <a:solidFill>
                      <a:srgbClr val="9FD9DA"/>
                    </a:solidFill>
                  </a:tcPr>
                </a:tc>
                <a:tc>
                  <a:txBody>
                    <a:bodyPr/>
                    <a:lstStyle/>
                    <a:p>
                      <a:pPr algn="ctr">
                        <a:buNone/>
                      </a:pPr>
                      <a:r>
                        <a:rPr lang="en-ZA" altLang="en-US" sz="2400" dirty="0">
                          <a:solidFill>
                            <a:schemeClr val="tx1"/>
                          </a:solidFill>
                        </a:rPr>
                        <a:t>,</a:t>
                      </a:r>
                    </a:p>
                  </a:txBody>
                  <a:tcPr marL="119864" marR="119864" marT="59931" marB="59931">
                    <a:solidFill>
                      <a:srgbClr val="9FD9DA"/>
                    </a:solidFill>
                  </a:tcPr>
                </a:tc>
                <a:tc>
                  <a:txBody>
                    <a:bodyPr/>
                    <a:lstStyle/>
                    <a:p>
                      <a:pPr algn="ctr">
                        <a:buNone/>
                      </a:pPr>
                      <a:r>
                        <a:rPr lang="en-ZA" altLang="en-US" sz="2400" dirty="0">
                          <a:solidFill>
                            <a:schemeClr val="tx1"/>
                          </a:solidFill>
                        </a:rPr>
                        <a:t>3</a:t>
                      </a:r>
                    </a:p>
                  </a:txBody>
                  <a:tcPr marL="119864" marR="119864" marT="59931" marB="59931">
                    <a:solidFill>
                      <a:srgbClr val="9FD9DA"/>
                    </a:solidFill>
                  </a:tcPr>
                </a:tc>
                <a:tc>
                  <a:txBody>
                    <a:bodyPr/>
                    <a:lstStyle/>
                    <a:p>
                      <a:pPr algn="ctr">
                        <a:buNone/>
                      </a:pPr>
                      <a:r>
                        <a:rPr lang="en-ZA" altLang="en-US" sz="2400" dirty="0">
                          <a:solidFill>
                            <a:schemeClr val="tx1"/>
                          </a:solidFill>
                        </a:rPr>
                        <a:t>4</a:t>
                      </a:r>
                    </a:p>
                  </a:txBody>
                  <a:tcPr marL="119864" marR="119864" marT="59931" marB="59931">
                    <a:solidFill>
                      <a:srgbClr val="9FD9DA"/>
                    </a:solidFill>
                  </a:tcPr>
                </a:tc>
                <a:tc>
                  <a:txBody>
                    <a:bodyPr/>
                    <a:lstStyle/>
                    <a:p>
                      <a:pPr algn="ctr">
                        <a:buNone/>
                      </a:pPr>
                      <a:endParaRPr lang="en-ZA" altLang="en-US" sz="2400" dirty="0">
                        <a:solidFill>
                          <a:schemeClr val="tx1"/>
                        </a:solidFill>
                      </a:endParaRPr>
                    </a:p>
                  </a:txBody>
                  <a:tcPr marL="119864" marR="119864" marT="59931" marB="59931">
                    <a:solidFill>
                      <a:srgbClr val="9FD9DA"/>
                    </a:solidFill>
                  </a:tcPr>
                </a:tc>
                <a:extLst>
                  <a:ext uri="{0D108BD9-81ED-4DB2-BD59-A6C34878D82A}">
                    <a16:rowId xmlns="" xmlns:a16="http://schemas.microsoft.com/office/drawing/2014/main" val="10002"/>
                  </a:ext>
                </a:extLst>
              </a:tr>
              <a:tr h="499432">
                <a:tc>
                  <a:txBody>
                    <a:bodyPr/>
                    <a:lstStyle/>
                    <a:p>
                      <a:pPr algn="ctr">
                        <a:buNone/>
                      </a:pPr>
                      <a:r>
                        <a:rPr lang="en-ZA" altLang="en-US" sz="2400" dirty="0">
                          <a:solidFill>
                            <a:schemeClr val="tx1"/>
                          </a:solidFill>
                        </a:rPr>
                        <a:t>2</a:t>
                      </a:r>
                    </a:p>
                  </a:txBody>
                  <a:tcPr marL="119864" marR="119864" marT="59931" marB="59931">
                    <a:solidFill>
                      <a:srgbClr val="BDDA73"/>
                    </a:solidFill>
                  </a:tcPr>
                </a:tc>
                <a:tc>
                  <a:txBody>
                    <a:bodyPr/>
                    <a:lstStyle/>
                    <a:p>
                      <a:pPr algn="ctr">
                        <a:buNone/>
                      </a:pPr>
                      <a:r>
                        <a:rPr lang="en-ZA" altLang="en-US" sz="2400" dirty="0">
                          <a:solidFill>
                            <a:schemeClr val="tx1"/>
                          </a:solidFill>
                        </a:rPr>
                        <a:t>9</a:t>
                      </a:r>
                    </a:p>
                  </a:txBody>
                  <a:tcPr marL="119864" marR="119864" marT="59931" marB="59931">
                    <a:solidFill>
                      <a:srgbClr val="BDDA73"/>
                    </a:solidFill>
                  </a:tcPr>
                </a:tc>
                <a:tc>
                  <a:txBody>
                    <a:bodyPr/>
                    <a:lstStyle/>
                    <a:p>
                      <a:pPr algn="ctr">
                        <a:buNone/>
                      </a:pPr>
                      <a:r>
                        <a:rPr lang="en-ZA" altLang="en-US" sz="2400" dirty="0">
                          <a:solidFill>
                            <a:schemeClr val="tx1"/>
                          </a:solidFill>
                        </a:rPr>
                        <a:t>,</a:t>
                      </a:r>
                    </a:p>
                  </a:txBody>
                  <a:tcPr marL="119864" marR="119864" marT="59931" marB="59931">
                    <a:solidFill>
                      <a:srgbClr val="BDDA73"/>
                    </a:solidFill>
                  </a:tcPr>
                </a:tc>
                <a:tc>
                  <a:txBody>
                    <a:bodyPr/>
                    <a:lstStyle/>
                    <a:p>
                      <a:pPr algn="ctr">
                        <a:buNone/>
                      </a:pPr>
                      <a:r>
                        <a:rPr lang="en-ZA" altLang="en-US" sz="2400" dirty="0">
                          <a:solidFill>
                            <a:schemeClr val="tx1"/>
                          </a:solidFill>
                        </a:rPr>
                        <a:t>5</a:t>
                      </a:r>
                    </a:p>
                  </a:txBody>
                  <a:tcPr marL="119864" marR="119864" marT="59931" marB="59931">
                    <a:solidFill>
                      <a:srgbClr val="BDDA73"/>
                    </a:solidFill>
                  </a:tcPr>
                </a:tc>
                <a:tc>
                  <a:txBody>
                    <a:bodyPr/>
                    <a:lstStyle/>
                    <a:p>
                      <a:pPr algn="ctr">
                        <a:buNone/>
                      </a:pPr>
                      <a:r>
                        <a:rPr lang="en-ZA" altLang="en-US" sz="2400" dirty="0">
                          <a:solidFill>
                            <a:schemeClr val="tx1"/>
                          </a:solidFill>
                        </a:rPr>
                        <a:t>4</a:t>
                      </a:r>
                    </a:p>
                  </a:txBody>
                  <a:tcPr marL="119864" marR="119864" marT="59931" marB="59931">
                    <a:solidFill>
                      <a:srgbClr val="BDDA73"/>
                    </a:solidFill>
                  </a:tcPr>
                </a:tc>
                <a:tc>
                  <a:txBody>
                    <a:bodyPr/>
                    <a:lstStyle/>
                    <a:p>
                      <a:pPr algn="ctr">
                        <a:buNone/>
                      </a:pPr>
                      <a:r>
                        <a:rPr lang="en-ZA" altLang="en-US" sz="2400" dirty="0">
                          <a:solidFill>
                            <a:schemeClr val="tx1"/>
                          </a:solidFill>
                        </a:rPr>
                        <a:t>1</a:t>
                      </a:r>
                    </a:p>
                  </a:txBody>
                  <a:tcPr marL="119864" marR="119864" marT="59931" marB="59931">
                    <a:solidFill>
                      <a:srgbClr val="BDDA73"/>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46141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The Calculator</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1.1</a:t>
            </a:r>
            <a:endParaRPr lang="en-GB" dirty="0">
              <a:solidFill>
                <a:schemeClr val="bg1">
                  <a:lumMod val="65000"/>
                </a:schemeClr>
              </a:solidFill>
            </a:endParaRPr>
          </a:p>
        </p:txBody>
      </p:sp>
      <p:sp>
        <p:nvSpPr>
          <p:cNvPr id="40" name="Content Placeholder 2"/>
          <p:cNvSpPr>
            <a:spLocks noGrp="1"/>
          </p:cNvSpPr>
          <p:nvPr>
            <p:ph idx="1"/>
          </p:nvPr>
        </p:nvSpPr>
        <p:spPr>
          <a:xfrm>
            <a:off x="399289" y="1592288"/>
            <a:ext cx="7905751" cy="4485323"/>
          </a:xfrm>
        </p:spPr>
        <p:txBody>
          <a:bodyPr/>
          <a:lstStyle/>
          <a:p>
            <a:pPr marL="0" indent="0">
              <a:buNone/>
            </a:pPr>
            <a:r>
              <a:rPr lang="en-ZA" altLang="en-GB" sz="2400" b="1" dirty="0">
                <a:sym typeface="+mn-ea"/>
              </a:rPr>
              <a:t>For adding, subtracting, multiplying and division:</a:t>
            </a:r>
          </a:p>
          <a:p>
            <a:r>
              <a:rPr lang="en-ZA" altLang="en-GB" sz="2400" dirty="0">
                <a:sym typeface="+mn-ea"/>
              </a:rPr>
              <a:t>Press number key, operation key, number key. </a:t>
            </a:r>
          </a:p>
          <a:p>
            <a:r>
              <a:rPr lang="en-ZA" altLang="en-GB" sz="2400" dirty="0">
                <a:sym typeface="+mn-ea"/>
              </a:rPr>
              <a:t>Press the equals sign = for the answer.</a:t>
            </a:r>
            <a:r>
              <a:rPr lang="en-ZA" sz="2400" dirty="0"/>
              <a:t> </a:t>
            </a:r>
          </a:p>
        </p:txBody>
      </p:sp>
      <p:sp>
        <p:nvSpPr>
          <p:cNvPr id="5" name="Rectangle 4"/>
          <p:cNvSpPr/>
          <p:nvPr/>
        </p:nvSpPr>
        <p:spPr>
          <a:xfrm>
            <a:off x="526763" y="4141726"/>
            <a:ext cx="7358349" cy="1771712"/>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6" name="Content Placeholder 2"/>
          <p:cNvSpPr txBox="1">
            <a:spLocks/>
          </p:cNvSpPr>
          <p:nvPr/>
        </p:nvSpPr>
        <p:spPr>
          <a:xfrm>
            <a:off x="866355" y="3933825"/>
            <a:ext cx="139376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9CCB45"/>
                </a:solidFill>
              </a:rPr>
              <a:t>Important!</a:t>
            </a:r>
            <a:endParaRPr lang="en-GB" sz="2000" b="1" i="1" dirty="0">
              <a:solidFill>
                <a:srgbClr val="9CCB45"/>
              </a:solidFill>
            </a:endParaRPr>
          </a:p>
        </p:txBody>
      </p:sp>
      <p:sp>
        <p:nvSpPr>
          <p:cNvPr id="7" name="Content Placeholder 2"/>
          <p:cNvSpPr>
            <a:spLocks noGrp="1"/>
          </p:cNvSpPr>
          <p:nvPr/>
        </p:nvSpPr>
        <p:spPr>
          <a:xfrm>
            <a:off x="623297" y="4470061"/>
            <a:ext cx="7261816" cy="12718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174625"/>
            <a:r>
              <a:rPr lang="en-ZA" sz="2000" dirty="0">
                <a:sym typeface="+mn-ea"/>
              </a:rPr>
              <a:t>Notice that the calculator always uses a decimal point, not a decimal comma.</a:t>
            </a:r>
          </a:p>
          <a:p>
            <a:pPr marL="174625" indent="-174625"/>
            <a:r>
              <a:rPr lang="en-ZA" sz="2000" dirty="0">
                <a:sym typeface="+mn-ea"/>
              </a:rPr>
              <a:t>Markings (or separators) between groups of three digits make the number on the display easier to read.</a:t>
            </a:r>
            <a:endParaRPr lang="en-ZA" sz="2000"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6292" y="3091703"/>
            <a:ext cx="684131" cy="6480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0419" y="3091703"/>
            <a:ext cx="684130" cy="64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38" y="3091703"/>
            <a:ext cx="683658" cy="6480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6767" y="3091703"/>
            <a:ext cx="683658" cy="64800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4548" y="4099018"/>
            <a:ext cx="1627203" cy="1922703"/>
          </a:xfrm>
          <a:prstGeom prst="rect">
            <a:avLst/>
          </a:prstGeom>
          <a:noFill/>
          <a:ln>
            <a:noFill/>
          </a:ln>
        </p:spPr>
      </p:pic>
    </p:spTree>
    <p:extLst>
      <p:ext uri="{BB962C8B-B14F-4D97-AF65-F5344CB8AC3E}">
        <p14:creationId xmlns:p14="http://schemas.microsoft.com/office/powerpoint/2010/main" val="42173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1.15 page 18</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1.4</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startAt="2"/>
            </a:pPr>
            <a:r>
              <a:rPr lang="en-ZA" sz="2000" dirty="0"/>
              <a:t>6 283,64 – 1 013,464 = 5 270,176 </a:t>
            </a:r>
            <a:endParaRPr lang="en-ZA" altLang="en-US" sz="2000" dirty="0"/>
          </a:p>
        </p:txBody>
      </p:sp>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graphicFrame>
        <p:nvGraphicFramePr>
          <p:cNvPr id="23" name="Table 22"/>
          <p:cNvGraphicFramePr/>
          <p:nvPr>
            <p:extLst>
              <p:ext uri="{D42A27DB-BD31-4B8C-83A1-F6EECF244321}">
                <p14:modId xmlns:p14="http://schemas.microsoft.com/office/powerpoint/2010/main" val="2990138603"/>
              </p:ext>
            </p:extLst>
          </p:nvPr>
        </p:nvGraphicFramePr>
        <p:xfrm>
          <a:off x="1730366" y="3313860"/>
          <a:ext cx="4210058" cy="1498296"/>
        </p:xfrm>
        <a:graphic>
          <a:graphicData uri="http://schemas.openxmlformats.org/drawingml/2006/table">
            <a:tbl>
              <a:tblPr lastRow="1">
                <a:tableStyleId>{E8034E78-7F5D-4C2E-B375-FC64B27BC917}</a:tableStyleId>
              </a:tblPr>
              <a:tblGrid>
                <a:gridCol w="526000">
                  <a:extLst>
                    <a:ext uri="{9D8B030D-6E8A-4147-A177-3AD203B41FA5}">
                      <a16:colId xmlns="" xmlns:a16="http://schemas.microsoft.com/office/drawing/2014/main" val="20006"/>
                    </a:ext>
                  </a:extLst>
                </a:gridCol>
                <a:gridCol w="526000">
                  <a:extLst>
                    <a:ext uri="{9D8B030D-6E8A-4147-A177-3AD203B41FA5}">
                      <a16:colId xmlns="" xmlns:a16="http://schemas.microsoft.com/office/drawing/2014/main" val="20000"/>
                    </a:ext>
                  </a:extLst>
                </a:gridCol>
                <a:gridCol w="451200">
                  <a:extLst>
                    <a:ext uri="{9D8B030D-6E8A-4147-A177-3AD203B41FA5}">
                      <a16:colId xmlns="" xmlns:a16="http://schemas.microsoft.com/office/drawing/2014/main" val="20001"/>
                    </a:ext>
                  </a:extLst>
                </a:gridCol>
                <a:gridCol w="451143">
                  <a:extLst>
                    <a:ext uri="{9D8B030D-6E8A-4147-A177-3AD203B41FA5}">
                      <a16:colId xmlns="" xmlns:a16="http://schemas.microsoft.com/office/drawing/2014/main" val="20002"/>
                    </a:ext>
                  </a:extLst>
                </a:gridCol>
                <a:gridCol w="451143">
                  <a:extLst>
                    <a:ext uri="{9D8B030D-6E8A-4147-A177-3AD203B41FA5}">
                      <a16:colId xmlns="" xmlns:a16="http://schemas.microsoft.com/office/drawing/2014/main" val="20003"/>
                    </a:ext>
                  </a:extLst>
                </a:gridCol>
                <a:gridCol w="451086">
                  <a:extLst>
                    <a:ext uri="{9D8B030D-6E8A-4147-A177-3AD203B41FA5}">
                      <a16:colId xmlns="" xmlns:a16="http://schemas.microsoft.com/office/drawing/2014/main" val="20004"/>
                    </a:ext>
                  </a:extLst>
                </a:gridCol>
                <a:gridCol w="451086">
                  <a:extLst>
                    <a:ext uri="{9D8B030D-6E8A-4147-A177-3AD203B41FA5}">
                      <a16:colId xmlns="" xmlns:a16="http://schemas.microsoft.com/office/drawing/2014/main" val="20007"/>
                    </a:ext>
                  </a:extLst>
                </a:gridCol>
                <a:gridCol w="451200">
                  <a:extLst>
                    <a:ext uri="{9D8B030D-6E8A-4147-A177-3AD203B41FA5}">
                      <a16:colId xmlns="" xmlns:a16="http://schemas.microsoft.com/office/drawing/2014/main" val="20005"/>
                    </a:ext>
                  </a:extLst>
                </a:gridCol>
                <a:gridCol w="451200">
                  <a:extLst>
                    <a:ext uri="{9D8B030D-6E8A-4147-A177-3AD203B41FA5}">
                      <a16:colId xmlns="" xmlns:a16="http://schemas.microsoft.com/office/drawing/2014/main" val="20008"/>
                    </a:ext>
                  </a:extLst>
                </a:gridCol>
              </a:tblGrid>
              <a:tr h="499432">
                <a:tc>
                  <a:txBody>
                    <a:bodyPr/>
                    <a:lstStyle/>
                    <a:p>
                      <a:pPr algn="ctr">
                        <a:buNone/>
                      </a:pPr>
                      <a:endParaRPr lang="en-US" sz="2400" dirty="0">
                        <a:solidFill>
                          <a:schemeClr val="tx1"/>
                        </a:solidFill>
                      </a:endParaRPr>
                    </a:p>
                  </a:txBody>
                  <a:tcPr marL="119864" marR="119864" marT="59931" marB="59931">
                    <a:solidFill>
                      <a:srgbClr val="9FD9DA"/>
                    </a:solidFill>
                  </a:tcPr>
                </a:tc>
                <a:tc>
                  <a:txBody>
                    <a:bodyPr/>
                    <a:lstStyle/>
                    <a:p>
                      <a:pPr algn="ctr">
                        <a:buNone/>
                      </a:pPr>
                      <a:r>
                        <a:rPr lang="en-US" sz="2400" dirty="0">
                          <a:solidFill>
                            <a:schemeClr val="tx1"/>
                          </a:solidFill>
                        </a:rPr>
                        <a:t>6</a:t>
                      </a:r>
                    </a:p>
                  </a:txBody>
                  <a:tcPr marL="119864" marR="119864" marT="59931" marB="59931">
                    <a:solidFill>
                      <a:srgbClr val="9FD9DA"/>
                    </a:solidFill>
                  </a:tcPr>
                </a:tc>
                <a:tc>
                  <a:txBody>
                    <a:bodyPr/>
                    <a:lstStyle/>
                    <a:p>
                      <a:pPr algn="ctr">
                        <a:buNone/>
                      </a:pPr>
                      <a:r>
                        <a:rPr lang="en-ZA" altLang="en-US" sz="2400" dirty="0">
                          <a:solidFill>
                            <a:schemeClr val="tx1"/>
                          </a:solidFill>
                        </a:rPr>
                        <a:t>2</a:t>
                      </a:r>
                    </a:p>
                  </a:txBody>
                  <a:tcPr marL="119864" marR="119864" marT="59931" marB="59931">
                    <a:solidFill>
                      <a:srgbClr val="9FD9DA"/>
                    </a:solidFill>
                  </a:tcPr>
                </a:tc>
                <a:tc>
                  <a:txBody>
                    <a:bodyPr/>
                    <a:lstStyle/>
                    <a:p>
                      <a:pPr algn="ctr">
                        <a:buNone/>
                      </a:pPr>
                      <a:r>
                        <a:rPr lang="en-ZA" altLang="en-US" sz="2400" dirty="0">
                          <a:solidFill>
                            <a:schemeClr val="tx1"/>
                          </a:solidFill>
                        </a:rPr>
                        <a:t>8</a:t>
                      </a:r>
                    </a:p>
                  </a:txBody>
                  <a:tcPr marL="119864" marR="119864" marT="59931" marB="59931">
                    <a:solidFill>
                      <a:srgbClr val="9FD9DA"/>
                    </a:solidFill>
                  </a:tcPr>
                </a:tc>
                <a:tc>
                  <a:txBody>
                    <a:bodyPr/>
                    <a:lstStyle/>
                    <a:p>
                      <a:pPr algn="ctr">
                        <a:buNone/>
                      </a:pPr>
                      <a:r>
                        <a:rPr lang="en-ZA" altLang="en-US" sz="2400" dirty="0">
                          <a:solidFill>
                            <a:schemeClr val="tx1"/>
                          </a:solidFill>
                        </a:rPr>
                        <a:t>3</a:t>
                      </a:r>
                    </a:p>
                  </a:txBody>
                  <a:tcPr marL="119864" marR="119864" marT="59931" marB="59931">
                    <a:solidFill>
                      <a:srgbClr val="9FD9DA"/>
                    </a:solidFill>
                  </a:tcPr>
                </a:tc>
                <a:tc>
                  <a:txBody>
                    <a:bodyPr/>
                    <a:lstStyle/>
                    <a:p>
                      <a:pPr algn="ctr">
                        <a:buNone/>
                      </a:pPr>
                      <a:r>
                        <a:rPr lang="en-ZA" altLang="en-US" sz="2400" dirty="0">
                          <a:solidFill>
                            <a:schemeClr val="tx1"/>
                          </a:solidFill>
                        </a:rPr>
                        <a:t>,</a:t>
                      </a:r>
                    </a:p>
                  </a:txBody>
                  <a:tcPr marL="119864" marR="119864" marT="59931" marB="59931">
                    <a:solidFill>
                      <a:srgbClr val="9FD9DA"/>
                    </a:solidFill>
                  </a:tcPr>
                </a:tc>
                <a:tc>
                  <a:txBody>
                    <a:bodyPr/>
                    <a:lstStyle/>
                    <a:p>
                      <a:pPr algn="ctr">
                        <a:buNone/>
                      </a:pPr>
                      <a:r>
                        <a:rPr lang="en-ZA" altLang="en-US" sz="2400" dirty="0">
                          <a:solidFill>
                            <a:schemeClr val="tx1"/>
                          </a:solidFill>
                        </a:rPr>
                        <a:t>6</a:t>
                      </a:r>
                    </a:p>
                  </a:txBody>
                  <a:tcPr marL="119864" marR="119864" marT="59931" marB="59931">
                    <a:solidFill>
                      <a:srgbClr val="9FD9DA"/>
                    </a:solidFill>
                  </a:tcPr>
                </a:tc>
                <a:tc>
                  <a:txBody>
                    <a:bodyPr/>
                    <a:lstStyle/>
                    <a:p>
                      <a:pPr algn="ctr">
                        <a:buNone/>
                      </a:pPr>
                      <a:r>
                        <a:rPr lang="en-ZA" altLang="en-US" sz="2400" dirty="0">
                          <a:solidFill>
                            <a:schemeClr val="tx1"/>
                          </a:solidFill>
                        </a:rPr>
                        <a:t>4</a:t>
                      </a:r>
                    </a:p>
                  </a:txBody>
                  <a:tcPr marL="119864" marR="119864" marT="59931" marB="59931">
                    <a:solidFill>
                      <a:srgbClr val="9FD9DA"/>
                    </a:solidFill>
                  </a:tcPr>
                </a:tc>
                <a:tc>
                  <a:txBody>
                    <a:bodyPr/>
                    <a:lstStyle/>
                    <a:p>
                      <a:pPr algn="ctr">
                        <a:buNone/>
                      </a:pPr>
                      <a:endParaRPr lang="en-ZA" altLang="en-US" sz="2400" dirty="0">
                        <a:solidFill>
                          <a:schemeClr val="tx1"/>
                        </a:solidFill>
                      </a:endParaRPr>
                    </a:p>
                  </a:txBody>
                  <a:tcPr marL="119864" marR="119864" marT="59931" marB="59931">
                    <a:solidFill>
                      <a:srgbClr val="9FD9DA"/>
                    </a:solidFill>
                  </a:tcPr>
                </a:tc>
                <a:extLst>
                  <a:ext uri="{0D108BD9-81ED-4DB2-BD59-A6C34878D82A}">
                    <a16:rowId xmlns="" xmlns:a16="http://schemas.microsoft.com/office/drawing/2014/main" val="10000"/>
                  </a:ext>
                </a:extLst>
              </a:tr>
              <a:tr h="499432">
                <a:tc>
                  <a:txBody>
                    <a:bodyPr/>
                    <a:lstStyle/>
                    <a:p>
                      <a:pPr algn="ctr">
                        <a:buNone/>
                      </a:pPr>
                      <a:r>
                        <a:rPr lang="en-ZA" altLang="en-US" sz="2400" dirty="0">
                          <a:solidFill>
                            <a:schemeClr val="tx1"/>
                          </a:solidFill>
                        </a:rPr>
                        <a:t>-</a:t>
                      </a:r>
                    </a:p>
                  </a:txBody>
                  <a:tcPr marL="119864" marR="119864" marT="59931" marB="59931">
                    <a:solidFill>
                      <a:srgbClr val="9FD9DA"/>
                    </a:solidFill>
                  </a:tcPr>
                </a:tc>
                <a:tc>
                  <a:txBody>
                    <a:bodyPr/>
                    <a:lstStyle/>
                    <a:p>
                      <a:pPr algn="ctr">
                        <a:buNone/>
                      </a:pPr>
                      <a:r>
                        <a:rPr lang="en-ZA" altLang="en-US" sz="2400" dirty="0">
                          <a:solidFill>
                            <a:schemeClr val="tx1"/>
                          </a:solidFill>
                        </a:rPr>
                        <a:t>1</a:t>
                      </a:r>
                    </a:p>
                  </a:txBody>
                  <a:tcPr marL="119864" marR="119864" marT="59931" marB="59931">
                    <a:solidFill>
                      <a:srgbClr val="9FD9DA"/>
                    </a:solidFill>
                  </a:tcPr>
                </a:tc>
                <a:tc>
                  <a:txBody>
                    <a:bodyPr/>
                    <a:lstStyle/>
                    <a:p>
                      <a:pPr algn="ctr">
                        <a:buNone/>
                      </a:pPr>
                      <a:r>
                        <a:rPr lang="en-ZA" altLang="en-US" sz="2400" dirty="0">
                          <a:solidFill>
                            <a:schemeClr val="tx1"/>
                          </a:solidFill>
                        </a:rPr>
                        <a:t>0</a:t>
                      </a:r>
                    </a:p>
                  </a:txBody>
                  <a:tcPr marL="119864" marR="119864" marT="59931" marB="59931">
                    <a:solidFill>
                      <a:srgbClr val="9FD9DA"/>
                    </a:solidFill>
                  </a:tcPr>
                </a:tc>
                <a:tc>
                  <a:txBody>
                    <a:bodyPr/>
                    <a:lstStyle/>
                    <a:p>
                      <a:pPr algn="ctr">
                        <a:buNone/>
                      </a:pPr>
                      <a:r>
                        <a:rPr lang="en-ZA" altLang="en-US" sz="2400" dirty="0">
                          <a:solidFill>
                            <a:schemeClr val="tx1"/>
                          </a:solidFill>
                        </a:rPr>
                        <a:t>1</a:t>
                      </a:r>
                    </a:p>
                  </a:txBody>
                  <a:tcPr marL="119864" marR="119864" marT="59931" marB="59931">
                    <a:solidFill>
                      <a:srgbClr val="9FD9DA"/>
                    </a:solidFill>
                  </a:tcPr>
                </a:tc>
                <a:tc>
                  <a:txBody>
                    <a:bodyPr/>
                    <a:lstStyle/>
                    <a:p>
                      <a:pPr algn="ctr">
                        <a:buNone/>
                      </a:pPr>
                      <a:r>
                        <a:rPr lang="en-ZA" altLang="en-US" sz="2400" dirty="0">
                          <a:solidFill>
                            <a:schemeClr val="tx1"/>
                          </a:solidFill>
                        </a:rPr>
                        <a:t>3</a:t>
                      </a:r>
                    </a:p>
                  </a:txBody>
                  <a:tcPr marL="119864" marR="119864" marT="59931" marB="59931">
                    <a:solidFill>
                      <a:srgbClr val="9FD9DA"/>
                    </a:solidFill>
                  </a:tcPr>
                </a:tc>
                <a:tc>
                  <a:txBody>
                    <a:bodyPr/>
                    <a:lstStyle/>
                    <a:p>
                      <a:pPr algn="ctr">
                        <a:buNone/>
                      </a:pPr>
                      <a:r>
                        <a:rPr lang="en-ZA" altLang="en-US" sz="2400" dirty="0">
                          <a:solidFill>
                            <a:schemeClr val="tx1"/>
                          </a:solidFill>
                        </a:rPr>
                        <a:t>,</a:t>
                      </a:r>
                    </a:p>
                  </a:txBody>
                  <a:tcPr marL="119864" marR="119864" marT="59931" marB="59931">
                    <a:solidFill>
                      <a:srgbClr val="9FD9DA"/>
                    </a:solidFill>
                  </a:tcPr>
                </a:tc>
                <a:tc>
                  <a:txBody>
                    <a:bodyPr/>
                    <a:lstStyle/>
                    <a:p>
                      <a:pPr algn="ctr">
                        <a:buNone/>
                      </a:pPr>
                      <a:r>
                        <a:rPr lang="en-ZA" altLang="en-US" sz="2400" dirty="0">
                          <a:solidFill>
                            <a:schemeClr val="tx1"/>
                          </a:solidFill>
                        </a:rPr>
                        <a:t>4</a:t>
                      </a:r>
                    </a:p>
                  </a:txBody>
                  <a:tcPr marL="119864" marR="119864" marT="59931" marB="59931">
                    <a:solidFill>
                      <a:srgbClr val="9FD9DA"/>
                    </a:solidFill>
                  </a:tcPr>
                </a:tc>
                <a:tc>
                  <a:txBody>
                    <a:bodyPr/>
                    <a:lstStyle/>
                    <a:p>
                      <a:pPr algn="ctr">
                        <a:buNone/>
                      </a:pPr>
                      <a:r>
                        <a:rPr lang="en-ZA" altLang="en-US" sz="2400" dirty="0">
                          <a:solidFill>
                            <a:schemeClr val="tx1"/>
                          </a:solidFill>
                        </a:rPr>
                        <a:t>6</a:t>
                      </a:r>
                    </a:p>
                  </a:txBody>
                  <a:tcPr marL="119864" marR="119864" marT="59931" marB="59931">
                    <a:solidFill>
                      <a:srgbClr val="9FD9DA"/>
                    </a:solidFill>
                  </a:tcPr>
                </a:tc>
                <a:tc>
                  <a:txBody>
                    <a:bodyPr/>
                    <a:lstStyle/>
                    <a:p>
                      <a:pPr algn="ctr">
                        <a:buNone/>
                      </a:pPr>
                      <a:r>
                        <a:rPr lang="en-ZA" altLang="en-US" sz="2400" dirty="0">
                          <a:solidFill>
                            <a:schemeClr val="tx1"/>
                          </a:solidFill>
                        </a:rPr>
                        <a:t>4</a:t>
                      </a:r>
                    </a:p>
                  </a:txBody>
                  <a:tcPr marL="119864" marR="119864" marT="59931" marB="59931">
                    <a:solidFill>
                      <a:srgbClr val="9FD9DA"/>
                    </a:solidFill>
                  </a:tcPr>
                </a:tc>
                <a:extLst>
                  <a:ext uri="{0D108BD9-81ED-4DB2-BD59-A6C34878D82A}">
                    <a16:rowId xmlns="" xmlns:a16="http://schemas.microsoft.com/office/drawing/2014/main" val="10002"/>
                  </a:ext>
                </a:extLst>
              </a:tr>
              <a:tr h="499432">
                <a:tc>
                  <a:txBody>
                    <a:bodyPr/>
                    <a:lstStyle/>
                    <a:p>
                      <a:pPr algn="ctr">
                        <a:buNone/>
                      </a:pPr>
                      <a:endParaRPr lang="en-ZA" altLang="en-US" sz="2400" dirty="0">
                        <a:solidFill>
                          <a:schemeClr val="tx1"/>
                        </a:solidFill>
                      </a:endParaRPr>
                    </a:p>
                  </a:txBody>
                  <a:tcPr marL="119864" marR="119864" marT="59931" marB="59931">
                    <a:solidFill>
                      <a:srgbClr val="BDDA73"/>
                    </a:solidFill>
                  </a:tcPr>
                </a:tc>
                <a:tc>
                  <a:txBody>
                    <a:bodyPr/>
                    <a:lstStyle/>
                    <a:p>
                      <a:pPr algn="ctr">
                        <a:buNone/>
                      </a:pPr>
                      <a:r>
                        <a:rPr lang="en-ZA" altLang="en-US" sz="2400" dirty="0">
                          <a:solidFill>
                            <a:schemeClr val="tx1"/>
                          </a:solidFill>
                        </a:rPr>
                        <a:t>5</a:t>
                      </a:r>
                    </a:p>
                  </a:txBody>
                  <a:tcPr marL="119864" marR="119864" marT="59931" marB="59931">
                    <a:solidFill>
                      <a:srgbClr val="BDDA73"/>
                    </a:solidFill>
                  </a:tcPr>
                </a:tc>
                <a:tc>
                  <a:txBody>
                    <a:bodyPr/>
                    <a:lstStyle/>
                    <a:p>
                      <a:pPr algn="ctr">
                        <a:buNone/>
                      </a:pPr>
                      <a:r>
                        <a:rPr lang="en-ZA" altLang="en-US" sz="2400" dirty="0">
                          <a:solidFill>
                            <a:schemeClr val="tx1"/>
                          </a:solidFill>
                        </a:rPr>
                        <a:t>2</a:t>
                      </a:r>
                    </a:p>
                  </a:txBody>
                  <a:tcPr marL="119864" marR="119864" marT="59931" marB="59931">
                    <a:solidFill>
                      <a:srgbClr val="BDDA73"/>
                    </a:solidFill>
                  </a:tcPr>
                </a:tc>
                <a:tc>
                  <a:txBody>
                    <a:bodyPr/>
                    <a:lstStyle/>
                    <a:p>
                      <a:pPr algn="ctr">
                        <a:buNone/>
                      </a:pPr>
                      <a:r>
                        <a:rPr lang="en-ZA" altLang="en-US" sz="2400" dirty="0">
                          <a:solidFill>
                            <a:schemeClr val="tx1"/>
                          </a:solidFill>
                        </a:rPr>
                        <a:t>7</a:t>
                      </a:r>
                    </a:p>
                  </a:txBody>
                  <a:tcPr marL="119864" marR="119864" marT="59931" marB="59931">
                    <a:solidFill>
                      <a:srgbClr val="BDDA73"/>
                    </a:solidFill>
                  </a:tcPr>
                </a:tc>
                <a:tc>
                  <a:txBody>
                    <a:bodyPr/>
                    <a:lstStyle/>
                    <a:p>
                      <a:pPr algn="ctr">
                        <a:buNone/>
                      </a:pPr>
                      <a:r>
                        <a:rPr lang="en-ZA" altLang="en-US" sz="2400" dirty="0">
                          <a:solidFill>
                            <a:schemeClr val="tx1"/>
                          </a:solidFill>
                        </a:rPr>
                        <a:t>0</a:t>
                      </a:r>
                    </a:p>
                  </a:txBody>
                  <a:tcPr marL="119864" marR="119864" marT="59931" marB="59931">
                    <a:solidFill>
                      <a:srgbClr val="BDDA73"/>
                    </a:solidFill>
                  </a:tcPr>
                </a:tc>
                <a:tc>
                  <a:txBody>
                    <a:bodyPr/>
                    <a:lstStyle/>
                    <a:p>
                      <a:pPr algn="ctr">
                        <a:buNone/>
                      </a:pPr>
                      <a:r>
                        <a:rPr lang="en-ZA" altLang="en-US" sz="2400" dirty="0">
                          <a:solidFill>
                            <a:schemeClr val="tx1"/>
                          </a:solidFill>
                        </a:rPr>
                        <a:t>,</a:t>
                      </a:r>
                    </a:p>
                  </a:txBody>
                  <a:tcPr marL="119864" marR="119864" marT="59931" marB="59931">
                    <a:solidFill>
                      <a:srgbClr val="BDDA73"/>
                    </a:solidFill>
                  </a:tcPr>
                </a:tc>
                <a:tc>
                  <a:txBody>
                    <a:bodyPr/>
                    <a:lstStyle/>
                    <a:p>
                      <a:pPr algn="ctr">
                        <a:buNone/>
                      </a:pPr>
                      <a:r>
                        <a:rPr lang="en-ZA" altLang="en-US" sz="2400" dirty="0">
                          <a:solidFill>
                            <a:schemeClr val="tx1"/>
                          </a:solidFill>
                        </a:rPr>
                        <a:t>1</a:t>
                      </a:r>
                    </a:p>
                  </a:txBody>
                  <a:tcPr marL="119864" marR="119864" marT="59931" marB="59931">
                    <a:solidFill>
                      <a:srgbClr val="BDDA73"/>
                    </a:solidFill>
                  </a:tcPr>
                </a:tc>
                <a:tc>
                  <a:txBody>
                    <a:bodyPr/>
                    <a:lstStyle/>
                    <a:p>
                      <a:pPr algn="ctr">
                        <a:buNone/>
                      </a:pPr>
                      <a:r>
                        <a:rPr lang="en-ZA" altLang="en-US" sz="2400" dirty="0">
                          <a:solidFill>
                            <a:schemeClr val="tx1"/>
                          </a:solidFill>
                        </a:rPr>
                        <a:t>7</a:t>
                      </a:r>
                    </a:p>
                  </a:txBody>
                  <a:tcPr marL="119864" marR="119864" marT="59931" marB="59931">
                    <a:solidFill>
                      <a:srgbClr val="BDDA73"/>
                    </a:solidFill>
                  </a:tcPr>
                </a:tc>
                <a:tc>
                  <a:txBody>
                    <a:bodyPr/>
                    <a:lstStyle/>
                    <a:p>
                      <a:pPr algn="ctr">
                        <a:buNone/>
                      </a:pPr>
                      <a:r>
                        <a:rPr lang="en-ZA" altLang="en-US" sz="2400" dirty="0">
                          <a:solidFill>
                            <a:schemeClr val="tx1"/>
                          </a:solidFill>
                        </a:rPr>
                        <a:t>6</a:t>
                      </a:r>
                    </a:p>
                  </a:txBody>
                  <a:tcPr marL="119864" marR="119864" marT="59931" marB="59931">
                    <a:solidFill>
                      <a:srgbClr val="BDDA73"/>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98746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Multiplying and dividing decimals</a:t>
            </a:r>
            <a:endParaRPr lang="en-ZA" sz="4400"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If you use a calculator, the process is exactly the same as for whole numbers. </a:t>
            </a:r>
          </a:p>
          <a:p>
            <a:pPr marL="342900" indent="-342900">
              <a:buFont typeface="Arial" panose="020B0604020202020204" pitchFamily="34" charset="0"/>
              <a:buChar char="•"/>
            </a:pPr>
            <a:r>
              <a:rPr lang="en-ZA" altLang="en-US" dirty="0"/>
              <a:t>E</a:t>
            </a:r>
            <a:r>
              <a:rPr lang="en-US" dirty="0" err="1"/>
              <a:t>stimate</a:t>
            </a:r>
            <a:r>
              <a:rPr lang="en-US" dirty="0"/>
              <a:t> your answer quickly so that if you make an error, such as putting the decimal point in incorrectly, you can see this immediately. </a:t>
            </a:r>
          </a:p>
        </p:txBody>
      </p:sp>
      <p:sp>
        <p:nvSpPr>
          <p:cNvPr id="4" name="Text Placeholder 3"/>
          <p:cNvSpPr>
            <a:spLocks noGrp="1"/>
          </p:cNvSpPr>
          <p:nvPr>
            <p:ph type="body" sz="quarter" idx="10"/>
          </p:nvPr>
        </p:nvSpPr>
        <p:spPr/>
        <p:txBody>
          <a:bodyPr/>
          <a:lstStyle/>
          <a:p>
            <a:r>
              <a:rPr lang="en-GB" dirty="0"/>
              <a:t>Unit 1.4</a:t>
            </a:r>
          </a:p>
        </p:txBody>
      </p:sp>
      <p:sp>
        <p:nvSpPr>
          <p:cNvPr id="5" name="Rectangle 4"/>
          <p:cNvSpPr/>
          <p:nvPr/>
        </p:nvSpPr>
        <p:spPr>
          <a:xfrm>
            <a:off x="518159" y="3340098"/>
            <a:ext cx="7697994" cy="2684183"/>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TextBox 5"/>
          <p:cNvSpPr txBox="1"/>
          <p:nvPr/>
        </p:nvSpPr>
        <p:spPr>
          <a:xfrm>
            <a:off x="2201031" y="3432072"/>
            <a:ext cx="5894097" cy="2554545"/>
          </a:xfrm>
          <a:prstGeom prst="rect">
            <a:avLst/>
          </a:prstGeom>
          <a:noFill/>
        </p:spPr>
        <p:txBody>
          <a:bodyPr wrap="square" rtlCol="0" anchor="ctr">
            <a:spAutoFit/>
          </a:bodyPr>
          <a:lstStyle/>
          <a:p>
            <a:r>
              <a:rPr lang="en-ZA" altLang="en-US" sz="2000" b="1" dirty="0"/>
              <a:t>W</a:t>
            </a:r>
            <a:r>
              <a:rPr lang="en-US" sz="2000" b="1" dirty="0" err="1"/>
              <a:t>ithout</a:t>
            </a:r>
            <a:r>
              <a:rPr lang="en-US" sz="2000" b="1" dirty="0"/>
              <a:t> a calculator, follow these steps:</a:t>
            </a:r>
          </a:p>
          <a:p>
            <a:pPr marL="342900" indent="-342900">
              <a:buFont typeface="Arial" panose="020B0604020202020204" pitchFamily="34" charset="0"/>
              <a:buChar char="•"/>
            </a:pPr>
            <a:r>
              <a:rPr lang="en-US" sz="2000" dirty="0"/>
              <a:t>Multiply as with whole numbers (ignoring the decimal places for now).</a:t>
            </a:r>
          </a:p>
          <a:p>
            <a:pPr marL="342900" indent="-342900">
              <a:buFont typeface="Arial" panose="020B0604020202020204" pitchFamily="34" charset="0"/>
              <a:buChar char="•"/>
            </a:pPr>
            <a:r>
              <a:rPr lang="en-US" sz="2000" dirty="0"/>
              <a:t>Count </a:t>
            </a:r>
            <a:r>
              <a:rPr lang="en-ZA" altLang="en-US" sz="2000" dirty="0"/>
              <a:t>the total of</a:t>
            </a:r>
            <a:r>
              <a:rPr lang="en-US" sz="2000" dirty="0"/>
              <a:t> all the decimal places to the right of the decimal comma in the question.</a:t>
            </a:r>
          </a:p>
          <a:p>
            <a:pPr marL="342900" indent="-342900">
              <a:buFont typeface="Arial" panose="020B0604020202020204" pitchFamily="34" charset="0"/>
              <a:buChar char="•"/>
            </a:pPr>
            <a:r>
              <a:rPr lang="en-US" sz="2000" dirty="0"/>
              <a:t>Put that number of decimal places in the answer. Start at the right-hand side and count that number of places to the left. Insert the decimal comma.</a:t>
            </a:r>
          </a:p>
        </p:txBody>
      </p:sp>
      <p:grpSp>
        <p:nvGrpSpPr>
          <p:cNvPr id="7" name="Group 6"/>
          <p:cNvGrpSpPr/>
          <p:nvPr/>
        </p:nvGrpSpPr>
        <p:grpSpPr>
          <a:xfrm>
            <a:off x="399289" y="3355119"/>
            <a:ext cx="1838942" cy="2280168"/>
            <a:chOff x="399289" y="3100030"/>
            <a:chExt cx="1838942" cy="2280168"/>
          </a:xfrm>
        </p:grpSpPr>
        <p:sp>
          <p:nvSpPr>
            <p:cNvPr id="8" name="TextBox 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250" y="2187537"/>
            <a:ext cx="2955799" cy="3492575"/>
          </a:xfrm>
          <a:prstGeom prst="rect">
            <a:avLst/>
          </a:prstGeom>
          <a:noFill/>
          <a:ln>
            <a:noFill/>
          </a:ln>
        </p:spPr>
      </p:pic>
    </p:spTree>
    <p:extLst>
      <p:ext uri="{BB962C8B-B14F-4D97-AF65-F5344CB8AC3E}">
        <p14:creationId xmlns:p14="http://schemas.microsoft.com/office/powerpoint/2010/main" val="195546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fltVal val="0"/>
                                          </p:val>
                                        </p:tav>
                                        <p:tav tm="100000">
                                          <p:val>
                                            <p:strVal val="#ppt_w"/>
                                          </p:val>
                                        </p:tav>
                                      </p:tavLst>
                                    </p:anim>
                                    <p:anim calcmode="lin" valueType="num">
                                      <p:cBhvr>
                                        <p:cTn id="22" dur="750" fill="hold"/>
                                        <p:tgtEl>
                                          <p:spTgt spid="7"/>
                                        </p:tgtEl>
                                        <p:attrNameLst>
                                          <p:attrName>ppt_h</p:attrName>
                                        </p:attrNameLst>
                                      </p:cBhvr>
                                      <p:tavLst>
                                        <p:tav tm="0">
                                          <p:val>
                                            <p:fltVal val="0"/>
                                          </p:val>
                                        </p:tav>
                                        <p:tav tm="100000">
                                          <p:val>
                                            <p:strVal val="#ppt_h"/>
                                          </p:val>
                                        </p:tav>
                                      </p:tavLst>
                                    </p:anim>
                                    <p:anim calcmode="lin" valueType="num">
                                      <p:cBhvr>
                                        <p:cTn id="23" dur="750" fill="hold"/>
                                        <p:tgtEl>
                                          <p:spTgt spid="7"/>
                                        </p:tgtEl>
                                        <p:attrNameLst>
                                          <p:attrName>style.rotation</p:attrName>
                                        </p:attrNameLst>
                                      </p:cBhvr>
                                      <p:tavLst>
                                        <p:tav tm="0">
                                          <p:val>
                                            <p:fltVal val="90"/>
                                          </p:val>
                                        </p:tav>
                                        <p:tav tm="100000">
                                          <p:val>
                                            <p:fltVal val="0"/>
                                          </p:val>
                                        </p:tav>
                                      </p:tavLst>
                                    </p:anim>
                                    <p:animEffect transition="in" filter="fade">
                                      <p:cBhvr>
                                        <p:cTn id="24" dur="750"/>
                                        <p:tgtEl>
                                          <p:spTgt spid="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1.16 page 19</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1.4</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startAt="2"/>
            </a:pPr>
            <a:r>
              <a:rPr lang="en-US" sz="2000" dirty="0"/>
              <a:t>A plumber charges R225,75 per hour and works for 3,5 hours. What is his fee?</a:t>
            </a:r>
          </a:p>
        </p:txBody>
      </p:sp>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4132" y="2155613"/>
            <a:ext cx="2948035" cy="3483400"/>
          </a:xfrm>
          <a:prstGeom prst="rect">
            <a:avLst/>
          </a:prstGeom>
          <a:noFill/>
          <a:ln>
            <a:noFill/>
          </a:ln>
        </p:spPr>
      </p:pic>
      <p:sp>
        <p:nvSpPr>
          <p:cNvPr id="22" name="TextBox 21"/>
          <p:cNvSpPr txBox="1"/>
          <p:nvPr/>
        </p:nvSpPr>
        <p:spPr>
          <a:xfrm>
            <a:off x="1549929" y="3109353"/>
            <a:ext cx="6281396" cy="2554545"/>
          </a:xfrm>
          <a:prstGeom prst="rect">
            <a:avLst/>
          </a:prstGeom>
          <a:noFill/>
        </p:spPr>
        <p:txBody>
          <a:bodyPr wrap="square" rtlCol="0">
            <a:spAutoFit/>
          </a:bodyPr>
          <a:lstStyle/>
          <a:p>
            <a:pPr marL="182563" indent="-182563">
              <a:buFont typeface="Arial" panose="020B0604020202020204" pitchFamily="34" charset="0"/>
              <a:buChar char="•"/>
            </a:pPr>
            <a:r>
              <a:rPr lang="en-ZA" altLang="en-US" sz="2000" dirty="0"/>
              <a:t>R225,75 × 3,5 = R790,125 	</a:t>
            </a:r>
          </a:p>
          <a:p>
            <a:pPr marL="182563" indent="-182563">
              <a:buFont typeface="Arial" panose="020B0604020202020204" pitchFamily="34" charset="0"/>
              <a:buChar char="•"/>
            </a:pPr>
            <a:r>
              <a:rPr lang="en-ZA" altLang="en-US" sz="2000" dirty="0"/>
              <a:t>Round off to the nearest cent: R790,13</a:t>
            </a:r>
          </a:p>
          <a:p>
            <a:pPr marL="182563" indent="-182563">
              <a:buFont typeface="Arial" panose="020B0604020202020204" pitchFamily="34" charset="0"/>
              <a:buChar char="•"/>
            </a:pPr>
            <a:endParaRPr lang="en-ZA" altLang="en-US" sz="2000" dirty="0"/>
          </a:p>
          <a:p>
            <a:r>
              <a:rPr lang="en-ZA" altLang="en-US" sz="2000" dirty="0">
                <a:solidFill>
                  <a:schemeClr val="bg1"/>
                </a:solidFill>
              </a:rPr>
              <a:t>To multiply by a power of 10, count the number of zeroes and move the decimal comma the same number of places to the right. </a:t>
            </a:r>
          </a:p>
          <a:p>
            <a:r>
              <a:rPr lang="en-ZA" altLang="en-US" sz="2000" dirty="0"/>
              <a:t>Examples:       526</a:t>
            </a:r>
            <a:r>
              <a:rPr lang="en-ZA" altLang="en-US" sz="2000" b="1" dirty="0">
                <a:solidFill>
                  <a:schemeClr val="bg1"/>
                </a:solidFill>
              </a:rPr>
              <a:t>,</a:t>
            </a:r>
            <a:r>
              <a:rPr lang="en-ZA" altLang="en-US" sz="2000" dirty="0"/>
              <a:t>679 × 100 = 52 667</a:t>
            </a:r>
            <a:r>
              <a:rPr lang="en-ZA" altLang="en-US" sz="2000" b="1" dirty="0">
                <a:solidFill>
                  <a:schemeClr val="bg1"/>
                </a:solidFill>
              </a:rPr>
              <a:t>,</a:t>
            </a:r>
            <a:r>
              <a:rPr lang="en-ZA" altLang="en-US" sz="2000" dirty="0"/>
              <a:t>9			             </a:t>
            </a:r>
            <a:r>
              <a:rPr lang="en-ZA" altLang="en-US" sz="2000" dirty="0">
                <a:sym typeface="+mn-ea"/>
              </a:rPr>
              <a:t>341</a:t>
            </a:r>
            <a:r>
              <a:rPr lang="en-ZA" altLang="en-US" sz="2000" dirty="0">
                <a:solidFill>
                  <a:schemeClr val="bg1"/>
                </a:solidFill>
                <a:sym typeface="+mn-ea"/>
              </a:rPr>
              <a:t>,</a:t>
            </a:r>
            <a:r>
              <a:rPr lang="en-ZA" altLang="en-US" sz="2000" dirty="0">
                <a:sym typeface="+mn-ea"/>
              </a:rPr>
              <a:t>563 × 100 = 34 156</a:t>
            </a:r>
            <a:r>
              <a:rPr lang="en-ZA" altLang="en-US" sz="2000" dirty="0">
                <a:solidFill>
                  <a:schemeClr val="bg1"/>
                </a:solidFill>
                <a:sym typeface="+mn-ea"/>
              </a:rPr>
              <a:t>,</a:t>
            </a:r>
            <a:r>
              <a:rPr lang="en-ZA" altLang="en-US" sz="2000" dirty="0">
                <a:sym typeface="+mn-ea"/>
              </a:rPr>
              <a:t>3</a:t>
            </a:r>
            <a:endParaRPr lang="en-ZA" sz="2000" dirty="0"/>
          </a:p>
        </p:txBody>
      </p:sp>
      <p:sp>
        <p:nvSpPr>
          <p:cNvPr id="24" name="Arc 23"/>
          <p:cNvSpPr/>
          <p:nvPr/>
        </p:nvSpPr>
        <p:spPr>
          <a:xfrm rot="8640000">
            <a:off x="5316705" y="4955815"/>
            <a:ext cx="486410" cy="328930"/>
          </a:xfrm>
          <a:prstGeom prst="arc">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 xmlns:a16="http://schemas.microsoft.com/office/drawing/2014/main" id="{A998BB6C-2382-4C6C-BEFC-756CCC20E8FA}"/>
              </a:ext>
            </a:extLst>
          </p:cNvPr>
          <p:cNvSpPr/>
          <p:nvPr/>
        </p:nvSpPr>
        <p:spPr>
          <a:xfrm rot="8640000">
            <a:off x="5356308" y="5296924"/>
            <a:ext cx="486410" cy="328930"/>
          </a:xfrm>
          <a:prstGeom prst="arc">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1941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xEl>
                                              <p:pRg st="1" end="1"/>
                                            </p:txEl>
                                          </p:spTgt>
                                        </p:tgtEl>
                                        <p:attrNameLst>
                                          <p:attrName>style.visibility</p:attrName>
                                        </p:attrNameLst>
                                      </p:cBhvr>
                                      <p:to>
                                        <p:strVal val="visible"/>
                                      </p:to>
                                    </p:set>
                                    <p:animEffect transition="in" filter="fade">
                                      <p:cBhvr>
                                        <p:cTn id="45" dur="500"/>
                                        <p:tgtEl>
                                          <p:spTgt spid="2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3" end="3"/>
                                            </p:txEl>
                                          </p:spTgt>
                                        </p:tgtEl>
                                        <p:attrNameLst>
                                          <p:attrName>style.visibility</p:attrName>
                                        </p:attrNameLst>
                                      </p:cBhvr>
                                      <p:to>
                                        <p:strVal val="visible"/>
                                      </p:to>
                                    </p:set>
                                    <p:animEffect transition="in" filter="fade">
                                      <p:cBhvr>
                                        <p:cTn id="50" dur="500"/>
                                        <p:tgtEl>
                                          <p:spTgt spid="2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4" end="4"/>
                                            </p:txEl>
                                          </p:spTgt>
                                        </p:tgtEl>
                                        <p:attrNameLst>
                                          <p:attrName>style.visibility</p:attrName>
                                        </p:attrNameLst>
                                      </p:cBhvr>
                                      <p:to>
                                        <p:strVal val="visible"/>
                                      </p:to>
                                    </p:set>
                                    <p:animEffect transition="in" filter="fade">
                                      <p:cBhvr>
                                        <p:cTn id="55" dur="500"/>
                                        <p:tgtEl>
                                          <p:spTgt spid="22">
                                            <p:txEl>
                                              <p:pRg st="4" end="4"/>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left)">
                                      <p:cBhvr>
                                        <p:cTn id="58" dur="500"/>
                                        <p:tgtEl>
                                          <p:spTgt spid="2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left)">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uiExpand="1" build="p"/>
      <p:bldP spid="24" grpId="0" animBg="1"/>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1.16 page 19</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1.4</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71449" y="1664989"/>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startAt="2"/>
            </a:pPr>
            <a:r>
              <a:rPr lang="en-US" sz="2000" dirty="0"/>
              <a:t>A plumber charges R225,75 per hour and works for 3,5 hours. What is his fee?</a:t>
            </a:r>
          </a:p>
        </p:txBody>
      </p:sp>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22" name="TextBox 21"/>
          <p:cNvSpPr txBox="1"/>
          <p:nvPr/>
        </p:nvSpPr>
        <p:spPr>
          <a:xfrm>
            <a:off x="1549929" y="3109353"/>
            <a:ext cx="6281396" cy="2246769"/>
          </a:xfrm>
          <a:prstGeom prst="rect">
            <a:avLst/>
          </a:prstGeom>
          <a:noFill/>
        </p:spPr>
        <p:txBody>
          <a:bodyPr wrap="square" rtlCol="0">
            <a:spAutoFit/>
          </a:bodyPr>
          <a:lstStyle/>
          <a:p>
            <a:r>
              <a:rPr lang="en-ZA" altLang="en-US" sz="2000" dirty="0">
                <a:solidFill>
                  <a:schemeClr val="bg1"/>
                </a:solidFill>
              </a:rPr>
              <a:t>To divide by a power of 10, count the number of zeroes and move the decimal comma the same number of places to the left.</a:t>
            </a:r>
          </a:p>
          <a:p>
            <a:endParaRPr lang="en-ZA" altLang="en-US" sz="2000" dirty="0">
              <a:solidFill>
                <a:schemeClr val="bg1"/>
              </a:solidFill>
            </a:endParaRPr>
          </a:p>
          <a:p>
            <a:r>
              <a:rPr lang="en-ZA" altLang="en-US" sz="2000" dirty="0">
                <a:sym typeface="+mn-ea"/>
              </a:rPr>
              <a:t>Examples: 	526</a:t>
            </a:r>
            <a:r>
              <a:rPr lang="en-ZA" altLang="en-US" sz="2000" dirty="0">
                <a:solidFill>
                  <a:schemeClr val="bg1"/>
                </a:solidFill>
                <a:sym typeface="+mn-ea"/>
              </a:rPr>
              <a:t>,</a:t>
            </a:r>
            <a:r>
              <a:rPr lang="en-ZA" altLang="en-US" sz="2000" dirty="0">
                <a:sym typeface="+mn-ea"/>
              </a:rPr>
              <a:t>679 </a:t>
            </a:r>
            <a:r>
              <a:rPr lang="en-ZA" altLang="en-US" sz="2000" dirty="0">
                <a:latin typeface="Arial" panose="020B0604020202020204" pitchFamily="34" charset="0"/>
                <a:sym typeface="+mn-ea"/>
              </a:rPr>
              <a:t>÷</a:t>
            </a:r>
            <a:r>
              <a:rPr lang="en-ZA" altLang="en-US" sz="2000" dirty="0">
                <a:sym typeface="+mn-ea"/>
              </a:rPr>
              <a:t> 100 = 5</a:t>
            </a:r>
            <a:r>
              <a:rPr lang="en-ZA" altLang="en-US" sz="2000" dirty="0">
                <a:solidFill>
                  <a:schemeClr val="bg1"/>
                </a:solidFill>
                <a:sym typeface="+mn-ea"/>
              </a:rPr>
              <a:t>,</a:t>
            </a:r>
            <a:r>
              <a:rPr lang="en-ZA" altLang="en-US" sz="2000" dirty="0">
                <a:sym typeface="+mn-ea"/>
              </a:rPr>
              <a:t>26679				341,563 ÷ 1 000 = 0</a:t>
            </a:r>
            <a:r>
              <a:rPr lang="en-ZA" altLang="en-US" sz="2000" dirty="0">
                <a:solidFill>
                  <a:schemeClr val="bg1"/>
                </a:solidFill>
                <a:sym typeface="+mn-ea"/>
              </a:rPr>
              <a:t>,</a:t>
            </a:r>
            <a:r>
              <a:rPr lang="en-ZA" altLang="en-US" sz="2000" dirty="0">
                <a:sym typeface="+mn-ea"/>
              </a:rPr>
              <a:t>341563	</a:t>
            </a:r>
            <a:r>
              <a:rPr lang="en-ZA" altLang="en-US" sz="2000" dirty="0"/>
              <a:t>	</a:t>
            </a:r>
          </a:p>
        </p:txBody>
      </p:sp>
      <p:sp>
        <p:nvSpPr>
          <p:cNvPr id="24" name="Arc 23"/>
          <p:cNvSpPr/>
          <p:nvPr/>
        </p:nvSpPr>
        <p:spPr>
          <a:xfrm rot="12960000" flipH="1">
            <a:off x="5222576" y="4337253"/>
            <a:ext cx="486410" cy="328930"/>
          </a:xfrm>
          <a:prstGeom prst="arc">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 xmlns:a16="http://schemas.microsoft.com/office/drawing/2014/main" id="{64B42EDB-5A1C-4221-B31F-CE5741D98080}"/>
              </a:ext>
            </a:extLst>
          </p:cNvPr>
          <p:cNvSpPr/>
          <p:nvPr/>
        </p:nvSpPr>
        <p:spPr>
          <a:xfrm rot="12960000" flipH="1">
            <a:off x="5456406" y="4619637"/>
            <a:ext cx="472840" cy="347608"/>
          </a:xfrm>
          <a:prstGeom prst="arc">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609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4" grpId="0" animBg="1"/>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1.4 </a:t>
            </a:r>
          </a:p>
        </p:txBody>
      </p:sp>
      <p:sp>
        <p:nvSpPr>
          <p:cNvPr id="3" name="Content Placeholder 2"/>
          <p:cNvSpPr>
            <a:spLocks noGrp="1"/>
          </p:cNvSpPr>
          <p:nvPr>
            <p:ph sz="quarter" idx="10"/>
          </p:nvPr>
        </p:nvSpPr>
        <p:spPr/>
        <p:txBody>
          <a:bodyPr/>
          <a:lstStyle/>
          <a:p>
            <a:r>
              <a:rPr lang="en-ZA" dirty="0"/>
              <a:t>Exercise 1.7</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1.7 </a:t>
            </a:r>
            <a:r>
              <a:rPr lang="en-US" altLang="en-US" sz="2000" dirty="0"/>
              <a:t>on </a:t>
            </a:r>
            <a:r>
              <a:rPr lang="en-US" altLang="en-US" sz="2000" b="1" dirty="0"/>
              <a:t>page 19 </a:t>
            </a:r>
            <a:r>
              <a:rPr lang="en-US" altLang="en-US" sz="2000" dirty="0"/>
              <a:t>of your Student’s Book</a:t>
            </a:r>
            <a:endParaRPr lang="en-GB" altLang="en-US" sz="2000" dirty="0"/>
          </a:p>
        </p:txBody>
      </p:sp>
    </p:spTree>
    <p:extLst>
      <p:ext uri="{BB962C8B-B14F-4D97-AF65-F5344CB8AC3E}">
        <p14:creationId xmlns:p14="http://schemas.microsoft.com/office/powerpoint/2010/main" val="20257041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sym typeface="+mn-ea"/>
              </a:rPr>
              <a:t>Calculating and solving problems with percentages</a:t>
            </a:r>
            <a:endParaRPr lang="en-ZA" sz="4400" dirty="0"/>
          </a:p>
        </p:txBody>
      </p:sp>
      <p:sp>
        <p:nvSpPr>
          <p:cNvPr id="4" name="Text Placeholder 3"/>
          <p:cNvSpPr>
            <a:spLocks noGrp="1"/>
          </p:cNvSpPr>
          <p:nvPr>
            <p:ph type="body" sz="quarter" idx="10"/>
          </p:nvPr>
        </p:nvSpPr>
        <p:spPr/>
        <p:txBody>
          <a:bodyPr/>
          <a:lstStyle/>
          <a:p>
            <a:r>
              <a:rPr lang="en-GB" dirty="0"/>
              <a:t>Unit 1.5</a:t>
            </a:r>
          </a:p>
        </p:txBody>
      </p:sp>
      <p:sp>
        <p:nvSpPr>
          <p:cNvPr id="6" name="Rectangle 5"/>
          <p:cNvSpPr/>
          <p:nvPr/>
        </p:nvSpPr>
        <p:spPr>
          <a:xfrm>
            <a:off x="484419" y="2276643"/>
            <a:ext cx="7558914" cy="3371122"/>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a:spLocks/>
          </p:cNvSpPr>
          <p:nvPr/>
        </p:nvSpPr>
        <p:spPr>
          <a:xfrm>
            <a:off x="868448" y="2083790"/>
            <a:ext cx="1888200"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Percentages</a:t>
            </a:r>
            <a:endParaRPr lang="en-GB" sz="2400" b="1" i="1" dirty="0">
              <a:solidFill>
                <a:srgbClr val="64AFA8"/>
              </a:solidFill>
            </a:endParaRPr>
          </a:p>
        </p:txBody>
      </p:sp>
      <p:sp>
        <p:nvSpPr>
          <p:cNvPr id="8" name="TextBox 7"/>
          <p:cNvSpPr txBox="1"/>
          <p:nvPr/>
        </p:nvSpPr>
        <p:spPr>
          <a:xfrm>
            <a:off x="640049" y="2834033"/>
            <a:ext cx="7245064" cy="2246769"/>
          </a:xfrm>
          <a:prstGeom prst="rect">
            <a:avLst/>
          </a:prstGeom>
          <a:noFill/>
        </p:spPr>
        <p:txBody>
          <a:bodyPr wrap="square" rtlCol="0" anchor="ctr">
            <a:spAutoFit/>
          </a:bodyPr>
          <a:lstStyle/>
          <a:p>
            <a:pPr marL="174625" indent="-174625">
              <a:buFont typeface="Arial" panose="020B0604020202020204" pitchFamily="34" charset="0"/>
              <a:buChar char="•"/>
            </a:pPr>
            <a:r>
              <a:rPr lang="en-US" sz="2000" dirty="0"/>
              <a:t>A percentage is a fraction with a denominator of 100. </a:t>
            </a:r>
          </a:p>
          <a:p>
            <a:pPr marL="174625" indent="-174625">
              <a:buFont typeface="Arial" panose="020B0604020202020204" pitchFamily="34" charset="0"/>
              <a:buChar char="•"/>
            </a:pPr>
            <a:endParaRPr lang="en-US" sz="2000" dirty="0"/>
          </a:p>
          <a:p>
            <a:pPr marL="174625" indent="-174625">
              <a:buFont typeface="Arial" panose="020B0604020202020204" pitchFamily="34" charset="0"/>
              <a:buChar char="•"/>
            </a:pPr>
            <a:r>
              <a:rPr lang="en-US" sz="2000" dirty="0"/>
              <a:t>The % symbol means ‘of a hundred’. </a:t>
            </a:r>
          </a:p>
          <a:p>
            <a:pPr marL="174625" indent="-174625">
              <a:buFont typeface="Arial" panose="020B0604020202020204" pitchFamily="34" charset="0"/>
              <a:buChar char="•"/>
            </a:pPr>
            <a:endParaRPr lang="en-US" sz="2000" dirty="0"/>
          </a:p>
          <a:p>
            <a:pPr marL="174625" indent="-174625">
              <a:buFont typeface="Arial" panose="020B0604020202020204" pitchFamily="34" charset="0"/>
              <a:buChar char="•"/>
            </a:pPr>
            <a:r>
              <a:rPr lang="en-US" sz="2000" dirty="0"/>
              <a:t>Percentages make it easier for us to compare numbers.</a:t>
            </a:r>
          </a:p>
          <a:p>
            <a:pPr marL="174625" indent="-174625">
              <a:buFont typeface="Arial" panose="020B0604020202020204" pitchFamily="34" charset="0"/>
              <a:buChar char="•"/>
            </a:pPr>
            <a:endParaRPr lang="en-US" sz="2000" dirty="0"/>
          </a:p>
          <a:p>
            <a:pPr marL="174625" indent="-174625">
              <a:buFont typeface="Arial" panose="020B0604020202020204" pitchFamily="34" charset="0"/>
              <a:buChar char="•"/>
            </a:pPr>
            <a:r>
              <a:rPr lang="en-US" sz="2000" dirty="0"/>
              <a:t>Percentages are fractions where the denominator is 100.</a:t>
            </a:r>
          </a:p>
        </p:txBody>
      </p:sp>
    </p:spTree>
    <p:extLst>
      <p:ext uri="{BB962C8B-B14F-4D97-AF65-F5344CB8AC3E}">
        <p14:creationId xmlns:p14="http://schemas.microsoft.com/office/powerpoint/2010/main" val="37402149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mc:AlternateContent xmlns:mc="http://schemas.openxmlformats.org/markup-compatibility/2006" xmlns:a14="http://schemas.microsoft.com/office/drawing/2010/main">
        <mc:Choice Requires="a14">
          <p:sp>
            <p:nvSpPr>
              <p:cNvPr id="8" name="Content Placeholder 2"/>
              <p:cNvSpPr txBox="1">
                <a:spLocks/>
              </p:cNvSpPr>
              <p:nvPr/>
            </p:nvSpPr>
            <p:spPr>
              <a:xfrm>
                <a:off x="2025148" y="1817237"/>
                <a:ext cx="5859965" cy="3703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a:pPr>
                <a:r>
                  <a:rPr lang="en-ZA" altLang="en-US" sz="2000" dirty="0"/>
                  <a:t>Write 48% as a fraction in its simplest form.</a:t>
                </a:r>
              </a:p>
              <a:p>
                <a:pPr marL="363538" indent="-363538">
                  <a:buFont typeface="+mj-lt"/>
                  <a:buAutoNum type="arabicPeriod"/>
                </a:pPr>
                <a:r>
                  <a:rPr lang="en-ZA" altLang="en-US" sz="2000" dirty="0"/>
                  <a:t>Write 37,5% as a decimal fraction.</a:t>
                </a:r>
              </a:p>
              <a:p>
                <a:pPr marL="363538" indent="-363538">
                  <a:buFont typeface="+mj-lt"/>
                  <a:buAutoNum type="arabicPeriod"/>
                </a:pPr>
                <a:r>
                  <a:rPr lang="en-ZA" altLang="en-US" sz="2000" dirty="0"/>
                  <a:t>Change 0,415 to a percentage.</a:t>
                </a:r>
              </a:p>
              <a:p>
                <a:pPr marL="363538" indent="-363538">
                  <a:buFont typeface="+mj-lt"/>
                  <a:buAutoNum type="arabicPeriod"/>
                </a:pPr>
                <a:r>
                  <a:rPr lang="en-ZA" altLang="en-US" sz="2000" dirty="0"/>
                  <a:t>Change </a:t>
                </a:r>
                <a14:m>
                  <m:oMath xmlns:m="http://schemas.openxmlformats.org/officeDocument/2006/math">
                    <m:f>
                      <m:fPr>
                        <m:ctrlPr>
                          <a:rPr lang="en-ZA" altLang="en-US" sz="1800" i="1" smtClean="0">
                            <a:latin typeface="Cambria Math" panose="02040503050406030204" pitchFamily="18" charset="0"/>
                          </a:rPr>
                        </m:ctrlPr>
                      </m:fPr>
                      <m:num>
                        <m:r>
                          <m:rPr>
                            <m:nor/>
                          </m:rPr>
                          <a:rPr lang="en-ZA" altLang="en-US" sz="1800" i="0" smtClean="0">
                            <a:latin typeface="Cambria Math" panose="02040503050406030204" pitchFamily="18" charset="0"/>
                          </a:rPr>
                          <m:t>9</m:t>
                        </m:r>
                      </m:num>
                      <m:den>
                        <m:r>
                          <m:rPr>
                            <m:nor/>
                          </m:rPr>
                          <a:rPr lang="en-ZA" altLang="en-US" sz="1800" i="0" smtClean="0">
                            <a:latin typeface="Cambria Math" panose="02040503050406030204" pitchFamily="18" charset="0"/>
                          </a:rPr>
                          <m:t>20</m:t>
                        </m:r>
                      </m:den>
                    </m:f>
                  </m:oMath>
                </a14:m>
                <a:r>
                  <a:rPr lang="en-ZA" altLang="en-US" sz="2000" dirty="0"/>
                  <a:t> to a percentage.</a:t>
                </a:r>
              </a:p>
              <a:p>
                <a:pPr marL="363538" indent="-363538">
                  <a:buFont typeface="+mj-lt"/>
                  <a:buAutoNum type="arabicPeriod"/>
                </a:pPr>
                <a:r>
                  <a:rPr lang="en-ZA" altLang="en-US" sz="2000" dirty="0"/>
                  <a:t>Calculate 25% of 200.</a:t>
                </a:r>
              </a:p>
              <a:p>
                <a:pPr marL="363538" indent="-363538">
                  <a:buFont typeface="+mj-lt"/>
                  <a:buAutoNum type="arabicPeriod"/>
                </a:pPr>
                <a:r>
                  <a:rPr lang="en-ZA" altLang="en-US" sz="2000" dirty="0"/>
                  <a:t>Use your calculator to calculate 31% of R2,86.</a:t>
                </a:r>
              </a:p>
              <a:p>
                <a:pPr marL="363538" indent="-363538">
                  <a:buFont typeface="+mj-lt"/>
                  <a:buAutoNum type="arabicPeriod"/>
                </a:pPr>
                <a:r>
                  <a:rPr lang="en-ZA" altLang="en-US" sz="2000" dirty="0"/>
                  <a:t>Calculate 27% of R18.</a:t>
                </a:r>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2025148" y="1817237"/>
                <a:ext cx="5859965" cy="3703582"/>
              </a:xfrm>
              <a:prstGeom prst="rect">
                <a:avLst/>
              </a:prstGeom>
              <a:blipFill>
                <a:blip r:embed="rId3"/>
                <a:stretch>
                  <a:fillRect l="-1145" t="-1974"/>
                </a:stretch>
              </a:blipFill>
            </p:spPr>
            <p:txBody>
              <a:bodyPr/>
              <a:lstStyle/>
              <a:p>
                <a:r>
                  <a:rPr lang="en-GB">
                    <a:noFill/>
                  </a:rPr>
                  <a:t> </a:t>
                </a:r>
              </a:p>
            </p:txBody>
          </p:sp>
        </mc:Fallback>
      </mc:AlternateContent>
      <p:sp>
        <p:nvSpPr>
          <p:cNvPr id="2" name="Title 1"/>
          <p:cNvSpPr>
            <a:spLocks noGrp="1"/>
          </p:cNvSpPr>
          <p:nvPr>
            <p:ph type="title"/>
          </p:nvPr>
        </p:nvSpPr>
        <p:spPr/>
        <p:txBody>
          <a:bodyPr/>
          <a:lstStyle/>
          <a:p>
            <a:r>
              <a:rPr lang="en-ZA" altLang="en-US" dirty="0"/>
              <a:t>Example 1.17 page 21</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a:t>
            </a:r>
          </a:p>
        </p:txBody>
      </p:sp>
    </p:spTree>
    <p:extLst>
      <p:ext uri="{BB962C8B-B14F-4D97-AF65-F5344CB8AC3E}">
        <p14:creationId xmlns:p14="http://schemas.microsoft.com/office/powerpoint/2010/main" val="19383586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1646" y="1444870"/>
            <a:ext cx="7202854" cy="446856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2501" y="1607278"/>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mc:AlternateContent xmlns:mc="http://schemas.openxmlformats.org/markup-compatibility/2006" xmlns:a14="http://schemas.microsoft.com/office/drawing/2010/main">
        <mc:Choice Requires="a14">
          <p:sp>
            <p:nvSpPr>
              <p:cNvPr id="13" name="Content Placeholder 2"/>
              <p:cNvSpPr txBox="1">
                <a:spLocks/>
              </p:cNvSpPr>
              <p:nvPr/>
            </p:nvSpPr>
            <p:spPr>
              <a:xfrm>
                <a:off x="2012649" y="1801906"/>
                <a:ext cx="5988351" cy="3926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a:pPr>
                <a:r>
                  <a:rPr lang="en-ZA" altLang="en-US" sz="2000" dirty="0"/>
                  <a:t>48% = </a:t>
                </a:r>
                <a14:m>
                  <m:oMath xmlns:m="http://schemas.openxmlformats.org/officeDocument/2006/math">
                    <m:f>
                      <m:fPr>
                        <m:ctrlPr>
                          <a:rPr lang="en-ZA" altLang="en-US" sz="2000" i="1" dirty="0" smtClean="0">
                            <a:latin typeface="Cambria Math" panose="02040503050406030204" pitchFamily="18" charset="0"/>
                          </a:rPr>
                        </m:ctrlPr>
                      </m:fPr>
                      <m:num>
                        <m:r>
                          <a:rPr lang="en-GB" altLang="en-US" sz="2000" b="0" i="1" dirty="0" smtClean="0">
                            <a:latin typeface="Cambria Math" panose="02040503050406030204" pitchFamily="18" charset="0"/>
                          </a:rPr>
                          <m:t>48</m:t>
                        </m:r>
                      </m:num>
                      <m:den>
                        <m:r>
                          <a:rPr lang="en-GB" altLang="en-US" sz="2000" b="0" i="1" dirty="0" smtClean="0">
                            <a:latin typeface="Cambria Math" panose="02040503050406030204" pitchFamily="18" charset="0"/>
                          </a:rPr>
                          <m:t>100</m:t>
                        </m:r>
                      </m:den>
                    </m:f>
                  </m:oMath>
                </a14:m>
                <a:r>
                  <a:rPr lang="en-ZA" altLang="en-US" sz="2000" dirty="0"/>
                  <a:t> = </a:t>
                </a:r>
                <a14:m>
                  <m:oMath xmlns:m="http://schemas.openxmlformats.org/officeDocument/2006/math">
                    <m:f>
                      <m:fPr>
                        <m:ctrlPr>
                          <a:rPr lang="en-ZA" altLang="en-US" sz="2000" i="1" dirty="0">
                            <a:latin typeface="Cambria Math" panose="02040503050406030204" pitchFamily="18" charset="0"/>
                          </a:rPr>
                        </m:ctrlPr>
                      </m:fPr>
                      <m:num>
                        <m:r>
                          <a:rPr lang="en-GB" altLang="en-US" sz="2000" b="0" i="1" dirty="0" smtClean="0">
                            <a:latin typeface="Cambria Math" panose="02040503050406030204" pitchFamily="18" charset="0"/>
                          </a:rPr>
                          <m:t>12</m:t>
                        </m:r>
                      </m:num>
                      <m:den>
                        <m:r>
                          <a:rPr lang="en-GB" altLang="en-US" sz="2000" b="0" i="1" dirty="0" smtClean="0">
                            <a:latin typeface="Cambria Math" panose="02040503050406030204" pitchFamily="18" charset="0"/>
                          </a:rPr>
                          <m:t>25</m:t>
                        </m:r>
                      </m:den>
                    </m:f>
                  </m:oMath>
                </a14:m>
                <a:endParaRPr lang="en-ZA" altLang="en-US" sz="2000" dirty="0"/>
              </a:p>
              <a:p>
                <a:pPr marL="363538" indent="-363538">
                  <a:buFont typeface="+mj-lt"/>
                  <a:buAutoNum type="arabicPeriod"/>
                </a:pPr>
                <a:r>
                  <a:rPr lang="en-ZA" altLang="en-US" sz="2000" dirty="0"/>
                  <a:t>37,5% = 37,5 ÷ 100 = 0,375</a:t>
                </a:r>
              </a:p>
              <a:p>
                <a:pPr marL="363538" indent="-363538">
                  <a:buFont typeface="+mj-lt"/>
                  <a:buAutoNum type="arabicPeriod"/>
                </a:pPr>
                <a:r>
                  <a:rPr lang="en-ZA" altLang="en-US" sz="2000" dirty="0"/>
                  <a:t>0,415 × 100 = 41,5%</a:t>
                </a:r>
              </a:p>
              <a:p>
                <a:pPr marL="363538" indent="-363538">
                  <a:buFont typeface="+mj-lt"/>
                  <a:buAutoNum type="arabicPeriod"/>
                </a:pPr>
                <a:r>
                  <a:rPr lang="en-ZA" altLang="en-US" sz="1800" dirty="0"/>
                  <a:t> </a:t>
                </a:r>
                <a14:m>
                  <m:oMath xmlns:m="http://schemas.openxmlformats.org/officeDocument/2006/math">
                    <m:f>
                      <m:fPr>
                        <m:ctrlPr>
                          <a:rPr lang="en-ZA" altLang="en-US" sz="1800" i="1">
                            <a:latin typeface="Cambria Math" panose="02040503050406030204" pitchFamily="18" charset="0"/>
                          </a:rPr>
                        </m:ctrlPr>
                      </m:fPr>
                      <m:num>
                        <m:r>
                          <m:rPr>
                            <m:nor/>
                          </m:rPr>
                          <a:rPr lang="en-ZA" altLang="en-US" sz="1800">
                            <a:latin typeface="Cambria Math" panose="02040503050406030204" pitchFamily="18" charset="0"/>
                          </a:rPr>
                          <m:t>9</m:t>
                        </m:r>
                      </m:num>
                      <m:den>
                        <m:r>
                          <m:rPr>
                            <m:nor/>
                          </m:rPr>
                          <a:rPr lang="en-ZA" altLang="en-US" sz="1800">
                            <a:latin typeface="Cambria Math" panose="02040503050406030204" pitchFamily="18" charset="0"/>
                          </a:rPr>
                          <m:t>20</m:t>
                        </m:r>
                      </m:den>
                    </m:f>
                  </m:oMath>
                </a14:m>
                <a:r>
                  <a:rPr lang="en-ZA" altLang="en-US" sz="2000" dirty="0"/>
                  <a:t> </a:t>
                </a:r>
                <a:r>
                  <a:rPr lang="en-ZA" altLang="en-US" sz="2000" dirty="0">
                    <a:solidFill>
                      <a:srgbClr val="FF0000"/>
                    </a:solidFill>
                  </a:rPr>
                  <a:t>  </a:t>
                </a:r>
                <a:r>
                  <a:rPr lang="en-ZA" altLang="en-US" sz="2000" dirty="0"/>
                  <a:t>× 100 = 9 × 5 = 45%</a:t>
                </a:r>
              </a:p>
              <a:p>
                <a:pPr marL="363538" indent="-363538">
                  <a:buFont typeface="+mj-lt"/>
                  <a:buAutoNum type="arabicPeriod"/>
                </a:pPr>
                <a:r>
                  <a:rPr lang="en-ZA" altLang="en-US" sz="2000" dirty="0"/>
                  <a:t>This is a simple fraction                                         multiplication because ‘of’ means multiply.</a:t>
                </a:r>
              </a:p>
              <a:p>
                <a:pPr marL="0" indent="0">
                  <a:buNone/>
                </a:pPr>
                <a:r>
                  <a:rPr lang="en-ZA" altLang="en-US" sz="2000" dirty="0"/>
                  <a:t>       </a:t>
                </a:r>
                <a14:m>
                  <m:oMath xmlns:m="http://schemas.openxmlformats.org/officeDocument/2006/math">
                    <m:f>
                      <m:fPr>
                        <m:ctrlPr>
                          <a:rPr lang="en-ZA" altLang="en-US" sz="1800" i="1">
                            <a:latin typeface="Cambria Math" panose="02040503050406030204" pitchFamily="18" charset="0"/>
                          </a:rPr>
                        </m:ctrlPr>
                      </m:fPr>
                      <m:num>
                        <m:r>
                          <m:rPr>
                            <m:nor/>
                          </m:rPr>
                          <a:rPr lang="en-ZA" altLang="en-US" sz="1800" b="0" i="0" smtClean="0">
                            <a:latin typeface="Cambria Math" panose="02040503050406030204" pitchFamily="18" charset="0"/>
                          </a:rPr>
                          <m:t>25</m:t>
                        </m:r>
                      </m:num>
                      <m:den>
                        <m:r>
                          <m:rPr>
                            <m:nor/>
                          </m:rPr>
                          <a:rPr lang="en-ZA" altLang="en-US" sz="1800" b="0" i="0" smtClean="0">
                            <a:latin typeface="Cambria Math" panose="02040503050406030204" pitchFamily="18" charset="0"/>
                          </a:rPr>
                          <m:t>10</m:t>
                        </m:r>
                        <m:r>
                          <m:rPr>
                            <m:nor/>
                          </m:rPr>
                          <a:rPr lang="en-ZA" altLang="en-US" sz="1800" smtClean="0">
                            <a:latin typeface="Cambria Math" panose="02040503050406030204" pitchFamily="18" charset="0"/>
                          </a:rPr>
                          <m:t>0</m:t>
                        </m:r>
                      </m:den>
                    </m:f>
                  </m:oMath>
                </a14:m>
                <a:r>
                  <a:rPr lang="en-ZA" altLang="en-US" sz="2000" dirty="0"/>
                  <a:t>  × 200 = 50</a:t>
                </a:r>
              </a:p>
              <a:p>
                <a:pPr marL="363538" indent="-363538">
                  <a:buFont typeface="+mj-lt"/>
                  <a:buAutoNum type="arabicPeriod" startAt="6"/>
                </a:pPr>
                <a:r>
                  <a:rPr lang="en-ZA" altLang="en-US" sz="2000" dirty="0"/>
                  <a:t> </a:t>
                </a:r>
                <a14:m>
                  <m:oMath xmlns:m="http://schemas.openxmlformats.org/officeDocument/2006/math">
                    <m:f>
                      <m:fPr>
                        <m:ctrlPr>
                          <a:rPr lang="en-ZA" altLang="en-US" sz="1800" i="1">
                            <a:latin typeface="Cambria Math" panose="02040503050406030204" pitchFamily="18" charset="0"/>
                          </a:rPr>
                        </m:ctrlPr>
                      </m:fPr>
                      <m:num>
                        <m:r>
                          <m:rPr>
                            <m:nor/>
                          </m:rPr>
                          <a:rPr lang="en-ZA" altLang="en-US" sz="1800" b="0" i="0" smtClean="0">
                            <a:latin typeface="Cambria Math" panose="02040503050406030204" pitchFamily="18" charset="0"/>
                          </a:rPr>
                          <m:t>31</m:t>
                        </m:r>
                      </m:num>
                      <m:den>
                        <m:r>
                          <m:rPr>
                            <m:nor/>
                          </m:rPr>
                          <a:rPr lang="en-ZA" altLang="en-US" sz="1800">
                            <a:latin typeface="Cambria Math" panose="02040503050406030204" pitchFamily="18" charset="0"/>
                          </a:rPr>
                          <m:t>100</m:t>
                        </m:r>
                      </m:den>
                    </m:f>
                  </m:oMath>
                </a14:m>
                <a:r>
                  <a:rPr lang="en-ZA" altLang="en-US" sz="2000" dirty="0"/>
                  <a:t>   ×  R2,86 = R0,8866 = 89c</a:t>
                </a:r>
              </a:p>
              <a:p>
                <a:pPr marL="363538" indent="-363538">
                  <a:buFont typeface="+mj-lt"/>
                  <a:buAutoNum type="arabicPeriod" startAt="6"/>
                </a:pPr>
                <a:r>
                  <a:rPr lang="en-ZA" altLang="en-US" sz="2000" dirty="0"/>
                  <a:t>  </a:t>
                </a:r>
                <a14:m>
                  <m:oMath xmlns:m="http://schemas.openxmlformats.org/officeDocument/2006/math">
                    <m:f>
                      <m:fPr>
                        <m:ctrlPr>
                          <a:rPr lang="en-ZA" altLang="en-US" sz="1800" i="1">
                            <a:latin typeface="Cambria Math" panose="02040503050406030204" pitchFamily="18" charset="0"/>
                          </a:rPr>
                        </m:ctrlPr>
                      </m:fPr>
                      <m:num>
                        <m:r>
                          <m:rPr>
                            <m:nor/>
                          </m:rPr>
                          <a:rPr lang="en-ZA" altLang="en-US" sz="1800" b="0" i="0" smtClean="0">
                            <a:latin typeface="Cambria Math" panose="02040503050406030204" pitchFamily="18" charset="0"/>
                          </a:rPr>
                          <m:t>27</m:t>
                        </m:r>
                      </m:num>
                      <m:den>
                        <m:r>
                          <m:rPr>
                            <m:nor/>
                          </m:rPr>
                          <a:rPr lang="en-ZA" altLang="en-US" sz="1800">
                            <a:latin typeface="Cambria Math" panose="02040503050406030204" pitchFamily="18" charset="0"/>
                          </a:rPr>
                          <m:t>100</m:t>
                        </m:r>
                      </m:den>
                    </m:f>
                  </m:oMath>
                </a14:m>
                <a:r>
                  <a:rPr lang="en-ZA" altLang="en-US" sz="2000" dirty="0"/>
                  <a:t>   × R18 = R4,86</a:t>
                </a:r>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2012649" y="1801906"/>
                <a:ext cx="5988351" cy="3926541"/>
              </a:xfrm>
              <a:prstGeom prst="rect">
                <a:avLst/>
              </a:prstGeom>
              <a:blipFill>
                <a:blip r:embed="rId3"/>
                <a:stretch>
                  <a:fillRect l="-1119" t="-311" b="-4969"/>
                </a:stretch>
              </a:blipFill>
            </p:spPr>
            <p:txBody>
              <a:bodyPr/>
              <a:lstStyle/>
              <a:p>
                <a:r>
                  <a:rPr lang="en-GB">
                    <a:noFill/>
                  </a:rPr>
                  <a:t> </a:t>
                </a:r>
              </a:p>
            </p:txBody>
          </p:sp>
        </mc:Fallback>
      </mc:AlternateContent>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9492" y="2006506"/>
            <a:ext cx="3056446" cy="3611498"/>
          </a:xfrm>
          <a:prstGeom prst="rect">
            <a:avLst/>
          </a:prstGeom>
          <a:noFill/>
          <a:ln>
            <a:noFill/>
          </a:ln>
        </p:spPr>
      </p:pic>
      <p:sp>
        <p:nvSpPr>
          <p:cNvPr id="2" name="Title 1"/>
          <p:cNvSpPr>
            <a:spLocks noGrp="1"/>
          </p:cNvSpPr>
          <p:nvPr>
            <p:ph type="title"/>
          </p:nvPr>
        </p:nvSpPr>
        <p:spPr/>
        <p:txBody>
          <a:bodyPr/>
          <a:lstStyle/>
          <a:p>
            <a:r>
              <a:rPr lang="en-ZA" altLang="en-US" dirty="0"/>
              <a:t>Example 1.17 page 21</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a:t>
            </a:r>
          </a:p>
        </p:txBody>
      </p:sp>
      <p:grpSp>
        <p:nvGrpSpPr>
          <p:cNvPr id="8" name="Group 7"/>
          <p:cNvGrpSpPr/>
          <p:nvPr/>
        </p:nvGrpSpPr>
        <p:grpSpPr>
          <a:xfrm>
            <a:off x="5511644" y="1212448"/>
            <a:ext cx="2304583" cy="2443916"/>
            <a:chOff x="5244355" y="1409395"/>
            <a:chExt cx="2304583" cy="2443916"/>
          </a:xfrm>
        </p:grpSpPr>
        <p:sp>
          <p:nvSpPr>
            <p:cNvPr id="7" name="TextBox 6"/>
            <p:cNvSpPr txBox="1"/>
            <p:nvPr/>
          </p:nvSpPr>
          <p:spPr>
            <a:xfrm>
              <a:off x="5244355" y="1409395"/>
              <a:ext cx="2304583" cy="2443916"/>
            </a:xfrm>
            <a:prstGeom prst="rect">
              <a:avLst/>
            </a:prstGeom>
            <a:solidFill>
              <a:srgbClr val="D8E8EA"/>
            </a:solidFill>
          </p:spPr>
          <p:txBody>
            <a:bodyPr wrap="square" lIns="180000" tIns="72000" rIns="108000" bIns="72000" rtlCol="0">
              <a:spAutoFit/>
            </a:bodyPr>
            <a:lstStyle/>
            <a:p>
              <a:r>
                <a:rPr lang="en-ZA" b="1" dirty="0"/>
                <a:t>Note:</a:t>
              </a:r>
            </a:p>
            <a:p>
              <a:r>
                <a:rPr lang="en-ZA" dirty="0"/>
                <a:t>There are two calculator methods you can use here:</a:t>
              </a:r>
            </a:p>
            <a:p>
              <a:endParaRPr lang="en-ZA" dirty="0"/>
            </a:p>
            <a:p>
              <a:r>
                <a:rPr lang="en-ZA" dirty="0"/>
                <a:t>31         100        2,86</a:t>
              </a:r>
            </a:p>
            <a:p>
              <a:r>
                <a:rPr lang="en-ZA" dirty="0"/>
                <a:t>OR</a:t>
              </a:r>
            </a:p>
            <a:p>
              <a:r>
                <a:rPr lang="en-ZA" dirty="0"/>
                <a:t>31                2,86</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9961" y="2844859"/>
              <a:ext cx="304058" cy="28800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9057" y="2844858"/>
              <a:ext cx="304058" cy="28800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8176" y="3402288"/>
              <a:ext cx="304057" cy="28800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0748" y="3394224"/>
              <a:ext cx="304058" cy="288000"/>
            </a:xfrm>
            <a:prstGeom prst="rect">
              <a:avLst/>
            </a:prstGeom>
          </p:spPr>
        </p:pic>
      </p:grpSp>
    </p:spTree>
    <p:extLst>
      <p:ext uri="{BB962C8B-B14F-4D97-AF65-F5344CB8AC3E}">
        <p14:creationId xmlns:p14="http://schemas.microsoft.com/office/powerpoint/2010/main" val="35884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fade">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500"/>
                                        <p:tgtEl>
                                          <p:spTgt spid="1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fade">
                                      <p:cBhvr>
                                        <p:cTn id="40" dur="500"/>
                                        <p:tgtEl>
                                          <p:spTgt spid="1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Effect transition="in" filter="fade">
                                      <p:cBhvr>
                                        <p:cTn id="45" dur="500"/>
                                        <p:tgtEl>
                                          <p:spTgt spid="1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fade">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fade">
                                      <p:cBhvr>
                                        <p:cTn id="55" dur="500"/>
                                        <p:tgtEl>
                                          <p:spTgt spid="13">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
                                            <p:txEl>
                                              <p:pRg st="6" end="6"/>
                                            </p:txEl>
                                          </p:spTgt>
                                        </p:tgtEl>
                                        <p:attrNameLst>
                                          <p:attrName>style.visibility</p:attrName>
                                        </p:attrNameLst>
                                      </p:cBhvr>
                                      <p:to>
                                        <p:strVal val="visible"/>
                                      </p:to>
                                    </p:set>
                                    <p:animEffect transition="in" filter="fade">
                                      <p:cBhvr>
                                        <p:cTn id="60" dur="500"/>
                                        <p:tgtEl>
                                          <p:spTgt spid="13">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xEl>
                                              <p:pRg st="7" end="7"/>
                                            </p:txEl>
                                          </p:spTgt>
                                        </p:tgtEl>
                                        <p:attrNameLst>
                                          <p:attrName>style.visibility</p:attrName>
                                        </p:attrNameLst>
                                      </p:cBhvr>
                                      <p:to>
                                        <p:strVal val="visible"/>
                                      </p:to>
                                    </p:set>
                                    <p:animEffect transition="in" filter="fade">
                                      <p:cBhvr>
                                        <p:cTn id="65"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1.5 </a:t>
            </a:r>
          </a:p>
        </p:txBody>
      </p:sp>
      <p:sp>
        <p:nvSpPr>
          <p:cNvPr id="3" name="Content Placeholder 2"/>
          <p:cNvSpPr>
            <a:spLocks noGrp="1"/>
          </p:cNvSpPr>
          <p:nvPr>
            <p:ph sz="quarter" idx="10"/>
          </p:nvPr>
        </p:nvSpPr>
        <p:spPr/>
        <p:txBody>
          <a:bodyPr/>
          <a:lstStyle/>
          <a:p>
            <a:r>
              <a:rPr lang="en-ZA" dirty="0"/>
              <a:t>Exercise 1.8</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1.8 </a:t>
            </a:r>
            <a:r>
              <a:rPr lang="en-US" altLang="en-US" sz="2000" dirty="0"/>
              <a:t>on </a:t>
            </a:r>
            <a:r>
              <a:rPr lang="en-US" altLang="en-US" sz="2000" b="1" dirty="0"/>
              <a:t>page 21 </a:t>
            </a:r>
            <a:r>
              <a:rPr lang="en-US" altLang="en-US" sz="2000" dirty="0"/>
              <a:t>of your Student’s Book</a:t>
            </a:r>
            <a:endParaRPr lang="en-GB" altLang="en-US" sz="2000" dirty="0"/>
          </a:p>
        </p:txBody>
      </p:sp>
    </p:spTree>
    <p:extLst>
      <p:ext uri="{BB962C8B-B14F-4D97-AF65-F5344CB8AC3E}">
        <p14:creationId xmlns:p14="http://schemas.microsoft.com/office/powerpoint/2010/main" val="19404820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Calculate a percentage of a value</a:t>
            </a:r>
            <a:endParaRPr lang="en-ZA"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a:t>
            </a:r>
          </a:p>
        </p:txBody>
      </p:sp>
      <p:sp>
        <p:nvSpPr>
          <p:cNvPr id="6" name="Rectangle 5"/>
          <p:cNvSpPr/>
          <p:nvPr/>
        </p:nvSpPr>
        <p:spPr>
          <a:xfrm>
            <a:off x="518159" y="1659216"/>
            <a:ext cx="7487323" cy="4254222"/>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mc:AlternateContent xmlns:mc="http://schemas.openxmlformats.org/markup-compatibility/2006" xmlns:a14="http://schemas.microsoft.com/office/drawing/2010/main">
        <mc:Choice Requires="a14">
          <p:sp>
            <p:nvSpPr>
              <p:cNvPr id="7" name="TextBox 6"/>
              <p:cNvSpPr txBox="1"/>
              <p:nvPr/>
            </p:nvSpPr>
            <p:spPr>
              <a:xfrm>
                <a:off x="2201032" y="2082716"/>
                <a:ext cx="5571368" cy="3612720"/>
              </a:xfrm>
              <a:prstGeom prst="rect">
                <a:avLst/>
              </a:prstGeom>
              <a:noFill/>
            </p:spPr>
            <p:txBody>
              <a:bodyPr wrap="square" rtlCol="0" anchor="ctr">
                <a:spAutoFit/>
              </a:bodyPr>
              <a:lstStyle/>
              <a:p>
                <a:r>
                  <a:rPr lang="en-US" sz="2000" dirty="0"/>
                  <a:t>To find a percentage of a number, multiply the number by the percentage and divide by 100. </a:t>
                </a:r>
              </a:p>
              <a:p>
                <a:pPr marL="538163" indent="-174625">
                  <a:buFont typeface="Arial" panose="020B0604020202020204" pitchFamily="34" charset="0"/>
                  <a:buChar char="•"/>
                </a:pPr>
                <a:r>
                  <a:rPr lang="en-US" sz="2000" dirty="0"/>
                  <a:t>30% of R600 =  </a:t>
                </a:r>
                <a14:m>
                  <m:oMath xmlns:m="http://schemas.openxmlformats.org/officeDocument/2006/math">
                    <m:f>
                      <m:fPr>
                        <m:ctrlPr>
                          <a:rPr lang="en-US" i="1" smtClean="0">
                            <a:latin typeface="Cambria Math" panose="02040503050406030204" pitchFamily="18" charset="0"/>
                          </a:rPr>
                        </m:ctrlPr>
                      </m:fPr>
                      <m:num>
                        <m:r>
                          <m:rPr>
                            <m:nor/>
                          </m:rPr>
                          <a:rPr lang="en-ZA" b="0" i="0" smtClean="0">
                            <a:latin typeface="Cambria Math" panose="02040503050406030204" pitchFamily="18" charset="0"/>
                          </a:rPr>
                          <m:t>30</m:t>
                        </m:r>
                      </m:num>
                      <m:den>
                        <m:r>
                          <m:rPr>
                            <m:nor/>
                          </m:rPr>
                          <a:rPr lang="en-ZA" b="0" i="0" smtClean="0">
                            <a:latin typeface="Cambria Math" panose="02040503050406030204" pitchFamily="18" charset="0"/>
                          </a:rPr>
                          <m:t>100</m:t>
                        </m:r>
                      </m:den>
                    </m:f>
                  </m:oMath>
                </a14:m>
                <a:r>
                  <a:rPr lang="en-US" sz="2000" dirty="0"/>
                  <a:t>  × R600 = R180</a:t>
                </a:r>
                <a:r>
                  <a:rPr lang="en-ZA" altLang="en-US" sz="2000" dirty="0"/>
                  <a:t>		</a:t>
                </a:r>
              </a:p>
              <a:p>
                <a:pPr marL="538163" indent="-174625">
                  <a:buFont typeface="Arial" panose="020B0604020202020204" pitchFamily="34" charset="0"/>
                  <a:buChar char="•"/>
                </a:pPr>
                <a:r>
                  <a:rPr lang="en-ZA" altLang="en-US" sz="2000" dirty="0"/>
                  <a:t>On a </a:t>
                </a:r>
                <a:r>
                  <a:rPr lang="en-US" sz="2000" dirty="0"/>
                  <a:t>calculator, </a:t>
                </a:r>
                <a:r>
                  <a:rPr lang="en-ZA" altLang="en-US" sz="2000" dirty="0"/>
                  <a:t>use</a:t>
                </a:r>
                <a:r>
                  <a:rPr lang="en-US" sz="2000" dirty="0"/>
                  <a:t>: 600 × 30%.</a:t>
                </a:r>
              </a:p>
              <a:p>
                <a:pPr marL="174625" indent="-174625">
                  <a:buFont typeface="Arial" panose="020B0604020202020204" pitchFamily="34" charset="0"/>
                  <a:buChar char="•"/>
                </a:pPr>
                <a:endParaRPr lang="en-US" sz="2000" dirty="0"/>
              </a:p>
              <a:p>
                <a:r>
                  <a:rPr lang="en-ZA" sz="2000" b="1" dirty="0"/>
                  <a:t>Decrease and increase a value </a:t>
                </a:r>
                <a:r>
                  <a:rPr lang="en-US" sz="2000" b="1" dirty="0"/>
                  <a:t>by a percentage</a:t>
                </a:r>
              </a:p>
              <a:p>
                <a:pPr marL="538163" indent="-174625">
                  <a:buFont typeface="Arial" panose="020B0604020202020204" pitchFamily="34" charset="0"/>
                  <a:buChar char="•"/>
                  <a:tabLst>
                    <a:tab pos="538163" algn="l"/>
                  </a:tabLst>
                </a:pPr>
                <a:r>
                  <a:rPr lang="en-ZA" altLang="en-US" sz="2000" dirty="0"/>
                  <a:t>Use the </a:t>
                </a:r>
                <a:r>
                  <a:rPr lang="en-US" sz="2000" dirty="0">
                    <a:sym typeface="+mn-ea"/>
                  </a:rPr>
                  <a:t>value before the change </a:t>
                </a:r>
                <a:r>
                  <a:rPr lang="en-ZA" altLang="en-US" sz="2000" dirty="0">
                    <a:sym typeface="+mn-ea"/>
                  </a:rPr>
                  <a:t>takes </a:t>
                </a:r>
                <a:r>
                  <a:rPr lang="en-US" sz="2000" dirty="0">
                    <a:sym typeface="+mn-ea"/>
                  </a:rPr>
                  <a:t>place </a:t>
                </a:r>
                <a:r>
                  <a:rPr lang="en-ZA" altLang="en-US" sz="2000" dirty="0">
                    <a:sym typeface="+mn-ea"/>
                  </a:rPr>
                  <a:t>to calculate the decrease or increase.</a:t>
                </a:r>
              </a:p>
              <a:p>
                <a:pPr marL="538163" indent="-174625">
                  <a:buFont typeface="Arial" panose="020B0604020202020204" pitchFamily="34" charset="0"/>
                  <a:buChar char="•"/>
                  <a:tabLst>
                    <a:tab pos="538163" algn="l"/>
                  </a:tabLst>
                </a:pPr>
                <a:r>
                  <a:rPr lang="en-US" sz="2000" dirty="0"/>
                  <a:t>To increase an amount by 30%, calculate 130% of the amount.</a:t>
                </a:r>
              </a:p>
            </p:txBody>
          </p:sp>
        </mc:Choice>
        <mc:Fallback xmlns="">
          <p:sp>
            <p:nvSpPr>
              <p:cNvPr id="7" name="TextBox 6"/>
              <p:cNvSpPr txBox="1">
                <a:spLocks noRot="1" noChangeAspect="1" noMove="1" noResize="1" noEditPoints="1" noAdjustHandles="1" noChangeArrowheads="1" noChangeShapeType="1" noTextEdit="1"/>
              </p:cNvSpPr>
              <p:nvPr/>
            </p:nvSpPr>
            <p:spPr>
              <a:xfrm>
                <a:off x="2201032" y="2082716"/>
                <a:ext cx="5571368" cy="3612720"/>
              </a:xfrm>
              <a:prstGeom prst="rect">
                <a:avLst/>
              </a:prstGeom>
              <a:blipFill>
                <a:blip r:embed="rId2"/>
                <a:stretch>
                  <a:fillRect l="-1094" t="-507" r="-1532" b="-2703"/>
                </a:stretch>
              </a:blipFill>
            </p:spPr>
            <p:txBody>
              <a:bodyPr/>
              <a:lstStyle/>
              <a:p>
                <a:r>
                  <a:rPr lang="en-GB">
                    <a:noFill/>
                  </a:rPr>
                  <a:t> </a:t>
                </a:r>
              </a:p>
            </p:txBody>
          </p:sp>
        </mc:Fallback>
      </mc:AlternateContent>
      <p:grpSp>
        <p:nvGrpSpPr>
          <p:cNvPr id="8" name="Group 7"/>
          <p:cNvGrpSpPr/>
          <p:nvPr/>
        </p:nvGrpSpPr>
        <p:grpSpPr>
          <a:xfrm>
            <a:off x="399289" y="1534177"/>
            <a:ext cx="1838942" cy="2280168"/>
            <a:chOff x="399289" y="3100030"/>
            <a:chExt cx="1838942" cy="2280168"/>
          </a:xfrm>
        </p:grpSpPr>
        <p:sp>
          <p:nvSpPr>
            <p:cNvPr id="9" name="TextBox 8"/>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250" y="1989063"/>
            <a:ext cx="2955799" cy="3492575"/>
          </a:xfrm>
          <a:prstGeom prst="rect">
            <a:avLst/>
          </a:prstGeom>
          <a:noFill/>
          <a:ln>
            <a:noFill/>
          </a:ln>
        </p:spPr>
      </p:pic>
    </p:spTree>
    <p:extLst>
      <p:ext uri="{BB962C8B-B14F-4D97-AF65-F5344CB8AC3E}">
        <p14:creationId xmlns:p14="http://schemas.microsoft.com/office/powerpoint/2010/main" val="91134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 calcmode="lin" valueType="num">
                                      <p:cBhvr>
                                        <p:cTn id="12" dur="750" fill="hold"/>
                                        <p:tgtEl>
                                          <p:spTgt spid="8"/>
                                        </p:tgtEl>
                                        <p:attrNameLst>
                                          <p:attrName>style.rotation</p:attrName>
                                        </p:attrNameLst>
                                      </p:cBhvr>
                                      <p:tavLst>
                                        <p:tav tm="0">
                                          <p:val>
                                            <p:fltVal val="90"/>
                                          </p:val>
                                        </p:tav>
                                        <p:tav tm="100000">
                                          <p:val>
                                            <p:fltVal val="0"/>
                                          </p:val>
                                        </p:tav>
                                      </p:tavLst>
                                    </p:anim>
                                    <p:animEffect transition="in" filter="fade">
                                      <p:cBhvr>
                                        <p:cTn id="13" dur="750"/>
                                        <p:tgtEl>
                                          <p:spTgt spid="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fade">
                                      <p:cBhvr>
                                        <p:cTn id="41" dur="500"/>
                                        <p:tgtEl>
                                          <p:spTgt spid="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fade">
                                      <p:cBhvr>
                                        <p:cTn id="4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dirty="0"/>
              <a:t>Mixed calculations: the correct order of operations</a:t>
            </a:r>
            <a:endParaRPr lang="en-ZA" dirty="0"/>
          </a:p>
        </p:txBody>
      </p:sp>
      <p:sp>
        <p:nvSpPr>
          <p:cNvPr id="3" name="Content Placeholder 2"/>
          <p:cNvSpPr>
            <a:spLocks noGrp="1"/>
          </p:cNvSpPr>
          <p:nvPr>
            <p:ph idx="1"/>
          </p:nvPr>
        </p:nvSpPr>
        <p:spPr/>
        <p:txBody>
          <a:bodyPr/>
          <a:lstStyle/>
          <a:p>
            <a:r>
              <a:rPr lang="en-ZA" dirty="0"/>
              <a:t>A useful rule for the correct order of operations is </a:t>
            </a:r>
            <a:r>
              <a:rPr lang="en-ZA" b="1" dirty="0"/>
              <a:t>BODMAS. </a:t>
            </a:r>
          </a:p>
          <a:p>
            <a:pPr marL="363538" indent="-168275">
              <a:buFont typeface="Arial" panose="020B0604020202020204" pitchFamily="34" charset="0"/>
              <a:buChar char="•"/>
            </a:pPr>
            <a:r>
              <a:rPr lang="en-ZA" dirty="0"/>
              <a:t>Work from left to right in a calculation.</a:t>
            </a:r>
          </a:p>
          <a:p>
            <a:pPr marL="363538" indent="-168275">
              <a:buFont typeface="Arial" panose="020B0604020202020204" pitchFamily="34" charset="0"/>
              <a:buChar char="•"/>
            </a:pPr>
            <a:r>
              <a:rPr lang="en-ZA" dirty="0"/>
              <a:t>Division and multiplication have the same priority. So when you have division and multiplication in a calculation, work on them from left to right.</a:t>
            </a:r>
          </a:p>
          <a:p>
            <a:pPr marL="363538" indent="-168275">
              <a:buFont typeface="Arial" panose="020B0604020202020204" pitchFamily="34" charset="0"/>
              <a:buChar char="•"/>
            </a:pPr>
            <a:r>
              <a:rPr lang="en-ZA" dirty="0"/>
              <a:t>Addition and subtraction also have the same priority. </a:t>
            </a:r>
          </a:p>
          <a:p>
            <a:pPr marL="342900" indent="-342900">
              <a:buFont typeface="Arial" panose="020B0604020202020204" pitchFamily="34" charset="0"/>
              <a:buChar char="•"/>
            </a:pPr>
            <a:endParaRPr lang="en-ZA" dirty="0"/>
          </a:p>
        </p:txBody>
      </p:sp>
      <p:sp>
        <p:nvSpPr>
          <p:cNvPr id="4" name="Text Placeholder 3"/>
          <p:cNvSpPr>
            <a:spLocks noGrp="1"/>
          </p:cNvSpPr>
          <p:nvPr>
            <p:ph type="body" sz="quarter" idx="10"/>
          </p:nvPr>
        </p:nvSpPr>
        <p:spPr/>
        <p:txBody>
          <a:bodyPr/>
          <a:lstStyle/>
          <a:p>
            <a:r>
              <a:rPr lang="en-ZA" dirty="0"/>
              <a:t>Unit 1.1</a:t>
            </a:r>
            <a:endParaRPr lang="en-GB" dirty="0"/>
          </a:p>
        </p:txBody>
      </p:sp>
    </p:spTree>
    <p:extLst>
      <p:ext uri="{BB962C8B-B14F-4D97-AF65-F5344CB8AC3E}">
        <p14:creationId xmlns:p14="http://schemas.microsoft.com/office/powerpoint/2010/main" val="16516391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1.20 page 23</a:t>
            </a:r>
            <a:endParaRPr lang="en-GB" dirty="0"/>
          </a:p>
        </p:txBody>
      </p:sp>
      <p:sp>
        <p:nvSpPr>
          <p:cNvPr id="4" name="Text Placeholder 3"/>
          <p:cNvSpPr>
            <a:spLocks noGrp="1"/>
          </p:cNvSpPr>
          <p:nvPr>
            <p:ph type="body" sz="quarter" idx="10"/>
          </p:nvPr>
        </p:nvSpPr>
        <p:spPr>
          <a:xfrm>
            <a:off x="324892" y="987108"/>
            <a:ext cx="7905751" cy="301871"/>
          </a:xfrm>
        </p:spPr>
        <p:txBody>
          <a:bodyPr/>
          <a:lstStyle/>
          <a:p>
            <a:r>
              <a:rPr lang="en-GB" dirty="0">
                <a:solidFill>
                  <a:schemeClr val="bg1">
                    <a:lumMod val="65000"/>
                  </a:schemeClr>
                </a:solidFill>
              </a:rPr>
              <a:t>Unit 1.5</a:t>
            </a:r>
          </a:p>
        </p:txBody>
      </p:sp>
      <p:sp>
        <p:nvSpPr>
          <p:cNvPr id="12" name="Rectangle 11"/>
          <p:cNvSpPr/>
          <p:nvPr/>
        </p:nvSpPr>
        <p:spPr>
          <a:xfrm>
            <a:off x="863600" y="1508060"/>
            <a:ext cx="7198724" cy="11679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71449" y="1678436"/>
            <a:ext cx="6413664" cy="83616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a:pPr>
            <a:r>
              <a:rPr lang="en-US" sz="2000" dirty="0"/>
              <a:t>The petrol price in South Africa is R15,20 per </a:t>
            </a:r>
            <a:r>
              <a:rPr lang="en-US" sz="2000" dirty="0" err="1"/>
              <a:t>litre</a:t>
            </a:r>
            <a:r>
              <a:rPr lang="en-US" sz="2000" dirty="0"/>
              <a:t>. There is a 12% increase. What is the new price?</a:t>
            </a:r>
          </a:p>
        </p:txBody>
      </p:sp>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2933612"/>
            <a:ext cx="7198724" cy="297982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023061"/>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4132" y="2155613"/>
            <a:ext cx="2948035" cy="3483400"/>
          </a:xfrm>
          <a:prstGeom prst="rect">
            <a:avLst/>
          </a:prstGeom>
          <a:noFill/>
          <a:ln>
            <a:noFill/>
          </a:ln>
        </p:spPr>
      </p:pic>
      <p:sp>
        <p:nvSpPr>
          <p:cNvPr id="22" name="TextBox 21"/>
          <p:cNvSpPr txBox="1"/>
          <p:nvPr/>
        </p:nvSpPr>
        <p:spPr>
          <a:xfrm>
            <a:off x="1549929" y="3109353"/>
            <a:ext cx="6281396" cy="1938992"/>
          </a:xfrm>
          <a:prstGeom prst="rect">
            <a:avLst/>
          </a:prstGeom>
          <a:noFill/>
        </p:spPr>
        <p:txBody>
          <a:bodyPr wrap="square" rtlCol="0">
            <a:spAutoFit/>
          </a:bodyPr>
          <a:lstStyle/>
          <a:p>
            <a:pPr marL="174625" indent="-174625">
              <a:buFont typeface="Arial" panose="020B0604020202020204" pitchFamily="34" charset="0"/>
              <a:buChar char="•"/>
            </a:pPr>
            <a:r>
              <a:rPr lang="en-US" sz="2000" dirty="0">
                <a:sym typeface="+mn-ea"/>
              </a:rPr>
              <a:t>Increase 15,20 by 12%. </a:t>
            </a:r>
          </a:p>
          <a:p>
            <a:pPr marL="174625"/>
            <a:r>
              <a:rPr lang="en-US" sz="2000" dirty="0">
                <a:sym typeface="+mn-ea"/>
              </a:rPr>
              <a:t>R15,20 × 12% = R1,824</a:t>
            </a:r>
          </a:p>
          <a:p>
            <a:pPr marL="174625"/>
            <a:endParaRPr lang="en-US" sz="2000" dirty="0">
              <a:sym typeface="+mn-ea"/>
            </a:endParaRPr>
          </a:p>
          <a:p>
            <a:pPr marL="174625" indent="-174625">
              <a:buFont typeface="Arial" panose="020B0604020202020204" pitchFamily="34" charset="0"/>
              <a:buChar char="•"/>
            </a:pPr>
            <a:r>
              <a:rPr lang="en-US" sz="2000" dirty="0"/>
              <a:t>R15,20 + R1,824 </a:t>
            </a:r>
          </a:p>
          <a:p>
            <a:pPr marL="174625"/>
            <a:r>
              <a:rPr lang="en-US" sz="2000" dirty="0"/>
              <a:t>= R17,024 </a:t>
            </a:r>
          </a:p>
          <a:p>
            <a:pPr marL="174625"/>
            <a:r>
              <a:rPr lang="en-US" sz="2000" dirty="0"/>
              <a:t>≈ R17,02</a:t>
            </a:r>
          </a:p>
        </p:txBody>
      </p:sp>
    </p:spTree>
    <p:extLst>
      <p:ext uri="{BB962C8B-B14F-4D97-AF65-F5344CB8AC3E}">
        <p14:creationId xmlns:p14="http://schemas.microsoft.com/office/powerpoint/2010/main" val="79579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xEl>
                                              <p:pRg st="1" end="1"/>
                                            </p:txEl>
                                          </p:spTgt>
                                        </p:tgtEl>
                                        <p:attrNameLst>
                                          <p:attrName>style.visibility</p:attrName>
                                        </p:attrNameLst>
                                      </p:cBhvr>
                                      <p:to>
                                        <p:strVal val="visible"/>
                                      </p:to>
                                    </p:set>
                                    <p:animEffect transition="in" filter="fade">
                                      <p:cBhvr>
                                        <p:cTn id="45" dur="500"/>
                                        <p:tgtEl>
                                          <p:spTgt spid="2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3" end="3"/>
                                            </p:txEl>
                                          </p:spTgt>
                                        </p:tgtEl>
                                        <p:attrNameLst>
                                          <p:attrName>style.visibility</p:attrName>
                                        </p:attrNameLst>
                                      </p:cBhvr>
                                      <p:to>
                                        <p:strVal val="visible"/>
                                      </p:to>
                                    </p:set>
                                    <p:animEffect transition="in" filter="fade">
                                      <p:cBhvr>
                                        <p:cTn id="50" dur="500"/>
                                        <p:tgtEl>
                                          <p:spTgt spid="2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4" end="4"/>
                                            </p:txEl>
                                          </p:spTgt>
                                        </p:tgtEl>
                                        <p:attrNameLst>
                                          <p:attrName>style.visibility</p:attrName>
                                        </p:attrNameLst>
                                      </p:cBhvr>
                                      <p:to>
                                        <p:strVal val="visible"/>
                                      </p:to>
                                    </p:set>
                                    <p:animEffect transition="in" filter="fade">
                                      <p:cBhvr>
                                        <p:cTn id="55" dur="500"/>
                                        <p:tgtEl>
                                          <p:spTgt spid="22">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xEl>
                                              <p:pRg st="5" end="5"/>
                                            </p:txEl>
                                          </p:spTgt>
                                        </p:tgtEl>
                                        <p:attrNameLst>
                                          <p:attrName>style.visibility</p:attrName>
                                        </p:attrNameLst>
                                      </p:cBhvr>
                                      <p:to>
                                        <p:strVal val="visible"/>
                                      </p:to>
                                    </p:set>
                                    <p:animEffect transition="in" filter="fade">
                                      <p:cBhvr>
                                        <p:cTn id="60"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1.20 page 23</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a:t>
            </a:r>
          </a:p>
        </p:txBody>
      </p:sp>
      <p:sp>
        <p:nvSpPr>
          <p:cNvPr id="12" name="Rectangle 11"/>
          <p:cNvSpPr/>
          <p:nvPr/>
        </p:nvSpPr>
        <p:spPr>
          <a:xfrm>
            <a:off x="863600" y="1508060"/>
            <a:ext cx="7198724" cy="154442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71449" y="1707777"/>
            <a:ext cx="6413664" cy="116989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startAt="2"/>
            </a:pPr>
            <a:r>
              <a:rPr lang="en-US" sz="2000" dirty="0" err="1"/>
              <a:t>Refiloe</a:t>
            </a:r>
            <a:r>
              <a:rPr lang="en-US" sz="2000" dirty="0"/>
              <a:t> makes and sells dresses. She spends R129,00 on fabric, thread and buttons for each dress. Then she adds 35% to cover her time and </a:t>
            </a:r>
            <a:r>
              <a:rPr lang="en-US" sz="2000" dirty="0" err="1"/>
              <a:t>labour</a:t>
            </a:r>
            <a:r>
              <a:rPr lang="en-US" sz="2000" dirty="0"/>
              <a:t>. What is the selling price of each dress?</a:t>
            </a:r>
          </a:p>
        </p:txBody>
      </p:sp>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3229446"/>
            <a:ext cx="7198724" cy="26839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318895"/>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22" name="TextBox 21"/>
          <p:cNvSpPr txBox="1"/>
          <p:nvPr/>
        </p:nvSpPr>
        <p:spPr>
          <a:xfrm>
            <a:off x="1549929" y="3405187"/>
            <a:ext cx="6281396" cy="1015663"/>
          </a:xfrm>
          <a:prstGeom prst="rect">
            <a:avLst/>
          </a:prstGeom>
          <a:noFill/>
        </p:spPr>
        <p:txBody>
          <a:bodyPr wrap="square" rtlCol="0">
            <a:spAutoFit/>
          </a:bodyPr>
          <a:lstStyle/>
          <a:p>
            <a:pPr marL="174625" indent="-174625">
              <a:buFont typeface="Arial" panose="020B0604020202020204" pitchFamily="34" charset="0"/>
              <a:buChar char="•"/>
            </a:pPr>
            <a:r>
              <a:rPr lang="en-US" sz="2000" dirty="0"/>
              <a:t>Selling price is R129,00 + 35% </a:t>
            </a:r>
          </a:p>
          <a:p>
            <a:pPr marL="174625"/>
            <a:r>
              <a:rPr lang="en-US" sz="2000" dirty="0"/>
              <a:t>= 129,00 + 45,15 </a:t>
            </a:r>
          </a:p>
          <a:p>
            <a:pPr marL="174625"/>
            <a:r>
              <a:rPr lang="en-US" sz="2000" dirty="0"/>
              <a:t>= R174,15</a:t>
            </a:r>
            <a:endParaRPr lang="en-ZA" altLang="en-US" sz="2000" dirty="0"/>
          </a:p>
        </p:txBody>
      </p:sp>
    </p:spTree>
    <p:extLst>
      <p:ext uri="{BB962C8B-B14F-4D97-AF65-F5344CB8AC3E}">
        <p14:creationId xmlns:p14="http://schemas.microsoft.com/office/powerpoint/2010/main" val="116802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fade">
                                      <p:cBhvr>
                                        <p:cTn id="10" dur="500"/>
                                        <p:tgtEl>
                                          <p:spTgt spid="2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animEffect transition="in" filter="fade">
                                      <p:cBhvr>
                                        <p:cTn id="13"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dule L4 M1 Slide 3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4804" y="1593438"/>
            <a:ext cx="5789483" cy="4320000"/>
          </a:xfrm>
          <a:prstGeom prst="rect">
            <a:avLst/>
          </a:prstGeom>
        </p:spPr>
      </p:pic>
      <p:sp>
        <p:nvSpPr>
          <p:cNvPr id="5" name="Rectangle 4"/>
          <p:cNvSpPr/>
          <p:nvPr/>
        </p:nvSpPr>
        <p:spPr>
          <a:xfrm>
            <a:off x="219074" y="1451922"/>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138480"/>
            <a:ext cx="2970990" cy="3504063"/>
          </a:xfrm>
          <a:prstGeom prst="rect">
            <a:avLst/>
          </a:prstGeom>
        </p:spPr>
      </p:pic>
      <p:sp>
        <p:nvSpPr>
          <p:cNvPr id="9" name="Title 1"/>
          <p:cNvSpPr>
            <a:spLocks noGrp="1"/>
          </p:cNvSpPr>
          <p:nvPr>
            <p:ph type="title"/>
          </p:nvPr>
        </p:nvSpPr>
        <p:spPr>
          <a:xfrm>
            <a:off x="381001" y="417320"/>
            <a:ext cx="7905750" cy="720724"/>
          </a:xfrm>
        </p:spPr>
        <p:txBody>
          <a:bodyPr/>
          <a:lstStyle/>
          <a:p>
            <a:r>
              <a:rPr lang="en-ZA" sz="4400" dirty="0"/>
              <a:t>Example </a:t>
            </a:r>
            <a:r>
              <a:rPr lang="en-ZA" dirty="0"/>
              <a:t>1</a:t>
            </a:r>
            <a:r>
              <a:rPr lang="en-ZA" sz="4400" dirty="0"/>
              <a:t>.21 page </a:t>
            </a:r>
            <a:r>
              <a:rPr lang="en-ZA" dirty="0"/>
              <a:t>23</a:t>
            </a:r>
            <a:endParaRPr lang="en-GB" sz="4400" dirty="0"/>
          </a:p>
        </p:txBody>
      </p:sp>
      <p:sp>
        <p:nvSpPr>
          <p:cNvPr id="10" name="Text Placeholder 3"/>
          <p:cNvSpPr txBox="1">
            <a:spLocks/>
          </p:cNvSpPr>
          <p:nvPr/>
        </p:nvSpPr>
        <p:spPr>
          <a:xfrm>
            <a:off x="399289" y="971852"/>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smtClean="0">
                <a:solidFill>
                  <a:schemeClr val="bg1">
                    <a:lumMod val="65000"/>
                  </a:schemeClr>
                </a:solidFill>
              </a:rPr>
              <a:t>Unit 1.5</a:t>
            </a:r>
            <a:endParaRPr lang="en-GB" sz="1800" b="1" dirty="0">
              <a:solidFill>
                <a:schemeClr val="bg1">
                  <a:lumMod val="65000"/>
                </a:schemeClr>
              </a:solidFill>
            </a:endParaRPr>
          </a:p>
        </p:txBody>
      </p:sp>
    </p:spTree>
    <p:extLst>
      <p:ext uri="{BB962C8B-B14F-4D97-AF65-F5344CB8AC3E}">
        <p14:creationId xmlns:p14="http://schemas.microsoft.com/office/powerpoint/2010/main" val="250201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45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Express a part of a whole as a percentage</a:t>
            </a:r>
            <a:endParaRPr lang="en-ZA" sz="44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This is the same as converting a fraction to a percentage</a:t>
                </a:r>
                <a:r>
                  <a:rPr lang="en-ZA" altLang="en-US" dirty="0"/>
                  <a:t>.</a:t>
                </a:r>
              </a:p>
              <a:p>
                <a:r>
                  <a:rPr lang="en-ZA" altLang="en-US" dirty="0"/>
                  <a:t>Example: </a:t>
                </a:r>
              </a:p>
              <a:p>
                <a:pPr marL="538163" indent="-174625">
                  <a:buFont typeface="Arial" panose="020B0604020202020204" pitchFamily="34" charset="0"/>
                  <a:buChar char="•"/>
                </a:pPr>
                <a:r>
                  <a:rPr lang="en-ZA" altLang="en-US" dirty="0"/>
                  <a:t>Of the 18 000 000 children in South Africa, 4 000 000 live in     KwaZulu-Natal. What percentage is this?</a:t>
                </a:r>
              </a:p>
              <a:p>
                <a:pPr marL="538163" indent="-174625">
                  <a:buFont typeface="Arial" panose="020B0604020202020204" pitchFamily="34" charset="0"/>
                  <a:buChar char="•"/>
                </a:pPr>
                <a:r>
                  <a:rPr lang="en-ZA" altLang="en-US" dirty="0"/>
                  <a:t>Solution:  </a:t>
                </a:r>
                <a14:m>
                  <m:oMath xmlns:m="http://schemas.openxmlformats.org/officeDocument/2006/math">
                    <m:f>
                      <m:fPr>
                        <m:ctrlPr>
                          <a:rPr lang="en-ZA" altLang="en-US" sz="1800" i="1" smtClean="0">
                            <a:latin typeface="Cambria Math" panose="02040503050406030204" pitchFamily="18" charset="0"/>
                          </a:rPr>
                        </m:ctrlPr>
                      </m:fPr>
                      <m:num>
                        <m:r>
                          <m:rPr>
                            <m:nor/>
                          </m:rPr>
                          <a:rPr lang="en-ZA" altLang="en-US" sz="1800" b="0" i="0" smtClean="0">
                            <a:latin typeface="Cambria Math" panose="02040503050406030204" pitchFamily="18" charset="0"/>
                          </a:rPr>
                          <m:t>4 000 000</m:t>
                        </m:r>
                      </m:num>
                      <m:den>
                        <m:r>
                          <m:rPr>
                            <m:nor/>
                          </m:rPr>
                          <a:rPr lang="en-ZA" altLang="en-US" sz="1800" b="0" i="0" smtClean="0">
                            <a:latin typeface="Cambria Math" panose="02040503050406030204" pitchFamily="18" charset="0"/>
                          </a:rPr>
                          <m:t>18 000 000</m:t>
                        </m:r>
                      </m:den>
                    </m:f>
                  </m:oMath>
                </a14:m>
                <a:r>
                  <a:rPr lang="en-ZA" altLang="en-US" dirty="0"/>
                  <a:t>  × 100 = 22,2% (rounded to one decimal place)</a:t>
                </a:r>
              </a:p>
              <a:p>
                <a:pPr marL="174625" indent="-174625">
                  <a:buFont typeface="Arial" panose="020B0604020202020204" pitchFamily="34" charset="0"/>
                  <a:buChar char="•"/>
                </a:pPr>
                <a:endParaRPr lang="en-ZA" altLang="en-US" b="1" dirty="0"/>
              </a:p>
              <a:p>
                <a:r>
                  <a:rPr lang="en-ZA" altLang="en-US" b="1" dirty="0"/>
                  <a:t>Calculate the original value</a:t>
                </a:r>
              </a:p>
              <a:p>
                <a:pPr marL="538163" indent="-174625">
                  <a:buFont typeface="Arial" panose="020B0604020202020204" pitchFamily="34" charset="0"/>
                  <a:buChar char="•"/>
                </a:pPr>
                <a:r>
                  <a:rPr lang="en-ZA" altLang="en-US" dirty="0"/>
                  <a:t>When you know the part of the whole quantity and the percentage this represents, you can calculate the whole quantity. </a:t>
                </a:r>
              </a:p>
              <a:p>
                <a:pPr marL="538163" indent="-174625">
                  <a:buFont typeface="Arial" panose="020B0604020202020204" pitchFamily="34" charset="0"/>
                  <a:buChar char="•"/>
                </a:pPr>
                <a:r>
                  <a:rPr lang="en-ZA" altLang="en-US" dirty="0"/>
                  <a:t>Check which value is the whole quantity.</a:t>
                </a:r>
              </a:p>
              <a:p>
                <a:pPr marL="538163" indent="-174625">
                  <a:buFont typeface="Arial" panose="020B0604020202020204" pitchFamily="34" charset="0"/>
                  <a:buChar char="•"/>
                </a:pPr>
                <a:endParaRPr lang="en-ZA" altLang="en-US" dirty="0">
                  <a:solidFill>
                    <a:srgbClr val="FF0000"/>
                  </a:solidFill>
                </a:endParaRPr>
              </a:p>
              <a:p>
                <a:pPr marL="174625" indent="-174625">
                  <a:buFont typeface="Arial" panose="020B0604020202020204" pitchFamily="34" charset="0"/>
                  <a:buChar char="•"/>
                </a:pPr>
                <a:endParaRPr lang="en-ZA"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849" t="-1625"/>
                </a:stretch>
              </a:blipFill>
            </p:spPr>
            <p:txBody>
              <a:bodyPr/>
              <a:lstStyle/>
              <a:p>
                <a:r>
                  <a:rPr lang="en-ZA">
                    <a:noFill/>
                  </a:rPr>
                  <a:t> </a:t>
                </a:r>
              </a:p>
            </p:txBody>
          </p:sp>
        </mc:Fallback>
      </mc:AlternateContent>
      <p:sp>
        <p:nvSpPr>
          <p:cNvPr id="4" name="Text Placeholder 3"/>
          <p:cNvSpPr>
            <a:spLocks noGrp="1"/>
          </p:cNvSpPr>
          <p:nvPr>
            <p:ph type="body" sz="quarter" idx="10"/>
          </p:nvPr>
        </p:nvSpPr>
        <p:spPr/>
        <p:txBody>
          <a:bodyPr/>
          <a:lstStyle/>
          <a:p>
            <a:r>
              <a:rPr lang="en-ZA" dirty="0"/>
              <a:t>Unit 1.5</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4132" y="2155613"/>
            <a:ext cx="2948035" cy="3483400"/>
          </a:xfrm>
          <a:prstGeom prst="rect">
            <a:avLst/>
          </a:prstGeom>
          <a:noFill/>
          <a:ln>
            <a:noFill/>
          </a:ln>
        </p:spPr>
      </p:pic>
    </p:spTree>
    <p:extLst>
      <p:ext uri="{BB962C8B-B14F-4D97-AF65-F5344CB8AC3E}">
        <p14:creationId xmlns:p14="http://schemas.microsoft.com/office/powerpoint/2010/main" val="40981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1.21 page 23</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a:t>
            </a:r>
          </a:p>
        </p:txBody>
      </p:sp>
      <p:sp>
        <p:nvSpPr>
          <p:cNvPr id="12" name="Rectangle 11"/>
          <p:cNvSpPr/>
          <p:nvPr/>
        </p:nvSpPr>
        <p:spPr>
          <a:xfrm>
            <a:off x="863600" y="1508060"/>
            <a:ext cx="7198724" cy="145029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31108" y="1651542"/>
            <a:ext cx="6569892" cy="119923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a:pPr>
            <a:r>
              <a:rPr lang="en-ZA" sz="2000" dirty="0"/>
              <a:t>A pair of jeans originally costing R210 is now sold at a 30% discount. </a:t>
            </a:r>
          </a:p>
          <a:p>
            <a:pPr marL="363538" indent="0">
              <a:buNone/>
            </a:pPr>
            <a:r>
              <a:rPr lang="en-ZA" sz="2000" dirty="0"/>
              <a:t>What is the new price? </a:t>
            </a:r>
            <a:endParaRPr lang="en-US" sz="2000" dirty="0"/>
          </a:p>
        </p:txBody>
      </p:sp>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3245506"/>
            <a:ext cx="7198724" cy="266793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334955"/>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mc:AlternateContent xmlns:mc="http://schemas.openxmlformats.org/markup-compatibility/2006" xmlns:a14="http://schemas.microsoft.com/office/drawing/2010/main">
        <mc:Choice Requires="a14">
          <p:sp>
            <p:nvSpPr>
              <p:cNvPr id="22" name="TextBox 21"/>
              <p:cNvSpPr txBox="1"/>
              <p:nvPr/>
            </p:nvSpPr>
            <p:spPr>
              <a:xfrm>
                <a:off x="1549929" y="3421247"/>
                <a:ext cx="6281396" cy="2289281"/>
              </a:xfrm>
              <a:prstGeom prst="rect">
                <a:avLst/>
              </a:prstGeom>
              <a:noFill/>
            </p:spPr>
            <p:txBody>
              <a:bodyPr wrap="square" rtlCol="0">
                <a:spAutoFit/>
              </a:bodyPr>
              <a:lstStyle/>
              <a:p>
                <a:pPr marL="268288" indent="-268288">
                  <a:buFont typeface="+mj-lt"/>
                  <a:buAutoNum type="arabicPeriod"/>
                </a:pPr>
                <a:r>
                  <a:rPr lang="en-ZA" sz="1900" dirty="0"/>
                  <a:t>Decrease 210 by 30%. </a:t>
                </a:r>
              </a:p>
              <a:p>
                <a:pPr marL="268288"/>
                <a:r>
                  <a:rPr lang="en-ZA" sz="1900" b="1" dirty="0"/>
                  <a:t>Method 1:</a:t>
                </a:r>
                <a:r>
                  <a:rPr lang="en-ZA" sz="1900" dirty="0"/>
                  <a:t> 	30% of R210 = 63 </a:t>
                </a:r>
              </a:p>
              <a:p>
                <a:pPr marL="268288"/>
                <a:r>
                  <a:rPr lang="en-ZA" sz="1900" dirty="0"/>
                  <a:t>		The new value is R210 – R63 = R147 </a:t>
                </a:r>
              </a:p>
              <a:p>
                <a:pPr marL="268288"/>
                <a:r>
                  <a:rPr lang="en-ZA" sz="1900" b="1" dirty="0"/>
                  <a:t>Method 2: 	</a:t>
                </a:r>
                <a:r>
                  <a:rPr lang="en-ZA" sz="1900" dirty="0"/>
                  <a:t>100% – 30% = 70% </a:t>
                </a:r>
              </a:p>
              <a:p>
                <a:pPr marL="268288"/>
                <a:r>
                  <a:rPr lang="en-ZA" sz="1900" dirty="0"/>
                  <a:t>		70% of R210 = </a:t>
                </a:r>
                <a14:m>
                  <m:oMath xmlns:m="http://schemas.openxmlformats.org/officeDocument/2006/math">
                    <m:f>
                      <m:fPr>
                        <m:ctrlPr>
                          <a:rPr lang="en-ZA" i="1" smtClean="0">
                            <a:latin typeface="Cambria Math" panose="02040503050406030204" pitchFamily="18" charset="0"/>
                          </a:rPr>
                        </m:ctrlPr>
                      </m:fPr>
                      <m:num>
                        <m:r>
                          <m:rPr>
                            <m:nor/>
                          </m:rPr>
                          <a:rPr lang="en-ZA" b="0" i="0" smtClean="0">
                            <a:latin typeface="Cambria Math" panose="02040503050406030204" pitchFamily="18" charset="0"/>
                          </a:rPr>
                          <m:t>70</m:t>
                        </m:r>
                      </m:num>
                      <m:den>
                        <m:r>
                          <m:rPr>
                            <m:nor/>
                          </m:rPr>
                          <a:rPr lang="en-ZA" b="0" i="0" smtClean="0">
                            <a:latin typeface="Cambria Math" panose="02040503050406030204" pitchFamily="18" charset="0"/>
                          </a:rPr>
                          <m:t>100</m:t>
                        </m:r>
                      </m:den>
                    </m:f>
                  </m:oMath>
                </a14:m>
                <a:r>
                  <a:rPr lang="en-ZA" sz="1900" dirty="0"/>
                  <a:t>  × </a:t>
                </a:r>
                <a14:m>
                  <m:oMath xmlns:m="http://schemas.openxmlformats.org/officeDocument/2006/math">
                    <m:f>
                      <m:fPr>
                        <m:ctrlPr>
                          <a:rPr lang="en-ZA" i="1">
                            <a:latin typeface="Cambria Math" panose="02040503050406030204" pitchFamily="18" charset="0"/>
                          </a:rPr>
                        </m:ctrlPr>
                      </m:fPr>
                      <m:num>
                        <m:r>
                          <m:rPr>
                            <m:nor/>
                          </m:rPr>
                          <a:rPr lang="en-ZA" b="0" i="0" smtClean="0">
                            <a:latin typeface="Cambria Math" panose="02040503050406030204" pitchFamily="18" charset="0"/>
                          </a:rPr>
                          <m:t>210</m:t>
                        </m:r>
                      </m:num>
                      <m:den>
                        <m:r>
                          <m:rPr>
                            <m:nor/>
                          </m:rPr>
                          <a:rPr lang="en-ZA" b="0" i="0" smtClean="0">
                            <a:latin typeface="Cambria Math" panose="02040503050406030204" pitchFamily="18" charset="0"/>
                          </a:rPr>
                          <m:t>1</m:t>
                        </m:r>
                      </m:den>
                    </m:f>
                  </m:oMath>
                </a14:m>
                <a:r>
                  <a:rPr lang="en-ZA" sz="1900" dirty="0"/>
                  <a:t> = R147 </a:t>
                </a:r>
              </a:p>
              <a:p>
                <a:pPr marL="268288"/>
                <a:r>
                  <a:rPr lang="en-ZA" sz="1900" dirty="0"/>
                  <a:t>Sale price will be </a:t>
                </a:r>
              </a:p>
              <a:p>
                <a:pPr marL="268288"/>
                <a:r>
                  <a:rPr lang="en-ZA" sz="1900" dirty="0"/>
                  <a:t>R799,00 – 40% = 799,00 – 319,60 = 479,40. </a:t>
                </a:r>
                <a:endParaRPr lang="en-ZA" altLang="en-US" sz="1900" dirty="0"/>
              </a:p>
            </p:txBody>
          </p:sp>
        </mc:Choice>
        <mc:Fallback xmlns="">
          <p:sp>
            <p:nvSpPr>
              <p:cNvPr id="22" name="TextBox 21"/>
              <p:cNvSpPr txBox="1">
                <a:spLocks noRot="1" noChangeAspect="1" noMove="1" noResize="1" noEditPoints="1" noAdjustHandles="1" noChangeArrowheads="1" noChangeShapeType="1" noTextEdit="1"/>
              </p:cNvSpPr>
              <p:nvPr/>
            </p:nvSpPr>
            <p:spPr>
              <a:xfrm>
                <a:off x="1549929" y="3421247"/>
                <a:ext cx="6281396" cy="2289281"/>
              </a:xfrm>
              <a:prstGeom prst="rect">
                <a:avLst/>
              </a:prstGeom>
              <a:blipFill>
                <a:blip r:embed="rId4"/>
                <a:stretch>
                  <a:fillRect l="-970" t="-1596" b="-3457"/>
                </a:stretch>
              </a:blipFill>
            </p:spPr>
            <p:txBody>
              <a:bodyPr/>
              <a:lstStyle/>
              <a:p>
                <a:r>
                  <a:rPr lang="en-GB">
                    <a:noFill/>
                  </a:rPr>
                  <a:t> </a:t>
                </a:r>
              </a:p>
            </p:txBody>
          </p:sp>
        </mc:Fallback>
      </mc:AlternateContent>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742" y="2184167"/>
            <a:ext cx="2906816" cy="3434696"/>
          </a:xfrm>
          <a:prstGeom prst="rect">
            <a:avLst/>
          </a:prstGeom>
          <a:noFill/>
          <a:ln>
            <a:noFill/>
          </a:ln>
        </p:spPr>
      </p:pic>
    </p:spTree>
    <p:extLst>
      <p:ext uri="{BB962C8B-B14F-4D97-AF65-F5344CB8AC3E}">
        <p14:creationId xmlns:p14="http://schemas.microsoft.com/office/powerpoint/2010/main" val="165110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900" decel="100000" fill="hold"/>
                                        <p:tgtEl>
                                          <p:spTgt spid="18"/>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xEl>
                                              <p:pRg st="1" end="1"/>
                                            </p:txEl>
                                          </p:spTgt>
                                        </p:tgtEl>
                                        <p:attrNameLst>
                                          <p:attrName>style.visibility</p:attrName>
                                        </p:attrNameLst>
                                      </p:cBhvr>
                                      <p:to>
                                        <p:strVal val="visible"/>
                                      </p:to>
                                    </p:set>
                                    <p:animEffect transition="in" filter="fade">
                                      <p:cBhvr>
                                        <p:cTn id="45" dur="500"/>
                                        <p:tgtEl>
                                          <p:spTgt spid="2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2" end="2"/>
                                            </p:txEl>
                                          </p:spTgt>
                                        </p:tgtEl>
                                        <p:attrNameLst>
                                          <p:attrName>style.visibility</p:attrName>
                                        </p:attrNameLst>
                                      </p:cBhvr>
                                      <p:to>
                                        <p:strVal val="visible"/>
                                      </p:to>
                                    </p:set>
                                    <p:animEffect transition="in" filter="fade">
                                      <p:cBhvr>
                                        <p:cTn id="50" dur="500"/>
                                        <p:tgtEl>
                                          <p:spTgt spid="22">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3" end="3"/>
                                            </p:txEl>
                                          </p:spTgt>
                                        </p:tgtEl>
                                        <p:attrNameLst>
                                          <p:attrName>style.visibility</p:attrName>
                                        </p:attrNameLst>
                                      </p:cBhvr>
                                      <p:to>
                                        <p:strVal val="visible"/>
                                      </p:to>
                                    </p:set>
                                    <p:animEffect transition="in" filter="fade">
                                      <p:cBhvr>
                                        <p:cTn id="55" dur="500"/>
                                        <p:tgtEl>
                                          <p:spTgt spid="22">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xEl>
                                              <p:pRg st="4" end="4"/>
                                            </p:txEl>
                                          </p:spTgt>
                                        </p:tgtEl>
                                        <p:attrNameLst>
                                          <p:attrName>style.visibility</p:attrName>
                                        </p:attrNameLst>
                                      </p:cBhvr>
                                      <p:to>
                                        <p:strVal val="visible"/>
                                      </p:to>
                                    </p:set>
                                    <p:animEffect transition="in" filter="fade">
                                      <p:cBhvr>
                                        <p:cTn id="60" dur="500"/>
                                        <p:tgtEl>
                                          <p:spTgt spid="22">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2">
                                            <p:txEl>
                                              <p:pRg st="5" end="5"/>
                                            </p:txEl>
                                          </p:spTgt>
                                        </p:tgtEl>
                                        <p:attrNameLst>
                                          <p:attrName>style.visibility</p:attrName>
                                        </p:attrNameLst>
                                      </p:cBhvr>
                                      <p:to>
                                        <p:strVal val="visible"/>
                                      </p:to>
                                    </p:set>
                                    <p:animEffect transition="in" filter="fade">
                                      <p:cBhvr>
                                        <p:cTn id="65" dur="500"/>
                                        <p:tgtEl>
                                          <p:spTgt spid="22">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
                                            <p:txEl>
                                              <p:pRg st="6" end="6"/>
                                            </p:txEl>
                                          </p:spTgt>
                                        </p:tgtEl>
                                        <p:attrNameLst>
                                          <p:attrName>style.visibility</p:attrName>
                                        </p:attrNameLst>
                                      </p:cBhvr>
                                      <p:to>
                                        <p:strVal val="visible"/>
                                      </p:to>
                                    </p:set>
                                    <p:animEffect transition="in" filter="fade">
                                      <p:cBhvr>
                                        <p:cTn id="70"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1.23 page 24</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a:t>
            </a:r>
          </a:p>
        </p:txBody>
      </p:sp>
      <p:sp>
        <p:nvSpPr>
          <p:cNvPr id="12" name="Rectangle 11"/>
          <p:cNvSpPr/>
          <p:nvPr/>
        </p:nvSpPr>
        <p:spPr>
          <a:xfrm>
            <a:off x="863600" y="1413931"/>
            <a:ext cx="7198724" cy="145029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31108" y="1557413"/>
            <a:ext cx="6569892" cy="119923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a:pPr>
            <a:r>
              <a:rPr lang="en-ZA" sz="2000" dirty="0"/>
              <a:t>A printer costs R114 250 including VAT. You know that VAT is charged at 14% of the original price. </a:t>
            </a:r>
          </a:p>
          <a:p>
            <a:pPr marL="363538" indent="0">
              <a:buNone/>
            </a:pPr>
            <a:r>
              <a:rPr lang="en-ZA" sz="2000" dirty="0"/>
              <a:t>Work out the VAT-exclusive price. </a:t>
            </a:r>
            <a:endParaRPr lang="en-US" sz="2000" dirty="0"/>
          </a:p>
        </p:txBody>
      </p:sp>
      <p:grpSp>
        <p:nvGrpSpPr>
          <p:cNvPr id="14" name="Group 13"/>
          <p:cNvGrpSpPr/>
          <p:nvPr/>
        </p:nvGrpSpPr>
        <p:grpSpPr>
          <a:xfrm>
            <a:off x="352501" y="1505207"/>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3016906"/>
            <a:ext cx="7198724" cy="289653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106356"/>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mc:AlternateContent xmlns:mc="http://schemas.openxmlformats.org/markup-compatibility/2006" xmlns:a14="http://schemas.microsoft.com/office/drawing/2010/main">
        <mc:Choice Requires="a14">
          <p:sp>
            <p:nvSpPr>
              <p:cNvPr id="22" name="TextBox 21"/>
              <p:cNvSpPr txBox="1"/>
              <p:nvPr/>
            </p:nvSpPr>
            <p:spPr>
              <a:xfrm>
                <a:off x="1496141" y="3138860"/>
                <a:ext cx="6281396" cy="2745303"/>
              </a:xfrm>
              <a:prstGeom prst="rect">
                <a:avLst/>
              </a:prstGeom>
              <a:noFill/>
            </p:spPr>
            <p:txBody>
              <a:bodyPr wrap="square" rtlCol="0">
                <a:spAutoFit/>
              </a:bodyPr>
              <a:lstStyle/>
              <a:p>
                <a:pPr marL="363538" indent="-363538">
                  <a:buFont typeface="+mj-lt"/>
                  <a:buAutoNum type="arabicPeriod"/>
                </a:pPr>
                <a:r>
                  <a:rPr lang="en-ZA" sz="2000" dirty="0"/>
                  <a:t>Remember that 14% was added to the original price.         So the price that we have now is 114% of the original price. The original price is the unknown.</a:t>
                </a:r>
              </a:p>
              <a:p>
                <a:r>
                  <a:rPr lang="en-ZA" sz="2000" dirty="0"/>
                  <a:t> </a:t>
                </a:r>
                <a:endParaRPr lang="en-ZA" sz="1100" dirty="0"/>
              </a:p>
              <a:p>
                <a:pPr marL="363538"/>
                <a14:m>
                  <m:oMath xmlns:m="http://schemas.openxmlformats.org/officeDocument/2006/math">
                    <m:f>
                      <m:fPr>
                        <m:ctrlPr>
                          <a:rPr lang="en-ZA" i="1" smtClean="0">
                            <a:latin typeface="Cambria Math" panose="02040503050406030204" pitchFamily="18" charset="0"/>
                          </a:rPr>
                        </m:ctrlPr>
                      </m:fPr>
                      <m:num>
                        <m:r>
                          <m:rPr>
                            <m:nor/>
                          </m:rPr>
                          <a:rPr lang="en-ZA" b="0" i="0" smtClean="0">
                            <a:latin typeface="Cambria Math" panose="02040503050406030204" pitchFamily="18" charset="0"/>
                          </a:rPr>
                          <m:t>114 250</m:t>
                        </m:r>
                      </m:num>
                      <m:den>
                        <m:r>
                          <m:rPr>
                            <m:nor/>
                          </m:rPr>
                          <a:rPr lang="en-ZA" b="0" i="0" smtClean="0">
                            <a:latin typeface="Cambria Math" panose="02040503050406030204" pitchFamily="18" charset="0"/>
                          </a:rPr>
                          <m:t>original</m:t>
                        </m:r>
                        <m:r>
                          <m:rPr>
                            <m:nor/>
                          </m:rPr>
                          <a:rPr lang="en-ZA" b="0" i="0" smtClean="0">
                            <a:latin typeface="Cambria Math" panose="02040503050406030204" pitchFamily="18" charset="0"/>
                          </a:rPr>
                          <m:t> </m:t>
                        </m:r>
                        <m:r>
                          <m:rPr>
                            <m:nor/>
                          </m:rPr>
                          <a:rPr lang="en-ZA" b="0" i="0" smtClean="0">
                            <a:latin typeface="Cambria Math" panose="02040503050406030204" pitchFamily="18" charset="0"/>
                          </a:rPr>
                          <m:t>price</m:t>
                        </m:r>
                      </m:den>
                    </m:f>
                  </m:oMath>
                </a14:m>
                <a:r>
                  <a:rPr lang="en-ZA" sz="2000" dirty="0"/>
                  <a:t>  = </a:t>
                </a:r>
                <a14:m>
                  <m:oMath xmlns:m="http://schemas.openxmlformats.org/officeDocument/2006/math">
                    <m:f>
                      <m:fPr>
                        <m:ctrlPr>
                          <a:rPr lang="en-ZA" i="1">
                            <a:latin typeface="Cambria Math" panose="02040503050406030204" pitchFamily="18" charset="0"/>
                          </a:rPr>
                        </m:ctrlPr>
                      </m:fPr>
                      <m:num>
                        <m:r>
                          <m:rPr>
                            <m:nor/>
                          </m:rPr>
                          <a:rPr lang="en-ZA" b="0" i="0" smtClean="0">
                            <a:latin typeface="Cambria Math" panose="02040503050406030204" pitchFamily="18" charset="0"/>
                          </a:rPr>
                          <m:t>114</m:t>
                        </m:r>
                      </m:num>
                      <m:den>
                        <m:r>
                          <m:rPr>
                            <m:nor/>
                          </m:rPr>
                          <a:rPr lang="en-ZA" b="0" i="0" smtClean="0">
                            <a:latin typeface="Cambria Math" panose="02040503050406030204" pitchFamily="18" charset="0"/>
                          </a:rPr>
                          <m:t>100</m:t>
                        </m:r>
                      </m:den>
                    </m:f>
                  </m:oMath>
                </a14:m>
                <a:r>
                  <a:rPr lang="en-ZA" sz="2000" dirty="0"/>
                  <a:t> </a:t>
                </a:r>
              </a:p>
              <a:p>
                <a:pPr marL="363538"/>
                <a:endParaRPr lang="en-ZA" sz="2000" dirty="0"/>
              </a:p>
              <a:p>
                <a:pPr marL="363538"/>
                <a:r>
                  <a:rPr lang="en-ZA" sz="2000" dirty="0"/>
                  <a:t>114 250 × 100 = 114 × original price </a:t>
                </a:r>
              </a:p>
              <a:p>
                <a:pPr marL="363538"/>
                <a:r>
                  <a:rPr lang="en-ZA" sz="2000" dirty="0"/>
                  <a:t>Original price = (114 250 × 100) ÷ 114 = R100 219,30</a:t>
                </a:r>
                <a:endParaRPr lang="en-ZA" altLang="en-US" sz="2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1496141" y="3138860"/>
                <a:ext cx="6281396" cy="2745303"/>
              </a:xfrm>
              <a:prstGeom prst="rect">
                <a:avLst/>
              </a:prstGeom>
              <a:blipFill rotWithShape="0">
                <a:blip r:embed="rId4"/>
                <a:stretch>
                  <a:fillRect l="-1067" t="-1556" b="-3111"/>
                </a:stretch>
              </a:blipFill>
            </p:spPr>
            <p:txBody>
              <a:bodyPr/>
              <a:lstStyle/>
              <a:p>
                <a:r>
                  <a:rPr lang="en-ZA">
                    <a:noFill/>
                  </a:rPr>
                  <a:t> </a:t>
                </a:r>
              </a:p>
            </p:txBody>
          </p:sp>
        </mc:Fallback>
      </mc:AlternateContent>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742" y="2184167"/>
            <a:ext cx="2906816" cy="3434696"/>
          </a:xfrm>
          <a:prstGeom prst="rect">
            <a:avLst/>
          </a:prstGeom>
          <a:noFill/>
          <a:ln>
            <a:noFill/>
          </a:ln>
        </p:spPr>
      </p:pic>
    </p:spTree>
    <p:extLst>
      <p:ext uri="{BB962C8B-B14F-4D97-AF65-F5344CB8AC3E}">
        <p14:creationId xmlns:p14="http://schemas.microsoft.com/office/powerpoint/2010/main" val="671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900" decel="100000" fill="hold"/>
                                        <p:tgtEl>
                                          <p:spTgt spid="18"/>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xEl>
                                              <p:pRg st="1" end="1"/>
                                            </p:txEl>
                                          </p:spTgt>
                                        </p:tgtEl>
                                        <p:attrNameLst>
                                          <p:attrName>style.visibility</p:attrName>
                                        </p:attrNameLst>
                                      </p:cBhvr>
                                      <p:to>
                                        <p:strVal val="visible"/>
                                      </p:to>
                                    </p:set>
                                    <p:animEffect transition="in" filter="fade">
                                      <p:cBhvr>
                                        <p:cTn id="43" dur="500"/>
                                        <p:tgtEl>
                                          <p:spTgt spid="22">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Effect transition="in" filter="fade">
                                      <p:cBhvr>
                                        <p:cTn id="48" dur="500"/>
                                        <p:tgtEl>
                                          <p:spTgt spid="2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xEl>
                                              <p:pRg st="4" end="4"/>
                                            </p:txEl>
                                          </p:spTgt>
                                        </p:tgtEl>
                                        <p:attrNameLst>
                                          <p:attrName>style.visibility</p:attrName>
                                        </p:attrNameLst>
                                      </p:cBhvr>
                                      <p:to>
                                        <p:strVal val="visible"/>
                                      </p:to>
                                    </p:set>
                                    <p:animEffect transition="in" filter="fade">
                                      <p:cBhvr>
                                        <p:cTn id="53" dur="500"/>
                                        <p:tgtEl>
                                          <p:spTgt spid="22">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2">
                                            <p:txEl>
                                              <p:pRg st="5" end="5"/>
                                            </p:txEl>
                                          </p:spTgt>
                                        </p:tgtEl>
                                        <p:attrNameLst>
                                          <p:attrName>style.visibility</p:attrName>
                                        </p:attrNameLst>
                                      </p:cBhvr>
                                      <p:to>
                                        <p:strVal val="visible"/>
                                      </p:to>
                                    </p:set>
                                    <p:animEffect transition="in" filter="fade">
                                      <p:cBhvr>
                                        <p:cTn id="5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1.23 page 24</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a:t>
            </a:r>
          </a:p>
        </p:txBody>
      </p:sp>
      <p:sp>
        <p:nvSpPr>
          <p:cNvPr id="12" name="Rectangle 11"/>
          <p:cNvSpPr/>
          <p:nvPr/>
        </p:nvSpPr>
        <p:spPr>
          <a:xfrm>
            <a:off x="863600" y="1413931"/>
            <a:ext cx="7198724" cy="145029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31108" y="1557413"/>
            <a:ext cx="6569892" cy="119923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startAt="2"/>
            </a:pPr>
            <a:r>
              <a:rPr lang="en-ZA" sz="2000" dirty="0"/>
              <a:t>A supermarket is trying to sell 10 kg bags of rice before their ‘sell by date’. The supermarket advertises them for R56,25 after a 25% discount. </a:t>
            </a:r>
          </a:p>
          <a:p>
            <a:pPr marL="363538" indent="0">
              <a:buNone/>
            </a:pPr>
            <a:r>
              <a:rPr lang="en-ZA" sz="2000" dirty="0"/>
              <a:t>What was the original price? </a:t>
            </a:r>
            <a:endParaRPr lang="en-US" sz="2000" dirty="0"/>
          </a:p>
        </p:txBody>
      </p:sp>
      <p:grpSp>
        <p:nvGrpSpPr>
          <p:cNvPr id="14" name="Group 13"/>
          <p:cNvGrpSpPr/>
          <p:nvPr/>
        </p:nvGrpSpPr>
        <p:grpSpPr>
          <a:xfrm>
            <a:off x="352501" y="1505207"/>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3016906"/>
            <a:ext cx="7198724" cy="289653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106356"/>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mc:AlternateContent xmlns:mc="http://schemas.openxmlformats.org/markup-compatibility/2006" xmlns:a14="http://schemas.microsoft.com/office/drawing/2010/main">
        <mc:Choice Requires="a14">
          <p:sp>
            <p:nvSpPr>
              <p:cNvPr id="22" name="TextBox 21"/>
              <p:cNvSpPr txBox="1"/>
              <p:nvPr/>
            </p:nvSpPr>
            <p:spPr>
              <a:xfrm>
                <a:off x="1496141" y="3138860"/>
                <a:ext cx="6281396" cy="2271969"/>
              </a:xfrm>
              <a:prstGeom prst="rect">
                <a:avLst/>
              </a:prstGeom>
              <a:noFill/>
            </p:spPr>
            <p:txBody>
              <a:bodyPr wrap="square" rtlCol="0">
                <a:spAutoFit/>
              </a:bodyPr>
              <a:lstStyle/>
              <a:p>
                <a:pPr marL="457200" indent="-457200">
                  <a:buFont typeface="+mj-lt"/>
                  <a:buAutoNum type="arabicPeriod" startAt="2"/>
                </a:pPr>
                <a:r>
                  <a:rPr lang="en-ZA" sz="2000" dirty="0"/>
                  <a:t> </a:t>
                </a:r>
              </a:p>
              <a:p>
                <a:pPr marL="268288"/>
                <a14:m>
                  <m:oMath xmlns:m="http://schemas.openxmlformats.org/officeDocument/2006/math">
                    <m:f>
                      <m:fPr>
                        <m:ctrlPr>
                          <a:rPr lang="en-ZA" i="1" smtClean="0">
                            <a:latin typeface="Cambria Math" panose="02040503050406030204" pitchFamily="18" charset="0"/>
                          </a:rPr>
                        </m:ctrlPr>
                      </m:fPr>
                      <m:num>
                        <m:r>
                          <m:rPr>
                            <m:nor/>
                          </m:rPr>
                          <a:rPr lang="en-ZA" b="0" i="0" smtClean="0">
                            <a:latin typeface="Cambria Math" panose="02040503050406030204" pitchFamily="18" charset="0"/>
                          </a:rPr>
                          <m:t>56,25</m:t>
                        </m:r>
                      </m:num>
                      <m:den>
                        <m:r>
                          <m:rPr>
                            <m:nor/>
                          </m:rPr>
                          <a:rPr lang="en-ZA" b="0" i="0" smtClean="0">
                            <a:latin typeface="Cambria Math" panose="02040503050406030204" pitchFamily="18" charset="0"/>
                          </a:rPr>
                          <m:t>original</m:t>
                        </m:r>
                        <m:r>
                          <m:rPr>
                            <m:nor/>
                          </m:rPr>
                          <a:rPr lang="en-ZA" b="0" i="0" smtClean="0">
                            <a:latin typeface="Cambria Math" panose="02040503050406030204" pitchFamily="18" charset="0"/>
                          </a:rPr>
                          <m:t> </m:t>
                        </m:r>
                        <m:r>
                          <m:rPr>
                            <m:nor/>
                          </m:rPr>
                          <a:rPr lang="en-ZA" b="0" i="0" smtClean="0">
                            <a:latin typeface="Cambria Math" panose="02040503050406030204" pitchFamily="18" charset="0"/>
                          </a:rPr>
                          <m:t>price</m:t>
                        </m:r>
                      </m:den>
                    </m:f>
                  </m:oMath>
                </a14:m>
                <a:r>
                  <a:rPr lang="en-ZA" dirty="0"/>
                  <a:t>  = </a:t>
                </a:r>
                <a14:m>
                  <m:oMath xmlns:m="http://schemas.openxmlformats.org/officeDocument/2006/math">
                    <m:f>
                      <m:fPr>
                        <m:ctrlPr>
                          <a:rPr lang="en-ZA" i="1" smtClean="0">
                            <a:latin typeface="Cambria Math" panose="02040503050406030204" pitchFamily="18" charset="0"/>
                          </a:rPr>
                        </m:ctrlPr>
                      </m:fPr>
                      <m:num>
                        <m:r>
                          <m:rPr>
                            <m:nor/>
                          </m:rPr>
                          <a:rPr lang="en-ZA" b="0" i="0" smtClean="0">
                            <a:latin typeface="Cambria Math" panose="02040503050406030204" pitchFamily="18" charset="0"/>
                          </a:rPr>
                          <m:t>75</m:t>
                        </m:r>
                      </m:num>
                      <m:den>
                        <m:r>
                          <m:rPr>
                            <m:nor/>
                          </m:rPr>
                          <a:rPr lang="en-ZA" b="0" i="0" smtClean="0">
                            <a:latin typeface="Cambria Math" panose="02040503050406030204" pitchFamily="18" charset="0"/>
                          </a:rPr>
                          <m:t>100</m:t>
                        </m:r>
                      </m:den>
                    </m:f>
                  </m:oMath>
                </a14:m>
                <a:endParaRPr lang="en-ZA" sz="2000" dirty="0"/>
              </a:p>
              <a:p>
                <a:pPr marL="268288"/>
                <a:endParaRPr lang="en-ZA" sz="2000" dirty="0"/>
              </a:p>
              <a:p>
                <a:pPr marL="268288"/>
                <a:r>
                  <a:rPr lang="en-ZA" sz="2000" dirty="0"/>
                  <a:t>Original price × 75 = 56,25 × 100 </a:t>
                </a:r>
              </a:p>
              <a:p>
                <a:pPr marL="268288"/>
                <a:endParaRPr lang="en-ZA" sz="2000" dirty="0"/>
              </a:p>
              <a:p>
                <a:pPr marL="268288"/>
                <a:r>
                  <a:rPr lang="en-ZA" sz="2000" dirty="0"/>
                  <a:t>Original price = </a:t>
                </a:r>
                <a14:m>
                  <m:oMath xmlns:m="http://schemas.openxmlformats.org/officeDocument/2006/math">
                    <m:f>
                      <m:fPr>
                        <m:ctrlPr>
                          <a:rPr lang="en-ZA" i="1">
                            <a:latin typeface="Cambria Math" panose="02040503050406030204" pitchFamily="18" charset="0"/>
                          </a:rPr>
                        </m:ctrlPr>
                      </m:fPr>
                      <m:num>
                        <m:r>
                          <m:rPr>
                            <m:nor/>
                          </m:rPr>
                          <a:rPr lang="en-ZA">
                            <a:latin typeface="Cambria Math" panose="02040503050406030204" pitchFamily="18" charset="0"/>
                          </a:rPr>
                          <m:t>5</m:t>
                        </m:r>
                        <m:r>
                          <m:rPr>
                            <m:nor/>
                          </m:rPr>
                          <a:rPr lang="en-ZA" smtClean="0">
                            <a:latin typeface="Cambria Math" panose="02040503050406030204" pitchFamily="18" charset="0"/>
                          </a:rPr>
                          <m:t>6,25</m:t>
                        </m:r>
                      </m:num>
                      <m:den>
                        <m:r>
                          <m:rPr>
                            <m:nor/>
                          </m:rPr>
                          <a:rPr lang="en-ZA" b="0" i="0" smtClean="0">
                            <a:latin typeface="Cambria Math" panose="02040503050406030204" pitchFamily="18" charset="0"/>
                          </a:rPr>
                          <m:t>75</m:t>
                        </m:r>
                      </m:den>
                    </m:f>
                  </m:oMath>
                </a14:m>
                <a:r>
                  <a:rPr lang="en-ZA" sz="2000" dirty="0"/>
                  <a:t> = R75,00 </a:t>
                </a:r>
                <a:endParaRPr lang="en-ZA" altLang="en-US" sz="2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1496141" y="3138860"/>
                <a:ext cx="6281396" cy="2271969"/>
              </a:xfrm>
              <a:prstGeom prst="rect">
                <a:avLst/>
              </a:prstGeom>
              <a:blipFill rotWithShape="0">
                <a:blip r:embed="rId4"/>
                <a:stretch>
                  <a:fillRect l="-1067" t="-1877" b="-1609"/>
                </a:stretch>
              </a:blipFill>
            </p:spPr>
            <p:txBody>
              <a:bodyPr/>
              <a:lstStyle/>
              <a:p>
                <a:r>
                  <a:rPr lang="en-ZA">
                    <a:noFill/>
                  </a:rPr>
                  <a:t> </a:t>
                </a:r>
              </a:p>
            </p:txBody>
          </p:sp>
        </mc:Fallback>
      </mc:AlternateContent>
      <p:sp>
        <p:nvSpPr>
          <p:cNvPr id="8" name="TextBox 7"/>
          <p:cNvSpPr txBox="1"/>
          <p:nvPr/>
        </p:nvSpPr>
        <p:spPr>
          <a:xfrm>
            <a:off x="5304838" y="4213435"/>
            <a:ext cx="2589683" cy="400110"/>
          </a:xfrm>
          <a:prstGeom prst="rect">
            <a:avLst/>
          </a:prstGeom>
          <a:noFill/>
        </p:spPr>
        <p:txBody>
          <a:bodyPr wrap="none" rtlCol="0">
            <a:spAutoFit/>
          </a:bodyPr>
          <a:lstStyle/>
          <a:p>
            <a:r>
              <a:rPr lang="en-ZA" sz="2000" dirty="0">
                <a:solidFill>
                  <a:schemeClr val="bg1"/>
                </a:solidFill>
              </a:rPr>
              <a:t>Cross multiply to solve.</a:t>
            </a:r>
          </a:p>
        </p:txBody>
      </p:sp>
      <p:sp>
        <p:nvSpPr>
          <p:cNvPr id="24" name="TextBox 23"/>
          <p:cNvSpPr txBox="1"/>
          <p:nvPr/>
        </p:nvSpPr>
        <p:spPr>
          <a:xfrm>
            <a:off x="5340626" y="3361255"/>
            <a:ext cx="2544487" cy="707886"/>
          </a:xfrm>
          <a:prstGeom prst="rect">
            <a:avLst/>
          </a:prstGeom>
          <a:noFill/>
        </p:spPr>
        <p:txBody>
          <a:bodyPr wrap="square" rtlCol="0">
            <a:spAutoFit/>
          </a:bodyPr>
          <a:lstStyle/>
          <a:p>
            <a:r>
              <a:rPr lang="en-ZA" sz="2000" dirty="0">
                <a:solidFill>
                  <a:schemeClr val="bg1"/>
                </a:solidFill>
              </a:rPr>
              <a:t>R56,25 is 100% - 25% discount </a:t>
            </a:r>
          </a:p>
        </p:txBody>
      </p:sp>
    </p:spTree>
    <p:extLst>
      <p:ext uri="{BB962C8B-B14F-4D97-AF65-F5344CB8AC3E}">
        <p14:creationId xmlns:p14="http://schemas.microsoft.com/office/powerpoint/2010/main" val="23970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fade">
                                      <p:cBhvr>
                                        <p:cTn id="25" dur="500"/>
                                        <p:tgtEl>
                                          <p:spTgt spid="2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xEl>
                                              <p:pRg st="5" end="5"/>
                                            </p:txEl>
                                          </p:spTgt>
                                        </p:tgtEl>
                                        <p:attrNameLst>
                                          <p:attrName>style.visibility</p:attrName>
                                        </p:attrNameLst>
                                      </p:cBhvr>
                                      <p:to>
                                        <p:strVal val="visible"/>
                                      </p:to>
                                    </p:set>
                                    <p:animEffect transition="in" filter="fade">
                                      <p:cBhvr>
                                        <p:cTn id="35"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uiExpand="1" build="p"/>
      <p:bldP spid="8" grpId="0"/>
      <p:bldP spid="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1.24 page 24</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a:t>
            </a:r>
          </a:p>
        </p:txBody>
      </p:sp>
      <p:sp>
        <p:nvSpPr>
          <p:cNvPr id="12" name="Rectangle 11"/>
          <p:cNvSpPr/>
          <p:nvPr/>
        </p:nvSpPr>
        <p:spPr>
          <a:xfrm>
            <a:off x="863600" y="1413931"/>
            <a:ext cx="7198724" cy="145029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31107" y="1557413"/>
            <a:ext cx="6637127" cy="119923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A competitor claims that it supplies 29% of a certain product in the market. You know the competitor sells 65 000 units per year. Calculate the total number of sales for this product. </a:t>
            </a:r>
            <a:endParaRPr lang="en-US" sz="2000" dirty="0"/>
          </a:p>
        </p:txBody>
      </p:sp>
      <p:grpSp>
        <p:nvGrpSpPr>
          <p:cNvPr id="14" name="Group 13"/>
          <p:cNvGrpSpPr/>
          <p:nvPr/>
        </p:nvGrpSpPr>
        <p:grpSpPr>
          <a:xfrm>
            <a:off x="352501" y="1505207"/>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3016906"/>
            <a:ext cx="7198724" cy="289653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106356"/>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mc:AlternateContent xmlns:mc="http://schemas.openxmlformats.org/markup-compatibility/2006" xmlns:a14="http://schemas.microsoft.com/office/drawing/2010/main">
        <mc:Choice Requires="a14">
          <p:sp>
            <p:nvSpPr>
              <p:cNvPr id="22" name="TextBox 21"/>
              <p:cNvSpPr txBox="1"/>
              <p:nvPr/>
            </p:nvSpPr>
            <p:spPr>
              <a:xfrm>
                <a:off x="1496141" y="3192648"/>
                <a:ext cx="6281396" cy="2081147"/>
              </a:xfrm>
              <a:prstGeom prst="rect">
                <a:avLst/>
              </a:prstGeom>
              <a:noFill/>
            </p:spPr>
            <p:txBody>
              <a:bodyPr wrap="square" rtlCol="0">
                <a:spAutoFit/>
              </a:bodyPr>
              <a:lstStyle/>
              <a:p>
                <a:r>
                  <a:rPr lang="en-ZA" sz="2000" dirty="0"/>
                  <a:t>29% represents 65 000 units. </a:t>
                </a:r>
              </a:p>
              <a:p>
                <a:r>
                  <a:rPr lang="en-ZA" sz="2000" dirty="0"/>
                  <a:t>First find the quantity which is 100%. </a:t>
                </a:r>
              </a:p>
              <a:p>
                <a:pPr marL="174625"/>
                <a:endParaRPr lang="en-ZA" sz="2000" dirty="0"/>
              </a:p>
              <a:p>
                <a:pPr marL="174625"/>
                <a14:m>
                  <m:oMath xmlns:m="http://schemas.openxmlformats.org/officeDocument/2006/math">
                    <m:f>
                      <m:fPr>
                        <m:ctrlPr>
                          <a:rPr lang="en-ZA" i="1" dirty="0" smtClean="0">
                            <a:latin typeface="Cambria Math" panose="02040503050406030204" pitchFamily="18" charset="0"/>
                          </a:rPr>
                        </m:ctrlPr>
                      </m:fPr>
                      <m:num>
                        <m:r>
                          <m:rPr>
                            <m:nor/>
                          </m:rPr>
                          <a:rPr lang="en-ZA" b="0" i="0" dirty="0" smtClean="0">
                            <a:latin typeface="Cambria Math" panose="02040503050406030204" pitchFamily="18" charset="0"/>
                          </a:rPr>
                          <m:t>29</m:t>
                        </m:r>
                      </m:num>
                      <m:den>
                        <m:r>
                          <m:rPr>
                            <m:nor/>
                          </m:rPr>
                          <a:rPr lang="en-ZA" b="0" i="0" dirty="0" smtClean="0">
                            <a:latin typeface="Cambria Math" panose="02040503050406030204" pitchFamily="18" charset="0"/>
                          </a:rPr>
                          <m:t>100</m:t>
                        </m:r>
                      </m:den>
                    </m:f>
                    <m:r>
                      <a:rPr lang="en-ZA" i="1" dirty="0" smtClean="0">
                        <a:latin typeface="Cambria Math" panose="02040503050406030204" pitchFamily="18" charset="0"/>
                      </a:rPr>
                      <m:t> </m:t>
                    </m:r>
                  </m:oMath>
                </a14:m>
                <a:r>
                  <a:rPr lang="en-ZA" sz="2000" dirty="0"/>
                  <a:t> =  </a:t>
                </a:r>
                <a14:m>
                  <m:oMath xmlns:m="http://schemas.openxmlformats.org/officeDocument/2006/math">
                    <m:f>
                      <m:fPr>
                        <m:ctrlPr>
                          <a:rPr lang="en-ZA" i="1" dirty="0">
                            <a:latin typeface="Cambria Math" panose="02040503050406030204" pitchFamily="18" charset="0"/>
                          </a:rPr>
                        </m:ctrlPr>
                      </m:fPr>
                      <m:num>
                        <m:r>
                          <m:rPr>
                            <m:nor/>
                          </m:rPr>
                          <a:rPr lang="en-ZA" b="0" i="0" dirty="0" smtClean="0">
                            <a:latin typeface="Cambria Math" panose="02040503050406030204" pitchFamily="18" charset="0"/>
                          </a:rPr>
                          <m:t>65 000</m:t>
                        </m:r>
                      </m:num>
                      <m:den>
                        <m:r>
                          <m:rPr>
                            <m:nor/>
                          </m:rPr>
                          <a:rPr lang="en-ZA" b="0" i="0" dirty="0" smtClean="0">
                            <a:latin typeface="Cambria Math" panose="02040503050406030204" pitchFamily="18" charset="0"/>
                          </a:rPr>
                          <m:t>total</m:t>
                        </m:r>
                        <m:r>
                          <m:rPr>
                            <m:nor/>
                          </m:rPr>
                          <a:rPr lang="en-ZA" b="0" i="0" dirty="0" smtClean="0">
                            <a:latin typeface="Cambria Math" panose="02040503050406030204" pitchFamily="18" charset="0"/>
                          </a:rPr>
                          <m:t> </m:t>
                        </m:r>
                        <m:r>
                          <m:rPr>
                            <m:nor/>
                          </m:rPr>
                          <a:rPr lang="en-ZA" b="0" i="0" dirty="0" smtClean="0">
                            <a:latin typeface="Cambria Math" panose="02040503050406030204" pitchFamily="18" charset="0"/>
                          </a:rPr>
                          <m:t>sales</m:t>
                        </m:r>
                      </m:den>
                    </m:f>
                  </m:oMath>
                </a14:m>
                <a:endParaRPr lang="en-ZA" sz="2000" dirty="0"/>
              </a:p>
              <a:p>
                <a:pPr marL="174625"/>
                <a:endParaRPr lang="en-ZA" sz="2000" dirty="0"/>
              </a:p>
              <a:p>
                <a:pPr marL="174625"/>
                <a:r>
                  <a:rPr lang="en-ZA" sz="2000" dirty="0"/>
                  <a:t>29 × total sales = 65 000 × 100</a:t>
                </a:r>
              </a:p>
            </p:txBody>
          </p:sp>
        </mc:Choice>
        <mc:Fallback xmlns="">
          <p:sp>
            <p:nvSpPr>
              <p:cNvPr id="22" name="TextBox 21"/>
              <p:cNvSpPr txBox="1">
                <a:spLocks noRot="1" noChangeAspect="1" noMove="1" noResize="1" noEditPoints="1" noAdjustHandles="1" noChangeArrowheads="1" noChangeShapeType="1" noTextEdit="1"/>
              </p:cNvSpPr>
              <p:nvPr/>
            </p:nvSpPr>
            <p:spPr>
              <a:xfrm>
                <a:off x="1496141" y="3192648"/>
                <a:ext cx="6281396" cy="2081147"/>
              </a:xfrm>
              <a:prstGeom prst="rect">
                <a:avLst/>
              </a:prstGeom>
              <a:blipFill>
                <a:blip r:embed="rId4"/>
                <a:stretch>
                  <a:fillRect l="-970" t="-1760" b="-4399"/>
                </a:stretch>
              </a:blipFill>
            </p:spPr>
            <p:txBody>
              <a:bodyPr/>
              <a:lstStyle/>
              <a:p>
                <a:r>
                  <a:rPr lang="en-GB">
                    <a:noFill/>
                  </a:rPr>
                  <a:t> </a:t>
                </a:r>
              </a:p>
            </p:txBody>
          </p:sp>
        </mc:Fallback>
      </mc:AlternateContent>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742" y="2184167"/>
            <a:ext cx="2906816" cy="3434696"/>
          </a:xfrm>
          <a:prstGeom prst="rect">
            <a:avLst/>
          </a:prstGeom>
          <a:noFill/>
          <a:ln>
            <a:noFill/>
          </a:ln>
        </p:spPr>
      </p:pic>
    </p:spTree>
    <p:extLst>
      <p:ext uri="{BB962C8B-B14F-4D97-AF65-F5344CB8AC3E}">
        <p14:creationId xmlns:p14="http://schemas.microsoft.com/office/powerpoint/2010/main" val="6135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900" decel="100000" fill="hold"/>
                                        <p:tgtEl>
                                          <p:spTgt spid="18"/>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xEl>
                                              <p:pRg st="1" end="1"/>
                                            </p:txEl>
                                          </p:spTgt>
                                        </p:tgtEl>
                                        <p:attrNameLst>
                                          <p:attrName>style.visibility</p:attrName>
                                        </p:attrNameLst>
                                      </p:cBhvr>
                                      <p:to>
                                        <p:strVal val="visible"/>
                                      </p:to>
                                    </p:set>
                                    <p:animEffect transition="in" filter="fade">
                                      <p:cBhvr>
                                        <p:cTn id="45" dur="500"/>
                                        <p:tgtEl>
                                          <p:spTgt spid="2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3" end="3"/>
                                            </p:txEl>
                                          </p:spTgt>
                                        </p:tgtEl>
                                        <p:attrNameLst>
                                          <p:attrName>style.visibility</p:attrName>
                                        </p:attrNameLst>
                                      </p:cBhvr>
                                      <p:to>
                                        <p:strVal val="visible"/>
                                      </p:to>
                                    </p:set>
                                    <p:animEffect transition="in" filter="fade">
                                      <p:cBhvr>
                                        <p:cTn id="50" dur="500"/>
                                        <p:tgtEl>
                                          <p:spTgt spid="2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5" end="5"/>
                                            </p:txEl>
                                          </p:spTgt>
                                        </p:tgtEl>
                                        <p:attrNameLst>
                                          <p:attrName>style.visibility</p:attrName>
                                        </p:attrNameLst>
                                      </p:cBhvr>
                                      <p:to>
                                        <p:strVal val="visible"/>
                                      </p:to>
                                    </p:set>
                                    <p:animEffect transition="in" filter="fade">
                                      <p:cBhvr>
                                        <p:cTn id="55"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1.24 page 24</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a:t>
            </a:r>
          </a:p>
        </p:txBody>
      </p:sp>
      <p:sp>
        <p:nvSpPr>
          <p:cNvPr id="12" name="Rectangle 11"/>
          <p:cNvSpPr/>
          <p:nvPr/>
        </p:nvSpPr>
        <p:spPr>
          <a:xfrm>
            <a:off x="863600" y="1413931"/>
            <a:ext cx="7198724" cy="145029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31107" y="1557413"/>
            <a:ext cx="6637127" cy="119923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A competitor claims that it supplies 29% of a certain product in the market. You know the competitor sells 65 000 units per year. Calculate the total number of sales for this product. </a:t>
            </a:r>
            <a:endParaRPr lang="en-US" sz="2000" dirty="0"/>
          </a:p>
        </p:txBody>
      </p:sp>
      <p:grpSp>
        <p:nvGrpSpPr>
          <p:cNvPr id="14" name="Group 13"/>
          <p:cNvGrpSpPr/>
          <p:nvPr/>
        </p:nvGrpSpPr>
        <p:grpSpPr>
          <a:xfrm>
            <a:off x="352501" y="1505207"/>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3016906"/>
            <a:ext cx="7198724" cy="289653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106356"/>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mc:AlternateContent xmlns:mc="http://schemas.openxmlformats.org/markup-compatibility/2006" xmlns:a14="http://schemas.microsoft.com/office/drawing/2010/main">
        <mc:Choice Requires="a14">
          <p:sp>
            <p:nvSpPr>
              <p:cNvPr id="22" name="TextBox 21"/>
              <p:cNvSpPr txBox="1"/>
              <p:nvPr/>
            </p:nvSpPr>
            <p:spPr>
              <a:xfrm>
                <a:off x="1496141" y="3192648"/>
                <a:ext cx="6281396" cy="2129365"/>
              </a:xfrm>
              <a:prstGeom prst="rect">
                <a:avLst/>
              </a:prstGeom>
              <a:noFill/>
            </p:spPr>
            <p:txBody>
              <a:bodyPr wrap="square" rtlCol="0">
                <a:spAutoFit/>
              </a:bodyPr>
              <a:lstStyle/>
              <a:p>
                <a:r>
                  <a:rPr lang="en-ZA" sz="2000" dirty="0"/>
                  <a:t>Total sales = </a:t>
                </a:r>
                <a14:m>
                  <m:oMath xmlns:m="http://schemas.openxmlformats.org/officeDocument/2006/math">
                    <m:f>
                      <m:fPr>
                        <m:ctrlPr>
                          <a:rPr lang="en-ZA" sz="2000" i="1" dirty="0">
                            <a:latin typeface="Cambria Math" panose="02040503050406030204" pitchFamily="18" charset="0"/>
                          </a:rPr>
                        </m:ctrlPr>
                      </m:fPr>
                      <m:num>
                        <m:r>
                          <m:rPr>
                            <m:nor/>
                          </m:rPr>
                          <a:rPr lang="en-ZA" sz="2000" dirty="0">
                            <a:latin typeface="Cambria Math" panose="02040503050406030204" pitchFamily="18" charset="0"/>
                          </a:rPr>
                          <m:t>65 000</m:t>
                        </m:r>
                      </m:num>
                      <m:den>
                        <m:r>
                          <m:rPr>
                            <m:nor/>
                          </m:rPr>
                          <a:rPr lang="en-ZA" sz="2000" b="0" i="0" dirty="0" smtClean="0">
                            <a:latin typeface="Cambria Math" panose="02040503050406030204" pitchFamily="18" charset="0"/>
                          </a:rPr>
                          <m:t>29</m:t>
                        </m:r>
                      </m:den>
                    </m:f>
                  </m:oMath>
                </a14:m>
                <a:r>
                  <a:rPr lang="en-ZA" sz="2000" dirty="0"/>
                  <a:t> = 224 137,93 </a:t>
                </a:r>
              </a:p>
              <a:p>
                <a:r>
                  <a:rPr lang="en-ZA" sz="2000" dirty="0"/>
                  <a:t>Round off to the nearest unit: 224 138. </a:t>
                </a:r>
              </a:p>
              <a:p>
                <a:pPr marL="174625"/>
                <a:endParaRPr lang="en-ZA" sz="2000" dirty="0"/>
              </a:p>
              <a:p>
                <a:pPr marL="174625"/>
                <a:r>
                  <a:rPr lang="en-ZA" sz="2000" dirty="0">
                    <a:solidFill>
                      <a:schemeClr val="bg1"/>
                    </a:solidFill>
                  </a:rPr>
                  <a:t>This amount is not an exact number of units, because 29% was rounded off. Always round off your answers so that they are sensible answers in the context.</a:t>
                </a:r>
              </a:p>
            </p:txBody>
          </p:sp>
        </mc:Choice>
        <mc:Fallback xmlns="">
          <p:sp>
            <p:nvSpPr>
              <p:cNvPr id="22" name="TextBox 21"/>
              <p:cNvSpPr txBox="1">
                <a:spLocks noRot="1" noChangeAspect="1" noMove="1" noResize="1" noEditPoints="1" noAdjustHandles="1" noChangeArrowheads="1" noChangeShapeType="1" noTextEdit="1"/>
              </p:cNvSpPr>
              <p:nvPr/>
            </p:nvSpPr>
            <p:spPr>
              <a:xfrm>
                <a:off x="1496141" y="3192648"/>
                <a:ext cx="6281396" cy="2129365"/>
              </a:xfrm>
              <a:prstGeom prst="rect">
                <a:avLst/>
              </a:prstGeom>
              <a:blipFill>
                <a:blip r:embed="rId4"/>
                <a:stretch>
                  <a:fillRect l="-970" b="-4298"/>
                </a:stretch>
              </a:blipFill>
            </p:spPr>
            <p:txBody>
              <a:bodyPr/>
              <a:lstStyle/>
              <a:p>
                <a:r>
                  <a:rPr lang="en-GB">
                    <a:noFill/>
                  </a:rPr>
                  <a:t> </a:t>
                </a:r>
              </a:p>
            </p:txBody>
          </p:sp>
        </mc:Fallback>
      </mc:AlternateContent>
    </p:spTree>
    <p:extLst>
      <p:ext uri="{BB962C8B-B14F-4D97-AF65-F5344CB8AC3E}">
        <p14:creationId xmlns:p14="http://schemas.microsoft.com/office/powerpoint/2010/main" val="323295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fade">
                                      <p:cBhvr>
                                        <p:cTn id="10" dur="500"/>
                                        <p:tgtEl>
                                          <p:spTgt spid="2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fade">
                                      <p:cBhvr>
                                        <p:cTn id="15"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1.5 </a:t>
            </a:r>
          </a:p>
        </p:txBody>
      </p:sp>
      <p:sp>
        <p:nvSpPr>
          <p:cNvPr id="3" name="Content Placeholder 2"/>
          <p:cNvSpPr>
            <a:spLocks noGrp="1"/>
          </p:cNvSpPr>
          <p:nvPr>
            <p:ph sz="quarter" idx="10"/>
          </p:nvPr>
        </p:nvSpPr>
        <p:spPr/>
        <p:txBody>
          <a:bodyPr/>
          <a:lstStyle/>
          <a:p>
            <a:r>
              <a:rPr lang="en-ZA" dirty="0"/>
              <a:t>Exercise 1.9</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1.9 </a:t>
            </a:r>
            <a:r>
              <a:rPr lang="en-US" altLang="en-US" sz="2000" dirty="0"/>
              <a:t>on </a:t>
            </a:r>
            <a:r>
              <a:rPr lang="en-US" altLang="en-US" sz="2000" b="1" dirty="0"/>
              <a:t>page 25 </a:t>
            </a:r>
            <a:r>
              <a:rPr lang="en-US" altLang="en-US" sz="2000" dirty="0"/>
              <a:t>of your Student’s Book</a:t>
            </a:r>
            <a:endParaRPr lang="en-GB" altLang="en-US" sz="2000" dirty="0"/>
          </a:p>
        </p:txBody>
      </p:sp>
    </p:spTree>
    <p:extLst>
      <p:ext uri="{BB962C8B-B14F-4D97-AF65-F5344CB8AC3E}">
        <p14:creationId xmlns:p14="http://schemas.microsoft.com/office/powerpoint/2010/main" val="2541934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dirty="0"/>
              <a:t>Mixed calculations: the correct order of operations</a:t>
            </a:r>
            <a:endParaRPr lang="en-ZA" dirty="0"/>
          </a:p>
        </p:txBody>
      </p:sp>
      <p:sp>
        <p:nvSpPr>
          <p:cNvPr id="4" name="Text Placeholder 3"/>
          <p:cNvSpPr>
            <a:spLocks noGrp="1"/>
          </p:cNvSpPr>
          <p:nvPr>
            <p:ph type="body" sz="quarter" idx="10"/>
          </p:nvPr>
        </p:nvSpPr>
        <p:spPr/>
        <p:txBody>
          <a:bodyPr/>
          <a:lstStyle/>
          <a:p>
            <a:r>
              <a:rPr lang="en-ZA" dirty="0"/>
              <a:t>Unit 1.1</a:t>
            </a:r>
            <a:endParaRPr lang="en-GB" dirty="0"/>
          </a:p>
        </p:txBody>
      </p:sp>
      <p:sp>
        <p:nvSpPr>
          <p:cNvPr id="5" name="Rectangle 4"/>
          <p:cNvSpPr/>
          <p:nvPr/>
        </p:nvSpPr>
        <p:spPr>
          <a:xfrm>
            <a:off x="526763" y="2219294"/>
            <a:ext cx="7358349" cy="2688882"/>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6" name="Content Placeholder 2"/>
          <p:cNvSpPr txBox="1">
            <a:spLocks/>
          </p:cNvSpPr>
          <p:nvPr/>
        </p:nvSpPr>
        <p:spPr>
          <a:xfrm>
            <a:off x="866355" y="2011393"/>
            <a:ext cx="139376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9CCB45"/>
                </a:solidFill>
              </a:rPr>
              <a:t>Important!</a:t>
            </a:r>
            <a:endParaRPr lang="en-GB" sz="2000" b="1" i="1" dirty="0">
              <a:solidFill>
                <a:srgbClr val="9CCB45"/>
              </a:solidFill>
            </a:endParaRPr>
          </a:p>
        </p:txBody>
      </p:sp>
      <p:sp>
        <p:nvSpPr>
          <p:cNvPr id="7" name="Content Placeholder 2"/>
          <p:cNvSpPr>
            <a:spLocks noGrp="1"/>
          </p:cNvSpPr>
          <p:nvPr/>
        </p:nvSpPr>
        <p:spPr>
          <a:xfrm>
            <a:off x="623297" y="2547629"/>
            <a:ext cx="7149103" cy="22395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ZA" sz="2000" dirty="0">
                <a:sym typeface="+mn-ea"/>
              </a:rPr>
              <a:t>Basic or simple calculators do the operations in the order that the keys are pressed. So you must do the operations in the correct order, otherwise the calculator might add numbers before dividing, and so on.</a:t>
            </a:r>
            <a:endParaRPr lang="en-ZA" sz="2000" dirty="0"/>
          </a:p>
          <a:p>
            <a:pPr marL="285750" indent="-285750"/>
            <a:r>
              <a:rPr lang="en-ZA" sz="2000" dirty="0">
                <a:sym typeface="+mn-ea"/>
              </a:rPr>
              <a:t>Newer scientific calculators follow the mathematically correct order of operations, so you input the calculation exactly as it is written. </a:t>
            </a:r>
            <a:endParaRPr lang="en-US" sz="2000" dirty="0"/>
          </a:p>
        </p:txBody>
      </p:sp>
    </p:spTree>
    <p:extLst>
      <p:ext uri="{BB962C8B-B14F-4D97-AF65-F5344CB8AC3E}">
        <p14:creationId xmlns:p14="http://schemas.microsoft.com/office/powerpoint/2010/main" val="42078552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Calculating and solving problems with squares, square roots, cubes and cube roots</a:t>
            </a:r>
            <a:endParaRPr lang="en-ZA" sz="4400" dirty="0"/>
          </a:p>
        </p:txBody>
      </p:sp>
      <p:sp>
        <p:nvSpPr>
          <p:cNvPr id="3" name="Content Placeholder 2"/>
          <p:cNvSpPr>
            <a:spLocks noGrp="1"/>
          </p:cNvSpPr>
          <p:nvPr>
            <p:ph idx="1"/>
          </p:nvPr>
        </p:nvSpPr>
        <p:spPr>
          <a:xfrm>
            <a:off x="399289" y="2620022"/>
            <a:ext cx="7905751" cy="3511837"/>
          </a:xfrm>
        </p:spPr>
        <p:txBody>
          <a:bodyPr/>
          <a:lstStyle/>
          <a:p>
            <a:r>
              <a:rPr lang="en-ZA" altLang="en-US" b="1" dirty="0">
                <a:sym typeface="+mn-ea"/>
              </a:rPr>
              <a:t>Calculating squares and cubes</a:t>
            </a:r>
            <a:endParaRPr lang="en-ZA" altLang="en-US" b="1" dirty="0"/>
          </a:p>
          <a:p>
            <a:pPr marL="538163" indent="-174625">
              <a:buFont typeface="Arial" panose="020B0604020202020204" pitchFamily="34" charset="0"/>
              <a:buChar char="•"/>
            </a:pPr>
            <a:r>
              <a:rPr lang="en-ZA" altLang="en-US" dirty="0"/>
              <a:t>To </a:t>
            </a:r>
            <a:r>
              <a:rPr lang="en-ZA" altLang="en-US" b="1" dirty="0">
                <a:solidFill>
                  <a:srgbClr val="0D9293"/>
                </a:solidFill>
              </a:rPr>
              <a:t>square a number</a:t>
            </a:r>
            <a:r>
              <a:rPr lang="en-ZA" altLang="en-US" dirty="0"/>
              <a:t>, you multiply it by itself 			</a:t>
            </a:r>
          </a:p>
          <a:p>
            <a:pPr marL="538163" indent="-174625" algn="ctr"/>
            <a:r>
              <a:rPr lang="en-ZA" altLang="en-US" sz="4000" b="1" dirty="0">
                <a:solidFill>
                  <a:srgbClr val="0D9293"/>
                </a:solidFill>
              </a:rPr>
              <a:t>3</a:t>
            </a:r>
            <a:r>
              <a:rPr lang="en-ZA" altLang="en-US" sz="4000" b="1" baseline="30000" dirty="0">
                <a:solidFill>
                  <a:srgbClr val="0D9293"/>
                </a:solidFill>
              </a:rPr>
              <a:t>2</a:t>
            </a:r>
            <a:r>
              <a:rPr lang="en-ZA" altLang="en-US" sz="4000" b="1" dirty="0">
                <a:solidFill>
                  <a:srgbClr val="0D9293"/>
                </a:solidFill>
              </a:rPr>
              <a:t> = 3 × 3 = 9</a:t>
            </a:r>
          </a:p>
          <a:p>
            <a:pPr marL="538163" indent="-174625">
              <a:buFont typeface="Arial" panose="020B0604020202020204" pitchFamily="34" charset="0"/>
              <a:buChar char="•"/>
            </a:pPr>
            <a:endParaRPr lang="en-ZA" altLang="en-US" dirty="0"/>
          </a:p>
          <a:p>
            <a:pPr marL="538163" indent="-174625">
              <a:buFont typeface="Arial" panose="020B0604020202020204" pitchFamily="34" charset="0"/>
              <a:buChar char="•"/>
            </a:pPr>
            <a:r>
              <a:rPr lang="en-ZA" altLang="en-US" dirty="0"/>
              <a:t>To </a:t>
            </a:r>
            <a:r>
              <a:rPr lang="en-ZA" altLang="en-US" b="1" dirty="0">
                <a:solidFill>
                  <a:srgbClr val="9DCC47"/>
                </a:solidFill>
              </a:rPr>
              <a:t>cube a number </a:t>
            </a:r>
            <a:r>
              <a:rPr lang="en-ZA" altLang="en-US" dirty="0"/>
              <a:t>you multiply it by itself twice 		</a:t>
            </a:r>
          </a:p>
          <a:p>
            <a:pPr marL="538163" indent="-174625" algn="ctr"/>
            <a:r>
              <a:rPr lang="en-ZA" altLang="en-US" sz="4000" b="1" dirty="0">
                <a:solidFill>
                  <a:srgbClr val="9DCC47"/>
                </a:solidFill>
              </a:rPr>
              <a:t>3</a:t>
            </a:r>
            <a:r>
              <a:rPr lang="en-ZA" altLang="en-US" sz="4000" b="1" baseline="30000" dirty="0">
                <a:solidFill>
                  <a:srgbClr val="9DCC47"/>
                </a:solidFill>
              </a:rPr>
              <a:t>3</a:t>
            </a:r>
            <a:r>
              <a:rPr lang="en-ZA" altLang="en-US" sz="4000" b="1" dirty="0">
                <a:solidFill>
                  <a:srgbClr val="9DCC47"/>
                </a:solidFill>
              </a:rPr>
              <a:t> = 3 × 3 × 3 = 27</a:t>
            </a:r>
            <a:endParaRPr lang="en-ZA" sz="4000" b="1" dirty="0">
              <a:solidFill>
                <a:srgbClr val="9DCC47"/>
              </a:solidFill>
            </a:endParaRPr>
          </a:p>
        </p:txBody>
      </p:sp>
      <p:sp>
        <p:nvSpPr>
          <p:cNvPr id="4" name="Text Placeholder 3"/>
          <p:cNvSpPr>
            <a:spLocks noGrp="1"/>
          </p:cNvSpPr>
          <p:nvPr>
            <p:ph type="body" sz="quarter" idx="10"/>
          </p:nvPr>
        </p:nvSpPr>
        <p:spPr>
          <a:xfrm>
            <a:off x="399289" y="2235873"/>
            <a:ext cx="7905751" cy="301871"/>
          </a:xfrm>
        </p:spPr>
        <p:txBody>
          <a:bodyPr/>
          <a:lstStyle/>
          <a:p>
            <a:r>
              <a:rPr lang="en-ZA" dirty="0"/>
              <a:t>Unit 1.6</a:t>
            </a:r>
          </a:p>
        </p:txBody>
      </p:sp>
    </p:spTree>
    <p:extLst>
      <p:ext uri="{BB962C8B-B14F-4D97-AF65-F5344CB8AC3E}">
        <p14:creationId xmlns:p14="http://schemas.microsoft.com/office/powerpoint/2010/main" val="6073266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1.25 page 26</a:t>
            </a:r>
            <a:endParaRPr lang="en-GB" dirty="0"/>
          </a:p>
        </p:txBody>
      </p:sp>
      <p:sp>
        <p:nvSpPr>
          <p:cNvPr id="4" name="Text Placeholder 3"/>
          <p:cNvSpPr>
            <a:spLocks noGrp="1"/>
          </p:cNvSpPr>
          <p:nvPr>
            <p:ph type="body" sz="quarter" idx="10"/>
          </p:nvPr>
        </p:nvSpPr>
        <p:spPr>
          <a:xfrm>
            <a:off x="318264" y="987108"/>
            <a:ext cx="7905751" cy="301871"/>
          </a:xfrm>
        </p:spPr>
        <p:txBody>
          <a:bodyPr/>
          <a:lstStyle/>
          <a:p>
            <a:r>
              <a:rPr lang="en-GB" dirty="0">
                <a:solidFill>
                  <a:schemeClr val="bg1">
                    <a:lumMod val="65000"/>
                  </a:schemeClr>
                </a:solidFill>
              </a:rPr>
              <a:t>Unit </a:t>
            </a:r>
            <a:r>
              <a:rPr lang="en-GB" dirty="0" smtClean="0">
                <a:solidFill>
                  <a:schemeClr val="bg1">
                    <a:lumMod val="65000"/>
                  </a:schemeClr>
                </a:solidFill>
              </a:rPr>
              <a:t>1.6</a:t>
            </a:r>
            <a:endParaRPr lang="en-GB" dirty="0">
              <a:solidFill>
                <a:schemeClr val="bg1">
                  <a:lumMod val="65000"/>
                </a:schemeClr>
              </a:solidFill>
            </a:endParaRPr>
          </a:p>
        </p:txBody>
      </p:sp>
      <p:sp>
        <p:nvSpPr>
          <p:cNvPr id="12" name="Rectangle 11"/>
          <p:cNvSpPr/>
          <p:nvPr/>
        </p:nvSpPr>
        <p:spPr>
          <a:xfrm>
            <a:off x="863600" y="1508060"/>
            <a:ext cx="7198724" cy="157131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71449" y="1691883"/>
            <a:ext cx="6413664" cy="125302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startAt="3"/>
            </a:pPr>
            <a:r>
              <a:rPr lang="en-ZA" sz="2000" dirty="0"/>
              <a:t>Use your calculator. Round off your answers to two decimal places if necessary. Calculate the following cubes: </a:t>
            </a:r>
          </a:p>
          <a:p>
            <a:pPr marL="363538" indent="0">
              <a:buNone/>
            </a:pPr>
            <a:r>
              <a:rPr lang="en-ZA" sz="2000" dirty="0"/>
              <a:t>a) (17,1)</a:t>
            </a:r>
            <a:r>
              <a:rPr lang="en-ZA" sz="2000" baseline="30000" dirty="0"/>
              <a:t> 3</a:t>
            </a:r>
            <a:r>
              <a:rPr lang="en-ZA" sz="2000" dirty="0"/>
              <a:t> 			b) (49,9)</a:t>
            </a:r>
            <a:r>
              <a:rPr lang="en-ZA" sz="2000" baseline="30000" dirty="0"/>
              <a:t>3</a:t>
            </a:r>
            <a:r>
              <a:rPr lang="en-ZA" sz="2000" dirty="0"/>
              <a:t> </a:t>
            </a:r>
            <a:endParaRPr lang="en-US" sz="2000" dirty="0"/>
          </a:p>
        </p:txBody>
      </p:sp>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3310130"/>
            <a:ext cx="7198724" cy="260330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399579"/>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4132" y="2155613"/>
            <a:ext cx="2948035" cy="3483400"/>
          </a:xfrm>
          <a:prstGeom prst="rect">
            <a:avLst/>
          </a:prstGeom>
          <a:noFill/>
          <a:ln>
            <a:noFill/>
          </a:ln>
        </p:spPr>
      </p:pic>
      <p:sp>
        <p:nvSpPr>
          <p:cNvPr id="22" name="TextBox 21"/>
          <p:cNvSpPr txBox="1"/>
          <p:nvPr/>
        </p:nvSpPr>
        <p:spPr>
          <a:xfrm>
            <a:off x="1549929" y="3485871"/>
            <a:ext cx="6281396" cy="2246769"/>
          </a:xfrm>
          <a:prstGeom prst="rect">
            <a:avLst/>
          </a:prstGeom>
          <a:noFill/>
        </p:spPr>
        <p:txBody>
          <a:bodyPr wrap="square" rtlCol="0">
            <a:spAutoFit/>
          </a:bodyPr>
          <a:lstStyle/>
          <a:p>
            <a:pPr marL="457200" indent="-457200">
              <a:buAutoNum type="alphaLcParenR"/>
            </a:pPr>
            <a:r>
              <a:rPr lang="en-ZA" altLang="en-US" sz="2000" dirty="0"/>
              <a:t>(17,1)</a:t>
            </a:r>
            <a:r>
              <a:rPr lang="en-ZA" altLang="en-US" sz="2000" baseline="30000" dirty="0"/>
              <a:t>3 </a:t>
            </a:r>
          </a:p>
          <a:p>
            <a:pPr marL="444500"/>
            <a:r>
              <a:rPr lang="en-ZA" altLang="en-US" sz="2000" dirty="0"/>
              <a:t>= 5 000, 211</a:t>
            </a:r>
          </a:p>
          <a:p>
            <a:pPr marL="444500"/>
            <a:r>
              <a:rPr lang="en-ZA" altLang="en-US" sz="2000" dirty="0"/>
              <a:t> ≈ 5 000,21</a:t>
            </a:r>
          </a:p>
          <a:p>
            <a:pPr marL="444500"/>
            <a:r>
              <a:rPr lang="en-ZA" altLang="en-US" sz="2000" dirty="0"/>
              <a:t>	</a:t>
            </a:r>
          </a:p>
          <a:p>
            <a:pPr marL="457200" indent="-457200">
              <a:buFont typeface="+mj-lt"/>
              <a:buAutoNum type="alphaLcParenR" startAt="2"/>
            </a:pPr>
            <a:r>
              <a:rPr lang="en-ZA" altLang="en-US" sz="2000" dirty="0"/>
              <a:t>(49,9)</a:t>
            </a:r>
            <a:r>
              <a:rPr lang="en-ZA" altLang="en-US" sz="2000" baseline="30000" dirty="0">
                <a:sym typeface="+mn-ea"/>
              </a:rPr>
              <a:t>3 </a:t>
            </a:r>
          </a:p>
          <a:p>
            <a:pPr marL="444500"/>
            <a:r>
              <a:rPr lang="en-ZA" altLang="en-US" sz="2000" dirty="0"/>
              <a:t>= 124 251,499 </a:t>
            </a:r>
          </a:p>
          <a:p>
            <a:pPr marL="444500"/>
            <a:r>
              <a:rPr lang="en-ZA" altLang="en-US" sz="2000" dirty="0"/>
              <a:t>≈ 124 251,50</a:t>
            </a:r>
          </a:p>
        </p:txBody>
      </p:sp>
    </p:spTree>
    <p:extLst>
      <p:ext uri="{BB962C8B-B14F-4D97-AF65-F5344CB8AC3E}">
        <p14:creationId xmlns:p14="http://schemas.microsoft.com/office/powerpoint/2010/main" val="376297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xEl>
                                              <p:pRg st="1" end="1"/>
                                            </p:txEl>
                                          </p:spTgt>
                                        </p:tgtEl>
                                        <p:attrNameLst>
                                          <p:attrName>style.visibility</p:attrName>
                                        </p:attrNameLst>
                                      </p:cBhvr>
                                      <p:to>
                                        <p:strVal val="visible"/>
                                      </p:to>
                                    </p:set>
                                    <p:animEffect transition="in" filter="fade">
                                      <p:cBhvr>
                                        <p:cTn id="45" dur="500"/>
                                        <p:tgtEl>
                                          <p:spTgt spid="2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2" end="2"/>
                                            </p:txEl>
                                          </p:spTgt>
                                        </p:tgtEl>
                                        <p:attrNameLst>
                                          <p:attrName>style.visibility</p:attrName>
                                        </p:attrNameLst>
                                      </p:cBhvr>
                                      <p:to>
                                        <p:strVal val="visible"/>
                                      </p:to>
                                    </p:set>
                                    <p:animEffect transition="in" filter="fade">
                                      <p:cBhvr>
                                        <p:cTn id="50" dur="500"/>
                                        <p:tgtEl>
                                          <p:spTgt spid="22">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3" end="3"/>
                                            </p:txEl>
                                          </p:spTgt>
                                        </p:tgtEl>
                                        <p:attrNameLst>
                                          <p:attrName>style.visibility</p:attrName>
                                        </p:attrNameLst>
                                      </p:cBhvr>
                                      <p:to>
                                        <p:strVal val="visible"/>
                                      </p:to>
                                    </p:set>
                                    <p:animEffect transition="in" filter="fade">
                                      <p:cBhvr>
                                        <p:cTn id="55" dur="500"/>
                                        <p:tgtEl>
                                          <p:spTgt spid="22">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xEl>
                                              <p:pRg st="4" end="4"/>
                                            </p:txEl>
                                          </p:spTgt>
                                        </p:tgtEl>
                                        <p:attrNameLst>
                                          <p:attrName>style.visibility</p:attrName>
                                        </p:attrNameLst>
                                      </p:cBhvr>
                                      <p:to>
                                        <p:strVal val="visible"/>
                                      </p:to>
                                    </p:set>
                                    <p:animEffect transition="in" filter="fade">
                                      <p:cBhvr>
                                        <p:cTn id="60" dur="500"/>
                                        <p:tgtEl>
                                          <p:spTgt spid="22">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2">
                                            <p:txEl>
                                              <p:pRg st="5" end="5"/>
                                            </p:txEl>
                                          </p:spTgt>
                                        </p:tgtEl>
                                        <p:attrNameLst>
                                          <p:attrName>style.visibility</p:attrName>
                                        </p:attrNameLst>
                                      </p:cBhvr>
                                      <p:to>
                                        <p:strVal val="visible"/>
                                      </p:to>
                                    </p:set>
                                    <p:animEffect transition="in" filter="fade">
                                      <p:cBhvr>
                                        <p:cTn id="65" dur="500"/>
                                        <p:tgtEl>
                                          <p:spTgt spid="22">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
                                            <p:txEl>
                                              <p:pRg st="6" end="6"/>
                                            </p:txEl>
                                          </p:spTgt>
                                        </p:tgtEl>
                                        <p:attrNameLst>
                                          <p:attrName>style.visibility</p:attrName>
                                        </p:attrNameLst>
                                      </p:cBhvr>
                                      <p:to>
                                        <p:strVal val="visible"/>
                                      </p:to>
                                    </p:set>
                                    <p:animEffect transition="in" filter="fade">
                                      <p:cBhvr>
                                        <p:cTn id="70"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1.6</a:t>
            </a:r>
          </a:p>
        </p:txBody>
      </p:sp>
      <p:sp>
        <p:nvSpPr>
          <p:cNvPr id="3" name="Content Placeholder 2"/>
          <p:cNvSpPr>
            <a:spLocks noGrp="1"/>
          </p:cNvSpPr>
          <p:nvPr>
            <p:ph sz="quarter" idx="10"/>
          </p:nvPr>
        </p:nvSpPr>
        <p:spPr/>
        <p:txBody>
          <a:bodyPr/>
          <a:lstStyle/>
          <a:p>
            <a:r>
              <a:rPr lang="en-ZA" dirty="0"/>
              <a:t>Exercise 1.10</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1.10 </a:t>
            </a:r>
            <a:r>
              <a:rPr lang="en-US" altLang="en-US" sz="2000" dirty="0"/>
              <a:t>on </a:t>
            </a:r>
            <a:r>
              <a:rPr lang="en-US" altLang="en-US" sz="2000" b="1" dirty="0"/>
              <a:t>page 27 </a:t>
            </a:r>
            <a:r>
              <a:rPr lang="en-US" altLang="en-US" sz="2000" dirty="0"/>
              <a:t>of your Student’s Book</a:t>
            </a:r>
            <a:endParaRPr lang="en-GB" altLang="en-US" sz="2000" dirty="0"/>
          </a:p>
        </p:txBody>
      </p:sp>
    </p:spTree>
    <p:extLst>
      <p:ext uri="{BB962C8B-B14F-4D97-AF65-F5344CB8AC3E}">
        <p14:creationId xmlns:p14="http://schemas.microsoft.com/office/powerpoint/2010/main" val="42841777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Rounding numbers</a:t>
            </a:r>
            <a:endParaRPr lang="en-ZA"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1.6</a:t>
            </a:r>
          </a:p>
        </p:txBody>
      </p:sp>
      <p:sp>
        <p:nvSpPr>
          <p:cNvPr id="6" name="Rectangle 5"/>
          <p:cNvSpPr/>
          <p:nvPr/>
        </p:nvSpPr>
        <p:spPr>
          <a:xfrm>
            <a:off x="484419" y="1574314"/>
            <a:ext cx="7558914" cy="2002604"/>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a:spLocks/>
          </p:cNvSpPr>
          <p:nvPr/>
        </p:nvSpPr>
        <p:spPr>
          <a:xfrm>
            <a:off x="868448" y="1381461"/>
            <a:ext cx="155202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Definition</a:t>
            </a:r>
            <a:endParaRPr lang="en-GB" sz="2400" b="1" i="1" dirty="0">
              <a:solidFill>
                <a:srgbClr val="64AFA8"/>
              </a:solidFill>
            </a:endParaRPr>
          </a:p>
        </p:txBody>
      </p:sp>
      <p:sp>
        <p:nvSpPr>
          <p:cNvPr id="8" name="TextBox 7"/>
          <p:cNvSpPr txBox="1"/>
          <p:nvPr/>
        </p:nvSpPr>
        <p:spPr>
          <a:xfrm>
            <a:off x="640049" y="1769984"/>
            <a:ext cx="7374398" cy="1785104"/>
          </a:xfrm>
          <a:prstGeom prst="rect">
            <a:avLst/>
          </a:prstGeom>
          <a:noFill/>
        </p:spPr>
        <p:txBody>
          <a:bodyPr wrap="square" rtlCol="0">
            <a:spAutoFit/>
          </a:bodyPr>
          <a:lstStyle/>
          <a:p>
            <a:pPr marL="174625" indent="-174625">
              <a:spcBef>
                <a:spcPts val="600"/>
              </a:spcBef>
              <a:buFont typeface="Arial" panose="020B0604020202020204" pitchFamily="34" charset="0"/>
              <a:buChar char="•"/>
              <a:tabLst>
                <a:tab pos="444500" algn="l"/>
              </a:tabLst>
            </a:pPr>
            <a:r>
              <a:rPr lang="en-ZA" altLang="en-US" sz="2000" dirty="0"/>
              <a:t>Rounding is a way of simplifying numbers, by reducing the digits in a number while trying to keep its value similar.</a:t>
            </a:r>
          </a:p>
          <a:p>
            <a:pPr marL="174625" indent="-174625">
              <a:spcBef>
                <a:spcPts val="600"/>
              </a:spcBef>
              <a:buFont typeface="Arial" panose="020B0604020202020204" pitchFamily="34" charset="0"/>
              <a:buChar char="•"/>
              <a:tabLst>
                <a:tab pos="444500" algn="l"/>
              </a:tabLst>
            </a:pPr>
            <a:r>
              <a:rPr lang="en-ZA" altLang="en-US" sz="2000" dirty="0"/>
              <a:t>We round numbers all the time, without realising it. Rounding makes it easier to describe and understand numbers.</a:t>
            </a:r>
          </a:p>
          <a:p>
            <a:pPr marL="174625" indent="-174625">
              <a:spcBef>
                <a:spcPts val="600"/>
              </a:spcBef>
              <a:buFont typeface="Arial" panose="020B0604020202020204" pitchFamily="34" charset="0"/>
              <a:buChar char="•"/>
              <a:tabLst>
                <a:tab pos="444500" algn="l"/>
              </a:tabLst>
            </a:pPr>
            <a:r>
              <a:rPr lang="en-ZA" altLang="en-US" sz="2000" b="1" dirty="0"/>
              <a:t>Example: </a:t>
            </a:r>
            <a:r>
              <a:rPr lang="en-ZA" altLang="en-US" sz="2000" dirty="0" err="1"/>
              <a:t>Sibu</a:t>
            </a:r>
            <a:r>
              <a:rPr lang="en-ZA" altLang="en-US" sz="2000" dirty="0"/>
              <a:t> pays about R600 per month for electricity and water.</a:t>
            </a:r>
          </a:p>
        </p:txBody>
      </p:sp>
      <p:sp>
        <p:nvSpPr>
          <p:cNvPr id="9" name="TextBox 8"/>
          <p:cNvSpPr txBox="1"/>
          <p:nvPr/>
        </p:nvSpPr>
        <p:spPr>
          <a:xfrm>
            <a:off x="510988" y="3933825"/>
            <a:ext cx="7543800" cy="1400383"/>
          </a:xfrm>
          <a:prstGeom prst="rect">
            <a:avLst/>
          </a:prstGeom>
          <a:noFill/>
        </p:spPr>
        <p:txBody>
          <a:bodyPr wrap="square" rtlCol="0">
            <a:spAutoFit/>
          </a:bodyPr>
          <a:lstStyle/>
          <a:p>
            <a:pPr marL="174625" indent="-174625">
              <a:spcBef>
                <a:spcPts val="600"/>
              </a:spcBef>
              <a:buFont typeface="Arial" panose="020B0604020202020204" pitchFamily="34" charset="0"/>
              <a:buChar char="•"/>
            </a:pPr>
            <a:r>
              <a:rPr lang="en-ZA" altLang="en-US" sz="2000" dirty="0"/>
              <a:t>Rounding off makes numbers easier to compare at a glance. </a:t>
            </a:r>
          </a:p>
          <a:p>
            <a:pPr marL="174625">
              <a:spcBef>
                <a:spcPts val="600"/>
              </a:spcBef>
            </a:pPr>
            <a:r>
              <a:rPr lang="en-ZA" altLang="en-US" sz="2000" dirty="0"/>
              <a:t>It is easier to compare 2 113 000 with 2 117 000, rather than comparing 2 113 987 with 2 117 999.</a:t>
            </a:r>
          </a:p>
          <a:p>
            <a:endParaRPr lang="en-ZA" sz="2000" dirty="0"/>
          </a:p>
        </p:txBody>
      </p:sp>
    </p:spTree>
    <p:extLst>
      <p:ext uri="{BB962C8B-B14F-4D97-AF65-F5344CB8AC3E}">
        <p14:creationId xmlns:p14="http://schemas.microsoft.com/office/powerpoint/2010/main" val="6636049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Rounding numbers</a:t>
            </a:r>
            <a:endParaRPr lang="en-ZA" dirty="0"/>
          </a:p>
        </p:txBody>
      </p:sp>
      <p:sp>
        <p:nvSpPr>
          <p:cNvPr id="3" name="Content Placeholder 2"/>
          <p:cNvSpPr>
            <a:spLocks noGrp="1"/>
          </p:cNvSpPr>
          <p:nvPr>
            <p:ph idx="1"/>
          </p:nvPr>
        </p:nvSpPr>
        <p:spPr/>
        <p:txBody>
          <a:bodyPr/>
          <a:lstStyle/>
          <a:p>
            <a:pPr marL="174625" indent="-174625"/>
            <a:r>
              <a:rPr lang="en-ZA" altLang="en-US" sz="2000" dirty="0"/>
              <a:t>You can use rounding to check calculations without a calculator. </a:t>
            </a:r>
          </a:p>
          <a:p>
            <a:pPr marL="174625" indent="0">
              <a:buNone/>
            </a:pPr>
            <a:r>
              <a:rPr lang="en-ZA" altLang="en-US" sz="2000" dirty="0"/>
              <a:t>If you pay for groceries of R313,65 with two R200 notes, you can estimate your change, by rounding up to R314.</a:t>
            </a:r>
          </a:p>
          <a:p>
            <a:pPr marL="174625" indent="0">
              <a:buNone/>
            </a:pPr>
            <a:endParaRPr lang="en-ZA" altLang="en-US" sz="2000" dirty="0"/>
          </a:p>
          <a:p>
            <a:pPr marL="0" indent="0">
              <a:buNone/>
            </a:pPr>
            <a:r>
              <a:rPr lang="en-ZA" altLang="en-US" sz="2000" dirty="0"/>
              <a:t>   R400 – R314 = R86. You should get just less than R90 change.</a:t>
            </a:r>
          </a:p>
          <a:p>
            <a:pPr marL="0" indent="0">
              <a:buNone/>
            </a:pPr>
            <a:endParaRPr lang="en-ZA" altLang="en-US" sz="2000" dirty="0"/>
          </a:p>
          <a:p>
            <a:pPr marL="174625" indent="-174625"/>
            <a:r>
              <a:rPr lang="en-ZA" altLang="en-US" sz="2000" dirty="0"/>
              <a:t>Rounding helps identify mistakes in your calculations. If you make quick estimates, you can see if you have a ‘sensible’ answer.</a:t>
            </a:r>
          </a:p>
          <a:p>
            <a:pPr marL="174625" indent="-174625"/>
            <a:endParaRPr lang="en-ZA" altLang="en-US" sz="2000" dirty="0"/>
          </a:p>
          <a:p>
            <a:pPr marL="174625" indent="0">
              <a:buNone/>
            </a:pPr>
            <a:r>
              <a:rPr lang="en-ZA" altLang="en-US" sz="2000" dirty="0"/>
              <a:t>782 ÷ 4. You know that 800 ÷ 4 = 200, so you expect an answer just under 200. If it is wrong, do the calculation again.</a:t>
            </a:r>
          </a:p>
          <a:p>
            <a:endParaRPr lang="en-ZA" sz="2000" dirty="0"/>
          </a:p>
          <a:p>
            <a:endParaRPr lang="en-ZA" sz="20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1.6</a:t>
            </a:r>
          </a:p>
        </p:txBody>
      </p:sp>
    </p:spTree>
    <p:extLst>
      <p:ext uri="{BB962C8B-B14F-4D97-AF65-F5344CB8AC3E}">
        <p14:creationId xmlns:p14="http://schemas.microsoft.com/office/powerpoint/2010/main" val="132130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Rounding to the nearest 10, 100, 1 000 and more</a:t>
            </a:r>
            <a:endParaRPr lang="en-ZA" sz="4400" dirty="0"/>
          </a:p>
        </p:txBody>
      </p:sp>
      <p:sp>
        <p:nvSpPr>
          <p:cNvPr id="4" name="Text Placeholder 3"/>
          <p:cNvSpPr>
            <a:spLocks noGrp="1"/>
          </p:cNvSpPr>
          <p:nvPr>
            <p:ph type="body" sz="quarter" idx="10"/>
          </p:nvPr>
        </p:nvSpPr>
        <p:spPr/>
        <p:txBody>
          <a:bodyPr/>
          <a:lstStyle/>
          <a:p>
            <a:r>
              <a:rPr lang="en-ZA" dirty="0"/>
              <a:t>Unit 1.6</a:t>
            </a:r>
          </a:p>
        </p:txBody>
      </p:sp>
      <p:sp>
        <p:nvSpPr>
          <p:cNvPr id="12" name="Rectangle 11"/>
          <p:cNvSpPr/>
          <p:nvPr/>
        </p:nvSpPr>
        <p:spPr>
          <a:xfrm>
            <a:off x="518159" y="2089522"/>
            <a:ext cx="7487323" cy="3823916"/>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TextBox 12"/>
          <p:cNvSpPr txBox="1"/>
          <p:nvPr/>
        </p:nvSpPr>
        <p:spPr>
          <a:xfrm>
            <a:off x="2201032" y="2940504"/>
            <a:ext cx="5571368" cy="2246769"/>
          </a:xfrm>
          <a:prstGeom prst="rect">
            <a:avLst/>
          </a:prstGeom>
          <a:noFill/>
        </p:spPr>
        <p:txBody>
          <a:bodyPr wrap="square" rtlCol="0" anchor="ctr">
            <a:spAutoFit/>
          </a:bodyPr>
          <a:lstStyle/>
          <a:p>
            <a:pPr marL="363538" indent="-363538">
              <a:buFont typeface="+mj-lt"/>
              <a:buAutoNum type="arabicPeriod"/>
            </a:pPr>
            <a:r>
              <a:rPr lang="en-ZA" altLang="en-US" sz="2000" dirty="0"/>
              <a:t>Underline or circle the digit in the place value you are rounding off to and the digit on its right.</a:t>
            </a:r>
          </a:p>
          <a:p>
            <a:pPr marL="363538" indent="-363538">
              <a:buFont typeface="+mj-lt"/>
              <a:buAutoNum type="arabicPeriod"/>
            </a:pPr>
            <a:r>
              <a:rPr lang="en-ZA" altLang="en-US" sz="2000" dirty="0"/>
              <a:t>Write down which two numbers it lies between.</a:t>
            </a:r>
          </a:p>
          <a:p>
            <a:pPr marL="363538" indent="-363538">
              <a:buFont typeface="+mj-lt"/>
              <a:buAutoNum type="arabicPeriod"/>
            </a:pPr>
            <a:r>
              <a:rPr lang="en-ZA" altLang="en-US" sz="2000" dirty="0"/>
              <a:t>Decide to round up or down. You can use a number line to check.</a:t>
            </a:r>
          </a:p>
          <a:p>
            <a:pPr marL="363538" indent="-363538">
              <a:buFont typeface="+mj-lt"/>
              <a:buAutoNum type="arabicPeriod"/>
            </a:pPr>
            <a:r>
              <a:rPr lang="en-ZA" altLang="en-US" sz="2000" dirty="0"/>
              <a:t>1, 2, 3 or 4 are rounded down and 5, 6, 7, 8 or 9 are rounded up.</a:t>
            </a:r>
            <a:endParaRPr lang="en-US" sz="2000" dirty="0"/>
          </a:p>
        </p:txBody>
      </p:sp>
      <p:grpSp>
        <p:nvGrpSpPr>
          <p:cNvPr id="14" name="Group 13"/>
          <p:cNvGrpSpPr/>
          <p:nvPr/>
        </p:nvGrpSpPr>
        <p:grpSpPr>
          <a:xfrm>
            <a:off x="399289" y="1964483"/>
            <a:ext cx="1838942" cy="2280168"/>
            <a:chOff x="399289" y="3100030"/>
            <a:chExt cx="1838942" cy="2280168"/>
          </a:xfrm>
        </p:grpSpPr>
        <p:sp>
          <p:nvSpPr>
            <p:cNvPr id="15" name="TextBox 14"/>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250" y="2419369"/>
            <a:ext cx="2955799" cy="3492575"/>
          </a:xfrm>
          <a:prstGeom prst="rect">
            <a:avLst/>
          </a:prstGeom>
          <a:noFill/>
          <a:ln>
            <a:noFill/>
          </a:ln>
        </p:spPr>
      </p:pic>
    </p:spTree>
    <p:extLst>
      <p:ext uri="{BB962C8B-B14F-4D97-AF65-F5344CB8AC3E}">
        <p14:creationId xmlns:p14="http://schemas.microsoft.com/office/powerpoint/2010/main" val="54136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750" fill="hold"/>
                                        <p:tgtEl>
                                          <p:spTgt spid="14"/>
                                        </p:tgtEl>
                                        <p:attrNameLst>
                                          <p:attrName>ppt_w</p:attrName>
                                        </p:attrNameLst>
                                      </p:cBhvr>
                                      <p:tavLst>
                                        <p:tav tm="0">
                                          <p:val>
                                            <p:fltVal val="0"/>
                                          </p:val>
                                        </p:tav>
                                        <p:tav tm="100000">
                                          <p:val>
                                            <p:strVal val="#ppt_w"/>
                                          </p:val>
                                        </p:tav>
                                      </p:tavLst>
                                    </p:anim>
                                    <p:anim calcmode="lin" valueType="num">
                                      <p:cBhvr>
                                        <p:cTn id="11" dur="750" fill="hold"/>
                                        <p:tgtEl>
                                          <p:spTgt spid="14"/>
                                        </p:tgtEl>
                                        <p:attrNameLst>
                                          <p:attrName>ppt_h</p:attrName>
                                        </p:attrNameLst>
                                      </p:cBhvr>
                                      <p:tavLst>
                                        <p:tav tm="0">
                                          <p:val>
                                            <p:fltVal val="0"/>
                                          </p:val>
                                        </p:tav>
                                        <p:tav tm="100000">
                                          <p:val>
                                            <p:strVal val="#ppt_h"/>
                                          </p:val>
                                        </p:tav>
                                      </p:tavLst>
                                    </p:anim>
                                    <p:anim calcmode="lin" valueType="num">
                                      <p:cBhvr>
                                        <p:cTn id="12" dur="750" fill="hold"/>
                                        <p:tgtEl>
                                          <p:spTgt spid="14"/>
                                        </p:tgtEl>
                                        <p:attrNameLst>
                                          <p:attrName>style.rotation</p:attrName>
                                        </p:attrNameLst>
                                      </p:cBhvr>
                                      <p:tavLst>
                                        <p:tav tm="0">
                                          <p:val>
                                            <p:fltVal val="90"/>
                                          </p:val>
                                        </p:tav>
                                        <p:tav tm="100000">
                                          <p:val>
                                            <p:fltVal val="0"/>
                                          </p:val>
                                        </p:tav>
                                      </p:tavLst>
                                    </p:anim>
                                    <p:animEffect transition="in" filter="fade">
                                      <p:cBhvr>
                                        <p:cTn id="13" dur="75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fade">
                                      <p:cBhvr>
                                        <p:cTn id="26" dur="500"/>
                                        <p:tgtEl>
                                          <p:spTgt spid="1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500"/>
                                        <p:tgtEl>
                                          <p:spTgt spid="1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fade">
                                      <p:cBhvr>
                                        <p:cTn id="36"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Rounding to the nearest 10, 100, 1 000 and more</a:t>
            </a:r>
            <a:endParaRPr lang="en-ZA" sz="4400" dirty="0"/>
          </a:p>
        </p:txBody>
      </p:sp>
      <p:sp>
        <p:nvSpPr>
          <p:cNvPr id="3" name="Content Placeholder 2"/>
          <p:cNvSpPr>
            <a:spLocks noGrp="1"/>
          </p:cNvSpPr>
          <p:nvPr>
            <p:ph idx="1"/>
          </p:nvPr>
        </p:nvSpPr>
        <p:spPr>
          <a:xfrm>
            <a:off x="399289" y="1947672"/>
            <a:ext cx="7615158" cy="4129939"/>
          </a:xfrm>
        </p:spPr>
        <p:txBody>
          <a:bodyPr anchor="ctr"/>
          <a:lstStyle/>
          <a:p>
            <a:r>
              <a:rPr lang="en-ZA" altLang="en-US" dirty="0"/>
              <a:t>Examples: </a:t>
            </a:r>
          </a:p>
          <a:p>
            <a:pPr marL="363538" indent="-188913">
              <a:buFont typeface="Arial" panose="020B0604020202020204" pitchFamily="34" charset="0"/>
              <a:buChar char="•"/>
            </a:pPr>
            <a:r>
              <a:rPr lang="en-ZA" altLang="en-US" dirty="0"/>
              <a:t>6 1</a:t>
            </a:r>
            <a:r>
              <a:rPr lang="en-ZA" altLang="en-US" b="1" u="sng" dirty="0">
                <a:solidFill>
                  <a:srgbClr val="0D9293"/>
                </a:solidFill>
              </a:rPr>
              <a:t>43</a:t>
            </a:r>
            <a:r>
              <a:rPr lang="en-ZA" altLang="en-US" dirty="0"/>
              <a:t> rounded to the nearest 10:	                                                                                6 143 is between 6 140 and 6 150                                                             3 is less than 5, so round down to 6 140.</a:t>
            </a:r>
          </a:p>
          <a:p>
            <a:pPr marL="342900" indent="-168275">
              <a:buFont typeface="Arial" panose="020B0604020202020204" pitchFamily="34" charset="0"/>
              <a:buChar char="•"/>
            </a:pPr>
            <a:r>
              <a:rPr lang="en-ZA" altLang="en-US" dirty="0"/>
              <a:t>10 4</a:t>
            </a:r>
            <a:r>
              <a:rPr lang="en-ZA" altLang="en-US" b="1" u="sng" dirty="0">
                <a:solidFill>
                  <a:srgbClr val="0D9293"/>
                </a:solidFill>
              </a:rPr>
              <a:t>85</a:t>
            </a:r>
            <a:r>
              <a:rPr lang="en-ZA" altLang="en-US" dirty="0"/>
              <a:t> rounded to the nearest 10 is </a:t>
            </a:r>
            <a:r>
              <a:rPr lang="en-ZA" altLang="en-US" dirty="0">
                <a:sym typeface="+mn-ea"/>
              </a:rPr>
              <a:t>10 490.</a:t>
            </a:r>
          </a:p>
          <a:p>
            <a:pPr marL="342900" indent="-168275">
              <a:buFont typeface="Arial" panose="020B0604020202020204" pitchFamily="34" charset="0"/>
              <a:buChar char="•"/>
            </a:pPr>
            <a:r>
              <a:rPr lang="en-ZA" altLang="en-US" b="1" u="sng" dirty="0">
                <a:solidFill>
                  <a:srgbClr val="0D9293"/>
                </a:solidFill>
              </a:rPr>
              <a:t>29</a:t>
            </a:r>
            <a:r>
              <a:rPr lang="en-ZA" altLang="en-US" dirty="0"/>
              <a:t>2 rounded to the nearest 100 is 300.</a:t>
            </a:r>
          </a:p>
          <a:p>
            <a:pPr marL="363538" indent="-188913">
              <a:buFont typeface="Arial" panose="020B0604020202020204" pitchFamily="34" charset="0"/>
              <a:buChar char="•"/>
            </a:pPr>
            <a:r>
              <a:rPr lang="en-ZA" altLang="en-US" dirty="0"/>
              <a:t>7 </a:t>
            </a:r>
            <a:r>
              <a:rPr lang="en-ZA" altLang="en-US" b="1" u="sng" dirty="0">
                <a:solidFill>
                  <a:srgbClr val="0D9293"/>
                </a:solidFill>
              </a:rPr>
              <a:t>63</a:t>
            </a:r>
            <a:r>
              <a:rPr lang="en-ZA" altLang="en-US" dirty="0"/>
              <a:t>5 rounded to the nearest 100 is 7 600.</a:t>
            </a:r>
          </a:p>
          <a:p>
            <a:pPr marL="363538" indent="-188913">
              <a:buFont typeface="Arial" panose="020B0604020202020204" pitchFamily="34" charset="0"/>
              <a:buChar char="•"/>
            </a:pPr>
            <a:r>
              <a:rPr lang="en-ZA" altLang="en-US" b="1" u="sng" dirty="0">
                <a:solidFill>
                  <a:srgbClr val="0D9293"/>
                </a:solidFill>
              </a:rPr>
              <a:t>3 6</a:t>
            </a:r>
            <a:r>
              <a:rPr lang="en-ZA" altLang="en-US" dirty="0"/>
              <a:t>41 rounded to the nearest 1 000 is 4 000	</a:t>
            </a:r>
          </a:p>
          <a:p>
            <a:pPr marL="363538" indent="-188913">
              <a:buFont typeface="Arial" panose="020B0604020202020204" pitchFamily="34" charset="0"/>
              <a:buChar char="•"/>
            </a:pPr>
            <a:r>
              <a:rPr lang="en-ZA" altLang="en-US" dirty="0"/>
              <a:t>6</a:t>
            </a:r>
            <a:r>
              <a:rPr lang="en-ZA" altLang="en-US" b="1" u="sng" dirty="0">
                <a:solidFill>
                  <a:srgbClr val="0D9293"/>
                </a:solidFill>
              </a:rPr>
              <a:t>2</a:t>
            </a:r>
            <a:r>
              <a:rPr lang="en-ZA" altLang="en-US" dirty="0">
                <a:solidFill>
                  <a:srgbClr val="0D9293"/>
                </a:solidFill>
              </a:rPr>
              <a:t> </a:t>
            </a:r>
            <a:r>
              <a:rPr lang="en-ZA" altLang="en-US" b="1" u="sng" dirty="0">
                <a:solidFill>
                  <a:srgbClr val="0D9293"/>
                </a:solidFill>
              </a:rPr>
              <a:t>2</a:t>
            </a:r>
            <a:r>
              <a:rPr lang="en-ZA" altLang="en-US" dirty="0"/>
              <a:t>12 rounded to the nearest 1 000 is rounded down to 62 000.		</a:t>
            </a:r>
          </a:p>
          <a:p>
            <a:endParaRPr lang="en-ZA" dirty="0"/>
          </a:p>
        </p:txBody>
      </p:sp>
      <p:sp>
        <p:nvSpPr>
          <p:cNvPr id="4" name="Text Placeholder 3"/>
          <p:cNvSpPr>
            <a:spLocks noGrp="1"/>
          </p:cNvSpPr>
          <p:nvPr>
            <p:ph type="body" sz="quarter" idx="10"/>
          </p:nvPr>
        </p:nvSpPr>
        <p:spPr/>
        <p:txBody>
          <a:bodyPr/>
          <a:lstStyle/>
          <a:p>
            <a:r>
              <a:rPr lang="en-ZA" dirty="0"/>
              <a:t>Unit 1.6</a:t>
            </a:r>
          </a:p>
        </p:txBody>
      </p:sp>
    </p:spTree>
    <p:extLst>
      <p:ext uri="{BB962C8B-B14F-4D97-AF65-F5344CB8AC3E}">
        <p14:creationId xmlns:p14="http://schemas.microsoft.com/office/powerpoint/2010/main" val="6479171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1.6</a:t>
            </a:r>
          </a:p>
        </p:txBody>
      </p:sp>
      <p:sp>
        <p:nvSpPr>
          <p:cNvPr id="3" name="Content Placeholder 2"/>
          <p:cNvSpPr>
            <a:spLocks noGrp="1"/>
          </p:cNvSpPr>
          <p:nvPr>
            <p:ph sz="quarter" idx="10"/>
          </p:nvPr>
        </p:nvSpPr>
        <p:spPr/>
        <p:txBody>
          <a:bodyPr/>
          <a:lstStyle/>
          <a:p>
            <a:r>
              <a:rPr lang="en-ZA" dirty="0"/>
              <a:t>Exercise 1.11</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1.11 </a:t>
            </a:r>
            <a:r>
              <a:rPr lang="en-US" altLang="en-US" sz="2000" dirty="0"/>
              <a:t>on </a:t>
            </a:r>
            <a:r>
              <a:rPr lang="en-US" altLang="en-US" sz="2000" b="1" dirty="0"/>
              <a:t>page 29 </a:t>
            </a:r>
            <a:r>
              <a:rPr lang="en-US" altLang="en-US" sz="2000" dirty="0"/>
              <a:t>of your Student’s Book</a:t>
            </a:r>
            <a:endParaRPr lang="en-GB" altLang="en-US" sz="2000" dirty="0"/>
          </a:p>
        </p:txBody>
      </p:sp>
    </p:spTree>
    <p:extLst>
      <p:ext uri="{BB962C8B-B14F-4D97-AF65-F5344CB8AC3E}">
        <p14:creationId xmlns:p14="http://schemas.microsoft.com/office/powerpoint/2010/main" val="92151276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Rounding in everyday life</a:t>
            </a:r>
            <a:endParaRPr lang="en-ZA" dirty="0"/>
          </a:p>
        </p:txBody>
      </p:sp>
      <p:sp>
        <p:nvSpPr>
          <p:cNvPr id="3" name="Content Placeholder 2"/>
          <p:cNvSpPr>
            <a:spLocks noGrp="1"/>
          </p:cNvSpPr>
          <p:nvPr>
            <p:ph idx="1"/>
          </p:nvPr>
        </p:nvSpPr>
        <p:spPr/>
        <p:txBody>
          <a:bodyPr/>
          <a:lstStyle/>
          <a:p>
            <a:r>
              <a:rPr lang="en-ZA" altLang="en-US" sz="2000" dirty="0"/>
              <a:t>There are some cases where we must decide whether to round up or down, depending on the context. </a:t>
            </a:r>
          </a:p>
          <a:p>
            <a:endParaRPr lang="en-ZA"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1.6</a:t>
            </a:r>
          </a:p>
        </p:txBody>
      </p:sp>
      <p:sp>
        <p:nvSpPr>
          <p:cNvPr id="5" name="Rectangle 4"/>
          <p:cNvSpPr/>
          <p:nvPr/>
        </p:nvSpPr>
        <p:spPr>
          <a:xfrm>
            <a:off x="863600" y="2366254"/>
            <a:ext cx="7198724" cy="157131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1471449" y="2550077"/>
            <a:ext cx="6413664" cy="125302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b="1" i="1" dirty="0">
                <a:solidFill>
                  <a:schemeClr val="bg1"/>
                </a:solidFill>
              </a:rPr>
              <a:t>&gt; Example 1.26 page 30</a:t>
            </a:r>
          </a:p>
          <a:p>
            <a:pPr marL="268288" indent="-268288">
              <a:buFont typeface="+mj-lt"/>
              <a:buAutoNum type="arabicPeriod"/>
            </a:pPr>
            <a:r>
              <a:rPr lang="en-ZA" altLang="en-US" sz="2000" dirty="0"/>
              <a:t>How many egg boxes can Sara fill if she has 255 eggs and each egg box can hold 6 eggs?</a:t>
            </a:r>
            <a:endParaRPr lang="en-US" sz="2000" dirty="0"/>
          </a:p>
        </p:txBody>
      </p:sp>
      <p:grpSp>
        <p:nvGrpSpPr>
          <p:cNvPr id="7" name="Group 6"/>
          <p:cNvGrpSpPr/>
          <p:nvPr/>
        </p:nvGrpSpPr>
        <p:grpSpPr>
          <a:xfrm>
            <a:off x="352501" y="2457530"/>
            <a:ext cx="1029149" cy="955774"/>
            <a:chOff x="352501" y="2871461"/>
            <a:chExt cx="1525437" cy="1416679"/>
          </a:xfrm>
        </p:grpSpPr>
        <p:sp>
          <p:nvSpPr>
            <p:cNvPr id="8" name="Rectangle 7"/>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0" name="Rectangle 9"/>
          <p:cNvSpPr/>
          <p:nvPr/>
        </p:nvSpPr>
        <p:spPr>
          <a:xfrm>
            <a:off x="863600" y="4168324"/>
            <a:ext cx="7198724" cy="199042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a:grpSpLocks noChangeAspect="1"/>
          </p:cNvGrpSpPr>
          <p:nvPr/>
        </p:nvGrpSpPr>
        <p:grpSpPr>
          <a:xfrm>
            <a:off x="348042" y="4257773"/>
            <a:ext cx="1031115" cy="957600"/>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5437" y="2662517"/>
            <a:ext cx="2785426" cy="3291261"/>
          </a:xfrm>
          <a:prstGeom prst="rect">
            <a:avLst/>
          </a:prstGeom>
          <a:noFill/>
          <a:ln>
            <a:noFill/>
          </a:ln>
        </p:spPr>
      </p:pic>
      <p:sp>
        <p:nvSpPr>
          <p:cNvPr id="15" name="TextBox 14"/>
          <p:cNvSpPr txBox="1"/>
          <p:nvPr/>
        </p:nvSpPr>
        <p:spPr>
          <a:xfrm>
            <a:off x="1549929" y="4344065"/>
            <a:ext cx="6281396" cy="1015663"/>
          </a:xfrm>
          <a:prstGeom prst="rect">
            <a:avLst/>
          </a:prstGeom>
          <a:noFill/>
        </p:spPr>
        <p:txBody>
          <a:bodyPr wrap="square" rtlCol="0">
            <a:spAutoFit/>
          </a:bodyPr>
          <a:lstStyle/>
          <a:p>
            <a:pPr marL="174625" indent="-174625">
              <a:buFont typeface="Arial" panose="020B0604020202020204" pitchFamily="34" charset="0"/>
              <a:buChar char="•"/>
            </a:pPr>
            <a:r>
              <a:rPr lang="en-ZA" altLang="en-US" sz="2000" dirty="0"/>
              <a:t>255 ÷ 6 = 42 and 3 left over.</a:t>
            </a:r>
          </a:p>
          <a:p>
            <a:pPr marL="174625" indent="-174625"/>
            <a:r>
              <a:rPr lang="en-ZA" altLang="en-US" sz="2000" dirty="0"/>
              <a:t> </a:t>
            </a:r>
          </a:p>
          <a:p>
            <a:pPr marL="174625" indent="-174625">
              <a:buFont typeface="Arial" panose="020B0604020202020204" pitchFamily="34" charset="0"/>
              <a:buChar char="•"/>
            </a:pPr>
            <a:r>
              <a:rPr lang="en-ZA" altLang="en-US" sz="2000" dirty="0"/>
              <a:t>She can fill only 42 boxes.</a:t>
            </a:r>
          </a:p>
        </p:txBody>
      </p:sp>
    </p:spTree>
    <p:extLst>
      <p:ext uri="{BB962C8B-B14F-4D97-AF65-F5344CB8AC3E}">
        <p14:creationId xmlns:p14="http://schemas.microsoft.com/office/powerpoint/2010/main" val="348519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animEffect transition="in" filter="fade">
                                      <p:cBhvr>
                                        <p:cTn id="40" dur="500"/>
                                        <p:tgtEl>
                                          <p:spTgt spid="1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xEl>
                                              <p:pRg st="2" end="2"/>
                                            </p:txEl>
                                          </p:spTgt>
                                        </p:tgtEl>
                                        <p:attrNameLst>
                                          <p:attrName>style.visibility</p:attrName>
                                        </p:attrNameLst>
                                      </p:cBhvr>
                                      <p:to>
                                        <p:strVal val="visible"/>
                                      </p:to>
                                    </p:set>
                                    <p:animEffect transition="in" filter="fade">
                                      <p:cBhvr>
                                        <p:cTn id="4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5"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Rounding in everyday life</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1.6</a:t>
            </a:r>
          </a:p>
        </p:txBody>
      </p:sp>
      <p:sp>
        <p:nvSpPr>
          <p:cNvPr id="12" name="Rectangle 11"/>
          <p:cNvSpPr/>
          <p:nvPr/>
        </p:nvSpPr>
        <p:spPr>
          <a:xfrm>
            <a:off x="863600" y="1508060"/>
            <a:ext cx="7198724" cy="151752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71449" y="1691883"/>
            <a:ext cx="6413664" cy="125302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288" indent="-268288">
              <a:buFont typeface="+mj-lt"/>
              <a:buAutoNum type="arabicPeriod" startAt="2"/>
            </a:pPr>
            <a:r>
              <a:rPr lang="en-ZA" altLang="en-US" sz="2000" dirty="0"/>
              <a:t>Etienne calculates that he needs 42,357 cubic metres of concrete for the foundations of a house. The concrete is made in batches of 10 cubic metres.                               How many batches should he make?</a:t>
            </a:r>
          </a:p>
        </p:txBody>
      </p:sp>
      <p:grpSp>
        <p:nvGrpSpPr>
          <p:cNvPr id="14" name="Group 13"/>
          <p:cNvGrpSpPr/>
          <p:nvPr/>
        </p:nvGrpSpPr>
        <p:grpSpPr>
          <a:xfrm>
            <a:off x="352501" y="1599336"/>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3148766"/>
            <a:ext cx="7198724" cy="276467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238215"/>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4132" y="2155613"/>
            <a:ext cx="2948035" cy="3483400"/>
          </a:xfrm>
          <a:prstGeom prst="rect">
            <a:avLst/>
          </a:prstGeom>
          <a:noFill/>
          <a:ln>
            <a:noFill/>
          </a:ln>
        </p:spPr>
      </p:pic>
      <p:sp>
        <p:nvSpPr>
          <p:cNvPr id="22" name="TextBox 21"/>
          <p:cNvSpPr txBox="1"/>
          <p:nvPr/>
        </p:nvSpPr>
        <p:spPr>
          <a:xfrm>
            <a:off x="1549929" y="3311060"/>
            <a:ext cx="6335184" cy="2554545"/>
          </a:xfrm>
          <a:prstGeom prst="rect">
            <a:avLst/>
          </a:prstGeom>
          <a:noFill/>
        </p:spPr>
        <p:txBody>
          <a:bodyPr wrap="square" rtlCol="0">
            <a:spAutoFit/>
          </a:bodyPr>
          <a:lstStyle/>
          <a:p>
            <a:pPr marL="174625" indent="-174625">
              <a:buFont typeface="Arial" panose="020B0604020202020204" pitchFamily="34" charset="0"/>
              <a:buChar char="•"/>
            </a:pPr>
            <a:r>
              <a:rPr lang="en-ZA" altLang="en-US" sz="2000" dirty="0"/>
              <a:t>42,357 m</a:t>
            </a:r>
            <a:r>
              <a:rPr lang="en-ZA" altLang="en-US" sz="2000" baseline="30000" dirty="0"/>
              <a:t>3</a:t>
            </a:r>
            <a:r>
              <a:rPr lang="en-ZA" altLang="en-US" sz="2000" dirty="0"/>
              <a:t> ÷ 10 = 4 and 0,357 </a:t>
            </a:r>
            <a:r>
              <a:rPr lang="en-ZA" altLang="en-US" sz="2000" dirty="0">
                <a:sym typeface="+mn-ea"/>
              </a:rPr>
              <a:t>m</a:t>
            </a:r>
            <a:r>
              <a:rPr lang="en-ZA" altLang="en-US" sz="2000" baseline="30000" dirty="0">
                <a:sym typeface="+mn-ea"/>
              </a:rPr>
              <a:t>3</a:t>
            </a:r>
            <a:r>
              <a:rPr lang="en-ZA" altLang="en-US" sz="2000" dirty="0">
                <a:sym typeface="+mn-ea"/>
              </a:rPr>
              <a:t> </a:t>
            </a:r>
            <a:r>
              <a:rPr lang="en-ZA" altLang="en-US" sz="2000" dirty="0"/>
              <a:t>left over. </a:t>
            </a:r>
          </a:p>
          <a:p>
            <a:pPr marL="174625" indent="-174625">
              <a:buFont typeface="Arial" panose="020B0604020202020204" pitchFamily="34" charset="0"/>
              <a:buChar char="•"/>
            </a:pPr>
            <a:r>
              <a:rPr lang="en-ZA" altLang="en-US" sz="2000" dirty="0"/>
              <a:t>He needs to make 5 batches to make sure that there is enough concrete.</a:t>
            </a:r>
          </a:p>
          <a:p>
            <a:r>
              <a:rPr lang="en-ZA" altLang="en-US" sz="2000" dirty="0"/>
              <a:t>In general, the rule is:</a:t>
            </a:r>
          </a:p>
          <a:p>
            <a:pPr marL="363538" indent="-174625">
              <a:buFont typeface="Arial" panose="020B0604020202020204" pitchFamily="34" charset="0"/>
              <a:buChar char="•"/>
            </a:pPr>
            <a:r>
              <a:rPr lang="en-ZA" altLang="en-US" sz="2000" dirty="0"/>
              <a:t>round down when we can get rid of the remainder (we can’t sell a box with 3 eggs in it)</a:t>
            </a:r>
          </a:p>
          <a:p>
            <a:pPr marL="363538" indent="-174625">
              <a:buFont typeface="Arial" panose="020B0604020202020204" pitchFamily="34" charset="0"/>
              <a:buChar char="•"/>
            </a:pPr>
            <a:r>
              <a:rPr lang="en-ZA" altLang="en-US" sz="2000" dirty="0"/>
              <a:t>round up when we must include the remainder (we can’t leave some of the foundation without concrete).</a:t>
            </a:r>
          </a:p>
        </p:txBody>
      </p:sp>
    </p:spTree>
    <p:extLst>
      <p:ext uri="{BB962C8B-B14F-4D97-AF65-F5344CB8AC3E}">
        <p14:creationId xmlns:p14="http://schemas.microsoft.com/office/powerpoint/2010/main" val="184700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xEl>
                                              <p:pRg st="1" end="1"/>
                                            </p:txEl>
                                          </p:spTgt>
                                        </p:tgtEl>
                                        <p:attrNameLst>
                                          <p:attrName>style.visibility</p:attrName>
                                        </p:attrNameLst>
                                      </p:cBhvr>
                                      <p:to>
                                        <p:strVal val="visible"/>
                                      </p:to>
                                    </p:set>
                                    <p:animEffect transition="in" filter="fade">
                                      <p:cBhvr>
                                        <p:cTn id="45" dur="500"/>
                                        <p:tgtEl>
                                          <p:spTgt spid="2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2" end="2"/>
                                            </p:txEl>
                                          </p:spTgt>
                                        </p:tgtEl>
                                        <p:attrNameLst>
                                          <p:attrName>style.visibility</p:attrName>
                                        </p:attrNameLst>
                                      </p:cBhvr>
                                      <p:to>
                                        <p:strVal val="visible"/>
                                      </p:to>
                                    </p:set>
                                    <p:animEffect transition="in" filter="fade">
                                      <p:cBhvr>
                                        <p:cTn id="50" dur="500"/>
                                        <p:tgtEl>
                                          <p:spTgt spid="22">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3" end="3"/>
                                            </p:txEl>
                                          </p:spTgt>
                                        </p:tgtEl>
                                        <p:attrNameLst>
                                          <p:attrName>style.visibility</p:attrName>
                                        </p:attrNameLst>
                                      </p:cBhvr>
                                      <p:to>
                                        <p:strVal val="visible"/>
                                      </p:to>
                                    </p:set>
                                    <p:animEffect transition="in" filter="fade">
                                      <p:cBhvr>
                                        <p:cTn id="55" dur="500"/>
                                        <p:tgtEl>
                                          <p:spTgt spid="22">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xEl>
                                              <p:pRg st="4" end="4"/>
                                            </p:txEl>
                                          </p:spTgt>
                                        </p:tgtEl>
                                        <p:attrNameLst>
                                          <p:attrName>style.visibility</p:attrName>
                                        </p:attrNameLst>
                                      </p:cBhvr>
                                      <p:to>
                                        <p:strVal val="visible"/>
                                      </p:to>
                                    </p:set>
                                    <p:animEffect transition="in" filter="fade">
                                      <p:cBhvr>
                                        <p:cTn id="60"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dirty="0"/>
              <a:t>Mixed calculations: the correct order of operations</a:t>
            </a:r>
            <a:endParaRPr lang="en-ZA" dirty="0"/>
          </a:p>
        </p:txBody>
      </p:sp>
      <p:sp>
        <p:nvSpPr>
          <p:cNvPr id="4" name="Text Placeholder 3"/>
          <p:cNvSpPr>
            <a:spLocks noGrp="1"/>
          </p:cNvSpPr>
          <p:nvPr>
            <p:ph type="body" sz="quarter" idx="10"/>
          </p:nvPr>
        </p:nvSpPr>
        <p:spPr/>
        <p:txBody>
          <a:bodyPr/>
          <a:lstStyle/>
          <a:p>
            <a:r>
              <a:rPr lang="en-ZA" dirty="0"/>
              <a:t>Unit 1.1</a:t>
            </a:r>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6999" y="2689540"/>
            <a:ext cx="497198" cy="49536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549" y="3184908"/>
            <a:ext cx="1489027" cy="84807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549" y="4032980"/>
            <a:ext cx="1192509" cy="117117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8185" y="3177036"/>
            <a:ext cx="1204549" cy="8496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4196" y="2691710"/>
            <a:ext cx="504644" cy="4968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9820" y="2693347"/>
            <a:ext cx="1028695" cy="496800"/>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r="2753"/>
          <a:stretch/>
        </p:blipFill>
        <p:spPr>
          <a:xfrm>
            <a:off x="2638840" y="3188510"/>
            <a:ext cx="2842320" cy="849600"/>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8053"/>
          <a:stretch/>
        </p:blipFill>
        <p:spPr>
          <a:xfrm>
            <a:off x="3000789" y="4012881"/>
            <a:ext cx="2481906" cy="1190094"/>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8515" y="2694544"/>
            <a:ext cx="997840" cy="496800"/>
          </a:xfrm>
          <a:prstGeom prst="rect">
            <a:avLst/>
          </a:prstGeom>
        </p:spPr>
      </p:pic>
      <p:pic>
        <p:nvPicPr>
          <p:cNvPr id="18" name="Picture 17"/>
          <p:cNvPicPr>
            <a:picLocks noChangeAspect="1"/>
          </p:cNvPicPr>
          <p:nvPr/>
        </p:nvPicPr>
        <p:blipFill rotWithShape="1">
          <a:blip r:embed="rId11" cstate="print">
            <a:extLst>
              <a:ext uri="{28A0092B-C50C-407E-A947-70E740481C1C}">
                <a14:useLocalDpi xmlns:a14="http://schemas.microsoft.com/office/drawing/2010/main" val="0"/>
              </a:ext>
            </a:extLst>
          </a:blip>
          <a:srcRect r="896"/>
          <a:stretch/>
        </p:blipFill>
        <p:spPr>
          <a:xfrm>
            <a:off x="3668515" y="3191344"/>
            <a:ext cx="4194277" cy="849600"/>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82695" y="4025775"/>
            <a:ext cx="2381893" cy="1171531"/>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23473" y="2689540"/>
            <a:ext cx="2649353" cy="3130476"/>
          </a:xfrm>
          <a:prstGeom prst="rect">
            <a:avLst/>
          </a:prstGeom>
          <a:noFill/>
          <a:ln>
            <a:noFill/>
          </a:ln>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52481" y="4026551"/>
            <a:ext cx="1200253" cy="1178373"/>
          </a:xfrm>
          <a:prstGeom prst="rect">
            <a:avLst/>
          </a:prstGeom>
        </p:spPr>
      </p:pic>
    </p:spTree>
    <p:extLst>
      <p:ext uri="{BB962C8B-B14F-4D97-AF65-F5344CB8AC3E}">
        <p14:creationId xmlns:p14="http://schemas.microsoft.com/office/powerpoint/2010/main" val="259430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1500"/>
                            </p:stCondLst>
                            <p:childTnLst>
                              <p:par>
                                <p:cTn id="19" presetID="17"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250" fill="hold"/>
                                        <p:tgtEl>
                                          <p:spTgt spid="10"/>
                                        </p:tgtEl>
                                        <p:attrNameLst>
                                          <p:attrName>ppt_x</p:attrName>
                                        </p:attrNameLst>
                                      </p:cBhvr>
                                      <p:tavLst>
                                        <p:tav tm="0">
                                          <p:val>
                                            <p:strVal val="#ppt_x"/>
                                          </p:val>
                                        </p:tav>
                                        <p:tav tm="100000">
                                          <p:val>
                                            <p:strVal val="#ppt_x"/>
                                          </p:val>
                                        </p:tav>
                                      </p:tavLst>
                                    </p:anim>
                                    <p:anim calcmode="lin" valueType="num">
                                      <p:cBhvr>
                                        <p:cTn id="22" dur="250" fill="hold"/>
                                        <p:tgtEl>
                                          <p:spTgt spid="10"/>
                                        </p:tgtEl>
                                        <p:attrNameLst>
                                          <p:attrName>ppt_y</p:attrName>
                                        </p:attrNameLst>
                                      </p:cBhvr>
                                      <p:tavLst>
                                        <p:tav tm="0">
                                          <p:val>
                                            <p:strVal val="#ppt_y-#ppt_h/2"/>
                                          </p:val>
                                        </p:tav>
                                        <p:tav tm="100000">
                                          <p:val>
                                            <p:strVal val="#ppt_y"/>
                                          </p:val>
                                        </p:tav>
                                      </p:tavLst>
                                    </p:anim>
                                    <p:anim calcmode="lin" valueType="num">
                                      <p:cBhvr>
                                        <p:cTn id="23" dur="250" fill="hold"/>
                                        <p:tgtEl>
                                          <p:spTgt spid="10"/>
                                        </p:tgtEl>
                                        <p:attrNameLst>
                                          <p:attrName>ppt_w</p:attrName>
                                        </p:attrNameLst>
                                      </p:cBhvr>
                                      <p:tavLst>
                                        <p:tav tm="0">
                                          <p:val>
                                            <p:strVal val="#ppt_w"/>
                                          </p:val>
                                        </p:tav>
                                        <p:tav tm="100000">
                                          <p:val>
                                            <p:strVal val="#ppt_w"/>
                                          </p:val>
                                        </p:tav>
                                      </p:tavLst>
                                    </p:anim>
                                    <p:anim calcmode="lin" valueType="num">
                                      <p:cBhvr>
                                        <p:cTn id="24" dur="25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par>
                          <p:cTn id="36" fill="hold">
                            <p:stCondLst>
                              <p:cond delay="1000"/>
                            </p:stCondLst>
                            <p:childTnLst>
                              <p:par>
                                <p:cTn id="37" presetID="17" presetClass="entr" presetSubtype="1"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ppt_x</p:attrName>
                                        </p:attrNameLst>
                                      </p:cBhvr>
                                      <p:tavLst>
                                        <p:tav tm="0">
                                          <p:val>
                                            <p:strVal val="#ppt_x"/>
                                          </p:val>
                                        </p:tav>
                                        <p:tav tm="100000">
                                          <p:val>
                                            <p:strVal val="#ppt_x"/>
                                          </p:val>
                                        </p:tav>
                                      </p:tavLst>
                                    </p:anim>
                                    <p:anim calcmode="lin" valueType="num">
                                      <p:cBhvr>
                                        <p:cTn id="40" dur="250" fill="hold"/>
                                        <p:tgtEl>
                                          <p:spTgt spid="12"/>
                                        </p:tgtEl>
                                        <p:attrNameLst>
                                          <p:attrName>ppt_y</p:attrName>
                                        </p:attrNameLst>
                                      </p:cBhvr>
                                      <p:tavLst>
                                        <p:tav tm="0">
                                          <p:val>
                                            <p:strVal val="#ppt_y-#ppt_h/2"/>
                                          </p:val>
                                        </p:tav>
                                        <p:tav tm="100000">
                                          <p:val>
                                            <p:strVal val="#ppt_y"/>
                                          </p:val>
                                        </p:tav>
                                      </p:tavLst>
                                    </p:anim>
                                    <p:anim calcmode="lin" valueType="num">
                                      <p:cBhvr>
                                        <p:cTn id="41" dur="250" fill="hold"/>
                                        <p:tgtEl>
                                          <p:spTgt spid="12"/>
                                        </p:tgtEl>
                                        <p:attrNameLst>
                                          <p:attrName>ppt_w</p:attrName>
                                        </p:attrNameLst>
                                      </p:cBhvr>
                                      <p:tavLst>
                                        <p:tav tm="0">
                                          <p:val>
                                            <p:strVal val="#ppt_w"/>
                                          </p:val>
                                        </p:tav>
                                        <p:tav tm="100000">
                                          <p:val>
                                            <p:strVal val="#ppt_w"/>
                                          </p:val>
                                        </p:tav>
                                      </p:tavLst>
                                    </p:anim>
                                    <p:anim calcmode="lin" valueType="num">
                                      <p:cBhvr>
                                        <p:cTn id="42" dur="25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par>
                          <p:cTn id="54" fill="hold">
                            <p:stCondLst>
                              <p:cond delay="1000"/>
                            </p:stCondLst>
                            <p:childTnLst>
                              <p:par>
                                <p:cTn id="55" presetID="17" presetClass="entr" presetSubtype="1"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250" fill="hold"/>
                                        <p:tgtEl>
                                          <p:spTgt spid="16"/>
                                        </p:tgtEl>
                                        <p:attrNameLst>
                                          <p:attrName>ppt_x</p:attrName>
                                        </p:attrNameLst>
                                      </p:cBhvr>
                                      <p:tavLst>
                                        <p:tav tm="0">
                                          <p:val>
                                            <p:strVal val="#ppt_x"/>
                                          </p:val>
                                        </p:tav>
                                        <p:tav tm="100000">
                                          <p:val>
                                            <p:strVal val="#ppt_x"/>
                                          </p:val>
                                        </p:tav>
                                      </p:tavLst>
                                    </p:anim>
                                    <p:anim calcmode="lin" valueType="num">
                                      <p:cBhvr>
                                        <p:cTn id="58" dur="250" fill="hold"/>
                                        <p:tgtEl>
                                          <p:spTgt spid="16"/>
                                        </p:tgtEl>
                                        <p:attrNameLst>
                                          <p:attrName>ppt_y</p:attrName>
                                        </p:attrNameLst>
                                      </p:cBhvr>
                                      <p:tavLst>
                                        <p:tav tm="0">
                                          <p:val>
                                            <p:strVal val="#ppt_y-#ppt_h/2"/>
                                          </p:val>
                                        </p:tav>
                                        <p:tav tm="100000">
                                          <p:val>
                                            <p:strVal val="#ppt_y"/>
                                          </p:val>
                                        </p:tav>
                                      </p:tavLst>
                                    </p:anim>
                                    <p:anim calcmode="lin" valueType="num">
                                      <p:cBhvr>
                                        <p:cTn id="59" dur="250" fill="hold"/>
                                        <p:tgtEl>
                                          <p:spTgt spid="16"/>
                                        </p:tgtEl>
                                        <p:attrNameLst>
                                          <p:attrName>ppt_w</p:attrName>
                                        </p:attrNameLst>
                                      </p:cBhvr>
                                      <p:tavLst>
                                        <p:tav tm="0">
                                          <p:val>
                                            <p:strVal val="#ppt_w"/>
                                          </p:val>
                                        </p:tav>
                                        <p:tav tm="100000">
                                          <p:val>
                                            <p:strVal val="#ppt_w"/>
                                          </p:val>
                                        </p:tav>
                                      </p:tavLst>
                                    </p:anim>
                                    <p:anim calcmode="lin" valueType="num">
                                      <p:cBhvr>
                                        <p:cTn id="60" dur="250" fill="hold"/>
                                        <p:tgtEl>
                                          <p:spTgt spid="16"/>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par>
                          <p:cTn id="68" fill="hold">
                            <p:stCondLst>
                              <p:cond delay="500"/>
                            </p:stCondLst>
                            <p:childTnLst>
                              <p:par>
                                <p:cTn id="69" presetID="22" presetClass="entr" presetSubtype="1"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up)">
                                      <p:cBhvr>
                                        <p:cTn id="71" dur="500"/>
                                        <p:tgtEl>
                                          <p:spTgt spid="18"/>
                                        </p:tgtEl>
                                      </p:cBhvr>
                                    </p:animEffect>
                                  </p:childTnLst>
                                </p:cTn>
                              </p:par>
                            </p:childTnLst>
                          </p:cTn>
                        </p:par>
                        <p:par>
                          <p:cTn id="72" fill="hold">
                            <p:stCondLst>
                              <p:cond delay="1000"/>
                            </p:stCondLst>
                            <p:childTnLst>
                              <p:par>
                                <p:cTn id="73" presetID="17" presetClass="entr" presetSubtype="1"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250" fill="hold"/>
                                        <p:tgtEl>
                                          <p:spTgt spid="19"/>
                                        </p:tgtEl>
                                        <p:attrNameLst>
                                          <p:attrName>ppt_x</p:attrName>
                                        </p:attrNameLst>
                                      </p:cBhvr>
                                      <p:tavLst>
                                        <p:tav tm="0">
                                          <p:val>
                                            <p:strVal val="#ppt_x"/>
                                          </p:val>
                                        </p:tav>
                                        <p:tav tm="100000">
                                          <p:val>
                                            <p:strVal val="#ppt_x"/>
                                          </p:val>
                                        </p:tav>
                                      </p:tavLst>
                                    </p:anim>
                                    <p:anim calcmode="lin" valueType="num">
                                      <p:cBhvr>
                                        <p:cTn id="76" dur="250" fill="hold"/>
                                        <p:tgtEl>
                                          <p:spTgt spid="19"/>
                                        </p:tgtEl>
                                        <p:attrNameLst>
                                          <p:attrName>ppt_y</p:attrName>
                                        </p:attrNameLst>
                                      </p:cBhvr>
                                      <p:tavLst>
                                        <p:tav tm="0">
                                          <p:val>
                                            <p:strVal val="#ppt_y-#ppt_h/2"/>
                                          </p:val>
                                        </p:tav>
                                        <p:tav tm="100000">
                                          <p:val>
                                            <p:strVal val="#ppt_y"/>
                                          </p:val>
                                        </p:tav>
                                      </p:tavLst>
                                    </p:anim>
                                    <p:anim calcmode="lin" valueType="num">
                                      <p:cBhvr>
                                        <p:cTn id="77" dur="250" fill="hold"/>
                                        <p:tgtEl>
                                          <p:spTgt spid="19"/>
                                        </p:tgtEl>
                                        <p:attrNameLst>
                                          <p:attrName>ppt_w</p:attrName>
                                        </p:attrNameLst>
                                      </p:cBhvr>
                                      <p:tavLst>
                                        <p:tav tm="0">
                                          <p:val>
                                            <p:strVal val="#ppt_w"/>
                                          </p:val>
                                        </p:tav>
                                        <p:tav tm="100000">
                                          <p:val>
                                            <p:strVal val="#ppt_w"/>
                                          </p:val>
                                        </p:tav>
                                      </p:tavLst>
                                    </p:anim>
                                    <p:anim calcmode="lin" valueType="num">
                                      <p:cBhvr>
                                        <p:cTn id="78" dur="25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1.27 page 30</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1.6</a:t>
            </a:r>
          </a:p>
        </p:txBody>
      </p:sp>
      <p:sp>
        <p:nvSpPr>
          <p:cNvPr id="12" name="Rectangle 11"/>
          <p:cNvSpPr/>
          <p:nvPr/>
        </p:nvSpPr>
        <p:spPr>
          <a:xfrm>
            <a:off x="863600" y="1413931"/>
            <a:ext cx="7198724" cy="145029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31107" y="1557413"/>
            <a:ext cx="6637127" cy="119923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a:pPr>
            <a:r>
              <a:rPr lang="en-ZA" sz="2000" dirty="0"/>
              <a:t>Write 2,6470588 to 2 decimal places (</a:t>
            </a:r>
            <a:r>
              <a:rPr lang="en-ZA" sz="2000" dirty="0" err="1"/>
              <a:t>dp</a:t>
            </a:r>
            <a:r>
              <a:rPr lang="en-ZA" sz="2000" dirty="0"/>
              <a:t>). </a:t>
            </a:r>
            <a:endParaRPr lang="en-US" sz="2000" dirty="0"/>
          </a:p>
        </p:txBody>
      </p:sp>
      <p:grpSp>
        <p:nvGrpSpPr>
          <p:cNvPr id="14" name="Group 13"/>
          <p:cNvGrpSpPr/>
          <p:nvPr/>
        </p:nvGrpSpPr>
        <p:grpSpPr>
          <a:xfrm>
            <a:off x="352501" y="1505207"/>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3016906"/>
            <a:ext cx="7198724" cy="289653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106356"/>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22" name="TextBox 21"/>
          <p:cNvSpPr txBox="1"/>
          <p:nvPr/>
        </p:nvSpPr>
        <p:spPr>
          <a:xfrm>
            <a:off x="1496141" y="3192648"/>
            <a:ext cx="6281396" cy="2554545"/>
          </a:xfrm>
          <a:prstGeom prst="rect">
            <a:avLst/>
          </a:prstGeom>
          <a:noFill/>
        </p:spPr>
        <p:txBody>
          <a:bodyPr wrap="square" rtlCol="0">
            <a:spAutoFit/>
          </a:bodyPr>
          <a:lstStyle/>
          <a:p>
            <a:pPr marL="363538" indent="-363538">
              <a:buFont typeface="+mj-lt"/>
              <a:buAutoNum type="arabicPeriod"/>
            </a:pPr>
            <a:r>
              <a:rPr lang="en-ZA" sz="2000" dirty="0"/>
              <a:t> </a:t>
            </a:r>
          </a:p>
          <a:p>
            <a:pPr marL="363538" indent="-363538">
              <a:buFont typeface="+mj-lt"/>
              <a:buAutoNum type="arabicPeriod"/>
            </a:pPr>
            <a:endParaRPr lang="en-ZA" sz="2000" dirty="0"/>
          </a:p>
          <a:p>
            <a:pPr marL="363538"/>
            <a:r>
              <a:rPr lang="en-ZA" sz="2000" dirty="0"/>
              <a:t>The </a:t>
            </a:r>
            <a:r>
              <a:rPr lang="en-ZA" sz="2000" dirty="0">
                <a:solidFill>
                  <a:schemeClr val="bg1"/>
                </a:solidFill>
              </a:rPr>
              <a:t>second</a:t>
            </a:r>
            <a:r>
              <a:rPr lang="en-ZA" sz="2000" dirty="0"/>
              <a:t> decimal digit is </a:t>
            </a:r>
            <a:r>
              <a:rPr lang="en-ZA" sz="2000" dirty="0">
                <a:solidFill>
                  <a:schemeClr val="bg1"/>
                </a:solidFill>
              </a:rPr>
              <a:t>4.</a:t>
            </a:r>
            <a:r>
              <a:rPr lang="en-ZA" sz="2000" dirty="0"/>
              <a:t> </a:t>
            </a:r>
          </a:p>
          <a:p>
            <a:pPr marL="363538"/>
            <a:r>
              <a:rPr lang="en-ZA" sz="2000" dirty="0"/>
              <a:t>So the number lies between </a:t>
            </a:r>
            <a:r>
              <a:rPr lang="en-ZA" sz="2000" dirty="0">
                <a:solidFill>
                  <a:schemeClr val="bg1"/>
                </a:solidFill>
              </a:rPr>
              <a:t>2,64 </a:t>
            </a:r>
            <a:r>
              <a:rPr lang="en-ZA" sz="2000" dirty="0"/>
              <a:t>and </a:t>
            </a:r>
            <a:r>
              <a:rPr lang="en-ZA" sz="2000" dirty="0">
                <a:solidFill>
                  <a:schemeClr val="bg1"/>
                </a:solidFill>
              </a:rPr>
              <a:t>2,65. </a:t>
            </a:r>
          </a:p>
          <a:p>
            <a:pPr marL="363538"/>
            <a:r>
              <a:rPr lang="en-ZA" sz="2000" dirty="0"/>
              <a:t>Look at the next digit. </a:t>
            </a:r>
          </a:p>
          <a:p>
            <a:pPr marL="363538"/>
            <a:r>
              <a:rPr lang="en-ZA" sz="2000" dirty="0"/>
              <a:t>The next digit is </a:t>
            </a:r>
            <a:r>
              <a:rPr lang="en-ZA" sz="2000" dirty="0">
                <a:solidFill>
                  <a:schemeClr val="bg1"/>
                </a:solidFill>
              </a:rPr>
              <a:t>7</a:t>
            </a:r>
            <a:r>
              <a:rPr lang="en-ZA" sz="2000" dirty="0"/>
              <a:t>, so we have to round up. </a:t>
            </a:r>
          </a:p>
          <a:p>
            <a:pPr marL="363538"/>
            <a:endParaRPr lang="en-ZA" sz="2000" dirty="0"/>
          </a:p>
          <a:p>
            <a:pPr marL="363538"/>
            <a:r>
              <a:rPr lang="en-ZA" sz="2000" dirty="0"/>
              <a:t>So the answer is </a:t>
            </a:r>
            <a:r>
              <a:rPr lang="en-ZA" sz="2000" dirty="0">
                <a:solidFill>
                  <a:schemeClr val="bg1"/>
                </a:solidFill>
              </a:rPr>
              <a:t>2,65 </a:t>
            </a:r>
            <a:r>
              <a:rPr lang="en-ZA" sz="2000" dirty="0"/>
              <a:t>(2 </a:t>
            </a:r>
            <a:r>
              <a:rPr lang="en-ZA" sz="2000" dirty="0" err="1"/>
              <a:t>dp</a:t>
            </a:r>
            <a:r>
              <a:rPr lang="en-ZA" sz="2000" dirty="0"/>
              <a:t>). </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742" y="2184167"/>
            <a:ext cx="2906816" cy="3434696"/>
          </a:xfrm>
          <a:prstGeom prst="rect">
            <a:avLst/>
          </a:prstGeom>
          <a:noFill/>
          <a:ln>
            <a:noFill/>
          </a:ln>
        </p:spPr>
      </p:pic>
      <p:sp>
        <p:nvSpPr>
          <p:cNvPr id="21" name="Content Placeholder 2"/>
          <p:cNvSpPr txBox="1">
            <a:spLocks/>
          </p:cNvSpPr>
          <p:nvPr/>
        </p:nvSpPr>
        <p:spPr>
          <a:xfrm>
            <a:off x="1516272" y="2837965"/>
            <a:ext cx="2450610" cy="119923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b="1" dirty="0"/>
              <a:t>2,6</a:t>
            </a:r>
            <a:r>
              <a:rPr lang="en-ZA" b="1" dirty="0">
                <a:solidFill>
                  <a:schemeClr val="bg1"/>
                </a:solidFill>
              </a:rPr>
              <a:t>47</a:t>
            </a:r>
            <a:r>
              <a:rPr lang="en-ZA" b="1" dirty="0"/>
              <a:t>0588</a:t>
            </a:r>
            <a:endParaRPr lang="en-US" b="1" dirty="0"/>
          </a:p>
        </p:txBody>
      </p:sp>
    </p:spTree>
    <p:extLst>
      <p:ext uri="{BB962C8B-B14F-4D97-AF65-F5344CB8AC3E}">
        <p14:creationId xmlns:p14="http://schemas.microsoft.com/office/powerpoint/2010/main" val="216272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900" decel="100000" fill="hold"/>
                                        <p:tgtEl>
                                          <p:spTgt spid="18"/>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Effect transition="in" filter="fade">
                                      <p:cBhvr>
                                        <p:cTn id="48" dur="500"/>
                                        <p:tgtEl>
                                          <p:spTgt spid="2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2">
                                            <p:txEl>
                                              <p:pRg st="3" end="3"/>
                                            </p:txEl>
                                          </p:spTgt>
                                        </p:tgtEl>
                                        <p:attrNameLst>
                                          <p:attrName>style.visibility</p:attrName>
                                        </p:attrNameLst>
                                      </p:cBhvr>
                                      <p:to>
                                        <p:strVal val="visible"/>
                                      </p:to>
                                    </p:set>
                                    <p:animEffect transition="in" filter="fade">
                                      <p:cBhvr>
                                        <p:cTn id="53" dur="500"/>
                                        <p:tgtEl>
                                          <p:spTgt spid="22">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xEl>
                                              <p:pRg st="4" end="4"/>
                                            </p:txEl>
                                          </p:spTgt>
                                        </p:tgtEl>
                                        <p:attrNameLst>
                                          <p:attrName>style.visibility</p:attrName>
                                        </p:attrNameLst>
                                      </p:cBhvr>
                                      <p:to>
                                        <p:strVal val="visible"/>
                                      </p:to>
                                    </p:set>
                                    <p:animEffect transition="in" filter="fade">
                                      <p:cBhvr>
                                        <p:cTn id="58" dur="500"/>
                                        <p:tgtEl>
                                          <p:spTgt spid="22">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xEl>
                                              <p:pRg st="5" end="5"/>
                                            </p:txEl>
                                          </p:spTgt>
                                        </p:tgtEl>
                                        <p:attrNameLst>
                                          <p:attrName>style.visibility</p:attrName>
                                        </p:attrNameLst>
                                      </p:cBhvr>
                                      <p:to>
                                        <p:strVal val="visible"/>
                                      </p:to>
                                    </p:set>
                                    <p:animEffect transition="in" filter="fade">
                                      <p:cBhvr>
                                        <p:cTn id="63" dur="500"/>
                                        <p:tgtEl>
                                          <p:spTgt spid="22">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xEl>
                                              <p:pRg st="7" end="7"/>
                                            </p:txEl>
                                          </p:spTgt>
                                        </p:tgtEl>
                                        <p:attrNameLst>
                                          <p:attrName>style.visibility</p:attrName>
                                        </p:attrNameLst>
                                      </p:cBhvr>
                                      <p:to>
                                        <p:strVal val="visible"/>
                                      </p:to>
                                    </p:set>
                                    <p:animEffect transition="in" filter="fade">
                                      <p:cBhvr>
                                        <p:cTn id="68" dur="500"/>
                                        <p:tgtEl>
                                          <p:spTgt spid="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22" grpId="0" uiExpand="1" build="p"/>
      <p:bldP spid="2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417320"/>
            <a:ext cx="7905750" cy="720724"/>
          </a:xfrm>
        </p:spPr>
        <p:txBody>
          <a:bodyPr/>
          <a:lstStyle/>
          <a:p>
            <a:r>
              <a:rPr lang="en-ZA" altLang="en-US" dirty="0"/>
              <a:t>Example 1.27 page 30</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1.6</a:t>
            </a:r>
          </a:p>
        </p:txBody>
      </p:sp>
      <p:sp>
        <p:nvSpPr>
          <p:cNvPr id="12" name="Rectangle 11"/>
          <p:cNvSpPr/>
          <p:nvPr/>
        </p:nvSpPr>
        <p:spPr>
          <a:xfrm>
            <a:off x="863600" y="1413931"/>
            <a:ext cx="7198724" cy="145029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1431107" y="1557413"/>
            <a:ext cx="6637127" cy="119923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buFont typeface="+mj-lt"/>
              <a:buAutoNum type="arabicPeriod" startAt="3"/>
            </a:pPr>
            <a:r>
              <a:rPr lang="en-ZA" sz="2000" dirty="0"/>
              <a:t>Round off the number 3,9762645 to 1 </a:t>
            </a:r>
            <a:r>
              <a:rPr lang="en-ZA" sz="2000" dirty="0" err="1"/>
              <a:t>dp</a:t>
            </a:r>
            <a:r>
              <a:rPr lang="en-ZA" sz="2000" dirty="0"/>
              <a:t>. </a:t>
            </a:r>
            <a:endParaRPr lang="en-US" sz="2000" dirty="0"/>
          </a:p>
        </p:txBody>
      </p:sp>
      <p:grpSp>
        <p:nvGrpSpPr>
          <p:cNvPr id="14" name="Group 13"/>
          <p:cNvGrpSpPr/>
          <p:nvPr/>
        </p:nvGrpSpPr>
        <p:grpSpPr>
          <a:xfrm>
            <a:off x="352501" y="1505207"/>
            <a:ext cx="1029149" cy="955774"/>
            <a:chOff x="352501" y="2871461"/>
            <a:chExt cx="1525437" cy="1416679"/>
          </a:xfrm>
        </p:grpSpPr>
        <p:sp>
          <p:nvSpPr>
            <p:cNvPr id="15" name="Rectangle 14"/>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7" name="Rectangle 16"/>
          <p:cNvSpPr/>
          <p:nvPr/>
        </p:nvSpPr>
        <p:spPr>
          <a:xfrm>
            <a:off x="863600" y="3016906"/>
            <a:ext cx="7198724" cy="289653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8" name="Group 17"/>
          <p:cNvGrpSpPr>
            <a:grpSpLocks noChangeAspect="1"/>
          </p:cNvGrpSpPr>
          <p:nvPr/>
        </p:nvGrpSpPr>
        <p:grpSpPr>
          <a:xfrm>
            <a:off x="348042" y="3106356"/>
            <a:ext cx="1031115" cy="957600"/>
            <a:chOff x="352501" y="1521403"/>
            <a:chExt cx="1525437" cy="1416679"/>
          </a:xfrm>
        </p:grpSpPr>
        <p:sp>
          <p:nvSpPr>
            <p:cNvPr id="19" name="Rectangle 1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22" name="TextBox 21"/>
          <p:cNvSpPr txBox="1"/>
          <p:nvPr/>
        </p:nvSpPr>
        <p:spPr>
          <a:xfrm>
            <a:off x="1496141" y="3192648"/>
            <a:ext cx="6281396" cy="2246769"/>
          </a:xfrm>
          <a:prstGeom prst="rect">
            <a:avLst/>
          </a:prstGeom>
          <a:noFill/>
        </p:spPr>
        <p:txBody>
          <a:bodyPr wrap="square" rtlCol="0">
            <a:spAutoFit/>
          </a:bodyPr>
          <a:lstStyle/>
          <a:p>
            <a:pPr marL="363538" indent="-363538">
              <a:buFont typeface="+mj-lt"/>
              <a:buAutoNum type="arabicPeriod" startAt="3"/>
            </a:pPr>
            <a:r>
              <a:rPr lang="en-ZA" sz="2000" dirty="0"/>
              <a:t> </a:t>
            </a:r>
          </a:p>
          <a:p>
            <a:pPr marL="363538" indent="-363538">
              <a:buFont typeface="+mj-lt"/>
              <a:buAutoNum type="arabicPeriod" startAt="3"/>
            </a:pPr>
            <a:endParaRPr lang="en-ZA" sz="2000" dirty="0"/>
          </a:p>
          <a:p>
            <a:pPr marL="363538"/>
            <a:r>
              <a:rPr lang="en-ZA" sz="2000" dirty="0"/>
              <a:t>The first decimal digit is </a:t>
            </a:r>
            <a:r>
              <a:rPr lang="en-ZA" sz="2000" dirty="0">
                <a:solidFill>
                  <a:schemeClr val="bg1"/>
                </a:solidFill>
              </a:rPr>
              <a:t>9</a:t>
            </a:r>
            <a:r>
              <a:rPr lang="en-ZA" sz="2000" dirty="0"/>
              <a:t>.</a:t>
            </a:r>
          </a:p>
          <a:p>
            <a:pPr marL="363538"/>
            <a:r>
              <a:rPr lang="en-ZA" sz="2000" dirty="0"/>
              <a:t>The number lies between </a:t>
            </a:r>
            <a:r>
              <a:rPr lang="en-ZA" sz="2000" dirty="0">
                <a:solidFill>
                  <a:schemeClr val="bg1"/>
                </a:solidFill>
              </a:rPr>
              <a:t>3,9</a:t>
            </a:r>
            <a:r>
              <a:rPr lang="en-ZA" sz="2000" dirty="0"/>
              <a:t> and </a:t>
            </a:r>
            <a:r>
              <a:rPr lang="en-ZA" sz="2000" dirty="0">
                <a:solidFill>
                  <a:schemeClr val="bg1"/>
                </a:solidFill>
              </a:rPr>
              <a:t>4,0</a:t>
            </a:r>
            <a:r>
              <a:rPr lang="en-ZA" sz="2000" dirty="0"/>
              <a:t>. </a:t>
            </a:r>
          </a:p>
          <a:p>
            <a:pPr marL="363538"/>
            <a:r>
              <a:rPr lang="en-ZA" sz="2000" dirty="0"/>
              <a:t>The </a:t>
            </a:r>
            <a:r>
              <a:rPr lang="en-ZA" sz="2000" dirty="0">
                <a:solidFill>
                  <a:schemeClr val="bg1"/>
                </a:solidFill>
              </a:rPr>
              <a:t>7</a:t>
            </a:r>
            <a:r>
              <a:rPr lang="en-ZA" sz="2000" dirty="0"/>
              <a:t> after the </a:t>
            </a:r>
            <a:r>
              <a:rPr lang="en-ZA" sz="2000" dirty="0">
                <a:solidFill>
                  <a:schemeClr val="bg1"/>
                </a:solidFill>
              </a:rPr>
              <a:t>9</a:t>
            </a:r>
            <a:r>
              <a:rPr lang="en-ZA" sz="2000" dirty="0"/>
              <a:t> means you have to round up.</a:t>
            </a:r>
          </a:p>
          <a:p>
            <a:pPr marL="363538"/>
            <a:r>
              <a:rPr lang="en-ZA" sz="2000" dirty="0"/>
              <a:t> </a:t>
            </a:r>
          </a:p>
          <a:p>
            <a:pPr marL="363538"/>
            <a:r>
              <a:rPr lang="en-ZA" sz="2000" dirty="0"/>
              <a:t>So the answer is </a:t>
            </a:r>
            <a:r>
              <a:rPr lang="en-ZA" sz="2000" dirty="0">
                <a:solidFill>
                  <a:schemeClr val="bg1"/>
                </a:solidFill>
              </a:rPr>
              <a:t>4,0. </a:t>
            </a:r>
          </a:p>
        </p:txBody>
      </p:sp>
      <p:sp>
        <p:nvSpPr>
          <p:cNvPr id="21" name="Content Placeholder 2"/>
          <p:cNvSpPr txBox="1">
            <a:spLocks/>
          </p:cNvSpPr>
          <p:nvPr/>
        </p:nvSpPr>
        <p:spPr>
          <a:xfrm>
            <a:off x="1516272" y="2837965"/>
            <a:ext cx="2450610" cy="119923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b="1" dirty="0"/>
              <a:t>3,</a:t>
            </a:r>
            <a:r>
              <a:rPr lang="en-ZA" b="1" dirty="0">
                <a:solidFill>
                  <a:schemeClr val="bg1"/>
                </a:solidFill>
              </a:rPr>
              <a:t>97</a:t>
            </a:r>
            <a:r>
              <a:rPr lang="en-ZA" b="1" dirty="0"/>
              <a:t>62645</a:t>
            </a:r>
          </a:p>
        </p:txBody>
      </p:sp>
    </p:spTree>
    <p:extLst>
      <p:ext uri="{BB962C8B-B14F-4D97-AF65-F5344CB8AC3E}">
        <p14:creationId xmlns:p14="http://schemas.microsoft.com/office/powerpoint/2010/main" val="47929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fade">
                                      <p:cBhvr>
                                        <p:cTn id="20" dur="500"/>
                                        <p:tgtEl>
                                          <p:spTgt spid="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fade">
                                      <p:cBhvr>
                                        <p:cTn id="25" dur="500"/>
                                        <p:tgtEl>
                                          <p:spTgt spid="2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xEl>
                                              <p:pRg st="4" end="4"/>
                                            </p:txEl>
                                          </p:spTgt>
                                        </p:tgtEl>
                                        <p:attrNameLst>
                                          <p:attrName>style.visibility</p:attrName>
                                        </p:attrNameLst>
                                      </p:cBhvr>
                                      <p:to>
                                        <p:strVal val="visible"/>
                                      </p:to>
                                    </p:set>
                                    <p:animEffect transition="in" filter="fade">
                                      <p:cBhvr>
                                        <p:cTn id="30" dur="500"/>
                                        <p:tgtEl>
                                          <p:spTgt spid="2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xEl>
                                              <p:pRg st="6" end="6"/>
                                            </p:txEl>
                                          </p:spTgt>
                                        </p:tgtEl>
                                        <p:attrNameLst>
                                          <p:attrName>style.visibility</p:attrName>
                                        </p:attrNameLst>
                                      </p:cBhvr>
                                      <p:to>
                                        <p:strVal val="visible"/>
                                      </p:to>
                                    </p:set>
                                    <p:animEffect transition="in" filter="fade">
                                      <p:cBhvr>
                                        <p:cTn id="35"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uiExpand="1" build="p"/>
      <p:bldP spid="2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1.6</a:t>
            </a:r>
          </a:p>
        </p:txBody>
      </p:sp>
      <p:sp>
        <p:nvSpPr>
          <p:cNvPr id="3" name="Content Placeholder 2"/>
          <p:cNvSpPr>
            <a:spLocks noGrp="1"/>
          </p:cNvSpPr>
          <p:nvPr>
            <p:ph sz="quarter" idx="10"/>
          </p:nvPr>
        </p:nvSpPr>
        <p:spPr/>
        <p:txBody>
          <a:bodyPr/>
          <a:lstStyle/>
          <a:p>
            <a:r>
              <a:rPr lang="en-ZA" dirty="0"/>
              <a:t>Exercise 1.12</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1.12 </a:t>
            </a:r>
            <a:r>
              <a:rPr lang="en-US" altLang="en-US" sz="2000" dirty="0"/>
              <a:t>on </a:t>
            </a:r>
            <a:r>
              <a:rPr lang="en-US" altLang="en-US" sz="2000" b="1" dirty="0"/>
              <a:t>page 31 </a:t>
            </a:r>
            <a:r>
              <a:rPr lang="en-US" altLang="en-US" sz="2000" dirty="0"/>
              <a:t>of your Student’s Book</a:t>
            </a:r>
            <a:endParaRPr lang="en-GB" altLang="en-US" sz="2000" dirty="0"/>
          </a:p>
        </p:txBody>
      </p:sp>
    </p:spTree>
    <p:extLst>
      <p:ext uri="{BB962C8B-B14F-4D97-AF65-F5344CB8AC3E}">
        <p14:creationId xmlns:p14="http://schemas.microsoft.com/office/powerpoint/2010/main" val="41345898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1.6</a:t>
            </a:r>
          </a:p>
        </p:txBody>
      </p:sp>
      <p:sp>
        <p:nvSpPr>
          <p:cNvPr id="3" name="Content Placeholder 2"/>
          <p:cNvSpPr>
            <a:spLocks noGrp="1"/>
          </p:cNvSpPr>
          <p:nvPr>
            <p:ph sz="quarter" idx="10"/>
          </p:nvPr>
        </p:nvSpPr>
        <p:spPr/>
        <p:txBody>
          <a:bodyPr/>
          <a:lstStyle/>
          <a:p>
            <a:r>
              <a:rPr lang="en-ZA" dirty="0"/>
              <a:t>Exercise 1.13</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1.13 </a:t>
            </a:r>
            <a:r>
              <a:rPr lang="en-US" altLang="en-US" sz="2000" dirty="0"/>
              <a:t>on </a:t>
            </a:r>
            <a:r>
              <a:rPr lang="en-US" altLang="en-US" sz="2000" b="1" dirty="0"/>
              <a:t>page 32 </a:t>
            </a:r>
            <a:r>
              <a:rPr lang="en-US" altLang="en-US" sz="2000" dirty="0"/>
              <a:t>of your Student’s Book</a:t>
            </a:r>
            <a:endParaRPr lang="en-GB" altLang="en-US" sz="2000" dirty="0"/>
          </a:p>
        </p:txBody>
      </p:sp>
    </p:spTree>
    <p:extLst>
      <p:ext uri="{BB962C8B-B14F-4D97-AF65-F5344CB8AC3E}">
        <p14:creationId xmlns:p14="http://schemas.microsoft.com/office/powerpoint/2010/main" val="24096933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1</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Module assessment </a:t>
            </a:r>
            <a:r>
              <a:rPr lang="en-US" altLang="en-US" sz="2000" dirty="0"/>
              <a:t>on </a:t>
            </a:r>
            <a:r>
              <a:rPr lang="en-US" altLang="en-US" sz="2000" b="1" dirty="0"/>
              <a:t>page 34 </a:t>
            </a:r>
            <a:r>
              <a:rPr lang="en-US" altLang="en-US" sz="2000" dirty="0"/>
              <a:t>of your Student’s Book</a:t>
            </a:r>
            <a:endParaRPr lang="en-GB" altLang="en-US" sz="2000" dirty="0"/>
          </a:p>
        </p:txBody>
      </p:sp>
    </p:spTree>
    <p:extLst>
      <p:ext uri="{BB962C8B-B14F-4D97-AF65-F5344CB8AC3E}">
        <p14:creationId xmlns:p14="http://schemas.microsoft.com/office/powerpoint/2010/main" val="35859992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7691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4324</TotalTime>
  <Words>3995</Words>
  <Application>Microsoft Office PowerPoint</Application>
  <PresentationFormat>On-screen Show (4:3)</PresentationFormat>
  <Paragraphs>798</Paragraphs>
  <Slides>95</Slides>
  <Notes>0</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95</vt:i4>
      </vt:variant>
    </vt:vector>
  </HeadingPairs>
  <TitlesOfParts>
    <vt:vector size="101" baseType="lpstr">
      <vt:lpstr>Arial</vt:lpstr>
      <vt:lpstr>Calibri</vt:lpstr>
      <vt:lpstr>Cambria Math</vt:lpstr>
      <vt:lpstr>Presentation2</vt:lpstr>
      <vt:lpstr>Equation</vt:lpstr>
      <vt:lpstr>Equation.KSEE3</vt:lpstr>
      <vt:lpstr>Mathematical Literacy</vt:lpstr>
      <vt:lpstr>Mastering calculations</vt:lpstr>
      <vt:lpstr>Overview</vt:lpstr>
      <vt:lpstr>Overview</vt:lpstr>
      <vt:lpstr>The Calculator</vt:lpstr>
      <vt:lpstr>The Calculator</vt:lpstr>
      <vt:lpstr>Mixed calculations: the correct order of operations</vt:lpstr>
      <vt:lpstr>Mixed calculations: the correct order of operations</vt:lpstr>
      <vt:lpstr>Mixed calculations: the correct order of operations</vt:lpstr>
      <vt:lpstr>Example 1.2 page 3</vt:lpstr>
      <vt:lpstr>PowerPoint Presentation</vt:lpstr>
      <vt:lpstr>Addition and multiplication facts</vt:lpstr>
      <vt:lpstr>Addition and multiplication facts</vt:lpstr>
      <vt:lpstr>Addition and multiplication facts</vt:lpstr>
      <vt:lpstr>Addition and multiplication facts</vt:lpstr>
      <vt:lpstr>PowerPoint Presentation</vt:lpstr>
      <vt:lpstr>Solving problems</vt:lpstr>
      <vt:lpstr>Solving problems</vt:lpstr>
      <vt:lpstr>Solving problems</vt:lpstr>
      <vt:lpstr>Example 1.3 page 5</vt:lpstr>
      <vt:lpstr>PowerPoint Presentation</vt:lpstr>
      <vt:lpstr>Calculating and solving problems with positive and negative numbers</vt:lpstr>
      <vt:lpstr>Example 1.4 page 8</vt:lpstr>
      <vt:lpstr>Example 1.4 page 8</vt:lpstr>
      <vt:lpstr>Example 1.4 page 8</vt:lpstr>
      <vt:lpstr>Example 1.4 page 8</vt:lpstr>
      <vt:lpstr>PowerPoint Presentation</vt:lpstr>
      <vt:lpstr>Types of fractions</vt:lpstr>
      <vt:lpstr>Using a calculator to work with fractions</vt:lpstr>
      <vt:lpstr>Converting a mixed number to an improper fraction</vt:lpstr>
      <vt:lpstr>Example 1.5 page 11</vt:lpstr>
      <vt:lpstr>Example 1.5 page 11</vt:lpstr>
      <vt:lpstr>Converting an improper fraction to a mixed number </vt:lpstr>
      <vt:lpstr>Example 1.5 page 11</vt:lpstr>
      <vt:lpstr>Example 1.5 page 11</vt:lpstr>
      <vt:lpstr>Equivalent fractions</vt:lpstr>
      <vt:lpstr>Equivalent fractions</vt:lpstr>
      <vt:lpstr>Equivalent fractions</vt:lpstr>
      <vt:lpstr>PowerPoint Presentation</vt:lpstr>
      <vt:lpstr>Calculating with fractions</vt:lpstr>
      <vt:lpstr>Calculating with fractions</vt:lpstr>
      <vt:lpstr>Converting fractions to percentages</vt:lpstr>
      <vt:lpstr>Converting fractions to percentages</vt:lpstr>
      <vt:lpstr>Adding and subtracting fractions</vt:lpstr>
      <vt:lpstr>Multiplying fractions</vt:lpstr>
      <vt:lpstr>Example 1.11 page 15</vt:lpstr>
      <vt:lpstr>Example 1.11 page 15</vt:lpstr>
      <vt:lpstr>Example 1.11 page 15</vt:lpstr>
      <vt:lpstr>Dividing fractions</vt:lpstr>
      <vt:lpstr>Example 1.12 page 15</vt:lpstr>
      <vt:lpstr>PowerPoint Presentation</vt:lpstr>
      <vt:lpstr>Calculating and solving problems with decimals</vt:lpstr>
      <vt:lpstr>Calculating and solving problems with decimals</vt:lpstr>
      <vt:lpstr>Calculating and solving problems with decimals</vt:lpstr>
      <vt:lpstr>Calculating and solving problems with decimals</vt:lpstr>
      <vt:lpstr>Calculating and solving problems with decimals</vt:lpstr>
      <vt:lpstr>Calculating and solving problems with decimals</vt:lpstr>
      <vt:lpstr>Adding and subtracting decimals</vt:lpstr>
      <vt:lpstr>Example 1.15 page 18</vt:lpstr>
      <vt:lpstr>Example 1.15 page 18</vt:lpstr>
      <vt:lpstr>Multiplying and dividing decimals</vt:lpstr>
      <vt:lpstr>Example 1.16 page 19</vt:lpstr>
      <vt:lpstr>Example 1.16 page 19</vt:lpstr>
      <vt:lpstr>PowerPoint Presentation</vt:lpstr>
      <vt:lpstr>Calculating and solving problems with percentages</vt:lpstr>
      <vt:lpstr>Example 1.17 page 21</vt:lpstr>
      <vt:lpstr>Example 1.17 page 21</vt:lpstr>
      <vt:lpstr>PowerPoint Presentation</vt:lpstr>
      <vt:lpstr>Calculate a percentage of a value</vt:lpstr>
      <vt:lpstr>Example 1.20 page 23</vt:lpstr>
      <vt:lpstr>Example 1.20 page 23</vt:lpstr>
      <vt:lpstr>Example 1.21 page 23</vt:lpstr>
      <vt:lpstr>Express a part of a whole as a percentage</vt:lpstr>
      <vt:lpstr>Example 1.21 page 23</vt:lpstr>
      <vt:lpstr>Example 1.23 page 24</vt:lpstr>
      <vt:lpstr>Example 1.23 page 24</vt:lpstr>
      <vt:lpstr>Example 1.24 page 24</vt:lpstr>
      <vt:lpstr>Example 1.24 page 24</vt:lpstr>
      <vt:lpstr>PowerPoint Presentation</vt:lpstr>
      <vt:lpstr>Calculating and solving problems with squares, square roots, cubes and cube roots</vt:lpstr>
      <vt:lpstr>Example 1.25 page 26</vt:lpstr>
      <vt:lpstr>PowerPoint Presentation</vt:lpstr>
      <vt:lpstr>Rounding numbers</vt:lpstr>
      <vt:lpstr>Rounding numbers</vt:lpstr>
      <vt:lpstr>Rounding to the nearest 10, 100, 1 000 and more</vt:lpstr>
      <vt:lpstr>Rounding to the nearest 10, 100, 1 000 and more</vt:lpstr>
      <vt:lpstr>PowerPoint Presentation</vt:lpstr>
      <vt:lpstr>Rounding in everyday life</vt:lpstr>
      <vt:lpstr>Rounding in everyday life</vt:lpstr>
      <vt:lpstr>Example 1.27 page 30</vt:lpstr>
      <vt:lpstr>Example 1.27 page 30</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Dipak, Aarthi, Springer</cp:lastModifiedBy>
  <cp:revision>740</cp:revision>
  <dcterms:created xsi:type="dcterms:W3CDTF">2017-08-15T07:49:10Z</dcterms:created>
  <dcterms:modified xsi:type="dcterms:W3CDTF">2017-12-22T09:47:50Z</dcterms:modified>
</cp:coreProperties>
</file>