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73"/>
  </p:handoutMasterIdLst>
  <p:sldIdLst>
    <p:sldId id="256" r:id="rId2"/>
    <p:sldId id="257" r:id="rId3"/>
    <p:sldId id="317" r:id="rId4"/>
    <p:sldId id="258" r:id="rId5"/>
    <p:sldId id="318" r:id="rId6"/>
    <p:sldId id="319" r:id="rId7"/>
    <p:sldId id="320" r:id="rId8"/>
    <p:sldId id="321" r:id="rId9"/>
    <p:sldId id="324" r:id="rId10"/>
    <p:sldId id="325" r:id="rId11"/>
    <p:sldId id="326" r:id="rId12"/>
    <p:sldId id="330" r:id="rId13"/>
    <p:sldId id="331" r:id="rId14"/>
    <p:sldId id="332" r:id="rId15"/>
    <p:sldId id="333" r:id="rId16"/>
    <p:sldId id="334" r:id="rId17"/>
    <p:sldId id="335" r:id="rId18"/>
    <p:sldId id="336" r:id="rId19"/>
    <p:sldId id="315" r:id="rId20"/>
    <p:sldId id="338" r:id="rId21"/>
    <p:sldId id="339" r:id="rId22"/>
    <p:sldId id="463" r:id="rId23"/>
    <p:sldId id="341" r:id="rId24"/>
    <p:sldId id="342" r:id="rId25"/>
    <p:sldId id="343" r:id="rId26"/>
    <p:sldId id="329" r:id="rId27"/>
    <p:sldId id="344" r:id="rId28"/>
    <p:sldId id="345" r:id="rId29"/>
    <p:sldId id="346" r:id="rId30"/>
    <p:sldId id="347" r:id="rId31"/>
    <p:sldId id="348" r:id="rId32"/>
    <p:sldId id="349" r:id="rId33"/>
    <p:sldId id="351" r:id="rId34"/>
    <p:sldId id="352" r:id="rId35"/>
    <p:sldId id="354" r:id="rId36"/>
    <p:sldId id="355" r:id="rId37"/>
    <p:sldId id="356" r:id="rId38"/>
    <p:sldId id="357" r:id="rId39"/>
    <p:sldId id="358" r:id="rId40"/>
    <p:sldId id="359" r:id="rId41"/>
    <p:sldId id="383" r:id="rId42"/>
    <p:sldId id="386" r:id="rId43"/>
    <p:sldId id="460" r:id="rId44"/>
    <p:sldId id="388" r:id="rId45"/>
    <p:sldId id="389" r:id="rId46"/>
    <p:sldId id="387" r:id="rId47"/>
    <p:sldId id="382" r:id="rId48"/>
    <p:sldId id="360" r:id="rId49"/>
    <p:sldId id="361" r:id="rId50"/>
    <p:sldId id="384" r:id="rId51"/>
    <p:sldId id="385" r:id="rId52"/>
    <p:sldId id="365" r:id="rId53"/>
    <p:sldId id="367" r:id="rId54"/>
    <p:sldId id="368" r:id="rId55"/>
    <p:sldId id="370" r:id="rId56"/>
    <p:sldId id="369" r:id="rId57"/>
    <p:sldId id="371" r:id="rId58"/>
    <p:sldId id="372" r:id="rId59"/>
    <p:sldId id="373" r:id="rId60"/>
    <p:sldId id="375" r:id="rId61"/>
    <p:sldId id="376" r:id="rId62"/>
    <p:sldId id="377" r:id="rId63"/>
    <p:sldId id="378" r:id="rId64"/>
    <p:sldId id="379" r:id="rId65"/>
    <p:sldId id="381" r:id="rId66"/>
    <p:sldId id="380" r:id="rId67"/>
    <p:sldId id="461" r:id="rId68"/>
    <p:sldId id="459" r:id="rId69"/>
    <p:sldId id="458" r:id="rId70"/>
    <p:sldId id="316" r:id="rId71"/>
    <p:sldId id="462"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51">
          <p15:clr>
            <a:srgbClr val="A4A3A4"/>
          </p15:clr>
        </p15:guide>
        <p15:guide id="2" pos="2676">
          <p15:clr>
            <a:srgbClr val="A4A3A4"/>
          </p15:clr>
        </p15:guide>
        <p15:guide id="3" orient="horz" pos="3793">
          <p15:clr>
            <a:srgbClr val="A4A3A4"/>
          </p15:clr>
        </p15:guide>
        <p15:guide id="4" pos="1542">
          <p15:clr>
            <a:srgbClr val="A4A3A4"/>
          </p15:clr>
        </p15:guide>
        <p15:guide id="5" orient="horz" pos="910">
          <p15:clr>
            <a:srgbClr val="A4A3A4"/>
          </p15:clr>
        </p15:guide>
        <p15:guide id="6" orient="horz" pos="118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293"/>
    <a:srgbClr val="9CCB45"/>
    <a:srgbClr val="BDDA73"/>
    <a:srgbClr val="4BB3B5"/>
    <a:srgbClr val="9CD043"/>
    <a:srgbClr val="FFFFFF"/>
    <a:srgbClr val="9FD9DA"/>
    <a:srgbClr val="D8E8B1"/>
    <a:srgbClr val="D9E8B0"/>
    <a:srgbClr val="9ED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57" autoAdjust="0"/>
    <p:restoredTop sz="94660"/>
  </p:normalViewPr>
  <p:slideViewPr>
    <p:cSldViewPr snapToGrid="0">
      <p:cViewPr varScale="1">
        <p:scale>
          <a:sx n="71" d="100"/>
          <a:sy n="71" d="100"/>
        </p:scale>
        <p:origin x="1308" y="24"/>
      </p:cViewPr>
      <p:guideLst>
        <p:guide orient="horz" pos="1351"/>
        <p:guide pos="2676"/>
        <p:guide orient="horz" pos="3793"/>
        <p:guide pos="1542"/>
        <p:guide orient="horz" pos="910"/>
        <p:guide orient="horz" pos="1185"/>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87E42-A97C-45D3-8678-BF71BE5913AE}" type="datetimeFigureOut">
              <a:rPr lang="en-GB" smtClean="0"/>
              <a:t>08/12/2017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4E351C-D2F9-4339-AEC5-7206194B4A5F}" type="slidenum">
              <a:rPr lang="en-GB" smtClean="0"/>
              <a:t>‹#›</a:t>
            </a:fld>
            <a:endParaRPr lang="en-GB"/>
          </a:p>
        </p:txBody>
      </p:sp>
    </p:spTree>
    <p:extLst>
      <p:ext uri="{BB962C8B-B14F-4D97-AF65-F5344CB8AC3E}">
        <p14:creationId xmlns:p14="http://schemas.microsoft.com/office/powerpoint/2010/main" val="20200632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54057"/>
            <a:ext cx="1722045" cy="2453948"/>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3</a:t>
            </a:r>
            <a:endParaRPr lang="en-ZA" sz="2400" b="1" dirty="0">
              <a:solidFill>
                <a:prstClr val="white"/>
              </a:solidFill>
            </a:endParaRPr>
          </a:p>
        </p:txBody>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19326" y="5636588"/>
            <a:ext cx="724674" cy="694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3</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Financial documentation</a:t>
            </a:r>
          </a:p>
        </p:txBody>
      </p:sp>
      <p:sp>
        <p:nvSpPr>
          <p:cNvPr id="3" name="Content Placeholder 2"/>
          <p:cNvSpPr>
            <a:spLocks noGrp="1"/>
          </p:cNvSpPr>
          <p:nvPr>
            <p:ph idx="1"/>
          </p:nvPr>
        </p:nvSpPr>
        <p:spPr>
          <a:xfrm>
            <a:off x="399290" y="1412876"/>
            <a:ext cx="7692288" cy="4664736"/>
          </a:xfrm>
        </p:spPr>
        <p:txBody>
          <a:bodyPr anchor="t"/>
          <a:lstStyle/>
          <a:p>
            <a:pPr marL="0" indent="0" algn="ctr">
              <a:buNone/>
            </a:pPr>
            <a:r>
              <a:rPr lang="en-ZA" sz="3600" b="1" dirty="0" smtClean="0">
                <a:solidFill>
                  <a:srgbClr val="9CD043"/>
                </a:solidFill>
              </a:rPr>
              <a:t>Invoice</a:t>
            </a:r>
            <a:endParaRPr lang="en-ZA" b="1" dirty="0">
              <a:solidFill>
                <a:srgbClr val="9CD043"/>
              </a:solidFill>
            </a:endParaRP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6021" y="2105346"/>
            <a:ext cx="4959791" cy="3916041"/>
          </a:xfrm>
          <a:prstGeom prst="rect">
            <a:avLst/>
          </a:prstGeom>
        </p:spPr>
      </p:pic>
      <p:sp>
        <p:nvSpPr>
          <p:cNvPr id="8" name="Rectangle 7"/>
          <p:cNvSpPr/>
          <p:nvPr/>
        </p:nvSpPr>
        <p:spPr>
          <a:xfrm>
            <a:off x="3234909" y="1932315"/>
            <a:ext cx="2035834" cy="603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Financial documentation</a:t>
            </a:r>
          </a:p>
        </p:txBody>
      </p:sp>
      <p:sp>
        <p:nvSpPr>
          <p:cNvPr id="3" name="Content Placeholder 2"/>
          <p:cNvSpPr>
            <a:spLocks noGrp="1"/>
          </p:cNvSpPr>
          <p:nvPr>
            <p:ph idx="1"/>
          </p:nvPr>
        </p:nvSpPr>
        <p:spPr>
          <a:xfrm>
            <a:off x="399290" y="1412876"/>
            <a:ext cx="7692288" cy="4664736"/>
          </a:xfrm>
        </p:spPr>
        <p:txBody>
          <a:bodyPr anchor="t"/>
          <a:lstStyle/>
          <a:p>
            <a:pPr marL="0" indent="0" algn="ctr">
              <a:buNone/>
            </a:pPr>
            <a:r>
              <a:rPr lang="en-ZA" sz="3600" b="1" dirty="0" smtClean="0">
                <a:solidFill>
                  <a:srgbClr val="9CD043"/>
                </a:solidFill>
              </a:rPr>
              <a:t>Receipt</a:t>
            </a:r>
            <a:endParaRPr lang="en-ZA" b="1" dirty="0">
              <a:solidFill>
                <a:srgbClr val="9CD043"/>
              </a:solidFill>
            </a:endParaRP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706" y="2070343"/>
            <a:ext cx="4637929" cy="3986320"/>
          </a:xfrm>
          <a:prstGeom prst="rect">
            <a:avLst/>
          </a:prstGeom>
        </p:spPr>
      </p:pic>
      <p:sp>
        <p:nvSpPr>
          <p:cNvPr id="8" name="Rectangle 7"/>
          <p:cNvSpPr/>
          <p:nvPr/>
        </p:nvSpPr>
        <p:spPr>
          <a:xfrm>
            <a:off x="3234909" y="1932315"/>
            <a:ext cx="2035834" cy="603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59438" y="1811344"/>
            <a:ext cx="5764716" cy="3916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smtClean="0"/>
              <a:t>Study </a:t>
            </a:r>
            <a:r>
              <a:rPr lang="en-ZA" sz="2000" dirty="0"/>
              <a:t>the quotation, invoice and receipt in the previous slides. Then answer the questions that follow. </a:t>
            </a:r>
          </a:p>
          <a:p>
            <a:pPr marL="630555" indent="-268605">
              <a:buFont typeface="+mj-lt"/>
              <a:buAutoNum type="alphaLcParenR"/>
            </a:pPr>
            <a:r>
              <a:rPr lang="en-ZA" sz="2000" dirty="0" smtClean="0"/>
              <a:t>Explain </a:t>
            </a:r>
            <a:r>
              <a:rPr lang="en-ZA" sz="2000" dirty="0"/>
              <a:t>why the date is different on each of the documents. </a:t>
            </a:r>
          </a:p>
          <a:p>
            <a:pPr marL="630555" indent="-268605">
              <a:buFont typeface="+mj-lt"/>
              <a:buAutoNum type="alphaLcParenR"/>
            </a:pPr>
            <a:r>
              <a:rPr lang="en-ZA" sz="2000" dirty="0" smtClean="0"/>
              <a:t>On </a:t>
            </a:r>
            <a:r>
              <a:rPr lang="en-ZA" sz="2000" dirty="0"/>
              <a:t>the quotation, was the price VAT-inclusive or VAT-exclusive? </a:t>
            </a:r>
          </a:p>
          <a:p>
            <a:pPr marL="630555" indent="-268605">
              <a:buFont typeface="+mj-lt"/>
              <a:buAutoNum type="alphaLcParenR"/>
            </a:pPr>
            <a:r>
              <a:rPr lang="en-ZA" sz="2000" dirty="0" smtClean="0"/>
              <a:t>Why </a:t>
            </a:r>
            <a:r>
              <a:rPr lang="en-ZA" sz="2000" dirty="0"/>
              <a:t>do you think a business might prefer to exclude VAT from the quoted price? </a:t>
            </a:r>
          </a:p>
          <a:p>
            <a:pPr marL="630555" indent="-268605">
              <a:buFont typeface="+mj-lt"/>
              <a:buAutoNum type="alphaLcParenR"/>
            </a:pPr>
            <a:r>
              <a:rPr lang="en-ZA" sz="2000" dirty="0" smtClean="0"/>
              <a:t>Did </a:t>
            </a:r>
            <a:r>
              <a:rPr lang="en-ZA" sz="2000" dirty="0"/>
              <a:t>the customer pay for the service immediately? Give a reason for your answer. </a:t>
            </a:r>
            <a:endParaRPr lang="en-GB" sz="2000" dirty="0"/>
          </a:p>
        </p:txBody>
      </p:sp>
      <p:sp>
        <p:nvSpPr>
          <p:cNvPr id="2" name="Title 1"/>
          <p:cNvSpPr>
            <a:spLocks noGrp="1"/>
          </p:cNvSpPr>
          <p:nvPr>
            <p:ph type="title"/>
          </p:nvPr>
        </p:nvSpPr>
        <p:spPr/>
        <p:txBody>
          <a:bodyPr/>
          <a:lstStyle/>
          <a:p>
            <a:r>
              <a:rPr lang="en-ZA" dirty="0"/>
              <a:t>Example 9.2 page 166</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9.2 page 166</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9.1</a:t>
            </a: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42355" y="1869777"/>
            <a:ext cx="5832915" cy="2862322"/>
          </a:xfrm>
          <a:prstGeom prst="rect">
            <a:avLst/>
          </a:prstGeom>
          <a:noFill/>
        </p:spPr>
        <p:txBody>
          <a:bodyPr wrap="square" rtlCol="0">
            <a:spAutoFit/>
          </a:bodyPr>
          <a:lstStyle/>
          <a:p>
            <a:pPr marL="266700" indent="-266700">
              <a:buFont typeface="+mj-lt"/>
              <a:buAutoNum type="alphaLcParenR"/>
            </a:pPr>
            <a:r>
              <a:rPr lang="en-ZA" dirty="0" smtClean="0"/>
              <a:t>The </a:t>
            </a:r>
            <a:r>
              <a:rPr lang="en-ZA" dirty="0"/>
              <a:t>quotation is given to the customer first. Once the customer accepts the quotation, the service is provided. After the service is provided, the invoice is given to the customer. The customer only pays after the invoice has been received. </a:t>
            </a:r>
          </a:p>
          <a:p>
            <a:pPr marL="266700" indent="-266700">
              <a:buFont typeface="+mj-lt"/>
              <a:buAutoNum type="alphaLcParenR"/>
            </a:pPr>
            <a:r>
              <a:rPr lang="en-ZA" dirty="0" smtClean="0"/>
              <a:t>VAT-exclusive</a:t>
            </a:r>
            <a:r>
              <a:rPr lang="en-ZA" dirty="0"/>
              <a:t>. </a:t>
            </a:r>
          </a:p>
          <a:p>
            <a:pPr marL="266700" indent="-266700">
              <a:buFont typeface="+mj-lt"/>
              <a:buAutoNum type="alphaLcParenR"/>
            </a:pPr>
            <a:r>
              <a:rPr lang="en-ZA" dirty="0" smtClean="0"/>
              <a:t>The </a:t>
            </a:r>
            <a:r>
              <a:rPr lang="en-ZA" dirty="0"/>
              <a:t>VAT-exclusive price is lower, and thus more attractive to the customer. </a:t>
            </a:r>
          </a:p>
          <a:p>
            <a:pPr marL="266700" indent="-266700">
              <a:buFont typeface="+mj-lt"/>
              <a:buAutoNum type="alphaLcParenR"/>
            </a:pPr>
            <a:r>
              <a:rPr lang="en-ZA" dirty="0" smtClean="0"/>
              <a:t>No</a:t>
            </a:r>
            <a:r>
              <a:rPr lang="en-ZA" dirty="0"/>
              <a:t>. The invoice is dated 30 March and the receipt is dated 24 April. </a:t>
            </a:r>
            <a:endParaRPr lang="en-ZA" altLang="en-US" sz="2000" b="1"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Documentation, terms and concepts relating to employees</a:t>
            </a:r>
          </a:p>
        </p:txBody>
      </p:sp>
      <p:sp>
        <p:nvSpPr>
          <p:cNvPr id="4" name="Text Placeholder 3"/>
          <p:cNvSpPr>
            <a:spLocks noGrp="1"/>
          </p:cNvSpPr>
          <p:nvPr>
            <p:ph type="body" sz="quarter" idx="10"/>
          </p:nvPr>
        </p:nvSpPr>
        <p:spPr/>
        <p:txBody>
          <a:bodyPr/>
          <a:lstStyle/>
          <a:p>
            <a:r>
              <a:rPr lang="en-GB" dirty="0"/>
              <a:t>Unit </a:t>
            </a:r>
            <a:r>
              <a:rPr lang="en-GB" dirty="0" smtClean="0"/>
              <a:t>9.1</a:t>
            </a:r>
            <a:endParaRPr lang="en-GB"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354191"/>
            <a:ext cx="2756432" cy="3257001"/>
          </a:xfrm>
          <a:prstGeom prst="rect">
            <a:avLst/>
          </a:prstGeom>
          <a:noFill/>
          <a:ln>
            <a:noFill/>
          </a:ln>
        </p:spPr>
      </p:pic>
      <p:graphicFrame>
        <p:nvGraphicFramePr>
          <p:cNvPr id="26" name="Table 25"/>
          <p:cNvGraphicFramePr>
            <a:graphicFrameLocks noGrp="1"/>
          </p:cNvGraphicFramePr>
          <p:nvPr/>
        </p:nvGraphicFramePr>
        <p:xfrm>
          <a:off x="480204" y="1916113"/>
          <a:ext cx="7550988" cy="4142160"/>
        </p:xfrm>
        <a:graphic>
          <a:graphicData uri="http://schemas.openxmlformats.org/drawingml/2006/table">
            <a:tbl>
              <a:tblPr firstRow="1" bandRow="1">
                <a:tableStyleId>{5C22544A-7EE6-4342-B048-85BDC9FD1C3A}</a:tableStyleId>
              </a:tblPr>
              <a:tblGrid>
                <a:gridCol w="1986951"/>
                <a:gridCol w="5564037"/>
              </a:tblGrid>
              <a:tr h="370840">
                <a:tc>
                  <a:txBody>
                    <a:bodyPr/>
                    <a:lstStyle/>
                    <a:p>
                      <a:pPr algn="l"/>
                      <a:r>
                        <a:rPr lang="en-ZA" sz="2000" b="1" i="0" u="none" strike="noStrike" kern="1200" baseline="0" dirty="0" smtClean="0">
                          <a:solidFill>
                            <a:schemeClr val="tx1"/>
                          </a:solidFill>
                          <a:latin typeface="+mn-lt"/>
                          <a:ea typeface="+mn-ea"/>
                          <a:cs typeface="+mn-cs"/>
                        </a:rPr>
                        <a:t>Payslip </a:t>
                      </a:r>
                      <a:r>
                        <a:rPr lang="en-ZA" sz="2000" b="0" i="0" u="none" strike="noStrike" kern="1200" baseline="0" dirty="0" smtClean="0">
                          <a:solidFill>
                            <a:schemeClr val="tx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c>
                  <a:txBody>
                    <a:bodyPr/>
                    <a:lstStyle/>
                    <a:p>
                      <a:r>
                        <a:rPr lang="en-ZA" sz="1800" b="0" i="0" u="none" strike="noStrike" kern="1200" baseline="0" dirty="0" smtClean="0">
                          <a:solidFill>
                            <a:schemeClr val="tx1"/>
                          </a:solidFill>
                          <a:latin typeface="+mn-lt"/>
                          <a:ea typeface="+mn-ea"/>
                          <a:cs typeface="+mn-cs"/>
                        </a:rPr>
                        <a:t>All employees, even casual workers, must be given a payslip when they are paid. The payslip must clearly state gross income, nett income, tax deductions made, as well as deductions such as UIF. 	</a:t>
                      </a:r>
                    </a:p>
                  </a:txBody>
                  <a:tcPr marL="144000" marR="144000" marT="72000" marB="7200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r>
              <a:tr h="370840">
                <a:tc>
                  <a:txBody>
                    <a:bodyPr/>
                    <a:lstStyle/>
                    <a:p>
                      <a:pPr algn="l"/>
                      <a:r>
                        <a:rPr lang="en-ZA" sz="2000" b="1" i="0" u="none" strike="noStrike" kern="1200" baseline="0" dirty="0" smtClean="0">
                          <a:solidFill>
                            <a:schemeClr val="dk1"/>
                          </a:solidFill>
                          <a:latin typeface="+mn-lt"/>
                          <a:ea typeface="+mn-ea"/>
                          <a:cs typeface="+mn-cs"/>
                        </a:rPr>
                        <a:t>Gross income </a:t>
                      </a:r>
                      <a:endParaRPr lang="en-ZA" sz="2000" b="0" i="0" u="none" strike="noStrike" kern="1200" baseline="0" dirty="0" smtClean="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DDA73"/>
                    </a:solidFill>
                  </a:tcPr>
                </a:tc>
                <a:tc>
                  <a:txBody>
                    <a:bodyPr/>
                    <a:lstStyle/>
                    <a:p>
                      <a:r>
                        <a:rPr lang="en-ZA" sz="1800" b="0" i="0" u="none" strike="noStrike" kern="1200" baseline="0" dirty="0" smtClean="0">
                          <a:solidFill>
                            <a:schemeClr val="dk1"/>
                          </a:solidFill>
                          <a:latin typeface="+mn-lt"/>
                          <a:ea typeface="+mn-ea"/>
                          <a:cs typeface="+mn-cs"/>
                        </a:rPr>
                        <a:t>Gross income refers to your earnings before deductions. This includes salary, bonuses, commission, overtime pay and all other income. 	</a:t>
                      </a:r>
                    </a:p>
                  </a:txBody>
                  <a:tcPr marL="144000" marR="144000" marT="72000" marB="7200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DDA73"/>
                    </a:solidFill>
                  </a:tcPr>
                </a:tc>
              </a:tr>
              <a:tr h="370840">
                <a:tc>
                  <a:txBody>
                    <a:bodyPr/>
                    <a:lstStyle/>
                    <a:p>
                      <a:pPr algn="l"/>
                      <a:r>
                        <a:rPr lang="en-ZA" sz="2000" b="1" i="0" u="none" strike="noStrike" kern="1200" baseline="0" dirty="0" smtClean="0">
                          <a:solidFill>
                            <a:schemeClr val="dk1"/>
                          </a:solidFill>
                          <a:latin typeface="+mn-lt"/>
                          <a:ea typeface="+mn-ea"/>
                          <a:cs typeface="+mn-cs"/>
                        </a:rPr>
                        <a:t>Nett income </a:t>
                      </a:r>
                      <a:endParaRPr lang="en-ZA" sz="2000" b="0" i="0" u="none" strike="noStrike" kern="1200" baseline="0" dirty="0" smtClean="0">
                        <a:solidFill>
                          <a:schemeClr val="dk1"/>
                        </a:solidFill>
                        <a:latin typeface="+mn-lt"/>
                        <a:ea typeface="+mn-ea"/>
                        <a:cs typeface="+mn-cs"/>
                      </a:endParaRP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c>
                  <a:txBody>
                    <a:bodyPr/>
                    <a:lstStyle/>
                    <a:p>
                      <a:r>
                        <a:rPr lang="en-ZA" sz="1800" b="0" i="0" u="none" strike="noStrike" kern="1200" baseline="0" dirty="0" smtClean="0">
                          <a:solidFill>
                            <a:schemeClr val="dk1"/>
                          </a:solidFill>
                          <a:latin typeface="+mn-lt"/>
                          <a:ea typeface="+mn-ea"/>
                          <a:cs typeface="+mn-cs"/>
                        </a:rPr>
                        <a:t>Your nett income refers to your income after deductions. This is also called your take-home pay. </a:t>
                      </a:r>
                    </a:p>
                  </a:txBody>
                  <a:tcPr marL="144000" marR="144000" marT="72000" marB="7200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r>
              <a:tr h="370840">
                <a:tc>
                  <a:txBody>
                    <a:bodyPr/>
                    <a:lstStyle/>
                    <a:p>
                      <a:pPr algn="l"/>
                      <a:r>
                        <a:rPr lang="en-ZA" sz="2000" b="1" i="0" u="none" strike="noStrike" kern="1200" baseline="0" dirty="0" smtClean="0">
                          <a:solidFill>
                            <a:schemeClr val="dk1"/>
                          </a:solidFill>
                          <a:latin typeface="+mn-lt"/>
                          <a:ea typeface="+mn-ea"/>
                          <a:cs typeface="+mn-cs"/>
                        </a:rPr>
                        <a:t>Pay as You Earn (PAYE) </a:t>
                      </a:r>
                      <a:r>
                        <a:rPr lang="en-ZA" sz="2000" b="0" i="0" u="none" strike="noStrike" kern="1200" baseline="0" dirty="0" smtClean="0">
                          <a:solidFill>
                            <a:schemeClr val="dk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tc>
                  <a:txBody>
                    <a:bodyPr/>
                    <a:lstStyle/>
                    <a:p>
                      <a:r>
                        <a:rPr lang="en-ZA" sz="1800" b="0" i="0" u="none" strike="noStrike" kern="1200" baseline="0" dirty="0" smtClean="0">
                          <a:solidFill>
                            <a:schemeClr val="dk1"/>
                          </a:solidFill>
                          <a:latin typeface="+mn-lt"/>
                          <a:ea typeface="+mn-ea"/>
                          <a:cs typeface="+mn-cs"/>
                        </a:rPr>
                        <a:t>This tax is determined by your income – the more you earn, the more PAYE you pay. This tax is determined by the government every year and used by the government to run the country. 	</a:t>
                      </a:r>
                    </a:p>
                  </a:txBody>
                  <a:tcPr marL="144000" marR="144000" marT="72000" marB="72000">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Documentation, terms and concepts relating to employees</a:t>
            </a:r>
          </a:p>
        </p:txBody>
      </p:sp>
      <p:sp>
        <p:nvSpPr>
          <p:cNvPr id="4" name="Text Placeholder 3"/>
          <p:cNvSpPr>
            <a:spLocks noGrp="1"/>
          </p:cNvSpPr>
          <p:nvPr>
            <p:ph type="body" sz="quarter" idx="10"/>
          </p:nvPr>
        </p:nvSpPr>
        <p:spPr/>
        <p:txBody>
          <a:bodyPr/>
          <a:lstStyle/>
          <a:p>
            <a:r>
              <a:rPr lang="en-GB" dirty="0"/>
              <a:t>Unit </a:t>
            </a:r>
            <a:r>
              <a:rPr lang="en-GB" dirty="0" smtClean="0"/>
              <a:t>9.1</a:t>
            </a:r>
            <a:endParaRPr lang="en-GB"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354191"/>
            <a:ext cx="2756432" cy="3257001"/>
          </a:xfrm>
          <a:prstGeom prst="rect">
            <a:avLst/>
          </a:prstGeom>
          <a:noFill/>
          <a:ln>
            <a:noFill/>
          </a:ln>
        </p:spPr>
      </p:pic>
      <p:graphicFrame>
        <p:nvGraphicFramePr>
          <p:cNvPr id="26" name="Table 25"/>
          <p:cNvGraphicFramePr>
            <a:graphicFrameLocks noGrp="1"/>
          </p:cNvGraphicFramePr>
          <p:nvPr/>
        </p:nvGraphicFramePr>
        <p:xfrm>
          <a:off x="480204" y="1916112"/>
          <a:ext cx="7550988" cy="4105275"/>
        </p:xfrm>
        <a:graphic>
          <a:graphicData uri="http://schemas.openxmlformats.org/drawingml/2006/table">
            <a:tbl>
              <a:tblPr firstRow="1" bandRow="1">
                <a:tableStyleId>{5C22544A-7EE6-4342-B048-85BDC9FD1C3A}</a:tableStyleId>
              </a:tblPr>
              <a:tblGrid>
                <a:gridCol w="2407768"/>
                <a:gridCol w="5143220"/>
              </a:tblGrid>
              <a:tr h="1614348">
                <a:tc>
                  <a:txBody>
                    <a:bodyPr/>
                    <a:lstStyle/>
                    <a:p>
                      <a:r>
                        <a:rPr lang="en-ZA" sz="2000" b="1" i="0" u="none" strike="noStrike" kern="1200" baseline="0" dirty="0" smtClean="0">
                          <a:solidFill>
                            <a:schemeClr val="tx1"/>
                          </a:solidFill>
                          <a:latin typeface="+mn-lt"/>
                          <a:ea typeface="+mn-ea"/>
                          <a:cs typeface="+mn-cs"/>
                        </a:rPr>
                        <a:t>Unemployment Insurance Fund (UIF)</a:t>
                      </a:r>
                      <a:endParaRPr lang="en-ZA" sz="2000" b="0" i="0" u="none" strike="noStrike" kern="1200" baseline="0" dirty="0" smtClean="0">
                        <a:solidFill>
                          <a:schemeClr val="tx1"/>
                        </a:solidFill>
                        <a:latin typeface="+mn-lt"/>
                        <a:ea typeface="+mn-ea"/>
                        <a:cs typeface="+mn-cs"/>
                      </a:endParaRP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c>
                  <a:txBody>
                    <a:bodyPr/>
                    <a:lstStyle/>
                    <a:p>
                      <a:r>
                        <a:rPr lang="en-ZA" sz="1800" b="0" i="0" u="none" strike="noStrike" kern="1200" baseline="0" dirty="0" smtClean="0">
                          <a:solidFill>
                            <a:schemeClr val="tx1"/>
                          </a:solidFill>
                          <a:latin typeface="+mn-lt"/>
                          <a:ea typeface="+mn-ea"/>
                          <a:cs typeface="+mn-cs"/>
                        </a:rPr>
                        <a:t>A fund into which all employees pay 1% of their gross income. The employer also pays 1% on the employee’s behalf. The fund is used to pay unemployment benefits to people who lose their jobs. 	</a:t>
                      </a:r>
                    </a:p>
                  </a:txBody>
                  <a:tcPr marL="144000" marR="144000" marT="72000" marB="7200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r>
              <a:tr h="2490927">
                <a:tc>
                  <a:txBody>
                    <a:bodyPr/>
                    <a:lstStyle/>
                    <a:p>
                      <a:r>
                        <a:rPr lang="en-ZA" sz="2000" b="1" i="0" u="none" strike="noStrike" kern="1200" baseline="0" dirty="0" smtClean="0">
                          <a:solidFill>
                            <a:schemeClr val="tx1"/>
                          </a:solidFill>
                          <a:latin typeface="+mn-lt"/>
                          <a:ea typeface="+mn-ea"/>
                          <a:cs typeface="+mn-cs"/>
                        </a:rPr>
                        <a:t>Taxable income </a:t>
                      </a:r>
                      <a:r>
                        <a:rPr lang="en-ZA" sz="2000" b="0" i="0" u="none" strike="noStrike" kern="1200" baseline="0" dirty="0" smtClean="0">
                          <a:solidFill>
                            <a:schemeClr val="tx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tc>
                  <a:txBody>
                    <a:bodyPr/>
                    <a:lstStyle/>
                    <a:p>
                      <a:r>
                        <a:rPr lang="en-ZA" sz="1800" b="0" i="0" u="none" strike="noStrike" kern="1200" baseline="0" dirty="0" smtClean="0">
                          <a:solidFill>
                            <a:schemeClr val="tx1"/>
                          </a:solidFill>
                          <a:latin typeface="+mn-lt"/>
                          <a:ea typeface="+mn-ea"/>
                          <a:cs typeface="+mn-cs"/>
                        </a:rPr>
                        <a:t>This is the portion of income on which you will pay tax. </a:t>
                      </a:r>
                    </a:p>
                    <a:p>
                      <a:r>
                        <a:rPr lang="en-ZA" sz="1800" b="0" i="0" u="none" strike="noStrike" kern="1200" baseline="0" dirty="0" smtClean="0">
                          <a:solidFill>
                            <a:schemeClr val="tx1"/>
                          </a:solidFill>
                          <a:latin typeface="+mn-lt"/>
                          <a:ea typeface="+mn-ea"/>
                          <a:cs typeface="+mn-cs"/>
                        </a:rPr>
                        <a:t>Every year the Minister of Finance determines the threshold. If you earn below the threshold, you don’t pay tax. </a:t>
                      </a:r>
                    </a:p>
                    <a:p>
                      <a:r>
                        <a:rPr lang="en-ZA" sz="1800" b="0" i="0" u="none" strike="noStrike" kern="1200" baseline="0" dirty="0" smtClean="0">
                          <a:solidFill>
                            <a:schemeClr val="tx1"/>
                          </a:solidFill>
                          <a:latin typeface="+mn-lt"/>
                          <a:ea typeface="+mn-ea"/>
                          <a:cs typeface="+mn-cs"/>
                        </a:rPr>
                        <a:t>In 2017 the threshold was R75 740,00. So the first R75 740,00 that you earned was not taxable. Everything that you earned after that, was taxable income. 	</a:t>
                      </a:r>
                    </a:p>
                  </a:txBody>
                  <a:tcPr marL="144000" marR="144000" marT="72000" marB="7200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DDA73"/>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Documentation, terms and concepts relating to employees</a:t>
            </a:r>
          </a:p>
        </p:txBody>
      </p:sp>
      <p:sp>
        <p:nvSpPr>
          <p:cNvPr id="4" name="Text Placeholder 3"/>
          <p:cNvSpPr>
            <a:spLocks noGrp="1"/>
          </p:cNvSpPr>
          <p:nvPr>
            <p:ph type="body" sz="quarter" idx="10"/>
          </p:nvPr>
        </p:nvSpPr>
        <p:spPr/>
        <p:txBody>
          <a:bodyPr/>
          <a:lstStyle/>
          <a:p>
            <a:r>
              <a:rPr lang="en-GB" dirty="0"/>
              <a:t>Unit </a:t>
            </a:r>
            <a:r>
              <a:rPr lang="en-GB" dirty="0" smtClean="0"/>
              <a:t>9.1</a:t>
            </a:r>
            <a:endParaRPr lang="en-GB" dirty="0"/>
          </a:p>
        </p:txBody>
      </p:sp>
      <p:graphicFrame>
        <p:nvGraphicFramePr>
          <p:cNvPr id="26" name="Table 25"/>
          <p:cNvGraphicFramePr>
            <a:graphicFrameLocks noGrp="1"/>
          </p:cNvGraphicFramePr>
          <p:nvPr/>
        </p:nvGraphicFramePr>
        <p:xfrm>
          <a:off x="480204" y="1916112"/>
          <a:ext cx="7550988" cy="1906541"/>
        </p:xfrm>
        <a:graphic>
          <a:graphicData uri="http://schemas.openxmlformats.org/drawingml/2006/table">
            <a:tbl>
              <a:tblPr firstRow="1" bandRow="1">
                <a:tableStyleId>{5C22544A-7EE6-4342-B048-85BDC9FD1C3A}</a:tableStyleId>
              </a:tblPr>
              <a:tblGrid>
                <a:gridCol w="2407768"/>
                <a:gridCol w="5143220"/>
              </a:tblGrid>
              <a:tr h="1906541">
                <a:tc>
                  <a:txBody>
                    <a:bodyPr/>
                    <a:lstStyle/>
                    <a:p>
                      <a:endParaRPr lang="en-ZA" sz="2000" b="0" i="0" u="none" strike="noStrike" kern="1200" baseline="0" dirty="0" smtClean="0">
                        <a:solidFill>
                          <a:schemeClr val="tx1"/>
                        </a:solidFill>
                        <a:latin typeface="+mn-lt"/>
                        <a:ea typeface="+mn-ea"/>
                        <a:cs typeface="+mn-cs"/>
                      </a:endParaRPr>
                    </a:p>
                    <a:p>
                      <a:r>
                        <a:rPr lang="en-ZA" sz="2000" b="1" i="0" u="none" strike="noStrike" kern="1200" baseline="0" dirty="0" smtClean="0">
                          <a:solidFill>
                            <a:schemeClr val="tx1"/>
                          </a:solidFill>
                          <a:latin typeface="+mn-lt"/>
                          <a:ea typeface="+mn-ea"/>
                          <a:cs typeface="+mn-cs"/>
                        </a:rPr>
                        <a:t>Tax rebate </a:t>
                      </a:r>
                      <a:r>
                        <a:rPr lang="en-ZA" sz="2000" b="0" i="0" u="none" strike="noStrike" kern="1200" baseline="0" dirty="0" smtClean="0">
                          <a:solidFill>
                            <a:schemeClr val="tx1"/>
                          </a:solidFill>
                          <a:latin typeface="+mn-lt"/>
                          <a:ea typeface="+mn-ea"/>
                          <a:cs typeface="+mn-cs"/>
                        </a:rPr>
                        <a:t>	</a:t>
                      </a:r>
                    </a:p>
                    <a:p>
                      <a:pPr algn="l"/>
                      <a:r>
                        <a:rPr lang="en-ZA" sz="2000" b="1" i="0" u="none" strike="noStrike" kern="1200" baseline="0" dirty="0" smtClean="0">
                          <a:solidFill>
                            <a:schemeClr val="tx1"/>
                          </a:solidFill>
                          <a:latin typeface="+mn-lt"/>
                          <a:ea typeface="+mn-ea"/>
                          <a:cs typeface="+mn-cs"/>
                        </a:rPr>
                        <a:t> </a:t>
                      </a:r>
                      <a:r>
                        <a:rPr lang="en-ZA" sz="2000" b="0" i="0" u="none" strike="noStrike" kern="1200" baseline="0" dirty="0" smtClean="0">
                          <a:solidFill>
                            <a:schemeClr val="tx1"/>
                          </a:solidFill>
                          <a:latin typeface="+mn-lt"/>
                          <a:ea typeface="+mn-ea"/>
                          <a:cs typeface="+mn-cs"/>
                        </a:rPr>
                        <a:t>	</a:t>
                      </a:r>
                    </a:p>
                  </a:txBody>
                  <a:tcPr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c>
                  <a:txBody>
                    <a:bodyPr/>
                    <a:lstStyle/>
                    <a:p>
                      <a:r>
                        <a:rPr lang="en-ZA" sz="1800" b="0" i="0" u="none" strike="noStrike" kern="1200" baseline="0" dirty="0" smtClean="0">
                          <a:solidFill>
                            <a:schemeClr val="tx1"/>
                          </a:solidFill>
                          <a:latin typeface="+mn-lt"/>
                          <a:ea typeface="+mn-ea"/>
                          <a:cs typeface="+mn-cs"/>
                        </a:rPr>
                        <a:t>This is an amount of money deducted from your gross earnings, before tax is calculated. In 2017 this amount was R75 740,00. </a:t>
                      </a:r>
                    </a:p>
                    <a:p>
                      <a:r>
                        <a:rPr lang="en-ZA" sz="1800" b="0" i="0" u="none" strike="noStrike" kern="1200" baseline="0" dirty="0" smtClean="0">
                          <a:solidFill>
                            <a:schemeClr val="tx1"/>
                          </a:solidFill>
                          <a:latin typeface="+mn-lt"/>
                          <a:ea typeface="+mn-ea"/>
                          <a:cs typeface="+mn-cs"/>
                        </a:rPr>
                        <a:t>So your tax is calculated on a smaller amount than you actually earn. </a:t>
                      </a:r>
                    </a:p>
                    <a:p>
                      <a:r>
                        <a:rPr lang="en-ZA" sz="1800" b="0" i="0" u="none" strike="noStrike" kern="1200" baseline="0" dirty="0" smtClean="0">
                          <a:solidFill>
                            <a:schemeClr val="tx1"/>
                          </a:solidFill>
                          <a:latin typeface="+mn-lt"/>
                          <a:ea typeface="+mn-ea"/>
                          <a:cs typeface="+mn-cs"/>
                        </a:rPr>
                        <a:t>A tax rebate also refers to money paid back to the taxpayer, if you paid too much in tax. 	</a:t>
                      </a:r>
                    </a:p>
                  </a:txBody>
                  <a:tcPr marL="144000" marR="144000" marT="72000" marB="7200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4BB3B5"/>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128446" y="1811344"/>
            <a:ext cx="5807853" cy="4097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spcBef>
                <a:spcPts val="600"/>
              </a:spcBef>
              <a:buFont typeface="+mj-lt"/>
              <a:buAutoNum type="alphaLcParenR"/>
            </a:pPr>
            <a:endParaRPr lang="en-ZA" sz="1800" b="1" dirty="0" smtClean="0"/>
          </a:p>
          <a:p>
            <a:pPr marL="266700" indent="-266700">
              <a:spcBef>
                <a:spcPts val="600"/>
              </a:spcBef>
              <a:buFont typeface="+mj-lt"/>
              <a:buAutoNum type="alphaLcParenR"/>
            </a:pPr>
            <a:endParaRPr lang="en-ZA" sz="1800" b="1" dirty="0"/>
          </a:p>
          <a:p>
            <a:pPr marL="266700" indent="-266700">
              <a:spcBef>
                <a:spcPts val="600"/>
              </a:spcBef>
              <a:buFont typeface="+mj-lt"/>
              <a:buAutoNum type="alphaLcParenR"/>
            </a:pPr>
            <a:endParaRPr lang="en-ZA" sz="1800" b="1" dirty="0" smtClean="0"/>
          </a:p>
          <a:p>
            <a:pPr marL="266700" indent="-266700">
              <a:spcBef>
                <a:spcPts val="600"/>
              </a:spcBef>
              <a:buFont typeface="+mj-lt"/>
              <a:buAutoNum type="alphaLcParenR"/>
            </a:pPr>
            <a:endParaRPr lang="en-ZA" sz="1800" b="1" dirty="0" smtClean="0"/>
          </a:p>
          <a:p>
            <a:pPr marL="266700" indent="-266700">
              <a:spcBef>
                <a:spcPts val="600"/>
              </a:spcBef>
              <a:buFont typeface="+mj-lt"/>
              <a:buAutoNum type="alphaLcParenR"/>
            </a:pPr>
            <a:endParaRPr lang="en-ZA" sz="1800" b="1" dirty="0" smtClean="0"/>
          </a:p>
          <a:p>
            <a:pPr marL="266700" indent="-266700">
              <a:spcBef>
                <a:spcPts val="600"/>
              </a:spcBef>
              <a:buNone/>
            </a:pPr>
            <a:endParaRPr lang="en-ZA" sz="1800" b="1" dirty="0" smtClean="0"/>
          </a:p>
          <a:p>
            <a:pPr marL="266700" indent="-266700">
              <a:spcBef>
                <a:spcPts val="600"/>
              </a:spcBef>
              <a:buNone/>
            </a:pPr>
            <a:endParaRPr lang="en-ZA" sz="600" b="1" dirty="0"/>
          </a:p>
          <a:p>
            <a:pPr marL="266700" indent="-266700">
              <a:spcBef>
                <a:spcPts val="600"/>
              </a:spcBef>
              <a:buFont typeface="+mj-lt"/>
              <a:buAutoNum type="alphaLcParenR"/>
            </a:pPr>
            <a:endParaRPr lang="en-ZA" sz="1800" b="1" dirty="0"/>
          </a:p>
          <a:p>
            <a:pPr marL="266700" indent="-266700">
              <a:spcBef>
                <a:spcPts val="600"/>
              </a:spcBef>
              <a:buFont typeface="+mj-lt"/>
              <a:buAutoNum type="alphaLcParenR"/>
            </a:pPr>
            <a:r>
              <a:rPr lang="en-ZA" sz="1800" dirty="0" smtClean="0"/>
              <a:t>Who </a:t>
            </a:r>
            <a:r>
              <a:rPr lang="en-ZA" sz="1800" dirty="0"/>
              <a:t>does this payslip belong to? </a:t>
            </a:r>
          </a:p>
          <a:p>
            <a:pPr marL="266700" indent="-266700">
              <a:spcBef>
                <a:spcPts val="600"/>
              </a:spcBef>
              <a:buFont typeface="+mj-lt"/>
              <a:buAutoNum type="alphaLcParenR"/>
            </a:pPr>
            <a:r>
              <a:rPr lang="en-ZA" sz="1800" dirty="0" smtClean="0"/>
              <a:t>What </a:t>
            </a:r>
            <a:r>
              <a:rPr lang="en-ZA" sz="1800" dirty="0"/>
              <a:t>is the person’s occupation? </a:t>
            </a:r>
          </a:p>
          <a:p>
            <a:pPr marL="266700" indent="-266700">
              <a:spcBef>
                <a:spcPts val="600"/>
              </a:spcBef>
              <a:buFont typeface="+mj-lt"/>
              <a:buAutoNum type="alphaLcParenR"/>
            </a:pPr>
            <a:r>
              <a:rPr lang="en-ZA" sz="1800" dirty="0" smtClean="0"/>
              <a:t>What </a:t>
            </a:r>
            <a:r>
              <a:rPr lang="en-ZA" sz="1800" dirty="0"/>
              <a:t>is her gross monthly income? </a:t>
            </a:r>
          </a:p>
          <a:p>
            <a:pPr marL="266700" indent="-266700">
              <a:spcBef>
                <a:spcPts val="600"/>
              </a:spcBef>
              <a:buFont typeface="+mj-lt"/>
              <a:buAutoNum type="alphaLcParenR"/>
            </a:pPr>
            <a:r>
              <a:rPr lang="en-ZA" sz="1800" dirty="0" smtClean="0"/>
              <a:t>Explain </a:t>
            </a:r>
            <a:r>
              <a:rPr lang="en-ZA" sz="1800" dirty="0"/>
              <a:t>why her nett pay is less than her gross income. </a:t>
            </a:r>
          </a:p>
          <a:p>
            <a:pPr marL="266700" indent="-266700">
              <a:spcBef>
                <a:spcPts val="600"/>
              </a:spcBef>
              <a:buFont typeface="+mj-lt"/>
              <a:buAutoNum type="alphaLcParenR"/>
            </a:pPr>
            <a:r>
              <a:rPr lang="en-ZA" sz="1800" dirty="0" smtClean="0"/>
              <a:t>How </a:t>
            </a:r>
            <a:r>
              <a:rPr lang="en-ZA" sz="1800" dirty="0"/>
              <a:t>does the company pay her? </a:t>
            </a:r>
            <a:endParaRPr lang="en-GB" sz="1800" dirty="0"/>
          </a:p>
        </p:txBody>
      </p:sp>
      <p:sp>
        <p:nvSpPr>
          <p:cNvPr id="2" name="Title 1"/>
          <p:cNvSpPr>
            <a:spLocks noGrp="1"/>
          </p:cNvSpPr>
          <p:nvPr>
            <p:ph type="title"/>
          </p:nvPr>
        </p:nvSpPr>
        <p:spPr/>
        <p:txBody>
          <a:bodyPr/>
          <a:lstStyle/>
          <a:p>
            <a:r>
              <a:rPr lang="en-ZA" dirty="0"/>
              <a:t>Example 9.3 page 167</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490" b="27020"/>
          <a:stretch>
            <a:fillRect/>
          </a:stretch>
        </p:blipFill>
        <p:spPr>
          <a:xfrm>
            <a:off x="2877278" y="1655453"/>
            <a:ext cx="3583366" cy="249176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9.3 page 167</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9.1</a:t>
            </a: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119989" y="1869777"/>
            <a:ext cx="5832915" cy="1477328"/>
          </a:xfrm>
          <a:prstGeom prst="rect">
            <a:avLst/>
          </a:prstGeom>
          <a:noFill/>
        </p:spPr>
        <p:txBody>
          <a:bodyPr wrap="square" rtlCol="0">
            <a:spAutoFit/>
          </a:bodyPr>
          <a:lstStyle/>
          <a:p>
            <a:pPr marL="266700" indent="-266700">
              <a:buFont typeface="+mj-lt"/>
              <a:buAutoNum type="alphaLcParenR"/>
            </a:pPr>
            <a:r>
              <a:rPr lang="en-ZA" dirty="0" err="1" smtClean="0"/>
              <a:t>Mpho</a:t>
            </a:r>
            <a:r>
              <a:rPr lang="en-ZA" dirty="0" smtClean="0"/>
              <a:t> </a:t>
            </a:r>
            <a:r>
              <a:rPr lang="en-ZA" dirty="0" err="1"/>
              <a:t>Letsoa</a:t>
            </a:r>
            <a:r>
              <a:rPr lang="en-ZA" dirty="0"/>
              <a:t> </a:t>
            </a:r>
          </a:p>
          <a:p>
            <a:pPr marL="266700" indent="-266700">
              <a:buFont typeface="+mj-lt"/>
              <a:buAutoNum type="alphaLcParenR"/>
            </a:pPr>
            <a:r>
              <a:rPr lang="en-ZA" dirty="0" smtClean="0"/>
              <a:t>She </a:t>
            </a:r>
            <a:r>
              <a:rPr lang="en-ZA" dirty="0"/>
              <a:t>is a pastry maker </a:t>
            </a:r>
          </a:p>
          <a:p>
            <a:pPr marL="266700" indent="-266700">
              <a:buFont typeface="+mj-lt"/>
              <a:buAutoNum type="alphaLcParenR"/>
            </a:pPr>
            <a:r>
              <a:rPr lang="en-ZA" dirty="0" smtClean="0"/>
              <a:t>R12 </a:t>
            </a:r>
            <a:r>
              <a:rPr lang="en-ZA" dirty="0"/>
              <a:t>235,00 </a:t>
            </a:r>
          </a:p>
          <a:p>
            <a:pPr marL="266700" indent="-266700">
              <a:buFont typeface="+mj-lt"/>
              <a:buAutoNum type="alphaLcParenR"/>
            </a:pPr>
            <a:r>
              <a:rPr lang="en-ZA" dirty="0" smtClean="0"/>
              <a:t>Deductions </a:t>
            </a:r>
            <a:r>
              <a:rPr lang="en-ZA" dirty="0"/>
              <a:t>are made from her gross income. </a:t>
            </a:r>
          </a:p>
          <a:p>
            <a:pPr marL="266700" indent="-266700">
              <a:buFont typeface="+mj-lt"/>
              <a:buAutoNum type="alphaLcParenR"/>
            </a:pPr>
            <a:r>
              <a:rPr lang="en-ZA" dirty="0" smtClean="0"/>
              <a:t>Her </a:t>
            </a:r>
            <a:r>
              <a:rPr lang="en-ZA" dirty="0"/>
              <a:t>salary is paid into her cheque account. </a:t>
            </a:r>
            <a:endParaRPr lang="en-ZA" altLang="en-US" sz="2000" b="1"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9.1 </a:t>
            </a:r>
            <a:endParaRPr lang="en-ZA" dirty="0"/>
          </a:p>
        </p:txBody>
      </p:sp>
      <p:sp>
        <p:nvSpPr>
          <p:cNvPr id="3" name="Content Placeholder 2"/>
          <p:cNvSpPr>
            <a:spLocks noGrp="1"/>
          </p:cNvSpPr>
          <p:nvPr>
            <p:ph sz="quarter" idx="10"/>
          </p:nvPr>
        </p:nvSpPr>
        <p:spPr/>
        <p:txBody>
          <a:bodyPr/>
          <a:lstStyle/>
          <a:p>
            <a:r>
              <a:rPr lang="en-ZA" dirty="0" smtClean="0"/>
              <a:t>Exercise 9.1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9.1 </a:t>
            </a:r>
            <a:r>
              <a:rPr lang="en-US" altLang="en-US" sz="2000" dirty="0"/>
              <a:t>on </a:t>
            </a:r>
            <a:r>
              <a:rPr lang="en-US" altLang="en-US" sz="2000" b="1" dirty="0"/>
              <a:t>page </a:t>
            </a:r>
            <a:r>
              <a:rPr lang="en-ZA" altLang="en-US" sz="2000" b="1" dirty="0" smtClean="0"/>
              <a:t>168 </a:t>
            </a:r>
            <a:r>
              <a:rPr lang="en-US" altLang="en-US" sz="2000" dirty="0"/>
              <a:t>of your Student’s Book</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Managing your </a:t>
            </a:r>
            <a:r>
              <a:rPr lang="en-ZA" dirty="0" smtClean="0"/>
              <a:t>finances with confidence</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9</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Sources of income for a business</a:t>
            </a:r>
          </a:p>
        </p:txBody>
      </p:sp>
      <p:sp>
        <p:nvSpPr>
          <p:cNvPr id="3" name="Content Placeholder 2"/>
          <p:cNvSpPr>
            <a:spLocks noGrp="1"/>
          </p:cNvSpPr>
          <p:nvPr>
            <p:ph idx="1"/>
          </p:nvPr>
        </p:nvSpPr>
        <p:spPr>
          <a:xfrm>
            <a:off x="399289" y="1500996"/>
            <a:ext cx="7905751" cy="4576615"/>
          </a:xfrm>
        </p:spPr>
        <p:txBody>
          <a:bodyPr/>
          <a:lstStyle/>
          <a:p>
            <a:pPr marL="0" indent="0">
              <a:buNone/>
            </a:pPr>
            <a:r>
              <a:rPr lang="en-ZA" sz="2000" dirty="0"/>
              <a:t>Income can be received from the following sources:</a:t>
            </a:r>
          </a:p>
          <a:p>
            <a:endParaRPr lang="en-ZA"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9.2</a:t>
            </a:r>
            <a:endParaRPr lang="en-GB" dirty="0">
              <a:solidFill>
                <a:schemeClr val="bg1">
                  <a:lumMod val="65000"/>
                </a:schemeClr>
              </a:solidFill>
            </a:endParaRPr>
          </a:p>
        </p:txBody>
      </p:sp>
      <p:graphicFrame>
        <p:nvGraphicFramePr>
          <p:cNvPr id="6" name="Table 5"/>
          <p:cNvGraphicFramePr>
            <a:graphicFrameLocks noGrp="1"/>
          </p:cNvGraphicFramePr>
          <p:nvPr/>
        </p:nvGraphicFramePr>
        <p:xfrm>
          <a:off x="583720" y="1866443"/>
          <a:ext cx="7447472" cy="4154944"/>
        </p:xfrm>
        <a:graphic>
          <a:graphicData uri="http://schemas.openxmlformats.org/drawingml/2006/table">
            <a:tbl>
              <a:tblPr firstRow="1" bandRow="1">
                <a:tableStyleId>{5C22544A-7EE6-4342-B048-85BDC9FD1C3A}</a:tableStyleId>
              </a:tblPr>
              <a:tblGrid>
                <a:gridCol w="2426899"/>
                <a:gridCol w="5020573"/>
              </a:tblGrid>
              <a:tr h="379613">
                <a:tc>
                  <a:txBody>
                    <a:bodyPr/>
                    <a:lstStyle/>
                    <a:p>
                      <a:r>
                        <a:rPr lang="en-ZA" dirty="0" smtClean="0"/>
                        <a:t>Source of</a:t>
                      </a:r>
                      <a:r>
                        <a:rPr lang="en-ZA" baseline="0" dirty="0" smtClean="0"/>
                        <a:t> income</a:t>
                      </a:r>
                      <a:endParaRPr lang="en-ZA" dirty="0"/>
                    </a:p>
                  </a:txBody>
                  <a:tcPr>
                    <a:solidFill>
                      <a:schemeClr val="bg1">
                        <a:lumMod val="75000"/>
                      </a:schemeClr>
                    </a:solidFill>
                  </a:tcPr>
                </a:tc>
                <a:tc>
                  <a:txBody>
                    <a:bodyPr/>
                    <a:lstStyle/>
                    <a:p>
                      <a:r>
                        <a:rPr lang="en-ZA" dirty="0" smtClean="0"/>
                        <a:t>Example</a:t>
                      </a:r>
                      <a:endParaRPr lang="en-ZA" dirty="0"/>
                    </a:p>
                  </a:txBody>
                  <a:tcPr>
                    <a:solidFill>
                      <a:schemeClr val="bg1">
                        <a:lumMod val="75000"/>
                      </a:schemeClr>
                    </a:solidFill>
                  </a:tcPr>
                </a:tc>
              </a:tr>
              <a:tr h="842429">
                <a:tc>
                  <a:txBody>
                    <a:bodyPr/>
                    <a:lstStyle/>
                    <a:p>
                      <a:r>
                        <a:rPr lang="en-ZA" sz="1600" b="1" i="0" u="none" strike="noStrike" kern="1200" baseline="0" dirty="0" smtClean="0">
                          <a:solidFill>
                            <a:schemeClr val="dk1"/>
                          </a:solidFill>
                          <a:latin typeface="+mn-lt"/>
                          <a:ea typeface="+mn-ea"/>
                          <a:cs typeface="+mn-cs"/>
                        </a:rPr>
                        <a:t>Sales made or services rendered </a:t>
                      </a:r>
                      <a:r>
                        <a:rPr lang="en-ZA" sz="1600" b="0" i="0" u="none" strike="noStrike" kern="1200" baseline="0" dirty="0" smtClean="0">
                          <a:solidFill>
                            <a:schemeClr val="dk1"/>
                          </a:solidFill>
                          <a:latin typeface="+mn-lt"/>
                          <a:ea typeface="+mn-ea"/>
                          <a:cs typeface="+mn-cs"/>
                        </a:rPr>
                        <a:t>	</a:t>
                      </a:r>
                    </a:p>
                  </a:txBody>
                  <a:tcPr anchor="ctr">
                    <a:solidFill>
                      <a:srgbClr val="4BB3B5"/>
                    </a:solidFill>
                  </a:tcPr>
                </a:tc>
                <a:tc>
                  <a:txBody>
                    <a:bodyPr/>
                    <a:lstStyle/>
                    <a:p>
                      <a:r>
                        <a:rPr lang="en-ZA" sz="1600" b="0" i="0" u="none" strike="noStrike" kern="1200" baseline="0" dirty="0" err="1" smtClean="0">
                          <a:solidFill>
                            <a:schemeClr val="dk1"/>
                          </a:solidFill>
                          <a:latin typeface="+mn-lt"/>
                          <a:ea typeface="+mn-ea"/>
                          <a:cs typeface="+mn-cs"/>
                        </a:rPr>
                        <a:t>Methu</a:t>
                      </a:r>
                      <a:r>
                        <a:rPr lang="en-ZA" sz="1600" b="0" i="0" u="none" strike="noStrike" kern="1200" baseline="0" dirty="0" smtClean="0">
                          <a:solidFill>
                            <a:schemeClr val="dk1"/>
                          </a:solidFill>
                          <a:latin typeface="+mn-lt"/>
                          <a:ea typeface="+mn-ea"/>
                          <a:cs typeface="+mn-cs"/>
                        </a:rPr>
                        <a:t> sells biscuits. The money from sales is his source of income. </a:t>
                      </a:r>
                    </a:p>
                    <a:p>
                      <a:r>
                        <a:rPr lang="en-ZA" sz="1600" b="0" i="0" u="none" strike="noStrike" kern="1200" baseline="0" dirty="0" smtClean="0">
                          <a:solidFill>
                            <a:schemeClr val="dk1"/>
                          </a:solidFill>
                          <a:latin typeface="+mn-lt"/>
                          <a:ea typeface="+mn-ea"/>
                          <a:cs typeface="+mn-cs"/>
                        </a:rPr>
                        <a:t>John fixes cars. The money from providing the service is his source of income. 	</a:t>
                      </a:r>
                    </a:p>
                  </a:txBody>
                  <a:tcPr anchor="ctr">
                    <a:solidFill>
                      <a:srgbClr val="4BB3B5"/>
                    </a:solidFill>
                  </a:tcPr>
                </a:tc>
              </a:tr>
              <a:tr h="2090473">
                <a:tc>
                  <a:txBody>
                    <a:bodyPr/>
                    <a:lstStyle/>
                    <a:p>
                      <a:r>
                        <a:rPr lang="en-ZA" sz="1600" b="1" i="0" u="none" strike="noStrike" kern="1200" baseline="0" dirty="0" smtClean="0">
                          <a:solidFill>
                            <a:schemeClr val="dk1"/>
                          </a:solidFill>
                          <a:latin typeface="+mn-lt"/>
                          <a:ea typeface="+mn-ea"/>
                          <a:cs typeface="+mn-cs"/>
                        </a:rPr>
                        <a:t>Interest earned on investments</a:t>
                      </a:r>
                      <a:r>
                        <a:rPr lang="en-ZA" sz="1600" b="0" i="0" u="none" strike="noStrike" kern="1200" baseline="0" dirty="0" smtClean="0">
                          <a:solidFill>
                            <a:schemeClr val="dk1"/>
                          </a:solidFill>
                          <a:latin typeface="+mn-lt"/>
                          <a:ea typeface="+mn-ea"/>
                          <a:cs typeface="+mn-cs"/>
                        </a:rPr>
                        <a:t> </a:t>
                      </a:r>
                    </a:p>
                    <a:p>
                      <a:r>
                        <a:rPr lang="en-ZA" sz="1600" b="0" i="0" u="none" strike="noStrike" kern="1200" baseline="0" dirty="0" smtClean="0">
                          <a:solidFill>
                            <a:schemeClr val="dk1"/>
                          </a:solidFill>
                          <a:latin typeface="+mn-lt"/>
                          <a:ea typeface="+mn-ea"/>
                          <a:cs typeface="+mn-cs"/>
                        </a:rPr>
                        <a:t>We pay interest when we borrow money (from a bank), and we earn interest when we invest money (at a bank or other financial institution). </a:t>
                      </a:r>
                    </a:p>
                  </a:txBody>
                  <a:tcPr anchor="ctr">
                    <a:solidFill>
                      <a:srgbClr val="BDDA73"/>
                    </a:solidFill>
                  </a:tcPr>
                </a:tc>
                <a:tc>
                  <a:txBody>
                    <a:bodyPr/>
                    <a:lstStyle/>
                    <a:p>
                      <a:r>
                        <a:rPr lang="en-ZA" sz="1600" b="0" i="0" u="none" strike="noStrike" kern="1200" baseline="0" dirty="0" err="1" smtClean="0">
                          <a:solidFill>
                            <a:schemeClr val="dk1"/>
                          </a:solidFill>
                          <a:latin typeface="+mn-lt"/>
                          <a:ea typeface="+mn-ea"/>
                          <a:cs typeface="+mn-cs"/>
                        </a:rPr>
                        <a:t>Rajen</a:t>
                      </a:r>
                      <a:r>
                        <a:rPr lang="en-ZA" sz="1600" b="0" i="0" u="none" strike="noStrike" kern="1200" baseline="0" dirty="0" smtClean="0">
                          <a:solidFill>
                            <a:schemeClr val="dk1"/>
                          </a:solidFill>
                          <a:latin typeface="+mn-lt"/>
                          <a:ea typeface="+mn-ea"/>
                          <a:cs typeface="+mn-cs"/>
                        </a:rPr>
                        <a:t> invested R20 000,00 of his business income. Every month the interest he earns on the investment is part of his income. 	</a:t>
                      </a:r>
                    </a:p>
                  </a:txBody>
                  <a:tcPr anchor="ctr">
                    <a:solidFill>
                      <a:srgbClr val="BDDA73"/>
                    </a:solidFill>
                  </a:tcPr>
                </a:tc>
              </a:tr>
              <a:tr h="842429">
                <a:tc>
                  <a:txBody>
                    <a:bodyPr/>
                    <a:lstStyle/>
                    <a:p>
                      <a:endParaRPr lang="en-ZA" sz="1600" b="0" i="0" u="none" strike="noStrike" kern="1200" baseline="0" dirty="0" smtClean="0">
                        <a:solidFill>
                          <a:schemeClr val="dk1"/>
                        </a:solidFill>
                        <a:latin typeface="+mn-lt"/>
                        <a:ea typeface="+mn-ea"/>
                        <a:cs typeface="+mn-cs"/>
                      </a:endParaRPr>
                    </a:p>
                    <a:p>
                      <a:r>
                        <a:rPr lang="en-ZA" sz="1600" b="1" i="0" u="none" strike="noStrike" kern="1200" baseline="0" dirty="0" smtClean="0">
                          <a:solidFill>
                            <a:schemeClr val="dk1"/>
                          </a:solidFill>
                          <a:latin typeface="+mn-lt"/>
                          <a:ea typeface="+mn-ea"/>
                          <a:cs typeface="+mn-cs"/>
                        </a:rPr>
                        <a:t>Rent received </a:t>
                      </a:r>
                      <a:r>
                        <a:rPr lang="en-ZA" sz="1600" b="0" i="0" u="none" strike="noStrike" kern="1200" baseline="0" dirty="0" smtClean="0">
                          <a:solidFill>
                            <a:schemeClr val="dk1"/>
                          </a:solidFill>
                          <a:latin typeface="+mn-lt"/>
                          <a:ea typeface="+mn-ea"/>
                          <a:cs typeface="+mn-cs"/>
                        </a:rPr>
                        <a:t>	</a:t>
                      </a:r>
                    </a:p>
                    <a:p>
                      <a:endParaRPr lang="en-ZA" sz="1600" dirty="0"/>
                    </a:p>
                  </a:txBody>
                  <a:tcPr anchor="ctr">
                    <a:solidFill>
                      <a:srgbClr val="4BB3B5"/>
                    </a:solidFill>
                  </a:tcPr>
                </a:tc>
                <a:tc>
                  <a:txBody>
                    <a:bodyPr/>
                    <a:lstStyle/>
                    <a:p>
                      <a:r>
                        <a:rPr lang="en-ZA" sz="1600" b="0" i="0" u="none" strike="noStrike" kern="1200" baseline="0" dirty="0" err="1" smtClean="0">
                          <a:solidFill>
                            <a:schemeClr val="dk1"/>
                          </a:solidFill>
                          <a:latin typeface="+mn-lt"/>
                          <a:ea typeface="+mn-ea"/>
                          <a:cs typeface="+mn-cs"/>
                        </a:rPr>
                        <a:t>Jannie</a:t>
                      </a:r>
                      <a:r>
                        <a:rPr lang="en-ZA" sz="1600" b="0" i="0" u="none" strike="noStrike" kern="1200" baseline="0" dirty="0" smtClean="0">
                          <a:solidFill>
                            <a:schemeClr val="dk1"/>
                          </a:solidFill>
                          <a:latin typeface="+mn-lt"/>
                          <a:ea typeface="+mn-ea"/>
                          <a:cs typeface="+mn-cs"/>
                        </a:rPr>
                        <a:t> rents out his garage to his neighbour. The rental he receives forms part of his income. 	</a:t>
                      </a:r>
                    </a:p>
                  </a:txBody>
                  <a:tcPr anchor="ctr">
                    <a:solidFill>
                      <a:srgbClr val="4BB3B5"/>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Sources of income for a business</a:t>
            </a:r>
          </a:p>
        </p:txBody>
      </p:sp>
      <p:sp>
        <p:nvSpPr>
          <p:cNvPr id="3" name="Content Placeholder 2"/>
          <p:cNvSpPr>
            <a:spLocks noGrp="1"/>
          </p:cNvSpPr>
          <p:nvPr>
            <p:ph idx="1"/>
          </p:nvPr>
        </p:nvSpPr>
        <p:spPr>
          <a:xfrm>
            <a:off x="399289" y="1500996"/>
            <a:ext cx="7905751" cy="4576615"/>
          </a:xfrm>
        </p:spPr>
        <p:txBody>
          <a:bodyPr/>
          <a:lstStyle/>
          <a:p>
            <a:pPr marL="180975" indent="-180975"/>
            <a:r>
              <a:rPr lang="en-ZA" sz="2000" dirty="0" smtClean="0"/>
              <a:t>Capital sources.</a:t>
            </a:r>
            <a:endParaRPr lang="en-ZA" sz="2000" dirty="0"/>
          </a:p>
          <a:p>
            <a:endParaRPr lang="en-ZA"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9.2</a:t>
            </a:r>
            <a:endParaRPr lang="en-GB" dirty="0">
              <a:solidFill>
                <a:schemeClr val="bg1">
                  <a:lumMod val="65000"/>
                </a:schemeClr>
              </a:solidFill>
            </a:endParaRPr>
          </a:p>
        </p:txBody>
      </p:sp>
      <p:graphicFrame>
        <p:nvGraphicFramePr>
          <p:cNvPr id="6" name="Table 5"/>
          <p:cNvGraphicFramePr>
            <a:graphicFrameLocks noGrp="1"/>
          </p:cNvGraphicFramePr>
          <p:nvPr/>
        </p:nvGraphicFramePr>
        <p:xfrm>
          <a:off x="583720" y="1866442"/>
          <a:ext cx="7447472" cy="4154945"/>
        </p:xfrm>
        <a:graphic>
          <a:graphicData uri="http://schemas.openxmlformats.org/drawingml/2006/table">
            <a:tbl>
              <a:tblPr firstRow="1" bandRow="1">
                <a:tableStyleId>{5C22544A-7EE6-4342-B048-85BDC9FD1C3A}</a:tableStyleId>
              </a:tblPr>
              <a:tblGrid>
                <a:gridCol w="2426899"/>
                <a:gridCol w="5020573"/>
              </a:tblGrid>
              <a:tr h="466030">
                <a:tc>
                  <a:txBody>
                    <a:bodyPr/>
                    <a:lstStyle/>
                    <a:p>
                      <a:r>
                        <a:rPr lang="en-ZA" dirty="0" smtClean="0"/>
                        <a:t>Source of</a:t>
                      </a:r>
                      <a:r>
                        <a:rPr lang="en-ZA" baseline="0" dirty="0" smtClean="0"/>
                        <a:t> income</a:t>
                      </a:r>
                      <a:endParaRPr lang="en-ZA" dirty="0"/>
                    </a:p>
                  </a:txBody>
                  <a:tcPr>
                    <a:solidFill>
                      <a:schemeClr val="bg1">
                        <a:lumMod val="75000"/>
                      </a:schemeClr>
                    </a:solidFill>
                  </a:tcPr>
                </a:tc>
                <a:tc>
                  <a:txBody>
                    <a:bodyPr/>
                    <a:lstStyle/>
                    <a:p>
                      <a:r>
                        <a:rPr lang="en-ZA" dirty="0" smtClean="0"/>
                        <a:t>Example</a:t>
                      </a:r>
                      <a:endParaRPr lang="en-ZA" dirty="0"/>
                    </a:p>
                  </a:txBody>
                  <a:tcPr>
                    <a:solidFill>
                      <a:schemeClr val="bg1">
                        <a:lumMod val="75000"/>
                      </a:schemeClr>
                    </a:solidFill>
                  </a:tcPr>
                </a:tc>
              </a:tr>
              <a:tr h="1122558">
                <a:tc>
                  <a:txBody>
                    <a:bodyPr/>
                    <a:lstStyle/>
                    <a:p>
                      <a:r>
                        <a:rPr lang="en-ZA" sz="1800" b="1" i="0" u="none" strike="noStrike" kern="1200" baseline="0" dirty="0" smtClean="0">
                          <a:solidFill>
                            <a:schemeClr val="dk1"/>
                          </a:solidFill>
                          <a:latin typeface="+mn-lt"/>
                          <a:ea typeface="+mn-ea"/>
                          <a:cs typeface="+mn-cs"/>
                        </a:rPr>
                        <a:t>Grants from government </a:t>
                      </a:r>
                      <a:r>
                        <a:rPr lang="en-ZA" sz="1800" b="0" i="0" u="none" strike="noStrike" kern="1200" baseline="0" dirty="0" smtClean="0">
                          <a:solidFill>
                            <a:schemeClr val="dk1"/>
                          </a:solidFill>
                          <a:latin typeface="+mn-lt"/>
                          <a:ea typeface="+mn-ea"/>
                          <a:cs typeface="+mn-cs"/>
                        </a:rPr>
                        <a:t>	</a:t>
                      </a:r>
                    </a:p>
                  </a:txBody>
                  <a:tcPr anchor="ctr">
                    <a:solidFill>
                      <a:srgbClr val="4BB3B5"/>
                    </a:solidFill>
                  </a:tcPr>
                </a:tc>
                <a:tc>
                  <a:txBody>
                    <a:bodyPr/>
                    <a:lstStyle/>
                    <a:p>
                      <a:r>
                        <a:rPr lang="en-ZA" sz="1800" b="0" i="0" u="none" strike="noStrike" kern="1200" baseline="0" dirty="0" smtClean="0">
                          <a:solidFill>
                            <a:schemeClr val="dk1"/>
                          </a:solidFill>
                          <a:latin typeface="+mn-lt"/>
                          <a:ea typeface="+mn-ea"/>
                          <a:cs typeface="+mn-cs"/>
                        </a:rPr>
                        <a:t>Through the Department of Trade and Industry Jonah received R50 000,00 towards the purchase of equipment for his panel beating business </a:t>
                      </a:r>
                      <a:r>
                        <a:rPr lang="en-ZA" sz="1600" b="0" i="0" u="none" strike="noStrike" kern="1200" baseline="0" dirty="0" smtClean="0">
                          <a:solidFill>
                            <a:schemeClr val="dk1"/>
                          </a:solidFill>
                          <a:latin typeface="+mn-lt"/>
                          <a:ea typeface="+mn-ea"/>
                          <a:cs typeface="+mn-cs"/>
                        </a:rPr>
                        <a:t>	</a:t>
                      </a:r>
                    </a:p>
                  </a:txBody>
                  <a:tcPr anchor="ctr">
                    <a:solidFill>
                      <a:srgbClr val="4BB3B5"/>
                    </a:solidFill>
                  </a:tcPr>
                </a:tc>
              </a:tr>
              <a:tr h="2566357">
                <a:tc>
                  <a:txBody>
                    <a:bodyPr/>
                    <a:lstStyle/>
                    <a:p>
                      <a:r>
                        <a:rPr lang="en-ZA" sz="1800" b="1" i="0" u="none" strike="noStrike" kern="1200" baseline="0" dirty="0" smtClean="0">
                          <a:solidFill>
                            <a:schemeClr val="dk1"/>
                          </a:solidFill>
                          <a:latin typeface="+mn-lt"/>
                          <a:ea typeface="+mn-ea"/>
                          <a:cs typeface="+mn-cs"/>
                        </a:rPr>
                        <a:t>Sponsorships from investors and loans from banks or similar institutions </a:t>
                      </a:r>
                      <a:r>
                        <a:rPr lang="en-ZA" sz="1800" b="0" i="0" u="none" strike="noStrike" kern="1200" baseline="0" dirty="0" smtClean="0">
                          <a:solidFill>
                            <a:schemeClr val="dk1"/>
                          </a:solidFill>
                          <a:latin typeface="+mn-lt"/>
                          <a:ea typeface="+mn-ea"/>
                          <a:cs typeface="+mn-cs"/>
                        </a:rPr>
                        <a:t>	</a:t>
                      </a:r>
                    </a:p>
                  </a:txBody>
                  <a:tcPr anchor="ctr">
                    <a:solidFill>
                      <a:srgbClr val="BDDA73"/>
                    </a:solidFill>
                  </a:tcPr>
                </a:tc>
                <a:tc>
                  <a:txBody>
                    <a:bodyPr/>
                    <a:lstStyle/>
                    <a:p>
                      <a:r>
                        <a:rPr lang="en-ZA" sz="1800" b="0" i="0" u="none" strike="noStrike" kern="1200" baseline="0" dirty="0" smtClean="0">
                          <a:solidFill>
                            <a:schemeClr val="dk1"/>
                          </a:solidFill>
                          <a:latin typeface="+mn-lt"/>
                          <a:ea typeface="+mn-ea"/>
                          <a:cs typeface="+mn-cs"/>
                        </a:rPr>
                        <a:t>To buy a Fish &amp; Chips franchise, Tony needed </a:t>
                      </a:r>
                    </a:p>
                    <a:p>
                      <a:r>
                        <a:rPr lang="en-ZA" sz="1800" b="0" i="0" u="none" strike="noStrike" kern="1200" baseline="0" dirty="0" smtClean="0">
                          <a:solidFill>
                            <a:schemeClr val="dk1"/>
                          </a:solidFill>
                          <a:latin typeface="+mn-lt"/>
                          <a:ea typeface="+mn-ea"/>
                          <a:cs typeface="+mn-cs"/>
                        </a:rPr>
                        <a:t>R450 000,00. He raised a loan for R300 000,00 from a bank and found an investor who invested the remaining R150 000 in the business. 	</a:t>
                      </a:r>
                      <a:r>
                        <a:rPr lang="en-ZA" sz="1600" b="0" i="0" u="none" strike="noStrike" kern="1200" baseline="0" dirty="0" smtClean="0">
                          <a:solidFill>
                            <a:schemeClr val="dk1"/>
                          </a:solidFill>
                          <a:latin typeface="+mn-lt"/>
                          <a:ea typeface="+mn-ea"/>
                          <a:cs typeface="+mn-cs"/>
                        </a:rPr>
                        <a:t>	</a:t>
                      </a:r>
                    </a:p>
                  </a:txBody>
                  <a:tcPr anchor="ctr">
                    <a:solidFill>
                      <a:srgbClr val="BDDA73"/>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3 Module 9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3497" y="1634153"/>
            <a:ext cx="6109305" cy="4320000"/>
          </a:xfrm>
          <a:prstGeom prst="rect">
            <a:avLst/>
          </a:prstGeom>
        </p:spPr>
      </p:pic>
      <p:sp>
        <p:nvSpPr>
          <p:cNvPr id="5" name="Rectangle 4"/>
          <p:cNvSpPr/>
          <p:nvPr/>
        </p:nvSpPr>
        <p:spPr>
          <a:xfrm>
            <a:off x="336176" y="1412875"/>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9.4 page 169</a:t>
            </a:r>
            <a:endParaRPr lang="en-GB"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90666"/>
            <a:ext cx="2970990" cy="3504063"/>
          </a:xfrm>
          <a:prstGeom prst="rect">
            <a:avLst/>
          </a:prstGeom>
        </p:spPr>
      </p:pic>
      <p:sp>
        <p:nvSpPr>
          <p:cNvPr id="7" name="Text Placeholder 3"/>
          <p:cNvSpPr txBox="1"/>
          <p:nvPr/>
        </p:nvSpPr>
        <p:spPr>
          <a:xfrm>
            <a:off x="399289" y="987108"/>
            <a:ext cx="7905751" cy="30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b="1" dirty="0" smtClean="0">
                <a:solidFill>
                  <a:schemeClr val="bg1">
                    <a:lumMod val="65000"/>
                  </a:schemeClr>
                </a:solidFill>
              </a:rPr>
              <a:t>Unit 9.2</a:t>
            </a:r>
            <a:endParaRPr lang="en-GB" sz="1800" b="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69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9.2 </a:t>
            </a:r>
            <a:endParaRPr lang="en-ZA" dirty="0"/>
          </a:p>
        </p:txBody>
      </p:sp>
      <p:sp>
        <p:nvSpPr>
          <p:cNvPr id="3" name="Content Placeholder 2"/>
          <p:cNvSpPr>
            <a:spLocks noGrp="1"/>
          </p:cNvSpPr>
          <p:nvPr>
            <p:ph sz="quarter" idx="10"/>
          </p:nvPr>
        </p:nvSpPr>
        <p:spPr/>
        <p:txBody>
          <a:bodyPr/>
          <a:lstStyle/>
          <a:p>
            <a:r>
              <a:rPr lang="en-ZA" dirty="0" smtClean="0"/>
              <a:t>Exercise 9.2 and 9.3</a:t>
            </a:r>
            <a:endParaRPr lang="en-ZA" dirty="0"/>
          </a:p>
        </p:txBody>
      </p:sp>
      <p:sp>
        <p:nvSpPr>
          <p:cNvPr id="4" name="Text Placeholder 3"/>
          <p:cNvSpPr>
            <a:spLocks noGrp="1"/>
          </p:cNvSpPr>
          <p:nvPr>
            <p:ph type="body" idx="11"/>
          </p:nvPr>
        </p:nvSpPr>
        <p:spPr/>
        <p:txBody>
          <a:bodyPr>
            <a:noAutofit/>
          </a:bodyPr>
          <a:lstStyle/>
          <a:p>
            <a:r>
              <a:rPr lang="en-US" altLang="en-US" sz="2000" dirty="0"/>
              <a:t>Complete </a:t>
            </a:r>
            <a:r>
              <a:rPr lang="en-US" altLang="en-US" sz="2000" b="1" dirty="0"/>
              <a:t>Exercise </a:t>
            </a:r>
            <a:r>
              <a:rPr lang="en-US" altLang="en-US" sz="2000" b="1" dirty="0" smtClean="0"/>
              <a:t>9.2 </a:t>
            </a:r>
            <a:r>
              <a:rPr lang="en-US" altLang="en-US" sz="2000" dirty="0" smtClean="0"/>
              <a:t>and </a:t>
            </a:r>
            <a:r>
              <a:rPr lang="en-US" altLang="en-US" sz="2000" b="1" dirty="0" smtClean="0"/>
              <a:t>9.3 </a:t>
            </a:r>
            <a:r>
              <a:rPr lang="en-US" altLang="en-US" sz="2000" dirty="0"/>
              <a:t>on </a:t>
            </a:r>
            <a:r>
              <a:rPr lang="en-US" altLang="en-US" sz="2000" b="1" dirty="0"/>
              <a:t>page </a:t>
            </a:r>
            <a:r>
              <a:rPr lang="en-US" altLang="en-US" sz="2000" b="1" dirty="0" smtClean="0"/>
              <a:t>17</a:t>
            </a:r>
            <a:r>
              <a:rPr lang="en-ZA" altLang="en-US" sz="2000" b="1" dirty="0" smtClean="0"/>
              <a:t>0</a:t>
            </a:r>
            <a:r>
              <a:rPr lang="en-US" altLang="en-US" sz="2000" b="1" dirty="0" smtClean="0"/>
              <a:t> </a:t>
            </a:r>
            <a:r>
              <a:rPr lang="en-US" altLang="en-US" sz="2000" dirty="0" smtClean="0"/>
              <a:t>and </a:t>
            </a:r>
            <a:r>
              <a:rPr lang="en-US" altLang="en-US" sz="2000" b="1" dirty="0" smtClean="0"/>
              <a:t>17</a:t>
            </a:r>
            <a:r>
              <a:rPr lang="en-ZA" altLang="en-US" sz="2000" b="1" dirty="0" smtClean="0"/>
              <a:t>1</a:t>
            </a:r>
            <a:r>
              <a:rPr lang="en-US" altLang="en-US" sz="2000" b="1" dirty="0" smtClean="0"/>
              <a:t> </a:t>
            </a:r>
            <a:r>
              <a:rPr lang="en-US" altLang="en-US" sz="2000" dirty="0"/>
              <a:t>of your Student’s Book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Business expenditure</a:t>
            </a:r>
          </a:p>
        </p:txBody>
      </p:sp>
      <p:sp>
        <p:nvSpPr>
          <p:cNvPr id="3" name="Content Placeholder 2"/>
          <p:cNvSpPr>
            <a:spLocks noGrp="1"/>
          </p:cNvSpPr>
          <p:nvPr>
            <p:ph idx="1"/>
          </p:nvPr>
        </p:nvSpPr>
        <p:spPr/>
        <p:txBody>
          <a:bodyPr/>
          <a:lstStyle/>
          <a:p>
            <a:pPr marL="0" indent="0">
              <a:buNone/>
            </a:pPr>
            <a:r>
              <a:rPr lang="en-ZA" sz="2000" dirty="0"/>
              <a:t>Running a business costs </a:t>
            </a:r>
            <a:r>
              <a:rPr lang="en-ZA" sz="2000" dirty="0" smtClean="0"/>
              <a:t>money. </a:t>
            </a:r>
            <a:r>
              <a:rPr lang="en-ZA" sz="2000" dirty="0"/>
              <a:t>The bigger the business the greater the expenditure</a:t>
            </a:r>
            <a:r>
              <a:rPr lang="en-ZA" sz="2000" dirty="0" smtClean="0"/>
              <a:t>.</a:t>
            </a:r>
          </a:p>
          <a:p>
            <a:pPr marL="0" indent="0">
              <a:buNone/>
            </a:pPr>
            <a:r>
              <a:rPr lang="en-ZA" sz="2000" dirty="0"/>
              <a:t>Here are some typical business expenditures:</a:t>
            </a:r>
          </a:p>
          <a:p>
            <a:pPr marL="361950" indent="-180975"/>
            <a:r>
              <a:rPr lang="en-ZA" sz="2000" b="1" dirty="0"/>
              <a:t>Running expenses </a:t>
            </a:r>
            <a:r>
              <a:rPr lang="en-ZA" sz="2000" b="1" dirty="0" smtClean="0"/>
              <a:t>– </a:t>
            </a:r>
            <a:r>
              <a:rPr lang="en-ZA" sz="2000" dirty="0"/>
              <a:t>also known as operating costs. </a:t>
            </a:r>
            <a:r>
              <a:rPr lang="en-ZA" sz="2000" dirty="0" smtClean="0"/>
              <a:t>e.g</a:t>
            </a:r>
            <a:r>
              <a:rPr lang="en-ZA" sz="2000" dirty="0"/>
              <a:t>. electricity, rent</a:t>
            </a:r>
          </a:p>
          <a:p>
            <a:pPr marL="361950" indent="-180975"/>
            <a:r>
              <a:rPr lang="en-ZA" sz="2000" b="1" dirty="0"/>
              <a:t>Bank fees and payments</a:t>
            </a:r>
            <a:r>
              <a:rPr lang="en-ZA" sz="2000" dirty="0"/>
              <a:t> </a:t>
            </a:r>
            <a:r>
              <a:rPr lang="en-ZA" sz="2000" b="1" dirty="0"/>
              <a:t>–</a:t>
            </a:r>
            <a:r>
              <a:rPr lang="en-ZA" sz="2000" dirty="0" smtClean="0"/>
              <a:t> </a:t>
            </a:r>
            <a:r>
              <a:rPr lang="en-ZA" sz="2000" dirty="0"/>
              <a:t>interest for loans and overdrafts and monthly banking </a:t>
            </a:r>
            <a:r>
              <a:rPr lang="en-ZA" sz="2000" dirty="0" smtClean="0"/>
              <a:t>costs.</a:t>
            </a:r>
            <a:endParaRPr lang="en-ZA" sz="2000" dirty="0"/>
          </a:p>
          <a:p>
            <a:pPr marL="361950" indent="-180975"/>
            <a:r>
              <a:rPr lang="en-ZA" sz="2000" b="1" dirty="0"/>
              <a:t>Transport costs – </a:t>
            </a:r>
            <a:r>
              <a:rPr lang="en-ZA" sz="2000" dirty="0"/>
              <a:t>cost of vehicle transport or goods</a:t>
            </a:r>
          </a:p>
          <a:p>
            <a:pPr marL="361950" indent="-180975"/>
            <a:r>
              <a:rPr lang="en-ZA" sz="2000" b="1" dirty="0"/>
              <a:t>Insurance fees – </a:t>
            </a:r>
            <a:r>
              <a:rPr lang="en-ZA" sz="2000" dirty="0"/>
              <a:t>insurance against loss or accidents</a:t>
            </a:r>
          </a:p>
          <a:p>
            <a:pPr marL="361950" indent="-180975"/>
            <a:r>
              <a:rPr lang="en-ZA" sz="2000" b="1" dirty="0"/>
              <a:t>Skills levies – </a:t>
            </a:r>
            <a:r>
              <a:rPr lang="en-ZA" sz="2000" dirty="0"/>
              <a:t>payment of levies to government for skills training</a:t>
            </a:r>
            <a:r>
              <a:rPr lang="en-ZA" sz="2000" dirty="0" smtClean="0"/>
              <a:t>.</a:t>
            </a:r>
            <a:endParaRPr lang="en-ZA"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9.3</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16308" y="1707832"/>
            <a:ext cx="5825103" cy="3916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ZA" sz="2000" dirty="0" smtClean="0"/>
              <a:t>Jessie </a:t>
            </a:r>
            <a:r>
              <a:rPr lang="en-ZA" sz="2000" dirty="0"/>
              <a:t>runs a laundry service for restaurants. She collects the tablecloths, washes and irons them, then returns them to the restaurants. </a:t>
            </a:r>
          </a:p>
          <a:p>
            <a:pPr marL="361950" indent="-180975">
              <a:spcBef>
                <a:spcPts val="600"/>
              </a:spcBef>
            </a:pPr>
            <a:r>
              <a:rPr lang="en-ZA" sz="1800" dirty="0" smtClean="0"/>
              <a:t>She </a:t>
            </a:r>
            <a:r>
              <a:rPr lang="en-ZA" sz="1800" dirty="0"/>
              <a:t>runs 2 vans and employs 2 drivers. Each of the drivers earns R7 500 per month. </a:t>
            </a:r>
          </a:p>
          <a:p>
            <a:pPr marL="361950" indent="-180975">
              <a:spcBef>
                <a:spcPts val="600"/>
              </a:spcBef>
            </a:pPr>
            <a:r>
              <a:rPr lang="en-ZA" sz="1800" dirty="0" smtClean="0"/>
              <a:t>In </a:t>
            </a:r>
            <a:r>
              <a:rPr lang="en-ZA" sz="1800" dirty="0"/>
              <a:t>the laundry she employs 2 permanent people to wash and iron, and also employs other workers on a casual basis when there is too much work for the 2 permanent laundry workers. The permanent laundry workers earn a basic salary of R5 500, as well as a commission of R0,85 per tablecloth that is washed and ironed. </a:t>
            </a:r>
            <a:endParaRPr lang="en-ZA" sz="1800" dirty="0" smtClean="0"/>
          </a:p>
          <a:p>
            <a:pPr marL="361950" indent="-180975">
              <a:spcBef>
                <a:spcPts val="600"/>
              </a:spcBef>
            </a:pPr>
            <a:r>
              <a:rPr lang="en-ZA" sz="1800" dirty="0"/>
              <a:t>Jessie’s running expenses are R9 340,00 per month, on average. In addition, she is paying the bank R2 320 per month on the loan for her laundry equipment. </a:t>
            </a:r>
          </a:p>
        </p:txBody>
      </p:sp>
      <p:sp>
        <p:nvSpPr>
          <p:cNvPr id="2" name="Title 1"/>
          <p:cNvSpPr>
            <a:spLocks noGrp="1"/>
          </p:cNvSpPr>
          <p:nvPr>
            <p:ph type="title"/>
          </p:nvPr>
        </p:nvSpPr>
        <p:spPr/>
        <p:txBody>
          <a:bodyPr/>
          <a:lstStyle/>
          <a:p>
            <a:r>
              <a:rPr lang="en-ZA" dirty="0"/>
              <a:t>Example 9.5 page 172</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9.3</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0176" y="1419377"/>
            <a:ext cx="7202854" cy="1753699"/>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9.5 page 172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sp>
        <p:nvSpPr>
          <p:cNvPr id="8" name="Content Placeholder 2"/>
          <p:cNvSpPr>
            <a:spLocks noGrp="1"/>
          </p:cNvSpPr>
          <p:nvPr>
            <p:ph idx="1"/>
          </p:nvPr>
        </p:nvSpPr>
        <p:spPr>
          <a:xfrm>
            <a:off x="1506300" y="1696855"/>
            <a:ext cx="6360992" cy="864402"/>
          </a:xfrm>
          <a:prstGeom prst="rect">
            <a:avLst/>
          </a:prstGeom>
        </p:spPr>
        <p:txBody>
          <a:bodyPr/>
          <a:lstStyle/>
          <a:p>
            <a:pPr marL="266700" indent="-266700">
              <a:buFont typeface="+mj-lt"/>
              <a:buAutoNum type="arabicPeriod"/>
            </a:pPr>
            <a:r>
              <a:rPr lang="en-ZA" sz="2000" dirty="0"/>
              <a:t>Jessie’s laundry workers wash and iron a total of 4 334 tablecloths for the month. Calculate the commission each worker will earn, if they washed an equal number of tablecloths.</a:t>
            </a:r>
            <a:r>
              <a:rPr lang="en-ZA" sz="2000" b="1" dirty="0"/>
              <a:t> </a:t>
            </a:r>
            <a:endParaRPr lang="en-GB" sz="2000" b="1" dirty="0"/>
          </a:p>
        </p:txBody>
      </p:sp>
      <p:grpSp>
        <p:nvGrpSpPr>
          <p:cNvPr id="20" name="Group 19"/>
          <p:cNvGrpSpPr/>
          <p:nvPr/>
        </p:nvGrpSpPr>
        <p:grpSpPr>
          <a:xfrm>
            <a:off x="352501" y="1588230"/>
            <a:ext cx="1029149" cy="955774"/>
            <a:chOff x="352501" y="2871461"/>
            <a:chExt cx="1525437" cy="1416679"/>
          </a:xfrm>
        </p:grpSpPr>
        <p:sp>
          <p:nvSpPr>
            <p:cNvPr id="21" name="Rectangle 2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3" name="Rectangle 22"/>
          <p:cNvSpPr/>
          <p:nvPr/>
        </p:nvSpPr>
        <p:spPr>
          <a:xfrm>
            <a:off x="863600" y="3364301"/>
            <a:ext cx="7198724" cy="189925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4" name="Group 23"/>
          <p:cNvGrpSpPr>
            <a:grpSpLocks noChangeAspect="1"/>
          </p:cNvGrpSpPr>
          <p:nvPr/>
        </p:nvGrpSpPr>
        <p:grpSpPr>
          <a:xfrm>
            <a:off x="348042" y="3549467"/>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7" name="Content Placeholder 2"/>
          <p:cNvSpPr txBox="1"/>
          <p:nvPr/>
        </p:nvSpPr>
        <p:spPr>
          <a:xfrm>
            <a:off x="1523054" y="3760087"/>
            <a:ext cx="6438974" cy="12604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Font typeface="+mj-lt"/>
              <a:buAutoNum type="arabicPeriod"/>
            </a:pPr>
            <a:r>
              <a:rPr lang="en-ZA" sz="2000" dirty="0" smtClean="0"/>
              <a:t>Total </a:t>
            </a:r>
            <a:r>
              <a:rPr lang="en-ZA" sz="2000" dirty="0"/>
              <a:t>commission: 4 334 × R0,85 = R3 683,90 </a:t>
            </a:r>
            <a:endParaRPr lang="en-ZA" sz="2000" dirty="0" smtClean="0"/>
          </a:p>
          <a:p>
            <a:pPr marL="266700" indent="0">
              <a:buNone/>
            </a:pPr>
            <a:r>
              <a:rPr lang="en-ZA" sz="2000" dirty="0" smtClean="0"/>
              <a:t>Each </a:t>
            </a:r>
            <a:r>
              <a:rPr lang="en-ZA" sz="2000" dirty="0"/>
              <a:t>worker will earn commission of: </a:t>
            </a:r>
          </a:p>
          <a:p>
            <a:pPr marL="266700" indent="0">
              <a:buNone/>
            </a:pPr>
            <a:r>
              <a:rPr lang="en-ZA" sz="2000" dirty="0"/>
              <a:t>	(3 683,90 ÷ 2) = R1 841,95 </a:t>
            </a:r>
            <a:endParaRPr lang="en-ZA" sz="2000" b="1" dirty="0">
              <a:sym typeface="+mn-ea"/>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0370" y="3557239"/>
            <a:ext cx="1975559" cy="23343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900" decel="100000" fill="hold"/>
                                        <p:tgtEl>
                                          <p:spTgt spid="2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fade">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fade">
                                      <p:cBhvr>
                                        <p:cTn id="33"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0176" y="1419377"/>
            <a:ext cx="7202854" cy="194492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9.5 page 172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sp>
        <p:nvSpPr>
          <p:cNvPr id="8" name="Content Placeholder 2"/>
          <p:cNvSpPr>
            <a:spLocks noGrp="1"/>
          </p:cNvSpPr>
          <p:nvPr>
            <p:ph idx="1"/>
          </p:nvPr>
        </p:nvSpPr>
        <p:spPr>
          <a:xfrm>
            <a:off x="1506300" y="1645098"/>
            <a:ext cx="6360992" cy="1555303"/>
          </a:xfrm>
          <a:prstGeom prst="rect">
            <a:avLst/>
          </a:prstGeom>
        </p:spPr>
        <p:txBody>
          <a:bodyPr/>
          <a:lstStyle/>
          <a:p>
            <a:pPr marL="266700" indent="-266700">
              <a:buFont typeface="+mj-lt"/>
              <a:buAutoNum type="arabicPeriod" startAt="2"/>
            </a:pPr>
            <a:r>
              <a:rPr lang="en-ZA" sz="2000" dirty="0" smtClean="0"/>
              <a:t>If </a:t>
            </a:r>
            <a:r>
              <a:rPr lang="en-ZA" sz="2000" dirty="0"/>
              <a:t>Jessie also employed casual workers for a total of 14 hours, at a cost of R25,80 per hour, calculate Jessie’s total expenditure on salaries, wages and </a:t>
            </a:r>
            <a:r>
              <a:rPr lang="en-ZA" sz="2000" dirty="0" smtClean="0"/>
              <a:t>commission.</a:t>
            </a:r>
          </a:p>
          <a:p>
            <a:pPr marL="266700" indent="-266700">
              <a:buFont typeface="+mj-lt"/>
              <a:buAutoNum type="arabicPeriod" startAt="2"/>
            </a:pPr>
            <a:r>
              <a:rPr lang="en-ZA" sz="2000" dirty="0" smtClean="0"/>
              <a:t>How </a:t>
            </a:r>
            <a:r>
              <a:rPr lang="en-ZA" sz="2000" dirty="0"/>
              <a:t>much would Jessie have to pay into the Skills Development Fund? </a:t>
            </a:r>
            <a:r>
              <a:rPr lang="en-ZA" sz="2000" dirty="0" smtClean="0"/>
              <a:t> </a:t>
            </a:r>
            <a:endParaRPr lang="en-GB" sz="2000" dirty="0"/>
          </a:p>
        </p:txBody>
      </p:sp>
      <p:grpSp>
        <p:nvGrpSpPr>
          <p:cNvPr id="20" name="Group 19"/>
          <p:cNvGrpSpPr/>
          <p:nvPr/>
        </p:nvGrpSpPr>
        <p:grpSpPr>
          <a:xfrm>
            <a:off x="352501" y="1588230"/>
            <a:ext cx="1029149" cy="955774"/>
            <a:chOff x="352501" y="2871461"/>
            <a:chExt cx="1525437" cy="1416679"/>
          </a:xfrm>
        </p:grpSpPr>
        <p:sp>
          <p:nvSpPr>
            <p:cNvPr id="21" name="Rectangle 2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3" name="Rectangle 22"/>
          <p:cNvSpPr/>
          <p:nvPr/>
        </p:nvSpPr>
        <p:spPr>
          <a:xfrm>
            <a:off x="889478" y="3476442"/>
            <a:ext cx="7198724" cy="254494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4" name="Group 23"/>
          <p:cNvGrpSpPr>
            <a:grpSpLocks noChangeAspect="1"/>
          </p:cNvGrpSpPr>
          <p:nvPr/>
        </p:nvGrpSpPr>
        <p:grpSpPr>
          <a:xfrm>
            <a:off x="373920" y="3661609"/>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7" name="Content Placeholder 2"/>
          <p:cNvSpPr txBox="1"/>
          <p:nvPr/>
        </p:nvSpPr>
        <p:spPr>
          <a:xfrm>
            <a:off x="1548932" y="3734211"/>
            <a:ext cx="6539270" cy="2200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spcBef>
                <a:spcPts val="300"/>
              </a:spcBef>
              <a:buFont typeface="+mj-lt"/>
              <a:buAutoNum type="arabicPeriod" startAt="2"/>
            </a:pPr>
            <a:r>
              <a:rPr lang="en-ZA" sz="2000" dirty="0" smtClean="0"/>
              <a:t>Expenditure </a:t>
            </a:r>
            <a:r>
              <a:rPr lang="en-ZA" sz="2000" dirty="0"/>
              <a:t>of salaries, wages and commission </a:t>
            </a:r>
            <a:r>
              <a:rPr lang="en-ZA" sz="2000" dirty="0" smtClean="0"/>
              <a:t>               </a:t>
            </a:r>
          </a:p>
          <a:p>
            <a:pPr marL="535305" indent="-173355">
              <a:spcBef>
                <a:spcPts val="300"/>
              </a:spcBef>
              <a:buNone/>
              <a:tabLst>
                <a:tab pos="534670" algn="l"/>
              </a:tabLst>
            </a:pPr>
            <a:r>
              <a:rPr lang="en-ZA" sz="2000" dirty="0" smtClean="0"/>
              <a:t>= </a:t>
            </a:r>
            <a:r>
              <a:rPr lang="en-ZA" sz="2000" dirty="0"/>
              <a:t>salary of 2 drivers + salary of 2 permanent workers + wages for casual workers + commission </a:t>
            </a:r>
          </a:p>
          <a:p>
            <a:pPr marL="361950" indent="0">
              <a:spcBef>
                <a:spcPts val="300"/>
              </a:spcBef>
              <a:buNone/>
            </a:pPr>
            <a:r>
              <a:rPr lang="pt-BR" sz="2000" dirty="0"/>
              <a:t>= (2 × 7 500) + (2 × 5 500) + (2 × 1 841,95) + (14 × R25,80) </a:t>
            </a:r>
          </a:p>
          <a:p>
            <a:pPr marL="361950" indent="0">
              <a:spcBef>
                <a:spcPts val="300"/>
              </a:spcBef>
              <a:buNone/>
            </a:pPr>
            <a:r>
              <a:rPr lang="en-ZA" sz="2000" dirty="0"/>
              <a:t>= 15 000 + 11 000 + 3 683,90 + 361,20 </a:t>
            </a:r>
          </a:p>
          <a:p>
            <a:pPr marL="361950" indent="0">
              <a:spcBef>
                <a:spcPts val="300"/>
              </a:spcBef>
              <a:buNone/>
            </a:pPr>
            <a:r>
              <a:rPr lang="en-ZA" sz="2000" dirty="0"/>
              <a:t>= R30 045,10 </a:t>
            </a:r>
          </a:p>
          <a:p>
            <a:pPr marL="0" indent="0">
              <a:spcBef>
                <a:spcPts val="300"/>
              </a:spcBef>
              <a:buNone/>
            </a:pPr>
            <a:r>
              <a:rPr lang="pt-BR" sz="2000" dirty="0"/>
              <a:t>3. 1% × 30 045,10 = R300,45 </a:t>
            </a:r>
            <a:endParaRPr lang="en-ZA" sz="2000" b="1" dirty="0">
              <a:sym typeface="+mn-ea"/>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248" y="3669381"/>
            <a:ext cx="1975559" cy="23343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900" decel="100000" fill="hold"/>
                                        <p:tgtEl>
                                          <p:spTgt spid="2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fade">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fade">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fade">
                                      <p:cBhvr>
                                        <p:cTn id="38" dur="500"/>
                                        <p:tgtEl>
                                          <p:spTgt spid="2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xEl>
                                              <p:pRg st="4" end="4"/>
                                            </p:txEl>
                                          </p:spTgt>
                                        </p:tgtEl>
                                        <p:attrNameLst>
                                          <p:attrName>style.visibility</p:attrName>
                                        </p:attrNameLst>
                                      </p:cBhvr>
                                      <p:to>
                                        <p:strVal val="visible"/>
                                      </p:to>
                                    </p:set>
                                    <p:animEffect transition="in" filter="fade">
                                      <p:cBhvr>
                                        <p:cTn id="43" dur="500"/>
                                        <p:tgtEl>
                                          <p:spTgt spid="27">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xEl>
                                              <p:pRg st="5" end="5"/>
                                            </p:txEl>
                                          </p:spTgt>
                                        </p:tgtEl>
                                        <p:attrNameLst>
                                          <p:attrName>style.visibility</p:attrName>
                                        </p:attrNameLst>
                                      </p:cBhvr>
                                      <p:to>
                                        <p:strVal val="visible"/>
                                      </p:to>
                                    </p:set>
                                    <p:animEffect transition="in" filter="fade">
                                      <p:cBhvr>
                                        <p:cTn id="48"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0176" y="1419377"/>
            <a:ext cx="7202854" cy="175514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 name="Title 1"/>
          <p:cNvSpPr>
            <a:spLocks noGrp="1"/>
          </p:cNvSpPr>
          <p:nvPr>
            <p:ph type="title"/>
          </p:nvPr>
        </p:nvSpPr>
        <p:spPr/>
        <p:txBody>
          <a:bodyPr/>
          <a:lstStyle/>
          <a:p>
            <a:r>
              <a:rPr lang="en-ZA" dirty="0"/>
              <a:t>Example 9.5 page 172</a:t>
            </a:r>
          </a:p>
        </p:txBody>
      </p:sp>
      <p:sp>
        <p:nvSpPr>
          <p:cNvPr id="4" name="Text Placeholder 3"/>
          <p:cNvSpPr>
            <a:spLocks noGrp="1"/>
          </p:cNvSpPr>
          <p:nvPr>
            <p:ph type="body" sz="quarter" idx="10"/>
          </p:nvPr>
        </p:nvSpPr>
        <p:spPr/>
        <p:txBody>
          <a:bodyPr/>
          <a:lstStyle/>
          <a:p>
            <a:r>
              <a:rPr lang="en-ZA" dirty="0">
                <a:solidFill>
                  <a:schemeClr val="bg1">
                    <a:lumMod val="65000"/>
                  </a:schemeClr>
                </a:solidFill>
              </a:rPr>
              <a:t>Unit </a:t>
            </a:r>
            <a:r>
              <a:rPr lang="en-ZA" dirty="0" smtClean="0">
                <a:solidFill>
                  <a:schemeClr val="bg1">
                    <a:lumMod val="65000"/>
                  </a:schemeClr>
                </a:solidFill>
              </a:rPr>
              <a:t>9.3</a:t>
            </a:r>
            <a:endParaRPr lang="en-ZA" dirty="0">
              <a:solidFill>
                <a:schemeClr val="bg1">
                  <a:lumMod val="65000"/>
                </a:schemeClr>
              </a:solidFill>
            </a:endParaRPr>
          </a:p>
        </p:txBody>
      </p:sp>
      <p:sp>
        <p:nvSpPr>
          <p:cNvPr id="8" name="Content Placeholder 2"/>
          <p:cNvSpPr>
            <a:spLocks noGrp="1"/>
          </p:cNvSpPr>
          <p:nvPr>
            <p:ph idx="1"/>
          </p:nvPr>
        </p:nvSpPr>
        <p:spPr>
          <a:xfrm>
            <a:off x="1506300" y="1705486"/>
            <a:ext cx="6360992" cy="1348270"/>
          </a:xfrm>
          <a:prstGeom prst="rect">
            <a:avLst/>
          </a:prstGeom>
        </p:spPr>
        <p:txBody>
          <a:bodyPr/>
          <a:lstStyle/>
          <a:p>
            <a:pPr marL="263525" indent="-263525">
              <a:buFont typeface="+mj-lt"/>
              <a:buAutoNum type="arabicPeriod" startAt="4"/>
              <a:tabLst>
                <a:tab pos="266700" algn="l"/>
              </a:tabLst>
            </a:pPr>
            <a:r>
              <a:rPr lang="en-ZA" sz="2000" dirty="0" smtClean="0"/>
              <a:t>Calculate </a:t>
            </a:r>
            <a:r>
              <a:rPr lang="en-ZA" sz="2000" dirty="0"/>
              <a:t>Jessie’s total expenditure for the month. </a:t>
            </a:r>
          </a:p>
          <a:p>
            <a:pPr marL="266700" indent="-266700">
              <a:buFont typeface="+mj-lt"/>
              <a:buAutoNum type="arabicPeriod" startAt="4"/>
              <a:tabLst>
                <a:tab pos="266700" algn="l"/>
              </a:tabLst>
            </a:pPr>
            <a:r>
              <a:rPr lang="en-ZA" sz="2000" dirty="0" smtClean="0"/>
              <a:t>Jessie </a:t>
            </a:r>
            <a:r>
              <a:rPr lang="en-ZA" sz="2000" dirty="0"/>
              <a:t>charges restaurants R11,75 per tablecloth. Was her income greater than her expenditure? Show your calculations. </a:t>
            </a:r>
            <a:endParaRPr lang="en-GB" sz="2000" dirty="0"/>
          </a:p>
        </p:txBody>
      </p:sp>
      <p:grpSp>
        <p:nvGrpSpPr>
          <p:cNvPr id="20" name="Group 19"/>
          <p:cNvGrpSpPr/>
          <p:nvPr/>
        </p:nvGrpSpPr>
        <p:grpSpPr>
          <a:xfrm>
            <a:off x="352501" y="1588230"/>
            <a:ext cx="1029149" cy="955774"/>
            <a:chOff x="352501" y="2871461"/>
            <a:chExt cx="1525437" cy="1416679"/>
          </a:xfrm>
        </p:grpSpPr>
        <p:sp>
          <p:nvSpPr>
            <p:cNvPr id="21" name="Rectangle 2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3" name="Rectangle 22"/>
          <p:cNvSpPr/>
          <p:nvPr/>
        </p:nvSpPr>
        <p:spPr>
          <a:xfrm>
            <a:off x="890176" y="3273231"/>
            <a:ext cx="7198724" cy="275663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4" name="Group 23"/>
          <p:cNvGrpSpPr>
            <a:grpSpLocks noChangeAspect="1"/>
          </p:cNvGrpSpPr>
          <p:nvPr/>
        </p:nvGrpSpPr>
        <p:grpSpPr>
          <a:xfrm>
            <a:off x="373920" y="3454578"/>
            <a:ext cx="1031115" cy="957600"/>
            <a:chOff x="352501" y="1521403"/>
            <a:chExt cx="1525437" cy="1416679"/>
          </a:xfrm>
        </p:grpSpPr>
        <p:sp>
          <p:nvSpPr>
            <p:cNvPr id="25" name="Rectangle 2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7" name="Content Placeholder 2"/>
          <p:cNvSpPr txBox="1"/>
          <p:nvPr/>
        </p:nvSpPr>
        <p:spPr>
          <a:xfrm>
            <a:off x="1548932" y="3527180"/>
            <a:ext cx="6539270" cy="2200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70000"/>
              </a:lnSpc>
              <a:buFont typeface="+mj-lt"/>
              <a:buAutoNum type="arabicPeriod" startAt="4"/>
            </a:pPr>
            <a:r>
              <a:rPr lang="en-ZA" sz="2000" dirty="0" smtClean="0"/>
              <a:t>Salaries</a:t>
            </a:r>
            <a:r>
              <a:rPr lang="en-ZA" sz="2000" dirty="0"/>
              <a:t>, wages &amp; commission + Skills Development Levy </a:t>
            </a:r>
          </a:p>
          <a:p>
            <a:pPr marL="0" indent="0">
              <a:lnSpc>
                <a:spcPct val="70000"/>
              </a:lnSpc>
              <a:buFont typeface="+mj-lt"/>
              <a:buNone/>
            </a:pPr>
            <a:r>
              <a:rPr lang="en-ZA" sz="2000" dirty="0"/>
              <a:t>     + running expenses + bank loan </a:t>
            </a:r>
          </a:p>
          <a:p>
            <a:pPr marL="266700" indent="0">
              <a:buNone/>
            </a:pPr>
            <a:r>
              <a:rPr lang="en-ZA" sz="2000" dirty="0"/>
              <a:t>= 30 045,10 + 300,45 + 9 340 + 2 320 </a:t>
            </a:r>
          </a:p>
          <a:p>
            <a:pPr marL="266700" indent="0">
              <a:buNone/>
            </a:pPr>
            <a:r>
              <a:rPr lang="en-ZA" sz="2000" dirty="0"/>
              <a:t>= R42 005,55 </a:t>
            </a:r>
          </a:p>
          <a:p>
            <a:pPr marL="266700" indent="-266700">
              <a:buFont typeface="+mj-lt"/>
              <a:buAutoNum type="arabicPeriod" startAt="5"/>
            </a:pPr>
            <a:r>
              <a:rPr lang="en-ZA" sz="2000" dirty="0" smtClean="0"/>
              <a:t>4 </a:t>
            </a:r>
            <a:r>
              <a:rPr lang="en-ZA" sz="2000" dirty="0"/>
              <a:t>334 tablecloths × R11,75 = R50 924,50. </a:t>
            </a:r>
          </a:p>
          <a:p>
            <a:pPr marL="0" indent="0">
              <a:lnSpc>
                <a:spcPct val="60000"/>
              </a:lnSpc>
              <a:buFont typeface="+mj-lt"/>
              <a:buNone/>
            </a:pPr>
            <a:r>
              <a:rPr lang="en-ZA" sz="2000" dirty="0"/>
              <a:t>     Her expenditure was R42 005,55, so her income was  </a:t>
            </a:r>
          </a:p>
          <a:p>
            <a:pPr marL="0" indent="0">
              <a:lnSpc>
                <a:spcPct val="60000"/>
              </a:lnSpc>
              <a:buFont typeface="+mj-lt"/>
              <a:buNone/>
            </a:pPr>
            <a:r>
              <a:rPr lang="en-ZA" sz="2000" dirty="0"/>
              <a:t>     greater than her expenditure. </a:t>
            </a:r>
            <a:endParaRPr lang="en-ZA" sz="2000" b="1" dirty="0">
              <a:sym typeface="+mn-ea"/>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248" y="3462350"/>
            <a:ext cx="1975559" cy="23343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900" decel="100000" fill="hold"/>
                                        <p:tgtEl>
                                          <p:spTgt spid="2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fade">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fade">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fade">
                                      <p:cBhvr>
                                        <p:cTn id="38" dur="500"/>
                                        <p:tgtEl>
                                          <p:spTgt spid="2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xEl>
                                              <p:pRg st="4" end="4"/>
                                            </p:txEl>
                                          </p:spTgt>
                                        </p:tgtEl>
                                        <p:attrNameLst>
                                          <p:attrName>style.visibility</p:attrName>
                                        </p:attrNameLst>
                                      </p:cBhvr>
                                      <p:to>
                                        <p:strVal val="visible"/>
                                      </p:to>
                                    </p:set>
                                    <p:animEffect transition="in" filter="fade">
                                      <p:cBhvr>
                                        <p:cTn id="43" dur="500"/>
                                        <p:tgtEl>
                                          <p:spTgt spid="27">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xEl>
                                              <p:pRg st="5" end="5"/>
                                            </p:txEl>
                                          </p:spTgt>
                                        </p:tgtEl>
                                        <p:attrNameLst>
                                          <p:attrName>style.visibility</p:attrName>
                                        </p:attrNameLst>
                                      </p:cBhvr>
                                      <p:to>
                                        <p:strVal val="visible"/>
                                      </p:to>
                                    </p:set>
                                    <p:animEffect transition="in" filter="fade">
                                      <p:cBhvr>
                                        <p:cTn id="48" dur="500"/>
                                        <p:tgtEl>
                                          <p:spTgt spid="27">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xEl>
                                              <p:pRg st="6" end="6"/>
                                            </p:txEl>
                                          </p:spTgt>
                                        </p:tgtEl>
                                        <p:attrNameLst>
                                          <p:attrName>style.visibility</p:attrName>
                                        </p:attrNameLst>
                                      </p:cBhvr>
                                      <p:to>
                                        <p:strVal val="visible"/>
                                      </p:to>
                                    </p:set>
                                    <p:animEffect transition="in" filter="fade">
                                      <p:cBhvr>
                                        <p:cTn id="53"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9.3 </a:t>
            </a:r>
            <a:endParaRPr lang="en-ZA" dirty="0"/>
          </a:p>
        </p:txBody>
      </p:sp>
      <p:sp>
        <p:nvSpPr>
          <p:cNvPr id="3" name="Content Placeholder 2"/>
          <p:cNvSpPr>
            <a:spLocks noGrp="1"/>
          </p:cNvSpPr>
          <p:nvPr>
            <p:ph sz="quarter" idx="10"/>
          </p:nvPr>
        </p:nvSpPr>
        <p:spPr/>
        <p:txBody>
          <a:bodyPr/>
          <a:lstStyle/>
          <a:p>
            <a:r>
              <a:rPr lang="en-ZA" dirty="0" smtClean="0"/>
              <a:t>Exercise 9.4</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9.4 </a:t>
            </a:r>
            <a:r>
              <a:rPr lang="en-US" altLang="en-US" sz="2000" dirty="0"/>
              <a:t>on </a:t>
            </a:r>
            <a:r>
              <a:rPr lang="en-US" altLang="en-US" sz="2000" b="1" dirty="0"/>
              <a:t>page </a:t>
            </a:r>
            <a:r>
              <a:rPr lang="en-US" altLang="en-US" sz="2000" b="1" dirty="0" smtClean="0"/>
              <a:t>17</a:t>
            </a:r>
            <a:r>
              <a:rPr lang="en-ZA" altLang="en-US" sz="2000" b="1" dirty="0" smtClean="0"/>
              <a:t>3</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a:t>9</a:t>
            </a:r>
            <a:r>
              <a:rPr lang="en-ZA" dirty="0" smtClean="0"/>
              <a:t>.1	Financial </a:t>
            </a:r>
            <a:r>
              <a:rPr lang="en-ZA" dirty="0"/>
              <a:t>matters relating to home-based </a:t>
            </a:r>
            <a:r>
              <a:rPr lang="en-ZA" dirty="0" smtClean="0"/>
              <a:t>	workplaces </a:t>
            </a:r>
            <a:r>
              <a:rPr lang="en-ZA" dirty="0"/>
              <a:t>and businesses</a:t>
            </a:r>
          </a:p>
          <a:p>
            <a:pPr marL="0" indent="0">
              <a:buNone/>
            </a:pPr>
            <a:r>
              <a:rPr lang="en-ZA" dirty="0"/>
              <a:t>9</a:t>
            </a:r>
            <a:r>
              <a:rPr lang="en-ZA" dirty="0" smtClean="0"/>
              <a:t>.2	Sources </a:t>
            </a:r>
            <a:r>
              <a:rPr lang="en-ZA" dirty="0"/>
              <a:t>of income for a business</a:t>
            </a:r>
          </a:p>
          <a:p>
            <a:pPr marL="0" indent="0">
              <a:buNone/>
            </a:pPr>
            <a:r>
              <a:rPr lang="en-ZA" dirty="0"/>
              <a:t>9</a:t>
            </a:r>
            <a:r>
              <a:rPr lang="en-ZA" dirty="0" smtClean="0"/>
              <a:t>.3	Business </a:t>
            </a:r>
            <a:r>
              <a:rPr lang="en-ZA" dirty="0"/>
              <a:t>expenditure</a:t>
            </a:r>
          </a:p>
          <a:p>
            <a:pPr marL="0" indent="0">
              <a:buNone/>
            </a:pPr>
            <a:r>
              <a:rPr lang="en-ZA" dirty="0"/>
              <a:t>9</a:t>
            </a:r>
            <a:r>
              <a:rPr lang="en-ZA" dirty="0" smtClean="0"/>
              <a:t>.4	Budgets </a:t>
            </a:r>
            <a:r>
              <a:rPr lang="en-ZA" dirty="0"/>
              <a:t>and income and </a:t>
            </a:r>
            <a:r>
              <a:rPr lang="en-ZA" dirty="0" smtClean="0"/>
              <a:t>expenditure	statements</a:t>
            </a:r>
            <a:endParaRPr lang="en-ZA" dirty="0"/>
          </a:p>
          <a:p>
            <a:pPr marL="0" indent="0">
              <a:buNone/>
            </a:pPr>
            <a:r>
              <a:rPr lang="en-ZA" dirty="0"/>
              <a:t>9</a:t>
            </a:r>
            <a:r>
              <a:rPr lang="en-ZA" dirty="0" smtClean="0"/>
              <a:t>.5	Understanding </a:t>
            </a:r>
            <a:r>
              <a:rPr lang="en-ZA" dirty="0"/>
              <a:t>variance</a:t>
            </a:r>
          </a:p>
          <a:p>
            <a:pPr marL="0" indent="0">
              <a:buNone/>
            </a:pPr>
            <a:r>
              <a:rPr lang="en-ZA" dirty="0"/>
              <a:t>9</a:t>
            </a:r>
            <a:r>
              <a:rPr lang="en-ZA" dirty="0" smtClean="0"/>
              <a:t>.6	Corrective </a:t>
            </a:r>
            <a:r>
              <a:rPr lang="en-ZA" dirty="0"/>
              <a:t>measures in financial </a:t>
            </a:r>
            <a:r>
              <a:rPr lang="en-ZA" dirty="0" smtClean="0"/>
              <a:t>control</a:t>
            </a:r>
            <a:endParaRPr lang="en-Z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4309" y="2502156"/>
            <a:ext cx="2627682" cy="3104870"/>
          </a:xfrm>
          <a:prstGeom prst="rect">
            <a:avLst/>
          </a:prstGeom>
          <a:noFill/>
          <a:ln>
            <a:noFill/>
          </a:ln>
        </p:spPr>
      </p:pic>
      <p:sp>
        <p:nvSpPr>
          <p:cNvPr id="2" name="Title 1"/>
          <p:cNvSpPr>
            <a:spLocks noGrp="1"/>
          </p:cNvSpPr>
          <p:nvPr>
            <p:ph type="title"/>
          </p:nvPr>
        </p:nvSpPr>
        <p:spPr/>
        <p:txBody>
          <a:bodyPr/>
          <a:lstStyle/>
          <a:p>
            <a:r>
              <a:rPr lang="en-ZA" sz="4400" dirty="0"/>
              <a:t>Budgets and income and expenditure statements</a:t>
            </a:r>
          </a:p>
        </p:txBody>
      </p:sp>
      <p:sp>
        <p:nvSpPr>
          <p:cNvPr id="4" name="Text Placeholder 3"/>
          <p:cNvSpPr>
            <a:spLocks noGrp="1"/>
          </p:cNvSpPr>
          <p:nvPr>
            <p:ph type="body" sz="quarter" idx="10"/>
          </p:nvPr>
        </p:nvSpPr>
        <p:spPr/>
        <p:txBody>
          <a:bodyPr/>
          <a:lstStyle/>
          <a:p>
            <a:r>
              <a:rPr lang="en-ZA" dirty="0"/>
              <a:t>Unit </a:t>
            </a:r>
            <a:r>
              <a:rPr lang="en-ZA" dirty="0" smtClean="0"/>
              <a:t>9.4</a:t>
            </a:r>
            <a:endParaRPr lang="en-Z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463" y="4421802"/>
            <a:ext cx="3267780" cy="1440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924"/>
          <a:stretch>
            <a:fillRect/>
          </a:stretch>
        </p:blipFill>
        <p:spPr>
          <a:xfrm>
            <a:off x="646998" y="2216986"/>
            <a:ext cx="2762206" cy="139788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353"/>
          <a:stretch>
            <a:fillRect/>
          </a:stretch>
        </p:blipFill>
        <p:spPr>
          <a:xfrm>
            <a:off x="4154414" y="2216986"/>
            <a:ext cx="3673879" cy="1440000"/>
          </a:xfrm>
          <a:prstGeom prst="rect">
            <a:avLst/>
          </a:prstGeom>
        </p:spPr>
      </p:pic>
      <p:cxnSp>
        <p:nvCxnSpPr>
          <p:cNvPr id="9" name="Straight Arrow Connector 8"/>
          <p:cNvCxnSpPr/>
          <p:nvPr/>
        </p:nvCxnSpPr>
        <p:spPr>
          <a:xfrm>
            <a:off x="3264762" y="2905572"/>
            <a:ext cx="106911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5451812" y="3998010"/>
            <a:ext cx="106911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Income and expenditure statements</a:t>
            </a:r>
          </a:p>
        </p:txBody>
      </p:sp>
      <p:sp>
        <p:nvSpPr>
          <p:cNvPr id="3" name="Content Placeholder 2"/>
          <p:cNvSpPr>
            <a:spLocks noGrp="1"/>
          </p:cNvSpPr>
          <p:nvPr>
            <p:ph idx="1"/>
          </p:nvPr>
        </p:nvSpPr>
        <p:spPr/>
        <p:txBody>
          <a:bodyPr anchor="b"/>
          <a:lstStyle/>
          <a:p>
            <a:endParaRPr lang="en-ZA" dirty="0" smtClean="0"/>
          </a:p>
          <a:p>
            <a:pPr marL="179705" indent="-179705">
              <a:buFont typeface="Arial" panose="020B0604020202020204" pitchFamily="34" charset="0"/>
              <a:buChar char="•"/>
            </a:pPr>
            <a:r>
              <a:rPr lang="en-ZA" dirty="0" smtClean="0"/>
              <a:t>The </a:t>
            </a:r>
            <a:r>
              <a:rPr lang="en-ZA" dirty="0"/>
              <a:t>statement indicates actual income and expenditure. It serves as a tool to budget for future business activities.</a:t>
            </a:r>
          </a:p>
          <a:p>
            <a:pPr marL="179705" indent="-179705">
              <a:buFont typeface="Arial" panose="020B0604020202020204" pitchFamily="34" charset="0"/>
              <a:buChar char="•"/>
            </a:pPr>
            <a:r>
              <a:rPr lang="en-ZA" dirty="0" smtClean="0"/>
              <a:t>The statement informs the</a:t>
            </a:r>
            <a:r>
              <a:rPr lang="en-ZA" dirty="0"/>
              <a:t> business owner about how well the business is doing and if costs need to be cut to increase profitability or not</a:t>
            </a:r>
            <a:r>
              <a:rPr lang="en-ZA" dirty="0" smtClean="0"/>
              <a:t>.</a:t>
            </a:r>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9.4</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943" y="1940165"/>
            <a:ext cx="2052414" cy="266050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9.7 page 176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9.4</a:t>
            </a:r>
            <a:endParaRPr lang="en-GB" dirty="0">
              <a:solidFill>
                <a:schemeClr val="bg1">
                  <a:lumMod val="65000"/>
                </a:schemeClr>
              </a:solidFill>
            </a:endParaRPr>
          </a:p>
        </p:txBody>
      </p:sp>
      <p:sp>
        <p:nvSpPr>
          <p:cNvPr id="9" name="Content Placeholder 2"/>
          <p:cNvSpPr>
            <a:spLocks noGrp="1"/>
          </p:cNvSpPr>
          <p:nvPr>
            <p:ph idx="1"/>
          </p:nvPr>
        </p:nvSpPr>
        <p:spPr>
          <a:xfrm>
            <a:off x="4102871" y="1471896"/>
            <a:ext cx="4056890" cy="4485323"/>
          </a:xfrm>
        </p:spPr>
        <p:txBody>
          <a:bodyPr/>
          <a:lstStyle/>
          <a:p>
            <a:pPr marL="0" indent="0" algn="ctr">
              <a:buNone/>
            </a:pPr>
            <a:endParaRPr lang="en-ZA" sz="1800" dirty="0"/>
          </a:p>
          <a:p>
            <a:pPr marL="0" indent="0" algn="l">
              <a:buNone/>
            </a:pPr>
            <a:r>
              <a:rPr lang="en-ZA" sz="1800" dirty="0" err="1"/>
              <a:t>Mpho</a:t>
            </a:r>
            <a:r>
              <a:rPr lang="en-ZA" sz="1800" dirty="0"/>
              <a:t> runs a Cut, Make &amp; Trim (CMT) operation. His small factory manufactures tracksuits for a larger business. The larger business sells the tracksuits to shops and sports clubs. </a:t>
            </a:r>
          </a:p>
          <a:p>
            <a:pPr marL="0" indent="0" algn="l">
              <a:buNone/>
            </a:pPr>
            <a:r>
              <a:rPr lang="en-ZA" sz="1800" dirty="0"/>
              <a:t>In 2016 </a:t>
            </a:r>
            <a:r>
              <a:rPr lang="en-ZA" sz="1800" dirty="0" err="1"/>
              <a:t>Mpho</a:t>
            </a:r>
            <a:r>
              <a:rPr lang="en-ZA" sz="1800" dirty="0"/>
              <a:t> obtained start-up funding for his business, as his budget shows. </a:t>
            </a:r>
          </a:p>
          <a:p>
            <a:pPr marL="0" indent="0" algn="l">
              <a:buNone/>
            </a:pPr>
            <a:r>
              <a:rPr lang="en-ZA" sz="1800" dirty="0"/>
              <a:t>By comparing his actual income and expenditure for 2016 and 2017, </a:t>
            </a:r>
            <a:r>
              <a:rPr lang="en-ZA" sz="1800" dirty="0" err="1"/>
              <a:t>Mpho</a:t>
            </a:r>
            <a:r>
              <a:rPr lang="en-ZA" sz="1800" dirty="0"/>
              <a:t> could see that his expenditure in 2017 was different from his expenditure in 2016.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73"/>
          <a:stretch>
            <a:fillRect/>
          </a:stretch>
        </p:blipFill>
        <p:spPr>
          <a:xfrm>
            <a:off x="620284" y="1412876"/>
            <a:ext cx="3224497" cy="460336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9.7 page 176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9.4</a:t>
            </a:r>
            <a:endParaRPr lang="en-GB" dirty="0">
              <a:solidFill>
                <a:schemeClr val="bg1">
                  <a:lumMod val="65000"/>
                </a:schemeClr>
              </a:solidFill>
            </a:endParaRPr>
          </a:p>
        </p:txBody>
      </p:sp>
      <p:sp>
        <p:nvSpPr>
          <p:cNvPr id="9" name="Content Placeholder 2"/>
          <p:cNvSpPr>
            <a:spLocks noGrp="1"/>
          </p:cNvSpPr>
          <p:nvPr>
            <p:ph idx="1"/>
          </p:nvPr>
        </p:nvSpPr>
        <p:spPr>
          <a:xfrm>
            <a:off x="4102871" y="1471896"/>
            <a:ext cx="4056890" cy="4485323"/>
          </a:xfrm>
        </p:spPr>
        <p:txBody>
          <a:bodyPr/>
          <a:lstStyle/>
          <a:p>
            <a:pPr marL="179705" indent="-179705"/>
            <a:r>
              <a:rPr lang="en-ZA" sz="1800" dirty="0" err="1" smtClean="0"/>
              <a:t>Mpho’s</a:t>
            </a:r>
            <a:r>
              <a:rPr lang="en-ZA" sz="1800" dirty="0" smtClean="0"/>
              <a:t> </a:t>
            </a:r>
            <a:r>
              <a:rPr lang="en-ZA" sz="1800" dirty="0"/>
              <a:t>total income for 2016 was less than he budgeted for. </a:t>
            </a:r>
          </a:p>
          <a:p>
            <a:pPr marL="179705" indent="-179705"/>
            <a:r>
              <a:rPr lang="en-ZA" sz="1800" dirty="0"/>
              <a:t>In 2017 his income was more than he budgeted for. </a:t>
            </a:r>
          </a:p>
          <a:p>
            <a:pPr marL="179705" indent="-179705"/>
            <a:r>
              <a:rPr lang="en-ZA" sz="1800" dirty="0"/>
              <a:t>In 2016 </a:t>
            </a:r>
            <a:r>
              <a:rPr lang="en-ZA" sz="1800" dirty="0" err="1"/>
              <a:t>Mpho’s</a:t>
            </a:r>
            <a:r>
              <a:rPr lang="en-ZA" sz="1800" dirty="0"/>
              <a:t> income included sponsorship and a bank loan. </a:t>
            </a:r>
          </a:p>
          <a:p>
            <a:pPr marL="179705" indent="-179705"/>
            <a:r>
              <a:rPr lang="en-ZA" sz="1800" dirty="0"/>
              <a:t>In 2017 his income was from sales only. </a:t>
            </a:r>
          </a:p>
          <a:p>
            <a:pPr marL="179705" indent="-179705"/>
            <a:r>
              <a:rPr lang="en-ZA" sz="1800" dirty="0"/>
              <a:t>In 2016 his total expenditure was slightly more than his budget. In 2017 it was slightly less than his budget. </a:t>
            </a:r>
          </a:p>
          <a:p>
            <a:pPr marL="179705" indent="-179705"/>
            <a:r>
              <a:rPr lang="en-ZA" sz="1800" dirty="0"/>
              <a:t>For both 2016 and 2017, </a:t>
            </a:r>
            <a:r>
              <a:rPr lang="en-ZA" sz="1800" dirty="0" err="1"/>
              <a:t>Mpho’s</a:t>
            </a:r>
            <a:r>
              <a:rPr lang="en-ZA" sz="1800" dirty="0"/>
              <a:t> income was more than his expenditure. This is a good sign, because it shows that the business made a profit. </a:t>
            </a:r>
          </a:p>
          <a:p>
            <a:pPr marL="179705" indent="-179705"/>
            <a:endParaRPr lang="en-ZA" sz="1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73"/>
          <a:stretch>
            <a:fillRect/>
          </a:stretch>
        </p:blipFill>
        <p:spPr>
          <a:xfrm>
            <a:off x="620284" y="1412876"/>
            <a:ext cx="3224497" cy="460336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9.4 </a:t>
            </a:r>
            <a:endParaRPr lang="en-ZA" dirty="0"/>
          </a:p>
        </p:txBody>
      </p:sp>
      <p:sp>
        <p:nvSpPr>
          <p:cNvPr id="3" name="Content Placeholder 2"/>
          <p:cNvSpPr>
            <a:spLocks noGrp="1"/>
          </p:cNvSpPr>
          <p:nvPr>
            <p:ph sz="quarter" idx="10"/>
          </p:nvPr>
        </p:nvSpPr>
        <p:spPr/>
        <p:txBody>
          <a:bodyPr/>
          <a:lstStyle/>
          <a:p>
            <a:r>
              <a:rPr lang="en-ZA" dirty="0" smtClean="0"/>
              <a:t>Exercise 9.5</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9.5 </a:t>
            </a:r>
            <a:r>
              <a:rPr lang="en-US" altLang="en-US" sz="2000" dirty="0"/>
              <a:t>on </a:t>
            </a:r>
            <a:r>
              <a:rPr lang="en-US" altLang="en-US" sz="2000" b="1" dirty="0"/>
              <a:t>page </a:t>
            </a:r>
            <a:r>
              <a:rPr lang="en-ZA" altLang="en-US" sz="2000" b="1" dirty="0" smtClean="0"/>
              <a:t>177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Understanding variance</a:t>
            </a:r>
          </a:p>
        </p:txBody>
      </p:sp>
      <p:sp>
        <p:nvSpPr>
          <p:cNvPr id="3" name="Content Placeholder 2"/>
          <p:cNvSpPr>
            <a:spLocks noGrp="1"/>
          </p:cNvSpPr>
          <p:nvPr>
            <p:ph idx="1"/>
          </p:nvPr>
        </p:nvSpPr>
        <p:spPr>
          <a:xfrm>
            <a:off x="868447" y="5195688"/>
            <a:ext cx="3185380" cy="589660"/>
          </a:xfrm>
        </p:spPr>
        <p:txBody>
          <a:bodyPr/>
          <a:lstStyle/>
          <a:p>
            <a:pPr marL="0" indent="0" algn="ctr">
              <a:buNone/>
            </a:pPr>
            <a:r>
              <a:rPr lang="en-ZA" sz="2000" dirty="0" smtClean="0"/>
              <a:t>When </a:t>
            </a:r>
            <a:r>
              <a:rPr lang="en-ZA" sz="2000" dirty="0"/>
              <a:t>actual income is more than </a:t>
            </a:r>
            <a:r>
              <a:rPr lang="en-ZA" sz="2000" dirty="0" smtClean="0"/>
              <a:t>budget</a:t>
            </a:r>
            <a:endParaRPr lang="en-ZA"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9.5</a:t>
            </a:r>
            <a:endParaRPr lang="en-GB" dirty="0">
              <a:solidFill>
                <a:schemeClr val="bg1">
                  <a:lumMod val="65000"/>
                </a:schemeClr>
              </a:solidFill>
            </a:endParaRPr>
          </a:p>
        </p:txBody>
      </p:sp>
      <p:sp>
        <p:nvSpPr>
          <p:cNvPr id="5" name="Rectangle 4"/>
          <p:cNvSpPr/>
          <p:nvPr/>
        </p:nvSpPr>
        <p:spPr>
          <a:xfrm>
            <a:off x="484419" y="1770791"/>
            <a:ext cx="7558914" cy="93822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68447" y="1577938"/>
            <a:ext cx="122527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Variance</a:t>
            </a:r>
            <a:endParaRPr lang="en-GB" sz="2000" b="1" i="1" dirty="0">
              <a:solidFill>
                <a:srgbClr val="64AFA8"/>
              </a:solidFill>
            </a:endParaRPr>
          </a:p>
        </p:txBody>
      </p:sp>
      <p:sp>
        <p:nvSpPr>
          <p:cNvPr id="7" name="TextBox 6"/>
          <p:cNvSpPr txBox="1"/>
          <p:nvPr/>
        </p:nvSpPr>
        <p:spPr>
          <a:xfrm>
            <a:off x="640049" y="1908908"/>
            <a:ext cx="7311151" cy="706755"/>
          </a:xfrm>
          <a:prstGeom prst="rect">
            <a:avLst/>
          </a:prstGeom>
          <a:noFill/>
        </p:spPr>
        <p:txBody>
          <a:bodyPr wrap="square" rtlCol="0">
            <a:spAutoFit/>
          </a:bodyPr>
          <a:lstStyle/>
          <a:p>
            <a:r>
              <a:rPr lang="en-ZA" sz="2000" b="1" dirty="0"/>
              <a:t>Variance</a:t>
            </a:r>
            <a:r>
              <a:rPr lang="en-ZA" sz="2000" dirty="0"/>
              <a:t> is the difference between the budgeted income and the actual income received.</a:t>
            </a:r>
          </a:p>
        </p:txBody>
      </p:sp>
      <p:sp>
        <p:nvSpPr>
          <p:cNvPr id="8" name="Content Placeholder 2"/>
          <p:cNvSpPr txBox="1"/>
          <p:nvPr/>
        </p:nvSpPr>
        <p:spPr>
          <a:xfrm>
            <a:off x="503304" y="3180613"/>
            <a:ext cx="3848860" cy="5896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b="1" dirty="0" smtClean="0">
                <a:solidFill>
                  <a:srgbClr val="0D9293"/>
                </a:solidFill>
              </a:rPr>
              <a:t>Favourable Budget</a:t>
            </a:r>
            <a:endParaRPr lang="en-ZA" b="1" dirty="0">
              <a:solidFill>
                <a:srgbClr val="0D9293"/>
              </a:solidFill>
            </a:endParaRPr>
          </a:p>
        </p:txBody>
      </p:sp>
      <p:sp>
        <p:nvSpPr>
          <p:cNvPr id="11" name="Content Placeholder 2"/>
          <p:cNvSpPr txBox="1"/>
          <p:nvPr/>
        </p:nvSpPr>
        <p:spPr>
          <a:xfrm>
            <a:off x="4422880" y="5195688"/>
            <a:ext cx="3185380" cy="5896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sz="2000" dirty="0" smtClean="0"/>
              <a:t>When actual income is less than budget</a:t>
            </a:r>
            <a:endParaRPr lang="en-ZA" sz="2000" dirty="0"/>
          </a:p>
        </p:txBody>
      </p:sp>
      <p:sp>
        <p:nvSpPr>
          <p:cNvPr id="12" name="Content Placeholder 2"/>
          <p:cNvSpPr txBox="1"/>
          <p:nvPr/>
        </p:nvSpPr>
        <p:spPr>
          <a:xfrm>
            <a:off x="4057737" y="3180613"/>
            <a:ext cx="3848860" cy="5896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b="1" dirty="0" smtClean="0">
                <a:solidFill>
                  <a:srgbClr val="9CCB45"/>
                </a:solidFill>
              </a:rPr>
              <a:t>Adverse Variance</a:t>
            </a:r>
            <a:endParaRPr lang="en-ZA" b="1" dirty="0">
              <a:solidFill>
                <a:srgbClr val="9CCB45"/>
              </a:solidFill>
            </a:endParaRPr>
          </a:p>
        </p:txBody>
      </p:sp>
      <p:sp>
        <p:nvSpPr>
          <p:cNvPr id="13" name="TextBox 12"/>
          <p:cNvSpPr txBox="1"/>
          <p:nvPr/>
        </p:nvSpPr>
        <p:spPr>
          <a:xfrm>
            <a:off x="4566522" y="4143558"/>
            <a:ext cx="2793101" cy="576293"/>
          </a:xfrm>
          <a:prstGeom prst="rect">
            <a:avLst/>
          </a:prstGeom>
          <a:noFill/>
          <a:ln w="28575">
            <a:solidFill>
              <a:schemeClr val="tx1"/>
            </a:solidFill>
          </a:ln>
        </p:spPr>
        <p:txBody>
          <a:bodyPr wrap="none" lIns="144000" tIns="72000" rIns="144000" bIns="72000" rtlCol="0">
            <a:spAutoFit/>
          </a:bodyPr>
          <a:lstStyle/>
          <a:p>
            <a:r>
              <a:rPr lang="en-ZA" sz="2800" b="1" dirty="0" smtClean="0"/>
              <a:t>Income &lt; Budget</a:t>
            </a:r>
            <a:endParaRPr lang="en-ZA" sz="2800" b="1" dirty="0"/>
          </a:p>
        </p:txBody>
      </p:sp>
      <p:sp>
        <p:nvSpPr>
          <p:cNvPr id="14" name="Rectangle 13"/>
          <p:cNvSpPr/>
          <p:nvPr/>
        </p:nvSpPr>
        <p:spPr>
          <a:xfrm>
            <a:off x="4211565" y="3127761"/>
            <a:ext cx="69403" cy="2893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p:cNvSpPr txBox="1"/>
          <p:nvPr/>
        </p:nvSpPr>
        <p:spPr>
          <a:xfrm>
            <a:off x="1039525" y="4143558"/>
            <a:ext cx="2793101" cy="576293"/>
          </a:xfrm>
          <a:prstGeom prst="rect">
            <a:avLst/>
          </a:prstGeom>
          <a:noFill/>
          <a:ln w="28575">
            <a:solidFill>
              <a:schemeClr val="tx1"/>
            </a:solidFill>
          </a:ln>
        </p:spPr>
        <p:txBody>
          <a:bodyPr wrap="none" lIns="144000" tIns="72000" rIns="144000" bIns="72000" rtlCol="0">
            <a:spAutoFit/>
          </a:bodyPr>
          <a:lstStyle/>
          <a:p>
            <a:r>
              <a:rPr lang="en-ZA" sz="2800" b="1" dirty="0" smtClean="0"/>
              <a:t>Income &gt; Budget</a:t>
            </a:r>
            <a:endParaRPr lang="en-ZA" sz="2800" b="1"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188" y="2153143"/>
            <a:ext cx="2987376" cy="35298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p:cTn id="3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p:bldP spid="8" grpId="0"/>
      <p:bldP spid="11" grpId="0"/>
      <p:bldP spid="12" grpId="0"/>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Causes of variance</a:t>
            </a:r>
          </a:p>
        </p:txBody>
      </p:sp>
      <p:sp>
        <p:nvSpPr>
          <p:cNvPr id="3" name="Content Placeholder 2"/>
          <p:cNvSpPr>
            <a:spLocks noGrp="1"/>
          </p:cNvSpPr>
          <p:nvPr>
            <p:ph idx="1"/>
          </p:nvPr>
        </p:nvSpPr>
        <p:spPr>
          <a:xfrm>
            <a:off x="399415" y="1398270"/>
            <a:ext cx="7905750" cy="4679950"/>
          </a:xfrm>
        </p:spPr>
        <p:txBody>
          <a:bodyPr/>
          <a:lstStyle/>
          <a:p>
            <a:pPr marL="0" indent="0">
              <a:buNone/>
            </a:pPr>
            <a:r>
              <a:rPr lang="en-ZA" sz="2000" dirty="0" smtClean="0"/>
              <a:t>As </a:t>
            </a:r>
            <a:r>
              <a:rPr lang="en-ZA" sz="2000" dirty="0"/>
              <a:t>budgets are based on previous year's figures, certain factors can affect these projections. </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9.5</a:t>
            </a:r>
            <a:endParaRPr lang="en-GB" dirty="0">
              <a:solidFill>
                <a:schemeClr val="bg1">
                  <a:lumMod val="65000"/>
                </a:schemeClr>
              </a:solidFill>
            </a:endParaRPr>
          </a:p>
        </p:txBody>
      </p:sp>
      <p:sp>
        <p:nvSpPr>
          <p:cNvPr id="5" name="Rectangle 4"/>
          <p:cNvSpPr/>
          <p:nvPr/>
        </p:nvSpPr>
        <p:spPr>
          <a:xfrm>
            <a:off x="498075" y="2898384"/>
            <a:ext cx="7355510"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TextBox 5"/>
          <p:cNvSpPr txBox="1"/>
          <p:nvPr/>
        </p:nvSpPr>
        <p:spPr>
          <a:xfrm>
            <a:off x="524614" y="2992768"/>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7" name="TextBox 6"/>
          <p:cNvSpPr txBox="1"/>
          <p:nvPr/>
        </p:nvSpPr>
        <p:spPr>
          <a:xfrm>
            <a:off x="1230204" y="3061136"/>
            <a:ext cx="6231300" cy="368300"/>
          </a:xfrm>
          <a:prstGeom prst="rect">
            <a:avLst/>
          </a:prstGeom>
          <a:noFill/>
        </p:spPr>
        <p:txBody>
          <a:bodyPr wrap="square" rtlCol="0">
            <a:spAutoFit/>
          </a:bodyPr>
          <a:lstStyle/>
          <a:p>
            <a:r>
              <a:rPr lang="en-ZA" dirty="0"/>
              <a:t>Incorrect figures in previous year's statements.</a:t>
            </a:r>
          </a:p>
        </p:txBody>
      </p:sp>
      <p:sp>
        <p:nvSpPr>
          <p:cNvPr id="8" name="Rectangle 7"/>
          <p:cNvSpPr/>
          <p:nvPr/>
        </p:nvSpPr>
        <p:spPr>
          <a:xfrm>
            <a:off x="1116284" y="3003231"/>
            <a:ext cx="45719" cy="50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322282"/>
            <a:ext cx="7355510"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The factors may include the following:</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668367"/>
            <a:ext cx="2756432" cy="3257001"/>
          </a:xfrm>
          <a:prstGeom prst="rect">
            <a:avLst/>
          </a:prstGeom>
          <a:noFill/>
          <a:ln>
            <a:noFill/>
          </a:ln>
        </p:spPr>
      </p:pic>
      <p:sp>
        <p:nvSpPr>
          <p:cNvPr id="27" name="Rectangle 26"/>
          <p:cNvSpPr/>
          <p:nvPr/>
        </p:nvSpPr>
        <p:spPr>
          <a:xfrm>
            <a:off x="496800" y="3671780"/>
            <a:ext cx="7355510"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8" name="TextBox 27"/>
          <p:cNvSpPr txBox="1"/>
          <p:nvPr/>
        </p:nvSpPr>
        <p:spPr>
          <a:xfrm>
            <a:off x="523339" y="3766164"/>
            <a:ext cx="609600" cy="523220"/>
          </a:xfrm>
          <a:prstGeom prst="rect">
            <a:avLst/>
          </a:prstGeom>
          <a:noFill/>
        </p:spPr>
        <p:txBody>
          <a:bodyPr wrap="square" rtlCol="0">
            <a:spAutoFit/>
          </a:bodyPr>
          <a:lstStyle/>
          <a:p>
            <a:pPr algn="ctr"/>
            <a:r>
              <a:rPr lang="en-GB" sz="2800" b="1" dirty="0" smtClean="0">
                <a:solidFill>
                  <a:schemeClr val="bg1"/>
                </a:solidFill>
              </a:rPr>
              <a:t>2</a:t>
            </a:r>
            <a:endParaRPr lang="en-ZA" sz="2800" dirty="0" smtClean="0">
              <a:solidFill>
                <a:schemeClr val="bg1"/>
              </a:solidFill>
            </a:endParaRPr>
          </a:p>
        </p:txBody>
      </p:sp>
      <p:sp>
        <p:nvSpPr>
          <p:cNvPr id="29" name="TextBox 28"/>
          <p:cNvSpPr txBox="1"/>
          <p:nvPr/>
        </p:nvSpPr>
        <p:spPr>
          <a:xfrm>
            <a:off x="1228929" y="3834532"/>
            <a:ext cx="6231300" cy="369332"/>
          </a:xfrm>
          <a:prstGeom prst="rect">
            <a:avLst/>
          </a:prstGeom>
          <a:noFill/>
        </p:spPr>
        <p:txBody>
          <a:bodyPr wrap="square" rtlCol="0">
            <a:spAutoFit/>
          </a:bodyPr>
          <a:lstStyle/>
          <a:p>
            <a:r>
              <a:rPr lang="en-ZA" dirty="0"/>
              <a:t>Poor economic performance in the </a:t>
            </a:r>
            <a:r>
              <a:rPr lang="en-ZA" dirty="0" smtClean="0"/>
              <a:t>country.</a:t>
            </a:r>
            <a:endParaRPr lang="en-ZA" dirty="0"/>
          </a:p>
        </p:txBody>
      </p:sp>
      <p:sp>
        <p:nvSpPr>
          <p:cNvPr id="30" name="Rectangle 29"/>
          <p:cNvSpPr/>
          <p:nvPr/>
        </p:nvSpPr>
        <p:spPr>
          <a:xfrm>
            <a:off x="1115009" y="3776627"/>
            <a:ext cx="45719" cy="504000"/>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Rectangle 30"/>
          <p:cNvSpPr/>
          <p:nvPr/>
        </p:nvSpPr>
        <p:spPr>
          <a:xfrm>
            <a:off x="496800" y="4471534"/>
            <a:ext cx="7355510"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2" name="TextBox 31"/>
          <p:cNvSpPr txBox="1"/>
          <p:nvPr/>
        </p:nvSpPr>
        <p:spPr>
          <a:xfrm>
            <a:off x="523339" y="4565918"/>
            <a:ext cx="609600" cy="523220"/>
          </a:xfrm>
          <a:prstGeom prst="rect">
            <a:avLst/>
          </a:prstGeom>
          <a:noFill/>
        </p:spPr>
        <p:txBody>
          <a:bodyPr wrap="square" rtlCol="0">
            <a:spAutoFit/>
          </a:bodyPr>
          <a:lstStyle/>
          <a:p>
            <a:pPr algn="ctr"/>
            <a:r>
              <a:rPr lang="en-GB" sz="2800" b="1" dirty="0" smtClean="0">
                <a:solidFill>
                  <a:schemeClr val="bg1"/>
                </a:solidFill>
              </a:rPr>
              <a:t>3</a:t>
            </a:r>
            <a:endParaRPr lang="en-ZA" sz="2800" dirty="0" smtClean="0">
              <a:solidFill>
                <a:schemeClr val="bg1"/>
              </a:solidFill>
            </a:endParaRPr>
          </a:p>
        </p:txBody>
      </p:sp>
      <p:sp>
        <p:nvSpPr>
          <p:cNvPr id="33" name="TextBox 32"/>
          <p:cNvSpPr txBox="1"/>
          <p:nvPr/>
        </p:nvSpPr>
        <p:spPr>
          <a:xfrm>
            <a:off x="1228929" y="4634286"/>
            <a:ext cx="6231300" cy="369332"/>
          </a:xfrm>
          <a:prstGeom prst="rect">
            <a:avLst/>
          </a:prstGeom>
          <a:noFill/>
        </p:spPr>
        <p:txBody>
          <a:bodyPr wrap="square" rtlCol="0">
            <a:spAutoFit/>
          </a:bodyPr>
          <a:lstStyle/>
          <a:p>
            <a:r>
              <a:rPr lang="en-ZA" dirty="0"/>
              <a:t>Adverse weather, such as drought conditions.</a:t>
            </a:r>
          </a:p>
        </p:txBody>
      </p:sp>
      <p:sp>
        <p:nvSpPr>
          <p:cNvPr id="34" name="Rectangle 33"/>
          <p:cNvSpPr/>
          <p:nvPr/>
        </p:nvSpPr>
        <p:spPr>
          <a:xfrm>
            <a:off x="1115009" y="4576381"/>
            <a:ext cx="45719" cy="50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ectangle 34"/>
          <p:cNvSpPr/>
          <p:nvPr/>
        </p:nvSpPr>
        <p:spPr>
          <a:xfrm>
            <a:off x="495525" y="5244930"/>
            <a:ext cx="7355510"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6" name="TextBox 35"/>
          <p:cNvSpPr txBox="1"/>
          <p:nvPr/>
        </p:nvSpPr>
        <p:spPr>
          <a:xfrm>
            <a:off x="522064" y="5339314"/>
            <a:ext cx="609600" cy="523220"/>
          </a:xfrm>
          <a:prstGeom prst="rect">
            <a:avLst/>
          </a:prstGeom>
          <a:noFill/>
        </p:spPr>
        <p:txBody>
          <a:bodyPr wrap="square" rtlCol="0">
            <a:spAutoFit/>
          </a:bodyPr>
          <a:lstStyle/>
          <a:p>
            <a:pPr algn="ctr"/>
            <a:r>
              <a:rPr lang="en-GB" sz="2800" b="1" dirty="0" smtClean="0">
                <a:solidFill>
                  <a:schemeClr val="bg1"/>
                </a:solidFill>
              </a:rPr>
              <a:t>4</a:t>
            </a:r>
            <a:endParaRPr lang="en-ZA" sz="2800" dirty="0" smtClean="0">
              <a:solidFill>
                <a:schemeClr val="bg1"/>
              </a:solidFill>
            </a:endParaRPr>
          </a:p>
        </p:txBody>
      </p:sp>
      <p:sp>
        <p:nvSpPr>
          <p:cNvPr id="37" name="TextBox 36"/>
          <p:cNvSpPr txBox="1"/>
          <p:nvPr/>
        </p:nvSpPr>
        <p:spPr>
          <a:xfrm>
            <a:off x="1227654" y="5305130"/>
            <a:ext cx="6231300" cy="646331"/>
          </a:xfrm>
          <a:prstGeom prst="rect">
            <a:avLst/>
          </a:prstGeom>
          <a:noFill/>
        </p:spPr>
        <p:txBody>
          <a:bodyPr wrap="square" rtlCol="0">
            <a:spAutoFit/>
          </a:bodyPr>
          <a:lstStyle/>
          <a:p>
            <a:r>
              <a:rPr lang="en-ZA" dirty="0"/>
              <a:t>Adverse socio-economic factors such as unemployment, retrenchments and less disposable income by customers.</a:t>
            </a:r>
          </a:p>
        </p:txBody>
      </p:sp>
      <p:sp>
        <p:nvSpPr>
          <p:cNvPr id="38" name="Rectangle 37"/>
          <p:cNvSpPr/>
          <p:nvPr/>
        </p:nvSpPr>
        <p:spPr>
          <a:xfrm>
            <a:off x="1113734" y="5349777"/>
            <a:ext cx="45719" cy="504000"/>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0-#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500" fill="hold"/>
                                        <p:tgtEl>
                                          <p:spTgt spid="31"/>
                                        </p:tgtEl>
                                        <p:attrNameLst>
                                          <p:attrName>ppt_x</p:attrName>
                                        </p:attrNameLst>
                                      </p:cBhvr>
                                      <p:tavLst>
                                        <p:tav tm="0">
                                          <p:val>
                                            <p:strVal val="0-#ppt_w/2"/>
                                          </p:val>
                                        </p:tav>
                                        <p:tav tm="100000">
                                          <p:val>
                                            <p:strVal val="#ppt_x"/>
                                          </p:val>
                                        </p:tav>
                                      </p:tavLst>
                                    </p:anim>
                                    <p:anim calcmode="lin" valueType="num">
                                      <p:cBhvr additive="base">
                                        <p:cTn id="55" dur="50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500" fill="hold"/>
                                        <p:tgtEl>
                                          <p:spTgt spid="32"/>
                                        </p:tgtEl>
                                        <p:attrNameLst>
                                          <p:attrName>ppt_x</p:attrName>
                                        </p:attrNameLst>
                                      </p:cBhvr>
                                      <p:tavLst>
                                        <p:tav tm="0">
                                          <p:val>
                                            <p:strVal val="1+#ppt_w/2"/>
                                          </p:val>
                                        </p:tav>
                                        <p:tav tm="100000">
                                          <p:val>
                                            <p:strVal val="#ppt_x"/>
                                          </p:val>
                                        </p:tav>
                                      </p:tavLst>
                                    </p:anim>
                                    <p:anim calcmode="lin" valueType="num">
                                      <p:cBhvr additive="base">
                                        <p:cTn id="59" dur="500" fill="hold"/>
                                        <p:tgtEl>
                                          <p:spTgt spid="32"/>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0-#ppt_w/2"/>
                                          </p:val>
                                        </p:tav>
                                        <p:tav tm="100000">
                                          <p:val>
                                            <p:strVal val="#ppt_x"/>
                                          </p:val>
                                        </p:tav>
                                      </p:tavLst>
                                    </p:anim>
                                    <p:anim calcmode="lin" valueType="num">
                                      <p:cBhvr additive="base">
                                        <p:cTn id="73" dur="500" fill="hold"/>
                                        <p:tgtEl>
                                          <p:spTgt spid="35"/>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additive="base">
                                        <p:cTn id="76" dur="500" fill="hold"/>
                                        <p:tgtEl>
                                          <p:spTgt spid="36"/>
                                        </p:tgtEl>
                                        <p:attrNameLst>
                                          <p:attrName>ppt_x</p:attrName>
                                        </p:attrNameLst>
                                      </p:cBhvr>
                                      <p:tavLst>
                                        <p:tav tm="0">
                                          <p:val>
                                            <p:strVal val="1+#ppt_w/2"/>
                                          </p:val>
                                        </p:tav>
                                        <p:tav tm="100000">
                                          <p:val>
                                            <p:strVal val="#ppt_x"/>
                                          </p:val>
                                        </p:tav>
                                      </p:tavLst>
                                    </p:anim>
                                    <p:anim calcmode="lin" valueType="num">
                                      <p:cBhvr additive="base">
                                        <p:cTn id="77" dur="500" fill="hold"/>
                                        <p:tgtEl>
                                          <p:spTgt spid="36"/>
                                        </p:tgtEl>
                                        <p:attrNameLst>
                                          <p:attrName>ppt_y</p:attrName>
                                        </p:attrNameLst>
                                      </p:cBhvr>
                                      <p:tavLst>
                                        <p:tav tm="0">
                                          <p:val>
                                            <p:strVal val="#ppt_y"/>
                                          </p:val>
                                        </p:tav>
                                        <p:tav tm="100000">
                                          <p:val>
                                            <p:strVal val="#ppt_y"/>
                                          </p:val>
                                        </p:tav>
                                      </p:tavLst>
                                    </p:anim>
                                  </p:childTnLst>
                                </p:cTn>
                              </p:par>
                              <p:par>
                                <p:cTn id="78" presetID="53" presetClass="entr" presetSubtype="16"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p:cTn id="80" dur="500" fill="hold"/>
                                        <p:tgtEl>
                                          <p:spTgt spid="38"/>
                                        </p:tgtEl>
                                        <p:attrNameLst>
                                          <p:attrName>ppt_w</p:attrName>
                                        </p:attrNameLst>
                                      </p:cBhvr>
                                      <p:tavLst>
                                        <p:tav tm="0">
                                          <p:val>
                                            <p:fltVal val="0"/>
                                          </p:val>
                                        </p:tav>
                                        <p:tav tm="100000">
                                          <p:val>
                                            <p:strVal val="#ppt_w"/>
                                          </p:val>
                                        </p:tav>
                                      </p:tavLst>
                                    </p:anim>
                                    <p:anim calcmode="lin" valueType="num">
                                      <p:cBhvr>
                                        <p:cTn id="81" dur="500" fill="hold"/>
                                        <p:tgtEl>
                                          <p:spTgt spid="38"/>
                                        </p:tgtEl>
                                        <p:attrNameLst>
                                          <p:attrName>ppt_h</p:attrName>
                                        </p:attrNameLst>
                                      </p:cBhvr>
                                      <p:tavLst>
                                        <p:tav tm="0">
                                          <p:val>
                                            <p:fltVal val="0"/>
                                          </p:val>
                                        </p:tav>
                                        <p:tav tm="100000">
                                          <p:val>
                                            <p:strVal val="#ppt_h"/>
                                          </p:val>
                                        </p:tav>
                                      </p:tavLst>
                                    </p:anim>
                                    <p:animEffect transition="in" filter="fade">
                                      <p:cBhvr>
                                        <p:cTn id="82" dur="500"/>
                                        <p:tgtEl>
                                          <p:spTgt spid="38"/>
                                        </p:tgtEl>
                                      </p:cBhvr>
                                    </p:animEffect>
                                  </p:childTnLst>
                                </p:cTn>
                              </p:par>
                              <p:par>
                                <p:cTn id="83" presetID="10" presetClass="entr" presetSubtype="0" fill="hold" grpId="0" nodeType="withEffect">
                                  <p:stCondLst>
                                    <p:cond delay="50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animBg="1"/>
      <p:bldP spid="27" grpId="0" animBg="1"/>
      <p:bldP spid="28" grpId="0"/>
      <p:bldP spid="29" grpId="0"/>
      <p:bldP spid="30" grpId="0" animBg="1"/>
      <p:bldP spid="31" grpId="0" animBg="1"/>
      <p:bldP spid="32" grpId="0"/>
      <p:bldP spid="33" grpId="0"/>
      <p:bldP spid="34" grpId="0" animBg="1"/>
      <p:bldP spid="35" grpId="0" animBg="1"/>
      <p:bldP spid="36" grpId="0"/>
      <p:bldP spid="37" grpId="0"/>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16308" y="1707832"/>
            <a:ext cx="5825103" cy="3916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t>In </a:t>
            </a:r>
            <a:r>
              <a:rPr lang="en-ZA" sz="1800" b="1" dirty="0"/>
              <a:t>Exercise 9.5</a:t>
            </a:r>
            <a:r>
              <a:rPr lang="en-ZA" sz="1800" dirty="0"/>
              <a:t>, Sam’s budgeted income for January to June 2016 was R32 160. His actual income was R34 495. </a:t>
            </a:r>
          </a:p>
          <a:p>
            <a:pPr marL="0" indent="0">
              <a:buNone/>
            </a:pPr>
            <a:r>
              <a:rPr lang="en-ZA" sz="1800" dirty="0"/>
              <a:t>The variance between Sam’s budgeted income and his actual income is R34 495 – R32 160 = R2 335. </a:t>
            </a:r>
          </a:p>
          <a:p>
            <a:pPr marL="0" indent="0">
              <a:buNone/>
            </a:pPr>
            <a:r>
              <a:rPr lang="en-ZA" sz="1800" dirty="0"/>
              <a:t>When the variance is very large, the business should adjust the budget for the next year. Look at Sam’s statement:</a:t>
            </a:r>
          </a:p>
        </p:txBody>
      </p:sp>
      <p:sp>
        <p:nvSpPr>
          <p:cNvPr id="2" name="Title 1"/>
          <p:cNvSpPr>
            <a:spLocks noGrp="1"/>
          </p:cNvSpPr>
          <p:nvPr>
            <p:ph type="title"/>
          </p:nvPr>
        </p:nvSpPr>
        <p:spPr/>
        <p:txBody>
          <a:bodyPr/>
          <a:lstStyle/>
          <a:p>
            <a:r>
              <a:rPr lang="en-ZA" dirty="0"/>
              <a:t>Example 9.8 page 181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9.5</a:t>
            </a:r>
            <a:endParaRPr lang="en-GB" dirty="0">
              <a:solidFill>
                <a:schemeClr val="bg1">
                  <a:lumMod val="6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125" y="3566160"/>
            <a:ext cx="5735320" cy="226885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16308" y="1817236"/>
            <a:ext cx="5825103" cy="3807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430" indent="-265430">
              <a:buFont typeface="+mj-lt"/>
              <a:buAutoNum type="arabicPeriod"/>
            </a:pPr>
            <a:r>
              <a:rPr lang="en-ZA" sz="2000" dirty="0" smtClean="0"/>
              <a:t>Calculate </a:t>
            </a:r>
            <a:r>
              <a:rPr lang="en-ZA" sz="2000" dirty="0"/>
              <a:t>the variances for the budgeted and actual figures for January to June. </a:t>
            </a:r>
          </a:p>
          <a:p>
            <a:pPr marL="265430" indent="-265430">
              <a:buFont typeface="+mj-lt"/>
              <a:buAutoNum type="arabicPeriod"/>
            </a:pPr>
            <a:r>
              <a:rPr lang="en-ZA" sz="2000" dirty="0" smtClean="0"/>
              <a:t>Is </a:t>
            </a:r>
            <a:r>
              <a:rPr lang="en-ZA" sz="2000" dirty="0"/>
              <a:t>the variance between budgeted and actual income greater in the first or the second half of the year? Give a reason for your answer. </a:t>
            </a:r>
          </a:p>
        </p:txBody>
      </p:sp>
      <p:sp>
        <p:nvSpPr>
          <p:cNvPr id="2" name="Title 1"/>
          <p:cNvSpPr>
            <a:spLocks noGrp="1"/>
          </p:cNvSpPr>
          <p:nvPr>
            <p:ph type="title"/>
          </p:nvPr>
        </p:nvSpPr>
        <p:spPr/>
        <p:txBody>
          <a:bodyPr/>
          <a:lstStyle/>
          <a:p>
            <a:r>
              <a:rPr lang="en-ZA" dirty="0"/>
              <a:t>Example 9.8 page 181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9.5</a:t>
            </a:r>
            <a:endParaRPr lang="en-GB" dirty="0">
              <a:solidFill>
                <a:schemeClr val="bg1">
                  <a:lumMod val="65000"/>
                </a:schemeClr>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4010" y="3582035"/>
            <a:ext cx="6146165" cy="223075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9.8 page 181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9.5</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119989" y="1869777"/>
            <a:ext cx="5832915" cy="2584450"/>
          </a:xfrm>
          <a:prstGeom prst="rect">
            <a:avLst/>
          </a:prstGeom>
          <a:noFill/>
        </p:spPr>
        <p:txBody>
          <a:bodyPr wrap="square" rtlCol="0">
            <a:spAutoFit/>
          </a:bodyPr>
          <a:lstStyle/>
          <a:p>
            <a:pPr marL="265430" indent="-265430">
              <a:buFont typeface="+mj-lt"/>
              <a:buAutoNum type="arabicPeriod"/>
            </a:pPr>
            <a:r>
              <a:rPr lang="pt-BR" b="1" dirty="0" smtClean="0"/>
              <a:t>Income </a:t>
            </a:r>
            <a:r>
              <a:rPr lang="pt-BR" b="1" dirty="0"/>
              <a:t>variance: </a:t>
            </a:r>
            <a:r>
              <a:rPr lang="pt-BR" dirty="0"/>
              <a:t>R34 495 – R32 160 = R2 335,00 </a:t>
            </a:r>
          </a:p>
          <a:p>
            <a:pPr marL="265430"/>
            <a:r>
              <a:rPr lang="pt-BR" b="1" dirty="0"/>
              <a:t>Expenditure variance: </a:t>
            </a:r>
            <a:r>
              <a:rPr lang="pt-BR" dirty="0"/>
              <a:t>R24 407 – R23 615 = R792,00 </a:t>
            </a:r>
          </a:p>
          <a:p>
            <a:pPr marL="265430"/>
            <a:r>
              <a:rPr lang="pt-BR" b="1" dirty="0"/>
              <a:t>Profit variance: </a:t>
            </a:r>
            <a:r>
              <a:rPr lang="pt-BR" dirty="0"/>
              <a:t>R10 088 – R8 545 = R1 543,00 </a:t>
            </a:r>
          </a:p>
          <a:p>
            <a:pPr marL="265430" indent="-265430">
              <a:buFont typeface="+mj-lt"/>
              <a:buAutoNum type="arabicPeriod" startAt="2"/>
            </a:pPr>
            <a:r>
              <a:rPr lang="en-ZA" dirty="0" smtClean="0"/>
              <a:t>Variance from</a:t>
            </a:r>
            <a:r>
              <a:rPr lang="en-ZA" dirty="0"/>
              <a:t> July to December: </a:t>
            </a:r>
          </a:p>
          <a:p>
            <a:pPr indent="0">
              <a:buFont typeface="+mj-lt"/>
              <a:buNone/>
            </a:pPr>
            <a:r>
              <a:rPr lang="en-ZA" dirty="0" smtClean="0"/>
              <a:t>     = </a:t>
            </a:r>
            <a:r>
              <a:rPr lang="en-ZA" dirty="0"/>
              <a:t>R41 750 – R39 500 = R2 250,00 </a:t>
            </a:r>
            <a:endParaRPr lang="en-ZA" dirty="0" smtClean="0"/>
          </a:p>
          <a:p>
            <a:pPr marL="265430"/>
            <a:endParaRPr lang="en-ZA" dirty="0"/>
          </a:p>
          <a:p>
            <a:pPr marL="265430"/>
            <a:r>
              <a:rPr lang="pt-BR" dirty="0"/>
              <a:t>(variance Jan </a:t>
            </a:r>
            <a:r>
              <a:rPr lang="en-ZA" altLang="pt-BR" dirty="0"/>
              <a:t>to </a:t>
            </a:r>
            <a:r>
              <a:rPr lang="pt-BR" dirty="0"/>
              <a:t>June) – </a:t>
            </a:r>
            <a:r>
              <a:rPr lang="pt-BR" dirty="0" smtClean="0"/>
              <a:t>(</a:t>
            </a:r>
            <a:r>
              <a:rPr lang="pt-BR" dirty="0"/>
              <a:t>variance Jul </a:t>
            </a:r>
            <a:r>
              <a:rPr lang="en-ZA" altLang="pt-BR" dirty="0"/>
              <a:t>to </a:t>
            </a:r>
            <a:r>
              <a:rPr lang="pt-BR" dirty="0"/>
              <a:t>Dec) </a:t>
            </a:r>
          </a:p>
          <a:p>
            <a:pPr marL="265430"/>
            <a:r>
              <a:rPr lang="pt-BR" dirty="0"/>
              <a:t>= R2 335 – R2 250 = R85 </a:t>
            </a:r>
          </a:p>
          <a:p>
            <a:pPr marL="265430"/>
            <a:r>
              <a:rPr lang="en-ZA" dirty="0"/>
              <a:t>The variance is R85 greater in the first half of the year </a:t>
            </a:r>
            <a:endParaRPr lang="en-ZA" altLang="en-US" sz="2000" b="1"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fad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fade">
                                      <p:cBhvr>
                                        <p:cTn id="53" dur="500"/>
                                        <p:tgtEl>
                                          <p:spTgt spid="9">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8" end="8"/>
                                            </p:txEl>
                                          </p:spTgt>
                                        </p:tgtEl>
                                        <p:attrNameLst>
                                          <p:attrName>style.visibility</p:attrName>
                                        </p:attrNameLst>
                                      </p:cBhvr>
                                      <p:to>
                                        <p:strVal val="visible"/>
                                      </p:to>
                                    </p:set>
                                    <p:animEffect transition="in" filter="fade">
                                      <p:cBhvr>
                                        <p:cTn id="58"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mn-lt"/>
              </a:rPr>
              <a:t>Overview </a:t>
            </a:r>
            <a:r>
              <a:rPr lang="en-ZA" sz="3200" b="1" dirty="0" smtClean="0">
                <a:latin typeface="+mn-lt"/>
              </a:rPr>
              <a:t>continued ...</a:t>
            </a:r>
          </a:p>
        </p:txBody>
      </p:sp>
      <p:sp>
        <p:nvSpPr>
          <p:cNvPr id="3" name="Content Placeholder 2"/>
          <p:cNvSpPr>
            <a:spLocks noGrp="1"/>
          </p:cNvSpPr>
          <p:nvPr>
            <p:ph idx="1"/>
          </p:nvPr>
        </p:nvSpPr>
        <p:spPr/>
        <p:txBody>
          <a:bodyPr/>
          <a:lstStyle/>
          <a:p>
            <a:pPr marL="0" indent="0">
              <a:buNone/>
            </a:pPr>
            <a:r>
              <a:rPr lang="en-ZA" dirty="0"/>
              <a:t>9</a:t>
            </a:r>
            <a:r>
              <a:rPr lang="en-ZA" dirty="0" smtClean="0"/>
              <a:t>.7	The </a:t>
            </a:r>
            <a:r>
              <a:rPr lang="en-ZA" dirty="0"/>
              <a:t>costs of running a business</a:t>
            </a:r>
          </a:p>
          <a:p>
            <a:pPr marL="0" indent="0">
              <a:buNone/>
            </a:pPr>
            <a:r>
              <a:rPr lang="en-ZA" dirty="0"/>
              <a:t>9</a:t>
            </a:r>
            <a:r>
              <a:rPr lang="en-ZA" dirty="0" smtClean="0"/>
              <a:t>.8	Calculating </a:t>
            </a:r>
            <a:r>
              <a:rPr lang="en-ZA" dirty="0"/>
              <a:t>the cost of production</a:t>
            </a:r>
          </a:p>
          <a:p>
            <a:pPr marL="0" indent="0">
              <a:buNone/>
            </a:pPr>
            <a:r>
              <a:rPr lang="en-ZA" dirty="0"/>
              <a:t>9</a:t>
            </a:r>
            <a:r>
              <a:rPr lang="en-ZA" dirty="0" smtClean="0"/>
              <a:t>.9	Calculating </a:t>
            </a:r>
            <a:r>
              <a:rPr lang="en-ZA" dirty="0"/>
              <a:t>the selling price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9.5 </a:t>
            </a:r>
            <a:endParaRPr lang="en-ZA" dirty="0"/>
          </a:p>
        </p:txBody>
      </p:sp>
      <p:sp>
        <p:nvSpPr>
          <p:cNvPr id="3" name="Content Placeholder 2"/>
          <p:cNvSpPr>
            <a:spLocks noGrp="1"/>
          </p:cNvSpPr>
          <p:nvPr>
            <p:ph sz="quarter" idx="10"/>
          </p:nvPr>
        </p:nvSpPr>
        <p:spPr/>
        <p:txBody>
          <a:bodyPr/>
          <a:lstStyle/>
          <a:p>
            <a:r>
              <a:rPr lang="en-ZA" dirty="0" smtClean="0"/>
              <a:t>Exercise 9.6</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9.6 </a:t>
            </a:r>
            <a:r>
              <a:rPr lang="en-US" altLang="en-US" sz="2000" dirty="0"/>
              <a:t>on </a:t>
            </a:r>
            <a:r>
              <a:rPr lang="en-US" altLang="en-US" sz="2000" b="1" dirty="0"/>
              <a:t>page </a:t>
            </a:r>
            <a:r>
              <a:rPr lang="en-US" altLang="en-US" sz="2000" b="1" dirty="0" smtClean="0"/>
              <a:t>18</a:t>
            </a:r>
            <a:r>
              <a:rPr lang="en-ZA" altLang="en-US" sz="2000" b="1" dirty="0" smtClean="0"/>
              <a:t>2</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Corrective measures in financial control</a:t>
            </a:r>
            <a:endParaRPr lang="en-GB" sz="4400" dirty="0"/>
          </a:p>
        </p:txBody>
      </p:sp>
      <p:sp>
        <p:nvSpPr>
          <p:cNvPr id="3" name="Content Placeholder 2"/>
          <p:cNvSpPr>
            <a:spLocks noGrp="1"/>
          </p:cNvSpPr>
          <p:nvPr>
            <p:ph idx="1"/>
          </p:nvPr>
        </p:nvSpPr>
        <p:spPr>
          <a:xfrm>
            <a:off x="399289" y="2050542"/>
            <a:ext cx="7905751" cy="4129939"/>
          </a:xfrm>
        </p:spPr>
        <p:txBody>
          <a:bodyPr/>
          <a:lstStyle/>
          <a:p>
            <a:r>
              <a:rPr lang="en-ZA" dirty="0"/>
              <a:t>Running a business involves risks. Planning and record-keeping enable a business person to anticipate any problems and take action immediately</a:t>
            </a:r>
            <a:r>
              <a:rPr lang="en-ZA" dirty="0" smtClean="0"/>
              <a:t>.</a:t>
            </a:r>
          </a:p>
          <a:p>
            <a:endParaRPr lang="en-ZA" sz="1000" dirty="0" smtClean="0"/>
          </a:p>
          <a:p>
            <a:r>
              <a:rPr lang="en-ZA" dirty="0" smtClean="0"/>
              <a:t>Factors </a:t>
            </a:r>
            <a:r>
              <a:rPr lang="en-ZA" dirty="0"/>
              <a:t>that put a business at risk include:</a:t>
            </a:r>
          </a:p>
          <a:p>
            <a:pPr marL="354330" indent="-171450">
              <a:buFont typeface="Arial" panose="020B0604020202020204" pitchFamily="34" charset="0"/>
              <a:buChar char="•"/>
            </a:pPr>
            <a:r>
              <a:rPr lang="en-ZA" dirty="0"/>
              <a:t>Not collecting moneys owed</a:t>
            </a:r>
          </a:p>
          <a:p>
            <a:pPr marL="354330" indent="-171450">
              <a:buFont typeface="Arial" panose="020B0604020202020204" pitchFamily="34" charset="0"/>
              <a:buChar char="•"/>
            </a:pPr>
            <a:r>
              <a:rPr lang="en-ZA" dirty="0"/>
              <a:t>Unaware of the effect of increased expenditure on profits</a:t>
            </a:r>
          </a:p>
          <a:p>
            <a:pPr marL="354330" indent="-171450">
              <a:buFont typeface="Arial" panose="020B0604020202020204" pitchFamily="34" charset="0"/>
              <a:buChar char="•"/>
            </a:pPr>
            <a:r>
              <a:rPr lang="en-ZA" dirty="0"/>
              <a:t>Spending business income on personal expenses</a:t>
            </a:r>
          </a:p>
          <a:p>
            <a:pPr marL="354330" indent="-171450">
              <a:buFont typeface="Arial" panose="020B0604020202020204" pitchFamily="34" charset="0"/>
              <a:buChar char="•"/>
            </a:pPr>
            <a:r>
              <a:rPr lang="en-ZA" dirty="0"/>
              <a:t>Incomplete financial record keeping</a:t>
            </a:r>
          </a:p>
          <a:p>
            <a:pPr marL="354330" indent="-171450">
              <a:buFont typeface="Arial" panose="020B0604020202020204" pitchFamily="34" charset="0"/>
              <a:buChar char="•"/>
            </a:pPr>
            <a:r>
              <a:rPr lang="en-ZA" dirty="0"/>
              <a:t>Not paying taxes due and SARS issuing penalties</a:t>
            </a:r>
          </a:p>
          <a:p>
            <a:pPr marL="354330" indent="-171450">
              <a:buFont typeface="Arial" panose="020B0604020202020204" pitchFamily="34" charset="0"/>
              <a:buChar char="•"/>
            </a:pPr>
            <a:r>
              <a:rPr lang="en-ZA" dirty="0"/>
              <a:t>Not paying staff, leading to labour unrest, etc.</a:t>
            </a:r>
          </a:p>
          <a:p>
            <a:endParaRPr lang="en-GB" dirty="0"/>
          </a:p>
        </p:txBody>
      </p:sp>
      <p:sp>
        <p:nvSpPr>
          <p:cNvPr id="4" name="Text Placeholder 3"/>
          <p:cNvSpPr>
            <a:spLocks noGrp="1"/>
          </p:cNvSpPr>
          <p:nvPr>
            <p:ph type="body" sz="quarter" idx="10"/>
          </p:nvPr>
        </p:nvSpPr>
        <p:spPr/>
        <p:txBody>
          <a:bodyPr/>
          <a:lstStyle/>
          <a:p>
            <a:r>
              <a:rPr lang="en-GB" dirty="0"/>
              <a:t>Unit </a:t>
            </a:r>
            <a:r>
              <a:rPr lang="en-GB" dirty="0" smtClean="0"/>
              <a:t>9.6</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392555"/>
            <a:ext cx="7200900" cy="462851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09617"/>
            <a:ext cx="977166" cy="1010861"/>
          </a:xfrm>
          <a:prstGeom prst="rect">
            <a:avLst/>
          </a:prstGeom>
        </p:spPr>
      </p:pic>
      <p:sp>
        <p:nvSpPr>
          <p:cNvPr id="8" name="Content Placeholder 2"/>
          <p:cNvSpPr txBox="1"/>
          <p:nvPr/>
        </p:nvSpPr>
        <p:spPr>
          <a:xfrm>
            <a:off x="2029572" y="1761565"/>
            <a:ext cx="5836920" cy="4113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800" dirty="0"/>
              <a:t>Janet owns a panel-beating shop. </a:t>
            </a:r>
            <a:r>
              <a:rPr lang="en-ZA" sz="1800" dirty="0">
                <a:sym typeface="+mn-ea"/>
              </a:rPr>
              <a:t>Her business was not making a good profit and she decided not to pay her insurance premiums to save on costs. Thieves stole some equipment. </a:t>
            </a:r>
            <a:endParaRPr lang="en-ZA" sz="1800" dirty="0"/>
          </a:p>
          <a:p>
            <a:r>
              <a:rPr lang="en-ZA" sz="1800" dirty="0">
                <a:sym typeface="+mn-ea"/>
              </a:rPr>
              <a:t>Now she could not claim for her loss. </a:t>
            </a:r>
            <a:endParaRPr lang="en-ZA" altLang="en-US" sz="1800" dirty="0"/>
          </a:p>
          <a:p>
            <a:pPr marL="0" indent="0">
              <a:lnSpc>
                <a:spcPct val="100000"/>
              </a:lnSpc>
              <a:buNone/>
            </a:pPr>
            <a:endParaRPr lang="en-ZA" sz="1800" dirty="0"/>
          </a:p>
        </p:txBody>
      </p:sp>
      <p:sp>
        <p:nvSpPr>
          <p:cNvPr id="2" name="Title 1"/>
          <p:cNvSpPr>
            <a:spLocks noGrp="1"/>
          </p:cNvSpPr>
          <p:nvPr>
            <p:ph type="title"/>
          </p:nvPr>
        </p:nvSpPr>
        <p:spPr/>
        <p:txBody>
          <a:bodyPr/>
          <a:lstStyle/>
          <a:p>
            <a:r>
              <a:rPr lang="en-ZA" dirty="0"/>
              <a:t>Example 9.12 page 184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9.6</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392555"/>
            <a:ext cx="7200900" cy="4628515"/>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09617"/>
            <a:ext cx="977166" cy="1010861"/>
          </a:xfrm>
          <a:prstGeom prst="rect">
            <a:avLst/>
          </a:prstGeom>
        </p:spPr>
      </p:pic>
      <p:sp>
        <p:nvSpPr>
          <p:cNvPr id="8" name="Content Placeholder 2"/>
          <p:cNvSpPr txBox="1"/>
          <p:nvPr/>
        </p:nvSpPr>
        <p:spPr>
          <a:xfrm>
            <a:off x="-2528981" y="6653044"/>
            <a:ext cx="5836920" cy="3994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ZA" sz="1800" dirty="0"/>
              <a:t>Janet owns a panel-beating shop. </a:t>
            </a:r>
            <a:r>
              <a:rPr lang="en-ZA" sz="1800" dirty="0">
                <a:sym typeface="+mn-ea"/>
              </a:rPr>
              <a:t>Her business was not making a good profit and she decided not to pay her </a:t>
            </a:r>
            <a:endParaRPr lang="en-ZA" sz="1800" dirty="0"/>
          </a:p>
        </p:txBody>
      </p:sp>
      <p:sp>
        <p:nvSpPr>
          <p:cNvPr id="2" name="Title 1"/>
          <p:cNvSpPr>
            <a:spLocks noGrp="1"/>
          </p:cNvSpPr>
          <p:nvPr>
            <p:ph type="title"/>
          </p:nvPr>
        </p:nvSpPr>
        <p:spPr/>
        <p:txBody>
          <a:bodyPr/>
          <a:lstStyle/>
          <a:p>
            <a:r>
              <a:rPr lang="en-ZA" dirty="0"/>
              <a:t>Example 9.12 page 184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9.6</a:t>
            </a:r>
            <a:endParaRPr lang="en-GB" dirty="0">
              <a:solidFill>
                <a:schemeClr val="bg1">
                  <a:lumMod val="65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60" y="1975317"/>
            <a:ext cx="4643219" cy="3935643"/>
          </a:xfrm>
          <a:prstGeom prst="rect">
            <a:avLst/>
          </a:prstGeom>
        </p:spPr>
      </p:pic>
      <p:sp>
        <p:nvSpPr>
          <p:cNvPr id="11" name="Content Placeholder 2"/>
          <p:cNvSpPr txBox="1"/>
          <p:nvPr/>
        </p:nvSpPr>
        <p:spPr>
          <a:xfrm>
            <a:off x="2043019" y="1625694"/>
            <a:ext cx="5836920" cy="3994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1800" i="1" dirty="0">
                <a:sym typeface="+mn-ea"/>
              </a:rPr>
              <a:t>Here are her statements for May and June 2018</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2" name="Title 1"/>
          <p:cNvSpPr>
            <a:spLocks noGrp="1"/>
          </p:cNvSpPr>
          <p:nvPr>
            <p:ph type="title"/>
          </p:nvPr>
        </p:nvSpPr>
        <p:spPr/>
        <p:txBody>
          <a:bodyPr/>
          <a:lstStyle/>
          <a:p>
            <a:r>
              <a:rPr lang="en-ZA" dirty="0"/>
              <a:t>Example 9.12 page </a:t>
            </a:r>
            <a:r>
              <a:rPr lang="en-ZA" sz="3200" dirty="0"/>
              <a:t>184 continued ... </a:t>
            </a:r>
            <a:endParaRPr lang="en-GB" sz="32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9.6</a:t>
            </a:r>
            <a:endParaRPr lang="en-GB" dirty="0">
              <a:solidFill>
                <a:schemeClr val="bg1">
                  <a:lumMod val="65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925" y="1553169"/>
            <a:ext cx="4756374" cy="434592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16308" y="1707832"/>
            <a:ext cx="5825103" cy="3916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indent="-263525">
              <a:buFont typeface="+mj-lt"/>
              <a:buAutoNum type="arabicPeriod"/>
            </a:pPr>
            <a:r>
              <a:rPr lang="en-GB" sz="1800" dirty="0" smtClean="0"/>
              <a:t>Calculate </a:t>
            </a:r>
            <a:r>
              <a:rPr lang="en-GB" sz="1800" dirty="0"/>
              <a:t>Janet’s profit in June 2018. </a:t>
            </a:r>
          </a:p>
          <a:p>
            <a:pPr marL="263525" indent="-263525">
              <a:buFont typeface="+mj-lt"/>
              <a:buAutoNum type="arabicPeriod"/>
            </a:pPr>
            <a:r>
              <a:rPr lang="en-GB" sz="1800" dirty="0" smtClean="0"/>
              <a:t>How </a:t>
            </a:r>
            <a:r>
              <a:rPr lang="en-GB" sz="1800" dirty="0"/>
              <a:t>much was her insurance premium? </a:t>
            </a:r>
          </a:p>
          <a:p>
            <a:pPr marL="263525" indent="-263525">
              <a:buFont typeface="+mj-lt"/>
              <a:buAutoNum type="arabicPeriod"/>
            </a:pPr>
            <a:r>
              <a:rPr lang="en-GB" sz="1800" dirty="0" smtClean="0"/>
              <a:t>Which </a:t>
            </a:r>
            <a:r>
              <a:rPr lang="en-GB" sz="1800" dirty="0"/>
              <a:t>expenditures could she cut back on in order to afford the insurance premium? </a:t>
            </a:r>
          </a:p>
          <a:p>
            <a:pPr marL="263525" indent="-263525">
              <a:buFont typeface="+mj-lt"/>
              <a:buAutoNum type="arabicPeriod"/>
            </a:pPr>
            <a:r>
              <a:rPr lang="en-GB" sz="1800" dirty="0" smtClean="0"/>
              <a:t>What </a:t>
            </a:r>
            <a:r>
              <a:rPr lang="en-GB" sz="1800" dirty="0"/>
              <a:t>are the implications for Janet’s business because she did not pay her insurance premiums regularly? </a:t>
            </a:r>
          </a:p>
          <a:p>
            <a:pPr marL="263525" indent="-263525">
              <a:buFont typeface="+mj-lt"/>
              <a:buAutoNum type="arabicPeriod"/>
            </a:pPr>
            <a:r>
              <a:rPr lang="en-GB" sz="1800" dirty="0" smtClean="0"/>
              <a:t>Can </a:t>
            </a:r>
            <a:r>
              <a:rPr lang="en-GB" sz="1800" dirty="0"/>
              <a:t>Janet save her business? Discuss. </a:t>
            </a:r>
            <a:endParaRPr lang="en-ZA" sz="1800" dirty="0"/>
          </a:p>
        </p:txBody>
      </p:sp>
      <p:sp>
        <p:nvSpPr>
          <p:cNvPr id="2" name="Title 1"/>
          <p:cNvSpPr>
            <a:spLocks noGrp="1"/>
          </p:cNvSpPr>
          <p:nvPr>
            <p:ph type="title"/>
          </p:nvPr>
        </p:nvSpPr>
        <p:spPr/>
        <p:txBody>
          <a:bodyPr/>
          <a:lstStyle/>
          <a:p>
            <a:r>
              <a:rPr lang="en-ZA" dirty="0"/>
              <a:t>Example 9.12 page 184 </a:t>
            </a:r>
            <a:r>
              <a:rPr lang="en-ZA" sz="3200" dirty="0"/>
              <a:t>continued ... </a:t>
            </a:r>
            <a:endParaRPr lang="en-GB" sz="32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9.6</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9.12 page 184 </a:t>
            </a:r>
            <a:r>
              <a:rPr lang="en-ZA" sz="3200" dirty="0"/>
              <a:t>continued ... </a:t>
            </a:r>
            <a:endParaRPr lang="en-GB" sz="32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9.6</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119989" y="1787286"/>
            <a:ext cx="5832915" cy="2862322"/>
          </a:xfrm>
          <a:prstGeom prst="rect">
            <a:avLst/>
          </a:prstGeom>
          <a:noFill/>
        </p:spPr>
        <p:txBody>
          <a:bodyPr wrap="square" rtlCol="0">
            <a:spAutoFit/>
          </a:bodyPr>
          <a:lstStyle/>
          <a:p>
            <a:pPr marL="263525" indent="-263525">
              <a:buFont typeface="+mj-lt"/>
              <a:buAutoNum type="arabicPeriod"/>
            </a:pPr>
            <a:r>
              <a:rPr lang="pt-BR" dirty="0" smtClean="0"/>
              <a:t>R26 </a:t>
            </a:r>
            <a:r>
              <a:rPr lang="pt-BR" dirty="0"/>
              <a:t>400 – R20 470 = R5 930 </a:t>
            </a:r>
          </a:p>
          <a:p>
            <a:pPr marL="263525" indent="-263525">
              <a:buFont typeface="+mj-lt"/>
              <a:buAutoNum type="arabicPeriod"/>
            </a:pPr>
            <a:r>
              <a:rPr lang="en-GB" dirty="0" smtClean="0"/>
              <a:t>R1 </a:t>
            </a:r>
            <a:r>
              <a:rPr lang="en-GB" dirty="0"/>
              <a:t>500 </a:t>
            </a:r>
          </a:p>
          <a:p>
            <a:pPr marL="263525" indent="-263525">
              <a:buFont typeface="+mj-lt"/>
              <a:buAutoNum type="arabicPeriod"/>
            </a:pPr>
            <a:r>
              <a:rPr lang="en-GB" dirty="0" smtClean="0"/>
              <a:t>Teas </a:t>
            </a:r>
            <a:r>
              <a:rPr lang="en-GB" dirty="0"/>
              <a:t>and lunches </a:t>
            </a:r>
          </a:p>
          <a:p>
            <a:pPr marL="263525" indent="-263525">
              <a:buFont typeface="+mj-lt"/>
              <a:buAutoNum type="arabicPeriod"/>
            </a:pPr>
            <a:r>
              <a:rPr lang="en-GB" dirty="0" smtClean="0"/>
              <a:t>She </a:t>
            </a:r>
            <a:r>
              <a:rPr lang="en-GB" dirty="0"/>
              <a:t>cannot replace the equipment and therefore cannot provide a service to customers. </a:t>
            </a:r>
          </a:p>
          <a:p>
            <a:pPr marL="263525" indent="-263525">
              <a:buFont typeface="+mj-lt"/>
              <a:buAutoNum type="arabicPeriod"/>
            </a:pPr>
            <a:r>
              <a:rPr lang="en-GB" dirty="0" smtClean="0"/>
              <a:t>She </a:t>
            </a:r>
            <a:r>
              <a:rPr lang="en-GB" dirty="0"/>
              <a:t>will lose income and will not be able to meet her fixed expenses. </a:t>
            </a:r>
          </a:p>
          <a:p>
            <a:pPr marL="263525" indent="-263525">
              <a:buFont typeface="+mj-lt"/>
              <a:buAutoNum type="arabicPeriod"/>
            </a:pPr>
            <a:r>
              <a:rPr lang="en-GB" dirty="0" smtClean="0"/>
              <a:t>Yes</a:t>
            </a:r>
            <a:r>
              <a:rPr lang="en-GB" dirty="0"/>
              <a:t>. She could take a loan to replace the equipment. She has to review her expenditure and cut down on unnecessary spending. </a:t>
            </a:r>
            <a:endParaRPr lang="en-ZA" altLang="en-US" sz="2000" b="1"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animEffect transition="in" filter="fade">
                                      <p:cBhvr>
                                        <p:cTn id="4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9.5 </a:t>
            </a:r>
            <a:endParaRPr lang="en-ZA" dirty="0"/>
          </a:p>
        </p:txBody>
      </p:sp>
      <p:sp>
        <p:nvSpPr>
          <p:cNvPr id="3" name="Content Placeholder 2"/>
          <p:cNvSpPr>
            <a:spLocks noGrp="1"/>
          </p:cNvSpPr>
          <p:nvPr>
            <p:ph sz="quarter" idx="10"/>
          </p:nvPr>
        </p:nvSpPr>
        <p:spPr/>
        <p:txBody>
          <a:bodyPr/>
          <a:lstStyle/>
          <a:p>
            <a:r>
              <a:rPr lang="en-ZA" dirty="0" smtClean="0"/>
              <a:t>Exercise 9.7</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9.7 </a:t>
            </a:r>
            <a:r>
              <a:rPr lang="en-US" altLang="en-US" sz="2000" dirty="0"/>
              <a:t>on </a:t>
            </a:r>
            <a:r>
              <a:rPr lang="en-US" altLang="en-US" sz="2000" b="1" dirty="0"/>
              <a:t>page </a:t>
            </a:r>
            <a:r>
              <a:rPr lang="en-US" altLang="en-US" sz="2000" b="1" dirty="0" smtClean="0"/>
              <a:t>1</a:t>
            </a:r>
            <a:r>
              <a:rPr lang="en-ZA" altLang="en-US" sz="2000" b="1" dirty="0" smtClean="0"/>
              <a:t>86</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
        <p:nvSpPr>
          <p:cNvPr id="2" name="Title 1"/>
          <p:cNvSpPr>
            <a:spLocks noGrp="1"/>
          </p:cNvSpPr>
          <p:nvPr>
            <p:ph type="title"/>
          </p:nvPr>
        </p:nvSpPr>
        <p:spPr/>
        <p:txBody>
          <a:bodyPr/>
          <a:lstStyle/>
          <a:p>
            <a:r>
              <a:rPr lang="en-ZA" dirty="0"/>
              <a:t>The cost of running a business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9.7</a:t>
            </a:r>
            <a:endParaRPr lang="en-GB" dirty="0">
              <a:solidFill>
                <a:schemeClr val="bg1">
                  <a:lumMod val="6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028" y="1654867"/>
            <a:ext cx="3246244" cy="12146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034" y="3958633"/>
            <a:ext cx="3246244" cy="16034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9670" y="3958633"/>
            <a:ext cx="3246244" cy="1909208"/>
          </a:xfrm>
          <a:prstGeom prst="rect">
            <a:avLst/>
          </a:prstGeom>
        </p:spPr>
      </p:pic>
      <p:cxnSp>
        <p:nvCxnSpPr>
          <p:cNvPr id="10" name="Straight Arrow Connector 9"/>
          <p:cNvCxnSpPr/>
          <p:nvPr/>
        </p:nvCxnSpPr>
        <p:spPr>
          <a:xfrm>
            <a:off x="4248150" y="2674834"/>
            <a:ext cx="0" cy="1204957"/>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5022" y="4101836"/>
            <a:ext cx="606256" cy="1107996"/>
          </a:xfrm>
          <a:prstGeom prst="rect">
            <a:avLst/>
          </a:prstGeom>
          <a:noFill/>
        </p:spPr>
        <p:txBody>
          <a:bodyPr wrap="none" rtlCol="0">
            <a:spAutoFit/>
          </a:bodyPr>
          <a:lstStyle/>
          <a:p>
            <a:r>
              <a:rPr lang="en-ZA" sz="6600" b="1" dirty="0" smtClean="0"/>
              <a:t>+</a:t>
            </a:r>
            <a:endParaRPr lang="en-ZA" sz="6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Different businesses have different costs.</a:t>
            </a:r>
          </a:p>
        </p:txBody>
      </p:sp>
      <p:sp>
        <p:nvSpPr>
          <p:cNvPr id="3" name="Content Placeholder 2"/>
          <p:cNvSpPr>
            <a:spLocks noGrp="1"/>
          </p:cNvSpPr>
          <p:nvPr>
            <p:ph idx="1"/>
          </p:nvPr>
        </p:nvSpPr>
        <p:spPr/>
        <p:txBody>
          <a:bodyPr/>
          <a:lstStyle/>
          <a:p>
            <a:pPr marL="179705" indent="-179705">
              <a:buFont typeface="Arial" panose="020B0604020202020204" pitchFamily="34" charset="0"/>
              <a:buChar char="•"/>
            </a:pPr>
            <a:endParaRPr lang="en-ZA" dirty="0"/>
          </a:p>
          <a:p>
            <a:pPr marL="179705" indent="-179705">
              <a:buFont typeface="Arial" panose="020B0604020202020204" pitchFamily="34" charset="0"/>
              <a:buChar char="•"/>
            </a:pPr>
            <a:r>
              <a:rPr lang="en-ZA" dirty="0" smtClean="0"/>
              <a:t>Business </a:t>
            </a:r>
            <a:r>
              <a:rPr lang="en-ZA" dirty="0"/>
              <a:t>that </a:t>
            </a:r>
            <a:r>
              <a:rPr lang="en-ZA" dirty="0" smtClean="0"/>
              <a:t>offers </a:t>
            </a:r>
            <a:r>
              <a:rPr lang="en-ZA" dirty="0"/>
              <a:t>services have variable costs related to the service.</a:t>
            </a:r>
          </a:p>
          <a:p>
            <a:pPr marL="179705" indent="-179705">
              <a:buFont typeface="Arial" panose="020B0604020202020204" pitchFamily="34" charset="0"/>
              <a:buChar char="•"/>
            </a:pPr>
            <a:endParaRPr lang="en-ZA" dirty="0"/>
          </a:p>
          <a:p>
            <a:pPr marL="179705" indent="-179705">
              <a:buFont typeface="Arial" panose="020B0604020202020204" pitchFamily="34" charset="0"/>
              <a:buChar char="•"/>
            </a:pPr>
            <a:r>
              <a:rPr lang="en-ZA" dirty="0"/>
              <a:t>Business that makes products have variable costs related to ingredients.</a:t>
            </a:r>
          </a:p>
          <a:p>
            <a:pPr marL="179705" indent="-179705">
              <a:buFont typeface="Arial" panose="020B0604020202020204" pitchFamily="34" charset="0"/>
              <a:buChar char="•"/>
            </a:pPr>
            <a:endParaRPr lang="en-ZA" dirty="0"/>
          </a:p>
          <a:p>
            <a:pPr marL="179705" indent="-179705">
              <a:buFont typeface="Arial" panose="020B0604020202020204" pitchFamily="34" charset="0"/>
              <a:buChar char="•"/>
            </a:pPr>
            <a:r>
              <a:rPr lang="en-ZA" dirty="0"/>
              <a:t>Businesses that buy goods for resale have variable costs related to number of goods bought for resale.</a:t>
            </a:r>
          </a:p>
          <a:p>
            <a:pPr marL="179705" indent="-179705">
              <a:buFont typeface="Arial" panose="020B0604020202020204" pitchFamily="34" charset="0"/>
              <a:buChar char="•"/>
            </a:pPr>
            <a:endParaRPr lang="en-ZA" dirty="0"/>
          </a:p>
          <a:p>
            <a:pPr marL="179705" indent="-179705">
              <a:buFont typeface="Arial" panose="020B0604020202020204" pitchFamily="34" charset="0"/>
              <a:buChar char="•"/>
            </a:pPr>
            <a:endParaRPr lang="en-ZA" dirty="0"/>
          </a:p>
          <a:p>
            <a:pPr marL="179705" indent="-179705">
              <a:buFont typeface="Arial" panose="020B0604020202020204" pitchFamily="34" charset="0"/>
              <a:buChar char="•"/>
            </a:pPr>
            <a:endParaRPr lang="en-ZA" dirty="0"/>
          </a:p>
        </p:txBody>
      </p:sp>
      <p:sp>
        <p:nvSpPr>
          <p:cNvPr id="4" name="Text Placeholder 3"/>
          <p:cNvSpPr>
            <a:spLocks noGrp="1"/>
          </p:cNvSpPr>
          <p:nvPr>
            <p:ph type="body" sz="quarter" idx="10"/>
          </p:nvPr>
        </p:nvSpPr>
        <p:spPr/>
        <p:txBody>
          <a:bodyPr/>
          <a:lstStyle/>
          <a:p>
            <a:r>
              <a:rPr lang="en-GB" dirty="0"/>
              <a:t>Unit 9.7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Financial matters relating to home-based workplaces and businesses</a:t>
            </a:r>
          </a:p>
        </p:txBody>
      </p:sp>
      <p:sp>
        <p:nvSpPr>
          <p:cNvPr id="3" name="Content Placeholder 2"/>
          <p:cNvSpPr>
            <a:spLocks noGrp="1"/>
          </p:cNvSpPr>
          <p:nvPr>
            <p:ph idx="1"/>
          </p:nvPr>
        </p:nvSpPr>
        <p:spPr/>
        <p:txBody>
          <a:bodyPr/>
          <a:lstStyle/>
          <a:p>
            <a:r>
              <a:rPr lang="en-ZA" dirty="0"/>
              <a:t>Before starting a small business you need to understand financial control. </a:t>
            </a:r>
          </a:p>
          <a:p>
            <a:r>
              <a:rPr lang="en-ZA" dirty="0"/>
              <a:t>Here are some terms and concepts that must be known.</a:t>
            </a:r>
          </a:p>
          <a:p>
            <a:endParaRPr lang="en-ZA" dirty="0"/>
          </a:p>
          <a:p>
            <a:pPr marL="342900" indent="-161925">
              <a:buFont typeface="Arial" panose="020B0604020202020204" pitchFamily="34" charset="0"/>
              <a:buChar char="•"/>
            </a:pPr>
            <a:r>
              <a:rPr lang="en-ZA" dirty="0"/>
              <a:t>Budgeting – long-term, medium-term and short-term planning</a:t>
            </a:r>
          </a:p>
          <a:p>
            <a:pPr marL="342900" indent="-161925">
              <a:buFont typeface="Arial" panose="020B0604020202020204" pitchFamily="34" charset="0"/>
              <a:buChar char="•"/>
            </a:pPr>
            <a:r>
              <a:rPr lang="en-ZA" dirty="0"/>
              <a:t>Income and expenditure statements</a:t>
            </a:r>
          </a:p>
          <a:p>
            <a:pPr marL="342900" indent="-161925">
              <a:buFont typeface="Arial" panose="020B0604020202020204" pitchFamily="34" charset="0"/>
              <a:buChar char="•"/>
            </a:pPr>
            <a:r>
              <a:rPr lang="en-ZA" dirty="0"/>
              <a:t>Loans, repayments, interest rates and periods</a:t>
            </a:r>
          </a:p>
          <a:p>
            <a:endParaRPr lang="en-ZA" dirty="0"/>
          </a:p>
          <a:p>
            <a:endParaRPr lang="en-ZA" dirty="0"/>
          </a:p>
        </p:txBody>
      </p:sp>
      <p:sp>
        <p:nvSpPr>
          <p:cNvPr id="4" name="Text Placeholder 3"/>
          <p:cNvSpPr>
            <a:spLocks noGrp="1"/>
          </p:cNvSpPr>
          <p:nvPr>
            <p:ph type="body" sz="quarter" idx="10"/>
          </p:nvPr>
        </p:nvSpPr>
        <p:spPr/>
        <p:txBody>
          <a:bodyPr/>
          <a:lstStyle/>
          <a:p>
            <a:r>
              <a:rPr lang="en-ZA" dirty="0" smtClean="0"/>
              <a:t>Unit 9.1</a:t>
            </a:r>
            <a:endParaRPr lang="en-ZA"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9.13 page 187 </a:t>
            </a:r>
          </a:p>
        </p:txBody>
      </p:sp>
      <p:sp>
        <p:nvSpPr>
          <p:cNvPr id="3" name="Content Placeholder 2"/>
          <p:cNvSpPr>
            <a:spLocks noGrp="1"/>
          </p:cNvSpPr>
          <p:nvPr>
            <p:ph idx="1"/>
          </p:nvPr>
        </p:nvSpPr>
        <p:spPr/>
        <p:txBody>
          <a:bodyPr/>
          <a:lstStyle/>
          <a:p>
            <a:pPr marL="0" indent="0">
              <a:buNone/>
            </a:pPr>
            <a:r>
              <a:rPr lang="en-ZA" sz="2000" dirty="0" smtClean="0"/>
              <a:t>Jessie </a:t>
            </a:r>
            <a:r>
              <a:rPr lang="en-ZA" sz="2000" dirty="0"/>
              <a:t>collects, washes and delivers tablecloths to restaurants. For her laundry, her start-up costs were related to equipment she needed for doing the washing and ironing. She took out a loan to cover the start-up costs. </a:t>
            </a:r>
          </a:p>
          <a:p>
            <a:pPr marL="0" indent="0">
              <a:buNone/>
            </a:pPr>
            <a:r>
              <a:rPr lang="en-ZA" sz="2000" dirty="0"/>
              <a:t>The following budget shows the start-up costs for Jessie’s laundry service: </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9.7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641" y="3272383"/>
            <a:ext cx="3861743" cy="280522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9.13 page 187 </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9.7</a:t>
            </a:r>
            <a:endParaRPr lang="en-GB" dirty="0">
              <a:solidFill>
                <a:schemeClr val="bg1">
                  <a:lumMod val="6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75" y="1639570"/>
            <a:ext cx="3335020" cy="4399915"/>
          </a:xfrm>
          <a:prstGeom prst="rect">
            <a:avLst/>
          </a:prstGeom>
        </p:spPr>
      </p:pic>
      <p:sp>
        <p:nvSpPr>
          <p:cNvPr id="8" name="Content Placeholder 2"/>
          <p:cNvSpPr>
            <a:spLocks noGrp="1"/>
          </p:cNvSpPr>
          <p:nvPr>
            <p:ph idx="1"/>
          </p:nvPr>
        </p:nvSpPr>
        <p:spPr>
          <a:xfrm>
            <a:off x="4157980" y="1735855"/>
            <a:ext cx="3955231" cy="3674586"/>
          </a:xfrm>
        </p:spPr>
        <p:txBody>
          <a:bodyPr anchor="ctr"/>
          <a:lstStyle/>
          <a:p>
            <a:pPr marL="0" indent="0">
              <a:buNone/>
            </a:pPr>
            <a:r>
              <a:rPr lang="en-ZA" sz="1800" dirty="0" smtClean="0"/>
              <a:t>Her </a:t>
            </a:r>
            <a:r>
              <a:rPr lang="en-ZA" sz="1800" dirty="0"/>
              <a:t>fixed costs are already typed in. Jessie adjusts the variable costs according to the number of tablecloths she has to wash for the month. </a:t>
            </a:r>
          </a:p>
          <a:p>
            <a:pPr marL="0" indent="0">
              <a:buNone/>
            </a:pPr>
            <a:r>
              <a:rPr lang="en-ZA" sz="1800" dirty="0"/>
              <a:t>She has to calculate the amount of soap powder, fabric softener, stain remover and commission payable based on the number of tablecloths. </a:t>
            </a:r>
          </a:p>
          <a:p>
            <a:pPr marL="0" indent="0">
              <a:buNone/>
            </a:pPr>
            <a:r>
              <a:rPr lang="en-ZA" sz="1800" dirty="0"/>
              <a:t>Also, she only hires contract workers when her permanent employees cannot cope with the workload. </a:t>
            </a:r>
          </a:p>
        </p:txBody>
      </p:sp>
      <p:sp>
        <p:nvSpPr>
          <p:cNvPr id="9" name="Content Placeholder 2"/>
          <p:cNvSpPr txBox="1"/>
          <p:nvPr/>
        </p:nvSpPr>
        <p:spPr>
          <a:xfrm>
            <a:off x="399415" y="1350010"/>
            <a:ext cx="7887335" cy="386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smtClean="0"/>
              <a:t>Jessie uses the same template every month when she prepares her budget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9.7 </a:t>
            </a:r>
            <a:endParaRPr lang="en-ZA" dirty="0"/>
          </a:p>
        </p:txBody>
      </p:sp>
      <p:sp>
        <p:nvSpPr>
          <p:cNvPr id="3" name="Content Placeholder 2"/>
          <p:cNvSpPr>
            <a:spLocks noGrp="1"/>
          </p:cNvSpPr>
          <p:nvPr>
            <p:ph sz="quarter" idx="10"/>
          </p:nvPr>
        </p:nvSpPr>
        <p:spPr/>
        <p:txBody>
          <a:bodyPr/>
          <a:lstStyle/>
          <a:p>
            <a:r>
              <a:rPr lang="en-ZA" dirty="0" smtClean="0"/>
              <a:t>Exercise 9.8</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9.8 </a:t>
            </a:r>
            <a:r>
              <a:rPr lang="en-US" altLang="en-US" sz="2000" dirty="0"/>
              <a:t>on </a:t>
            </a:r>
            <a:r>
              <a:rPr lang="en-US" altLang="en-US" sz="2000" b="1" dirty="0"/>
              <a:t>page </a:t>
            </a:r>
            <a:r>
              <a:rPr lang="en-US" altLang="en-US" sz="2000" b="1" dirty="0" smtClean="0"/>
              <a:t>1</a:t>
            </a:r>
            <a:r>
              <a:rPr lang="en-ZA" altLang="en-US" sz="2000" b="1" dirty="0" smtClean="0"/>
              <a:t>89</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Calculating the cost of production</a:t>
            </a:r>
          </a:p>
        </p:txBody>
      </p:sp>
      <p:sp>
        <p:nvSpPr>
          <p:cNvPr id="3" name="Content Placeholder 2"/>
          <p:cNvSpPr>
            <a:spLocks noGrp="1"/>
          </p:cNvSpPr>
          <p:nvPr>
            <p:ph idx="1"/>
          </p:nvPr>
        </p:nvSpPr>
        <p:spPr/>
        <p:txBody>
          <a:bodyPr/>
          <a:lstStyle/>
          <a:p>
            <a:pPr marL="179705" indent="-179705">
              <a:buFont typeface="Arial" panose="020B0604020202020204" pitchFamily="34" charset="0"/>
              <a:buChar char="•"/>
            </a:pPr>
            <a:endParaRPr lang="en-ZA" dirty="0"/>
          </a:p>
          <a:p>
            <a:pPr marL="179705" indent="-179705">
              <a:buFont typeface="Arial" panose="020B0604020202020204" pitchFamily="34" charset="0"/>
              <a:buChar char="•"/>
            </a:pPr>
            <a:r>
              <a:rPr lang="en-ZA" dirty="0"/>
              <a:t>When the cost of production or the delivery of a service is calculated, accuracy in calculations is important.</a:t>
            </a:r>
          </a:p>
          <a:p>
            <a:pPr marL="179705" indent="-179705">
              <a:buFont typeface="Arial" panose="020B0604020202020204" pitchFamily="34" charset="0"/>
              <a:buChar char="•"/>
            </a:pPr>
            <a:r>
              <a:rPr lang="en-ZA" dirty="0"/>
              <a:t>Accuracy helps you to keep business expenditure </a:t>
            </a:r>
            <a:r>
              <a:rPr lang="en-ZA" dirty="0" smtClean="0"/>
              <a:t>lower </a:t>
            </a:r>
            <a:r>
              <a:rPr lang="en-ZA" dirty="0"/>
              <a:t>than business income. </a:t>
            </a:r>
          </a:p>
          <a:p>
            <a:pPr marL="179705" indent="-179705">
              <a:buFont typeface="Arial" panose="020B0604020202020204" pitchFamily="34" charset="0"/>
              <a:buChar char="•"/>
            </a:pPr>
            <a:endParaRPr lang="en-ZA" dirty="0"/>
          </a:p>
        </p:txBody>
      </p:sp>
      <p:sp>
        <p:nvSpPr>
          <p:cNvPr id="4" name="Text Placeholder 3"/>
          <p:cNvSpPr>
            <a:spLocks noGrp="1"/>
          </p:cNvSpPr>
          <p:nvPr>
            <p:ph type="body" sz="quarter" idx="10"/>
          </p:nvPr>
        </p:nvSpPr>
        <p:spPr>
          <a:xfrm>
            <a:off x="399289" y="1597707"/>
            <a:ext cx="7905751" cy="301871"/>
          </a:xfrm>
        </p:spPr>
        <p:txBody>
          <a:bodyPr/>
          <a:lstStyle/>
          <a:p>
            <a:r>
              <a:rPr lang="en-GB" dirty="0"/>
              <a:t>Unit </a:t>
            </a:r>
            <a:r>
              <a:rPr lang="en-GB" dirty="0" smtClean="0"/>
              <a:t>9.8</a:t>
            </a:r>
            <a:endParaRPr lang="en-GB"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9.7 </a:t>
            </a:r>
            <a:endParaRPr lang="en-ZA" dirty="0"/>
          </a:p>
        </p:txBody>
      </p:sp>
      <p:sp>
        <p:nvSpPr>
          <p:cNvPr id="3" name="Content Placeholder 2"/>
          <p:cNvSpPr>
            <a:spLocks noGrp="1"/>
          </p:cNvSpPr>
          <p:nvPr>
            <p:ph sz="quarter" idx="10"/>
          </p:nvPr>
        </p:nvSpPr>
        <p:spPr/>
        <p:txBody>
          <a:bodyPr/>
          <a:lstStyle/>
          <a:p>
            <a:r>
              <a:rPr lang="en-ZA" dirty="0" smtClean="0"/>
              <a:t>Exercise 9.9</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9.9 </a:t>
            </a:r>
            <a:r>
              <a:rPr lang="en-US" altLang="en-US" sz="2000" dirty="0"/>
              <a:t>on </a:t>
            </a:r>
            <a:r>
              <a:rPr lang="en-US" altLang="en-US" sz="2000" b="1" dirty="0"/>
              <a:t>page </a:t>
            </a:r>
            <a:r>
              <a:rPr lang="en-US" altLang="en-US" sz="2000" b="1" dirty="0" smtClean="0"/>
              <a:t>19</a:t>
            </a:r>
            <a:r>
              <a:rPr lang="en-ZA" altLang="en-US" sz="2000" b="1" dirty="0" smtClean="0"/>
              <a:t>1</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Calculating the selling price </a:t>
            </a:r>
          </a:p>
        </p:txBody>
      </p:sp>
      <p:sp>
        <p:nvSpPr>
          <p:cNvPr id="3" name="Content Placeholder 2"/>
          <p:cNvSpPr>
            <a:spLocks noGrp="1"/>
          </p:cNvSpPr>
          <p:nvPr>
            <p:ph idx="1"/>
          </p:nvPr>
        </p:nvSpPr>
        <p:spPr/>
        <p:txBody>
          <a:bodyPr/>
          <a:lstStyle/>
          <a:p>
            <a:pPr marL="0" indent="0" algn="ctr">
              <a:buNone/>
            </a:pPr>
            <a:r>
              <a:rPr lang="en-ZA" sz="3200" b="1" dirty="0" smtClean="0">
                <a:solidFill>
                  <a:srgbClr val="0D9293"/>
                </a:solidFill>
              </a:rPr>
              <a:t>Profit </a:t>
            </a:r>
            <a:r>
              <a:rPr lang="en-ZA" sz="3200" b="1" dirty="0">
                <a:solidFill>
                  <a:srgbClr val="0D9293"/>
                </a:solidFill>
              </a:rPr>
              <a:t>is the aim of any business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1726250" y="2076628"/>
            <a:ext cx="5059110" cy="598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630" y="2428558"/>
            <a:ext cx="3592830" cy="359283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Calculating the selling price </a:t>
            </a:r>
          </a:p>
        </p:txBody>
      </p:sp>
      <p:sp>
        <p:nvSpPr>
          <p:cNvPr id="3" name="Content Placeholder 2"/>
          <p:cNvSpPr>
            <a:spLocks noGrp="1"/>
          </p:cNvSpPr>
          <p:nvPr>
            <p:ph idx="1"/>
          </p:nvPr>
        </p:nvSpPr>
        <p:spPr>
          <a:xfrm>
            <a:off x="399290" y="1592288"/>
            <a:ext cx="7685032" cy="4485323"/>
          </a:xfrm>
        </p:spPr>
        <p:txBody>
          <a:bodyPr/>
          <a:lstStyle/>
          <a:p>
            <a:pPr marL="0" indent="0">
              <a:buNone/>
            </a:pPr>
            <a:r>
              <a:rPr lang="en-ZA" sz="2000" dirty="0"/>
              <a:t>The price of goods or a service is determined by calculating costs, but there are also other factors to consider.  </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498075" y="2994404"/>
            <a:ext cx="7355510"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TextBox 5"/>
          <p:cNvSpPr txBox="1"/>
          <p:nvPr/>
        </p:nvSpPr>
        <p:spPr>
          <a:xfrm>
            <a:off x="524614" y="3088788"/>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7" name="TextBox 6"/>
          <p:cNvSpPr txBox="1"/>
          <p:nvPr/>
        </p:nvSpPr>
        <p:spPr>
          <a:xfrm>
            <a:off x="1230204" y="3157156"/>
            <a:ext cx="6231300" cy="369332"/>
          </a:xfrm>
          <a:prstGeom prst="rect">
            <a:avLst/>
          </a:prstGeom>
          <a:noFill/>
        </p:spPr>
        <p:txBody>
          <a:bodyPr wrap="square" rtlCol="0">
            <a:spAutoFit/>
          </a:bodyPr>
          <a:lstStyle/>
          <a:p>
            <a:r>
              <a:rPr lang="en-ZA" dirty="0"/>
              <a:t>Market research</a:t>
            </a:r>
          </a:p>
        </p:txBody>
      </p:sp>
      <p:sp>
        <p:nvSpPr>
          <p:cNvPr id="8" name="Rectangle 7"/>
          <p:cNvSpPr/>
          <p:nvPr/>
        </p:nvSpPr>
        <p:spPr>
          <a:xfrm>
            <a:off x="1116284" y="3099251"/>
            <a:ext cx="45719" cy="50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96800" y="2418302"/>
            <a:ext cx="7355510" cy="4963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a:t>Other factors to consider are: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666476"/>
            <a:ext cx="2756432" cy="3257001"/>
          </a:xfrm>
          <a:prstGeom prst="rect">
            <a:avLst/>
          </a:prstGeom>
          <a:noFill/>
          <a:ln>
            <a:noFill/>
          </a:ln>
        </p:spPr>
      </p:pic>
      <p:sp>
        <p:nvSpPr>
          <p:cNvPr id="11" name="Rectangle 10"/>
          <p:cNvSpPr/>
          <p:nvPr/>
        </p:nvSpPr>
        <p:spPr>
          <a:xfrm>
            <a:off x="496800" y="3767800"/>
            <a:ext cx="7355510" cy="720000"/>
          </a:xfrm>
          <a:prstGeom prst="rect">
            <a:avLst/>
          </a:prstGeom>
          <a:solidFill>
            <a:srgbClr val="BDD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TextBox 11"/>
          <p:cNvSpPr txBox="1"/>
          <p:nvPr/>
        </p:nvSpPr>
        <p:spPr>
          <a:xfrm>
            <a:off x="523339" y="3862184"/>
            <a:ext cx="609600" cy="523220"/>
          </a:xfrm>
          <a:prstGeom prst="rect">
            <a:avLst/>
          </a:prstGeom>
          <a:noFill/>
        </p:spPr>
        <p:txBody>
          <a:bodyPr wrap="square" rtlCol="0">
            <a:spAutoFit/>
          </a:bodyPr>
          <a:lstStyle/>
          <a:p>
            <a:pPr algn="ctr"/>
            <a:r>
              <a:rPr lang="en-GB" sz="2800" b="1" dirty="0" smtClean="0">
                <a:solidFill>
                  <a:schemeClr val="bg1"/>
                </a:solidFill>
              </a:rPr>
              <a:t>2</a:t>
            </a:r>
            <a:endParaRPr lang="en-ZA" sz="2800" dirty="0" smtClean="0">
              <a:solidFill>
                <a:schemeClr val="bg1"/>
              </a:solidFill>
            </a:endParaRPr>
          </a:p>
        </p:txBody>
      </p:sp>
      <p:sp>
        <p:nvSpPr>
          <p:cNvPr id="13" name="TextBox 12"/>
          <p:cNvSpPr txBox="1"/>
          <p:nvPr/>
        </p:nvSpPr>
        <p:spPr>
          <a:xfrm>
            <a:off x="1228929" y="3930552"/>
            <a:ext cx="6231300" cy="369332"/>
          </a:xfrm>
          <a:prstGeom prst="rect">
            <a:avLst/>
          </a:prstGeom>
          <a:noFill/>
        </p:spPr>
        <p:txBody>
          <a:bodyPr wrap="square" rtlCol="0">
            <a:spAutoFit/>
          </a:bodyPr>
          <a:lstStyle/>
          <a:p>
            <a:r>
              <a:rPr lang="en-ZA" dirty="0"/>
              <a:t>Offering value for money</a:t>
            </a:r>
          </a:p>
        </p:txBody>
      </p:sp>
      <p:sp>
        <p:nvSpPr>
          <p:cNvPr id="14" name="Rectangle 13"/>
          <p:cNvSpPr/>
          <p:nvPr/>
        </p:nvSpPr>
        <p:spPr>
          <a:xfrm>
            <a:off x="1115009" y="3872647"/>
            <a:ext cx="45719" cy="504000"/>
          </a:xfrm>
          <a:prstGeom prst="rect">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496800" y="4567554"/>
            <a:ext cx="7355510" cy="720000"/>
          </a:xfrm>
          <a:prstGeom prst="rect">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6" name="TextBox 15"/>
          <p:cNvSpPr txBox="1"/>
          <p:nvPr/>
        </p:nvSpPr>
        <p:spPr>
          <a:xfrm>
            <a:off x="523339" y="4661938"/>
            <a:ext cx="609600" cy="523220"/>
          </a:xfrm>
          <a:prstGeom prst="rect">
            <a:avLst/>
          </a:prstGeom>
          <a:noFill/>
        </p:spPr>
        <p:txBody>
          <a:bodyPr wrap="square" rtlCol="0">
            <a:spAutoFit/>
          </a:bodyPr>
          <a:lstStyle/>
          <a:p>
            <a:pPr algn="ctr"/>
            <a:r>
              <a:rPr lang="en-GB" sz="2800" b="1" dirty="0" smtClean="0">
                <a:solidFill>
                  <a:schemeClr val="bg1"/>
                </a:solidFill>
              </a:rPr>
              <a:t>3</a:t>
            </a:r>
            <a:endParaRPr lang="en-ZA" sz="2800" dirty="0" smtClean="0">
              <a:solidFill>
                <a:schemeClr val="bg1"/>
              </a:solidFill>
            </a:endParaRPr>
          </a:p>
        </p:txBody>
      </p:sp>
      <p:sp>
        <p:nvSpPr>
          <p:cNvPr id="17" name="TextBox 16"/>
          <p:cNvSpPr txBox="1"/>
          <p:nvPr/>
        </p:nvSpPr>
        <p:spPr>
          <a:xfrm>
            <a:off x="1228929" y="4730306"/>
            <a:ext cx="6231300" cy="368300"/>
          </a:xfrm>
          <a:prstGeom prst="rect">
            <a:avLst/>
          </a:prstGeom>
          <a:noFill/>
        </p:spPr>
        <p:txBody>
          <a:bodyPr wrap="square" rtlCol="0">
            <a:spAutoFit/>
          </a:bodyPr>
          <a:lstStyle/>
          <a:p>
            <a:r>
              <a:rPr lang="en-ZA" dirty="0"/>
              <a:t>Comparing competitors' prices</a:t>
            </a:r>
          </a:p>
        </p:txBody>
      </p:sp>
      <p:sp>
        <p:nvSpPr>
          <p:cNvPr id="18" name="Rectangle 17"/>
          <p:cNvSpPr/>
          <p:nvPr/>
        </p:nvSpPr>
        <p:spPr>
          <a:xfrm>
            <a:off x="1115009" y="4672401"/>
            <a:ext cx="45719" cy="504000"/>
          </a:xfrm>
          <a:prstGeom prst="rect">
            <a:avLst/>
          </a:prstGeom>
          <a:solidFill>
            <a:srgbClr val="1A9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0-#ppt_w/2"/>
                                          </p:val>
                                        </p:tav>
                                        <p:tav tm="100000">
                                          <p:val>
                                            <p:strVal val="#ppt_x"/>
                                          </p:val>
                                        </p:tav>
                                      </p:tavLst>
                                    </p:anim>
                                    <p:anim calcmode="lin" valueType="num">
                                      <p:cBhvr additive="base">
                                        <p:cTn id="55" dur="500" fill="hold"/>
                                        <p:tgtEl>
                                          <p:spTgt spid="15"/>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1+#ppt_w/2"/>
                                          </p:val>
                                        </p:tav>
                                        <p:tav tm="100000">
                                          <p:val>
                                            <p:strVal val="#ppt_x"/>
                                          </p:val>
                                        </p:tav>
                                      </p:tavLst>
                                    </p:anim>
                                    <p:anim calcmode="lin" valueType="num">
                                      <p:cBhvr additive="base">
                                        <p:cTn id="59" dur="500" fill="hold"/>
                                        <p:tgtEl>
                                          <p:spTgt spid="16"/>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animBg="1"/>
      <p:bldP spid="11" grpId="0" animBg="1"/>
      <p:bldP spid="12" grpId="0"/>
      <p:bldP spid="13" grpId="0"/>
      <p:bldP spid="14" grpId="0" animBg="1"/>
      <p:bldP spid="15" grpId="0" animBg="1"/>
      <p:bldP spid="16" grpId="0"/>
      <p:bldP spid="17" grpId="0"/>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9.8 </a:t>
            </a:r>
            <a:endParaRPr lang="en-ZA" dirty="0"/>
          </a:p>
        </p:txBody>
      </p:sp>
      <p:sp>
        <p:nvSpPr>
          <p:cNvPr id="3" name="Content Placeholder 2"/>
          <p:cNvSpPr>
            <a:spLocks noGrp="1"/>
          </p:cNvSpPr>
          <p:nvPr>
            <p:ph sz="quarter" idx="10"/>
          </p:nvPr>
        </p:nvSpPr>
        <p:spPr/>
        <p:txBody>
          <a:bodyPr/>
          <a:lstStyle/>
          <a:p>
            <a:r>
              <a:rPr lang="en-ZA" dirty="0" smtClean="0"/>
              <a:t>Exercise 9.10</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9.10 </a:t>
            </a:r>
            <a:r>
              <a:rPr lang="en-US" altLang="en-US" sz="2000" dirty="0"/>
              <a:t>on </a:t>
            </a:r>
            <a:r>
              <a:rPr lang="en-US" altLang="en-US" sz="2000" b="1" dirty="0"/>
              <a:t>page </a:t>
            </a:r>
            <a:r>
              <a:rPr lang="en-US" altLang="en-US" sz="2000" b="1" dirty="0" smtClean="0"/>
              <a:t>19</a:t>
            </a:r>
            <a:r>
              <a:rPr lang="en-ZA" altLang="en-US" sz="2000" b="1" dirty="0" smtClean="0"/>
              <a:t>2</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Finding the break-even point</a:t>
            </a:r>
          </a:p>
        </p:txBody>
      </p:sp>
      <p:sp>
        <p:nvSpPr>
          <p:cNvPr id="3" name="Content Placeholder 2"/>
          <p:cNvSpPr>
            <a:spLocks noGrp="1"/>
          </p:cNvSpPr>
          <p:nvPr>
            <p:ph idx="1"/>
          </p:nvPr>
        </p:nvSpPr>
        <p:spPr/>
        <p:txBody>
          <a:bodyPr/>
          <a:lstStyle/>
          <a:p>
            <a:pPr marL="179705" indent="-179705"/>
            <a:r>
              <a:rPr lang="en-ZA" sz="2000" dirty="0" smtClean="0"/>
              <a:t>This </a:t>
            </a:r>
            <a:r>
              <a:rPr lang="en-ZA" sz="2000" dirty="0"/>
              <a:t>is the value where the income is equal to the cost</a:t>
            </a:r>
          </a:p>
          <a:p>
            <a:pPr marL="179705" indent="0">
              <a:buNone/>
            </a:pPr>
            <a:r>
              <a:rPr lang="en-ZA" sz="2000" dirty="0"/>
              <a:t>i.e. the value from which you can start to make a profit</a:t>
            </a:r>
          </a:p>
          <a:p>
            <a:pPr marL="179705" indent="-179705"/>
            <a:endParaRPr lang="en-ZA" sz="2000" dirty="0"/>
          </a:p>
          <a:p>
            <a:pPr marL="179705" indent="-179705"/>
            <a:r>
              <a:rPr lang="en-ZA" sz="2000" dirty="0"/>
              <a:t>When the business increases the selling price, the break-even point is reached sooner.</a:t>
            </a:r>
          </a:p>
          <a:p>
            <a:pPr marL="179705" indent="-179705"/>
            <a:endParaRPr lang="en-ZA" sz="2000" dirty="0"/>
          </a:p>
          <a:p>
            <a:pPr marL="179705" indent="-179705"/>
            <a:r>
              <a:rPr lang="en-ZA" sz="2000" dirty="0"/>
              <a:t>The business can only increase the selling price if they remain competitive.</a:t>
            </a:r>
          </a:p>
          <a:p>
            <a:pPr marL="179705" indent="-179705"/>
            <a:endParaRPr lang="en-ZA" sz="2000"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29008" y="1687696"/>
            <a:ext cx="5825103" cy="3807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t>Sam </a:t>
            </a:r>
            <a:r>
              <a:rPr lang="en-ZA" sz="1800" dirty="0"/>
              <a:t>sells sandwiches to workers in an industrial area. His monthly fixed expenses are R1 150. On average it costs him R5,00 to make a sandwich, and he charges customers R12,50 per sandwich. </a:t>
            </a:r>
          </a:p>
          <a:p>
            <a:pPr marL="444500" indent="-265430">
              <a:buFont typeface="+mj-lt"/>
              <a:buAutoNum type="alphaLcParenR"/>
            </a:pPr>
            <a:r>
              <a:rPr lang="en-ZA" sz="1800" dirty="0" smtClean="0"/>
              <a:t>Show </a:t>
            </a:r>
            <a:r>
              <a:rPr lang="en-ZA" sz="1800" dirty="0"/>
              <a:t>that Sam will not make a profit if he only sells 100 sandwiches. </a:t>
            </a:r>
          </a:p>
          <a:p>
            <a:pPr marL="444500" indent="-265430">
              <a:buFont typeface="+mj-lt"/>
              <a:buAutoNum type="alphaLcParenR"/>
            </a:pPr>
            <a:r>
              <a:rPr lang="en-ZA" sz="1800" dirty="0" smtClean="0"/>
              <a:t>Will </a:t>
            </a:r>
            <a:r>
              <a:rPr lang="en-ZA" sz="1800" dirty="0"/>
              <a:t>Sam make a profit if he sells 150 sandwiches? Show your calculations. </a:t>
            </a:r>
          </a:p>
          <a:p>
            <a:pPr marL="444500" indent="-265430">
              <a:buFont typeface="+mj-lt"/>
              <a:buAutoNum type="alphaLcParenR"/>
            </a:pPr>
            <a:r>
              <a:rPr lang="en-ZA" sz="1800" dirty="0" smtClean="0"/>
              <a:t>Will </a:t>
            </a:r>
            <a:r>
              <a:rPr lang="en-ZA" sz="1800" dirty="0"/>
              <a:t>Sam make a profit if he sells 160 sandwiches? Show your calculations. </a:t>
            </a:r>
          </a:p>
          <a:p>
            <a:pPr marL="444500" indent="-265430">
              <a:buFont typeface="+mj-lt"/>
              <a:buAutoNum type="alphaLcParenR"/>
            </a:pPr>
            <a:r>
              <a:rPr lang="en-ZA" sz="1800" dirty="0" smtClean="0"/>
              <a:t>Complete </a:t>
            </a:r>
            <a:r>
              <a:rPr lang="en-ZA" sz="1800" dirty="0"/>
              <a:t>the sentence: Sam should sell between ______ and ______ sandwiches before he breaks even. </a:t>
            </a:r>
          </a:p>
          <a:p>
            <a:pPr marL="444500" indent="-265430">
              <a:buFont typeface="+mj-lt"/>
              <a:buAutoNum type="alphaLcParenR"/>
            </a:pPr>
            <a:r>
              <a:rPr lang="en-ZA" sz="1800" dirty="0" smtClean="0"/>
              <a:t>Do </a:t>
            </a:r>
            <a:r>
              <a:rPr lang="en-ZA" sz="1800" dirty="0"/>
              <a:t>a few calculations to find his break-even point. </a:t>
            </a:r>
          </a:p>
        </p:txBody>
      </p:sp>
      <p:sp>
        <p:nvSpPr>
          <p:cNvPr id="2" name="Title 1"/>
          <p:cNvSpPr>
            <a:spLocks noGrp="1"/>
          </p:cNvSpPr>
          <p:nvPr>
            <p:ph type="title"/>
          </p:nvPr>
        </p:nvSpPr>
        <p:spPr/>
        <p:txBody>
          <a:bodyPr/>
          <a:lstStyle/>
          <a:p>
            <a:r>
              <a:rPr lang="en-ZA" dirty="0"/>
              <a:t>Example 9.16 page 192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59438" y="1707832"/>
            <a:ext cx="5764716" cy="42443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t>Study </a:t>
            </a:r>
            <a:r>
              <a:rPr lang="en-ZA" sz="1800" dirty="0"/>
              <a:t>the budget below, then answer the questions that follow</a:t>
            </a:r>
            <a:r>
              <a:rPr lang="en-ZA" sz="1800" dirty="0" smtClean="0"/>
              <a:t>.</a:t>
            </a:r>
            <a:endParaRPr lang="en-ZA" sz="1800" dirty="0"/>
          </a:p>
          <a:p>
            <a:pPr marL="3770630" indent="-276225">
              <a:buFont typeface="+mj-lt"/>
              <a:buAutoNum type="alphaLcParenR"/>
            </a:pPr>
            <a:r>
              <a:rPr lang="en-ZA" sz="1800" dirty="0" smtClean="0"/>
              <a:t>List </a:t>
            </a:r>
            <a:r>
              <a:rPr lang="en-ZA" sz="1800" dirty="0"/>
              <a:t>Jane’s fixed costs. </a:t>
            </a:r>
          </a:p>
          <a:p>
            <a:pPr marL="3770630" indent="-276225">
              <a:buFont typeface="+mj-lt"/>
              <a:buAutoNum type="alphaLcParenR"/>
            </a:pPr>
            <a:r>
              <a:rPr lang="en-ZA" sz="1800" dirty="0" smtClean="0"/>
              <a:t>List </a:t>
            </a:r>
            <a:r>
              <a:rPr lang="en-ZA" sz="1800" dirty="0"/>
              <a:t>her variable costs. </a:t>
            </a:r>
          </a:p>
          <a:p>
            <a:pPr marL="3770630" indent="-276225">
              <a:buFont typeface="+mj-lt"/>
              <a:buAutoNum type="alphaLcParenR"/>
            </a:pPr>
            <a:r>
              <a:rPr lang="en-ZA" sz="1800" dirty="0" smtClean="0"/>
              <a:t>Explain </a:t>
            </a:r>
            <a:r>
              <a:rPr lang="en-ZA" sz="1800" dirty="0"/>
              <a:t>why the repair to the oven is an occasional expense. </a:t>
            </a:r>
          </a:p>
          <a:p>
            <a:pPr marL="3770630" indent="-276225">
              <a:buFont typeface="+mj-lt"/>
              <a:buAutoNum type="alphaLcParenR"/>
            </a:pPr>
            <a:r>
              <a:rPr lang="en-ZA" sz="1800" dirty="0" smtClean="0"/>
              <a:t>Explain </a:t>
            </a:r>
            <a:r>
              <a:rPr lang="en-ZA" sz="1800" dirty="0"/>
              <a:t>why electricity is a variable expense. </a:t>
            </a:r>
            <a:r>
              <a:rPr lang="en-ZA" sz="1800" dirty="0" smtClean="0"/>
              <a:t> </a:t>
            </a:r>
            <a:endParaRPr lang="en-GB" sz="1800" dirty="0"/>
          </a:p>
        </p:txBody>
      </p:sp>
      <p:sp>
        <p:nvSpPr>
          <p:cNvPr id="2" name="Title 1"/>
          <p:cNvSpPr>
            <a:spLocks noGrp="1"/>
          </p:cNvSpPr>
          <p:nvPr>
            <p:ph type="title"/>
          </p:nvPr>
        </p:nvSpPr>
        <p:spPr/>
        <p:txBody>
          <a:bodyPr/>
          <a:lstStyle/>
          <a:p>
            <a:r>
              <a:rPr lang="en-ZA" dirty="0"/>
              <a:t>Example 9.1 page 163</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660" y="2315617"/>
            <a:ext cx="3222801" cy="352820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9.15 page 192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85805" y="1630495"/>
            <a:ext cx="5832915" cy="4247317"/>
          </a:xfrm>
          <a:prstGeom prst="rect">
            <a:avLst/>
          </a:prstGeom>
          <a:noFill/>
        </p:spPr>
        <p:txBody>
          <a:bodyPr wrap="square" rtlCol="0">
            <a:spAutoFit/>
          </a:bodyPr>
          <a:lstStyle/>
          <a:p>
            <a:pPr marL="265430" indent="-265430">
              <a:buFont typeface="+mj-lt"/>
              <a:buAutoNum type="alphaLcParenR"/>
            </a:pPr>
            <a:r>
              <a:rPr lang="en-ZA" dirty="0" smtClean="0"/>
              <a:t> </a:t>
            </a:r>
            <a:r>
              <a:rPr lang="en-ZA" b="1" dirty="0" smtClean="0"/>
              <a:t>Total </a:t>
            </a:r>
            <a:r>
              <a:rPr lang="en-ZA" b="1" dirty="0"/>
              <a:t>expenses =</a:t>
            </a:r>
            <a:r>
              <a:rPr lang="en-ZA" dirty="0"/>
              <a:t> fixed expenses + variable expenses </a:t>
            </a:r>
          </a:p>
          <a:p>
            <a:pPr marL="265430"/>
            <a:r>
              <a:rPr lang="pt-BR" dirty="0"/>
              <a:t>= R1 150 + (R5,00 × 100) = R1 150 + R500 = R1 650,00 </a:t>
            </a:r>
          </a:p>
          <a:p>
            <a:pPr marL="265430"/>
            <a:r>
              <a:rPr lang="pt-BR" b="1" dirty="0"/>
              <a:t>Income =</a:t>
            </a:r>
            <a:r>
              <a:rPr lang="pt-BR" dirty="0"/>
              <a:t> R12,50 × 100 = R1 250,00 </a:t>
            </a:r>
          </a:p>
          <a:p>
            <a:pPr marL="265430"/>
            <a:r>
              <a:rPr lang="en-ZA" b="1" dirty="0"/>
              <a:t>Profit = Income – expenses </a:t>
            </a:r>
            <a:endParaRPr lang="en-ZA" b="1" dirty="0" smtClean="0"/>
          </a:p>
          <a:p>
            <a:pPr marL="265430"/>
            <a:r>
              <a:rPr lang="pt-BR" dirty="0" smtClean="0"/>
              <a:t>= </a:t>
            </a:r>
            <a:r>
              <a:rPr lang="pt-BR" dirty="0"/>
              <a:t>R1 250 – R1 650 </a:t>
            </a:r>
            <a:endParaRPr lang="pt-BR" dirty="0" smtClean="0"/>
          </a:p>
          <a:p>
            <a:pPr marL="265430"/>
            <a:r>
              <a:rPr lang="pt-BR" dirty="0" smtClean="0"/>
              <a:t>= </a:t>
            </a:r>
            <a:r>
              <a:rPr lang="pt-BR" dirty="0"/>
              <a:t>−</a:t>
            </a:r>
            <a:r>
              <a:rPr lang="pt-BR" dirty="0" smtClean="0"/>
              <a:t>R400,00</a:t>
            </a:r>
          </a:p>
          <a:p>
            <a:pPr marL="265430"/>
            <a:r>
              <a:rPr lang="pt-BR" dirty="0" smtClean="0"/>
              <a:t> </a:t>
            </a:r>
            <a:endParaRPr lang="pt-BR" dirty="0"/>
          </a:p>
          <a:p>
            <a:pPr marL="265430" indent="-265430">
              <a:buFont typeface="+mj-lt"/>
              <a:buAutoNum type="alphaLcParenR" startAt="2"/>
            </a:pPr>
            <a:r>
              <a:rPr lang="en-ZA" b="1" dirty="0" smtClean="0"/>
              <a:t>Total </a:t>
            </a:r>
            <a:r>
              <a:rPr lang="en-ZA" b="1" dirty="0"/>
              <a:t>expenses = fixed expenses + variable expenses </a:t>
            </a:r>
          </a:p>
          <a:p>
            <a:pPr marL="265430"/>
            <a:r>
              <a:rPr lang="pt-BR" dirty="0"/>
              <a:t>= R1 150 + (R5,00 × 150) = R1 150 + R750 = R1 900,00 </a:t>
            </a:r>
          </a:p>
          <a:p>
            <a:pPr marL="265430"/>
            <a:r>
              <a:rPr lang="pt-BR" b="1" dirty="0"/>
              <a:t>Income =</a:t>
            </a:r>
            <a:r>
              <a:rPr lang="pt-BR" dirty="0"/>
              <a:t> R12,50 × 150 = R1 875,00 </a:t>
            </a:r>
            <a:endParaRPr lang="pt-BR" dirty="0" smtClean="0"/>
          </a:p>
          <a:p>
            <a:pPr marL="265430"/>
            <a:r>
              <a:rPr lang="en-ZA" b="1" dirty="0" smtClean="0"/>
              <a:t>Profit </a:t>
            </a:r>
            <a:r>
              <a:rPr lang="en-ZA" b="1" dirty="0"/>
              <a:t>= Income – expenses </a:t>
            </a:r>
          </a:p>
          <a:p>
            <a:pPr marL="265430"/>
            <a:r>
              <a:rPr lang="pt-BR" dirty="0"/>
              <a:t>= R1 875 – R1 900 </a:t>
            </a:r>
            <a:endParaRPr lang="pt-BR" dirty="0" smtClean="0"/>
          </a:p>
          <a:p>
            <a:pPr marL="265430"/>
            <a:r>
              <a:rPr lang="pt-BR" dirty="0" smtClean="0"/>
              <a:t>= </a:t>
            </a:r>
            <a:r>
              <a:rPr lang="pt-BR" dirty="0"/>
              <a:t>−R25,00 </a:t>
            </a:r>
          </a:p>
          <a:p>
            <a:pPr marL="265430"/>
            <a:endParaRPr lang="en-ZA" dirty="0" smtClean="0"/>
          </a:p>
          <a:p>
            <a:pPr marL="265430"/>
            <a:r>
              <a:rPr lang="en-ZA" dirty="0" smtClean="0"/>
              <a:t>Sam </a:t>
            </a:r>
            <a:r>
              <a:rPr lang="en-ZA" dirty="0"/>
              <a:t>will not make a profit. He will make a loss of R25,00. </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fade">
                                      <p:cBhvr>
                                        <p:cTn id="43" dur="500"/>
                                        <p:tgtEl>
                                          <p:spTgt spid="9">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5" end="5"/>
                                            </p:txEl>
                                          </p:spTgt>
                                        </p:tgtEl>
                                        <p:attrNameLst>
                                          <p:attrName>style.visibility</p:attrName>
                                        </p:attrNameLst>
                                      </p:cBhvr>
                                      <p:to>
                                        <p:strVal val="visible"/>
                                      </p:to>
                                    </p:set>
                                    <p:animEffect transition="in" filter="fade">
                                      <p:cBhvr>
                                        <p:cTn id="48" dur="500"/>
                                        <p:tgtEl>
                                          <p:spTgt spid="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fade">
                                      <p:cBhvr>
                                        <p:cTn id="53" dur="500"/>
                                        <p:tgtEl>
                                          <p:spTgt spid="9">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8" end="8"/>
                                            </p:txEl>
                                          </p:spTgt>
                                        </p:tgtEl>
                                        <p:attrNameLst>
                                          <p:attrName>style.visibility</p:attrName>
                                        </p:attrNameLst>
                                      </p:cBhvr>
                                      <p:to>
                                        <p:strVal val="visible"/>
                                      </p:to>
                                    </p:set>
                                    <p:animEffect transition="in" filter="fade">
                                      <p:cBhvr>
                                        <p:cTn id="58" dur="500"/>
                                        <p:tgtEl>
                                          <p:spTgt spid="9">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xEl>
                                              <p:pRg st="9" end="9"/>
                                            </p:txEl>
                                          </p:spTgt>
                                        </p:tgtEl>
                                        <p:attrNameLst>
                                          <p:attrName>style.visibility</p:attrName>
                                        </p:attrNameLst>
                                      </p:cBhvr>
                                      <p:to>
                                        <p:strVal val="visible"/>
                                      </p:to>
                                    </p:set>
                                    <p:animEffect transition="in" filter="fade">
                                      <p:cBhvr>
                                        <p:cTn id="63" dur="500"/>
                                        <p:tgtEl>
                                          <p:spTgt spid="9">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xEl>
                                              <p:pRg st="10" end="10"/>
                                            </p:txEl>
                                          </p:spTgt>
                                        </p:tgtEl>
                                        <p:attrNameLst>
                                          <p:attrName>style.visibility</p:attrName>
                                        </p:attrNameLst>
                                      </p:cBhvr>
                                      <p:to>
                                        <p:strVal val="visible"/>
                                      </p:to>
                                    </p:set>
                                    <p:animEffect transition="in" filter="fade">
                                      <p:cBhvr>
                                        <p:cTn id="68" dur="500"/>
                                        <p:tgtEl>
                                          <p:spTgt spid="9">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
                                            <p:txEl>
                                              <p:pRg st="11" end="11"/>
                                            </p:txEl>
                                          </p:spTgt>
                                        </p:tgtEl>
                                        <p:attrNameLst>
                                          <p:attrName>style.visibility</p:attrName>
                                        </p:attrNameLst>
                                      </p:cBhvr>
                                      <p:to>
                                        <p:strVal val="visible"/>
                                      </p:to>
                                    </p:set>
                                    <p:animEffect transition="in" filter="fade">
                                      <p:cBhvr>
                                        <p:cTn id="73" dur="500"/>
                                        <p:tgtEl>
                                          <p:spTgt spid="9">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9">
                                            <p:txEl>
                                              <p:pRg st="12" end="12"/>
                                            </p:txEl>
                                          </p:spTgt>
                                        </p:tgtEl>
                                        <p:attrNameLst>
                                          <p:attrName>style.visibility</p:attrName>
                                        </p:attrNameLst>
                                      </p:cBhvr>
                                      <p:to>
                                        <p:strVal val="visible"/>
                                      </p:to>
                                    </p:set>
                                    <p:animEffect transition="in" filter="fade">
                                      <p:cBhvr>
                                        <p:cTn id="78" dur="500"/>
                                        <p:tgtEl>
                                          <p:spTgt spid="9">
                                            <p:txEl>
                                              <p:pRg st="12" end="1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
                                            <p:txEl>
                                              <p:pRg st="14" end="14"/>
                                            </p:txEl>
                                          </p:spTgt>
                                        </p:tgtEl>
                                        <p:attrNameLst>
                                          <p:attrName>style.visibility</p:attrName>
                                        </p:attrNameLst>
                                      </p:cBhvr>
                                      <p:to>
                                        <p:strVal val="visible"/>
                                      </p:to>
                                    </p:set>
                                    <p:animEffect transition="in" filter="fade">
                                      <p:cBhvr>
                                        <p:cTn id="83"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9.16 page 192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85805" y="1545035"/>
            <a:ext cx="5832915" cy="4524315"/>
          </a:xfrm>
          <a:prstGeom prst="rect">
            <a:avLst/>
          </a:prstGeom>
          <a:noFill/>
        </p:spPr>
        <p:txBody>
          <a:bodyPr wrap="square" rtlCol="0">
            <a:spAutoFit/>
          </a:bodyPr>
          <a:lstStyle/>
          <a:p>
            <a:pPr marL="265430" indent="-265430">
              <a:buFont typeface="+mj-lt"/>
              <a:buAutoNum type="alphaLcParenR" startAt="3"/>
            </a:pPr>
            <a:r>
              <a:rPr lang="en-ZA" dirty="0" smtClean="0"/>
              <a:t> </a:t>
            </a:r>
            <a:r>
              <a:rPr lang="en-ZA" b="1" dirty="0" smtClean="0"/>
              <a:t>Total </a:t>
            </a:r>
            <a:r>
              <a:rPr lang="en-ZA" b="1" dirty="0"/>
              <a:t>expenses = </a:t>
            </a:r>
            <a:r>
              <a:rPr lang="en-ZA" dirty="0"/>
              <a:t>fixed expenses + variable expenses </a:t>
            </a:r>
          </a:p>
          <a:p>
            <a:pPr marL="265430"/>
            <a:r>
              <a:rPr lang="pt-BR" dirty="0"/>
              <a:t>= R1 150 + (R5,00 × 160) = R1 150 + R800 = R1 950,00 </a:t>
            </a:r>
          </a:p>
          <a:p>
            <a:pPr marL="265430"/>
            <a:r>
              <a:rPr lang="pt-BR" b="1" dirty="0"/>
              <a:t>Income = </a:t>
            </a:r>
            <a:r>
              <a:rPr lang="pt-BR" dirty="0"/>
              <a:t>R12,50 × 160 = R2 000,00 </a:t>
            </a:r>
          </a:p>
          <a:p>
            <a:pPr marL="265430"/>
            <a:r>
              <a:rPr lang="en-ZA" b="1" dirty="0"/>
              <a:t>Profit = Income – expenses </a:t>
            </a:r>
          </a:p>
          <a:p>
            <a:pPr marL="265430"/>
            <a:r>
              <a:rPr lang="pt-BR" dirty="0"/>
              <a:t>= R2 000 – R1 950 </a:t>
            </a:r>
            <a:r>
              <a:rPr lang="pt-BR" dirty="0" smtClean="0"/>
              <a:t>= </a:t>
            </a:r>
            <a:r>
              <a:rPr lang="pt-BR" dirty="0"/>
              <a:t>R50,00 </a:t>
            </a:r>
          </a:p>
          <a:p>
            <a:pPr marL="265430"/>
            <a:r>
              <a:rPr lang="en-ZA" dirty="0"/>
              <a:t>Yes, he will make a profit of R50,00. </a:t>
            </a:r>
            <a:endParaRPr lang="en-ZA" dirty="0" smtClean="0"/>
          </a:p>
          <a:p>
            <a:pPr marL="265430"/>
            <a:endParaRPr lang="en-ZA" dirty="0"/>
          </a:p>
          <a:p>
            <a:pPr marL="342900" indent="-342900">
              <a:buFont typeface="+mj-lt"/>
              <a:buAutoNum type="alphaLcParenR" startAt="4"/>
            </a:pPr>
            <a:r>
              <a:rPr lang="en-ZA" dirty="0" smtClean="0"/>
              <a:t>Sam </a:t>
            </a:r>
            <a:r>
              <a:rPr lang="en-ZA" dirty="0"/>
              <a:t>should sell between 151 and 160 sandwiches before he breaks even. </a:t>
            </a:r>
            <a:endParaRPr lang="en-ZA" dirty="0" smtClean="0"/>
          </a:p>
          <a:p>
            <a:endParaRPr lang="en-ZA" dirty="0"/>
          </a:p>
          <a:p>
            <a:r>
              <a:rPr lang="en-ZA" dirty="0" smtClean="0"/>
              <a:t>e</a:t>
            </a:r>
            <a:r>
              <a:rPr lang="en-ZA" dirty="0"/>
              <a:t>) </a:t>
            </a:r>
            <a:r>
              <a:rPr lang="en-ZA" dirty="0" smtClean="0"/>
              <a:t> </a:t>
            </a:r>
            <a:r>
              <a:rPr lang="en-ZA" dirty="0" err="1" smtClean="0"/>
              <a:t>i</a:t>
            </a:r>
            <a:r>
              <a:rPr lang="en-ZA" dirty="0"/>
              <a:t>) </a:t>
            </a:r>
            <a:r>
              <a:rPr lang="en-ZA" b="1" dirty="0"/>
              <a:t>Total expenses = </a:t>
            </a:r>
            <a:r>
              <a:rPr lang="en-ZA" dirty="0"/>
              <a:t>fixed expenses + variable expenses </a:t>
            </a:r>
          </a:p>
          <a:p>
            <a:pPr marL="444500"/>
            <a:r>
              <a:rPr lang="pt-BR" dirty="0"/>
              <a:t>= R1 150 + (R5,00 × 152) = R1 150 + R760 = R1 910,00 </a:t>
            </a:r>
          </a:p>
          <a:p>
            <a:pPr marL="444500"/>
            <a:r>
              <a:rPr lang="pt-BR" b="1" dirty="0"/>
              <a:t>Income = </a:t>
            </a:r>
            <a:r>
              <a:rPr lang="pt-BR" dirty="0"/>
              <a:t>R12,50 × 152 = R1 900,00 </a:t>
            </a:r>
          </a:p>
          <a:p>
            <a:pPr marL="444500"/>
            <a:r>
              <a:rPr lang="en-ZA" b="1" dirty="0"/>
              <a:t>Profit = Income – expenses </a:t>
            </a:r>
          </a:p>
          <a:p>
            <a:pPr marL="444500"/>
            <a:r>
              <a:rPr lang="pt-BR" dirty="0"/>
              <a:t>= R1 900 – R1 910 = −R10,00 </a:t>
            </a:r>
          </a:p>
          <a:p>
            <a:pPr marL="444500"/>
            <a:r>
              <a:rPr lang="en-ZA" dirty="0"/>
              <a:t>He should sell more than 152 sandwiches.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Effect transition="in" filter="fade">
                                      <p:cBhvr>
                                        <p:cTn id="47" dur="500"/>
                                        <p:tgtEl>
                                          <p:spTgt spid="9">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1" end="11"/>
                                            </p:txEl>
                                          </p:spTgt>
                                        </p:tgtEl>
                                        <p:attrNameLst>
                                          <p:attrName>style.visibility</p:attrName>
                                        </p:attrNameLst>
                                      </p:cBhvr>
                                      <p:to>
                                        <p:strVal val="visible"/>
                                      </p:to>
                                    </p:set>
                                    <p:animEffect transition="in" filter="fade">
                                      <p:cBhvr>
                                        <p:cTn id="52" dur="500"/>
                                        <p:tgtEl>
                                          <p:spTgt spid="9">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2" end="12"/>
                                            </p:txEl>
                                          </p:spTgt>
                                        </p:tgtEl>
                                        <p:attrNameLst>
                                          <p:attrName>style.visibility</p:attrName>
                                        </p:attrNameLst>
                                      </p:cBhvr>
                                      <p:to>
                                        <p:strVal val="visible"/>
                                      </p:to>
                                    </p:set>
                                    <p:animEffect transition="in" filter="fade">
                                      <p:cBhvr>
                                        <p:cTn id="57" dur="500"/>
                                        <p:tgtEl>
                                          <p:spTgt spid="9">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13" end="13"/>
                                            </p:txEl>
                                          </p:spTgt>
                                        </p:tgtEl>
                                        <p:attrNameLst>
                                          <p:attrName>style.visibility</p:attrName>
                                        </p:attrNameLst>
                                      </p:cBhvr>
                                      <p:to>
                                        <p:strVal val="visible"/>
                                      </p:to>
                                    </p:set>
                                    <p:animEffect transition="in" filter="fade">
                                      <p:cBhvr>
                                        <p:cTn id="62" dur="500"/>
                                        <p:tgtEl>
                                          <p:spTgt spid="9">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xEl>
                                              <p:pRg st="14" end="14"/>
                                            </p:txEl>
                                          </p:spTgt>
                                        </p:tgtEl>
                                        <p:attrNameLst>
                                          <p:attrName>style.visibility</p:attrName>
                                        </p:attrNameLst>
                                      </p:cBhvr>
                                      <p:to>
                                        <p:strVal val="visible"/>
                                      </p:to>
                                    </p:set>
                                    <p:animEffect transition="in" filter="fade">
                                      <p:cBhvr>
                                        <p:cTn id="67"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9.16 page 192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85805" y="1630495"/>
            <a:ext cx="5832915" cy="3692525"/>
          </a:xfrm>
          <a:prstGeom prst="rect">
            <a:avLst/>
          </a:prstGeom>
          <a:noFill/>
        </p:spPr>
        <p:txBody>
          <a:bodyPr wrap="square" rtlCol="0">
            <a:spAutoFit/>
          </a:bodyPr>
          <a:lstStyle/>
          <a:p>
            <a:pPr marL="265430" indent="-265430">
              <a:buFont typeface="+mj-lt"/>
              <a:buAutoNum type="alphaLcParenR" startAt="5"/>
            </a:pPr>
            <a:r>
              <a:rPr lang="en-ZA" dirty="0" smtClean="0"/>
              <a:t>ii</a:t>
            </a:r>
            <a:r>
              <a:rPr lang="en-ZA" dirty="0"/>
              <a:t>) </a:t>
            </a:r>
            <a:r>
              <a:rPr lang="en-ZA" b="1" dirty="0"/>
              <a:t>Total expenses </a:t>
            </a:r>
            <a:r>
              <a:rPr lang="en-ZA" dirty="0"/>
              <a:t>= fixed expenses + variable expenses </a:t>
            </a:r>
          </a:p>
          <a:p>
            <a:pPr marL="538480"/>
            <a:r>
              <a:rPr lang="pt-BR" dirty="0"/>
              <a:t>= R1 150 + (R5,00 × 153) = R1 150 + R765 = R1 915,00 </a:t>
            </a:r>
          </a:p>
          <a:p>
            <a:pPr marL="538480"/>
            <a:r>
              <a:rPr lang="pt-BR" b="1" dirty="0"/>
              <a:t>Income </a:t>
            </a:r>
            <a:r>
              <a:rPr lang="pt-BR" dirty="0"/>
              <a:t>= R12,50 × 153 = R1 912,50 </a:t>
            </a:r>
          </a:p>
          <a:p>
            <a:pPr marL="538480"/>
            <a:r>
              <a:rPr lang="en-ZA" b="1" dirty="0"/>
              <a:t>Profit = Income – expenses </a:t>
            </a:r>
          </a:p>
          <a:p>
            <a:pPr marL="538480"/>
            <a:r>
              <a:rPr lang="pt-BR" dirty="0"/>
              <a:t>= R1 912,50 – R1 915 = −R2,50 </a:t>
            </a:r>
            <a:endParaRPr lang="pt-BR" dirty="0" smtClean="0"/>
          </a:p>
          <a:p>
            <a:pPr marL="538480"/>
            <a:endParaRPr lang="pt-BR" dirty="0"/>
          </a:p>
          <a:p>
            <a:pPr marL="265430"/>
            <a:r>
              <a:rPr lang="en-ZA" dirty="0"/>
              <a:t>iii) </a:t>
            </a:r>
            <a:r>
              <a:rPr lang="en-ZA" b="1" dirty="0"/>
              <a:t>Total expenses </a:t>
            </a:r>
            <a:r>
              <a:rPr lang="en-ZA" dirty="0"/>
              <a:t>= fixed expenses + variable expenses </a:t>
            </a:r>
          </a:p>
          <a:p>
            <a:pPr marL="538480"/>
            <a:r>
              <a:rPr lang="pt-BR" dirty="0"/>
              <a:t>= R1 150 + (R5,00 × 154) = R1 150 + R770 = R1 920,00 </a:t>
            </a:r>
          </a:p>
          <a:p>
            <a:pPr marL="538480"/>
            <a:r>
              <a:rPr lang="pt-BR" b="1" dirty="0"/>
              <a:t>Income </a:t>
            </a:r>
            <a:r>
              <a:rPr lang="pt-BR" dirty="0"/>
              <a:t>= R12,50 × 154 = R1 925,00 </a:t>
            </a:r>
          </a:p>
          <a:p>
            <a:pPr marL="538480"/>
            <a:r>
              <a:rPr lang="en-ZA" b="1" dirty="0"/>
              <a:t>Profit </a:t>
            </a:r>
            <a:r>
              <a:rPr lang="en-ZA" dirty="0"/>
              <a:t>=</a:t>
            </a:r>
            <a:r>
              <a:rPr lang="en-ZA" b="1" dirty="0"/>
              <a:t> Income – expenses </a:t>
            </a:r>
          </a:p>
          <a:p>
            <a:pPr marL="538480"/>
            <a:r>
              <a:rPr lang="pt-BR" dirty="0"/>
              <a:t>= R1 925 – R1 920 = R5,00 </a:t>
            </a:r>
            <a:endParaRPr lang="pt-BR" dirty="0" smtClean="0"/>
          </a:p>
          <a:p>
            <a:pPr marL="538480"/>
            <a:endParaRPr lang="pt-BR" dirty="0"/>
          </a:p>
          <a:p>
            <a:pPr marL="538480"/>
            <a:r>
              <a:rPr lang="en-ZA" dirty="0"/>
              <a:t>When Sam sells 154 sandwiches he will break even.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500"/>
                                        <p:tgtEl>
                                          <p:spTgt spid="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animEffect transition="in" filter="fade">
                                      <p:cBhvr>
                                        <p:cTn id="47" dur="500"/>
                                        <p:tgtEl>
                                          <p:spTgt spid="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0" end="10"/>
                                            </p:txEl>
                                          </p:spTgt>
                                        </p:tgtEl>
                                        <p:attrNameLst>
                                          <p:attrName>style.visibility</p:attrName>
                                        </p:attrNameLst>
                                      </p:cBhvr>
                                      <p:to>
                                        <p:strVal val="visible"/>
                                      </p:to>
                                    </p:set>
                                    <p:animEffect transition="in" filter="fade">
                                      <p:cBhvr>
                                        <p:cTn id="52" dur="500"/>
                                        <p:tgtEl>
                                          <p:spTgt spid="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2" end="12"/>
                                            </p:txEl>
                                          </p:spTgt>
                                        </p:tgtEl>
                                        <p:attrNameLst>
                                          <p:attrName>style.visibility</p:attrName>
                                        </p:attrNameLst>
                                      </p:cBhvr>
                                      <p:to>
                                        <p:strVal val="visible"/>
                                      </p:to>
                                    </p:set>
                                    <p:animEffect transition="in" filter="fade">
                                      <p:cBhvr>
                                        <p:cTn id="57"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Using a graph to find the </a:t>
            </a:r>
            <a:br>
              <a:rPr lang="en-ZA" sz="4400" dirty="0"/>
            </a:br>
            <a:r>
              <a:rPr lang="en-ZA" sz="4400" dirty="0"/>
              <a:t>break-even point</a:t>
            </a:r>
          </a:p>
        </p:txBody>
      </p:sp>
      <p:sp>
        <p:nvSpPr>
          <p:cNvPr id="3" name="Content Placeholder 2"/>
          <p:cNvSpPr>
            <a:spLocks noGrp="1"/>
          </p:cNvSpPr>
          <p:nvPr>
            <p:ph idx="1"/>
          </p:nvPr>
        </p:nvSpPr>
        <p:spPr/>
        <p:txBody>
          <a:bodyPr/>
          <a:lstStyle/>
          <a:p>
            <a:pPr marL="265430" indent="-265430">
              <a:buFont typeface="Arial" panose="020B0604020202020204" pitchFamily="34" charset="0"/>
              <a:buChar char="•"/>
            </a:pPr>
            <a:endParaRPr lang="en-ZA" dirty="0" smtClean="0"/>
          </a:p>
          <a:p>
            <a:pPr marL="265430" indent="-265430">
              <a:buFont typeface="Arial" panose="020B0604020202020204" pitchFamily="34" charset="0"/>
              <a:buChar char="•"/>
            </a:pPr>
            <a:r>
              <a:rPr lang="en-ZA" dirty="0" smtClean="0"/>
              <a:t>Graphs </a:t>
            </a:r>
            <a:r>
              <a:rPr lang="en-ZA" dirty="0"/>
              <a:t>provide a visual representation of how the costs of production and the income generated relate to each other.</a:t>
            </a:r>
          </a:p>
          <a:p>
            <a:endParaRPr lang="en-ZA" dirty="0"/>
          </a:p>
          <a:p>
            <a:endParaRPr lang="en-ZA" dirty="0"/>
          </a:p>
          <a:p>
            <a:endParaRPr lang="en-ZA" dirty="0"/>
          </a:p>
          <a:p>
            <a:endParaRPr lang="en-ZA" dirty="0"/>
          </a:p>
        </p:txBody>
      </p:sp>
      <p:sp>
        <p:nvSpPr>
          <p:cNvPr id="4" name="Text Placeholder 3"/>
          <p:cNvSpPr>
            <a:spLocks noGrp="1"/>
          </p:cNvSpPr>
          <p:nvPr>
            <p:ph type="body" sz="quarter" idx="10"/>
          </p:nvPr>
        </p:nvSpPr>
        <p:spPr/>
        <p:txBody>
          <a:bodyPr/>
          <a:lstStyle/>
          <a:p>
            <a:r>
              <a:rPr lang="en-GB" dirty="0"/>
              <a:t>Unit </a:t>
            </a:r>
            <a:r>
              <a:rPr lang="en-GB" dirty="0" smtClean="0"/>
              <a:t>9.9</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755" y="3437324"/>
            <a:ext cx="2241891" cy="177004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888" y="3437324"/>
            <a:ext cx="2422524" cy="175147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1654" y="3431439"/>
            <a:ext cx="2532251" cy="1757362"/>
          </a:xfrm>
          <a:prstGeom prst="rect">
            <a:avLst/>
          </a:prstGeom>
        </p:spPr>
      </p:pic>
      <p:sp>
        <p:nvSpPr>
          <p:cNvPr id="8" name="Oval 7"/>
          <p:cNvSpPr/>
          <p:nvPr/>
        </p:nvSpPr>
        <p:spPr>
          <a:xfrm>
            <a:off x="6334125" y="4521200"/>
            <a:ext cx="194310" cy="20701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44870"/>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58667" y="1714684"/>
            <a:ext cx="5825103" cy="3807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t>Sam sells </a:t>
            </a:r>
            <a:r>
              <a:rPr lang="en-ZA" sz="1800" dirty="0"/>
              <a:t>sandwiches to workers in an industrial area. His monthly fixed expenses are R1 150. </a:t>
            </a:r>
          </a:p>
          <a:p>
            <a:pPr marL="0" indent="0">
              <a:buNone/>
            </a:pPr>
            <a:r>
              <a:rPr lang="en-ZA" sz="1800" dirty="0"/>
              <a:t>On average it costs him R5,00 to make a sandwich, and he charges customers R12,50 per sandwich. </a:t>
            </a:r>
          </a:p>
          <a:p>
            <a:pPr marL="0" indent="0">
              <a:buNone/>
            </a:pPr>
            <a:r>
              <a:rPr lang="en-ZA" sz="1800" dirty="0"/>
              <a:t>Sam knows that he needs to sell between 150 and 160 sandwiches before he makes a profit</a:t>
            </a:r>
            <a:r>
              <a:rPr lang="en-ZA" sz="1800" dirty="0" smtClean="0"/>
              <a:t>.</a:t>
            </a:r>
          </a:p>
          <a:p>
            <a:endParaRPr lang="en-ZA" sz="1800" dirty="0"/>
          </a:p>
        </p:txBody>
      </p:sp>
      <p:sp>
        <p:nvSpPr>
          <p:cNvPr id="2" name="Title 1"/>
          <p:cNvSpPr>
            <a:spLocks noGrp="1"/>
          </p:cNvSpPr>
          <p:nvPr>
            <p:ph type="title"/>
          </p:nvPr>
        </p:nvSpPr>
        <p:spPr/>
        <p:txBody>
          <a:bodyPr/>
          <a:lstStyle/>
          <a:p>
            <a:r>
              <a:rPr lang="en-ZA" dirty="0"/>
              <a:t>Example 9.17 page 194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600" y="1436324"/>
            <a:ext cx="7200900" cy="457651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Rectangle 5"/>
          <p:cNvSpPr/>
          <p:nvPr/>
        </p:nvSpPr>
        <p:spPr>
          <a:xfrm>
            <a:off x="352501" y="1607278"/>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817237"/>
            <a:ext cx="977166" cy="1010861"/>
          </a:xfrm>
          <a:prstGeom prst="rect">
            <a:avLst/>
          </a:prstGeom>
        </p:spPr>
      </p:pic>
      <p:sp>
        <p:nvSpPr>
          <p:cNvPr id="8" name="Content Placeholder 2"/>
          <p:cNvSpPr txBox="1"/>
          <p:nvPr/>
        </p:nvSpPr>
        <p:spPr>
          <a:xfrm>
            <a:off x="2016308" y="1654862"/>
            <a:ext cx="5825103" cy="4224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mj-lt"/>
              <a:buNone/>
            </a:pPr>
            <a:r>
              <a:rPr lang="en-ZA" sz="1800" dirty="0" smtClean="0"/>
              <a:t>1.  Complete </a:t>
            </a:r>
            <a:r>
              <a:rPr lang="en-ZA" sz="1800" dirty="0"/>
              <a:t>the table below.</a:t>
            </a:r>
          </a:p>
          <a:p>
            <a:pPr>
              <a:spcBef>
                <a:spcPts val="600"/>
              </a:spcBef>
            </a:pPr>
            <a:endParaRPr lang="en-ZA" sz="1800" dirty="0" smtClean="0"/>
          </a:p>
          <a:p>
            <a:pPr marL="0" indent="0">
              <a:spcBef>
                <a:spcPts val="600"/>
              </a:spcBef>
              <a:buNone/>
            </a:pPr>
            <a:endParaRPr lang="en-ZA" sz="1800" dirty="0"/>
          </a:p>
          <a:p>
            <a:pPr>
              <a:spcBef>
                <a:spcPts val="600"/>
              </a:spcBef>
            </a:pPr>
            <a:endParaRPr lang="en-ZA" sz="1800" dirty="0"/>
          </a:p>
          <a:p>
            <a:pPr>
              <a:spcBef>
                <a:spcPts val="600"/>
              </a:spcBef>
            </a:pPr>
            <a:endParaRPr lang="en-ZA" sz="1800" dirty="0" smtClean="0"/>
          </a:p>
          <a:p>
            <a:pPr marL="0" indent="0">
              <a:spcBef>
                <a:spcPts val="600"/>
              </a:spcBef>
              <a:buNone/>
            </a:pPr>
            <a:endParaRPr lang="en-ZA" sz="1800" dirty="0"/>
          </a:p>
          <a:p>
            <a:pPr marL="0" indent="0">
              <a:spcBef>
                <a:spcPts val="600"/>
              </a:spcBef>
              <a:buNone/>
            </a:pPr>
            <a:endParaRPr lang="en-ZA" sz="1800" dirty="0" smtClean="0"/>
          </a:p>
          <a:p>
            <a:pPr marL="0" indent="0">
              <a:spcBef>
                <a:spcPts val="600"/>
              </a:spcBef>
              <a:buNone/>
            </a:pPr>
            <a:r>
              <a:rPr lang="en-ZA" sz="1800" dirty="0" smtClean="0"/>
              <a:t>2.  On </a:t>
            </a:r>
            <a:r>
              <a:rPr lang="en-ZA" sz="1800" dirty="0"/>
              <a:t>the same system of axes, use the table to plot: </a:t>
            </a:r>
          </a:p>
          <a:p>
            <a:pPr marL="880745" lvl="1" indent="-342900">
              <a:spcBef>
                <a:spcPts val="600"/>
              </a:spcBef>
              <a:buFont typeface="+mj-lt"/>
              <a:buAutoNum type="alphaLcParenR"/>
            </a:pPr>
            <a:r>
              <a:rPr lang="en-ZA" sz="1800" dirty="0" smtClean="0"/>
              <a:t>his </a:t>
            </a:r>
            <a:r>
              <a:rPr lang="en-ZA" sz="1800" dirty="0"/>
              <a:t>expenditure values        b)    </a:t>
            </a:r>
            <a:r>
              <a:rPr lang="en-ZA" sz="1800" dirty="0" smtClean="0"/>
              <a:t>his </a:t>
            </a:r>
            <a:r>
              <a:rPr lang="en-ZA" sz="1800" dirty="0"/>
              <a:t>income values   </a:t>
            </a:r>
            <a:endParaRPr lang="en-ZA" dirty="0"/>
          </a:p>
          <a:p>
            <a:pPr marL="342900" indent="-342900">
              <a:spcBef>
                <a:spcPts val="600"/>
              </a:spcBef>
              <a:buFont typeface="+mj-lt"/>
              <a:buAutoNum type="arabicPeriod" startAt="3"/>
            </a:pPr>
            <a:r>
              <a:rPr lang="en-ZA" sz="1800" dirty="0" smtClean="0"/>
              <a:t>Write </a:t>
            </a:r>
            <a:r>
              <a:rPr lang="en-ZA" sz="1800" dirty="0"/>
              <a:t>down the co-ordinates of the point of intersection of the two graphs. </a:t>
            </a:r>
          </a:p>
          <a:p>
            <a:pPr marL="0" indent="0">
              <a:spcBef>
                <a:spcPts val="600"/>
              </a:spcBef>
              <a:buFont typeface="+mj-lt"/>
              <a:buNone/>
            </a:pPr>
            <a:r>
              <a:rPr lang="en-ZA" sz="1800" dirty="0"/>
              <a:t>4.   </a:t>
            </a:r>
            <a:r>
              <a:rPr lang="en-ZA" sz="1800" dirty="0" smtClean="0"/>
              <a:t>What </a:t>
            </a:r>
            <a:r>
              <a:rPr lang="en-ZA" sz="1800" dirty="0"/>
              <a:t>does this point represent? </a:t>
            </a:r>
          </a:p>
        </p:txBody>
      </p:sp>
      <p:sp>
        <p:nvSpPr>
          <p:cNvPr id="2" name="Title 1"/>
          <p:cNvSpPr>
            <a:spLocks noGrp="1"/>
          </p:cNvSpPr>
          <p:nvPr>
            <p:ph type="title"/>
          </p:nvPr>
        </p:nvSpPr>
        <p:spPr/>
        <p:txBody>
          <a:bodyPr/>
          <a:lstStyle/>
          <a:p>
            <a:pPr marL="742950" indent="-742950">
              <a:buFont typeface="+mj-lt"/>
              <a:buAutoNum type="alphaLcParenR" startAt="2"/>
            </a:pPr>
            <a:r>
              <a:rPr lang="en-ZA" dirty="0"/>
              <a:t>Example </a:t>
            </a:r>
            <a:r>
              <a:rPr lang="en-ZA" dirty="0">
                <a:sym typeface="+mn-ea"/>
              </a:rPr>
              <a:t>9.17 page 194 </a:t>
            </a:r>
            <a:r>
              <a:rPr lang="en-ZA" dirty="0"/>
              <a:t>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037" y="2013668"/>
            <a:ext cx="2688097" cy="1787699"/>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9.17 page 194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85805" y="1630495"/>
            <a:ext cx="5832915" cy="2031325"/>
          </a:xfrm>
          <a:prstGeom prst="rect">
            <a:avLst/>
          </a:prstGeom>
          <a:noFill/>
        </p:spPr>
        <p:txBody>
          <a:bodyPr wrap="square" rtlCol="0">
            <a:spAutoFit/>
          </a:bodyPr>
          <a:lstStyle/>
          <a:p>
            <a:pPr marL="342900" indent="-342900">
              <a:buFont typeface="+mj-lt"/>
              <a:buAutoNum type="arabicPeriod"/>
            </a:pPr>
            <a:r>
              <a:rPr lang="en-ZA" dirty="0"/>
              <a:t> </a:t>
            </a:r>
          </a:p>
          <a:p>
            <a:pPr marL="342900" indent="-342900">
              <a:buFont typeface="+mj-lt"/>
              <a:buAutoNum type="arabicPeriod"/>
            </a:pPr>
            <a:endParaRPr lang="en-ZA" dirty="0"/>
          </a:p>
          <a:p>
            <a:pPr marL="342900" indent="-342900">
              <a:buFont typeface="+mj-lt"/>
              <a:buAutoNum type="arabicPeriod"/>
            </a:pPr>
            <a:endParaRPr lang="en-ZA" dirty="0"/>
          </a:p>
          <a:p>
            <a:endParaRPr lang="en-ZA" dirty="0" smtClean="0"/>
          </a:p>
          <a:p>
            <a:endParaRPr lang="en-ZA" dirty="0"/>
          </a:p>
          <a:p>
            <a:endParaRPr lang="en-ZA" dirty="0"/>
          </a:p>
          <a:p>
            <a:pPr marL="342900" indent="-342900">
              <a:buFont typeface="+mj-lt"/>
              <a:buAutoNum type="alphaLcParenR"/>
            </a:pPr>
            <a:endParaRPr lang="en-ZA"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pic>
        <p:nvPicPr>
          <p:cNvPr id="11" name="Picture 10"/>
          <p:cNvPicPr>
            <a:picLocks noChangeAspect="1"/>
          </p:cNvPicPr>
          <p:nvPr/>
        </p:nvPicPr>
        <p:blipFill>
          <a:blip r:embed="rId4"/>
          <a:stretch>
            <a:fillRect/>
          </a:stretch>
        </p:blipFill>
        <p:spPr>
          <a:xfrm>
            <a:off x="2138643" y="2144713"/>
            <a:ext cx="5632333" cy="333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9.17 page 194 </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9.9</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85805" y="1630495"/>
            <a:ext cx="5832915" cy="4247317"/>
          </a:xfrm>
          <a:prstGeom prst="rect">
            <a:avLst/>
          </a:prstGeom>
          <a:noFill/>
        </p:spPr>
        <p:txBody>
          <a:bodyPr wrap="square" rtlCol="0">
            <a:spAutoFit/>
          </a:bodyPr>
          <a:lstStyle/>
          <a:p>
            <a:pPr marL="342900" indent="-342900">
              <a:buFont typeface="+mj-lt"/>
              <a:buAutoNum type="arabicPeriod" startAt="2"/>
            </a:pPr>
            <a:r>
              <a:rPr lang="en-ZA" dirty="0" smtClean="0"/>
              <a:t> </a:t>
            </a:r>
            <a:endParaRPr lang="en-ZA" dirty="0"/>
          </a:p>
          <a:p>
            <a:pPr marL="342900" indent="-342900">
              <a:buFont typeface="+mj-lt"/>
              <a:buAutoNum type="arabicPeriod" startAt="2"/>
            </a:pPr>
            <a:endParaRPr lang="en-ZA" dirty="0" smtClean="0"/>
          </a:p>
          <a:p>
            <a:pPr marL="342900" indent="-342900">
              <a:buFont typeface="+mj-lt"/>
              <a:buAutoNum type="arabicPeriod" startAt="2"/>
            </a:pPr>
            <a:endParaRPr lang="en-ZA" dirty="0"/>
          </a:p>
          <a:p>
            <a:pPr marL="342900" indent="-342900">
              <a:buFont typeface="+mj-lt"/>
              <a:buAutoNum type="arabicPeriod" startAt="2"/>
            </a:pPr>
            <a:endParaRPr lang="en-ZA" dirty="0" smtClean="0"/>
          </a:p>
          <a:p>
            <a:pPr marL="342900" indent="-342900">
              <a:buFont typeface="+mj-lt"/>
              <a:buAutoNum type="arabicPeriod" startAt="2"/>
            </a:pPr>
            <a:endParaRPr lang="en-ZA" dirty="0"/>
          </a:p>
          <a:p>
            <a:pPr marL="342900" indent="-342900">
              <a:buFont typeface="+mj-lt"/>
              <a:buAutoNum type="arabicPeriod" startAt="2"/>
            </a:pPr>
            <a:endParaRPr lang="en-ZA" dirty="0" smtClean="0"/>
          </a:p>
          <a:p>
            <a:pPr marL="342900" indent="-342900">
              <a:buFont typeface="+mj-lt"/>
              <a:buAutoNum type="arabicPeriod" startAt="2"/>
            </a:pPr>
            <a:endParaRPr lang="en-ZA" dirty="0"/>
          </a:p>
          <a:p>
            <a:pPr marL="342900" indent="-342900">
              <a:buFont typeface="+mj-lt"/>
              <a:buAutoNum type="arabicPeriod" startAt="2"/>
            </a:pPr>
            <a:endParaRPr lang="en-ZA" dirty="0" smtClean="0"/>
          </a:p>
          <a:p>
            <a:pPr marL="342900" indent="-342900">
              <a:buFont typeface="+mj-lt"/>
              <a:buAutoNum type="arabicPeriod" startAt="2"/>
            </a:pPr>
            <a:endParaRPr lang="en-ZA" dirty="0"/>
          </a:p>
          <a:p>
            <a:pPr marL="342900" indent="-342900">
              <a:buFont typeface="+mj-lt"/>
              <a:buAutoNum type="arabicPeriod" startAt="2"/>
            </a:pPr>
            <a:endParaRPr lang="en-ZA" dirty="0" smtClean="0"/>
          </a:p>
          <a:p>
            <a:pPr marL="342900" indent="-342900">
              <a:buFont typeface="+mj-lt"/>
              <a:buAutoNum type="arabicPeriod" startAt="2"/>
            </a:pPr>
            <a:endParaRPr lang="en-ZA" dirty="0"/>
          </a:p>
          <a:p>
            <a:pPr marL="342900" indent="-342900">
              <a:buFont typeface="+mj-lt"/>
              <a:buAutoNum type="arabicPeriod" startAt="2"/>
            </a:pPr>
            <a:endParaRPr lang="en-ZA" dirty="0"/>
          </a:p>
          <a:p>
            <a:pPr marL="342900" indent="-342900">
              <a:buFont typeface="+mj-lt"/>
              <a:buAutoNum type="arabicPeriod" startAt="2"/>
            </a:pPr>
            <a:endParaRPr lang="en-ZA" dirty="0"/>
          </a:p>
          <a:p>
            <a:pPr marL="265430" indent="-265430">
              <a:buFont typeface="+mj-lt"/>
              <a:buAutoNum type="arabicPeriod" startAt="2"/>
            </a:pPr>
            <a:r>
              <a:rPr lang="en-ZA" dirty="0"/>
              <a:t>(52; 1 925) </a:t>
            </a:r>
          </a:p>
          <a:p>
            <a:pPr marL="265430" indent="-265430">
              <a:buFont typeface="+mj-lt"/>
              <a:buAutoNum type="arabicPeriod" startAt="2"/>
            </a:pPr>
            <a:r>
              <a:rPr lang="en-ZA" dirty="0"/>
              <a:t>The break-even point </a:t>
            </a:r>
            <a:endParaRPr lang="en-ZA"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925" y="2043832"/>
            <a:ext cx="5211984" cy="2989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3" end="13"/>
                                            </p:txEl>
                                          </p:spTgt>
                                        </p:tgtEl>
                                        <p:attrNameLst>
                                          <p:attrName>style.visibility</p:attrName>
                                        </p:attrNameLst>
                                      </p:cBhvr>
                                      <p:to>
                                        <p:strVal val="visible"/>
                                      </p:to>
                                    </p:set>
                                    <p:animEffect transition="in" filter="fade">
                                      <p:cBhvr>
                                        <p:cTn id="15" dur="500"/>
                                        <p:tgtEl>
                                          <p:spTgt spid="9">
                                            <p:txEl>
                                              <p:pRg st="13" end="1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14" end="14"/>
                                            </p:txEl>
                                          </p:spTgt>
                                        </p:tgtEl>
                                        <p:attrNameLst>
                                          <p:attrName>style.visibility</p:attrName>
                                        </p:attrNameLst>
                                      </p:cBhvr>
                                      <p:to>
                                        <p:strVal val="visible"/>
                                      </p:to>
                                    </p:set>
                                    <p:animEffect transition="in" filter="fade">
                                      <p:cBhvr>
                                        <p:cTn id="20"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9.8 </a:t>
            </a:r>
            <a:endParaRPr lang="en-ZA" dirty="0"/>
          </a:p>
        </p:txBody>
      </p:sp>
      <p:sp>
        <p:nvSpPr>
          <p:cNvPr id="3" name="Content Placeholder 2"/>
          <p:cNvSpPr>
            <a:spLocks noGrp="1"/>
          </p:cNvSpPr>
          <p:nvPr>
            <p:ph sz="quarter" idx="10"/>
          </p:nvPr>
        </p:nvSpPr>
        <p:spPr/>
        <p:txBody>
          <a:bodyPr/>
          <a:lstStyle/>
          <a:p>
            <a:r>
              <a:rPr lang="en-ZA" dirty="0" smtClean="0"/>
              <a:t>Exercise 9.11</a:t>
            </a:r>
            <a:endParaRPr lang="en-ZA"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Exercise </a:t>
            </a:r>
            <a:r>
              <a:rPr lang="en-US" altLang="en-US" sz="2000" b="1" dirty="0" smtClean="0"/>
              <a:t>9.1</a:t>
            </a:r>
            <a:r>
              <a:rPr lang="en-ZA" altLang="en-US" sz="2000" b="1" dirty="0" smtClean="0"/>
              <a:t>1</a:t>
            </a:r>
            <a:r>
              <a:rPr lang="en-US" altLang="en-US" sz="2000" b="1" dirty="0" smtClean="0"/>
              <a:t> </a:t>
            </a:r>
            <a:r>
              <a:rPr lang="en-US" altLang="en-US" sz="2000" dirty="0"/>
              <a:t>on </a:t>
            </a:r>
            <a:r>
              <a:rPr lang="en-US" altLang="en-US" sz="2000" b="1" dirty="0"/>
              <a:t>page </a:t>
            </a:r>
            <a:r>
              <a:rPr lang="en-US" altLang="en-US" sz="2000" b="1" dirty="0" smtClean="0"/>
              <a:t>19</a:t>
            </a:r>
            <a:r>
              <a:rPr lang="en-ZA" altLang="en-US" sz="2000" b="1" dirty="0" smtClean="0"/>
              <a:t>5</a:t>
            </a:r>
            <a:r>
              <a:rPr lang="en-US" altLang="en-US" sz="2000" b="1" dirty="0" smtClean="0"/>
              <a:t> </a:t>
            </a:r>
            <a:r>
              <a:rPr lang="en-US" altLang="en-US" sz="2000" dirty="0" smtClean="0"/>
              <a:t>of </a:t>
            </a:r>
            <a:r>
              <a:rPr lang="en-US" altLang="en-US" sz="2000" dirty="0"/>
              <a:t>your Student’s Book</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thematics_Entrepreneur_ManeshNaren_iP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777" y="1665388"/>
            <a:ext cx="7744000" cy="4356000"/>
          </a:xfrm>
          <a:prstGeom prst="rect">
            <a:avLst/>
          </a:prstGeom>
        </p:spPr>
      </p:pic>
      <p:sp>
        <p:nvSpPr>
          <p:cNvPr id="5" name="Rectangle 4"/>
          <p:cNvSpPr/>
          <p:nvPr/>
        </p:nvSpPr>
        <p:spPr>
          <a:xfrm>
            <a:off x="168816" y="1293627"/>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a:xfrm>
            <a:off x="381001" y="358960"/>
            <a:ext cx="7905750" cy="720724"/>
          </a:xfrm>
        </p:spPr>
        <p:txBody>
          <a:bodyPr/>
          <a:lstStyle/>
          <a:p>
            <a:r>
              <a:rPr lang="en-ZA" dirty="0"/>
              <a:t>VIDEO</a:t>
            </a:r>
            <a:r>
              <a:rPr lang="en-ZA" dirty="0" smtClean="0"/>
              <a:t>: Applications in the workplace</a:t>
            </a:r>
            <a:endParaRPr lang="en-ZA"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144713"/>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54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9.1 page 163</a:t>
            </a:r>
            <a:endParaRPr lang="en-GB" dirty="0"/>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10.1</a:t>
            </a:r>
            <a:endParaRPr lang="en-GB" dirty="0">
              <a:solidFill>
                <a:schemeClr val="bg1">
                  <a:lumMod val="65000"/>
                </a:schemeClr>
              </a:solidFill>
            </a:endParaRPr>
          </a:p>
        </p:txBody>
      </p:sp>
      <p:sp>
        <p:nvSpPr>
          <p:cNvPr id="5" name="Rectangle 4"/>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p:nvPr/>
        </p:nvGrpSpPr>
        <p:grpSpPr>
          <a:xfrm>
            <a:off x="352501" y="1521403"/>
            <a:ext cx="1525437" cy="1416679"/>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2042355" y="1869777"/>
            <a:ext cx="5832915" cy="2031325"/>
          </a:xfrm>
          <a:prstGeom prst="rect">
            <a:avLst/>
          </a:prstGeom>
          <a:noFill/>
        </p:spPr>
        <p:txBody>
          <a:bodyPr wrap="square" rtlCol="0">
            <a:spAutoFit/>
          </a:bodyPr>
          <a:lstStyle/>
          <a:p>
            <a:pPr marL="266700" indent="-266700">
              <a:buFont typeface="+mj-lt"/>
              <a:buAutoNum type="alphaLcParenR"/>
            </a:pPr>
            <a:r>
              <a:rPr lang="en-ZA" dirty="0" smtClean="0"/>
              <a:t>Rental</a:t>
            </a:r>
            <a:r>
              <a:rPr lang="en-ZA" dirty="0"/>
              <a:t>, phone contract and salaries </a:t>
            </a:r>
          </a:p>
          <a:p>
            <a:pPr marL="266700" indent="-266700">
              <a:buFont typeface="+mj-lt"/>
              <a:buAutoNum type="alphaLcParenR"/>
            </a:pPr>
            <a:r>
              <a:rPr lang="en-ZA" dirty="0" smtClean="0"/>
              <a:t>Electricity</a:t>
            </a:r>
            <a:r>
              <a:rPr lang="en-ZA" dirty="0"/>
              <a:t>, water, petrol, groceries and flowers </a:t>
            </a:r>
          </a:p>
          <a:p>
            <a:pPr marL="266700" indent="-266700">
              <a:buFont typeface="+mj-lt"/>
              <a:buAutoNum type="alphaLcParenR"/>
            </a:pPr>
            <a:r>
              <a:rPr lang="en-ZA" dirty="0" smtClean="0"/>
              <a:t>This </a:t>
            </a:r>
            <a:r>
              <a:rPr lang="en-ZA" dirty="0"/>
              <a:t>is an expense that will not happen every month. It will not happen very often. </a:t>
            </a:r>
          </a:p>
          <a:p>
            <a:pPr marL="266700" indent="-266700">
              <a:buFont typeface="+mj-lt"/>
              <a:buAutoNum type="alphaLcParenR"/>
            </a:pPr>
            <a:r>
              <a:rPr lang="en-ZA" dirty="0" smtClean="0"/>
              <a:t>The </a:t>
            </a:r>
            <a:r>
              <a:rPr lang="en-ZA" dirty="0"/>
              <a:t>cost of electricity depends on how much you use. Jane would not use exactly the same amount every month. </a:t>
            </a:r>
            <a:endParaRPr lang="en-ZA" altLang="en-US" sz="2000" b="1"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a:t>Module 9</a:t>
            </a:r>
            <a:endParaRPr lang="en-GB" dirty="0"/>
          </a:p>
        </p:txBody>
      </p:sp>
      <p:sp>
        <p:nvSpPr>
          <p:cNvPr id="3" name="Content Placeholder 2"/>
          <p:cNvSpPr>
            <a:spLocks noGrp="1"/>
          </p:cNvSpPr>
          <p:nvPr>
            <p:ph sz="quarter" idx="10"/>
          </p:nvPr>
        </p:nvSpPr>
        <p:spPr/>
        <p:txBody>
          <a:bodyPr/>
          <a:lstStyle/>
          <a:p>
            <a:r>
              <a:rPr lang="en-US" altLang="en-US" dirty="0"/>
              <a:t>Module assessment</a:t>
            </a:r>
            <a:endParaRPr lang="en-GB" dirty="0"/>
          </a:p>
        </p:txBody>
      </p:sp>
      <p:sp>
        <p:nvSpPr>
          <p:cNvPr id="4" name="Text Placeholder 3"/>
          <p:cNvSpPr>
            <a:spLocks noGrp="1"/>
          </p:cNvSpPr>
          <p:nvPr>
            <p:ph type="body" idx="11"/>
          </p:nvPr>
        </p:nvSpPr>
        <p:spPr/>
        <p:txBody>
          <a:bodyPr/>
          <a:lstStyle/>
          <a:p>
            <a:r>
              <a:rPr lang="en-US" altLang="en-US" sz="2000" dirty="0"/>
              <a:t>Complete </a:t>
            </a:r>
            <a:r>
              <a:rPr lang="en-US" altLang="en-US" sz="2000" b="1" dirty="0"/>
              <a:t>Module assessment </a:t>
            </a:r>
            <a:r>
              <a:rPr lang="en-US" altLang="en-US" sz="2000" dirty="0"/>
              <a:t>on </a:t>
            </a:r>
            <a:r>
              <a:rPr lang="en-US" altLang="en-US" sz="2000" b="1" dirty="0"/>
              <a:t>page </a:t>
            </a:r>
            <a:r>
              <a:rPr lang="en-ZA" altLang="en-US" sz="2000" b="1" dirty="0" smtClean="0"/>
              <a:t>198 </a:t>
            </a:r>
            <a:r>
              <a:rPr lang="en-US" altLang="en-US" sz="2000" dirty="0"/>
              <a:t>of your Student’s Book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New terms and concepts</a:t>
            </a: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sp>
        <p:nvSpPr>
          <p:cNvPr id="5" name="Rectangle 4"/>
          <p:cNvSpPr/>
          <p:nvPr/>
        </p:nvSpPr>
        <p:spPr>
          <a:xfrm>
            <a:off x="484419" y="1770792"/>
            <a:ext cx="7558914" cy="650732"/>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68447" y="1577938"/>
            <a:ext cx="214217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Cost of production</a:t>
            </a:r>
            <a:endParaRPr lang="en-GB" sz="2000" b="1" i="1" dirty="0">
              <a:solidFill>
                <a:srgbClr val="64AFA8"/>
              </a:solidFill>
            </a:endParaRPr>
          </a:p>
        </p:txBody>
      </p:sp>
      <p:sp>
        <p:nvSpPr>
          <p:cNvPr id="7" name="TextBox 6"/>
          <p:cNvSpPr txBox="1"/>
          <p:nvPr/>
        </p:nvSpPr>
        <p:spPr>
          <a:xfrm>
            <a:off x="640049" y="1908908"/>
            <a:ext cx="7311151" cy="398780"/>
          </a:xfrm>
          <a:prstGeom prst="rect">
            <a:avLst/>
          </a:prstGeom>
          <a:noFill/>
        </p:spPr>
        <p:txBody>
          <a:bodyPr wrap="square" rtlCol="0">
            <a:spAutoFit/>
          </a:bodyPr>
          <a:lstStyle/>
          <a:p>
            <a:r>
              <a:rPr lang="en-ZA" sz="2000" dirty="0" smtClean="0"/>
              <a:t>T</a:t>
            </a:r>
            <a:r>
              <a:rPr lang="en-ZA" sz="2000" dirty="0"/>
              <a:t>he costs to the business for producing </a:t>
            </a:r>
            <a:r>
              <a:rPr lang="en-ZA" sz="2000" dirty="0" smtClean="0"/>
              <a:t>the goods </a:t>
            </a:r>
            <a:r>
              <a:rPr lang="en-ZA" sz="2000" dirty="0"/>
              <a:t>for sale</a:t>
            </a:r>
            <a:r>
              <a:rPr lang="en-ZA" sz="2000" dirty="0" smtClean="0"/>
              <a:t>.</a:t>
            </a:r>
            <a:endParaRPr lang="en-ZA" sz="2000" dirty="0"/>
          </a:p>
        </p:txBody>
      </p:sp>
      <p:sp>
        <p:nvSpPr>
          <p:cNvPr id="11" name="Rectangle 10"/>
          <p:cNvSpPr/>
          <p:nvPr/>
        </p:nvSpPr>
        <p:spPr>
          <a:xfrm>
            <a:off x="484419" y="2805224"/>
            <a:ext cx="7558914" cy="650732"/>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868447" y="2612370"/>
            <a:ext cx="230607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Real cost/ total cost</a:t>
            </a:r>
            <a:endParaRPr lang="en-GB" sz="2000" b="1" i="1" dirty="0">
              <a:solidFill>
                <a:srgbClr val="64AFA8"/>
              </a:solidFill>
            </a:endParaRPr>
          </a:p>
        </p:txBody>
      </p:sp>
      <p:sp>
        <p:nvSpPr>
          <p:cNvPr id="13" name="TextBox 12"/>
          <p:cNvSpPr txBox="1"/>
          <p:nvPr/>
        </p:nvSpPr>
        <p:spPr>
          <a:xfrm>
            <a:off x="640049" y="2943340"/>
            <a:ext cx="7311151" cy="398780"/>
          </a:xfrm>
          <a:prstGeom prst="rect">
            <a:avLst/>
          </a:prstGeom>
          <a:noFill/>
        </p:spPr>
        <p:txBody>
          <a:bodyPr wrap="square" rtlCol="0">
            <a:spAutoFit/>
          </a:bodyPr>
          <a:lstStyle/>
          <a:p>
            <a:r>
              <a:rPr lang="en-ZA" sz="2000" dirty="0" smtClean="0"/>
              <a:t>All </a:t>
            </a:r>
            <a:r>
              <a:rPr lang="en-ZA" sz="2000" dirty="0"/>
              <a:t>the costs are included when calculating the </a:t>
            </a:r>
            <a:r>
              <a:rPr lang="en-ZA" sz="2000" dirty="0" smtClean="0"/>
              <a:t>unit price</a:t>
            </a:r>
            <a:r>
              <a:rPr lang="en-ZA" sz="2000" dirty="0"/>
              <a:t>.</a:t>
            </a:r>
          </a:p>
        </p:txBody>
      </p:sp>
      <p:sp>
        <p:nvSpPr>
          <p:cNvPr id="18" name="Rectangle 17"/>
          <p:cNvSpPr/>
          <p:nvPr/>
        </p:nvSpPr>
        <p:spPr>
          <a:xfrm>
            <a:off x="484419" y="3889824"/>
            <a:ext cx="7558914" cy="650732"/>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9" name="Content Placeholder 2"/>
          <p:cNvSpPr txBox="1"/>
          <p:nvPr/>
        </p:nvSpPr>
        <p:spPr>
          <a:xfrm>
            <a:off x="868447" y="3696970"/>
            <a:ext cx="151244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Selling price</a:t>
            </a:r>
            <a:endParaRPr lang="en-GB" sz="2000" b="1" i="1" dirty="0">
              <a:solidFill>
                <a:srgbClr val="64AFA8"/>
              </a:solidFill>
            </a:endParaRPr>
          </a:p>
        </p:txBody>
      </p:sp>
      <p:sp>
        <p:nvSpPr>
          <p:cNvPr id="20" name="TextBox 19"/>
          <p:cNvSpPr txBox="1"/>
          <p:nvPr/>
        </p:nvSpPr>
        <p:spPr>
          <a:xfrm>
            <a:off x="640049" y="4027940"/>
            <a:ext cx="7311151" cy="400110"/>
          </a:xfrm>
          <a:prstGeom prst="rect">
            <a:avLst/>
          </a:prstGeom>
          <a:noFill/>
        </p:spPr>
        <p:txBody>
          <a:bodyPr wrap="square" rtlCol="0">
            <a:spAutoFit/>
          </a:bodyPr>
          <a:lstStyle/>
          <a:p>
            <a:r>
              <a:rPr lang="en-ZA" sz="2000" dirty="0" smtClean="0"/>
              <a:t>The </a:t>
            </a:r>
            <a:r>
              <a:rPr lang="en-ZA" sz="2000" dirty="0"/>
              <a:t>price that the customer pays for the goods.</a:t>
            </a:r>
          </a:p>
        </p:txBody>
      </p:sp>
      <p:sp>
        <p:nvSpPr>
          <p:cNvPr id="24" name="Rectangle 23"/>
          <p:cNvSpPr/>
          <p:nvPr/>
        </p:nvSpPr>
        <p:spPr>
          <a:xfrm>
            <a:off x="484505" y="4961890"/>
            <a:ext cx="7559040" cy="84518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5" name="Content Placeholder 2"/>
          <p:cNvSpPr txBox="1"/>
          <p:nvPr/>
        </p:nvSpPr>
        <p:spPr>
          <a:xfrm>
            <a:off x="868447" y="4768937"/>
            <a:ext cx="214217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Break-even point</a:t>
            </a:r>
            <a:endParaRPr lang="en-GB" sz="2000" b="1" i="1" dirty="0">
              <a:solidFill>
                <a:srgbClr val="64AFA8"/>
              </a:solidFill>
            </a:endParaRPr>
          </a:p>
        </p:txBody>
      </p:sp>
      <p:sp>
        <p:nvSpPr>
          <p:cNvPr id="26" name="TextBox 25"/>
          <p:cNvSpPr txBox="1"/>
          <p:nvPr/>
        </p:nvSpPr>
        <p:spPr>
          <a:xfrm>
            <a:off x="640049" y="5099907"/>
            <a:ext cx="7311151" cy="706755"/>
          </a:xfrm>
          <a:prstGeom prst="rect">
            <a:avLst/>
          </a:prstGeom>
          <a:noFill/>
        </p:spPr>
        <p:txBody>
          <a:bodyPr wrap="square" rtlCol="0">
            <a:spAutoFit/>
          </a:bodyPr>
          <a:lstStyle/>
          <a:p>
            <a:r>
              <a:rPr lang="en-ZA" sz="2000" dirty="0"/>
              <a:t>The value where the selling price and the cost </a:t>
            </a:r>
            <a:r>
              <a:rPr lang="en-ZA" sz="2000" dirty="0" smtClean="0"/>
              <a:t>price are equal. There is no profit and no loss.                                                                                                                                                                                                                                                              </a:t>
            </a:r>
            <a:endParaRPr lang="en-ZA" sz="2000"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9934" y="2143499"/>
            <a:ext cx="2756432" cy="3257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10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1" grpId="0" animBg="1"/>
      <p:bldP spid="12" grpId="0" animBg="1"/>
      <p:bldP spid="13" grpId="0"/>
      <p:bldP spid="18" grpId="0" animBg="1"/>
      <p:bldP spid="19" grpId="0" animBg="1"/>
      <p:bldP spid="20" grpId="0"/>
      <p:bldP spid="24" grpId="0" bldLvl="0" animBg="1"/>
      <p:bldP spid="25"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Financial documentation</a:t>
            </a:r>
          </a:p>
        </p:txBody>
      </p:sp>
      <p:sp>
        <p:nvSpPr>
          <p:cNvPr id="3" name="Content Placeholder 2"/>
          <p:cNvSpPr>
            <a:spLocks noGrp="1"/>
          </p:cNvSpPr>
          <p:nvPr>
            <p:ph idx="1"/>
          </p:nvPr>
        </p:nvSpPr>
        <p:spPr>
          <a:xfrm>
            <a:off x="399290" y="1412876"/>
            <a:ext cx="7692288" cy="4664736"/>
          </a:xfrm>
        </p:spPr>
        <p:txBody>
          <a:bodyPr anchor="t"/>
          <a:lstStyle/>
          <a:p>
            <a:pPr marL="0" indent="0" algn="ctr">
              <a:buNone/>
            </a:pPr>
            <a:r>
              <a:rPr lang="en-ZA" sz="3600" b="1" dirty="0" smtClean="0">
                <a:solidFill>
                  <a:srgbClr val="9CD043"/>
                </a:solidFill>
              </a:rPr>
              <a:t>Quotation</a:t>
            </a:r>
            <a:endParaRPr lang="en-ZA" b="1" dirty="0">
              <a:solidFill>
                <a:srgbClr val="9CD043"/>
              </a:solidFill>
            </a:endParaRPr>
          </a:p>
        </p:txBody>
      </p:sp>
      <p:sp>
        <p:nvSpPr>
          <p:cNvPr id="4" name="Text Placeholder 3"/>
          <p:cNvSpPr>
            <a:spLocks noGrp="1"/>
          </p:cNvSpPr>
          <p:nvPr>
            <p:ph type="body" sz="quarter" idx="10"/>
          </p:nvPr>
        </p:nvSpPr>
        <p:spPr/>
        <p:txBody>
          <a:bodyPr/>
          <a:lstStyle/>
          <a:p>
            <a:r>
              <a:rPr lang="en-GB" dirty="0">
                <a:solidFill>
                  <a:schemeClr val="bg1">
                    <a:lumMod val="65000"/>
                  </a:schemeClr>
                </a:solidFill>
              </a:rPr>
              <a:t>Unit </a:t>
            </a:r>
            <a:r>
              <a:rPr lang="en-GB" dirty="0" smtClean="0">
                <a:solidFill>
                  <a:schemeClr val="bg1">
                    <a:lumMod val="65000"/>
                  </a:schemeClr>
                </a:solidFill>
              </a:rPr>
              <a:t>9.1</a:t>
            </a:r>
            <a:endParaRPr lang="en-GB" dirty="0">
              <a:solidFill>
                <a:schemeClr val="bg1">
                  <a:lumMod val="65000"/>
                </a:schemeClr>
              </a:solidFill>
            </a:endParaRPr>
          </a:p>
        </p:txBody>
      </p:sp>
      <p:sp>
        <p:nvSpPr>
          <p:cNvPr id="8" name="Rectangle 7"/>
          <p:cNvSpPr/>
          <p:nvPr/>
        </p:nvSpPr>
        <p:spPr>
          <a:xfrm>
            <a:off x="3234909" y="1932315"/>
            <a:ext cx="2035834" cy="603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7690" y="2059521"/>
            <a:ext cx="4820920" cy="380639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3630</Words>
  <Application>Microsoft Office PowerPoint</Application>
  <PresentationFormat>On-screen Show (4:3)</PresentationFormat>
  <Paragraphs>470</Paragraphs>
  <Slides>71</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Presentation2</vt:lpstr>
      <vt:lpstr>Mathematical Literacy</vt:lpstr>
      <vt:lpstr>Managing your finances with confidence</vt:lpstr>
      <vt:lpstr>Overview</vt:lpstr>
      <vt:lpstr>Overview continued ...</vt:lpstr>
      <vt:lpstr>Financial matters relating to home-based workplaces and businesses</vt:lpstr>
      <vt:lpstr>Example 9.1 page 163</vt:lpstr>
      <vt:lpstr>Example 9.1 page 163</vt:lpstr>
      <vt:lpstr>New terms and concepts</vt:lpstr>
      <vt:lpstr>Financial documentation</vt:lpstr>
      <vt:lpstr>Financial documentation</vt:lpstr>
      <vt:lpstr>Financial documentation</vt:lpstr>
      <vt:lpstr>Example 9.2 page 166</vt:lpstr>
      <vt:lpstr>Example 9.2 page 166</vt:lpstr>
      <vt:lpstr>Documentation, terms and concepts relating to employees</vt:lpstr>
      <vt:lpstr>Documentation, terms and concepts relating to employees</vt:lpstr>
      <vt:lpstr>Documentation, terms and concepts relating to employees</vt:lpstr>
      <vt:lpstr>Example 9.3 page 167</vt:lpstr>
      <vt:lpstr>Example 9.3 page 167</vt:lpstr>
      <vt:lpstr>PowerPoint Presentation</vt:lpstr>
      <vt:lpstr>Sources of income for a business</vt:lpstr>
      <vt:lpstr>Sources of income for a business</vt:lpstr>
      <vt:lpstr>Example 9.4 page 169</vt:lpstr>
      <vt:lpstr>PowerPoint Presentation</vt:lpstr>
      <vt:lpstr>Business expenditure</vt:lpstr>
      <vt:lpstr>Example 9.5 page 172</vt:lpstr>
      <vt:lpstr>Example 9.5 page 172</vt:lpstr>
      <vt:lpstr>Example 9.5 page 172</vt:lpstr>
      <vt:lpstr>Example 9.5 page 172</vt:lpstr>
      <vt:lpstr>PowerPoint Presentation</vt:lpstr>
      <vt:lpstr>Budgets and income and expenditure statements</vt:lpstr>
      <vt:lpstr>Income and expenditure statements</vt:lpstr>
      <vt:lpstr>Example 9.7 page 176 </vt:lpstr>
      <vt:lpstr>Example 9.7 page 176 </vt:lpstr>
      <vt:lpstr>PowerPoint Presentation</vt:lpstr>
      <vt:lpstr>Understanding variance</vt:lpstr>
      <vt:lpstr>Causes of variance</vt:lpstr>
      <vt:lpstr>Example 9.8 page 181 </vt:lpstr>
      <vt:lpstr>Example 9.8 page 181 </vt:lpstr>
      <vt:lpstr>Example 9.8 page 181 </vt:lpstr>
      <vt:lpstr>PowerPoint Presentation</vt:lpstr>
      <vt:lpstr>Corrective measures in financial control</vt:lpstr>
      <vt:lpstr>Example 9.12 page 184 </vt:lpstr>
      <vt:lpstr>Example 9.12 page 184 </vt:lpstr>
      <vt:lpstr>Example 9.12 page 184 continued ... </vt:lpstr>
      <vt:lpstr>Example 9.12 page 184 continued ... </vt:lpstr>
      <vt:lpstr>Example 9.12 page 184 continued ... </vt:lpstr>
      <vt:lpstr>PowerPoint Presentation</vt:lpstr>
      <vt:lpstr>The cost of running a business</vt:lpstr>
      <vt:lpstr>Different businesses have different costs.</vt:lpstr>
      <vt:lpstr>Example 9.13 page 187 </vt:lpstr>
      <vt:lpstr>Example 9.13 page 187 </vt:lpstr>
      <vt:lpstr>PowerPoint Presentation</vt:lpstr>
      <vt:lpstr>Calculating the cost of production</vt:lpstr>
      <vt:lpstr>PowerPoint Presentation</vt:lpstr>
      <vt:lpstr>Calculating the selling price </vt:lpstr>
      <vt:lpstr>Calculating the selling price </vt:lpstr>
      <vt:lpstr>PowerPoint Presentation</vt:lpstr>
      <vt:lpstr>Finding the break-even point</vt:lpstr>
      <vt:lpstr>Example 9.16 page 192 </vt:lpstr>
      <vt:lpstr>Example 9.15 page 192 </vt:lpstr>
      <vt:lpstr>Example 9.16 page 192 </vt:lpstr>
      <vt:lpstr>Example 9.16 page 192 </vt:lpstr>
      <vt:lpstr>Using a graph to find the  break-even point</vt:lpstr>
      <vt:lpstr>Example 9.17 page 194 </vt:lpstr>
      <vt:lpstr>Example 9.17 page 194  </vt:lpstr>
      <vt:lpstr>Example 9.17 page 194 </vt:lpstr>
      <vt:lpstr>Example 9.17 page 194 </vt:lpstr>
      <vt:lpstr>PowerPoint Presentation</vt:lpstr>
      <vt:lpstr>VIDEO: Applications in the workplace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555</cp:revision>
  <dcterms:created xsi:type="dcterms:W3CDTF">2017-08-15T07:49:00Z</dcterms:created>
  <dcterms:modified xsi:type="dcterms:W3CDTF">2017-12-08T15:11:03Z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