
<file path=[Content_Types].xml><?xml version="1.0" encoding="utf-8"?>
<Types xmlns="http://schemas.openxmlformats.org/package/2006/content-types">
  <Default Extension="jpeg" ContentType="image/jpeg"/>
  <Default Extension="wdp" ContentType="image/vnd.ms-photo"/>
  <Default Extension="png" ContentType="image/png"/>
  <Default Extension="tiff" ContentType="image/tif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22"/>
  </p:handoutMasterIdLst>
  <p:sldIdLst>
    <p:sldId id="256" r:id="rId3"/>
    <p:sldId id="257" r:id="rId4"/>
    <p:sldId id="258" r:id="rId5"/>
    <p:sldId id="317" r:id="rId6"/>
    <p:sldId id="319" r:id="rId7"/>
    <p:sldId id="320" r:id="rId8"/>
    <p:sldId id="315" r:id="rId9"/>
    <p:sldId id="321" r:id="rId10"/>
    <p:sldId id="323" r:id="rId11"/>
    <p:sldId id="324" r:id="rId12"/>
    <p:sldId id="326" r:id="rId13"/>
    <p:sldId id="327" r:id="rId14"/>
    <p:sldId id="330" r:id="rId15"/>
    <p:sldId id="331" r:id="rId16"/>
    <p:sldId id="332" r:id="rId17"/>
    <p:sldId id="333" r:id="rId18"/>
    <p:sldId id="334" r:id="rId19"/>
    <p:sldId id="316" r:id="rId20"/>
    <p:sldId id="33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C47"/>
    <a:srgbClr val="BDDA73"/>
    <a:srgbClr val="1A9495"/>
    <a:srgbClr val="4BB3B5"/>
    <a:srgbClr val="FFFFFF"/>
    <a:srgbClr val="9FD9DA"/>
    <a:srgbClr val="D8E8B1"/>
    <a:srgbClr val="9CD043"/>
    <a:srgbClr val="D9E8B0"/>
    <a:srgbClr val="9ED8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57" autoAdjust="0"/>
    <p:restoredTop sz="94660"/>
  </p:normalViewPr>
  <p:slideViewPr>
    <p:cSldViewPr snapToGrid="0">
      <p:cViewPr varScale="1">
        <p:scale>
          <a:sx n="71" d="100"/>
          <a:sy n="71" d="100"/>
        </p:scale>
        <p:origin x="1308" y="54"/>
      </p:cViewPr>
      <p:guideLst>
        <p:guide orient="horz" pos="2999"/>
        <p:guide pos="2676"/>
        <p:guide orient="horz" pos="3725"/>
        <p:guide pos="544"/>
        <p:guide orient="horz" pos="981"/>
        <p:guide orient="horz" pos="2205"/>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endParaRPr lang="en-US" dirty="0"/>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endParaRPr lang="en-US" dirty="0"/>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4057"/>
            <a:ext cx="1722045" cy="2453948"/>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 </a:t>
            </a:r>
            <a:endParaRPr lang="en-ZA" sz="1600" kern="1200" dirty="0" smtClean="0">
              <a:solidFill>
                <a:schemeClr val="tx1"/>
              </a:solidFill>
              <a:effectLst/>
              <a:latin typeface="+mn-lt"/>
              <a:ea typeface="+mn-ea"/>
              <a:cs typeface="+mn-cs"/>
            </a:endParaRP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tiff"/><Relationship Id="rId10" Type="http://schemas.openxmlformats.org/officeDocument/2006/relationships/image" Target="../media/image4.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3</a:t>
            </a:r>
            <a:endParaRPr lang="en-ZA" sz="2400" b="1" dirty="0">
              <a:solidFill>
                <a:prstClr val="white"/>
              </a:solidFill>
            </a:endParaRP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419326" y="5636588"/>
            <a:ext cx="724674" cy="6941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tif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9.png"/><Relationship Id="rId4" Type="http://schemas.microsoft.com/office/2007/relationships/hdphoto" Target="../media/hdphoto1.wdp"/><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3</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sz="4400" dirty="0">
                <a:sym typeface="+mn-ea"/>
              </a:rPr>
              <a:t>A method to arrange the furniture at a restaurant </a:t>
            </a:r>
            <a:endParaRPr lang="en-GB" sz="4400" dirty="0"/>
          </a:p>
        </p:txBody>
      </p:sp>
      <p:sp>
        <p:nvSpPr>
          <p:cNvPr id="4" name="Text Placeholder 3"/>
          <p:cNvSpPr>
            <a:spLocks noGrp="1"/>
          </p:cNvSpPr>
          <p:nvPr>
            <p:ph type="body" sz="quarter" idx="10"/>
          </p:nvPr>
        </p:nvSpPr>
        <p:spPr/>
        <p:txBody>
          <a:bodyPr/>
          <a:lstStyle/>
          <a:p>
            <a:r>
              <a:rPr lang="en-ZA" dirty="0"/>
              <a:t>Unit </a:t>
            </a:r>
            <a:r>
              <a:rPr lang="en-ZA" dirty="0" smtClean="0"/>
              <a:t>8.2</a:t>
            </a:r>
            <a:endParaRPr lang="en-GB" dirty="0"/>
          </a:p>
        </p:txBody>
      </p:sp>
      <p:sp>
        <p:nvSpPr>
          <p:cNvPr id="6" name="Rectangle 5"/>
          <p:cNvSpPr/>
          <p:nvPr/>
        </p:nvSpPr>
        <p:spPr>
          <a:xfrm>
            <a:off x="498075" y="2097713"/>
            <a:ext cx="7243127" cy="688915"/>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524614" y="2078909"/>
            <a:ext cx="609600" cy="707886"/>
          </a:xfrm>
          <a:prstGeom prst="rect">
            <a:avLst/>
          </a:prstGeom>
          <a:noFill/>
        </p:spPr>
        <p:txBody>
          <a:bodyPr wrap="square" rtlCol="0">
            <a:spAutoFit/>
          </a:bodyPr>
          <a:lstStyle/>
          <a:p>
            <a:pPr algn="ctr"/>
            <a:r>
              <a:rPr lang="en-GB" sz="4000" b="1" dirty="0" smtClean="0">
                <a:solidFill>
                  <a:schemeClr val="bg1"/>
                </a:solidFill>
              </a:rPr>
              <a:t>1</a:t>
            </a:r>
            <a:endParaRPr lang="en-ZA" sz="4000" dirty="0" smtClean="0">
              <a:solidFill>
                <a:schemeClr val="bg1"/>
              </a:solidFill>
            </a:endParaRPr>
          </a:p>
        </p:txBody>
      </p:sp>
      <p:sp>
        <p:nvSpPr>
          <p:cNvPr id="8" name="TextBox 7"/>
          <p:cNvSpPr txBox="1"/>
          <p:nvPr/>
        </p:nvSpPr>
        <p:spPr>
          <a:xfrm>
            <a:off x="1230204" y="2134374"/>
            <a:ext cx="6231300" cy="646331"/>
          </a:xfrm>
          <a:prstGeom prst="rect">
            <a:avLst/>
          </a:prstGeom>
          <a:noFill/>
        </p:spPr>
        <p:txBody>
          <a:bodyPr wrap="square" rtlCol="0">
            <a:spAutoFit/>
          </a:bodyPr>
          <a:lstStyle/>
          <a:p>
            <a:r>
              <a:rPr lang="en-ZA" altLang="en-US" dirty="0">
                <a:sym typeface="+mn-ea"/>
              </a:rPr>
              <a:t>Decide on the </a:t>
            </a:r>
            <a:r>
              <a:rPr lang="en-ZA" altLang="en-US" b="1" dirty="0">
                <a:sym typeface="+mn-ea"/>
              </a:rPr>
              <a:t>size</a:t>
            </a:r>
            <a:r>
              <a:rPr lang="en-ZA" altLang="en-US" dirty="0">
                <a:sym typeface="+mn-ea"/>
              </a:rPr>
              <a:t> of your restaurant and kitchen, restrooms, server stations and bar.</a:t>
            </a:r>
            <a:endParaRPr lang="en-ZA" altLang="en-US" dirty="0">
              <a:sym typeface="+mn-ea"/>
            </a:endParaRPr>
          </a:p>
        </p:txBody>
      </p:sp>
      <p:sp>
        <p:nvSpPr>
          <p:cNvPr id="9" name="Rectangle 8"/>
          <p:cNvSpPr/>
          <p:nvPr/>
        </p:nvSpPr>
        <p:spPr>
          <a:xfrm>
            <a:off x="1116284" y="2185993"/>
            <a:ext cx="45719" cy="528917"/>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p:nvSpPr>
        <p:spPr>
          <a:xfrm>
            <a:off x="498075" y="2849994"/>
            <a:ext cx="7243127" cy="688915"/>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TextBox 10"/>
          <p:cNvSpPr txBox="1"/>
          <p:nvPr/>
        </p:nvSpPr>
        <p:spPr>
          <a:xfrm>
            <a:off x="524614" y="2831190"/>
            <a:ext cx="609600" cy="707886"/>
          </a:xfrm>
          <a:prstGeom prst="rect">
            <a:avLst/>
          </a:prstGeom>
          <a:noFill/>
        </p:spPr>
        <p:txBody>
          <a:bodyPr wrap="square" rtlCol="0">
            <a:spAutoFit/>
          </a:bodyPr>
          <a:lstStyle/>
          <a:p>
            <a:pPr algn="ctr"/>
            <a:r>
              <a:rPr lang="en-GB" sz="4000" b="1" dirty="0">
                <a:solidFill>
                  <a:schemeClr val="bg1"/>
                </a:solidFill>
              </a:rPr>
              <a:t>2</a:t>
            </a:r>
            <a:endParaRPr lang="en-ZA" sz="4000" dirty="0" smtClean="0">
              <a:solidFill>
                <a:schemeClr val="bg1"/>
              </a:solidFill>
            </a:endParaRPr>
          </a:p>
        </p:txBody>
      </p:sp>
      <p:sp>
        <p:nvSpPr>
          <p:cNvPr id="12" name="TextBox 11"/>
          <p:cNvSpPr txBox="1"/>
          <p:nvPr/>
        </p:nvSpPr>
        <p:spPr>
          <a:xfrm>
            <a:off x="1230203" y="2892661"/>
            <a:ext cx="6231301" cy="646331"/>
          </a:xfrm>
          <a:prstGeom prst="rect">
            <a:avLst/>
          </a:prstGeom>
          <a:noFill/>
        </p:spPr>
        <p:txBody>
          <a:bodyPr wrap="square" rtlCol="0">
            <a:spAutoFit/>
          </a:bodyPr>
          <a:lstStyle/>
          <a:p>
            <a:r>
              <a:rPr lang="en-ZA" altLang="en-US" dirty="0">
                <a:sym typeface="+mn-ea"/>
              </a:rPr>
              <a:t>Decide on the </a:t>
            </a:r>
            <a:r>
              <a:rPr lang="en-ZA" altLang="en-US" b="1" dirty="0">
                <a:sym typeface="+mn-ea"/>
              </a:rPr>
              <a:t>numbers of customers </a:t>
            </a:r>
            <a:r>
              <a:rPr lang="en-ZA" altLang="en-US" dirty="0">
                <a:sym typeface="+mn-ea"/>
              </a:rPr>
              <a:t>you expect to have in the restaurant at any one time.</a:t>
            </a:r>
            <a:endParaRPr lang="en-ZA" altLang="en-US" dirty="0">
              <a:sym typeface="+mn-ea"/>
            </a:endParaRPr>
          </a:p>
        </p:txBody>
      </p:sp>
      <p:sp>
        <p:nvSpPr>
          <p:cNvPr id="13" name="Rectangle 12"/>
          <p:cNvSpPr/>
          <p:nvPr/>
        </p:nvSpPr>
        <p:spPr>
          <a:xfrm>
            <a:off x="1116284" y="2938274"/>
            <a:ext cx="45719" cy="528917"/>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p:cNvSpPr/>
          <p:nvPr/>
        </p:nvSpPr>
        <p:spPr>
          <a:xfrm>
            <a:off x="498075" y="3620205"/>
            <a:ext cx="7243127" cy="688915"/>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5" name="TextBox 14"/>
          <p:cNvSpPr txBox="1"/>
          <p:nvPr/>
        </p:nvSpPr>
        <p:spPr>
          <a:xfrm>
            <a:off x="524614" y="3601401"/>
            <a:ext cx="609600" cy="707886"/>
          </a:xfrm>
          <a:prstGeom prst="rect">
            <a:avLst/>
          </a:prstGeom>
          <a:noFill/>
        </p:spPr>
        <p:txBody>
          <a:bodyPr wrap="square" rtlCol="0">
            <a:spAutoFit/>
          </a:bodyPr>
          <a:lstStyle/>
          <a:p>
            <a:pPr algn="ctr"/>
            <a:r>
              <a:rPr lang="en-GB" sz="4000" b="1" dirty="0">
                <a:solidFill>
                  <a:schemeClr val="bg1"/>
                </a:solidFill>
              </a:rPr>
              <a:t>3</a:t>
            </a:r>
            <a:endParaRPr lang="en-ZA" sz="4000" dirty="0" smtClean="0">
              <a:solidFill>
                <a:schemeClr val="bg1"/>
              </a:solidFill>
            </a:endParaRPr>
          </a:p>
        </p:txBody>
      </p:sp>
      <p:sp>
        <p:nvSpPr>
          <p:cNvPr id="16" name="TextBox 15"/>
          <p:cNvSpPr txBox="1"/>
          <p:nvPr/>
        </p:nvSpPr>
        <p:spPr>
          <a:xfrm>
            <a:off x="1230203" y="3643491"/>
            <a:ext cx="6510999" cy="646331"/>
          </a:xfrm>
          <a:prstGeom prst="rect">
            <a:avLst/>
          </a:prstGeom>
          <a:noFill/>
        </p:spPr>
        <p:txBody>
          <a:bodyPr wrap="square" rtlCol="0">
            <a:spAutoFit/>
          </a:bodyPr>
          <a:lstStyle/>
          <a:p>
            <a:r>
              <a:rPr lang="en-ZA" altLang="en-US" dirty="0">
                <a:sym typeface="+mn-ea"/>
              </a:rPr>
              <a:t>Use a scale of </a:t>
            </a:r>
            <a:r>
              <a:rPr lang="en-ZA" altLang="en-US" b="1" dirty="0">
                <a:sym typeface="+mn-ea"/>
              </a:rPr>
              <a:t>1 : 50 </a:t>
            </a:r>
            <a:r>
              <a:rPr lang="en-ZA" altLang="en-US" dirty="0">
                <a:sym typeface="+mn-ea"/>
              </a:rPr>
              <a:t>to sketch the </a:t>
            </a:r>
            <a:r>
              <a:rPr lang="en-ZA" altLang="en-US" b="1" dirty="0">
                <a:sym typeface="+mn-ea"/>
              </a:rPr>
              <a:t>floor plan</a:t>
            </a:r>
            <a:r>
              <a:rPr lang="en-ZA" altLang="en-US" dirty="0">
                <a:sym typeface="+mn-ea"/>
              </a:rPr>
              <a:t>, including doors, windows and emergency exits.</a:t>
            </a:r>
            <a:endParaRPr lang="en-ZA" altLang="en-US" dirty="0">
              <a:sym typeface="+mn-ea"/>
            </a:endParaRPr>
          </a:p>
        </p:txBody>
      </p:sp>
      <p:sp>
        <p:nvSpPr>
          <p:cNvPr id="17" name="Rectangle 16"/>
          <p:cNvSpPr/>
          <p:nvPr/>
        </p:nvSpPr>
        <p:spPr>
          <a:xfrm>
            <a:off x="1116284" y="3708485"/>
            <a:ext cx="45719" cy="528917"/>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p:cNvSpPr/>
          <p:nvPr/>
        </p:nvSpPr>
        <p:spPr>
          <a:xfrm>
            <a:off x="498075" y="4409053"/>
            <a:ext cx="7243127" cy="688915"/>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9" name="TextBox 18"/>
          <p:cNvSpPr txBox="1"/>
          <p:nvPr/>
        </p:nvSpPr>
        <p:spPr>
          <a:xfrm>
            <a:off x="524614" y="4390249"/>
            <a:ext cx="609600" cy="707886"/>
          </a:xfrm>
          <a:prstGeom prst="rect">
            <a:avLst/>
          </a:prstGeom>
          <a:noFill/>
        </p:spPr>
        <p:txBody>
          <a:bodyPr wrap="square" rtlCol="0">
            <a:spAutoFit/>
          </a:bodyPr>
          <a:lstStyle/>
          <a:p>
            <a:pPr algn="ctr"/>
            <a:r>
              <a:rPr lang="en-ZA" sz="4000" b="1" dirty="0">
                <a:solidFill>
                  <a:schemeClr val="bg1"/>
                </a:solidFill>
              </a:rPr>
              <a:t>4</a:t>
            </a:r>
            <a:endParaRPr lang="en-ZA" sz="4000" dirty="0" smtClean="0">
              <a:solidFill>
                <a:schemeClr val="bg1"/>
              </a:solidFill>
            </a:endParaRPr>
          </a:p>
        </p:txBody>
      </p:sp>
      <p:sp>
        <p:nvSpPr>
          <p:cNvPr id="20" name="TextBox 19"/>
          <p:cNvSpPr txBox="1"/>
          <p:nvPr/>
        </p:nvSpPr>
        <p:spPr>
          <a:xfrm>
            <a:off x="1230203" y="4568844"/>
            <a:ext cx="6231301" cy="369332"/>
          </a:xfrm>
          <a:prstGeom prst="rect">
            <a:avLst/>
          </a:prstGeom>
          <a:noFill/>
        </p:spPr>
        <p:txBody>
          <a:bodyPr wrap="square" rtlCol="0">
            <a:spAutoFit/>
          </a:bodyPr>
          <a:lstStyle/>
          <a:p>
            <a:r>
              <a:rPr lang="en-ZA" altLang="en-US" dirty="0">
                <a:sym typeface="+mn-ea"/>
              </a:rPr>
              <a:t>Select </a:t>
            </a:r>
            <a:r>
              <a:rPr lang="en-ZA" altLang="en-US" b="1" dirty="0">
                <a:sym typeface="+mn-ea"/>
              </a:rPr>
              <a:t>table sizes </a:t>
            </a:r>
            <a:r>
              <a:rPr lang="en-ZA" altLang="en-US" dirty="0">
                <a:sym typeface="+mn-ea"/>
              </a:rPr>
              <a:t>for small and large groups of people.</a:t>
            </a:r>
            <a:endParaRPr lang="en-ZA" altLang="en-US" dirty="0">
              <a:sym typeface="+mn-ea"/>
            </a:endParaRPr>
          </a:p>
        </p:txBody>
      </p:sp>
      <p:sp>
        <p:nvSpPr>
          <p:cNvPr id="21" name="Rectangle 20"/>
          <p:cNvSpPr/>
          <p:nvPr/>
        </p:nvSpPr>
        <p:spPr>
          <a:xfrm>
            <a:off x="1116284" y="4497333"/>
            <a:ext cx="45719" cy="528917"/>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ectangle 21"/>
          <p:cNvSpPr/>
          <p:nvPr/>
        </p:nvSpPr>
        <p:spPr>
          <a:xfrm>
            <a:off x="498075" y="5179264"/>
            <a:ext cx="7243127" cy="688915"/>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3" name="TextBox 22"/>
          <p:cNvSpPr txBox="1"/>
          <p:nvPr/>
        </p:nvSpPr>
        <p:spPr>
          <a:xfrm>
            <a:off x="524614" y="5160460"/>
            <a:ext cx="609600" cy="707886"/>
          </a:xfrm>
          <a:prstGeom prst="rect">
            <a:avLst/>
          </a:prstGeom>
          <a:noFill/>
        </p:spPr>
        <p:txBody>
          <a:bodyPr wrap="square" rtlCol="0">
            <a:spAutoFit/>
          </a:bodyPr>
          <a:lstStyle/>
          <a:p>
            <a:pPr algn="ctr"/>
            <a:r>
              <a:rPr lang="en-ZA" sz="4000" b="1" dirty="0">
                <a:solidFill>
                  <a:schemeClr val="bg1"/>
                </a:solidFill>
              </a:rPr>
              <a:t>5</a:t>
            </a:r>
            <a:endParaRPr lang="en-ZA" sz="4000" dirty="0" smtClean="0">
              <a:solidFill>
                <a:schemeClr val="bg1"/>
              </a:solidFill>
            </a:endParaRPr>
          </a:p>
        </p:txBody>
      </p:sp>
      <p:sp>
        <p:nvSpPr>
          <p:cNvPr id="24" name="TextBox 23"/>
          <p:cNvSpPr txBox="1"/>
          <p:nvPr/>
        </p:nvSpPr>
        <p:spPr>
          <a:xfrm>
            <a:off x="1230203" y="5347336"/>
            <a:ext cx="6510999" cy="369332"/>
          </a:xfrm>
          <a:prstGeom prst="rect">
            <a:avLst/>
          </a:prstGeom>
          <a:noFill/>
        </p:spPr>
        <p:txBody>
          <a:bodyPr wrap="square" rtlCol="0">
            <a:spAutoFit/>
          </a:bodyPr>
          <a:lstStyle/>
          <a:p>
            <a:r>
              <a:rPr lang="en-ZA" altLang="en-US" b="1" dirty="0">
                <a:sym typeface="+mn-ea"/>
              </a:rPr>
              <a:t>Make cut outs </a:t>
            </a:r>
            <a:r>
              <a:rPr lang="en-ZA" altLang="en-US" dirty="0">
                <a:sym typeface="+mn-ea"/>
              </a:rPr>
              <a:t>of the furniture to the same scale as the floor plan. </a:t>
            </a:r>
            <a:endParaRPr lang="en-ZA" altLang="en-US" dirty="0">
              <a:sym typeface="+mn-ea"/>
            </a:endParaRPr>
          </a:p>
        </p:txBody>
      </p:sp>
      <p:sp>
        <p:nvSpPr>
          <p:cNvPr id="25" name="Rectangle 24"/>
          <p:cNvSpPr/>
          <p:nvPr/>
        </p:nvSpPr>
        <p:spPr>
          <a:xfrm>
            <a:off x="1116284" y="5267544"/>
            <a:ext cx="45719" cy="528917"/>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6" name="Picture 2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69934" y="2344442"/>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0-#ppt_w/2"/>
                                          </p:val>
                                        </p:tav>
                                        <p:tav tm="100000">
                                          <p:val>
                                            <p:strVal val="#ppt_x"/>
                                          </p:val>
                                        </p:tav>
                                      </p:tavLst>
                                    </p:anim>
                                    <p:anim calcmode="lin" valueType="num">
                                      <p:cBhvr additive="base">
                                        <p:cTn id="66" dur="500" fill="hold"/>
                                        <p:tgtEl>
                                          <p:spTgt spid="18"/>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1+#ppt_w/2"/>
                                          </p:val>
                                        </p:tav>
                                        <p:tav tm="100000">
                                          <p:val>
                                            <p:strVal val="#ppt_x"/>
                                          </p:val>
                                        </p:tav>
                                      </p:tavLst>
                                    </p:anim>
                                    <p:anim calcmode="lin" valueType="num">
                                      <p:cBhvr additive="base">
                                        <p:cTn id="70" dur="500" fill="hold"/>
                                        <p:tgtEl>
                                          <p:spTgt spid="19"/>
                                        </p:tgtEl>
                                        <p:attrNameLst>
                                          <p:attrName>ppt_y</p:attrName>
                                        </p:attrNameLst>
                                      </p:cBhvr>
                                      <p:tavLst>
                                        <p:tav tm="0">
                                          <p:val>
                                            <p:strVal val="#ppt_y"/>
                                          </p:val>
                                        </p:tav>
                                        <p:tav tm="100000">
                                          <p:val>
                                            <p:strVal val="#ppt_y"/>
                                          </p:val>
                                        </p:tav>
                                      </p:tavLst>
                                    </p:anim>
                                  </p:childTnLst>
                                </p:cTn>
                              </p:par>
                              <p:par>
                                <p:cTn id="71" presetID="53" presetClass="entr" presetSubtype="16"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0-#ppt_w/2"/>
                                          </p:val>
                                        </p:tav>
                                        <p:tav tm="100000">
                                          <p:val>
                                            <p:strVal val="#ppt_x"/>
                                          </p:val>
                                        </p:tav>
                                      </p:tavLst>
                                    </p:anim>
                                    <p:anim calcmode="lin" valueType="num">
                                      <p:cBhvr additive="base">
                                        <p:cTn id="84" dur="500" fill="hold"/>
                                        <p:tgtEl>
                                          <p:spTgt spid="22"/>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1+#ppt_w/2"/>
                                          </p:val>
                                        </p:tav>
                                        <p:tav tm="100000">
                                          <p:val>
                                            <p:strVal val="#ppt_x"/>
                                          </p:val>
                                        </p:tav>
                                      </p:tavLst>
                                    </p:anim>
                                    <p:anim calcmode="lin" valueType="num">
                                      <p:cBhvr additive="base">
                                        <p:cTn id="88" dur="500" fill="hold"/>
                                        <p:tgtEl>
                                          <p:spTgt spid="23"/>
                                        </p:tgtEl>
                                        <p:attrNameLst>
                                          <p:attrName>ppt_y</p:attrName>
                                        </p:attrNameLst>
                                      </p:cBhvr>
                                      <p:tavLst>
                                        <p:tav tm="0">
                                          <p:val>
                                            <p:strVal val="#ppt_y"/>
                                          </p:val>
                                        </p:tav>
                                        <p:tav tm="100000">
                                          <p:val>
                                            <p:strVal val="#ppt_y"/>
                                          </p:val>
                                        </p:tav>
                                      </p:tavLst>
                                    </p:anim>
                                  </p:childTnLst>
                                </p:cTn>
                              </p:par>
                              <p:par>
                                <p:cTn id="89" presetID="53" presetClass="entr" presetSubtype="16"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p:bldP spid="12" grpId="0"/>
      <p:bldP spid="13" grpId="0" animBg="1"/>
      <p:bldP spid="14" grpId="0" animBg="1"/>
      <p:bldP spid="15" grpId="0"/>
      <p:bldP spid="16" grpId="0"/>
      <p:bldP spid="17" grpId="0" animBg="1"/>
      <p:bldP spid="18" grpId="0" animBg="1"/>
      <p:bldP spid="19" grpId="0"/>
      <p:bldP spid="20" grpId="0"/>
      <p:bldP spid="21" grpId="0" animBg="1"/>
      <p:bldP spid="22" grpId="0" animBg="1"/>
      <p:bldP spid="23" grpId="0"/>
      <p:bldP spid="24" grpId="0"/>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sz="4400" dirty="0">
                <a:sym typeface="+mn-ea"/>
              </a:rPr>
              <a:t>A method to arrange the furniture at a restaurant </a:t>
            </a:r>
            <a:endParaRPr lang="en-GB" sz="4400" dirty="0"/>
          </a:p>
        </p:txBody>
      </p:sp>
      <p:sp>
        <p:nvSpPr>
          <p:cNvPr id="4" name="Text Placeholder 3"/>
          <p:cNvSpPr>
            <a:spLocks noGrp="1"/>
          </p:cNvSpPr>
          <p:nvPr>
            <p:ph type="body" sz="quarter" idx="10"/>
          </p:nvPr>
        </p:nvSpPr>
        <p:spPr/>
        <p:txBody>
          <a:bodyPr/>
          <a:lstStyle/>
          <a:p>
            <a:r>
              <a:rPr lang="en-ZA" dirty="0"/>
              <a:t>Unit </a:t>
            </a:r>
            <a:r>
              <a:rPr lang="en-ZA" dirty="0" smtClean="0"/>
              <a:t>8.2</a:t>
            </a:r>
            <a:endParaRPr lang="en-GB" dirty="0"/>
          </a:p>
        </p:txBody>
      </p:sp>
      <p:sp>
        <p:nvSpPr>
          <p:cNvPr id="6" name="Rectangle 5"/>
          <p:cNvSpPr/>
          <p:nvPr/>
        </p:nvSpPr>
        <p:spPr>
          <a:xfrm>
            <a:off x="498075" y="2097713"/>
            <a:ext cx="7243127" cy="688915"/>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524614" y="2078909"/>
            <a:ext cx="609600" cy="707886"/>
          </a:xfrm>
          <a:prstGeom prst="rect">
            <a:avLst/>
          </a:prstGeom>
          <a:noFill/>
        </p:spPr>
        <p:txBody>
          <a:bodyPr wrap="square" rtlCol="0">
            <a:spAutoFit/>
          </a:bodyPr>
          <a:lstStyle/>
          <a:p>
            <a:pPr algn="ctr"/>
            <a:r>
              <a:rPr lang="en-ZA" sz="4000" b="1" dirty="0">
                <a:solidFill>
                  <a:schemeClr val="bg1"/>
                </a:solidFill>
              </a:rPr>
              <a:t>6</a:t>
            </a:r>
            <a:endParaRPr lang="en-ZA" sz="4000" dirty="0" smtClean="0">
              <a:solidFill>
                <a:schemeClr val="bg1"/>
              </a:solidFill>
            </a:endParaRPr>
          </a:p>
        </p:txBody>
      </p:sp>
      <p:sp>
        <p:nvSpPr>
          <p:cNvPr id="8" name="TextBox 7"/>
          <p:cNvSpPr txBox="1"/>
          <p:nvPr/>
        </p:nvSpPr>
        <p:spPr>
          <a:xfrm>
            <a:off x="1230204" y="2134374"/>
            <a:ext cx="6231300" cy="646331"/>
          </a:xfrm>
          <a:prstGeom prst="rect">
            <a:avLst/>
          </a:prstGeom>
          <a:noFill/>
        </p:spPr>
        <p:txBody>
          <a:bodyPr wrap="square" rtlCol="0">
            <a:spAutoFit/>
          </a:bodyPr>
          <a:lstStyle/>
          <a:p>
            <a:r>
              <a:rPr lang="en-ZA" altLang="en-US" b="1" dirty="0">
                <a:sym typeface="+mn-ea"/>
              </a:rPr>
              <a:t>Try out different layouts. </a:t>
            </a:r>
            <a:r>
              <a:rPr lang="en-ZA" altLang="en-US" dirty="0">
                <a:sym typeface="+mn-ea"/>
              </a:rPr>
              <a:t>Aim for at least 1,4 m</a:t>
            </a:r>
            <a:r>
              <a:rPr lang="en-ZA" altLang="en-US" baseline="30000" dirty="0">
                <a:sym typeface="+mn-ea"/>
              </a:rPr>
              <a:t>2</a:t>
            </a:r>
            <a:r>
              <a:rPr lang="en-ZA" altLang="en-US" dirty="0">
                <a:sym typeface="+mn-ea"/>
              </a:rPr>
              <a:t> (1,18 × 1,18 m) per customer for comfort. </a:t>
            </a:r>
            <a:endParaRPr lang="en-ZA" altLang="en-US" dirty="0">
              <a:sym typeface="+mn-ea"/>
            </a:endParaRPr>
          </a:p>
        </p:txBody>
      </p:sp>
      <p:sp>
        <p:nvSpPr>
          <p:cNvPr id="9" name="Rectangle 8"/>
          <p:cNvSpPr/>
          <p:nvPr/>
        </p:nvSpPr>
        <p:spPr>
          <a:xfrm>
            <a:off x="1116284" y="2185993"/>
            <a:ext cx="45719" cy="528917"/>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p:nvSpPr>
        <p:spPr>
          <a:xfrm>
            <a:off x="498075" y="2849994"/>
            <a:ext cx="7243127" cy="688915"/>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TextBox 10"/>
          <p:cNvSpPr txBox="1"/>
          <p:nvPr/>
        </p:nvSpPr>
        <p:spPr>
          <a:xfrm>
            <a:off x="524614" y="2831190"/>
            <a:ext cx="609600" cy="707886"/>
          </a:xfrm>
          <a:prstGeom prst="rect">
            <a:avLst/>
          </a:prstGeom>
          <a:noFill/>
        </p:spPr>
        <p:txBody>
          <a:bodyPr wrap="square" rtlCol="0">
            <a:spAutoFit/>
          </a:bodyPr>
          <a:lstStyle/>
          <a:p>
            <a:pPr algn="ctr"/>
            <a:r>
              <a:rPr lang="en-ZA" sz="4000" b="1" dirty="0">
                <a:solidFill>
                  <a:schemeClr val="bg1"/>
                </a:solidFill>
              </a:rPr>
              <a:t>7</a:t>
            </a:r>
            <a:endParaRPr lang="en-ZA" sz="4000" dirty="0" smtClean="0">
              <a:solidFill>
                <a:schemeClr val="bg1"/>
              </a:solidFill>
            </a:endParaRPr>
          </a:p>
        </p:txBody>
      </p:sp>
      <p:sp>
        <p:nvSpPr>
          <p:cNvPr id="12" name="TextBox 11"/>
          <p:cNvSpPr txBox="1"/>
          <p:nvPr/>
        </p:nvSpPr>
        <p:spPr>
          <a:xfrm>
            <a:off x="1230203" y="2892661"/>
            <a:ext cx="6231301" cy="646331"/>
          </a:xfrm>
          <a:prstGeom prst="rect">
            <a:avLst/>
          </a:prstGeom>
          <a:noFill/>
        </p:spPr>
        <p:txBody>
          <a:bodyPr wrap="square" rtlCol="0">
            <a:spAutoFit/>
          </a:bodyPr>
          <a:lstStyle/>
          <a:p>
            <a:r>
              <a:rPr lang="en-ZA" altLang="en-US" dirty="0">
                <a:sym typeface="+mn-ea"/>
              </a:rPr>
              <a:t>Leave enough </a:t>
            </a:r>
            <a:r>
              <a:rPr lang="en-ZA" altLang="en-US" b="1" dirty="0">
                <a:sym typeface="+mn-ea"/>
              </a:rPr>
              <a:t>space</a:t>
            </a:r>
            <a:r>
              <a:rPr lang="en-ZA" altLang="en-US" dirty="0">
                <a:sym typeface="+mn-ea"/>
              </a:rPr>
              <a:t> between the tables for customers and servers to pass through.</a:t>
            </a:r>
            <a:endParaRPr lang="en-ZA" altLang="en-US" dirty="0">
              <a:sym typeface="+mn-ea"/>
            </a:endParaRPr>
          </a:p>
        </p:txBody>
      </p:sp>
      <p:sp>
        <p:nvSpPr>
          <p:cNvPr id="13" name="Rectangle 12"/>
          <p:cNvSpPr/>
          <p:nvPr/>
        </p:nvSpPr>
        <p:spPr>
          <a:xfrm>
            <a:off x="1116284" y="2938274"/>
            <a:ext cx="45719" cy="528917"/>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p:cNvSpPr/>
          <p:nvPr/>
        </p:nvSpPr>
        <p:spPr>
          <a:xfrm>
            <a:off x="498075" y="3620205"/>
            <a:ext cx="7243127" cy="688915"/>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5" name="TextBox 14"/>
          <p:cNvSpPr txBox="1"/>
          <p:nvPr/>
        </p:nvSpPr>
        <p:spPr>
          <a:xfrm>
            <a:off x="524614" y="3601401"/>
            <a:ext cx="609600" cy="707886"/>
          </a:xfrm>
          <a:prstGeom prst="rect">
            <a:avLst/>
          </a:prstGeom>
          <a:noFill/>
        </p:spPr>
        <p:txBody>
          <a:bodyPr wrap="square" rtlCol="0">
            <a:spAutoFit/>
          </a:bodyPr>
          <a:lstStyle/>
          <a:p>
            <a:pPr algn="ctr"/>
            <a:r>
              <a:rPr lang="en-ZA" sz="4000" b="1" dirty="0">
                <a:solidFill>
                  <a:schemeClr val="bg1"/>
                </a:solidFill>
              </a:rPr>
              <a:t>8</a:t>
            </a:r>
            <a:endParaRPr lang="en-ZA" sz="4000" dirty="0" smtClean="0">
              <a:solidFill>
                <a:schemeClr val="bg1"/>
              </a:solidFill>
            </a:endParaRPr>
          </a:p>
        </p:txBody>
      </p:sp>
      <p:sp>
        <p:nvSpPr>
          <p:cNvPr id="16" name="TextBox 15"/>
          <p:cNvSpPr txBox="1"/>
          <p:nvPr/>
        </p:nvSpPr>
        <p:spPr>
          <a:xfrm>
            <a:off x="1230203" y="3782638"/>
            <a:ext cx="6510999" cy="369332"/>
          </a:xfrm>
          <a:prstGeom prst="rect">
            <a:avLst/>
          </a:prstGeom>
          <a:noFill/>
        </p:spPr>
        <p:txBody>
          <a:bodyPr wrap="square" rtlCol="0">
            <a:spAutoFit/>
          </a:bodyPr>
          <a:lstStyle/>
          <a:p>
            <a:r>
              <a:rPr lang="en-ZA" altLang="en-US" dirty="0">
                <a:sym typeface="+mn-ea"/>
              </a:rPr>
              <a:t>Leave a clear path to </a:t>
            </a:r>
            <a:r>
              <a:rPr lang="en-ZA" altLang="en-US" b="1" dirty="0">
                <a:sym typeface="+mn-ea"/>
              </a:rPr>
              <a:t>fire exits. </a:t>
            </a:r>
            <a:endParaRPr lang="en-ZA" altLang="en-US" b="1" dirty="0">
              <a:sym typeface="+mn-ea"/>
            </a:endParaRPr>
          </a:p>
        </p:txBody>
      </p:sp>
      <p:sp>
        <p:nvSpPr>
          <p:cNvPr id="17" name="Rectangle 16"/>
          <p:cNvSpPr/>
          <p:nvPr/>
        </p:nvSpPr>
        <p:spPr>
          <a:xfrm>
            <a:off x="1116284" y="3708485"/>
            <a:ext cx="45719" cy="528917"/>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par>
                                <p:cTn id="31" presetID="53"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1+#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par>
                                <p:cTn id="49" presetID="53" presetClass="entr" presetSubtype="16"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p:bldP spid="12" grpId="0"/>
      <p:bldP spid="13" grpId="0" animBg="1"/>
      <p:bldP spid="14" grpId="0" animBg="1"/>
      <p:bldP spid="15" grpId="0"/>
      <p:bldP spid="1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8.2 </a:t>
            </a:r>
            <a:endParaRPr lang="en-ZA" dirty="0"/>
          </a:p>
        </p:txBody>
      </p:sp>
      <p:sp>
        <p:nvSpPr>
          <p:cNvPr id="3" name="Content Placeholder 2"/>
          <p:cNvSpPr>
            <a:spLocks noGrp="1"/>
          </p:cNvSpPr>
          <p:nvPr>
            <p:ph sz="quarter" idx="10"/>
          </p:nvPr>
        </p:nvSpPr>
        <p:spPr/>
        <p:txBody>
          <a:bodyPr/>
          <a:lstStyle/>
          <a:p>
            <a:r>
              <a:rPr lang="en-ZA" dirty="0" smtClean="0"/>
              <a:t>Exercise 8.2</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8.2 </a:t>
            </a:r>
            <a:r>
              <a:rPr lang="en-US" altLang="en-US" sz="2000" dirty="0"/>
              <a:t>on </a:t>
            </a:r>
            <a:r>
              <a:rPr lang="en-US" altLang="en-US" sz="2000" b="1" dirty="0"/>
              <a:t>page </a:t>
            </a:r>
            <a:r>
              <a:rPr lang="en-US" altLang="en-US" sz="2000" b="1" dirty="0" smtClean="0"/>
              <a:t>1</a:t>
            </a:r>
            <a:r>
              <a:rPr lang="en-ZA" altLang="en-US" sz="2000" b="1" dirty="0" smtClean="0"/>
              <a:t>53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sym typeface="+mn-ea"/>
              </a:rPr>
              <a:t>Building 3D scale models of objects from 2D plans</a:t>
            </a:r>
            <a:endParaRPr lang="en-GB" dirty="0"/>
          </a:p>
        </p:txBody>
      </p:sp>
      <p:sp>
        <p:nvSpPr>
          <p:cNvPr id="3" name="Content Placeholder 2"/>
          <p:cNvSpPr>
            <a:spLocks noGrp="1"/>
          </p:cNvSpPr>
          <p:nvPr>
            <p:ph idx="1"/>
          </p:nvPr>
        </p:nvSpPr>
        <p:spPr>
          <a:xfrm>
            <a:off x="399289" y="3337560"/>
            <a:ext cx="7905751" cy="2648610"/>
          </a:xfrm>
        </p:spPr>
        <p:txBody>
          <a:bodyPr/>
          <a:lstStyle/>
          <a:p>
            <a:r>
              <a:rPr lang="en-ZA" altLang="en-US" dirty="0"/>
              <a:t>Design your own restaurant. Work in two dimensions, to investigate how to arrange furniture in your designed room</a:t>
            </a:r>
            <a:r>
              <a:rPr lang="en-ZA" altLang="en-US" dirty="0" smtClean="0"/>
              <a:t>.</a:t>
            </a:r>
            <a:endParaRPr lang="en-ZA" altLang="en-US" dirty="0" smtClean="0"/>
          </a:p>
          <a:p>
            <a:endParaRPr lang="en-ZA" altLang="en-US" dirty="0" smtClean="0"/>
          </a:p>
          <a:p>
            <a:pPr marL="354330" indent="-354330">
              <a:lnSpc>
                <a:spcPct val="80000"/>
              </a:lnSpc>
              <a:spcBef>
                <a:spcPts val="600"/>
              </a:spcBef>
              <a:buFont typeface="+mj-lt"/>
              <a:buAutoNum type="arabicPeriod"/>
            </a:pPr>
            <a:r>
              <a:rPr lang="en-ZA" altLang="en-US" dirty="0" smtClean="0">
                <a:sym typeface="+mn-ea"/>
              </a:rPr>
              <a:t>Use </a:t>
            </a:r>
            <a:r>
              <a:rPr lang="en-ZA" altLang="en-US" dirty="0">
                <a:sym typeface="+mn-ea"/>
              </a:rPr>
              <a:t>A3 paper to sketch some ideas for a </a:t>
            </a:r>
            <a:r>
              <a:rPr lang="en-ZA" altLang="en-US" b="1" dirty="0">
                <a:sym typeface="+mn-ea"/>
              </a:rPr>
              <a:t>floor plan </a:t>
            </a:r>
            <a:r>
              <a:rPr lang="en-ZA" altLang="en-US" dirty="0">
                <a:sym typeface="+mn-ea"/>
              </a:rPr>
              <a:t>of the restaurant. </a:t>
            </a:r>
            <a:endParaRPr lang="en-ZA" altLang="en-US" dirty="0"/>
          </a:p>
          <a:p>
            <a:pPr marL="354330">
              <a:lnSpc>
                <a:spcPct val="80000"/>
              </a:lnSpc>
              <a:spcBef>
                <a:spcPts val="600"/>
              </a:spcBef>
            </a:pPr>
            <a:r>
              <a:rPr lang="en-ZA" altLang="en-US" dirty="0" smtClean="0">
                <a:sym typeface="+mn-ea"/>
              </a:rPr>
              <a:t>Your </a:t>
            </a:r>
            <a:r>
              <a:rPr lang="en-ZA" altLang="en-US" dirty="0">
                <a:sym typeface="+mn-ea"/>
              </a:rPr>
              <a:t>ideas should show the shape of the floor, the shapes and positions </a:t>
            </a:r>
            <a:endParaRPr lang="en-ZA" altLang="en-US" dirty="0" smtClean="0">
              <a:sym typeface="+mn-ea"/>
            </a:endParaRPr>
          </a:p>
          <a:p>
            <a:pPr marL="354330">
              <a:lnSpc>
                <a:spcPct val="80000"/>
              </a:lnSpc>
              <a:spcBef>
                <a:spcPts val="600"/>
              </a:spcBef>
            </a:pPr>
            <a:r>
              <a:rPr lang="en-ZA" altLang="en-US" dirty="0" smtClean="0">
                <a:sym typeface="+mn-ea"/>
              </a:rPr>
              <a:t>of </a:t>
            </a:r>
            <a:r>
              <a:rPr lang="en-ZA" altLang="en-US" dirty="0">
                <a:sym typeface="+mn-ea"/>
              </a:rPr>
              <a:t>all </a:t>
            </a:r>
            <a:r>
              <a:rPr lang="en-ZA" altLang="en-US" dirty="0" smtClean="0">
                <a:sym typeface="+mn-ea"/>
              </a:rPr>
              <a:t>the </a:t>
            </a:r>
            <a:r>
              <a:rPr lang="en-ZA" altLang="en-US" dirty="0">
                <a:sym typeface="+mn-ea"/>
              </a:rPr>
              <a:t>tables, the positions of the kitchen and toilets</a:t>
            </a:r>
            <a:r>
              <a:rPr lang="en-ZA" altLang="en-US" dirty="0" smtClean="0">
                <a:sym typeface="+mn-ea"/>
              </a:rPr>
              <a:t>.</a:t>
            </a:r>
            <a:endParaRPr lang="en-ZA" altLang="en-US" dirty="0" smtClean="0">
              <a:sym typeface="+mn-ea"/>
            </a:endParaRPr>
          </a:p>
          <a:p>
            <a:pPr marL="354330">
              <a:lnSpc>
                <a:spcPct val="80000"/>
              </a:lnSpc>
              <a:spcBef>
                <a:spcPts val="600"/>
              </a:spcBef>
            </a:pPr>
            <a:endParaRPr lang="en-ZA" altLang="en-US" dirty="0" smtClean="0">
              <a:sym typeface="+mn-ea"/>
            </a:endParaRPr>
          </a:p>
        </p:txBody>
      </p:sp>
      <p:sp>
        <p:nvSpPr>
          <p:cNvPr id="4" name="Text Placeholder 3"/>
          <p:cNvSpPr>
            <a:spLocks noGrp="1"/>
          </p:cNvSpPr>
          <p:nvPr>
            <p:ph type="body" sz="quarter" idx="10"/>
          </p:nvPr>
        </p:nvSpPr>
        <p:spPr/>
        <p:txBody>
          <a:bodyPr/>
          <a:lstStyle/>
          <a:p>
            <a:r>
              <a:rPr lang="en-ZA" dirty="0"/>
              <a:t>Unit </a:t>
            </a:r>
            <a:r>
              <a:rPr lang="en-ZA" dirty="0" smtClean="0"/>
              <a:t>8.3</a:t>
            </a:r>
            <a:endParaRPr lang="en-GB" dirty="0"/>
          </a:p>
        </p:txBody>
      </p:sp>
      <p:sp>
        <p:nvSpPr>
          <p:cNvPr id="6" name="Rectangle 5"/>
          <p:cNvSpPr/>
          <p:nvPr/>
        </p:nvSpPr>
        <p:spPr>
          <a:xfrm>
            <a:off x="498075" y="2027035"/>
            <a:ext cx="7422915" cy="476136"/>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tx1"/>
                </a:solidFill>
              </a:rPr>
              <a:t>Practical investigation / assignment</a:t>
            </a:r>
            <a:endParaRPr lang="en-GB" sz="2000" b="1" dirty="0">
              <a:solidFill>
                <a:schemeClr val="tx1"/>
              </a:solidFill>
            </a:endParaRPr>
          </a:p>
        </p:txBody>
      </p:sp>
      <p:sp>
        <p:nvSpPr>
          <p:cNvPr id="7" name="Rectangle 6"/>
          <p:cNvSpPr/>
          <p:nvPr/>
        </p:nvSpPr>
        <p:spPr>
          <a:xfrm>
            <a:off x="498075" y="2572636"/>
            <a:ext cx="7422915" cy="455578"/>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smtClean="0">
                <a:solidFill>
                  <a:schemeClr val="tx1"/>
                </a:solidFill>
              </a:rPr>
              <a:t>Task 1 :</a:t>
            </a:r>
            <a:endParaRPr lang="en-GB" b="1" dirty="0">
              <a:solidFill>
                <a:schemeClr val="tx1"/>
              </a:solidFill>
            </a:endParaRPr>
          </a:p>
        </p:txBody>
      </p:sp>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69934" y="2344442"/>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sym typeface="+mn-ea"/>
              </a:rPr>
              <a:t>Building 3D scale models of objects from 2D plans</a:t>
            </a:r>
            <a:endParaRPr lang="en-GB" dirty="0"/>
          </a:p>
        </p:txBody>
      </p:sp>
      <p:sp>
        <p:nvSpPr>
          <p:cNvPr id="3" name="Content Placeholder 2"/>
          <p:cNvSpPr>
            <a:spLocks noGrp="1"/>
          </p:cNvSpPr>
          <p:nvPr>
            <p:ph idx="1"/>
          </p:nvPr>
        </p:nvSpPr>
        <p:spPr>
          <a:xfrm>
            <a:off x="399289" y="3436431"/>
            <a:ext cx="7905751" cy="2507170"/>
          </a:xfrm>
        </p:spPr>
        <p:txBody>
          <a:bodyPr/>
          <a:lstStyle/>
          <a:p>
            <a:pPr marL="357505" indent="-357505">
              <a:lnSpc>
                <a:spcPct val="80000"/>
              </a:lnSpc>
              <a:spcBef>
                <a:spcPts val="600"/>
              </a:spcBef>
              <a:buFont typeface="+mj-lt"/>
              <a:buAutoNum type="arabicPeriod" startAt="2"/>
            </a:pPr>
            <a:r>
              <a:rPr lang="en-ZA" altLang="en-US" dirty="0">
                <a:sym typeface="+mn-ea"/>
              </a:rPr>
              <a:t>Now use another A3 paper and sketch ideas showing what the front of </a:t>
            </a:r>
            <a:endParaRPr lang="en-ZA" altLang="en-US" dirty="0">
              <a:sym typeface="+mn-ea"/>
            </a:endParaRPr>
          </a:p>
          <a:p>
            <a:pPr marL="357505">
              <a:lnSpc>
                <a:spcPct val="80000"/>
              </a:lnSpc>
              <a:spcBef>
                <a:spcPts val="600"/>
              </a:spcBef>
            </a:pPr>
            <a:r>
              <a:rPr lang="en-ZA" altLang="en-US" dirty="0" smtClean="0">
                <a:sym typeface="+mn-ea"/>
              </a:rPr>
              <a:t>the restaurant </a:t>
            </a:r>
            <a:r>
              <a:rPr lang="en-ZA" altLang="en-US" dirty="0">
                <a:sym typeface="+mn-ea"/>
              </a:rPr>
              <a:t>might look like, i.e. a </a:t>
            </a:r>
            <a:r>
              <a:rPr lang="en-ZA" altLang="en-US" b="1" dirty="0">
                <a:sym typeface="+mn-ea"/>
              </a:rPr>
              <a:t>front view or elevation. </a:t>
            </a:r>
            <a:endParaRPr lang="en-ZA" altLang="en-US" b="1" dirty="0" smtClean="0">
              <a:sym typeface="+mn-ea"/>
            </a:endParaRPr>
          </a:p>
          <a:p>
            <a:pPr marL="357505">
              <a:lnSpc>
                <a:spcPct val="80000"/>
              </a:lnSpc>
              <a:spcBef>
                <a:spcPts val="600"/>
              </a:spcBef>
            </a:pPr>
            <a:r>
              <a:rPr lang="en-ZA" altLang="en-US" dirty="0" smtClean="0">
                <a:sym typeface="+mn-ea"/>
              </a:rPr>
              <a:t>These </a:t>
            </a:r>
            <a:r>
              <a:rPr lang="en-ZA" altLang="en-US" dirty="0">
                <a:sym typeface="+mn-ea"/>
              </a:rPr>
              <a:t>sketches need to show the shape of the roof, the height of </a:t>
            </a:r>
            <a:r>
              <a:rPr lang="en-ZA" altLang="en-US" dirty="0" smtClean="0">
                <a:sym typeface="+mn-ea"/>
              </a:rPr>
              <a:t>the </a:t>
            </a:r>
            <a:endParaRPr lang="en-ZA" altLang="en-US" dirty="0" smtClean="0">
              <a:sym typeface="+mn-ea"/>
            </a:endParaRPr>
          </a:p>
          <a:p>
            <a:pPr marL="357505">
              <a:lnSpc>
                <a:spcPct val="80000"/>
              </a:lnSpc>
              <a:spcBef>
                <a:spcPts val="600"/>
              </a:spcBef>
            </a:pPr>
            <a:r>
              <a:rPr lang="en-ZA" altLang="en-US" dirty="0" smtClean="0">
                <a:sym typeface="+mn-ea"/>
              </a:rPr>
              <a:t>building</a:t>
            </a:r>
            <a:r>
              <a:rPr lang="en-ZA" altLang="en-US" dirty="0">
                <a:sym typeface="+mn-ea"/>
              </a:rPr>
              <a:t>, </a:t>
            </a:r>
            <a:r>
              <a:rPr lang="en-ZA" altLang="en-US" dirty="0" smtClean="0">
                <a:sym typeface="+mn-ea"/>
              </a:rPr>
              <a:t>the </a:t>
            </a:r>
            <a:r>
              <a:rPr lang="en-ZA" altLang="en-US" dirty="0">
                <a:sym typeface="+mn-ea"/>
              </a:rPr>
              <a:t>position and size of the front doors and </a:t>
            </a:r>
            <a:r>
              <a:rPr lang="en-ZA" altLang="en-US" dirty="0" smtClean="0">
                <a:sym typeface="+mn-ea"/>
              </a:rPr>
              <a:t>windows.</a:t>
            </a:r>
            <a:endParaRPr lang="en-ZA" altLang="en-US" dirty="0"/>
          </a:p>
        </p:txBody>
      </p:sp>
      <p:sp>
        <p:nvSpPr>
          <p:cNvPr id="4" name="Text Placeholder 3"/>
          <p:cNvSpPr>
            <a:spLocks noGrp="1"/>
          </p:cNvSpPr>
          <p:nvPr>
            <p:ph type="body" sz="quarter" idx="10"/>
          </p:nvPr>
        </p:nvSpPr>
        <p:spPr/>
        <p:txBody>
          <a:bodyPr/>
          <a:lstStyle/>
          <a:p>
            <a:r>
              <a:rPr lang="en-ZA" dirty="0"/>
              <a:t>Unit </a:t>
            </a:r>
            <a:r>
              <a:rPr lang="en-ZA" dirty="0" smtClean="0"/>
              <a:t>8.3</a:t>
            </a:r>
            <a:endParaRPr lang="en-GB" dirty="0"/>
          </a:p>
        </p:txBody>
      </p:sp>
      <p:sp>
        <p:nvSpPr>
          <p:cNvPr id="6" name="Rectangle 5"/>
          <p:cNvSpPr/>
          <p:nvPr/>
        </p:nvSpPr>
        <p:spPr>
          <a:xfrm>
            <a:off x="498075" y="2027035"/>
            <a:ext cx="7422915" cy="476136"/>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tx1"/>
                </a:solidFill>
              </a:rPr>
              <a:t>Practical investigation / assignment</a:t>
            </a:r>
            <a:endParaRPr lang="en-GB" sz="2000" b="1" dirty="0">
              <a:solidFill>
                <a:schemeClr val="tx1"/>
              </a:solidFill>
            </a:endParaRPr>
          </a:p>
        </p:txBody>
      </p:sp>
      <p:sp>
        <p:nvSpPr>
          <p:cNvPr id="7" name="Rectangle 6"/>
          <p:cNvSpPr/>
          <p:nvPr/>
        </p:nvSpPr>
        <p:spPr>
          <a:xfrm>
            <a:off x="498075" y="2572636"/>
            <a:ext cx="7422915" cy="455578"/>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smtClean="0">
                <a:solidFill>
                  <a:schemeClr val="tx1"/>
                </a:solidFill>
              </a:rPr>
              <a:t>Task 1 :</a:t>
            </a:r>
            <a:endParaRPr lang="en-GB"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sym typeface="+mn-ea"/>
              </a:rPr>
              <a:t>Building 3D scale models of objects from 2D plans</a:t>
            </a:r>
            <a:endParaRPr lang="en-GB" dirty="0"/>
          </a:p>
        </p:txBody>
      </p:sp>
      <p:sp>
        <p:nvSpPr>
          <p:cNvPr id="3" name="Content Placeholder 2"/>
          <p:cNvSpPr>
            <a:spLocks noGrp="1"/>
          </p:cNvSpPr>
          <p:nvPr>
            <p:ph idx="1"/>
          </p:nvPr>
        </p:nvSpPr>
        <p:spPr>
          <a:xfrm>
            <a:off x="399289" y="3436431"/>
            <a:ext cx="7905751" cy="2507170"/>
          </a:xfrm>
        </p:spPr>
        <p:txBody>
          <a:bodyPr/>
          <a:lstStyle/>
          <a:p>
            <a:pPr marL="342900" indent="-342900">
              <a:buFont typeface="Arial" panose="020B0604020202020204" pitchFamily="34" charset="0"/>
              <a:buChar char="•"/>
            </a:pPr>
            <a:r>
              <a:rPr lang="en-ZA" altLang="en-US" dirty="0">
                <a:sym typeface="+mn-ea"/>
              </a:rPr>
              <a:t>Your restaurant must be able to seat and serve at least 100 people at any one time.</a:t>
            </a:r>
            <a:endParaRPr lang="en-ZA" altLang="en-US" dirty="0"/>
          </a:p>
          <a:p>
            <a:pPr marL="342900" indent="-342900">
              <a:buFont typeface="Arial" panose="020B0604020202020204" pitchFamily="34" charset="0"/>
              <a:buChar char="•"/>
            </a:pPr>
            <a:r>
              <a:rPr lang="en-ZA" altLang="en-US" dirty="0">
                <a:sym typeface="+mn-ea"/>
              </a:rPr>
              <a:t>There should be enough doors and space for customers (including disabled people) to come and go easily.</a:t>
            </a:r>
            <a:endParaRPr lang="en-ZA" altLang="en-US" dirty="0"/>
          </a:p>
          <a:p>
            <a:pPr marL="342900" indent="-342900">
              <a:buFont typeface="Arial" panose="020B0604020202020204" pitchFamily="34" charset="0"/>
              <a:buChar char="•"/>
            </a:pPr>
            <a:r>
              <a:rPr lang="en-ZA" altLang="en-US" dirty="0">
                <a:sym typeface="+mn-ea"/>
              </a:rPr>
              <a:t>The servers need to be able to move easily between the tables and the kitchen.</a:t>
            </a:r>
            <a:endParaRPr lang="en-ZA" altLang="en-US" dirty="0"/>
          </a:p>
          <a:p>
            <a:pPr marL="342900" indent="-342900">
              <a:buFont typeface="Arial" panose="020B0604020202020204" pitchFamily="34" charset="0"/>
              <a:buChar char="•"/>
            </a:pPr>
            <a:r>
              <a:rPr lang="en-ZA" altLang="en-US" dirty="0">
                <a:sym typeface="+mn-ea"/>
              </a:rPr>
              <a:t>Windows and doors help the building to be well-lit and to have fresh air.</a:t>
            </a:r>
            <a:endParaRPr lang="en-ZA" altLang="en-US" dirty="0">
              <a:sym typeface="+mn-ea"/>
            </a:endParaRPr>
          </a:p>
        </p:txBody>
      </p:sp>
      <p:sp>
        <p:nvSpPr>
          <p:cNvPr id="4" name="Text Placeholder 3"/>
          <p:cNvSpPr>
            <a:spLocks noGrp="1"/>
          </p:cNvSpPr>
          <p:nvPr>
            <p:ph type="body" sz="quarter" idx="10"/>
          </p:nvPr>
        </p:nvSpPr>
        <p:spPr/>
        <p:txBody>
          <a:bodyPr/>
          <a:lstStyle/>
          <a:p>
            <a:r>
              <a:rPr lang="en-ZA" dirty="0"/>
              <a:t>Unit </a:t>
            </a:r>
            <a:r>
              <a:rPr lang="en-ZA" dirty="0" smtClean="0"/>
              <a:t>8.3</a:t>
            </a:r>
            <a:endParaRPr lang="en-GB" dirty="0"/>
          </a:p>
        </p:txBody>
      </p:sp>
      <p:sp>
        <p:nvSpPr>
          <p:cNvPr id="6" name="Rectangle 5"/>
          <p:cNvSpPr/>
          <p:nvPr/>
        </p:nvSpPr>
        <p:spPr>
          <a:xfrm>
            <a:off x="498075" y="2027035"/>
            <a:ext cx="7422915" cy="476136"/>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tx1"/>
                </a:solidFill>
              </a:rPr>
              <a:t>Practical investigation / assignment</a:t>
            </a:r>
            <a:endParaRPr lang="en-GB" sz="2000" b="1" dirty="0">
              <a:solidFill>
                <a:schemeClr val="tx1"/>
              </a:solidFill>
            </a:endParaRPr>
          </a:p>
        </p:txBody>
      </p:sp>
      <p:sp>
        <p:nvSpPr>
          <p:cNvPr id="7" name="Rectangle 6"/>
          <p:cNvSpPr/>
          <p:nvPr/>
        </p:nvSpPr>
        <p:spPr>
          <a:xfrm>
            <a:off x="498075" y="2572636"/>
            <a:ext cx="7422915" cy="455578"/>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smtClean="0">
                <a:solidFill>
                  <a:schemeClr val="tx1"/>
                </a:solidFill>
              </a:rPr>
              <a:t>Task 1 :</a:t>
            </a:r>
            <a:endParaRPr lang="en-GB"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sym typeface="+mn-ea"/>
              </a:rPr>
              <a:t>Building 3D scale models of objects from 2D plans</a:t>
            </a:r>
            <a:endParaRPr lang="en-GB" dirty="0"/>
          </a:p>
        </p:txBody>
      </p:sp>
      <p:sp>
        <p:nvSpPr>
          <p:cNvPr id="3" name="Content Placeholder 2"/>
          <p:cNvSpPr>
            <a:spLocks noGrp="1"/>
          </p:cNvSpPr>
          <p:nvPr>
            <p:ph idx="1"/>
          </p:nvPr>
        </p:nvSpPr>
        <p:spPr>
          <a:xfrm>
            <a:off x="426721" y="3436431"/>
            <a:ext cx="7905751" cy="2507170"/>
          </a:xfrm>
        </p:spPr>
        <p:txBody>
          <a:bodyPr/>
          <a:lstStyle/>
          <a:p>
            <a:r>
              <a:rPr lang="en-ZA" altLang="en-US" dirty="0"/>
              <a:t>Make a model of your restaurant. Apply everything you know about plans and scale.</a:t>
            </a:r>
            <a:endParaRPr lang="en-ZA" altLang="en-US" dirty="0"/>
          </a:p>
          <a:p>
            <a:pPr marL="342900" indent="-342900">
              <a:buFont typeface="Arial" panose="020B0604020202020204" pitchFamily="34" charset="0"/>
              <a:buChar char="•"/>
            </a:pPr>
            <a:r>
              <a:rPr lang="en-ZA" altLang="en-US" dirty="0"/>
              <a:t>Follow the steps provided to make a simple model of your restaurant out of cardboard</a:t>
            </a:r>
            <a:endParaRPr lang="en-ZA" altLang="en-US" dirty="0">
              <a:sym typeface="+mn-ea"/>
            </a:endParaRPr>
          </a:p>
        </p:txBody>
      </p:sp>
      <p:sp>
        <p:nvSpPr>
          <p:cNvPr id="4" name="Text Placeholder 3"/>
          <p:cNvSpPr>
            <a:spLocks noGrp="1"/>
          </p:cNvSpPr>
          <p:nvPr>
            <p:ph type="body" sz="quarter" idx="10"/>
          </p:nvPr>
        </p:nvSpPr>
        <p:spPr/>
        <p:txBody>
          <a:bodyPr/>
          <a:lstStyle/>
          <a:p>
            <a:r>
              <a:rPr lang="en-ZA" dirty="0"/>
              <a:t>Unit </a:t>
            </a:r>
            <a:r>
              <a:rPr lang="en-ZA" dirty="0" smtClean="0"/>
              <a:t>8.3</a:t>
            </a:r>
            <a:endParaRPr lang="en-GB" dirty="0"/>
          </a:p>
        </p:txBody>
      </p:sp>
      <p:sp>
        <p:nvSpPr>
          <p:cNvPr id="6" name="Rectangle 5"/>
          <p:cNvSpPr/>
          <p:nvPr/>
        </p:nvSpPr>
        <p:spPr>
          <a:xfrm>
            <a:off x="498075" y="2027035"/>
            <a:ext cx="7422915" cy="476136"/>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smtClean="0">
                <a:solidFill>
                  <a:schemeClr val="tx1"/>
                </a:solidFill>
              </a:rPr>
              <a:t>Practical investigation / assignment</a:t>
            </a:r>
            <a:endParaRPr lang="en-GB" sz="2000" b="1" dirty="0">
              <a:solidFill>
                <a:schemeClr val="tx1"/>
              </a:solidFill>
            </a:endParaRPr>
          </a:p>
        </p:txBody>
      </p:sp>
      <p:sp>
        <p:nvSpPr>
          <p:cNvPr id="7" name="Rectangle 6"/>
          <p:cNvSpPr/>
          <p:nvPr/>
        </p:nvSpPr>
        <p:spPr>
          <a:xfrm>
            <a:off x="498075" y="2572636"/>
            <a:ext cx="7422915" cy="455578"/>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smtClean="0">
                <a:solidFill>
                  <a:schemeClr val="tx1"/>
                </a:solidFill>
              </a:rPr>
              <a:t>Task 2 :</a:t>
            </a:r>
            <a:endParaRPr lang="en-GB"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3 Module 8_1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193497" y="1340438"/>
            <a:ext cx="6109306" cy="4320000"/>
          </a:xfrm>
          <a:prstGeom prst="rect">
            <a:avLst/>
          </a:prstGeom>
        </p:spPr>
      </p:pic>
      <p:sp>
        <p:nvSpPr>
          <p:cNvPr id="5" name="Rectangle 4"/>
          <p:cNvSpPr/>
          <p:nvPr/>
        </p:nvSpPr>
        <p:spPr>
          <a:xfrm>
            <a:off x="228600" y="110966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Practical Investigation page 153</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180" y="1915854"/>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36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8</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Module assessment </a:t>
            </a:r>
            <a:r>
              <a:rPr lang="en-US" altLang="en-US" sz="2000" dirty="0"/>
              <a:t>on </a:t>
            </a:r>
            <a:r>
              <a:rPr lang="en-US" altLang="en-US" sz="2000" b="1" dirty="0"/>
              <a:t>page </a:t>
            </a:r>
            <a:r>
              <a:rPr lang="en-US" altLang="en-US" sz="2000" b="1" dirty="0" smtClean="0"/>
              <a:t>1</a:t>
            </a:r>
            <a:r>
              <a:rPr lang="en-ZA" altLang="en-US" sz="2000" b="1" dirty="0" smtClean="0"/>
              <a:t>56</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4400" dirty="0"/>
              <a:t>Use physical and diagrammatic representations to investigate problems and illustrate solutions in workplace contexts</a:t>
            </a:r>
            <a:endParaRPr lang="en-GB" sz="4400" dirty="0"/>
          </a:p>
        </p:txBody>
      </p:sp>
      <p:sp>
        <p:nvSpPr>
          <p:cNvPr id="3" name="Text Placeholder 2"/>
          <p:cNvSpPr>
            <a:spLocks noGrp="1"/>
          </p:cNvSpPr>
          <p:nvPr>
            <p:ph type="body" idx="1"/>
          </p:nvPr>
        </p:nvSpPr>
        <p:spPr/>
        <p:txBody>
          <a:bodyPr/>
          <a:lstStyle/>
          <a:p>
            <a:r>
              <a:rPr lang="en-ZA" sz="3200" dirty="0"/>
              <a:t>Module </a:t>
            </a:r>
            <a:r>
              <a:rPr lang="en-ZA" sz="3200" dirty="0" smtClean="0"/>
              <a:t>8</a:t>
            </a:r>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8.1	Investigating </a:t>
            </a:r>
            <a:r>
              <a:rPr lang="en-ZA" dirty="0"/>
              <a:t>various packaging arrangements</a:t>
            </a:r>
            <a:endParaRPr lang="en-ZA" dirty="0"/>
          </a:p>
          <a:p>
            <a:pPr marL="0" indent="0">
              <a:buNone/>
            </a:pPr>
            <a:r>
              <a:rPr lang="en-ZA" altLang="en-GB" dirty="0" smtClean="0"/>
              <a:t>8.2	Determine </a:t>
            </a:r>
            <a:r>
              <a:rPr lang="en-ZA" altLang="en-GB" dirty="0"/>
              <a:t>the number and placement of </a:t>
            </a:r>
            <a:r>
              <a:rPr lang="en-ZA" altLang="en-GB" dirty="0" smtClean="0"/>
              <a:t>	furniture </a:t>
            </a:r>
            <a:r>
              <a:rPr lang="en-ZA" altLang="en-GB" dirty="0"/>
              <a:t>in a venue considering free space for </a:t>
            </a:r>
            <a:r>
              <a:rPr lang="en-ZA" altLang="en-GB" dirty="0" smtClean="0"/>
              <a:t>	movement</a:t>
            </a:r>
            <a:endParaRPr lang="en-ZA" altLang="en-GB" dirty="0"/>
          </a:p>
          <a:p>
            <a:pPr marL="0" indent="0">
              <a:buNone/>
            </a:pPr>
            <a:r>
              <a:rPr lang="en-ZA" altLang="en-GB" dirty="0" smtClean="0"/>
              <a:t>8.3	Building </a:t>
            </a:r>
            <a:r>
              <a:rPr lang="en-ZA" altLang="en-GB" dirty="0"/>
              <a:t>3D scale models of objects from 2D </a:t>
            </a:r>
            <a:r>
              <a:rPr lang="en-ZA" altLang="en-GB" dirty="0" smtClean="0"/>
              <a:t>	plans</a:t>
            </a:r>
            <a:endParaRPr lang="en-ZA" alt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sym typeface="+mn-ea"/>
              </a:rPr>
              <a:t>Investigating various packaging </a:t>
            </a:r>
            <a:r>
              <a:rPr lang="en-ZA" sz="4400" dirty="0" smtClean="0">
                <a:sym typeface="+mn-ea"/>
              </a:rPr>
              <a:t>arrangements</a:t>
            </a:r>
            <a:endParaRPr lang="en-GB" sz="4400" dirty="0"/>
          </a:p>
        </p:txBody>
      </p:sp>
      <p:sp>
        <p:nvSpPr>
          <p:cNvPr id="3" name="Content Placeholder 2"/>
          <p:cNvSpPr>
            <a:spLocks noGrp="1"/>
          </p:cNvSpPr>
          <p:nvPr>
            <p:ph idx="1"/>
          </p:nvPr>
        </p:nvSpPr>
        <p:spPr/>
        <p:txBody>
          <a:bodyPr/>
          <a:lstStyle/>
          <a:p>
            <a:endParaRPr lang="en-ZA" altLang="en-US" dirty="0" smtClean="0">
              <a:sym typeface="+mn-ea"/>
            </a:endParaRPr>
          </a:p>
          <a:p>
            <a:endParaRPr lang="en-ZA" altLang="en-US" dirty="0">
              <a:sym typeface="+mn-ea"/>
            </a:endParaRPr>
          </a:p>
          <a:p>
            <a:endParaRPr lang="en-ZA" altLang="en-US" dirty="0" smtClean="0">
              <a:sym typeface="+mn-ea"/>
            </a:endParaRPr>
          </a:p>
          <a:p>
            <a:endParaRPr lang="en-ZA" altLang="en-US" dirty="0">
              <a:sym typeface="+mn-ea"/>
            </a:endParaRPr>
          </a:p>
          <a:p>
            <a:endParaRPr lang="en-ZA" altLang="en-US" dirty="0" smtClean="0">
              <a:sym typeface="+mn-ea"/>
            </a:endParaRPr>
          </a:p>
          <a:p>
            <a:endParaRPr lang="en-ZA" altLang="en-US" dirty="0">
              <a:sym typeface="+mn-ea"/>
            </a:endParaRPr>
          </a:p>
          <a:p>
            <a:endParaRPr lang="en-ZA" altLang="en-US" dirty="0" smtClean="0">
              <a:sym typeface="+mn-ea"/>
            </a:endParaRPr>
          </a:p>
          <a:p>
            <a:endParaRPr lang="en-ZA" altLang="en-US" sz="1000" dirty="0" smtClean="0">
              <a:sym typeface="+mn-ea"/>
            </a:endParaRPr>
          </a:p>
          <a:p>
            <a:r>
              <a:rPr lang="en-ZA" altLang="en-US" dirty="0" smtClean="0">
                <a:sym typeface="+mn-ea"/>
              </a:rPr>
              <a:t>We </a:t>
            </a:r>
            <a:r>
              <a:rPr lang="en-ZA" altLang="en-US" dirty="0">
                <a:sym typeface="+mn-ea"/>
              </a:rPr>
              <a:t>can use diagrams and models to investigate the most efficient ways to package products. We can use our knowledge of circles, squares, rectangles, triangles to make a model.</a:t>
            </a:r>
            <a:endParaRPr lang="en-ZA" altLang="en-US" dirty="0">
              <a:sym typeface="+mn-ea"/>
            </a:endParaRPr>
          </a:p>
          <a:p>
            <a:endParaRPr lang="en-GB" dirty="0"/>
          </a:p>
        </p:txBody>
      </p:sp>
      <p:sp>
        <p:nvSpPr>
          <p:cNvPr id="4" name="Text Placeholder 3"/>
          <p:cNvSpPr>
            <a:spLocks noGrp="1"/>
          </p:cNvSpPr>
          <p:nvPr>
            <p:ph type="body" sz="quarter" idx="10"/>
          </p:nvPr>
        </p:nvSpPr>
        <p:spPr/>
        <p:txBody>
          <a:bodyPr/>
          <a:lstStyle/>
          <a:p>
            <a:r>
              <a:rPr lang="en-ZA" dirty="0" smtClean="0"/>
              <a:t>Unit 8.1</a:t>
            </a:r>
            <a:endParaRPr lang="en-GB"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89594" y="2002536"/>
            <a:ext cx="4317111" cy="287579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8.1 </a:t>
            </a:r>
            <a:r>
              <a:rPr lang="en-ZA" altLang="en-US" dirty="0" smtClean="0">
                <a:sym typeface="+mn-ea"/>
              </a:rPr>
              <a:t>page 148</a:t>
            </a:r>
            <a:endParaRPr lang="en-GB" dirty="0"/>
          </a:p>
        </p:txBody>
      </p:sp>
      <p:sp>
        <p:nvSpPr>
          <p:cNvPr id="4" name="Text Placeholder 3"/>
          <p:cNvSpPr>
            <a:spLocks noGrp="1"/>
          </p:cNvSpPr>
          <p:nvPr>
            <p:ph type="body" sz="quarter" idx="10"/>
          </p:nvPr>
        </p:nvSpPr>
        <p:spPr/>
        <p:txBody>
          <a:bodyPr/>
          <a:lstStyle/>
          <a:p>
            <a:r>
              <a:rPr lang="en-ZA" dirty="0">
                <a:solidFill>
                  <a:schemeClr val="bg1">
                    <a:lumMod val="50000"/>
                  </a:schemeClr>
                </a:solidFill>
              </a:rPr>
              <a:t>Unit </a:t>
            </a:r>
            <a:r>
              <a:rPr lang="en-ZA" dirty="0" smtClean="0">
                <a:solidFill>
                  <a:schemeClr val="bg1">
                    <a:lumMod val="50000"/>
                  </a:schemeClr>
                </a:solidFill>
              </a:rPr>
              <a:t>8.1</a:t>
            </a:r>
            <a:endParaRPr lang="en-GB" dirty="0">
              <a:solidFill>
                <a:schemeClr val="bg1">
                  <a:lumMod val="50000"/>
                </a:schemeClr>
              </a:solidFill>
            </a:endParaRPr>
          </a:p>
        </p:txBody>
      </p:sp>
      <p:sp>
        <p:nvSpPr>
          <p:cNvPr id="5" name="Rectangle 4"/>
          <p:cNvSpPr/>
          <p:nvPr/>
        </p:nvSpPr>
        <p:spPr>
          <a:xfrm>
            <a:off x="863600" y="1557338"/>
            <a:ext cx="7200900" cy="435610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719745"/>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1" cstate="print">
            <a:extLst>
              <a:ext uri="{28A0092B-C50C-407E-A947-70E740481C1C}">
                <a14:useLocalDpi xmlns:a14="http://schemas.microsoft.com/office/drawing/2010/main" val="0"/>
              </a:ext>
            </a:extLst>
          </a:blip>
          <a:srcRect l="28341" t="21938" r="24354" b="31691"/>
          <a:stretch>
            <a:fillRect/>
          </a:stretch>
        </p:blipFill>
        <p:spPr>
          <a:xfrm>
            <a:off x="626636" y="1929704"/>
            <a:ext cx="977166" cy="1010861"/>
          </a:xfrm>
          <a:prstGeom prst="rect">
            <a:avLst/>
          </a:prstGeom>
        </p:spPr>
      </p:pic>
      <p:sp>
        <p:nvSpPr>
          <p:cNvPr id="8" name="Content Placeholder 2"/>
          <p:cNvSpPr>
            <a:spLocks noGrp="1"/>
          </p:cNvSpPr>
          <p:nvPr>
            <p:ph idx="1"/>
          </p:nvPr>
        </p:nvSpPr>
        <p:spPr>
          <a:xfrm>
            <a:off x="1977142" y="1929705"/>
            <a:ext cx="5764716" cy="2794696"/>
          </a:xfrm>
          <a:prstGeom prst="rect">
            <a:avLst/>
          </a:prstGeom>
        </p:spPr>
        <p:txBody>
          <a:bodyPr/>
          <a:lstStyle/>
          <a:p>
            <a:pPr marL="265430" indent="-265430">
              <a:buNone/>
            </a:pPr>
            <a:r>
              <a:rPr lang="en-ZA" altLang="en-US" sz="2000" b="1" dirty="0" smtClean="0">
                <a:sym typeface="+mn-ea"/>
              </a:rPr>
              <a:t>1. </a:t>
            </a:r>
            <a:r>
              <a:rPr lang="en-ZA" altLang="en-US" sz="2000" dirty="0" err="1" smtClean="0">
                <a:sym typeface="+mn-ea"/>
              </a:rPr>
              <a:t>Mapitsi</a:t>
            </a:r>
            <a:r>
              <a:rPr lang="en-ZA" altLang="en-US" sz="2000" dirty="0" smtClean="0">
                <a:sym typeface="+mn-ea"/>
              </a:rPr>
              <a:t> </a:t>
            </a:r>
            <a:r>
              <a:rPr lang="en-ZA" altLang="en-US" sz="2000" dirty="0">
                <a:sym typeface="+mn-ea"/>
              </a:rPr>
              <a:t>needs to arrange cans on a refrigerated </a:t>
            </a:r>
            <a:r>
              <a:rPr lang="en-ZA" altLang="en-US" sz="2000" dirty="0" smtClean="0">
                <a:sym typeface="+mn-ea"/>
              </a:rPr>
              <a:t>shelf </a:t>
            </a:r>
            <a:r>
              <a:rPr lang="en-ZA" altLang="en-US" sz="2000" dirty="0">
                <a:sym typeface="+mn-ea"/>
              </a:rPr>
              <a:t>in a supermarket. The cans have a diameter of 52 </a:t>
            </a:r>
            <a:r>
              <a:rPr lang="en-ZA" altLang="en-US" sz="2000" dirty="0" smtClean="0">
                <a:sym typeface="+mn-ea"/>
              </a:rPr>
              <a:t>mm.</a:t>
            </a:r>
            <a:endParaRPr lang="en-ZA" altLang="en-US" sz="2000" dirty="0">
              <a:sym typeface="+mn-ea"/>
            </a:endParaRPr>
          </a:p>
          <a:p>
            <a:pPr marL="539750" indent="-182880"/>
            <a:r>
              <a:rPr lang="en-ZA" altLang="en-US" sz="2000" dirty="0">
                <a:sym typeface="+mn-ea"/>
              </a:rPr>
              <a:t>The shelves have the dimensions 0,5 m </a:t>
            </a:r>
            <a:r>
              <a:rPr lang="en-ZA" altLang="en-US" sz="2000" dirty="0">
                <a:latin typeface="Arial" panose="020B0604020202020204" pitchFamily="34" charset="0"/>
                <a:sym typeface="+mn-ea"/>
              </a:rPr>
              <a:t>×</a:t>
            </a:r>
            <a:r>
              <a:rPr lang="en-ZA" altLang="en-US" sz="2000" dirty="0">
                <a:sym typeface="+mn-ea"/>
              </a:rPr>
              <a:t> 0,4 m. </a:t>
            </a:r>
            <a:endParaRPr lang="en-ZA" altLang="en-US" sz="2000" dirty="0">
              <a:sym typeface="+mn-ea"/>
            </a:endParaRPr>
          </a:p>
          <a:p>
            <a:pPr marL="539750" indent="-182880"/>
            <a:r>
              <a:rPr lang="en-ZA" altLang="en-US" sz="2000" dirty="0">
                <a:sym typeface="+mn-ea"/>
              </a:rPr>
              <a:t>Cans are packed in one layer only. </a:t>
            </a:r>
            <a:endParaRPr lang="en-ZA" altLang="en-US" sz="2000" dirty="0" smtClean="0">
              <a:sym typeface="+mn-ea"/>
            </a:endParaRPr>
          </a:p>
          <a:p>
            <a:pPr marL="539750" indent="-182880"/>
            <a:endParaRPr lang="en-ZA" altLang="en-US" sz="2000" dirty="0">
              <a:sym typeface="+mn-ea"/>
            </a:endParaRPr>
          </a:p>
          <a:p>
            <a:pPr marL="265430" indent="0">
              <a:buNone/>
            </a:pPr>
            <a:r>
              <a:rPr lang="en-ZA" altLang="en-US" sz="2000" dirty="0">
                <a:sym typeface="+mn-ea"/>
              </a:rPr>
              <a:t>What is the best possible arrangement of cans to make the most efficient use of space? </a:t>
            </a:r>
            <a:endParaRPr lang="en-ZA" altLang="en-US" sz="2000" dirty="0">
              <a:sym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sym typeface="+mn-ea"/>
              </a:rPr>
              <a:t>Example 8.1 </a:t>
            </a:r>
            <a:r>
              <a:rPr lang="en-ZA" altLang="en-US" dirty="0" smtClean="0">
                <a:sym typeface="+mn-ea"/>
              </a:rPr>
              <a:t>page 148</a:t>
            </a:r>
            <a:endParaRPr lang="en-GB" dirty="0"/>
          </a:p>
        </p:txBody>
      </p:sp>
      <p:sp>
        <p:nvSpPr>
          <p:cNvPr id="4" name="Text Placeholder 3"/>
          <p:cNvSpPr>
            <a:spLocks noGrp="1"/>
          </p:cNvSpPr>
          <p:nvPr>
            <p:ph type="body" sz="quarter" idx="10"/>
          </p:nvPr>
        </p:nvSpPr>
        <p:spPr/>
        <p:txBody>
          <a:bodyPr/>
          <a:lstStyle/>
          <a:p>
            <a:r>
              <a:rPr lang="en-ZA" dirty="0">
                <a:solidFill>
                  <a:schemeClr val="bg1">
                    <a:lumMod val="50000"/>
                  </a:schemeClr>
                </a:solidFill>
              </a:rPr>
              <a:t>Unit </a:t>
            </a:r>
            <a:r>
              <a:rPr lang="en-ZA" dirty="0" smtClean="0">
                <a:solidFill>
                  <a:schemeClr val="bg1">
                    <a:lumMod val="50000"/>
                  </a:schemeClr>
                </a:solidFill>
              </a:rPr>
              <a:t>8.1</a:t>
            </a:r>
            <a:endParaRPr lang="en-GB" dirty="0">
              <a:solidFill>
                <a:schemeClr val="bg1">
                  <a:lumMod val="50000"/>
                </a:schemeClr>
              </a:solidFill>
            </a:endParaRPr>
          </a:p>
        </p:txBody>
      </p:sp>
      <p:sp>
        <p:nvSpPr>
          <p:cNvPr id="9" name="Rectangle 8"/>
          <p:cNvSpPr/>
          <p:nvPr/>
        </p:nvSpPr>
        <p:spPr>
          <a:xfrm>
            <a:off x="861646" y="1557339"/>
            <a:ext cx="7202854" cy="454628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p:nvPr/>
        </p:nvGrpSpPr>
        <p:grpSpPr>
          <a:xfrm>
            <a:off x="352501" y="1719746"/>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1"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2042355" y="3282858"/>
            <a:ext cx="5580755" cy="2708434"/>
          </a:xfrm>
          <a:prstGeom prst="rect">
            <a:avLst/>
          </a:prstGeom>
          <a:noFill/>
        </p:spPr>
        <p:txBody>
          <a:bodyPr wrap="square" rtlCol="0">
            <a:spAutoFit/>
          </a:bodyPr>
          <a:lstStyle/>
          <a:p>
            <a:pPr marL="342900" indent="-342900">
              <a:lnSpc>
                <a:spcPct val="85000"/>
              </a:lnSpc>
              <a:buFont typeface="Arial" panose="020B0604020202020204" pitchFamily="34" charset="0"/>
              <a:buChar char="•"/>
            </a:pPr>
            <a:r>
              <a:rPr lang="en-ZA" altLang="en-US" sz="2000" dirty="0" smtClean="0">
                <a:sym typeface="+mn-ea"/>
              </a:rPr>
              <a:t>Can </a:t>
            </a:r>
            <a:r>
              <a:rPr lang="en-ZA" altLang="en-US" sz="2000" dirty="0">
                <a:sym typeface="+mn-ea"/>
              </a:rPr>
              <a:t>diameter: 52 mm = 5,2 cm</a:t>
            </a:r>
            <a:endParaRPr lang="en-ZA" altLang="en-US" sz="2000" dirty="0">
              <a:sym typeface="+mn-ea"/>
            </a:endParaRPr>
          </a:p>
          <a:p>
            <a:pPr marL="342900" indent="-342900">
              <a:lnSpc>
                <a:spcPct val="85000"/>
              </a:lnSpc>
              <a:buFont typeface="Arial" panose="020B0604020202020204" pitchFamily="34" charset="0"/>
              <a:buChar char="•"/>
            </a:pPr>
            <a:r>
              <a:rPr lang="en-ZA" altLang="en-US" sz="2000" dirty="0" smtClean="0">
                <a:sym typeface="+mn-ea"/>
              </a:rPr>
              <a:t>Shelves</a:t>
            </a:r>
            <a:r>
              <a:rPr lang="en-ZA" altLang="en-US" sz="2000" dirty="0">
                <a:sym typeface="+mn-ea"/>
              </a:rPr>
              <a:t>: 0,5 m = 50 cm and 0,4 m = 40 cm</a:t>
            </a:r>
            <a:endParaRPr lang="en-ZA" altLang="en-US" sz="2000" dirty="0">
              <a:sym typeface="+mn-ea"/>
            </a:endParaRPr>
          </a:p>
          <a:p>
            <a:pPr marL="342900" indent="-342900">
              <a:lnSpc>
                <a:spcPct val="85000"/>
              </a:lnSpc>
              <a:buFont typeface="Arial" panose="020B0604020202020204" pitchFamily="34" charset="0"/>
              <a:buChar char="•"/>
            </a:pPr>
            <a:r>
              <a:rPr lang="en-ZA" altLang="en-US" sz="2000" dirty="0">
                <a:sym typeface="+mn-ea"/>
              </a:rPr>
              <a:t>50 ÷ 5,2 = 9,61 and 40 ÷ 5,2 = 7,69</a:t>
            </a:r>
            <a:endParaRPr lang="en-ZA" altLang="en-US" sz="2000" dirty="0">
              <a:sym typeface="+mn-ea"/>
            </a:endParaRPr>
          </a:p>
          <a:p>
            <a:pPr marL="342900" indent="-342900">
              <a:lnSpc>
                <a:spcPct val="85000"/>
              </a:lnSpc>
              <a:buFont typeface="Arial" panose="020B0604020202020204" pitchFamily="34" charset="0"/>
              <a:buChar char="•"/>
            </a:pPr>
            <a:r>
              <a:rPr lang="en-ZA" altLang="en-US" sz="2000" dirty="0" smtClean="0">
                <a:sym typeface="+mn-ea"/>
              </a:rPr>
              <a:t>Two </a:t>
            </a:r>
            <a:r>
              <a:rPr lang="en-ZA" altLang="en-US" sz="2000" dirty="0">
                <a:sym typeface="+mn-ea"/>
              </a:rPr>
              <a:t>possible arrangements: </a:t>
            </a:r>
            <a:endParaRPr lang="en-ZA" altLang="en-US" sz="2000" dirty="0">
              <a:sym typeface="+mn-ea"/>
            </a:endParaRPr>
          </a:p>
          <a:p>
            <a:pPr marL="354330" lvl="1">
              <a:lnSpc>
                <a:spcPct val="85000"/>
              </a:lnSpc>
            </a:pPr>
            <a:r>
              <a:rPr lang="en-ZA" altLang="en-US" sz="2000" dirty="0" smtClean="0">
                <a:sym typeface="+mn-ea"/>
              </a:rPr>
              <a:t>The </a:t>
            </a:r>
            <a:r>
              <a:rPr lang="en-ZA" altLang="en-US" sz="2000" dirty="0">
                <a:sym typeface="+mn-ea"/>
              </a:rPr>
              <a:t>first has 9 in a row × 7 in a column</a:t>
            </a:r>
            <a:endParaRPr lang="en-ZA" altLang="en-US" sz="2000" dirty="0">
              <a:sym typeface="+mn-ea"/>
            </a:endParaRPr>
          </a:p>
          <a:p>
            <a:pPr marL="354330" lvl="1">
              <a:lnSpc>
                <a:spcPct val="85000"/>
              </a:lnSpc>
            </a:pPr>
            <a:r>
              <a:rPr lang="en-ZA" altLang="en-US" sz="2000" dirty="0" smtClean="0">
                <a:sym typeface="+mn-ea"/>
              </a:rPr>
              <a:t>= </a:t>
            </a:r>
            <a:r>
              <a:rPr lang="en-ZA" altLang="en-US" sz="2000" dirty="0">
                <a:sym typeface="+mn-ea"/>
              </a:rPr>
              <a:t>63 cans</a:t>
            </a:r>
            <a:endParaRPr lang="en-ZA" altLang="en-US" sz="2000" dirty="0">
              <a:sym typeface="+mn-ea"/>
            </a:endParaRPr>
          </a:p>
          <a:p>
            <a:pPr marL="354330" lvl="1">
              <a:lnSpc>
                <a:spcPct val="85000"/>
              </a:lnSpc>
            </a:pPr>
            <a:r>
              <a:rPr lang="en-ZA" altLang="en-US" sz="2000" dirty="0" smtClean="0">
                <a:sym typeface="+mn-ea"/>
              </a:rPr>
              <a:t>The </a:t>
            </a:r>
            <a:r>
              <a:rPr lang="en-ZA" altLang="en-US" sz="2000" dirty="0">
                <a:sym typeface="+mn-ea"/>
              </a:rPr>
              <a:t>second has 4 rows of 9 and </a:t>
            </a:r>
            <a:endParaRPr lang="en-ZA" altLang="en-US" sz="2000" dirty="0">
              <a:sym typeface="+mn-ea"/>
            </a:endParaRPr>
          </a:p>
          <a:p>
            <a:pPr marL="342900" indent="-342900">
              <a:lnSpc>
                <a:spcPct val="85000"/>
              </a:lnSpc>
              <a:buFont typeface="Arial" panose="020B0604020202020204" pitchFamily="34" charset="0"/>
              <a:buChar char="•"/>
            </a:pPr>
            <a:r>
              <a:rPr lang="en-ZA" altLang="en-US" sz="2000" dirty="0">
                <a:sym typeface="+mn-ea"/>
              </a:rPr>
              <a:t>4 rows of 8 = (4 × 9) + (8 × 4) = 68 cans</a:t>
            </a:r>
            <a:endParaRPr lang="en-ZA" altLang="en-US" sz="2000" dirty="0">
              <a:sym typeface="+mn-ea"/>
            </a:endParaRPr>
          </a:p>
          <a:p>
            <a:pPr marL="342900" indent="-342900">
              <a:lnSpc>
                <a:spcPct val="85000"/>
              </a:lnSpc>
              <a:buFont typeface="Arial" panose="020B0604020202020204" pitchFamily="34" charset="0"/>
              <a:buChar char="•"/>
            </a:pPr>
            <a:r>
              <a:rPr lang="en-ZA" altLang="en-US" sz="2000" dirty="0">
                <a:sym typeface="+mn-ea"/>
              </a:rPr>
              <a:t>The second arrangement allows </a:t>
            </a:r>
            <a:r>
              <a:rPr lang="en-ZA" altLang="en-US" sz="2000" dirty="0" err="1">
                <a:sym typeface="+mn-ea"/>
              </a:rPr>
              <a:t>Mapitsi</a:t>
            </a:r>
            <a:r>
              <a:rPr lang="en-ZA" altLang="en-US" sz="2000" dirty="0">
                <a:sym typeface="+mn-ea"/>
              </a:rPr>
              <a:t> to pack more cans on the shelf.  </a:t>
            </a:r>
            <a:endParaRPr lang="en-ZA" altLang="en-US" sz="2000" dirty="0">
              <a:sym typeface="+mn-ea"/>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2978" y="2242244"/>
            <a:ext cx="2756432" cy="3257001"/>
          </a:xfrm>
          <a:prstGeom prst="rect">
            <a:avLst/>
          </a:prstGeom>
          <a:noFill/>
          <a:ln>
            <a:noFill/>
          </a:ln>
        </p:spPr>
      </p:pic>
      <p:sp>
        <p:nvSpPr>
          <p:cNvPr id="33" name="Text Box 7"/>
          <p:cNvSpPr txBox="1"/>
          <p:nvPr/>
        </p:nvSpPr>
        <p:spPr>
          <a:xfrm>
            <a:off x="2048927" y="1735317"/>
            <a:ext cx="1237518" cy="369332"/>
          </a:xfrm>
          <a:prstGeom prst="rect">
            <a:avLst/>
          </a:prstGeom>
          <a:noFill/>
        </p:spPr>
        <p:txBody>
          <a:bodyPr wrap="none" rtlCol="0" anchor="t">
            <a:spAutoFit/>
          </a:bodyPr>
          <a:lstStyle/>
          <a:p>
            <a:r>
              <a:rPr lang="en-ZA" altLang="en-US" b="1" dirty="0">
                <a:sym typeface="+mn-ea"/>
              </a:rPr>
              <a:t>S</a:t>
            </a:r>
            <a:r>
              <a:rPr lang="en-ZA" altLang="en-US" b="1" dirty="0" smtClean="0">
                <a:sym typeface="+mn-ea"/>
              </a:rPr>
              <a:t>cale 1 : 10</a:t>
            </a:r>
            <a:endParaRPr lang="en-US" b="1" dirty="0"/>
          </a:p>
        </p:txBody>
      </p:sp>
      <p:grpSp>
        <p:nvGrpSpPr>
          <p:cNvPr id="42" name="Group 41"/>
          <p:cNvGrpSpPr/>
          <p:nvPr/>
        </p:nvGrpSpPr>
        <p:grpSpPr>
          <a:xfrm>
            <a:off x="3595036" y="1781049"/>
            <a:ext cx="1617820" cy="1528004"/>
            <a:chOff x="3650916" y="1781049"/>
            <a:chExt cx="1617820" cy="1528004"/>
          </a:xfrm>
        </p:grpSpPr>
        <p:grpSp>
          <p:nvGrpSpPr>
            <p:cNvPr id="40" name="Group 39"/>
            <p:cNvGrpSpPr/>
            <p:nvPr/>
          </p:nvGrpSpPr>
          <p:grpSpPr>
            <a:xfrm>
              <a:off x="3650916" y="1781049"/>
              <a:ext cx="1617820" cy="1121274"/>
              <a:chOff x="3650916" y="1781049"/>
              <a:chExt cx="1617820" cy="1121274"/>
            </a:xfrm>
          </p:grpSpPr>
          <p:pic>
            <p:nvPicPr>
              <p:cNvPr id="31" name="Picture 30"/>
              <p:cNvPicPr>
                <a:picLocks noChangeAspect="1"/>
              </p:cNvPicPr>
              <p:nvPr/>
            </p:nvPicPr>
            <p:blipFill rotWithShape="1">
              <a:blip r:embed="rId3" cstate="print">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t="11805" r="62328" b="22321"/>
              <a:stretch>
                <a:fillRect/>
              </a:stretch>
            </p:blipFill>
            <p:spPr>
              <a:xfrm>
                <a:off x="3650916" y="2055585"/>
                <a:ext cx="1051124" cy="846738"/>
              </a:xfrm>
              <a:prstGeom prst="rect">
                <a:avLst/>
              </a:prstGeom>
            </p:spPr>
          </p:pic>
          <p:sp>
            <p:nvSpPr>
              <p:cNvPr id="34" name="Text Box 8"/>
              <p:cNvSpPr txBox="1"/>
              <p:nvPr/>
            </p:nvSpPr>
            <p:spPr>
              <a:xfrm>
                <a:off x="4673701" y="2317591"/>
                <a:ext cx="595035" cy="307777"/>
              </a:xfrm>
              <a:prstGeom prst="rect">
                <a:avLst/>
              </a:prstGeom>
              <a:noFill/>
            </p:spPr>
            <p:txBody>
              <a:bodyPr wrap="none" rtlCol="0" anchor="t">
                <a:spAutoFit/>
              </a:bodyPr>
              <a:lstStyle/>
              <a:p>
                <a:r>
                  <a:rPr lang="en-ZA" altLang="en-US" sz="1400" dirty="0" smtClean="0">
                    <a:sym typeface="+mn-ea"/>
                  </a:rPr>
                  <a:t>0,4 m</a:t>
                </a:r>
                <a:endParaRPr lang="en-US" sz="1400" dirty="0"/>
              </a:p>
            </p:txBody>
          </p:sp>
          <p:sp>
            <p:nvSpPr>
              <p:cNvPr id="37" name="Text Box 11"/>
              <p:cNvSpPr txBox="1"/>
              <p:nvPr/>
            </p:nvSpPr>
            <p:spPr>
              <a:xfrm>
                <a:off x="3878961" y="1781049"/>
                <a:ext cx="595035" cy="307777"/>
              </a:xfrm>
              <a:prstGeom prst="rect">
                <a:avLst/>
              </a:prstGeom>
              <a:noFill/>
            </p:spPr>
            <p:txBody>
              <a:bodyPr wrap="none" rtlCol="0" anchor="t">
                <a:spAutoFit/>
              </a:bodyPr>
              <a:lstStyle/>
              <a:p>
                <a:r>
                  <a:rPr lang="en-ZA" altLang="en-US" sz="1400" dirty="0" smtClean="0">
                    <a:sym typeface="+mn-ea"/>
                  </a:rPr>
                  <a:t>0,5 m</a:t>
                </a:r>
                <a:endParaRPr lang="en-US" sz="1400" dirty="0"/>
              </a:p>
            </p:txBody>
          </p:sp>
        </p:grpSp>
        <p:sp>
          <p:nvSpPr>
            <p:cNvPr id="38" name="TextBox 37"/>
            <p:cNvSpPr txBox="1"/>
            <p:nvPr/>
          </p:nvSpPr>
          <p:spPr>
            <a:xfrm>
              <a:off x="4028510" y="2908943"/>
              <a:ext cx="314510" cy="400110"/>
            </a:xfrm>
            <a:prstGeom prst="rect">
              <a:avLst/>
            </a:prstGeom>
            <a:noFill/>
          </p:spPr>
          <p:txBody>
            <a:bodyPr wrap="none" rtlCol="0">
              <a:spAutoFit/>
            </a:bodyPr>
            <a:lstStyle/>
            <a:p>
              <a:r>
                <a:rPr lang="en-ZA" sz="2000" b="1" dirty="0" smtClean="0"/>
                <a:t>1</a:t>
              </a:r>
              <a:endParaRPr lang="en-GB" sz="2000" b="1" dirty="0"/>
            </a:p>
          </p:txBody>
        </p:sp>
      </p:grpSp>
      <p:grpSp>
        <p:nvGrpSpPr>
          <p:cNvPr id="43" name="Group 42"/>
          <p:cNvGrpSpPr/>
          <p:nvPr/>
        </p:nvGrpSpPr>
        <p:grpSpPr>
          <a:xfrm>
            <a:off x="5599715" y="1789547"/>
            <a:ext cx="1632025" cy="1506287"/>
            <a:chOff x="5360320" y="1776847"/>
            <a:chExt cx="1632025" cy="1506287"/>
          </a:xfrm>
        </p:grpSpPr>
        <p:grpSp>
          <p:nvGrpSpPr>
            <p:cNvPr id="41" name="Group 40"/>
            <p:cNvGrpSpPr/>
            <p:nvPr/>
          </p:nvGrpSpPr>
          <p:grpSpPr>
            <a:xfrm>
              <a:off x="5360320" y="1776847"/>
              <a:ext cx="1632025" cy="1113808"/>
              <a:chOff x="5360320" y="1776847"/>
              <a:chExt cx="1632025" cy="1113808"/>
            </a:xfrm>
          </p:grpSpPr>
          <p:pic>
            <p:nvPicPr>
              <p:cNvPr id="32" name="Picture 31"/>
              <p:cNvPicPr>
                <a:picLocks noChangeAspect="1"/>
              </p:cNvPicPr>
              <p:nvPr/>
            </p:nvPicPr>
            <p:blipFill rotWithShape="1">
              <a:blip r:embed="rId5" cstate="print">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l="51551" t="12048" r="10972" b="22476"/>
              <a:stretch>
                <a:fillRect/>
              </a:stretch>
            </p:blipFill>
            <p:spPr>
              <a:xfrm>
                <a:off x="5360320" y="2043109"/>
                <a:ext cx="1053011" cy="847546"/>
              </a:xfrm>
              <a:prstGeom prst="rect">
                <a:avLst/>
              </a:prstGeom>
            </p:spPr>
          </p:pic>
          <p:sp>
            <p:nvSpPr>
              <p:cNvPr id="35" name="Text Box 9"/>
              <p:cNvSpPr txBox="1"/>
              <p:nvPr/>
            </p:nvSpPr>
            <p:spPr>
              <a:xfrm>
                <a:off x="6397310" y="2284316"/>
                <a:ext cx="595035" cy="307777"/>
              </a:xfrm>
              <a:prstGeom prst="rect">
                <a:avLst/>
              </a:prstGeom>
              <a:noFill/>
            </p:spPr>
            <p:txBody>
              <a:bodyPr wrap="none" rtlCol="0" anchor="t">
                <a:spAutoFit/>
              </a:bodyPr>
              <a:lstStyle/>
              <a:p>
                <a:r>
                  <a:rPr lang="en-ZA" altLang="en-US" sz="1400" dirty="0" smtClean="0">
                    <a:sym typeface="+mn-ea"/>
                  </a:rPr>
                  <a:t>0,4 m</a:t>
                </a:r>
                <a:endParaRPr lang="en-US" sz="1400" dirty="0"/>
              </a:p>
            </p:txBody>
          </p:sp>
          <p:sp>
            <p:nvSpPr>
              <p:cNvPr id="36" name="Text Box 10"/>
              <p:cNvSpPr txBox="1"/>
              <p:nvPr/>
            </p:nvSpPr>
            <p:spPr>
              <a:xfrm>
                <a:off x="5565908" y="1776847"/>
                <a:ext cx="595035" cy="307777"/>
              </a:xfrm>
              <a:prstGeom prst="rect">
                <a:avLst/>
              </a:prstGeom>
              <a:noFill/>
            </p:spPr>
            <p:txBody>
              <a:bodyPr wrap="none" rtlCol="0" anchor="t">
                <a:spAutoFit/>
              </a:bodyPr>
              <a:lstStyle/>
              <a:p>
                <a:r>
                  <a:rPr lang="en-ZA" altLang="en-US" sz="1400" dirty="0" smtClean="0">
                    <a:sym typeface="+mn-ea"/>
                  </a:rPr>
                  <a:t>0,5 m</a:t>
                </a:r>
                <a:endParaRPr lang="en-US" sz="1400" dirty="0"/>
              </a:p>
            </p:txBody>
          </p:sp>
        </p:grpSp>
        <p:sp>
          <p:nvSpPr>
            <p:cNvPr id="39" name="TextBox 38"/>
            <p:cNvSpPr txBox="1"/>
            <p:nvPr/>
          </p:nvSpPr>
          <p:spPr>
            <a:xfrm>
              <a:off x="5749116" y="2883024"/>
              <a:ext cx="314510" cy="400110"/>
            </a:xfrm>
            <a:prstGeom prst="rect">
              <a:avLst/>
            </a:prstGeom>
            <a:noFill/>
          </p:spPr>
          <p:txBody>
            <a:bodyPr wrap="none" rtlCol="0">
              <a:spAutoFit/>
            </a:bodyPr>
            <a:lstStyle/>
            <a:p>
              <a:r>
                <a:rPr lang="en-ZA" sz="2000" b="1" dirty="0"/>
                <a:t>2</a:t>
              </a:r>
              <a:endParaRPr lang="en-GB" sz="20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fade">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fade">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fade">
                                      <p:cBhvr>
                                        <p:cTn id="53" dur="500"/>
                                        <p:tgtEl>
                                          <p:spTgt spid="13">
                                            <p:txEl>
                                              <p:pRg st="3" end="3"/>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xEl>
                                              <p:pRg st="4" end="4"/>
                                            </p:txEl>
                                          </p:spTgt>
                                        </p:tgtEl>
                                        <p:attrNameLst>
                                          <p:attrName>style.visibility</p:attrName>
                                        </p:attrNameLst>
                                      </p:cBhvr>
                                      <p:to>
                                        <p:strVal val="visible"/>
                                      </p:to>
                                    </p:set>
                                    <p:animEffect transition="in" filter="fade">
                                      <p:cBhvr>
                                        <p:cTn id="56" dur="500"/>
                                        <p:tgtEl>
                                          <p:spTgt spid="13">
                                            <p:txEl>
                                              <p:pRg st="4" end="4"/>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xEl>
                                              <p:pRg st="5" end="5"/>
                                            </p:txEl>
                                          </p:spTgt>
                                        </p:tgtEl>
                                        <p:attrNameLst>
                                          <p:attrName>style.visibility</p:attrName>
                                        </p:attrNameLst>
                                      </p:cBhvr>
                                      <p:to>
                                        <p:strVal val="visible"/>
                                      </p:to>
                                    </p:set>
                                    <p:animEffect transition="in" filter="fade">
                                      <p:cBhvr>
                                        <p:cTn id="59" dur="500"/>
                                        <p:tgtEl>
                                          <p:spTgt spid="13">
                                            <p:txEl>
                                              <p:pRg st="5" end="5"/>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xEl>
                                              <p:pRg st="6" end="6"/>
                                            </p:txEl>
                                          </p:spTgt>
                                        </p:tgtEl>
                                        <p:attrNameLst>
                                          <p:attrName>style.visibility</p:attrName>
                                        </p:attrNameLst>
                                      </p:cBhvr>
                                      <p:to>
                                        <p:strVal val="visible"/>
                                      </p:to>
                                    </p:set>
                                    <p:animEffect transition="in" filter="fade">
                                      <p:cBhvr>
                                        <p:cTn id="62" dur="500"/>
                                        <p:tgtEl>
                                          <p:spTgt spid="13">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xEl>
                                              <p:pRg st="7" end="7"/>
                                            </p:txEl>
                                          </p:spTgt>
                                        </p:tgtEl>
                                        <p:attrNameLst>
                                          <p:attrName>style.visibility</p:attrName>
                                        </p:attrNameLst>
                                      </p:cBhvr>
                                      <p:to>
                                        <p:strVal val="visible"/>
                                      </p:to>
                                    </p:set>
                                    <p:animEffect transition="in" filter="fade">
                                      <p:cBhvr>
                                        <p:cTn id="67" dur="500"/>
                                        <p:tgtEl>
                                          <p:spTgt spid="1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xEl>
                                              <p:pRg st="8" end="8"/>
                                            </p:txEl>
                                          </p:spTgt>
                                        </p:tgtEl>
                                        <p:attrNameLst>
                                          <p:attrName>style.visibility</p:attrName>
                                        </p:attrNameLst>
                                      </p:cBhvr>
                                      <p:to>
                                        <p:strVal val="visible"/>
                                      </p:to>
                                    </p:set>
                                    <p:animEffect transition="in" filter="fade">
                                      <p:cBhvr>
                                        <p:cTn id="72"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build="p"/>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8.1 </a:t>
            </a:r>
            <a:endParaRPr lang="en-ZA" dirty="0"/>
          </a:p>
        </p:txBody>
      </p:sp>
      <p:sp>
        <p:nvSpPr>
          <p:cNvPr id="3" name="Content Placeholder 2"/>
          <p:cNvSpPr>
            <a:spLocks noGrp="1"/>
          </p:cNvSpPr>
          <p:nvPr>
            <p:ph sz="quarter" idx="10"/>
          </p:nvPr>
        </p:nvSpPr>
        <p:spPr/>
        <p:txBody>
          <a:bodyPr/>
          <a:lstStyle/>
          <a:p>
            <a:r>
              <a:rPr lang="en-ZA" dirty="0" smtClean="0"/>
              <a:t>Exercise 8.1</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8.1 </a:t>
            </a:r>
            <a:r>
              <a:rPr lang="en-US" altLang="en-US" sz="2000" dirty="0"/>
              <a:t>on </a:t>
            </a:r>
            <a:r>
              <a:rPr lang="en-US" altLang="en-US" sz="2000" b="1" dirty="0"/>
              <a:t>page </a:t>
            </a:r>
            <a:r>
              <a:rPr lang="en-US" altLang="en-US" sz="2000" b="1" dirty="0" smtClean="0"/>
              <a:t>15</a:t>
            </a:r>
            <a:r>
              <a:rPr lang="en-ZA" altLang="en-US" sz="2000" b="1" dirty="0" smtClean="0"/>
              <a:t>0</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8.1 </a:t>
            </a:r>
            <a:endParaRPr lang="en-ZA" dirty="0"/>
          </a:p>
        </p:txBody>
      </p:sp>
      <p:sp>
        <p:nvSpPr>
          <p:cNvPr id="3" name="Content Placeholder 2"/>
          <p:cNvSpPr>
            <a:spLocks noGrp="1"/>
          </p:cNvSpPr>
          <p:nvPr>
            <p:ph sz="quarter" idx="10"/>
          </p:nvPr>
        </p:nvSpPr>
        <p:spPr/>
        <p:txBody>
          <a:bodyPr/>
          <a:lstStyle/>
          <a:p>
            <a:r>
              <a:rPr lang="en-ZA" dirty="0" smtClean="0"/>
              <a:t>Case Study</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smtClean="0"/>
              <a:t>Case Study </a:t>
            </a:r>
            <a:r>
              <a:rPr lang="en-US" altLang="en-US" sz="2000" dirty="0" smtClean="0"/>
              <a:t>on </a:t>
            </a:r>
            <a:r>
              <a:rPr lang="en-US" altLang="en-US" sz="2000" b="1" dirty="0"/>
              <a:t>page </a:t>
            </a:r>
            <a:r>
              <a:rPr lang="en-US" altLang="en-US" sz="2000" b="1" dirty="0" smtClean="0"/>
              <a:t>15</a:t>
            </a:r>
            <a:r>
              <a:rPr lang="en-ZA" altLang="en-US" sz="2000" b="1" dirty="0" smtClean="0"/>
              <a:t>1</a:t>
            </a:r>
            <a:r>
              <a:rPr lang="en-US" altLang="en-US" sz="2000" b="1" dirty="0" smtClean="0"/>
              <a:t> </a:t>
            </a:r>
            <a:r>
              <a:rPr lang="en-US" altLang="en-US" sz="2000" dirty="0"/>
              <a:t>of your Student’s Book</a:t>
            </a:r>
            <a:endParaRPr lang="en-US" alt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sz="3900" dirty="0" smtClean="0">
                <a:sym typeface="+mn-ea"/>
              </a:rPr>
              <a:t>Determine </a:t>
            </a:r>
            <a:r>
              <a:rPr lang="en-ZA" altLang="en-GB" sz="3900" dirty="0">
                <a:sym typeface="+mn-ea"/>
              </a:rPr>
              <a:t>the number and placement of furniture in a venue considering free space for </a:t>
            </a:r>
            <a:r>
              <a:rPr lang="en-ZA" altLang="en-GB" sz="3900" dirty="0" smtClean="0">
                <a:sym typeface="+mn-ea"/>
              </a:rPr>
              <a:t>movement</a:t>
            </a:r>
            <a:endParaRPr lang="en-GB" sz="3900" dirty="0"/>
          </a:p>
        </p:txBody>
      </p:sp>
      <p:sp>
        <p:nvSpPr>
          <p:cNvPr id="4" name="Text Placeholder 3"/>
          <p:cNvSpPr>
            <a:spLocks noGrp="1"/>
          </p:cNvSpPr>
          <p:nvPr>
            <p:ph type="body" sz="quarter" idx="10"/>
          </p:nvPr>
        </p:nvSpPr>
        <p:spPr>
          <a:xfrm>
            <a:off x="380874" y="2130705"/>
            <a:ext cx="7905751" cy="301871"/>
          </a:xfrm>
        </p:spPr>
        <p:txBody>
          <a:bodyPr/>
          <a:lstStyle/>
          <a:p>
            <a:r>
              <a:rPr lang="en-ZA" dirty="0" smtClean="0"/>
              <a:t>Unit 8.2</a:t>
            </a:r>
            <a:endParaRPr lang="en-GB" dirty="0"/>
          </a:p>
        </p:txBody>
      </p:sp>
      <p:sp>
        <p:nvSpPr>
          <p:cNvPr id="7" name="Rectangle 6"/>
          <p:cNvSpPr/>
          <p:nvPr/>
        </p:nvSpPr>
        <p:spPr>
          <a:xfrm>
            <a:off x="481044" y="2708308"/>
            <a:ext cx="3767106" cy="2834607"/>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8" name="Content Placeholder 2"/>
          <p:cNvSpPr txBox="1"/>
          <p:nvPr/>
        </p:nvSpPr>
        <p:spPr>
          <a:xfrm>
            <a:off x="781899" y="2513743"/>
            <a:ext cx="1337349"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9CCB45"/>
                </a:solidFill>
              </a:rPr>
              <a:t>Useful tips</a:t>
            </a:r>
            <a:endParaRPr lang="en-GB" sz="2000" b="1" i="1" dirty="0">
              <a:solidFill>
                <a:srgbClr val="9CCB45"/>
              </a:solidFill>
            </a:endParaRPr>
          </a:p>
        </p:txBody>
      </p:sp>
      <p:sp>
        <p:nvSpPr>
          <p:cNvPr id="9" name="Content Placeholder 2"/>
          <p:cNvSpPr>
            <a:spLocks noGrp="1"/>
          </p:cNvSpPr>
          <p:nvPr/>
        </p:nvSpPr>
        <p:spPr>
          <a:xfrm>
            <a:off x="577577" y="3013772"/>
            <a:ext cx="3670573" cy="25293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r>
              <a:rPr lang="en-ZA" altLang="en-US" sz="2000" dirty="0">
                <a:sym typeface="+mn-ea"/>
              </a:rPr>
              <a:t>Make cut-outs of objects to fit the scale of the floor plan exactly. </a:t>
            </a:r>
            <a:endParaRPr lang="en-ZA" altLang="en-US" sz="2000" dirty="0">
              <a:sym typeface="+mn-ea"/>
            </a:endParaRPr>
          </a:p>
          <a:p>
            <a:pPr marL="182880" indent="-182880"/>
            <a:r>
              <a:rPr lang="en-ZA" altLang="en-US" sz="2000" dirty="0">
                <a:sym typeface="+mn-ea"/>
              </a:rPr>
              <a:t>Arrange them in the space and move them until you find the best arrangement.</a:t>
            </a:r>
            <a:endParaRPr lang="en-ZA" altLang="en-US" sz="2000" dirty="0">
              <a:sym typeface="+mn-ea"/>
            </a:endParaRPr>
          </a:p>
          <a:p>
            <a:pPr marL="182880" indent="-182880"/>
            <a:r>
              <a:rPr lang="en-ZA" altLang="en-US" sz="2000" dirty="0">
                <a:sym typeface="+mn-ea"/>
              </a:rPr>
              <a:t>Always consider the function of the furniture or objects. </a:t>
            </a:r>
            <a:endParaRPr lang="en-ZA" altLang="en-US" sz="2000" dirty="0">
              <a:sym typeface="+mn-ea"/>
            </a:endParaRPr>
          </a:p>
        </p:txBody>
      </p:sp>
      <p:pic>
        <p:nvPicPr>
          <p:cNvPr id="10" name="Picture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82848" y="3540343"/>
            <a:ext cx="3445000" cy="229666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4147</Words>
  <Application>WPS Presentation</Application>
  <PresentationFormat>On-screen Show (4:3)</PresentationFormat>
  <Paragraphs>194</Paragraphs>
  <Slides>19</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19</vt:i4>
      </vt:variant>
    </vt:vector>
  </HeadingPairs>
  <TitlesOfParts>
    <vt:vector size="27" baseType="lpstr">
      <vt:lpstr>Arial</vt:lpstr>
      <vt:lpstr>SimSun</vt:lpstr>
      <vt:lpstr>Wingdings</vt:lpstr>
      <vt:lpstr>Calibri</vt:lpstr>
      <vt:lpstr>Microsoft YaHei</vt:lpstr>
      <vt:lpstr/>
      <vt:lpstr>Arial Unicode MS</vt:lpstr>
      <vt:lpstr>Presentation2</vt:lpstr>
      <vt:lpstr>Mathematical Literacy</vt:lpstr>
      <vt:lpstr>Use physical and diagrammatic representations to investigate problems and illustrate solutions in workplace contexts</vt:lpstr>
      <vt:lpstr>Overview</vt:lpstr>
      <vt:lpstr>Investigating various packaging arrangements</vt:lpstr>
      <vt:lpstr>Example 8.1 page 148</vt:lpstr>
      <vt:lpstr>Example 8.1 page 148</vt:lpstr>
      <vt:lpstr>PowerPoint 演示文稿</vt:lpstr>
      <vt:lpstr>PowerPoint 演示文稿</vt:lpstr>
      <vt:lpstr>Determine the number and placement of furniture in a venue considering free space for movement</vt:lpstr>
      <vt:lpstr>A method to arrange the furniture at a restaurant </vt:lpstr>
      <vt:lpstr>A method to arrange the furniture at a restaurant </vt:lpstr>
      <vt:lpstr>PowerPoint 演示文稿</vt:lpstr>
      <vt:lpstr>Building 3D scale models of objects from 2D plans</vt:lpstr>
      <vt:lpstr>Building 3D scale models of objects from 2D plans</vt:lpstr>
      <vt:lpstr>Building 3D scale models of objects from 2D plans</vt:lpstr>
      <vt:lpstr>Building 3D scale models of objects from 2D plans</vt:lpstr>
      <vt:lpstr>Practical Investigation page 160</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fred</cp:lastModifiedBy>
  <cp:revision>529</cp:revision>
  <dcterms:created xsi:type="dcterms:W3CDTF">2017-08-15T07:49:00Z</dcterms:created>
  <dcterms:modified xsi:type="dcterms:W3CDTF">2017-12-08T11:59:49Z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