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tiff" ContentType="image/tif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50"/>
  </p:handoutMasterIdLst>
  <p:sldIdLst>
    <p:sldId id="256" r:id="rId3"/>
    <p:sldId id="257" r:id="rId4"/>
    <p:sldId id="258" r:id="rId5"/>
    <p:sldId id="317" r:id="rId6"/>
    <p:sldId id="318" r:id="rId7"/>
    <p:sldId id="319" r:id="rId8"/>
    <p:sldId id="320" r:id="rId9"/>
    <p:sldId id="322" r:id="rId10"/>
    <p:sldId id="323" r:id="rId11"/>
    <p:sldId id="324" r:id="rId12"/>
    <p:sldId id="325" r:id="rId13"/>
    <p:sldId id="327" r:id="rId14"/>
    <p:sldId id="328" r:id="rId15"/>
    <p:sldId id="329" r:id="rId16"/>
    <p:sldId id="330" r:id="rId17"/>
    <p:sldId id="331" r:id="rId18"/>
    <p:sldId id="335" r:id="rId19"/>
    <p:sldId id="337" r:id="rId20"/>
    <p:sldId id="340" r:id="rId21"/>
    <p:sldId id="338" r:id="rId22"/>
    <p:sldId id="315" r:id="rId23"/>
    <p:sldId id="341" r:id="rId24"/>
    <p:sldId id="342" r:id="rId25"/>
    <p:sldId id="343" r:id="rId26"/>
    <p:sldId id="344" r:id="rId27"/>
    <p:sldId id="345" r:id="rId28"/>
    <p:sldId id="346" r:id="rId29"/>
    <p:sldId id="348" r:id="rId30"/>
    <p:sldId id="349" r:id="rId31"/>
    <p:sldId id="350" r:id="rId32"/>
    <p:sldId id="351" r:id="rId33"/>
    <p:sldId id="352" r:id="rId34"/>
    <p:sldId id="353" r:id="rId35"/>
    <p:sldId id="355" r:id="rId36"/>
    <p:sldId id="356" r:id="rId37"/>
    <p:sldId id="367" r:id="rId38"/>
    <p:sldId id="357" r:id="rId39"/>
    <p:sldId id="366" r:id="rId40"/>
    <p:sldId id="358" r:id="rId41"/>
    <p:sldId id="359" r:id="rId42"/>
    <p:sldId id="360" r:id="rId43"/>
    <p:sldId id="361" r:id="rId44"/>
    <p:sldId id="362" r:id="rId45"/>
    <p:sldId id="363" r:id="rId46"/>
    <p:sldId id="364" r:id="rId47"/>
    <p:sldId id="316" r:id="rId48"/>
    <p:sldId id="36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A73"/>
    <a:srgbClr val="FFFFFF"/>
    <a:srgbClr val="D8E8B1"/>
    <a:srgbClr val="9FD9DA"/>
    <a:srgbClr val="9CD043"/>
    <a:srgbClr val="D9E8B0"/>
    <a:srgbClr val="9ED8DA"/>
    <a:srgbClr val="0D9293"/>
    <a:srgbClr val="9CCB45"/>
    <a:srgbClr val="BF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71" d="100"/>
          <a:sy n="71" d="100"/>
        </p:scale>
        <p:origin x="744" y="54"/>
      </p:cViewPr>
      <p:guideLst>
        <p:guide orient="horz" pos="3330"/>
        <p:guide pos="2673"/>
        <p:guide orient="horz" pos="3831"/>
        <p:guide pos="1406"/>
        <p:guide orient="horz" pos="985"/>
        <p:guide orient="horz" pos="2674"/>
        <p:guide pos="354"/>
        <p:guide pos="2903"/>
        <p:guide pos="387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endParaRPr lang="en-US" dirty="0"/>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endParaRPr lang="en-US" dirty="0"/>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tiff"/><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19326" y="5628042"/>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tif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tif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tiff"/><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tiff"/><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tiff"/><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6.xml"/><Relationship Id="rId2" Type="http://schemas.openxmlformats.org/officeDocument/2006/relationships/image" Target="../media/image20.wmf"/><Relationship Id="rId1"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6.xml"/><Relationship Id="rId4" Type="http://schemas.openxmlformats.org/officeDocument/2006/relationships/image" Target="../media/image21.wmf"/><Relationship Id="rId3" Type="http://schemas.openxmlformats.org/officeDocument/2006/relationships/oleObject" Target="../embeddings/oleObject2.bin"/><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4.png"/><Relationship Id="rId3"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media/media1.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tiff"/></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tif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tiff"/><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1.tiff"/><Relationship Id="rId2" Type="http://schemas.openxmlformats.org/officeDocument/2006/relationships/image" Target="../media/image7.png"/><Relationship Id="rId1"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tiff"/><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tiff"/><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Elevations</a:t>
            </a:r>
            <a:endParaRPr lang="en-ZA" dirty="0"/>
          </a:p>
        </p:txBody>
      </p:sp>
      <p:sp>
        <p:nvSpPr>
          <p:cNvPr id="3" name="Content Placeholder 2"/>
          <p:cNvSpPr>
            <a:spLocks noGrp="1"/>
          </p:cNvSpPr>
          <p:nvPr>
            <p:ph idx="1"/>
          </p:nvPr>
        </p:nvSpPr>
        <p:spPr/>
        <p:txBody>
          <a:bodyPr/>
          <a:lstStyle/>
          <a:p>
            <a:r>
              <a:rPr lang="en-ZA" altLang="en-US" sz="2000" dirty="0">
                <a:sym typeface="+mn-ea"/>
              </a:rPr>
              <a:t>An elevation shows the front, back or side view of a building. </a:t>
            </a:r>
            <a:endParaRPr lang="en-ZA" altLang="en-US" sz="2000" dirty="0">
              <a:sym typeface="+mn-ea"/>
            </a:endParaRPr>
          </a:p>
          <a:p>
            <a:r>
              <a:rPr lang="en-ZA" altLang="en-US" sz="2000" dirty="0">
                <a:sym typeface="+mn-ea"/>
              </a:rPr>
              <a:t>Here is a building, with its elevations. </a:t>
            </a: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1974" y="3250938"/>
            <a:ext cx="3432352" cy="174394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518" y="3104650"/>
            <a:ext cx="1774177" cy="2160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046" r="22082" b="51789"/>
          <a:stretch>
            <a:fillRect/>
          </a:stretch>
        </p:blipFill>
        <p:spPr>
          <a:xfrm>
            <a:off x="6068642" y="3009658"/>
            <a:ext cx="2132081" cy="234998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Scale, scale drawings and distance</a:t>
            </a:r>
            <a:endParaRPr lang="en-ZA" sz="4400" dirty="0"/>
          </a:p>
        </p:txBody>
      </p:sp>
      <p:sp>
        <p:nvSpPr>
          <p:cNvPr id="3" name="Content Placeholder 2"/>
          <p:cNvSpPr>
            <a:spLocks noGrp="1"/>
          </p:cNvSpPr>
          <p:nvPr>
            <p:ph idx="1"/>
          </p:nvPr>
        </p:nvSpPr>
        <p:spPr/>
        <p:txBody>
          <a:bodyPr/>
          <a:lstStyle/>
          <a:p>
            <a:pPr marL="180975" indent="-180975">
              <a:lnSpc>
                <a:spcPct val="100000"/>
              </a:lnSpc>
              <a:buFont typeface="Arial" panose="020B0604020202020204" pitchFamily="34" charset="0"/>
              <a:buChar char="•"/>
            </a:pPr>
            <a:r>
              <a:rPr lang="en-ZA" altLang="en-US" dirty="0">
                <a:sym typeface="+mn-ea"/>
              </a:rPr>
              <a:t>Maps and plans are drawn to scale to represent distances accurately. </a:t>
            </a:r>
            <a:endParaRPr lang="en-ZA" altLang="en-US" dirty="0">
              <a:sym typeface="+mn-ea"/>
            </a:endParaRPr>
          </a:p>
          <a:p>
            <a:pPr marL="180975" indent="-180975">
              <a:lnSpc>
                <a:spcPct val="100000"/>
              </a:lnSpc>
              <a:buFont typeface="Arial" panose="020B0604020202020204" pitchFamily="34" charset="0"/>
              <a:buChar char="•"/>
            </a:pPr>
            <a:r>
              <a:rPr lang="en-ZA" altLang="en-US" dirty="0">
                <a:sym typeface="+mn-ea"/>
              </a:rPr>
              <a:t>The distances on the map are proportional to the actual distances. </a:t>
            </a:r>
            <a:endParaRPr lang="en-ZA" altLang="en-US" dirty="0">
              <a:sym typeface="+mn-ea"/>
            </a:endParaRPr>
          </a:p>
          <a:p>
            <a:pPr marL="180975" indent="-180975">
              <a:lnSpc>
                <a:spcPct val="100000"/>
              </a:lnSpc>
              <a:buFont typeface="Arial" panose="020B0604020202020204" pitchFamily="34" charset="0"/>
              <a:buChar char="•"/>
            </a:pPr>
            <a:r>
              <a:rPr lang="en-ZA" altLang="en-US" dirty="0">
                <a:sym typeface="+mn-ea"/>
              </a:rPr>
              <a:t>A map of the world could be on a scale of 1 : 50 000 000</a:t>
            </a:r>
            <a:endParaRPr lang="en-ZA" altLang="en-US" dirty="0">
              <a:sym typeface="+mn-ea"/>
            </a:endParaRPr>
          </a:p>
          <a:p>
            <a:pPr marL="180975" indent="-180975">
              <a:lnSpc>
                <a:spcPct val="100000"/>
              </a:lnSpc>
              <a:buFont typeface="Arial" panose="020B0604020202020204" pitchFamily="34" charset="0"/>
              <a:buChar char="•"/>
            </a:pPr>
            <a:r>
              <a:rPr lang="en-ZA" altLang="en-US" dirty="0">
                <a:sym typeface="+mn-ea"/>
              </a:rPr>
              <a:t>Travel maps usually use scales of 1 : 125 000 or 1 : 50 000. </a:t>
            </a:r>
            <a:endParaRPr lang="en-ZA" altLang="en-US" dirty="0">
              <a:sym typeface="+mn-ea"/>
            </a:endParaRPr>
          </a:p>
          <a:p>
            <a:pPr marL="180975" indent="-180975">
              <a:lnSpc>
                <a:spcPct val="100000"/>
              </a:lnSpc>
              <a:buFont typeface="Arial" panose="020B0604020202020204" pitchFamily="34" charset="0"/>
              <a:buChar char="•"/>
            </a:pPr>
            <a:r>
              <a:rPr lang="en-ZA" altLang="en-US" dirty="0">
                <a:sym typeface="+mn-ea"/>
              </a:rPr>
              <a:t>Street maps are usually 1 : 10 000</a:t>
            </a:r>
            <a:endParaRPr lang="en-ZA" altLang="en-US" dirty="0">
              <a:sym typeface="+mn-ea"/>
            </a:endParaRPr>
          </a:p>
          <a:p>
            <a:pPr marL="180975" indent="-180975">
              <a:lnSpc>
                <a:spcPct val="100000"/>
              </a:lnSpc>
              <a:buFont typeface="Arial" panose="020B0604020202020204" pitchFamily="34" charset="0"/>
              <a:buChar char="•"/>
            </a:pPr>
            <a:r>
              <a:rPr lang="en-ZA" altLang="en-US" dirty="0">
                <a:sym typeface="+mn-ea"/>
              </a:rPr>
              <a:t>Floor plans for buildings often use scales of 1 : 50 or 1 : 100. </a:t>
            </a:r>
            <a:endParaRPr lang="en-ZA" altLang="en-US" dirty="0">
              <a:sym typeface="+mn-ea"/>
            </a:endParaRPr>
          </a:p>
          <a:p>
            <a:pPr marL="180975" indent="-180975">
              <a:lnSpc>
                <a:spcPct val="100000"/>
              </a:lnSpc>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7.1</a:t>
            </a:r>
            <a:endParaRPr lang="en-Z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46236" y="1759416"/>
            <a:ext cx="2927589" cy="3459241"/>
          </a:xfrm>
          <a:prstGeom prst="rect">
            <a:avLst/>
          </a:prstGeom>
          <a:noFill/>
          <a:ln>
            <a:noFill/>
          </a:ln>
        </p:spPr>
      </p:pic>
      <p:sp>
        <p:nvSpPr>
          <p:cNvPr id="46" name="TextBox 45"/>
          <p:cNvSpPr txBox="1"/>
          <p:nvPr/>
        </p:nvSpPr>
        <p:spPr>
          <a:xfrm>
            <a:off x="4343920" y="5218657"/>
            <a:ext cx="3806178" cy="772107"/>
          </a:xfrm>
          <a:prstGeom prst="rect">
            <a:avLst/>
          </a:prstGeom>
          <a:solidFill>
            <a:srgbClr val="1A9495"/>
          </a:solidFill>
        </p:spPr>
        <p:txBody>
          <a:bodyPr wrap="square" lIns="144000" tIns="108000" rIns="144000" bIns="108000" rtlCol="0">
            <a:spAutoFit/>
          </a:bodyPr>
          <a:lstStyle/>
          <a:p>
            <a:pPr algn="ctr"/>
            <a:r>
              <a:rPr lang="en-ZA" dirty="0">
                <a:solidFill>
                  <a:schemeClr val="bg1"/>
                </a:solidFill>
              </a:rPr>
              <a:t>Drive straight up this </a:t>
            </a:r>
            <a:endParaRPr lang="en-ZA" dirty="0" smtClean="0">
              <a:solidFill>
                <a:schemeClr val="bg1"/>
              </a:solidFill>
            </a:endParaRPr>
          </a:p>
          <a:p>
            <a:pPr algn="ctr"/>
            <a:r>
              <a:rPr lang="en-ZA" dirty="0" smtClean="0">
                <a:solidFill>
                  <a:schemeClr val="bg1"/>
                </a:solidFill>
              </a:rPr>
              <a:t>road</a:t>
            </a:r>
            <a:r>
              <a:rPr lang="en-ZA" dirty="0">
                <a:solidFill>
                  <a:schemeClr val="bg1"/>
                </a:solidFill>
              </a:rPr>
              <a:t>. </a:t>
            </a:r>
            <a:endParaRPr lang="en-GB" dirty="0">
              <a:solidFill>
                <a:schemeClr val="bg1"/>
              </a:solidFill>
            </a:endParaRPr>
          </a:p>
        </p:txBody>
      </p:sp>
      <p:sp>
        <p:nvSpPr>
          <p:cNvPr id="11" name="Content Placeholder 10"/>
          <p:cNvSpPr>
            <a:spLocks noGrp="1"/>
          </p:cNvSpPr>
          <p:nvPr>
            <p:ph idx="1"/>
          </p:nvPr>
        </p:nvSpPr>
        <p:spPr>
          <a:xfrm>
            <a:off x="390663" y="1324870"/>
            <a:ext cx="3953256" cy="4673045"/>
          </a:xfrm>
        </p:spPr>
        <p:txBody>
          <a:bodyPr numCol="1"/>
          <a:lstStyle/>
          <a:p>
            <a:pPr marL="177800" indent="-177800">
              <a:spcBef>
                <a:spcPts val="300"/>
              </a:spcBef>
            </a:pPr>
            <a:r>
              <a:rPr lang="en-ZA" altLang="en-US" sz="1800" dirty="0" smtClean="0">
                <a:sym typeface="+mn-ea"/>
              </a:rPr>
              <a:t>You </a:t>
            </a:r>
            <a:r>
              <a:rPr lang="en-ZA" altLang="en-US" sz="1800" dirty="0">
                <a:sym typeface="+mn-ea"/>
              </a:rPr>
              <a:t>need a starting point to direct from. </a:t>
            </a:r>
            <a:endParaRPr lang="en-ZA" altLang="en-US" sz="1800" dirty="0">
              <a:sym typeface="+mn-ea"/>
            </a:endParaRPr>
          </a:p>
          <a:p>
            <a:pPr marL="177800" indent="-177800">
              <a:spcBef>
                <a:spcPts val="300"/>
              </a:spcBef>
            </a:pPr>
            <a:r>
              <a:rPr lang="en-ZA" altLang="en-US" sz="1800" dirty="0" smtClean="0"/>
              <a:t>Use words like: left, right, up, down, sideways, across, north, south, east or west.</a:t>
            </a:r>
            <a:endParaRPr lang="en-ZA" altLang="en-US" sz="1800" dirty="0" smtClean="0">
              <a:solidFill>
                <a:srgbClr val="C00000"/>
              </a:solidFill>
            </a:endParaRPr>
          </a:p>
          <a:p>
            <a:pPr>
              <a:spcBef>
                <a:spcPts val="300"/>
              </a:spcBef>
            </a:pPr>
            <a:r>
              <a:rPr lang="en-ZA" altLang="en-US" sz="1800" dirty="0" smtClean="0">
                <a:sym typeface="+mn-ea"/>
              </a:rPr>
              <a:t>Keep </a:t>
            </a:r>
            <a:r>
              <a:rPr lang="en-ZA" altLang="en-US" sz="1800" dirty="0">
                <a:sym typeface="+mn-ea"/>
              </a:rPr>
              <a:t>the route simple, especially if the person who needs directions does not know the area. </a:t>
            </a:r>
            <a:endParaRPr lang="en-ZA" altLang="en-US" sz="1800" dirty="0">
              <a:sym typeface="+mn-ea"/>
            </a:endParaRPr>
          </a:p>
          <a:p>
            <a:pPr>
              <a:spcBef>
                <a:spcPts val="300"/>
              </a:spcBef>
            </a:pPr>
            <a:r>
              <a:rPr lang="en-ZA" altLang="en-US" sz="1800" dirty="0">
                <a:sym typeface="+mn-ea"/>
              </a:rPr>
              <a:t>Tell them where to turn, using a direction and a street name. Landmarks, traffic lights, names of shops are also useful. </a:t>
            </a:r>
            <a:endParaRPr lang="en-ZA" altLang="en-US" sz="1800" dirty="0">
              <a:sym typeface="+mn-ea"/>
            </a:endParaRPr>
          </a:p>
          <a:p>
            <a:pPr>
              <a:spcBef>
                <a:spcPts val="300"/>
              </a:spcBef>
            </a:pPr>
            <a:r>
              <a:rPr lang="en-ZA" altLang="en-US" sz="1800" dirty="0">
                <a:sym typeface="+mn-ea"/>
              </a:rPr>
              <a:t>Tell them how long or how far to go along each road, using number of blocks, landmarks and other helpful information. </a:t>
            </a:r>
            <a:endParaRPr lang="en-ZA" altLang="en-US" sz="1800" dirty="0">
              <a:sym typeface="+mn-ea"/>
            </a:endParaRPr>
          </a:p>
          <a:p>
            <a:pPr>
              <a:spcBef>
                <a:spcPts val="300"/>
              </a:spcBef>
            </a:pPr>
            <a:r>
              <a:rPr lang="en-ZA" altLang="en-US" sz="1800" dirty="0">
                <a:sym typeface="+mn-ea"/>
              </a:rPr>
              <a:t>Tell them which side of the street to find their destination. </a:t>
            </a:r>
            <a:endParaRPr lang="en-ZA" altLang="en-US" sz="1800" dirty="0">
              <a:sym typeface="+mn-ea"/>
            </a:endParaRPr>
          </a:p>
        </p:txBody>
      </p:sp>
      <p:sp>
        <p:nvSpPr>
          <p:cNvPr id="10" name="Title 1"/>
          <p:cNvSpPr>
            <a:spLocks noGrp="1"/>
          </p:cNvSpPr>
          <p:nvPr>
            <p:ph type="title"/>
          </p:nvPr>
        </p:nvSpPr>
        <p:spPr>
          <a:xfrm>
            <a:off x="381001" y="417320"/>
            <a:ext cx="7905750" cy="720724"/>
          </a:xfrm>
        </p:spPr>
        <p:txBody>
          <a:bodyPr/>
          <a:lstStyle/>
          <a:p>
            <a:r>
              <a:rPr lang="en-ZA" sz="3600" dirty="0">
                <a:sym typeface="+mn-ea"/>
              </a:rPr>
              <a:t>Giving directions</a:t>
            </a:r>
            <a:endParaRPr lang="en-ZA" sz="2400" dirty="0"/>
          </a:p>
        </p:txBody>
      </p:sp>
      <p:sp>
        <p:nvSpPr>
          <p:cNvPr id="12" name="Text Placeholder 3"/>
          <p:cNvSpPr>
            <a:spLocks noGrp="1"/>
          </p:cNvSpPr>
          <p:nvPr>
            <p:ph type="body" sz="quarter" idx="10"/>
          </p:nvPr>
        </p:nvSpPr>
        <p:spPr>
          <a:xfrm>
            <a:off x="399289" y="879075"/>
            <a:ext cx="7905751" cy="301871"/>
          </a:xfrm>
        </p:spPr>
        <p:txBody>
          <a:bodyPr/>
          <a:lstStyle/>
          <a:p>
            <a:r>
              <a:rPr lang="en-ZA" dirty="0">
                <a:solidFill>
                  <a:schemeClr val="bg1">
                    <a:lumMod val="65000"/>
                  </a:schemeClr>
                </a:solidFill>
              </a:rPr>
              <a:t>Unit 7.1</a:t>
            </a:r>
            <a:endParaRPr lang="en-ZA" dirty="0">
              <a:solidFill>
                <a:schemeClr val="bg1">
                  <a:lumMod val="65000"/>
                </a:schemeClr>
              </a:solidFill>
            </a:endParaRPr>
          </a:p>
        </p:txBody>
      </p:sp>
      <p:sp>
        <p:nvSpPr>
          <p:cNvPr id="7" name="Oval 6"/>
          <p:cNvSpPr/>
          <p:nvPr/>
        </p:nvSpPr>
        <p:spPr>
          <a:xfrm>
            <a:off x="6346318" y="4597807"/>
            <a:ext cx="209339" cy="209339"/>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571280" y="4551236"/>
            <a:ext cx="1394805" cy="307777"/>
          </a:xfrm>
          <a:prstGeom prst="rect">
            <a:avLst/>
          </a:prstGeom>
          <a:noFill/>
        </p:spPr>
        <p:txBody>
          <a:bodyPr wrap="none" rtlCol="0">
            <a:spAutoFit/>
          </a:bodyPr>
          <a:lstStyle/>
          <a:p>
            <a:r>
              <a:rPr lang="en-ZA" sz="1400" b="1" dirty="0" smtClean="0">
                <a:solidFill>
                  <a:srgbClr val="1A9495"/>
                </a:solidFill>
              </a:rPr>
              <a:t>Current Position</a:t>
            </a:r>
            <a:endParaRPr lang="en-GB" sz="1400" b="1" dirty="0">
              <a:solidFill>
                <a:srgbClr val="1A9495"/>
              </a:solidFill>
            </a:endParaRPr>
          </a:p>
        </p:txBody>
      </p:sp>
      <p:cxnSp>
        <p:nvCxnSpPr>
          <p:cNvPr id="39" name="Straight Arrow Connector 38"/>
          <p:cNvCxnSpPr/>
          <p:nvPr/>
        </p:nvCxnSpPr>
        <p:spPr>
          <a:xfrm flipV="1">
            <a:off x="6260844" y="3780265"/>
            <a:ext cx="0" cy="664424"/>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418568" y="1540060"/>
            <a:ext cx="2996978" cy="3485143"/>
            <a:chOff x="4418568" y="1540060"/>
            <a:chExt cx="2996978" cy="3485143"/>
          </a:xfrm>
        </p:grpSpPr>
        <p:grpSp>
          <p:nvGrpSpPr>
            <p:cNvPr id="47" name="Group 46"/>
            <p:cNvGrpSpPr/>
            <p:nvPr/>
          </p:nvGrpSpPr>
          <p:grpSpPr>
            <a:xfrm>
              <a:off x="4418568" y="1540060"/>
              <a:ext cx="2996978" cy="3485143"/>
              <a:chOff x="4418568" y="1540060"/>
              <a:chExt cx="2996978" cy="3485143"/>
            </a:xfrm>
          </p:grpSpPr>
          <p:cxnSp>
            <p:nvCxnSpPr>
              <p:cNvPr id="15" name="Straight Connector 14"/>
              <p:cNvCxnSpPr>
                <a:stCxn id="7" idx="0"/>
              </p:cNvCxnSpPr>
              <p:nvPr/>
            </p:nvCxnSpPr>
            <p:spPr>
              <a:xfrm flipV="1">
                <a:off x="6450988" y="3595600"/>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946984" y="3097396"/>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780" y="2165995"/>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777595" y="1540060"/>
                <a:ext cx="1342370" cy="662473"/>
                <a:chOff x="4786741" y="1984615"/>
                <a:chExt cx="1342370" cy="662473"/>
              </a:xfrm>
            </p:grpSpPr>
            <p:sp>
              <p:nvSpPr>
                <p:cNvPr id="28" name="Rectangle 27"/>
                <p:cNvSpPr/>
                <p:nvPr/>
              </p:nvSpPr>
              <p:spPr>
                <a:xfrm>
                  <a:off x="4786741" y="1984615"/>
                  <a:ext cx="1342370" cy="662473"/>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140190" y="2136119"/>
                  <a:ext cx="604204" cy="369332"/>
                </a:xfrm>
                <a:prstGeom prst="rect">
                  <a:avLst/>
                </a:prstGeom>
                <a:noFill/>
              </p:spPr>
              <p:txBody>
                <a:bodyPr wrap="none" rtlCol="0">
                  <a:spAutoFit/>
                </a:bodyPr>
                <a:lstStyle/>
                <a:p>
                  <a:r>
                    <a:rPr lang="en-ZA" b="1" dirty="0" smtClean="0">
                      <a:solidFill>
                        <a:schemeClr val="bg1"/>
                      </a:solidFill>
                    </a:rPr>
                    <a:t>Cafe</a:t>
                  </a:r>
                  <a:endParaRPr lang="en-GB" b="1" dirty="0">
                    <a:solidFill>
                      <a:schemeClr val="bg1"/>
                    </a:solidFill>
                  </a:endParaRPr>
                </a:p>
              </p:txBody>
            </p:sp>
          </p:grpSp>
          <p:grpSp>
            <p:nvGrpSpPr>
              <p:cNvPr id="37" name="Group 36"/>
              <p:cNvGrpSpPr/>
              <p:nvPr/>
            </p:nvGrpSpPr>
            <p:grpSpPr>
              <a:xfrm>
                <a:off x="4418568" y="3409523"/>
                <a:ext cx="948723" cy="370742"/>
                <a:chOff x="4485398" y="3788761"/>
                <a:chExt cx="751236" cy="370742"/>
              </a:xfrm>
            </p:grpSpPr>
            <p:sp>
              <p:nvSpPr>
                <p:cNvPr id="33" name="Rectangle 32"/>
                <p:cNvSpPr/>
                <p:nvPr/>
              </p:nvSpPr>
              <p:spPr>
                <a:xfrm>
                  <a:off x="4485398" y="3788761"/>
                  <a:ext cx="751236" cy="370742"/>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4549858" y="3790171"/>
                  <a:ext cx="646338" cy="369332"/>
                </a:xfrm>
                <a:prstGeom prst="rect">
                  <a:avLst/>
                </a:prstGeom>
                <a:noFill/>
              </p:spPr>
              <p:txBody>
                <a:bodyPr wrap="none" rtlCol="0">
                  <a:spAutoFit/>
                </a:bodyPr>
                <a:lstStyle/>
                <a:p>
                  <a:pPr algn="ctr"/>
                  <a:r>
                    <a:rPr lang="en-ZA" b="1" dirty="0" smtClean="0">
                      <a:solidFill>
                        <a:schemeClr val="bg1"/>
                      </a:solidFill>
                    </a:rPr>
                    <a:t>School</a:t>
                  </a:r>
                  <a:endParaRPr lang="en-GB" b="1" dirty="0">
                    <a:solidFill>
                      <a:schemeClr val="bg1"/>
                    </a:solidFill>
                  </a:endParaRPr>
                </a:p>
              </p:txBody>
            </p:sp>
          </p:grpSp>
          <p:cxnSp>
            <p:nvCxnSpPr>
              <p:cNvPr id="35" name="Straight Connector 34"/>
              <p:cNvCxnSpPr/>
              <p:nvPr/>
            </p:nvCxnSpPr>
            <p:spPr>
              <a:xfrm flipV="1">
                <a:off x="5448780" y="3595599"/>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6911543" y="3103195"/>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V="1">
              <a:off x="6052610" y="3589801"/>
              <a:ext cx="0" cy="1421691"/>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900" decel="100000" fill="hold"/>
                                        <p:tgtEl>
                                          <p:spTgt spid="3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4343920" y="5218657"/>
            <a:ext cx="3806178" cy="772107"/>
          </a:xfrm>
          <a:prstGeom prst="rect">
            <a:avLst/>
          </a:prstGeom>
          <a:solidFill>
            <a:srgbClr val="1A9495"/>
          </a:solidFill>
        </p:spPr>
        <p:txBody>
          <a:bodyPr wrap="square" lIns="144000" tIns="108000" rIns="144000" bIns="108000" rtlCol="0">
            <a:spAutoFit/>
          </a:bodyPr>
          <a:lstStyle/>
          <a:p>
            <a:pPr algn="ctr"/>
            <a:r>
              <a:rPr lang="en-ZA" dirty="0">
                <a:solidFill>
                  <a:schemeClr val="bg1"/>
                </a:solidFill>
              </a:rPr>
              <a:t>Turn left at the first </a:t>
            </a:r>
            <a:endParaRPr lang="en-ZA" dirty="0">
              <a:solidFill>
                <a:schemeClr val="bg1"/>
              </a:solidFill>
            </a:endParaRPr>
          </a:p>
          <a:p>
            <a:pPr algn="ctr"/>
            <a:r>
              <a:rPr lang="en-ZA" dirty="0">
                <a:solidFill>
                  <a:schemeClr val="bg1"/>
                </a:solidFill>
              </a:rPr>
              <a:t>stop sign.</a:t>
            </a:r>
            <a:endParaRPr lang="en-ZA" dirty="0">
              <a:solidFill>
                <a:schemeClr val="bg1"/>
              </a:solidFill>
            </a:endParaRPr>
          </a:p>
        </p:txBody>
      </p:sp>
      <p:sp>
        <p:nvSpPr>
          <p:cNvPr id="10" name="Title 1"/>
          <p:cNvSpPr>
            <a:spLocks noGrp="1"/>
          </p:cNvSpPr>
          <p:nvPr>
            <p:ph type="title"/>
          </p:nvPr>
        </p:nvSpPr>
        <p:spPr>
          <a:xfrm>
            <a:off x="381001" y="417320"/>
            <a:ext cx="7905750" cy="720724"/>
          </a:xfrm>
        </p:spPr>
        <p:txBody>
          <a:bodyPr/>
          <a:lstStyle/>
          <a:p>
            <a:r>
              <a:rPr lang="en-ZA" sz="3600" dirty="0">
                <a:sym typeface="+mn-ea"/>
              </a:rPr>
              <a:t>Giving directions</a:t>
            </a:r>
            <a:endParaRPr lang="en-ZA" sz="2400" dirty="0"/>
          </a:p>
        </p:txBody>
      </p:sp>
      <p:sp>
        <p:nvSpPr>
          <p:cNvPr id="12" name="Text Placeholder 3"/>
          <p:cNvSpPr>
            <a:spLocks noGrp="1"/>
          </p:cNvSpPr>
          <p:nvPr>
            <p:ph type="body" sz="quarter" idx="10"/>
          </p:nvPr>
        </p:nvSpPr>
        <p:spPr>
          <a:xfrm>
            <a:off x="399289" y="879075"/>
            <a:ext cx="7905751" cy="301871"/>
          </a:xfrm>
        </p:spPr>
        <p:txBody>
          <a:bodyPr/>
          <a:lstStyle/>
          <a:p>
            <a:r>
              <a:rPr lang="en-ZA" dirty="0">
                <a:solidFill>
                  <a:schemeClr val="bg1">
                    <a:lumMod val="65000"/>
                  </a:schemeClr>
                </a:solidFill>
              </a:rPr>
              <a:t>Unit 7.1</a:t>
            </a:r>
            <a:endParaRPr lang="en-ZA" dirty="0">
              <a:solidFill>
                <a:schemeClr val="bg1">
                  <a:lumMod val="65000"/>
                </a:schemeClr>
              </a:solidFill>
            </a:endParaRPr>
          </a:p>
        </p:txBody>
      </p:sp>
      <p:sp>
        <p:nvSpPr>
          <p:cNvPr id="7" name="Oval 6"/>
          <p:cNvSpPr/>
          <p:nvPr/>
        </p:nvSpPr>
        <p:spPr>
          <a:xfrm>
            <a:off x="6346318" y="4597807"/>
            <a:ext cx="209339" cy="209339"/>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571280" y="4551236"/>
            <a:ext cx="1394805" cy="307777"/>
          </a:xfrm>
          <a:prstGeom prst="rect">
            <a:avLst/>
          </a:prstGeom>
          <a:noFill/>
        </p:spPr>
        <p:txBody>
          <a:bodyPr wrap="none" rtlCol="0">
            <a:spAutoFit/>
          </a:bodyPr>
          <a:lstStyle/>
          <a:p>
            <a:r>
              <a:rPr lang="en-ZA" sz="1400" b="1" dirty="0" smtClean="0">
                <a:solidFill>
                  <a:srgbClr val="1A9495"/>
                </a:solidFill>
              </a:rPr>
              <a:t>Current Position</a:t>
            </a:r>
            <a:endParaRPr lang="en-GB" sz="1400" b="1" dirty="0">
              <a:solidFill>
                <a:srgbClr val="1A9495"/>
              </a:solidFill>
            </a:endParaRPr>
          </a:p>
        </p:txBody>
      </p:sp>
      <p:cxnSp>
        <p:nvCxnSpPr>
          <p:cNvPr id="39" name="Straight Arrow Connector 38"/>
          <p:cNvCxnSpPr/>
          <p:nvPr/>
        </p:nvCxnSpPr>
        <p:spPr>
          <a:xfrm flipV="1">
            <a:off x="6260844" y="3780265"/>
            <a:ext cx="0" cy="664424"/>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418568" y="1540060"/>
            <a:ext cx="2996978" cy="3485143"/>
            <a:chOff x="4418568" y="1540060"/>
            <a:chExt cx="2996978" cy="3485143"/>
          </a:xfrm>
        </p:grpSpPr>
        <p:grpSp>
          <p:nvGrpSpPr>
            <p:cNvPr id="47" name="Group 46"/>
            <p:cNvGrpSpPr/>
            <p:nvPr/>
          </p:nvGrpSpPr>
          <p:grpSpPr>
            <a:xfrm>
              <a:off x="4418568" y="1540060"/>
              <a:ext cx="2996978" cy="3485143"/>
              <a:chOff x="4418568" y="1540060"/>
              <a:chExt cx="2996978" cy="3485143"/>
            </a:xfrm>
          </p:grpSpPr>
          <p:cxnSp>
            <p:nvCxnSpPr>
              <p:cNvPr id="15" name="Straight Connector 14"/>
              <p:cNvCxnSpPr>
                <a:stCxn id="7" idx="0"/>
              </p:cNvCxnSpPr>
              <p:nvPr/>
            </p:nvCxnSpPr>
            <p:spPr>
              <a:xfrm flipV="1">
                <a:off x="6450988" y="3595600"/>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946984" y="3097396"/>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780" y="2165995"/>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777595" y="1540060"/>
                <a:ext cx="1342370" cy="662473"/>
                <a:chOff x="4786741" y="1984615"/>
                <a:chExt cx="1342370" cy="662473"/>
              </a:xfrm>
            </p:grpSpPr>
            <p:sp>
              <p:nvSpPr>
                <p:cNvPr id="28" name="Rectangle 27"/>
                <p:cNvSpPr/>
                <p:nvPr/>
              </p:nvSpPr>
              <p:spPr>
                <a:xfrm>
                  <a:off x="4786741" y="1984615"/>
                  <a:ext cx="1342370" cy="662473"/>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140190" y="2136119"/>
                  <a:ext cx="604204" cy="369332"/>
                </a:xfrm>
                <a:prstGeom prst="rect">
                  <a:avLst/>
                </a:prstGeom>
                <a:noFill/>
              </p:spPr>
              <p:txBody>
                <a:bodyPr wrap="none" rtlCol="0">
                  <a:spAutoFit/>
                </a:bodyPr>
                <a:lstStyle/>
                <a:p>
                  <a:r>
                    <a:rPr lang="en-ZA" b="1" dirty="0" smtClean="0">
                      <a:solidFill>
                        <a:schemeClr val="bg1"/>
                      </a:solidFill>
                    </a:rPr>
                    <a:t>Cafe</a:t>
                  </a:r>
                  <a:endParaRPr lang="en-GB" b="1" dirty="0">
                    <a:solidFill>
                      <a:schemeClr val="bg1"/>
                    </a:solidFill>
                  </a:endParaRPr>
                </a:p>
              </p:txBody>
            </p:sp>
          </p:grpSp>
          <p:grpSp>
            <p:nvGrpSpPr>
              <p:cNvPr id="37" name="Group 36"/>
              <p:cNvGrpSpPr/>
              <p:nvPr/>
            </p:nvGrpSpPr>
            <p:grpSpPr>
              <a:xfrm>
                <a:off x="4418568" y="3409523"/>
                <a:ext cx="948723" cy="370742"/>
                <a:chOff x="4485398" y="3788761"/>
                <a:chExt cx="751236" cy="370742"/>
              </a:xfrm>
            </p:grpSpPr>
            <p:sp>
              <p:nvSpPr>
                <p:cNvPr id="33" name="Rectangle 32"/>
                <p:cNvSpPr/>
                <p:nvPr/>
              </p:nvSpPr>
              <p:spPr>
                <a:xfrm>
                  <a:off x="4485398" y="3788761"/>
                  <a:ext cx="751236" cy="370742"/>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4549858" y="3790171"/>
                  <a:ext cx="646338" cy="369332"/>
                </a:xfrm>
                <a:prstGeom prst="rect">
                  <a:avLst/>
                </a:prstGeom>
                <a:noFill/>
              </p:spPr>
              <p:txBody>
                <a:bodyPr wrap="none" rtlCol="0">
                  <a:spAutoFit/>
                </a:bodyPr>
                <a:lstStyle/>
                <a:p>
                  <a:pPr algn="ctr"/>
                  <a:r>
                    <a:rPr lang="en-ZA" b="1" dirty="0" smtClean="0">
                      <a:solidFill>
                        <a:schemeClr val="bg1"/>
                      </a:solidFill>
                    </a:rPr>
                    <a:t>School</a:t>
                  </a:r>
                  <a:endParaRPr lang="en-GB" b="1" dirty="0">
                    <a:solidFill>
                      <a:schemeClr val="bg1"/>
                    </a:solidFill>
                  </a:endParaRPr>
                </a:p>
              </p:txBody>
            </p:sp>
          </p:grpSp>
          <p:cxnSp>
            <p:nvCxnSpPr>
              <p:cNvPr id="35" name="Straight Connector 34"/>
              <p:cNvCxnSpPr/>
              <p:nvPr/>
            </p:nvCxnSpPr>
            <p:spPr>
              <a:xfrm flipV="1">
                <a:off x="5448780" y="3595599"/>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6911543" y="3103195"/>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V="1">
              <a:off x="6052610" y="3589801"/>
              <a:ext cx="0" cy="1421691"/>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a:off x="5521196" y="3416323"/>
            <a:ext cx="825122" cy="0"/>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10"/>
          <p:cNvSpPr>
            <a:spLocks noGrp="1"/>
          </p:cNvSpPr>
          <p:nvPr>
            <p:ph idx="1"/>
          </p:nvPr>
        </p:nvSpPr>
        <p:spPr>
          <a:xfrm>
            <a:off x="390663" y="1324870"/>
            <a:ext cx="3953256" cy="4673045"/>
          </a:xfrm>
        </p:spPr>
        <p:txBody>
          <a:bodyPr numCol="1"/>
          <a:lstStyle/>
          <a:p>
            <a:pPr marL="177800" indent="-177800">
              <a:spcBef>
                <a:spcPts val="300"/>
              </a:spcBef>
            </a:pPr>
            <a:r>
              <a:rPr lang="en-ZA" altLang="en-US" sz="1800" dirty="0" smtClean="0">
                <a:sym typeface="+mn-ea"/>
              </a:rPr>
              <a:t>You </a:t>
            </a:r>
            <a:r>
              <a:rPr lang="en-ZA" altLang="en-US" sz="1800" dirty="0">
                <a:sym typeface="+mn-ea"/>
              </a:rPr>
              <a:t>need a starting point to direct from. </a:t>
            </a:r>
            <a:endParaRPr lang="en-ZA" altLang="en-US" sz="1800" dirty="0">
              <a:sym typeface="+mn-ea"/>
            </a:endParaRPr>
          </a:p>
          <a:p>
            <a:pPr marL="177800" indent="-177800">
              <a:spcBef>
                <a:spcPts val="300"/>
              </a:spcBef>
            </a:pPr>
            <a:r>
              <a:rPr lang="en-ZA" altLang="en-US" sz="1800" dirty="0" smtClean="0"/>
              <a:t>Use words like: left, right, up, down, sideways, across, north, south, east or west.</a:t>
            </a:r>
            <a:endParaRPr lang="en-ZA" altLang="en-US" sz="1800" dirty="0" smtClean="0">
              <a:solidFill>
                <a:srgbClr val="C00000"/>
              </a:solidFill>
            </a:endParaRPr>
          </a:p>
          <a:p>
            <a:pPr>
              <a:spcBef>
                <a:spcPts val="300"/>
              </a:spcBef>
            </a:pPr>
            <a:r>
              <a:rPr lang="en-ZA" altLang="en-US" sz="1800" dirty="0" smtClean="0">
                <a:sym typeface="+mn-ea"/>
              </a:rPr>
              <a:t>Keep </a:t>
            </a:r>
            <a:r>
              <a:rPr lang="en-ZA" altLang="en-US" sz="1800" dirty="0">
                <a:sym typeface="+mn-ea"/>
              </a:rPr>
              <a:t>the route simple, especially if the person who needs directions does not know the area. </a:t>
            </a:r>
            <a:endParaRPr lang="en-ZA" altLang="en-US" sz="1800" dirty="0">
              <a:sym typeface="+mn-ea"/>
            </a:endParaRPr>
          </a:p>
          <a:p>
            <a:pPr>
              <a:spcBef>
                <a:spcPts val="300"/>
              </a:spcBef>
            </a:pPr>
            <a:r>
              <a:rPr lang="en-ZA" altLang="en-US" sz="1800" dirty="0">
                <a:sym typeface="+mn-ea"/>
              </a:rPr>
              <a:t>Tell them where to turn, using a direction and a street name. Landmarks, traffic lights, names of shops are also useful. </a:t>
            </a:r>
            <a:endParaRPr lang="en-ZA" altLang="en-US" sz="1800" dirty="0">
              <a:sym typeface="+mn-ea"/>
            </a:endParaRPr>
          </a:p>
          <a:p>
            <a:pPr>
              <a:spcBef>
                <a:spcPts val="300"/>
              </a:spcBef>
            </a:pPr>
            <a:r>
              <a:rPr lang="en-ZA" altLang="en-US" sz="1800" dirty="0">
                <a:sym typeface="+mn-ea"/>
              </a:rPr>
              <a:t>Tell them how long or how far to go along each road, using number of blocks, landmarks and other helpful information. </a:t>
            </a:r>
            <a:endParaRPr lang="en-ZA" altLang="en-US" sz="1800" dirty="0">
              <a:sym typeface="+mn-ea"/>
            </a:endParaRPr>
          </a:p>
          <a:p>
            <a:pPr>
              <a:spcBef>
                <a:spcPts val="300"/>
              </a:spcBef>
            </a:pPr>
            <a:r>
              <a:rPr lang="en-ZA" altLang="en-US" sz="1800" dirty="0">
                <a:sym typeface="+mn-ea"/>
              </a:rPr>
              <a:t>Tell them which side of the street to find their destination. </a:t>
            </a:r>
            <a:endParaRPr lang="en-ZA" altLang="en-US" sz="1800"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4343920" y="5218657"/>
            <a:ext cx="3806178" cy="769620"/>
          </a:xfrm>
          <a:prstGeom prst="rect">
            <a:avLst/>
          </a:prstGeom>
          <a:solidFill>
            <a:srgbClr val="1A9495"/>
          </a:solidFill>
        </p:spPr>
        <p:txBody>
          <a:bodyPr wrap="square" lIns="144000" tIns="108000" rIns="144000" bIns="108000" rtlCol="0">
            <a:spAutoFit/>
          </a:bodyPr>
          <a:lstStyle/>
          <a:p>
            <a:pPr algn="ctr"/>
            <a:r>
              <a:rPr lang="en-ZA" dirty="0">
                <a:solidFill>
                  <a:schemeClr val="bg1"/>
                </a:solidFill>
              </a:rPr>
              <a:t>Turn right at the stop sign at the school.</a:t>
            </a:r>
            <a:endParaRPr lang="en-GB" dirty="0">
              <a:solidFill>
                <a:schemeClr val="bg1"/>
              </a:solidFill>
            </a:endParaRPr>
          </a:p>
        </p:txBody>
      </p:sp>
      <p:sp>
        <p:nvSpPr>
          <p:cNvPr id="10" name="Title 1"/>
          <p:cNvSpPr>
            <a:spLocks noGrp="1"/>
          </p:cNvSpPr>
          <p:nvPr>
            <p:ph type="title"/>
          </p:nvPr>
        </p:nvSpPr>
        <p:spPr>
          <a:xfrm>
            <a:off x="381001" y="417320"/>
            <a:ext cx="7905750" cy="720724"/>
          </a:xfrm>
        </p:spPr>
        <p:txBody>
          <a:bodyPr/>
          <a:lstStyle/>
          <a:p>
            <a:r>
              <a:rPr lang="en-ZA" sz="3600" dirty="0">
                <a:sym typeface="+mn-ea"/>
              </a:rPr>
              <a:t>Giving directions</a:t>
            </a:r>
            <a:endParaRPr lang="en-ZA" sz="2400" dirty="0"/>
          </a:p>
        </p:txBody>
      </p:sp>
      <p:sp>
        <p:nvSpPr>
          <p:cNvPr id="12" name="Text Placeholder 3"/>
          <p:cNvSpPr>
            <a:spLocks noGrp="1"/>
          </p:cNvSpPr>
          <p:nvPr>
            <p:ph type="body" sz="quarter" idx="10"/>
          </p:nvPr>
        </p:nvSpPr>
        <p:spPr>
          <a:xfrm>
            <a:off x="399289" y="879075"/>
            <a:ext cx="7905751" cy="301871"/>
          </a:xfrm>
        </p:spPr>
        <p:txBody>
          <a:bodyPr/>
          <a:lstStyle/>
          <a:p>
            <a:r>
              <a:rPr lang="en-ZA" dirty="0">
                <a:solidFill>
                  <a:schemeClr val="bg1">
                    <a:lumMod val="65000"/>
                  </a:schemeClr>
                </a:solidFill>
              </a:rPr>
              <a:t>Unit 7.1</a:t>
            </a:r>
            <a:endParaRPr lang="en-ZA" dirty="0">
              <a:solidFill>
                <a:schemeClr val="bg1">
                  <a:lumMod val="65000"/>
                </a:schemeClr>
              </a:solidFill>
            </a:endParaRPr>
          </a:p>
        </p:txBody>
      </p:sp>
      <p:sp>
        <p:nvSpPr>
          <p:cNvPr id="7" name="Oval 6"/>
          <p:cNvSpPr/>
          <p:nvPr/>
        </p:nvSpPr>
        <p:spPr>
          <a:xfrm>
            <a:off x="6346318" y="4597807"/>
            <a:ext cx="209339" cy="209339"/>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571280" y="4551236"/>
            <a:ext cx="1394805" cy="307777"/>
          </a:xfrm>
          <a:prstGeom prst="rect">
            <a:avLst/>
          </a:prstGeom>
          <a:noFill/>
        </p:spPr>
        <p:txBody>
          <a:bodyPr wrap="none" rtlCol="0">
            <a:spAutoFit/>
          </a:bodyPr>
          <a:lstStyle/>
          <a:p>
            <a:r>
              <a:rPr lang="en-ZA" sz="1400" b="1" dirty="0" smtClean="0">
                <a:solidFill>
                  <a:srgbClr val="1A9495"/>
                </a:solidFill>
              </a:rPr>
              <a:t>Current Position</a:t>
            </a:r>
            <a:endParaRPr lang="en-GB" sz="1400" b="1" dirty="0">
              <a:solidFill>
                <a:srgbClr val="1A9495"/>
              </a:solidFill>
            </a:endParaRPr>
          </a:p>
        </p:txBody>
      </p:sp>
      <p:cxnSp>
        <p:nvCxnSpPr>
          <p:cNvPr id="39" name="Straight Arrow Connector 38"/>
          <p:cNvCxnSpPr/>
          <p:nvPr/>
        </p:nvCxnSpPr>
        <p:spPr>
          <a:xfrm flipV="1">
            <a:off x="6260844" y="3780265"/>
            <a:ext cx="0" cy="664424"/>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418568" y="1540060"/>
            <a:ext cx="2996978" cy="3485143"/>
            <a:chOff x="4418568" y="1540060"/>
            <a:chExt cx="2996978" cy="3485143"/>
          </a:xfrm>
        </p:grpSpPr>
        <p:grpSp>
          <p:nvGrpSpPr>
            <p:cNvPr id="47" name="Group 46"/>
            <p:cNvGrpSpPr/>
            <p:nvPr/>
          </p:nvGrpSpPr>
          <p:grpSpPr>
            <a:xfrm>
              <a:off x="4418568" y="1540060"/>
              <a:ext cx="2996978" cy="3485143"/>
              <a:chOff x="4418568" y="1540060"/>
              <a:chExt cx="2996978" cy="3485143"/>
            </a:xfrm>
          </p:grpSpPr>
          <p:cxnSp>
            <p:nvCxnSpPr>
              <p:cNvPr id="15" name="Straight Connector 14"/>
              <p:cNvCxnSpPr>
                <a:stCxn id="7" idx="0"/>
              </p:cNvCxnSpPr>
              <p:nvPr/>
            </p:nvCxnSpPr>
            <p:spPr>
              <a:xfrm flipV="1">
                <a:off x="6450988" y="3595600"/>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946984" y="3097396"/>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780" y="2165995"/>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777595" y="1540060"/>
                <a:ext cx="1342370" cy="662473"/>
                <a:chOff x="4786741" y="1984615"/>
                <a:chExt cx="1342370" cy="662473"/>
              </a:xfrm>
            </p:grpSpPr>
            <p:sp>
              <p:nvSpPr>
                <p:cNvPr id="28" name="Rectangle 27"/>
                <p:cNvSpPr/>
                <p:nvPr/>
              </p:nvSpPr>
              <p:spPr>
                <a:xfrm>
                  <a:off x="4786741" y="1984615"/>
                  <a:ext cx="1342370" cy="662473"/>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140190" y="2136119"/>
                  <a:ext cx="604204" cy="369332"/>
                </a:xfrm>
                <a:prstGeom prst="rect">
                  <a:avLst/>
                </a:prstGeom>
                <a:noFill/>
              </p:spPr>
              <p:txBody>
                <a:bodyPr wrap="none" rtlCol="0">
                  <a:spAutoFit/>
                </a:bodyPr>
                <a:lstStyle/>
                <a:p>
                  <a:r>
                    <a:rPr lang="en-ZA" b="1" dirty="0" smtClean="0">
                      <a:solidFill>
                        <a:schemeClr val="bg1"/>
                      </a:solidFill>
                    </a:rPr>
                    <a:t>Cafe</a:t>
                  </a:r>
                  <a:endParaRPr lang="en-GB" b="1" dirty="0">
                    <a:solidFill>
                      <a:schemeClr val="bg1"/>
                    </a:solidFill>
                  </a:endParaRPr>
                </a:p>
              </p:txBody>
            </p:sp>
          </p:grpSp>
          <p:grpSp>
            <p:nvGrpSpPr>
              <p:cNvPr id="37" name="Group 36"/>
              <p:cNvGrpSpPr/>
              <p:nvPr/>
            </p:nvGrpSpPr>
            <p:grpSpPr>
              <a:xfrm>
                <a:off x="4418568" y="3409523"/>
                <a:ext cx="948723" cy="370742"/>
                <a:chOff x="4485398" y="3788761"/>
                <a:chExt cx="751236" cy="370742"/>
              </a:xfrm>
            </p:grpSpPr>
            <p:sp>
              <p:nvSpPr>
                <p:cNvPr id="33" name="Rectangle 32"/>
                <p:cNvSpPr/>
                <p:nvPr/>
              </p:nvSpPr>
              <p:spPr>
                <a:xfrm>
                  <a:off x="4485398" y="3788761"/>
                  <a:ext cx="751236" cy="370742"/>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4549858" y="3790171"/>
                  <a:ext cx="646338" cy="369332"/>
                </a:xfrm>
                <a:prstGeom prst="rect">
                  <a:avLst/>
                </a:prstGeom>
                <a:noFill/>
              </p:spPr>
              <p:txBody>
                <a:bodyPr wrap="none" rtlCol="0">
                  <a:spAutoFit/>
                </a:bodyPr>
                <a:lstStyle/>
                <a:p>
                  <a:pPr algn="ctr"/>
                  <a:r>
                    <a:rPr lang="en-ZA" b="1" dirty="0" smtClean="0">
                      <a:solidFill>
                        <a:schemeClr val="bg1"/>
                      </a:solidFill>
                    </a:rPr>
                    <a:t>School</a:t>
                  </a:r>
                  <a:endParaRPr lang="en-GB" b="1" dirty="0">
                    <a:solidFill>
                      <a:schemeClr val="bg1"/>
                    </a:solidFill>
                  </a:endParaRPr>
                </a:p>
              </p:txBody>
            </p:sp>
          </p:grpSp>
          <p:cxnSp>
            <p:nvCxnSpPr>
              <p:cNvPr id="35" name="Straight Connector 34"/>
              <p:cNvCxnSpPr/>
              <p:nvPr/>
            </p:nvCxnSpPr>
            <p:spPr>
              <a:xfrm flipV="1">
                <a:off x="5448780" y="3595599"/>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6911543" y="3103195"/>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V="1">
              <a:off x="6052610" y="3589801"/>
              <a:ext cx="0" cy="1421691"/>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a:off x="5521196" y="3416323"/>
            <a:ext cx="825122" cy="0"/>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316222" y="2307978"/>
            <a:ext cx="0" cy="954849"/>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10"/>
          <p:cNvSpPr>
            <a:spLocks noGrp="1"/>
          </p:cNvSpPr>
          <p:nvPr>
            <p:ph idx="1"/>
          </p:nvPr>
        </p:nvSpPr>
        <p:spPr>
          <a:xfrm>
            <a:off x="390663" y="1324870"/>
            <a:ext cx="3953256" cy="4673045"/>
          </a:xfrm>
        </p:spPr>
        <p:txBody>
          <a:bodyPr numCol="1"/>
          <a:lstStyle/>
          <a:p>
            <a:pPr marL="177800" indent="-177800">
              <a:spcBef>
                <a:spcPts val="300"/>
              </a:spcBef>
            </a:pPr>
            <a:r>
              <a:rPr lang="en-ZA" altLang="en-US" sz="1800" dirty="0" smtClean="0">
                <a:sym typeface="+mn-ea"/>
              </a:rPr>
              <a:t>You </a:t>
            </a:r>
            <a:r>
              <a:rPr lang="en-ZA" altLang="en-US" sz="1800" dirty="0">
                <a:sym typeface="+mn-ea"/>
              </a:rPr>
              <a:t>need a starting point to direct from. </a:t>
            </a:r>
            <a:endParaRPr lang="en-ZA" altLang="en-US" sz="1800" dirty="0">
              <a:sym typeface="+mn-ea"/>
            </a:endParaRPr>
          </a:p>
          <a:p>
            <a:pPr marL="177800" indent="-177800">
              <a:spcBef>
                <a:spcPts val="300"/>
              </a:spcBef>
            </a:pPr>
            <a:r>
              <a:rPr lang="en-ZA" altLang="en-US" sz="1800" dirty="0" smtClean="0"/>
              <a:t>Use words like: left, right, up, down, sideways, across, north, south, east or west.</a:t>
            </a:r>
            <a:endParaRPr lang="en-ZA" altLang="en-US" sz="1800" dirty="0" smtClean="0">
              <a:solidFill>
                <a:srgbClr val="C00000"/>
              </a:solidFill>
            </a:endParaRPr>
          </a:p>
          <a:p>
            <a:pPr>
              <a:spcBef>
                <a:spcPts val="300"/>
              </a:spcBef>
            </a:pPr>
            <a:r>
              <a:rPr lang="en-ZA" altLang="en-US" sz="1800" dirty="0" smtClean="0">
                <a:sym typeface="+mn-ea"/>
              </a:rPr>
              <a:t>Keep </a:t>
            </a:r>
            <a:r>
              <a:rPr lang="en-ZA" altLang="en-US" sz="1800" dirty="0">
                <a:sym typeface="+mn-ea"/>
              </a:rPr>
              <a:t>the route simple, especially if the person who needs directions does not know the area. </a:t>
            </a:r>
            <a:endParaRPr lang="en-ZA" altLang="en-US" sz="1800" dirty="0">
              <a:sym typeface="+mn-ea"/>
            </a:endParaRPr>
          </a:p>
          <a:p>
            <a:pPr>
              <a:spcBef>
                <a:spcPts val="300"/>
              </a:spcBef>
            </a:pPr>
            <a:r>
              <a:rPr lang="en-ZA" altLang="en-US" sz="1800" dirty="0">
                <a:sym typeface="+mn-ea"/>
              </a:rPr>
              <a:t>Tell them where to turn, using a direction and a street name. Landmarks, traffic lights, names of shops are also useful. </a:t>
            </a:r>
            <a:endParaRPr lang="en-ZA" altLang="en-US" sz="1800" dirty="0">
              <a:sym typeface="+mn-ea"/>
            </a:endParaRPr>
          </a:p>
          <a:p>
            <a:pPr>
              <a:spcBef>
                <a:spcPts val="300"/>
              </a:spcBef>
            </a:pPr>
            <a:r>
              <a:rPr lang="en-ZA" altLang="en-US" sz="1800" dirty="0">
                <a:sym typeface="+mn-ea"/>
              </a:rPr>
              <a:t>Tell them how long or how far to go along each road, using number of blocks, landmarks and other helpful information. </a:t>
            </a:r>
            <a:endParaRPr lang="en-ZA" altLang="en-US" sz="1800" dirty="0">
              <a:sym typeface="+mn-ea"/>
            </a:endParaRPr>
          </a:p>
          <a:p>
            <a:pPr>
              <a:spcBef>
                <a:spcPts val="300"/>
              </a:spcBef>
            </a:pPr>
            <a:r>
              <a:rPr lang="en-ZA" altLang="en-US" sz="1800" dirty="0">
                <a:sym typeface="+mn-ea"/>
              </a:rPr>
              <a:t>Tell them which side of the street to find their destination. </a:t>
            </a:r>
            <a:endParaRPr lang="en-ZA" altLang="en-US" sz="1800"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900" decel="100000" fill="hold"/>
                                        <p:tgtEl>
                                          <p:spTgt spid="2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4343920" y="5218657"/>
            <a:ext cx="3806178" cy="772107"/>
          </a:xfrm>
          <a:prstGeom prst="rect">
            <a:avLst/>
          </a:prstGeom>
          <a:solidFill>
            <a:srgbClr val="1A9495"/>
          </a:solidFill>
        </p:spPr>
        <p:txBody>
          <a:bodyPr wrap="square" lIns="144000" tIns="108000" rIns="144000" bIns="108000" rtlCol="0">
            <a:spAutoFit/>
          </a:bodyPr>
          <a:lstStyle/>
          <a:p>
            <a:pPr algn="ctr"/>
            <a:r>
              <a:rPr lang="en-ZA" dirty="0">
                <a:solidFill>
                  <a:schemeClr val="bg1"/>
                </a:solidFill>
              </a:rPr>
              <a:t>Drive straight up the road until the café is in view.</a:t>
            </a:r>
            <a:endParaRPr lang="en-GB" dirty="0">
              <a:solidFill>
                <a:schemeClr val="bg1"/>
              </a:solidFill>
            </a:endParaRPr>
          </a:p>
        </p:txBody>
      </p:sp>
      <p:sp>
        <p:nvSpPr>
          <p:cNvPr id="10" name="Title 1"/>
          <p:cNvSpPr>
            <a:spLocks noGrp="1"/>
          </p:cNvSpPr>
          <p:nvPr>
            <p:ph type="title"/>
          </p:nvPr>
        </p:nvSpPr>
        <p:spPr>
          <a:xfrm>
            <a:off x="381001" y="417320"/>
            <a:ext cx="7905750" cy="720724"/>
          </a:xfrm>
        </p:spPr>
        <p:txBody>
          <a:bodyPr/>
          <a:lstStyle/>
          <a:p>
            <a:r>
              <a:rPr lang="en-ZA" sz="3600" dirty="0">
                <a:sym typeface="+mn-ea"/>
              </a:rPr>
              <a:t>Giving directions</a:t>
            </a:r>
            <a:endParaRPr lang="en-ZA" sz="2400" dirty="0"/>
          </a:p>
        </p:txBody>
      </p:sp>
      <p:sp>
        <p:nvSpPr>
          <p:cNvPr id="12" name="Text Placeholder 3"/>
          <p:cNvSpPr>
            <a:spLocks noGrp="1"/>
          </p:cNvSpPr>
          <p:nvPr>
            <p:ph type="body" sz="quarter" idx="10"/>
          </p:nvPr>
        </p:nvSpPr>
        <p:spPr>
          <a:xfrm>
            <a:off x="399289" y="879075"/>
            <a:ext cx="7905751" cy="301871"/>
          </a:xfrm>
        </p:spPr>
        <p:txBody>
          <a:bodyPr/>
          <a:lstStyle/>
          <a:p>
            <a:r>
              <a:rPr lang="en-ZA" dirty="0">
                <a:solidFill>
                  <a:schemeClr val="bg1">
                    <a:lumMod val="65000"/>
                  </a:schemeClr>
                </a:solidFill>
              </a:rPr>
              <a:t>Unit 7.1</a:t>
            </a:r>
            <a:endParaRPr lang="en-ZA" dirty="0">
              <a:solidFill>
                <a:schemeClr val="bg1">
                  <a:lumMod val="65000"/>
                </a:schemeClr>
              </a:solidFill>
            </a:endParaRPr>
          </a:p>
        </p:txBody>
      </p:sp>
      <p:sp>
        <p:nvSpPr>
          <p:cNvPr id="7" name="Oval 6"/>
          <p:cNvSpPr/>
          <p:nvPr/>
        </p:nvSpPr>
        <p:spPr>
          <a:xfrm>
            <a:off x="6346318" y="4597807"/>
            <a:ext cx="209339" cy="209339"/>
          </a:xfrm>
          <a:prstGeom prst="ellipse">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571280" y="4551236"/>
            <a:ext cx="1394805" cy="307777"/>
          </a:xfrm>
          <a:prstGeom prst="rect">
            <a:avLst/>
          </a:prstGeom>
          <a:noFill/>
        </p:spPr>
        <p:txBody>
          <a:bodyPr wrap="none" rtlCol="0">
            <a:spAutoFit/>
          </a:bodyPr>
          <a:lstStyle/>
          <a:p>
            <a:r>
              <a:rPr lang="en-ZA" sz="1400" b="1" dirty="0" smtClean="0">
                <a:solidFill>
                  <a:srgbClr val="1A9495"/>
                </a:solidFill>
              </a:rPr>
              <a:t>Current Position</a:t>
            </a:r>
            <a:endParaRPr lang="en-GB" sz="1400" b="1" dirty="0">
              <a:solidFill>
                <a:srgbClr val="1A9495"/>
              </a:solidFill>
            </a:endParaRPr>
          </a:p>
        </p:txBody>
      </p:sp>
      <p:cxnSp>
        <p:nvCxnSpPr>
          <p:cNvPr id="39" name="Straight Arrow Connector 38"/>
          <p:cNvCxnSpPr/>
          <p:nvPr/>
        </p:nvCxnSpPr>
        <p:spPr>
          <a:xfrm flipV="1">
            <a:off x="6260844" y="3780265"/>
            <a:ext cx="0" cy="664424"/>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418568" y="1540060"/>
            <a:ext cx="2996978" cy="3485143"/>
            <a:chOff x="4418568" y="1540060"/>
            <a:chExt cx="2996978" cy="3485143"/>
          </a:xfrm>
        </p:grpSpPr>
        <p:grpSp>
          <p:nvGrpSpPr>
            <p:cNvPr id="47" name="Group 46"/>
            <p:cNvGrpSpPr/>
            <p:nvPr/>
          </p:nvGrpSpPr>
          <p:grpSpPr>
            <a:xfrm>
              <a:off x="4418568" y="1540060"/>
              <a:ext cx="2996978" cy="3485143"/>
              <a:chOff x="4418568" y="1540060"/>
              <a:chExt cx="2996978" cy="3485143"/>
            </a:xfrm>
          </p:grpSpPr>
          <p:cxnSp>
            <p:nvCxnSpPr>
              <p:cNvPr id="15" name="Straight Connector 14"/>
              <p:cNvCxnSpPr>
                <a:stCxn id="7" idx="0"/>
              </p:cNvCxnSpPr>
              <p:nvPr/>
            </p:nvCxnSpPr>
            <p:spPr>
              <a:xfrm flipV="1">
                <a:off x="6450988" y="3595600"/>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946984" y="3097396"/>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448780" y="2165995"/>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777595" y="1540060"/>
                <a:ext cx="1342370" cy="662473"/>
                <a:chOff x="4786741" y="1984615"/>
                <a:chExt cx="1342370" cy="662473"/>
              </a:xfrm>
            </p:grpSpPr>
            <p:sp>
              <p:nvSpPr>
                <p:cNvPr id="28" name="Rectangle 27"/>
                <p:cNvSpPr/>
                <p:nvPr/>
              </p:nvSpPr>
              <p:spPr>
                <a:xfrm>
                  <a:off x="4786741" y="1984615"/>
                  <a:ext cx="1342370" cy="662473"/>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140190" y="2136119"/>
                  <a:ext cx="604204" cy="369332"/>
                </a:xfrm>
                <a:prstGeom prst="rect">
                  <a:avLst/>
                </a:prstGeom>
                <a:noFill/>
              </p:spPr>
              <p:txBody>
                <a:bodyPr wrap="none" rtlCol="0">
                  <a:spAutoFit/>
                </a:bodyPr>
                <a:lstStyle/>
                <a:p>
                  <a:r>
                    <a:rPr lang="en-ZA" b="1" dirty="0" smtClean="0">
                      <a:solidFill>
                        <a:schemeClr val="bg1"/>
                      </a:solidFill>
                    </a:rPr>
                    <a:t>Cafe</a:t>
                  </a:r>
                  <a:endParaRPr lang="en-GB" b="1" dirty="0">
                    <a:solidFill>
                      <a:schemeClr val="bg1"/>
                    </a:solidFill>
                  </a:endParaRPr>
                </a:p>
              </p:txBody>
            </p:sp>
          </p:grpSp>
          <p:grpSp>
            <p:nvGrpSpPr>
              <p:cNvPr id="37" name="Group 36"/>
              <p:cNvGrpSpPr/>
              <p:nvPr/>
            </p:nvGrpSpPr>
            <p:grpSpPr>
              <a:xfrm>
                <a:off x="4418568" y="3409523"/>
                <a:ext cx="948723" cy="370742"/>
                <a:chOff x="4485398" y="3788761"/>
                <a:chExt cx="751236" cy="370742"/>
              </a:xfrm>
            </p:grpSpPr>
            <p:sp>
              <p:nvSpPr>
                <p:cNvPr id="33" name="Rectangle 32"/>
                <p:cNvSpPr/>
                <p:nvPr/>
              </p:nvSpPr>
              <p:spPr>
                <a:xfrm>
                  <a:off x="4485398" y="3788761"/>
                  <a:ext cx="751236" cy="370742"/>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4549858" y="3790171"/>
                  <a:ext cx="646338" cy="369332"/>
                </a:xfrm>
                <a:prstGeom prst="rect">
                  <a:avLst/>
                </a:prstGeom>
                <a:noFill/>
              </p:spPr>
              <p:txBody>
                <a:bodyPr wrap="none" rtlCol="0">
                  <a:spAutoFit/>
                </a:bodyPr>
                <a:lstStyle/>
                <a:p>
                  <a:pPr algn="ctr"/>
                  <a:r>
                    <a:rPr lang="en-ZA" b="1" dirty="0" smtClean="0">
                      <a:solidFill>
                        <a:schemeClr val="bg1"/>
                      </a:solidFill>
                    </a:rPr>
                    <a:t>School</a:t>
                  </a:r>
                  <a:endParaRPr lang="en-GB" b="1" dirty="0">
                    <a:solidFill>
                      <a:schemeClr val="bg1"/>
                    </a:solidFill>
                  </a:endParaRPr>
                </a:p>
              </p:txBody>
            </p:sp>
          </p:grpSp>
          <p:cxnSp>
            <p:nvCxnSpPr>
              <p:cNvPr id="35" name="Straight Connector 34"/>
              <p:cNvCxnSpPr/>
              <p:nvPr/>
            </p:nvCxnSpPr>
            <p:spPr>
              <a:xfrm flipV="1">
                <a:off x="5448780" y="3595599"/>
                <a:ext cx="0" cy="1429604"/>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6911543" y="3103195"/>
                <a:ext cx="5799" cy="1002207"/>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V="1">
              <a:off x="6052610" y="3589801"/>
              <a:ext cx="0" cy="1421691"/>
            </a:xfrm>
            <a:prstGeom prst="line">
              <a:avLst/>
            </a:prstGeom>
            <a:ln w="28575">
              <a:solidFill>
                <a:srgbClr val="9CCB45"/>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H="1">
            <a:off x="5521196" y="3416323"/>
            <a:ext cx="825122" cy="0"/>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316222" y="2307978"/>
            <a:ext cx="0" cy="954849"/>
          </a:xfrm>
          <a:prstGeom prst="straightConnector1">
            <a:avLst/>
          </a:prstGeom>
          <a:ln w="38100">
            <a:solidFill>
              <a:srgbClr val="1A9495"/>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783862" y="1542872"/>
            <a:ext cx="1342370" cy="662473"/>
            <a:chOff x="5445984" y="-184097"/>
            <a:chExt cx="1342370" cy="662473"/>
          </a:xfrm>
        </p:grpSpPr>
        <p:sp>
          <p:nvSpPr>
            <p:cNvPr id="26" name="Rectangle 25"/>
            <p:cNvSpPr/>
            <p:nvPr/>
          </p:nvSpPr>
          <p:spPr>
            <a:xfrm>
              <a:off x="5445984" y="-184097"/>
              <a:ext cx="1342370" cy="662473"/>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799433" y="-32593"/>
              <a:ext cx="604204" cy="369332"/>
            </a:xfrm>
            <a:prstGeom prst="rect">
              <a:avLst/>
            </a:prstGeom>
            <a:noFill/>
          </p:spPr>
          <p:txBody>
            <a:bodyPr wrap="none" rtlCol="0">
              <a:spAutoFit/>
            </a:bodyPr>
            <a:lstStyle/>
            <a:p>
              <a:r>
                <a:rPr lang="en-ZA" b="1" dirty="0" smtClean="0">
                  <a:solidFill>
                    <a:schemeClr val="bg1"/>
                  </a:solidFill>
                </a:rPr>
                <a:t>Cafe</a:t>
              </a:r>
              <a:endParaRPr lang="en-GB" b="1" dirty="0">
                <a:solidFill>
                  <a:schemeClr val="bg1"/>
                </a:solidFill>
              </a:endParaRPr>
            </a:p>
          </p:txBody>
        </p:sp>
      </p:grpSp>
      <p:sp>
        <p:nvSpPr>
          <p:cNvPr id="31" name="Content Placeholder 10"/>
          <p:cNvSpPr>
            <a:spLocks noGrp="1"/>
          </p:cNvSpPr>
          <p:nvPr>
            <p:ph idx="1"/>
          </p:nvPr>
        </p:nvSpPr>
        <p:spPr>
          <a:xfrm>
            <a:off x="390663" y="1324870"/>
            <a:ext cx="3953256" cy="4673045"/>
          </a:xfrm>
        </p:spPr>
        <p:txBody>
          <a:bodyPr numCol="1"/>
          <a:lstStyle/>
          <a:p>
            <a:pPr marL="177800" indent="-177800">
              <a:spcBef>
                <a:spcPts val="300"/>
              </a:spcBef>
            </a:pPr>
            <a:r>
              <a:rPr lang="en-ZA" altLang="en-US" sz="1800" dirty="0" smtClean="0">
                <a:sym typeface="+mn-ea"/>
              </a:rPr>
              <a:t>You </a:t>
            </a:r>
            <a:r>
              <a:rPr lang="en-ZA" altLang="en-US" sz="1800" dirty="0">
                <a:sym typeface="+mn-ea"/>
              </a:rPr>
              <a:t>need a starting point to direct from. </a:t>
            </a:r>
            <a:endParaRPr lang="en-ZA" altLang="en-US" sz="1800" dirty="0">
              <a:sym typeface="+mn-ea"/>
            </a:endParaRPr>
          </a:p>
          <a:p>
            <a:pPr marL="177800" indent="-177800">
              <a:spcBef>
                <a:spcPts val="300"/>
              </a:spcBef>
            </a:pPr>
            <a:r>
              <a:rPr lang="en-ZA" altLang="en-US" sz="1800" dirty="0" smtClean="0"/>
              <a:t>Use words like: left, right, up, down, sideways, across, north, south, east or west.</a:t>
            </a:r>
            <a:endParaRPr lang="en-ZA" altLang="en-US" sz="1800" dirty="0" smtClean="0">
              <a:solidFill>
                <a:srgbClr val="C00000"/>
              </a:solidFill>
            </a:endParaRPr>
          </a:p>
          <a:p>
            <a:pPr>
              <a:spcBef>
                <a:spcPts val="300"/>
              </a:spcBef>
            </a:pPr>
            <a:r>
              <a:rPr lang="en-ZA" altLang="en-US" sz="1800" dirty="0" smtClean="0">
                <a:sym typeface="+mn-ea"/>
              </a:rPr>
              <a:t>Keep </a:t>
            </a:r>
            <a:r>
              <a:rPr lang="en-ZA" altLang="en-US" sz="1800" dirty="0">
                <a:sym typeface="+mn-ea"/>
              </a:rPr>
              <a:t>the route simple, especially if the person who needs directions does not know the area. </a:t>
            </a:r>
            <a:endParaRPr lang="en-ZA" altLang="en-US" sz="1800" dirty="0">
              <a:sym typeface="+mn-ea"/>
            </a:endParaRPr>
          </a:p>
          <a:p>
            <a:pPr>
              <a:spcBef>
                <a:spcPts val="300"/>
              </a:spcBef>
            </a:pPr>
            <a:r>
              <a:rPr lang="en-ZA" altLang="en-US" sz="1800" dirty="0">
                <a:sym typeface="+mn-ea"/>
              </a:rPr>
              <a:t>Tell them where to turn, using a direction and a street name. Landmarks, traffic lights, names of shops are also useful. </a:t>
            </a:r>
            <a:endParaRPr lang="en-ZA" altLang="en-US" sz="1800" dirty="0">
              <a:sym typeface="+mn-ea"/>
            </a:endParaRPr>
          </a:p>
          <a:p>
            <a:pPr>
              <a:spcBef>
                <a:spcPts val="300"/>
              </a:spcBef>
            </a:pPr>
            <a:r>
              <a:rPr lang="en-ZA" altLang="en-US" sz="1800" dirty="0">
                <a:sym typeface="+mn-ea"/>
              </a:rPr>
              <a:t>Tell them how long or how far to go along each road, using number of blocks, landmarks and other helpful information. </a:t>
            </a:r>
            <a:endParaRPr lang="en-ZA" altLang="en-US" sz="1800" dirty="0">
              <a:sym typeface="+mn-ea"/>
            </a:endParaRPr>
          </a:p>
          <a:p>
            <a:pPr>
              <a:spcBef>
                <a:spcPts val="300"/>
              </a:spcBef>
            </a:pPr>
            <a:r>
              <a:rPr lang="en-ZA" altLang="en-US" sz="1800" dirty="0">
                <a:sym typeface="+mn-ea"/>
              </a:rPr>
              <a:t>Tell them which side of the street to find their destination. </a:t>
            </a:r>
            <a:endParaRPr lang="en-ZA" altLang="en-US" sz="1800"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Compass directions</a:t>
            </a:r>
            <a:endParaRPr lang="en-ZA" dirty="0"/>
          </a:p>
        </p:txBody>
      </p:sp>
      <p:sp>
        <p:nvSpPr>
          <p:cNvPr id="3" name="Content Placeholder 2"/>
          <p:cNvSpPr>
            <a:spLocks noGrp="1"/>
          </p:cNvSpPr>
          <p:nvPr>
            <p:ph idx="1"/>
          </p:nvPr>
        </p:nvSpPr>
        <p:spPr>
          <a:xfrm>
            <a:off x="399289" y="1592288"/>
            <a:ext cx="7905751" cy="4575599"/>
          </a:xfrm>
        </p:spPr>
        <p:txBody>
          <a:bodyPr anchor="b"/>
          <a:lstStyle/>
          <a:p>
            <a:pPr marL="180975" indent="-180975">
              <a:spcBef>
                <a:spcPts val="600"/>
              </a:spcBef>
            </a:pPr>
            <a:r>
              <a:rPr lang="en-ZA" altLang="en-US" sz="2000" dirty="0">
                <a:sym typeface="+mn-ea"/>
              </a:rPr>
              <a:t>We use the direction north as a reference point. </a:t>
            </a:r>
            <a:endParaRPr lang="en-ZA" altLang="en-US" sz="2000" dirty="0">
              <a:sym typeface="+mn-ea"/>
            </a:endParaRPr>
          </a:p>
          <a:p>
            <a:pPr marL="180975" indent="-180975">
              <a:spcBef>
                <a:spcPts val="600"/>
              </a:spcBef>
            </a:pPr>
            <a:r>
              <a:rPr lang="en-ZA" altLang="en-US" sz="2000" dirty="0">
                <a:sym typeface="+mn-ea"/>
              </a:rPr>
              <a:t>Maps should always show north at the top of the map with an arrow.</a:t>
            </a:r>
            <a:endParaRPr lang="en-ZA" altLang="en-US" sz="2000" dirty="0">
              <a:sym typeface="+mn-ea"/>
            </a:endParaRPr>
          </a:p>
          <a:p>
            <a:pPr marL="180975" indent="-180975">
              <a:spcBef>
                <a:spcPts val="600"/>
              </a:spcBef>
            </a:pPr>
            <a:r>
              <a:rPr lang="en-ZA" altLang="en-US" sz="2000" dirty="0">
                <a:sym typeface="+mn-ea"/>
              </a:rPr>
              <a:t>We use a compass to read direction. </a:t>
            </a:r>
            <a:endParaRPr lang="en-ZA" altLang="en-US" sz="2000" dirty="0">
              <a:sym typeface="+mn-ea"/>
            </a:endParaRPr>
          </a:p>
          <a:p>
            <a:pPr marL="180975" indent="-180975">
              <a:spcBef>
                <a:spcPts val="600"/>
              </a:spcBef>
            </a:pPr>
            <a:r>
              <a:rPr lang="en-ZA" altLang="en-US" sz="2000" dirty="0">
                <a:sym typeface="+mn-ea"/>
              </a:rPr>
              <a:t>The 8 main (cardinal) points are north (N) 	south (S) east (E)  west (W</a:t>
            </a:r>
            <a:r>
              <a:rPr lang="en-ZA" altLang="en-US" sz="2000" dirty="0" smtClean="0">
                <a:sym typeface="+mn-ea"/>
              </a:rPr>
              <a:t>)</a:t>
            </a:r>
            <a:endParaRPr lang="en-ZA" altLang="en-US" sz="2000" dirty="0" smtClean="0">
              <a:sym typeface="+mn-ea"/>
            </a:endParaRPr>
          </a:p>
          <a:p>
            <a:pPr marL="180975" indent="-180975">
              <a:spcBef>
                <a:spcPts val="600"/>
              </a:spcBef>
            </a:pPr>
            <a:r>
              <a:rPr lang="en-ZA" altLang="en-US" sz="2000" dirty="0">
                <a:sym typeface="+mn-ea"/>
              </a:rPr>
              <a:t>The directions between these are north-east (NE); south-east (SE); </a:t>
            </a:r>
            <a:endParaRPr lang="en-ZA" altLang="en-US" sz="2000" dirty="0">
              <a:sym typeface="+mn-ea"/>
            </a:endParaRPr>
          </a:p>
          <a:p>
            <a:pPr marL="0" indent="189230">
              <a:spcBef>
                <a:spcPts val="600"/>
              </a:spcBef>
              <a:buNone/>
            </a:pPr>
            <a:r>
              <a:rPr lang="en-ZA" altLang="en-US" sz="2000" dirty="0" smtClean="0">
                <a:sym typeface="+mn-ea"/>
              </a:rPr>
              <a:t>north-west </a:t>
            </a:r>
            <a:r>
              <a:rPr lang="en-ZA" altLang="en-US" sz="2000" dirty="0">
                <a:sym typeface="+mn-ea"/>
              </a:rPr>
              <a:t>(NW); south-west (SW</a:t>
            </a:r>
            <a:r>
              <a:rPr lang="en-ZA" altLang="en-US" sz="2000" dirty="0" smtClean="0">
                <a:sym typeface="+mn-ea"/>
              </a:rPr>
              <a:t>)</a:t>
            </a: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93554" y="1412876"/>
            <a:ext cx="3309192" cy="259349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Compass directions</a:t>
            </a:r>
            <a:endParaRPr lang="en-ZA" dirty="0"/>
          </a:p>
        </p:txBody>
      </p:sp>
      <p:sp>
        <p:nvSpPr>
          <p:cNvPr id="3" name="Content Placeholder 2"/>
          <p:cNvSpPr>
            <a:spLocks noGrp="1"/>
          </p:cNvSpPr>
          <p:nvPr>
            <p:ph idx="1"/>
          </p:nvPr>
        </p:nvSpPr>
        <p:spPr>
          <a:xfrm>
            <a:off x="399289" y="1592289"/>
            <a:ext cx="7905751" cy="4178784"/>
          </a:xfrm>
        </p:spPr>
        <p:txBody>
          <a:bodyPr anchor="b"/>
          <a:lstStyle/>
          <a:p>
            <a:pPr marL="180975" indent="-180975"/>
            <a:r>
              <a:rPr lang="en-ZA" altLang="en-US" sz="2000" dirty="0">
                <a:sym typeface="+mn-ea"/>
              </a:rPr>
              <a:t>Between these 8 points, we can also identify: </a:t>
            </a:r>
            <a:endParaRPr lang="en-ZA" altLang="en-US" sz="2000" dirty="0">
              <a:sym typeface="+mn-ea"/>
            </a:endParaRPr>
          </a:p>
          <a:p>
            <a:pPr marL="0" indent="0">
              <a:buNone/>
            </a:pPr>
            <a:r>
              <a:rPr lang="en-ZA" altLang="en-US" sz="2000" dirty="0">
                <a:sym typeface="+mn-ea"/>
              </a:rPr>
              <a:t>   </a:t>
            </a:r>
            <a:r>
              <a:rPr lang="en-ZA" altLang="en-US" sz="2000" dirty="0" smtClean="0">
                <a:sym typeface="+mn-ea"/>
              </a:rPr>
              <a:t>	north-north-east </a:t>
            </a:r>
            <a:r>
              <a:rPr lang="en-ZA" altLang="en-US" sz="2000" dirty="0">
                <a:sym typeface="+mn-ea"/>
              </a:rPr>
              <a:t>(NNE)	</a:t>
            </a:r>
            <a:r>
              <a:rPr lang="en-ZA" altLang="en-US" sz="2000" dirty="0" smtClean="0">
                <a:sym typeface="+mn-ea"/>
              </a:rPr>
              <a:t>	east-north-east </a:t>
            </a:r>
            <a:r>
              <a:rPr lang="en-ZA" altLang="en-US" sz="2000" dirty="0">
                <a:sym typeface="+mn-ea"/>
              </a:rPr>
              <a:t>(ENE)		</a:t>
            </a:r>
            <a:r>
              <a:rPr lang="en-ZA" altLang="en-US" sz="2000" dirty="0" smtClean="0">
                <a:sym typeface="+mn-ea"/>
              </a:rPr>
              <a:t>east-south-east </a:t>
            </a:r>
            <a:r>
              <a:rPr lang="en-ZA" altLang="en-US" sz="2000" dirty="0">
                <a:sym typeface="+mn-ea"/>
              </a:rPr>
              <a:t>(ESE)		south-south-east (SSE)	</a:t>
            </a:r>
            <a:r>
              <a:rPr lang="en-ZA" altLang="en-US" sz="2000" dirty="0" smtClean="0">
                <a:sym typeface="+mn-ea"/>
              </a:rPr>
              <a:t>south-south-west </a:t>
            </a:r>
            <a:r>
              <a:rPr lang="en-ZA" altLang="en-US" sz="2000" dirty="0">
                <a:sym typeface="+mn-ea"/>
              </a:rPr>
              <a:t>(SSW)	</a:t>
            </a:r>
            <a:r>
              <a:rPr lang="en-ZA" altLang="en-US" sz="2000" dirty="0" smtClean="0">
                <a:sym typeface="+mn-ea"/>
              </a:rPr>
              <a:t>	west-south-west </a:t>
            </a:r>
            <a:r>
              <a:rPr lang="en-ZA" altLang="en-US" sz="2000" dirty="0">
                <a:sym typeface="+mn-ea"/>
              </a:rPr>
              <a:t>(</a:t>
            </a:r>
            <a:r>
              <a:rPr lang="en-ZA" altLang="en-US" sz="2000" dirty="0" smtClean="0">
                <a:sym typeface="+mn-ea"/>
              </a:rPr>
              <a:t>WSW)	west-north-west </a:t>
            </a:r>
            <a:r>
              <a:rPr lang="en-ZA" altLang="en-US" sz="2000" dirty="0">
                <a:sym typeface="+mn-ea"/>
              </a:rPr>
              <a:t>(WNW)	</a:t>
            </a:r>
            <a:r>
              <a:rPr lang="en-ZA" altLang="en-US" sz="2000" dirty="0" smtClean="0">
                <a:sym typeface="+mn-ea"/>
              </a:rPr>
              <a:t>	north-north-west </a:t>
            </a:r>
            <a:r>
              <a:rPr lang="en-ZA" altLang="en-US" sz="2000" dirty="0">
                <a:sym typeface="+mn-ea"/>
              </a:rPr>
              <a:t>(NNW</a:t>
            </a:r>
            <a:r>
              <a:rPr lang="en-ZA" altLang="en-US" sz="2000" dirty="0" smtClean="0">
                <a:sym typeface="+mn-ea"/>
              </a:rPr>
              <a:t>)</a:t>
            </a:r>
            <a:r>
              <a:rPr lang="en-ZA" altLang="en-US" sz="2000" dirty="0">
                <a:sym typeface="+mn-ea"/>
              </a:rPr>
              <a:t>	 </a:t>
            </a: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93554" y="1412876"/>
            <a:ext cx="3309192" cy="25934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7.3 page 121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a:t>
            </a:r>
            <a:r>
              <a:rPr lang="en-ZA" dirty="0" smtClean="0">
                <a:solidFill>
                  <a:schemeClr val="bg1">
                    <a:lumMod val="65000"/>
                  </a:schemeClr>
                </a:solidFill>
              </a:rPr>
              <a:t>.1</a:t>
            </a:r>
            <a:endParaRPr lang="en-ZA" dirty="0">
              <a:solidFill>
                <a:schemeClr val="bg1">
                  <a:lumMod val="65000"/>
                </a:schemeClr>
              </a:solidFill>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89084" y="1412875"/>
            <a:ext cx="5718131" cy="46550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7.3 page 121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a:t>
            </a:r>
            <a:r>
              <a:rPr lang="en-ZA" dirty="0" smtClean="0">
                <a:solidFill>
                  <a:schemeClr val="bg1">
                    <a:lumMod val="65000"/>
                  </a:schemeClr>
                </a:solidFill>
              </a:rPr>
              <a:t>.1</a:t>
            </a:r>
            <a:endParaRPr lang="en-ZA" dirty="0">
              <a:solidFill>
                <a:schemeClr val="bg1">
                  <a:lumMod val="65000"/>
                </a:schemeClr>
              </a:solidFill>
            </a:endParaRPr>
          </a:p>
        </p:txBody>
      </p:sp>
      <p:sp>
        <p:nvSpPr>
          <p:cNvPr id="6" name="Rectangle 5"/>
          <p:cNvSpPr/>
          <p:nvPr/>
        </p:nvSpPr>
        <p:spPr>
          <a:xfrm>
            <a:off x="863600" y="1410746"/>
            <a:ext cx="7200900" cy="46106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3154"/>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3113"/>
            <a:ext cx="977166" cy="1010861"/>
          </a:xfrm>
          <a:prstGeom prst="rect">
            <a:avLst/>
          </a:prstGeom>
        </p:spPr>
      </p:pic>
      <p:sp>
        <p:nvSpPr>
          <p:cNvPr id="9" name="Content Placeholder 2"/>
          <p:cNvSpPr txBox="1"/>
          <p:nvPr/>
        </p:nvSpPr>
        <p:spPr>
          <a:xfrm>
            <a:off x="1959135" y="4178625"/>
            <a:ext cx="5856392" cy="167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0"/>
              </a:spcBef>
              <a:buFont typeface="+mj-lt"/>
              <a:buAutoNum type="arabicPeriod"/>
            </a:pPr>
            <a:r>
              <a:rPr lang="en-ZA" altLang="en-US" sz="1800" dirty="0">
                <a:sym typeface="+mn-ea"/>
              </a:rPr>
              <a:t>Which ocean lies to the west and which to the east of the country?</a:t>
            </a:r>
            <a:endParaRPr lang="en-ZA" altLang="en-US" sz="1800" dirty="0">
              <a:sym typeface="+mn-ea"/>
            </a:endParaRPr>
          </a:p>
          <a:p>
            <a:pPr marL="266700" indent="-266700">
              <a:spcBef>
                <a:spcPts val="0"/>
              </a:spcBef>
              <a:buFont typeface="+mj-lt"/>
              <a:buAutoNum type="arabicPeriod"/>
            </a:pPr>
            <a:r>
              <a:rPr lang="en-ZA" altLang="en-US" sz="1800" dirty="0">
                <a:sym typeface="+mn-ea"/>
              </a:rPr>
              <a:t>What is the direction of </a:t>
            </a:r>
            <a:r>
              <a:rPr lang="en-ZA" altLang="en-US" sz="1800" dirty="0" err="1">
                <a:sym typeface="+mn-ea"/>
              </a:rPr>
              <a:t>Prieska</a:t>
            </a:r>
            <a:r>
              <a:rPr lang="en-ZA" altLang="en-US" sz="1800" dirty="0">
                <a:sym typeface="+mn-ea"/>
              </a:rPr>
              <a:t> from Cape Town?</a:t>
            </a:r>
            <a:endParaRPr lang="en-ZA" altLang="en-US" sz="1800" dirty="0">
              <a:sym typeface="+mn-ea"/>
            </a:endParaRPr>
          </a:p>
          <a:p>
            <a:pPr marL="266700" indent="-266700">
              <a:spcBef>
                <a:spcPts val="0"/>
              </a:spcBef>
              <a:buFont typeface="+mj-lt"/>
              <a:buAutoNum type="arabicPeriod"/>
            </a:pPr>
            <a:r>
              <a:rPr lang="en-ZA" altLang="en-US" sz="1800" dirty="0">
                <a:sym typeface="+mn-ea"/>
              </a:rPr>
              <a:t>What is the direction of </a:t>
            </a:r>
            <a:r>
              <a:rPr lang="en-ZA" altLang="en-US" sz="1800" dirty="0" err="1">
                <a:sym typeface="+mn-ea"/>
              </a:rPr>
              <a:t>Prieska</a:t>
            </a:r>
            <a:r>
              <a:rPr lang="en-ZA" altLang="en-US" sz="1800" dirty="0">
                <a:sym typeface="+mn-ea"/>
              </a:rPr>
              <a:t> from Port Elizabeth? </a:t>
            </a:r>
            <a:endParaRPr lang="en-ZA" altLang="en-US" sz="1800" dirty="0">
              <a:sym typeface="+mn-ea"/>
            </a:endParaRPr>
          </a:p>
          <a:p>
            <a:pPr marL="266700" indent="-266700">
              <a:spcBef>
                <a:spcPts val="0"/>
              </a:spcBef>
              <a:buFont typeface="+mj-lt"/>
              <a:buAutoNum type="arabicPeriod"/>
            </a:pPr>
            <a:r>
              <a:rPr lang="en-ZA" altLang="en-US" sz="1800" dirty="0">
                <a:sym typeface="+mn-ea"/>
              </a:rPr>
              <a:t>What is the direction of Umtata from Pietermaritzburg?</a:t>
            </a:r>
            <a:endParaRPr lang="en-ZA" altLang="en-US" sz="1800" dirty="0">
              <a:sym typeface="+mn-ea"/>
            </a:endParaRPr>
          </a:p>
          <a:p>
            <a:pPr marL="266700" indent="-266700">
              <a:spcBef>
                <a:spcPts val="0"/>
              </a:spcBef>
              <a:buFont typeface="+mj-lt"/>
              <a:buAutoNum type="arabicPeriod"/>
            </a:pPr>
            <a:r>
              <a:rPr lang="en-ZA" altLang="en-US" sz="1800" dirty="0">
                <a:sym typeface="+mn-ea"/>
              </a:rPr>
              <a:t>What is the direction of Mafikeng from Johannesburg? </a:t>
            </a:r>
            <a:endParaRPr lang="en-ZA" altLang="en-US" sz="1800" dirty="0">
              <a:sym typeface="+mn-ea"/>
            </a:endParaRPr>
          </a:p>
          <a:p>
            <a:pPr marL="266700" indent="-266700">
              <a:spcBef>
                <a:spcPts val="0"/>
              </a:spcBef>
              <a:buFont typeface="+mj-lt"/>
              <a:buAutoNum type="arabicPeriod"/>
            </a:pPr>
            <a:r>
              <a:rPr lang="en-ZA" altLang="en-US" sz="1800" dirty="0">
                <a:sym typeface="+mn-ea"/>
              </a:rPr>
              <a:t>What is the direction of </a:t>
            </a:r>
            <a:r>
              <a:rPr lang="en-ZA" altLang="en-US" sz="1800" dirty="0" err="1">
                <a:sym typeface="+mn-ea"/>
              </a:rPr>
              <a:t>Musina</a:t>
            </a:r>
            <a:r>
              <a:rPr lang="en-ZA" altLang="en-US" sz="1800" dirty="0">
                <a:sym typeface="+mn-ea"/>
              </a:rPr>
              <a:t> from Bloemfontein?  </a:t>
            </a:r>
            <a:endParaRPr lang="en-US" sz="18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3341" y="1616932"/>
            <a:ext cx="3043942" cy="247802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Read, interpret and use representations to make sense of and solve problems in workplace contexts</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7</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0471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567123"/>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altLang="en-US" dirty="0"/>
              <a:t>Example 7.3 page 121</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738" y="1906683"/>
            <a:ext cx="3096186" cy="3658455"/>
          </a:xfrm>
          <a:prstGeom prst="rect">
            <a:avLst/>
          </a:prstGeom>
          <a:noFill/>
          <a:ln>
            <a:noFill/>
          </a:ln>
        </p:spPr>
      </p:pic>
      <p:sp>
        <p:nvSpPr>
          <p:cNvPr id="18" name="Content Placeholder 2"/>
          <p:cNvSpPr txBox="1"/>
          <p:nvPr/>
        </p:nvSpPr>
        <p:spPr>
          <a:xfrm>
            <a:off x="1959135" y="4299393"/>
            <a:ext cx="5856392" cy="167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0"/>
              </a:spcBef>
              <a:buFont typeface="+mj-lt"/>
              <a:buAutoNum type="arabicPeriod"/>
            </a:pPr>
            <a:r>
              <a:rPr lang="en-ZA" altLang="en-US" sz="1800" dirty="0" smtClean="0">
                <a:sym typeface="+mn-ea"/>
              </a:rPr>
              <a:t>Atlantic </a:t>
            </a:r>
            <a:r>
              <a:rPr lang="en-ZA" altLang="en-US" sz="1800" dirty="0">
                <a:sym typeface="+mn-ea"/>
              </a:rPr>
              <a:t>Ocean to the west. </a:t>
            </a:r>
            <a:r>
              <a:rPr lang="en-ZA" altLang="en-US" sz="1800" dirty="0" smtClean="0">
                <a:sym typeface="+mn-ea"/>
              </a:rPr>
              <a:t>Indian </a:t>
            </a:r>
            <a:r>
              <a:rPr lang="en-ZA" altLang="en-US" sz="1800" dirty="0">
                <a:sym typeface="+mn-ea"/>
              </a:rPr>
              <a:t>Ocean to the east.</a:t>
            </a:r>
            <a:endParaRPr lang="en-ZA" altLang="en-US" sz="1800" dirty="0">
              <a:sym typeface="+mn-ea"/>
            </a:endParaRPr>
          </a:p>
          <a:p>
            <a:pPr marL="266700" indent="-266700">
              <a:spcBef>
                <a:spcPts val="0"/>
              </a:spcBef>
              <a:buFont typeface="+mj-lt"/>
              <a:buAutoNum type="arabicPeriod"/>
            </a:pPr>
            <a:r>
              <a:rPr lang="en-ZA" altLang="en-US" sz="1800" dirty="0" smtClean="0">
                <a:sym typeface="+mn-ea"/>
              </a:rPr>
              <a:t>North-east</a:t>
            </a:r>
            <a:endParaRPr lang="en-ZA" altLang="en-US" sz="1800" dirty="0">
              <a:sym typeface="+mn-ea"/>
            </a:endParaRPr>
          </a:p>
          <a:p>
            <a:pPr marL="266700" indent="-266700">
              <a:spcBef>
                <a:spcPts val="0"/>
              </a:spcBef>
              <a:buFont typeface="+mj-lt"/>
              <a:buAutoNum type="arabicPeriod"/>
            </a:pPr>
            <a:r>
              <a:rPr lang="en-ZA" altLang="en-US" sz="1800" dirty="0" smtClean="0">
                <a:sym typeface="+mn-ea"/>
              </a:rPr>
              <a:t>North-west</a:t>
            </a:r>
            <a:endParaRPr lang="en-ZA" altLang="en-US" sz="1800" dirty="0">
              <a:sym typeface="+mn-ea"/>
            </a:endParaRPr>
          </a:p>
          <a:p>
            <a:pPr marL="266700" indent="-266700">
              <a:spcBef>
                <a:spcPts val="0"/>
              </a:spcBef>
              <a:buFont typeface="+mj-lt"/>
              <a:buAutoNum type="arabicPeriod"/>
            </a:pPr>
            <a:r>
              <a:rPr lang="en-ZA" altLang="en-US" sz="1800" dirty="0" smtClean="0">
                <a:sym typeface="+mn-ea"/>
              </a:rPr>
              <a:t>South-west</a:t>
            </a:r>
            <a:endParaRPr lang="en-ZA" altLang="en-US" sz="1800" dirty="0">
              <a:sym typeface="+mn-ea"/>
            </a:endParaRPr>
          </a:p>
          <a:p>
            <a:pPr marL="266700" indent="-266700">
              <a:spcBef>
                <a:spcPts val="0"/>
              </a:spcBef>
              <a:buFont typeface="+mj-lt"/>
              <a:buAutoNum type="arabicPeriod"/>
            </a:pPr>
            <a:r>
              <a:rPr lang="en-ZA" altLang="en-US" sz="1800" dirty="0" smtClean="0">
                <a:sym typeface="+mn-ea"/>
              </a:rPr>
              <a:t>West-north-west </a:t>
            </a:r>
            <a:endParaRPr lang="en-ZA" altLang="en-US" sz="1800" dirty="0">
              <a:sym typeface="+mn-ea"/>
            </a:endParaRPr>
          </a:p>
          <a:p>
            <a:pPr marL="266700" indent="-266700">
              <a:spcBef>
                <a:spcPts val="0"/>
              </a:spcBef>
              <a:buFont typeface="+mj-lt"/>
              <a:buAutoNum type="arabicPeriod"/>
            </a:pPr>
            <a:r>
              <a:rPr lang="en-ZA" altLang="en-US" sz="1800" dirty="0" smtClean="0">
                <a:sym typeface="+mn-ea"/>
              </a:rPr>
              <a:t>North-north-east </a:t>
            </a:r>
            <a:endParaRPr lang="en-US" sz="1800" dirty="0"/>
          </a:p>
          <a:p>
            <a:pPr marL="266700" indent="-266700">
              <a:spcBef>
                <a:spcPts val="0"/>
              </a:spcBef>
              <a:buFont typeface="+mj-lt"/>
              <a:buAutoNum type="arabicPeriod"/>
            </a:pPr>
            <a:endParaRPr lang="en-US" sz="1800"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341" y="1616932"/>
            <a:ext cx="3043942" cy="2478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Effect transition="in" filter="fade">
                                      <p:cBhvr>
                                        <p:cTn id="33" dur="500"/>
                                        <p:tgtEl>
                                          <p:spTgt spid="1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xEl>
                                              <p:pRg st="2" end="2"/>
                                            </p:txEl>
                                          </p:spTgt>
                                        </p:tgtEl>
                                        <p:attrNameLst>
                                          <p:attrName>style.visibility</p:attrName>
                                        </p:attrNameLst>
                                      </p:cBhvr>
                                      <p:to>
                                        <p:strVal val="visible"/>
                                      </p:to>
                                    </p:set>
                                    <p:animEffect transition="in" filter="fade">
                                      <p:cBhvr>
                                        <p:cTn id="38" dur="500"/>
                                        <p:tgtEl>
                                          <p:spTgt spid="1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Effect transition="in" filter="fade">
                                      <p:cBhvr>
                                        <p:cTn id="43" dur="500"/>
                                        <p:tgtEl>
                                          <p:spTgt spid="1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xEl>
                                              <p:pRg st="4" end="4"/>
                                            </p:txEl>
                                          </p:spTgt>
                                        </p:tgtEl>
                                        <p:attrNameLst>
                                          <p:attrName>style.visibility</p:attrName>
                                        </p:attrNameLst>
                                      </p:cBhvr>
                                      <p:to>
                                        <p:strVal val="visible"/>
                                      </p:to>
                                    </p:set>
                                    <p:animEffect transition="in" filter="fade">
                                      <p:cBhvr>
                                        <p:cTn id="48" dur="500"/>
                                        <p:tgtEl>
                                          <p:spTgt spid="18">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xEl>
                                              <p:pRg st="5" end="5"/>
                                            </p:txEl>
                                          </p:spTgt>
                                        </p:tgtEl>
                                        <p:attrNameLst>
                                          <p:attrName>style.visibility</p:attrName>
                                        </p:attrNameLst>
                                      </p:cBhvr>
                                      <p:to>
                                        <p:strVal val="visible"/>
                                      </p:to>
                                    </p:set>
                                    <p:animEffect transition="in" filter="fade">
                                      <p:cBhvr>
                                        <p:cTn id="53"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7.1 </a:t>
            </a:r>
            <a:endParaRPr lang="en-ZA" dirty="0"/>
          </a:p>
        </p:txBody>
      </p:sp>
      <p:sp>
        <p:nvSpPr>
          <p:cNvPr id="3" name="Content Placeholder 2"/>
          <p:cNvSpPr>
            <a:spLocks noGrp="1"/>
          </p:cNvSpPr>
          <p:nvPr>
            <p:ph sz="quarter" idx="10"/>
          </p:nvPr>
        </p:nvSpPr>
        <p:spPr/>
        <p:txBody>
          <a:bodyPr/>
          <a:lstStyle/>
          <a:p>
            <a:r>
              <a:rPr lang="en-ZA" dirty="0" smtClean="0"/>
              <a:t>Exercise 7.1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7.1 </a:t>
            </a:r>
            <a:r>
              <a:rPr lang="en-US" altLang="en-US" sz="2000" dirty="0"/>
              <a:t>on </a:t>
            </a:r>
            <a:r>
              <a:rPr lang="en-US" altLang="en-US" sz="2000" b="1" dirty="0"/>
              <a:t>page </a:t>
            </a:r>
            <a:r>
              <a:rPr lang="en-ZA" altLang="en-US" sz="2000" b="1" dirty="0" smtClean="0"/>
              <a:t>122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Recognise symbols and notations used on plans</a:t>
            </a:r>
            <a:endParaRPr lang="en-ZA" sz="4400" dirty="0"/>
          </a:p>
        </p:txBody>
      </p:sp>
      <p:pic>
        <p:nvPicPr>
          <p:cNvPr id="5" name="Content Placeholder 4"/>
          <p:cNvPicPr>
            <a:picLocks noGrp="1" noChangeAspect="1"/>
          </p:cNvPicPr>
          <p:nvPr>
            <p:ph idx="1"/>
          </p:nvPr>
        </p:nvPicPr>
        <p:blipFill rotWithShape="1">
          <a:blip r:embed="rId1" cstate="print">
            <a:extLst>
              <a:ext uri="{28A0092B-C50C-407E-A947-70E740481C1C}">
                <a14:useLocalDpi xmlns:a14="http://schemas.microsoft.com/office/drawing/2010/main" val="0"/>
              </a:ext>
            </a:extLst>
          </a:blip>
          <a:srcRect l="64054" t="83472" r="6614"/>
          <a:stretch>
            <a:fillRect/>
          </a:stretch>
        </p:blipFill>
        <p:spPr>
          <a:xfrm>
            <a:off x="4808012" y="5346392"/>
            <a:ext cx="871612" cy="735377"/>
          </a:xfrm>
        </p:spPr>
      </p:pic>
      <p:sp>
        <p:nvSpPr>
          <p:cNvPr id="4" name="Text Placeholder 3"/>
          <p:cNvSpPr>
            <a:spLocks noGrp="1"/>
          </p:cNvSpPr>
          <p:nvPr>
            <p:ph type="body" sz="quarter" idx="10"/>
          </p:nvPr>
        </p:nvSpPr>
        <p:spPr/>
        <p:txBody>
          <a:bodyPr/>
          <a:lstStyle/>
          <a:p>
            <a:r>
              <a:rPr lang="en-ZA" dirty="0"/>
              <a:t>Unit </a:t>
            </a:r>
            <a:r>
              <a:rPr lang="en-ZA" dirty="0" smtClean="0"/>
              <a:t>7.2</a:t>
            </a:r>
            <a:endParaRPr lang="en-ZA" dirty="0"/>
          </a:p>
        </p:txBody>
      </p:sp>
      <p:grpSp>
        <p:nvGrpSpPr>
          <p:cNvPr id="26" name="Group 25"/>
          <p:cNvGrpSpPr/>
          <p:nvPr/>
        </p:nvGrpSpPr>
        <p:grpSpPr>
          <a:xfrm>
            <a:off x="561249" y="2918741"/>
            <a:ext cx="3784857" cy="1476375"/>
            <a:chOff x="561249" y="2918741"/>
            <a:chExt cx="3784857" cy="1476375"/>
          </a:xfrm>
        </p:grpSpPr>
        <p:pic>
          <p:nvPicPr>
            <p:cNvPr id="11"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t="70860" r="55181" b="17003"/>
            <a:stretch>
              <a:fillRect/>
            </a:stretch>
          </p:blipFill>
          <p:spPr>
            <a:xfrm>
              <a:off x="561249" y="3291590"/>
              <a:ext cx="1527413" cy="619306"/>
            </a:xfrm>
            <a:prstGeom prst="rect">
              <a:avLst/>
            </a:prstGeom>
          </p:spPr>
        </p:pic>
        <p:sp>
          <p:nvSpPr>
            <p:cNvPr id="18" name="Text Box 10"/>
            <p:cNvSpPr txBox="1"/>
            <p:nvPr/>
          </p:nvSpPr>
          <p:spPr>
            <a:xfrm>
              <a:off x="2163373" y="2918741"/>
              <a:ext cx="2182733" cy="1476375"/>
            </a:xfrm>
            <a:prstGeom prst="rect">
              <a:avLst/>
            </a:prstGeom>
            <a:noFill/>
          </p:spPr>
          <p:txBody>
            <a:bodyPr wrap="square" rtlCol="0" anchor="t">
              <a:spAutoFit/>
            </a:bodyPr>
            <a:lstStyle/>
            <a:p>
              <a:r>
                <a:rPr lang="en-ZA" altLang="en-US" dirty="0">
                  <a:sym typeface="+mn-ea"/>
                </a:rPr>
                <a:t>single door </a:t>
              </a:r>
              <a:endParaRPr lang="en-ZA" altLang="en-US" dirty="0">
                <a:sym typeface="+mn-ea"/>
              </a:endParaRPr>
            </a:p>
            <a:p>
              <a:r>
                <a:rPr lang="en-ZA" altLang="en-US" dirty="0">
                  <a:sym typeface="+mn-ea"/>
                </a:rPr>
                <a:t>The arc shows the path that must be kept clear for the door to open. </a:t>
              </a:r>
              <a:endParaRPr lang="en-US" dirty="0"/>
            </a:p>
          </p:txBody>
        </p:sp>
      </p:grpSp>
      <p:grpSp>
        <p:nvGrpSpPr>
          <p:cNvPr id="27" name="Group 26"/>
          <p:cNvGrpSpPr/>
          <p:nvPr/>
        </p:nvGrpSpPr>
        <p:grpSpPr>
          <a:xfrm>
            <a:off x="617261" y="4424376"/>
            <a:ext cx="3739691" cy="1753235"/>
            <a:chOff x="617261" y="4424376"/>
            <a:chExt cx="3739691" cy="1753235"/>
          </a:xfrm>
        </p:grpSpPr>
        <p:pic>
          <p:nvPicPr>
            <p:cNvPr id="12"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t="85051" r="52843" b="1747"/>
            <a:stretch>
              <a:fillRect/>
            </a:stretch>
          </p:blipFill>
          <p:spPr>
            <a:xfrm>
              <a:off x="617261" y="4905546"/>
              <a:ext cx="1530000" cy="641324"/>
            </a:xfrm>
            <a:prstGeom prst="rect">
              <a:avLst/>
            </a:prstGeom>
          </p:spPr>
        </p:pic>
        <p:sp>
          <p:nvSpPr>
            <p:cNvPr id="19" name="Text Box 11"/>
            <p:cNvSpPr txBox="1"/>
            <p:nvPr/>
          </p:nvSpPr>
          <p:spPr>
            <a:xfrm>
              <a:off x="2164447" y="4424376"/>
              <a:ext cx="2192505" cy="1753235"/>
            </a:xfrm>
            <a:prstGeom prst="rect">
              <a:avLst/>
            </a:prstGeom>
            <a:noFill/>
          </p:spPr>
          <p:txBody>
            <a:bodyPr wrap="square" rtlCol="0" anchor="t">
              <a:spAutoFit/>
            </a:bodyPr>
            <a:lstStyle/>
            <a:p>
              <a:r>
                <a:rPr lang="en-ZA" altLang="en-US" dirty="0">
                  <a:sym typeface="+mn-ea"/>
                </a:rPr>
                <a:t>double door The two arcs show how the doors </a:t>
              </a:r>
              <a:r>
                <a:rPr lang="en-ZA" altLang="en-US" dirty="0" smtClean="0">
                  <a:sym typeface="+mn-ea"/>
                </a:rPr>
                <a:t>will </a:t>
              </a:r>
              <a:r>
                <a:rPr lang="en-ZA" altLang="en-US" dirty="0">
                  <a:sym typeface="+mn-ea"/>
                </a:rPr>
                <a:t>meet when closed and the path followed when the doors open. </a:t>
              </a:r>
              <a:endParaRPr lang="en-US" dirty="0"/>
            </a:p>
          </p:txBody>
        </p:sp>
      </p:grpSp>
      <p:grpSp>
        <p:nvGrpSpPr>
          <p:cNvPr id="28" name="Group 27"/>
          <p:cNvGrpSpPr/>
          <p:nvPr/>
        </p:nvGrpSpPr>
        <p:grpSpPr>
          <a:xfrm>
            <a:off x="4767384" y="2061392"/>
            <a:ext cx="1921870" cy="747301"/>
            <a:chOff x="4767384" y="2061392"/>
            <a:chExt cx="1921870" cy="747301"/>
          </a:xfrm>
        </p:grpSpPr>
        <p:pic>
          <p:nvPicPr>
            <p:cNvPr id="13"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l="61820" r="11718" b="84496"/>
            <a:stretch>
              <a:fillRect/>
            </a:stretch>
          </p:blipFill>
          <p:spPr>
            <a:xfrm>
              <a:off x="4767384" y="2061392"/>
              <a:ext cx="851858" cy="747301"/>
            </a:xfrm>
            <a:prstGeom prst="rect">
              <a:avLst/>
            </a:prstGeom>
          </p:spPr>
        </p:pic>
        <p:sp>
          <p:nvSpPr>
            <p:cNvPr id="20" name="Text Box 12"/>
            <p:cNvSpPr txBox="1"/>
            <p:nvPr/>
          </p:nvSpPr>
          <p:spPr>
            <a:xfrm>
              <a:off x="6016789" y="2153746"/>
              <a:ext cx="672465" cy="368300"/>
            </a:xfrm>
            <a:prstGeom prst="rect">
              <a:avLst/>
            </a:prstGeom>
            <a:noFill/>
          </p:spPr>
          <p:txBody>
            <a:bodyPr wrap="none" rtlCol="0" anchor="t">
              <a:spAutoFit/>
            </a:bodyPr>
            <a:lstStyle/>
            <a:p>
              <a:r>
                <a:rPr lang="en-ZA" altLang="en-US" dirty="0">
                  <a:sym typeface="+mn-ea"/>
                </a:rPr>
                <a:t>toilet</a:t>
              </a:r>
              <a:endParaRPr lang="en-US" dirty="0"/>
            </a:p>
          </p:txBody>
        </p:sp>
      </p:grpSp>
      <p:grpSp>
        <p:nvGrpSpPr>
          <p:cNvPr id="29" name="Group 28"/>
          <p:cNvGrpSpPr/>
          <p:nvPr/>
        </p:nvGrpSpPr>
        <p:grpSpPr>
          <a:xfrm>
            <a:off x="4797124" y="2806290"/>
            <a:ext cx="1840960" cy="668216"/>
            <a:chOff x="4797124" y="2806290"/>
            <a:chExt cx="1840960" cy="668216"/>
          </a:xfrm>
        </p:grpSpPr>
        <p:pic>
          <p:nvPicPr>
            <p:cNvPr id="14"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l="64586" t="15581" r="4170" b="68236"/>
            <a:stretch>
              <a:fillRect/>
            </a:stretch>
          </p:blipFill>
          <p:spPr>
            <a:xfrm>
              <a:off x="4797124" y="2806290"/>
              <a:ext cx="861646" cy="668216"/>
            </a:xfrm>
            <a:prstGeom prst="rect">
              <a:avLst/>
            </a:prstGeom>
          </p:spPr>
        </p:pic>
        <p:sp>
          <p:nvSpPr>
            <p:cNvPr id="21" name="Text Box 13"/>
            <p:cNvSpPr txBox="1"/>
            <p:nvPr/>
          </p:nvSpPr>
          <p:spPr>
            <a:xfrm>
              <a:off x="6037374" y="2917172"/>
              <a:ext cx="600710" cy="368300"/>
            </a:xfrm>
            <a:prstGeom prst="rect">
              <a:avLst/>
            </a:prstGeom>
            <a:noFill/>
          </p:spPr>
          <p:txBody>
            <a:bodyPr wrap="none" rtlCol="0" anchor="t">
              <a:spAutoFit/>
            </a:bodyPr>
            <a:lstStyle/>
            <a:p>
              <a:r>
                <a:rPr lang="en-ZA" altLang="en-US" dirty="0">
                  <a:sym typeface="+mn-ea"/>
                </a:rPr>
                <a:t> sink</a:t>
              </a:r>
              <a:endParaRPr lang="en-US" dirty="0"/>
            </a:p>
          </p:txBody>
        </p:sp>
      </p:grpSp>
      <p:grpSp>
        <p:nvGrpSpPr>
          <p:cNvPr id="30" name="Group 29"/>
          <p:cNvGrpSpPr/>
          <p:nvPr/>
        </p:nvGrpSpPr>
        <p:grpSpPr>
          <a:xfrm>
            <a:off x="4806036" y="3549651"/>
            <a:ext cx="1956369" cy="694593"/>
            <a:chOff x="4806036" y="3549651"/>
            <a:chExt cx="1956369" cy="694593"/>
          </a:xfrm>
        </p:grpSpPr>
        <p:pic>
          <p:nvPicPr>
            <p:cNvPr id="15"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l="64083" t="33325" r="4035" b="49853"/>
            <a:stretch>
              <a:fillRect/>
            </a:stretch>
          </p:blipFill>
          <p:spPr>
            <a:xfrm>
              <a:off x="4806036" y="3549651"/>
              <a:ext cx="879231" cy="694593"/>
            </a:xfrm>
            <a:prstGeom prst="rect">
              <a:avLst/>
            </a:prstGeom>
          </p:spPr>
        </p:pic>
        <p:sp>
          <p:nvSpPr>
            <p:cNvPr id="22" name="Text Box 14"/>
            <p:cNvSpPr txBox="1"/>
            <p:nvPr/>
          </p:nvSpPr>
          <p:spPr>
            <a:xfrm>
              <a:off x="6033425" y="3710034"/>
              <a:ext cx="728980" cy="368300"/>
            </a:xfrm>
            <a:prstGeom prst="rect">
              <a:avLst/>
            </a:prstGeom>
            <a:noFill/>
          </p:spPr>
          <p:txBody>
            <a:bodyPr wrap="none" rtlCol="0" anchor="t">
              <a:spAutoFit/>
            </a:bodyPr>
            <a:lstStyle/>
            <a:p>
              <a:r>
                <a:rPr lang="en-ZA" altLang="en-US" dirty="0">
                  <a:sym typeface="+mn-ea"/>
                </a:rPr>
                <a:t> stove</a:t>
              </a:r>
              <a:endParaRPr lang="en-US" dirty="0"/>
            </a:p>
          </p:txBody>
        </p:sp>
      </p:grpSp>
      <p:grpSp>
        <p:nvGrpSpPr>
          <p:cNvPr id="31" name="Group 30"/>
          <p:cNvGrpSpPr/>
          <p:nvPr/>
        </p:nvGrpSpPr>
        <p:grpSpPr>
          <a:xfrm>
            <a:off x="4869257" y="4313198"/>
            <a:ext cx="2435799" cy="973901"/>
            <a:chOff x="4869257" y="4313198"/>
            <a:chExt cx="2435799" cy="973901"/>
          </a:xfrm>
        </p:grpSpPr>
        <p:pic>
          <p:nvPicPr>
            <p:cNvPr id="16"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l="65383" t="51425" b="18551"/>
            <a:stretch>
              <a:fillRect/>
            </a:stretch>
          </p:blipFill>
          <p:spPr>
            <a:xfrm>
              <a:off x="4869257" y="4313198"/>
              <a:ext cx="749985" cy="973901"/>
            </a:xfrm>
            <a:prstGeom prst="rect">
              <a:avLst/>
            </a:prstGeom>
          </p:spPr>
        </p:pic>
        <p:sp>
          <p:nvSpPr>
            <p:cNvPr id="23" name="Text Box 15"/>
            <p:cNvSpPr txBox="1"/>
            <p:nvPr/>
          </p:nvSpPr>
          <p:spPr>
            <a:xfrm>
              <a:off x="6018546" y="4634813"/>
              <a:ext cx="1286510" cy="368300"/>
            </a:xfrm>
            <a:prstGeom prst="rect">
              <a:avLst/>
            </a:prstGeom>
            <a:noFill/>
          </p:spPr>
          <p:txBody>
            <a:bodyPr wrap="none" rtlCol="0" anchor="t">
              <a:spAutoFit/>
            </a:bodyPr>
            <a:lstStyle/>
            <a:p>
              <a:r>
                <a:rPr lang="en-ZA" altLang="en-US" dirty="0">
                  <a:sym typeface="+mn-ea"/>
                </a:rPr>
                <a:t> double bed</a:t>
              </a:r>
              <a:endParaRPr lang="en-US" dirty="0"/>
            </a:p>
          </p:txBody>
        </p:sp>
      </p:grpSp>
      <p:sp>
        <p:nvSpPr>
          <p:cNvPr id="24" name="Text Box 16"/>
          <p:cNvSpPr txBox="1"/>
          <p:nvPr/>
        </p:nvSpPr>
        <p:spPr>
          <a:xfrm>
            <a:off x="6037299" y="5525568"/>
            <a:ext cx="692785" cy="368300"/>
          </a:xfrm>
          <a:prstGeom prst="rect">
            <a:avLst/>
          </a:prstGeom>
          <a:noFill/>
        </p:spPr>
        <p:txBody>
          <a:bodyPr wrap="none" rtlCol="0" anchor="t">
            <a:spAutoFit/>
          </a:bodyPr>
          <a:lstStyle/>
          <a:p>
            <a:r>
              <a:rPr lang="en-ZA" altLang="en-US" dirty="0">
                <a:sym typeface="+mn-ea"/>
              </a:rPr>
              <a:t> chair</a:t>
            </a:r>
            <a:endParaRPr lang="en-US" dirty="0"/>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160" y="2283997"/>
            <a:ext cx="2927589" cy="3459241"/>
          </a:xfrm>
          <a:prstGeom prst="rect">
            <a:avLst/>
          </a:prstGeom>
          <a:noFill/>
          <a:ln>
            <a:noFill/>
          </a:ln>
        </p:spPr>
      </p:pic>
      <p:grpSp>
        <p:nvGrpSpPr>
          <p:cNvPr id="6" name="Group 5"/>
          <p:cNvGrpSpPr/>
          <p:nvPr/>
        </p:nvGrpSpPr>
        <p:grpSpPr>
          <a:xfrm>
            <a:off x="562235" y="2020977"/>
            <a:ext cx="3557533" cy="857315"/>
            <a:chOff x="562235" y="2020977"/>
            <a:chExt cx="3557533" cy="857315"/>
          </a:xfrm>
        </p:grpSpPr>
        <p:grpSp>
          <p:nvGrpSpPr>
            <p:cNvPr id="25" name="Group 24"/>
            <p:cNvGrpSpPr/>
            <p:nvPr/>
          </p:nvGrpSpPr>
          <p:grpSpPr>
            <a:xfrm>
              <a:off x="562235" y="2020977"/>
              <a:ext cx="3555254" cy="857315"/>
              <a:chOff x="562235" y="2020977"/>
              <a:chExt cx="3555254" cy="857315"/>
            </a:xfrm>
          </p:grpSpPr>
          <p:pic>
            <p:nvPicPr>
              <p:cNvPr id="9"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t="56465" r="64427" b="38638"/>
              <a:stretch>
                <a:fillRect/>
              </a:stretch>
            </p:blipFill>
            <p:spPr>
              <a:xfrm>
                <a:off x="696079" y="2150367"/>
                <a:ext cx="1276332" cy="263089"/>
              </a:xfrm>
              <a:prstGeom prst="rect">
                <a:avLst/>
              </a:prstGeom>
            </p:spPr>
          </p:pic>
          <p:pic>
            <p:nvPicPr>
              <p:cNvPr id="10" name="Content Placeholder 4"/>
              <p:cNvPicPr>
                <a:picLocks noChangeAspect="1"/>
              </p:cNvPicPr>
              <p:nvPr/>
            </p:nvPicPr>
            <p:blipFill rotWithShape="1">
              <a:blip r:embed="rId1" cstate="print">
                <a:extLst>
                  <a:ext uri="{28A0092B-C50C-407E-A947-70E740481C1C}">
                    <a14:useLocalDpi xmlns:a14="http://schemas.microsoft.com/office/drawing/2010/main" val="0"/>
                  </a:ext>
                </a:extLst>
              </a:blip>
              <a:srcRect t="62995" r="54649" b="30830"/>
              <a:stretch>
                <a:fillRect/>
              </a:stretch>
            </p:blipFill>
            <p:spPr>
              <a:xfrm>
                <a:off x="562235" y="2567105"/>
                <a:ext cx="1526428" cy="311187"/>
              </a:xfrm>
              <a:prstGeom prst="rect">
                <a:avLst/>
              </a:prstGeom>
            </p:spPr>
          </p:pic>
          <p:sp>
            <p:nvSpPr>
              <p:cNvPr id="17" name="Text Box 7"/>
              <p:cNvSpPr txBox="1"/>
              <p:nvPr/>
            </p:nvSpPr>
            <p:spPr>
              <a:xfrm>
                <a:off x="2171999" y="2020977"/>
                <a:ext cx="1945490" cy="368300"/>
              </a:xfrm>
              <a:prstGeom prst="rect">
                <a:avLst/>
              </a:prstGeom>
              <a:noFill/>
            </p:spPr>
            <p:txBody>
              <a:bodyPr wrap="square" rtlCol="0" anchor="t">
                <a:spAutoFit/>
              </a:bodyPr>
              <a:lstStyle/>
              <a:p>
                <a:r>
                  <a:rPr lang="en-ZA" altLang="en-US" dirty="0">
                    <a:sym typeface="+mn-ea"/>
                  </a:rPr>
                  <a:t>wall </a:t>
                </a:r>
                <a:endParaRPr lang="en-US" dirty="0"/>
              </a:p>
            </p:txBody>
          </p:sp>
        </p:grpSp>
        <p:sp>
          <p:nvSpPr>
            <p:cNvPr id="3" name="Text Box 7"/>
            <p:cNvSpPr txBox="1"/>
            <p:nvPr/>
          </p:nvSpPr>
          <p:spPr>
            <a:xfrm>
              <a:off x="2174278" y="2498721"/>
              <a:ext cx="1945490" cy="368300"/>
            </a:xfrm>
            <a:prstGeom prst="rect">
              <a:avLst/>
            </a:prstGeom>
            <a:noFill/>
          </p:spPr>
          <p:txBody>
            <a:bodyPr wrap="square" rtlCol="0" anchor="t">
              <a:spAutoFit/>
            </a:bodyPr>
            <a:lstStyle/>
            <a:p>
              <a:r>
                <a:rPr lang="en-ZA" altLang="en-US" dirty="0">
                  <a:sym typeface="+mn-ea"/>
                </a:rPr>
                <a:t>window </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7.4 page 124</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endParaRPr lang="en-ZA" dirty="0">
              <a:solidFill>
                <a:schemeClr val="bg1">
                  <a:lumMod val="65000"/>
                </a:schemeClr>
              </a:solidFill>
            </a:endParaRPr>
          </a:p>
        </p:txBody>
      </p:sp>
      <p:sp>
        <p:nvSpPr>
          <p:cNvPr id="6" name="Rectangle 5"/>
          <p:cNvSpPr/>
          <p:nvPr/>
        </p:nvSpPr>
        <p:spPr>
          <a:xfrm>
            <a:off x="863600" y="1410746"/>
            <a:ext cx="7200900" cy="46106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3154"/>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3113"/>
            <a:ext cx="977166" cy="1010861"/>
          </a:xfrm>
          <a:prstGeom prst="rect">
            <a:avLst/>
          </a:prstGeom>
        </p:spPr>
      </p:pic>
      <p:sp>
        <p:nvSpPr>
          <p:cNvPr id="3" name="Rectangle 2"/>
          <p:cNvSpPr/>
          <p:nvPr/>
        </p:nvSpPr>
        <p:spPr>
          <a:xfrm>
            <a:off x="2030085" y="1674101"/>
            <a:ext cx="3945255" cy="398780"/>
          </a:xfrm>
          <a:prstGeom prst="rect">
            <a:avLst/>
          </a:prstGeom>
        </p:spPr>
        <p:txBody>
          <a:bodyPr wrap="none">
            <a:spAutoFit/>
          </a:bodyPr>
          <a:lstStyle/>
          <a:p>
            <a:pPr indent="0">
              <a:buFont typeface="Arial" panose="020B0604020202020204" pitchFamily="34" charset="0"/>
              <a:buNone/>
            </a:pPr>
            <a:r>
              <a:rPr lang="en-ZA" altLang="en-US" sz="2000" dirty="0"/>
              <a:t>Name the symbols in this floor plan.</a:t>
            </a:r>
            <a:r>
              <a:rPr lang="en-ZA" altLang="en-US" b="1" dirty="0"/>
              <a:t> </a:t>
            </a:r>
            <a:endParaRPr lang="en-ZA" alt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900" y="2165200"/>
            <a:ext cx="5484971" cy="351672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0737" y="1432894"/>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567123"/>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7.4 page 124</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7.2</a:t>
            </a:r>
            <a:endParaRPr lang="en-ZA" dirty="0">
              <a:solidFill>
                <a:schemeClr val="bg1">
                  <a:lumMod val="65000"/>
                </a:scheme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738" y="1906683"/>
            <a:ext cx="3096186" cy="3658455"/>
          </a:xfrm>
          <a:prstGeom prst="rect">
            <a:avLst/>
          </a:prstGeom>
          <a:noFill/>
          <a:ln>
            <a:noFill/>
          </a:ln>
        </p:spPr>
      </p:pic>
      <p:grpSp>
        <p:nvGrpSpPr>
          <p:cNvPr id="43" name="Group 42"/>
          <p:cNvGrpSpPr/>
          <p:nvPr/>
        </p:nvGrpSpPr>
        <p:grpSpPr>
          <a:xfrm>
            <a:off x="2227752" y="1687787"/>
            <a:ext cx="2020398" cy="1334665"/>
            <a:chOff x="2227752" y="1687787"/>
            <a:chExt cx="2020398" cy="133466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116" y="2172855"/>
              <a:ext cx="479234" cy="849597"/>
            </a:xfrm>
            <a:prstGeom prst="rect">
              <a:avLst/>
            </a:prstGeom>
          </p:spPr>
        </p:pic>
        <p:sp>
          <p:nvSpPr>
            <p:cNvPr id="26" name="TextBox 25"/>
            <p:cNvSpPr txBox="1"/>
            <p:nvPr/>
          </p:nvSpPr>
          <p:spPr>
            <a:xfrm>
              <a:off x="2227752" y="1687787"/>
              <a:ext cx="2020398" cy="369332"/>
            </a:xfrm>
            <a:prstGeom prst="rect">
              <a:avLst/>
            </a:prstGeom>
            <a:solidFill>
              <a:srgbClr val="BDDA73"/>
            </a:solidFill>
          </p:spPr>
          <p:txBody>
            <a:bodyPr wrap="square" rtlCol="0">
              <a:spAutoFit/>
            </a:bodyPr>
            <a:lstStyle/>
            <a:p>
              <a:r>
                <a:rPr lang="en-ZA" dirty="0" smtClean="0"/>
                <a:t>Doors</a:t>
              </a:r>
              <a:endParaRPr lang="en-GB" dirty="0"/>
            </a:p>
          </p:txBody>
        </p:sp>
      </p:grpSp>
      <p:grpSp>
        <p:nvGrpSpPr>
          <p:cNvPr id="44" name="Group 43"/>
          <p:cNvGrpSpPr/>
          <p:nvPr/>
        </p:nvGrpSpPr>
        <p:grpSpPr>
          <a:xfrm>
            <a:off x="4615299" y="1691343"/>
            <a:ext cx="2020398" cy="932757"/>
            <a:chOff x="4615299" y="1691343"/>
            <a:chExt cx="2020398" cy="93275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555" y="2480100"/>
              <a:ext cx="1302514" cy="144000"/>
            </a:xfrm>
            <a:prstGeom prst="rect">
              <a:avLst/>
            </a:prstGeom>
          </p:spPr>
        </p:pic>
        <p:sp>
          <p:nvSpPr>
            <p:cNvPr id="35" name="TextBox 34"/>
            <p:cNvSpPr txBox="1"/>
            <p:nvPr/>
          </p:nvSpPr>
          <p:spPr>
            <a:xfrm>
              <a:off x="4615299" y="1691343"/>
              <a:ext cx="2020398" cy="369332"/>
            </a:xfrm>
            <a:prstGeom prst="rect">
              <a:avLst/>
            </a:prstGeom>
            <a:solidFill>
              <a:srgbClr val="BDDA73"/>
            </a:solidFill>
          </p:spPr>
          <p:txBody>
            <a:bodyPr wrap="square" rtlCol="0">
              <a:spAutoFit/>
            </a:bodyPr>
            <a:lstStyle/>
            <a:p>
              <a:r>
                <a:rPr lang="en-ZA" dirty="0"/>
                <a:t>Window</a:t>
              </a:r>
              <a:endParaRPr lang="en-GB" dirty="0"/>
            </a:p>
          </p:txBody>
        </p:sp>
      </p:grpSp>
      <p:grpSp>
        <p:nvGrpSpPr>
          <p:cNvPr id="45" name="Group 44"/>
          <p:cNvGrpSpPr/>
          <p:nvPr/>
        </p:nvGrpSpPr>
        <p:grpSpPr>
          <a:xfrm>
            <a:off x="2248750" y="3161566"/>
            <a:ext cx="2020398" cy="1348068"/>
            <a:chOff x="2248750" y="3161566"/>
            <a:chExt cx="2020398" cy="1348068"/>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864" y="3646634"/>
              <a:ext cx="612173" cy="863000"/>
            </a:xfrm>
            <a:prstGeom prst="rect">
              <a:avLst/>
            </a:prstGeom>
          </p:spPr>
        </p:pic>
        <p:sp>
          <p:nvSpPr>
            <p:cNvPr id="38" name="TextBox 37"/>
            <p:cNvSpPr txBox="1"/>
            <p:nvPr/>
          </p:nvSpPr>
          <p:spPr>
            <a:xfrm>
              <a:off x="2248750" y="3161566"/>
              <a:ext cx="2020398" cy="369332"/>
            </a:xfrm>
            <a:prstGeom prst="rect">
              <a:avLst/>
            </a:prstGeom>
            <a:solidFill>
              <a:srgbClr val="BDDA73"/>
            </a:solidFill>
          </p:spPr>
          <p:txBody>
            <a:bodyPr wrap="square" rtlCol="0">
              <a:spAutoFit/>
            </a:bodyPr>
            <a:lstStyle/>
            <a:p>
              <a:r>
                <a:rPr lang="en-ZA" dirty="0" smtClean="0"/>
                <a:t>Sink</a:t>
              </a:r>
              <a:endParaRPr lang="en-GB" dirty="0"/>
            </a:p>
          </p:txBody>
        </p:sp>
      </p:grpSp>
      <p:grpSp>
        <p:nvGrpSpPr>
          <p:cNvPr id="46" name="Group 45"/>
          <p:cNvGrpSpPr/>
          <p:nvPr/>
        </p:nvGrpSpPr>
        <p:grpSpPr>
          <a:xfrm>
            <a:off x="4636297" y="3157030"/>
            <a:ext cx="2020398" cy="1387692"/>
            <a:chOff x="4636297" y="3157030"/>
            <a:chExt cx="2020398" cy="1387692"/>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8700" y="3643011"/>
              <a:ext cx="733595" cy="901711"/>
            </a:xfrm>
            <a:prstGeom prst="rect">
              <a:avLst/>
            </a:prstGeom>
          </p:spPr>
        </p:pic>
        <p:sp>
          <p:nvSpPr>
            <p:cNvPr id="39" name="TextBox 38"/>
            <p:cNvSpPr txBox="1"/>
            <p:nvPr/>
          </p:nvSpPr>
          <p:spPr>
            <a:xfrm>
              <a:off x="4636297" y="3157030"/>
              <a:ext cx="2020398" cy="369332"/>
            </a:xfrm>
            <a:prstGeom prst="rect">
              <a:avLst/>
            </a:prstGeom>
            <a:solidFill>
              <a:srgbClr val="BDDA73"/>
            </a:solidFill>
          </p:spPr>
          <p:txBody>
            <a:bodyPr wrap="square" rtlCol="0">
              <a:spAutoFit/>
            </a:bodyPr>
            <a:lstStyle/>
            <a:p>
              <a:r>
                <a:rPr lang="en-ZA" dirty="0" smtClean="0"/>
                <a:t>Dishwasher</a:t>
              </a:r>
              <a:endParaRPr lang="en-GB" dirty="0"/>
            </a:p>
          </p:txBody>
        </p:sp>
      </p:grpSp>
      <p:grpSp>
        <p:nvGrpSpPr>
          <p:cNvPr id="47" name="Group 46"/>
          <p:cNvGrpSpPr/>
          <p:nvPr/>
        </p:nvGrpSpPr>
        <p:grpSpPr>
          <a:xfrm>
            <a:off x="2248750" y="4614337"/>
            <a:ext cx="2020398" cy="1185631"/>
            <a:chOff x="2248750" y="4614337"/>
            <a:chExt cx="2020398" cy="1185631"/>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00182" y="5158011"/>
              <a:ext cx="1317534" cy="641957"/>
            </a:xfrm>
            <a:prstGeom prst="rect">
              <a:avLst/>
            </a:prstGeom>
          </p:spPr>
        </p:pic>
        <p:sp>
          <p:nvSpPr>
            <p:cNvPr id="40" name="TextBox 39"/>
            <p:cNvSpPr txBox="1"/>
            <p:nvPr/>
          </p:nvSpPr>
          <p:spPr>
            <a:xfrm>
              <a:off x="2248750" y="4614337"/>
              <a:ext cx="2020398" cy="369332"/>
            </a:xfrm>
            <a:prstGeom prst="rect">
              <a:avLst/>
            </a:prstGeom>
            <a:solidFill>
              <a:srgbClr val="BDDA73"/>
            </a:solidFill>
          </p:spPr>
          <p:txBody>
            <a:bodyPr wrap="square" rtlCol="0">
              <a:spAutoFit/>
            </a:bodyPr>
            <a:lstStyle/>
            <a:p>
              <a:r>
                <a:rPr lang="en-ZA" dirty="0" smtClean="0"/>
                <a:t>Stove</a:t>
              </a:r>
              <a:endParaRPr lang="en-GB" dirty="0"/>
            </a:p>
          </p:txBody>
        </p:sp>
      </p:grpSp>
      <p:grpSp>
        <p:nvGrpSpPr>
          <p:cNvPr id="48" name="Group 47"/>
          <p:cNvGrpSpPr/>
          <p:nvPr/>
        </p:nvGrpSpPr>
        <p:grpSpPr>
          <a:xfrm>
            <a:off x="4636297" y="4610273"/>
            <a:ext cx="2020398" cy="1219940"/>
            <a:chOff x="4636297" y="4610273"/>
            <a:chExt cx="2020398" cy="1219940"/>
          </a:xfrm>
        </p:grpSpPr>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5063186" y="5142467"/>
              <a:ext cx="1166620" cy="687746"/>
            </a:xfrm>
            <a:prstGeom prst="rect">
              <a:avLst/>
            </a:prstGeom>
          </p:spPr>
        </p:pic>
        <p:sp>
          <p:nvSpPr>
            <p:cNvPr id="41" name="TextBox 40"/>
            <p:cNvSpPr txBox="1"/>
            <p:nvPr/>
          </p:nvSpPr>
          <p:spPr>
            <a:xfrm>
              <a:off x="4636297" y="4610273"/>
              <a:ext cx="2020398" cy="369332"/>
            </a:xfrm>
            <a:prstGeom prst="rect">
              <a:avLst/>
            </a:prstGeom>
            <a:solidFill>
              <a:srgbClr val="BDDA73"/>
            </a:solidFill>
          </p:spPr>
          <p:txBody>
            <a:bodyPr wrap="square" rtlCol="0">
              <a:spAutoFit/>
            </a:bodyPr>
            <a:lstStyle/>
            <a:p>
              <a:r>
                <a:rPr lang="en-ZA" dirty="0" smtClean="0"/>
                <a:t>Fridge</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7.2 </a:t>
            </a:r>
            <a:endParaRPr lang="en-ZA" dirty="0"/>
          </a:p>
        </p:txBody>
      </p:sp>
      <p:sp>
        <p:nvSpPr>
          <p:cNvPr id="3" name="Content Placeholder 2"/>
          <p:cNvSpPr>
            <a:spLocks noGrp="1"/>
          </p:cNvSpPr>
          <p:nvPr>
            <p:ph sz="quarter" idx="10"/>
          </p:nvPr>
        </p:nvSpPr>
        <p:spPr/>
        <p:txBody>
          <a:bodyPr/>
          <a:lstStyle/>
          <a:p>
            <a:r>
              <a:rPr lang="en-ZA" dirty="0" smtClean="0"/>
              <a:t>Exercise 7.2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7.2 </a:t>
            </a:r>
            <a:r>
              <a:rPr lang="en-US" altLang="en-US" sz="2000" dirty="0"/>
              <a:t>on </a:t>
            </a:r>
            <a:r>
              <a:rPr lang="en-US" altLang="en-US" sz="2000" b="1" dirty="0"/>
              <a:t>page </a:t>
            </a:r>
            <a:r>
              <a:rPr lang="en-US" altLang="en-US" sz="2000" b="1" dirty="0" smtClean="0"/>
              <a:t>1</a:t>
            </a:r>
            <a:r>
              <a:rPr lang="en-ZA" altLang="en-US" sz="2000" b="1" dirty="0" smtClean="0"/>
              <a:t>25</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Working with </a:t>
            </a:r>
            <a:r>
              <a:rPr lang="en-ZA" dirty="0" smtClean="0"/>
              <a:t>scale</a:t>
            </a:r>
            <a:endParaRPr lang="en-ZA" dirty="0"/>
          </a:p>
        </p:txBody>
      </p:sp>
      <p:sp>
        <p:nvSpPr>
          <p:cNvPr id="3" name="Content Placeholder 2"/>
          <p:cNvSpPr>
            <a:spLocks noGrp="1"/>
          </p:cNvSpPr>
          <p:nvPr>
            <p:ph idx="1"/>
          </p:nvPr>
        </p:nvSpPr>
        <p:spPr/>
        <p:txBody>
          <a:bodyPr/>
          <a:lstStyle/>
          <a:p>
            <a:pPr marL="0" indent="0">
              <a:buNone/>
            </a:pPr>
            <a:r>
              <a:rPr lang="en-ZA" sz="2000" dirty="0">
                <a:sym typeface="+mn-ea"/>
              </a:rPr>
              <a:t>Using scale to calculate actual </a:t>
            </a:r>
            <a:r>
              <a:rPr lang="en-ZA" sz="2000" dirty="0" smtClean="0">
                <a:sym typeface="+mn-ea"/>
              </a:rPr>
              <a:t>distances</a:t>
            </a:r>
            <a:endParaRPr lang="en-ZA" sz="2000" dirty="0" smtClean="0">
              <a:sym typeface="+mn-ea"/>
            </a:endParaRPr>
          </a:p>
          <a:p>
            <a:endParaRPr lang="en-ZA" sz="2000" dirty="0">
              <a:sym typeface="+mn-ea"/>
            </a:endParaRPr>
          </a:p>
          <a:p>
            <a:r>
              <a:rPr lang="en-ZA" sz="2000" dirty="0">
                <a:sym typeface="+mn-ea"/>
              </a:rPr>
              <a:t>Scale is written  </a:t>
            </a:r>
            <a:r>
              <a:rPr lang="en-ZA" sz="2000" dirty="0" smtClean="0">
                <a:sym typeface="+mn-ea"/>
              </a:rPr>
              <a:t>         as </a:t>
            </a:r>
            <a:r>
              <a:rPr lang="en-ZA" sz="2000" dirty="0">
                <a:sym typeface="+mn-ea"/>
              </a:rPr>
              <a:t>a </a:t>
            </a:r>
            <a:r>
              <a:rPr lang="en-ZA" sz="2000" dirty="0" smtClean="0">
                <a:sym typeface="+mn-ea"/>
              </a:rPr>
              <a:t>ratio             length </a:t>
            </a:r>
            <a:r>
              <a:rPr lang="en-ZA" sz="2000" dirty="0">
                <a:sym typeface="+mn-ea"/>
              </a:rPr>
              <a:t>in image : actual </a:t>
            </a:r>
            <a:r>
              <a:rPr lang="en-ZA" sz="2000" dirty="0" smtClean="0">
                <a:sym typeface="+mn-ea"/>
              </a:rPr>
              <a:t>length</a:t>
            </a:r>
            <a:endParaRPr lang="en-ZA" sz="2000" dirty="0">
              <a:sym typeface="+mn-ea"/>
            </a:endParaRPr>
          </a:p>
          <a:p>
            <a:pPr marL="266700" indent="0">
              <a:buNone/>
            </a:pPr>
            <a:r>
              <a:rPr lang="en-ZA" sz="2000" dirty="0">
                <a:sym typeface="+mn-ea"/>
              </a:rPr>
              <a:t>or                  	</a:t>
            </a:r>
            <a:r>
              <a:rPr lang="en-ZA" sz="2000" dirty="0" smtClean="0">
                <a:sym typeface="+mn-ea"/>
              </a:rPr>
              <a:t>          as </a:t>
            </a:r>
            <a:r>
              <a:rPr lang="en-ZA" sz="2000" dirty="0">
                <a:sym typeface="+mn-ea"/>
              </a:rPr>
              <a:t>a </a:t>
            </a:r>
            <a:r>
              <a:rPr lang="en-ZA" sz="2000" dirty="0" smtClean="0">
                <a:sym typeface="+mn-ea"/>
              </a:rPr>
              <a:t>fraction</a:t>
            </a:r>
            <a:endParaRPr lang="en-ZA" sz="2000" dirty="0" smtClean="0">
              <a:sym typeface="+mn-ea"/>
            </a:endParaRPr>
          </a:p>
          <a:p>
            <a:pPr marL="0" indent="0">
              <a:buNone/>
            </a:pPr>
            <a:endParaRPr lang="en-ZA" sz="2000" dirty="0" smtClean="0">
              <a:sym typeface="+mn-ea"/>
            </a:endParaRPr>
          </a:p>
          <a:p>
            <a:pPr marL="342900" indent="-342900"/>
            <a:r>
              <a:rPr lang="en-ZA" sz="2000" dirty="0" smtClean="0">
                <a:sym typeface="+mn-ea"/>
              </a:rPr>
              <a:t>To </a:t>
            </a:r>
            <a:r>
              <a:rPr lang="en-ZA" sz="2000" dirty="0">
                <a:sym typeface="+mn-ea"/>
              </a:rPr>
              <a:t>work out the scale, we can work out what 1 cm on the map represents. </a:t>
            </a:r>
            <a:endParaRPr lang="en-ZA" sz="2000" dirty="0">
              <a:sym typeface="+mn-ea"/>
            </a:endParaRPr>
          </a:p>
          <a:p>
            <a:pPr marL="342900" indent="-342900"/>
            <a:r>
              <a:rPr lang="en-ZA" sz="2000" dirty="0">
                <a:sym typeface="+mn-ea"/>
              </a:rPr>
              <a:t>A scale of 1 : 50 000 means that 1 cm on the map is 50 000 cm on the ground. </a:t>
            </a:r>
            <a:endParaRPr lang="en-ZA" sz="2000" dirty="0">
              <a:sym typeface="+mn-ea"/>
            </a:endParaRPr>
          </a:p>
          <a:p>
            <a:pPr marL="342900" indent="-342900"/>
            <a:r>
              <a:rPr lang="en-ZA" sz="2000" dirty="0">
                <a:sym typeface="+mn-ea"/>
              </a:rPr>
              <a:t>Convert 50 000 cm to kilometres: </a:t>
            </a:r>
            <a:r>
              <a:rPr lang="en-ZA" sz="2000" dirty="0" smtClean="0">
                <a:sym typeface="+mn-ea"/>
              </a:rPr>
              <a:t>50 </a:t>
            </a:r>
            <a:r>
              <a:rPr lang="en-ZA" sz="2000" dirty="0">
                <a:sym typeface="+mn-ea"/>
              </a:rPr>
              <a:t>000 cm = 500 m = 0,5 km </a:t>
            </a:r>
            <a:endParaRPr lang="en-ZA" sz="2000" dirty="0">
              <a:sym typeface="+mn-ea"/>
            </a:endParaRPr>
          </a:p>
          <a:p>
            <a:pPr marL="342900" indent="-342900"/>
            <a:r>
              <a:rPr lang="en-ZA" sz="2000" dirty="0">
                <a:sym typeface="+mn-ea"/>
              </a:rPr>
              <a:t>So 1 cm on the map represents 0,5 km on the ground. </a:t>
            </a:r>
            <a:endParaRPr lang="en-ZA" sz="2000" dirty="0">
              <a:sym typeface="+mn-ea"/>
            </a:endParaRPr>
          </a:p>
          <a:p>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graphicFrame>
        <p:nvGraphicFramePr>
          <p:cNvPr id="5" name="Object 4"/>
          <p:cNvGraphicFramePr/>
          <p:nvPr/>
        </p:nvGraphicFramePr>
        <p:xfrm>
          <a:off x="4549775" y="2760345"/>
          <a:ext cx="1435100" cy="683895"/>
        </p:xfrm>
        <a:graphic>
          <a:graphicData uri="http://schemas.openxmlformats.org/presentationml/2006/ole">
            <mc:AlternateContent xmlns:mc="http://schemas.openxmlformats.org/markup-compatibility/2006">
              <mc:Choice xmlns:v="urn:schemas-microsoft-com:vml" Requires="v">
                <p:oleObj spid="_x0000_s26652" name="Equation" r:id="rId1" imgW="20421600" imgH="10058400" progId="Equation.3">
                  <p:embed/>
                </p:oleObj>
              </mc:Choice>
              <mc:Fallback>
                <p:oleObj name="Equation" r:id="rId1" imgW="20421600" imgH="10058400" progId="Equation.3">
                  <p:embed/>
                  <p:pic>
                    <p:nvPicPr>
                      <p:cNvPr id="0" name="Object 5"/>
                      <p:cNvPicPr/>
                      <p:nvPr/>
                    </p:nvPicPr>
                    <p:blipFill>
                      <a:blip r:embed="rId2"/>
                      <a:stretch>
                        <a:fillRect/>
                      </a:stretch>
                    </p:blipFill>
                    <p:spPr>
                      <a:xfrm>
                        <a:off x="4549775" y="2760345"/>
                        <a:ext cx="1435100" cy="68389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Working with </a:t>
            </a:r>
            <a:r>
              <a:rPr lang="en-ZA" dirty="0" smtClean="0"/>
              <a:t>scale</a:t>
            </a:r>
            <a:endParaRPr lang="en-ZA" dirty="0"/>
          </a:p>
        </p:txBody>
      </p:sp>
      <p:sp>
        <p:nvSpPr>
          <p:cNvPr id="3" name="Content Placeholder 2"/>
          <p:cNvSpPr>
            <a:spLocks noGrp="1"/>
          </p:cNvSpPr>
          <p:nvPr>
            <p:ph idx="1"/>
          </p:nvPr>
        </p:nvSpPr>
        <p:spPr/>
        <p:txBody>
          <a:bodyPr/>
          <a:lstStyle/>
          <a:p>
            <a:pPr marL="0" indent="0">
              <a:buNone/>
            </a:pPr>
            <a:r>
              <a:rPr lang="en-ZA" sz="2000" dirty="0">
                <a:sym typeface="+mn-ea"/>
              </a:rPr>
              <a:t>Calculating measurements on a map from actual distances</a:t>
            </a:r>
            <a:endParaRPr lang="en-ZA" sz="2000" dirty="0">
              <a:sym typeface="+mn-ea"/>
            </a:endParaRPr>
          </a:p>
          <a:p>
            <a:pPr marL="800100" lvl="1" indent="-342900"/>
            <a:r>
              <a:rPr lang="en-ZA" sz="2000" dirty="0">
                <a:sym typeface="+mn-ea"/>
              </a:rPr>
              <a:t>Convert the actual measurement on the ground to centimetres. </a:t>
            </a:r>
            <a:endParaRPr lang="en-ZA" sz="2000" dirty="0">
              <a:sym typeface="+mn-ea"/>
            </a:endParaRPr>
          </a:p>
          <a:p>
            <a:pPr marL="800100" lvl="1" indent="-342900"/>
            <a:r>
              <a:rPr lang="en-ZA" sz="2000" dirty="0">
                <a:sym typeface="+mn-ea"/>
              </a:rPr>
              <a:t>Divide by the scale factor. </a:t>
            </a:r>
            <a:endParaRPr lang="en-ZA"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sp>
        <p:nvSpPr>
          <p:cNvPr id="6" name="Rectangle 5"/>
          <p:cNvSpPr/>
          <p:nvPr/>
        </p:nvSpPr>
        <p:spPr>
          <a:xfrm>
            <a:off x="863600" y="2765093"/>
            <a:ext cx="7200900" cy="325629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292750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3137460"/>
            <a:ext cx="977166" cy="1010861"/>
          </a:xfrm>
          <a:prstGeom prst="rect">
            <a:avLst/>
          </a:prstGeom>
        </p:spPr>
      </p:pic>
      <p:sp>
        <p:nvSpPr>
          <p:cNvPr id="9" name="Rectangle 8"/>
          <p:cNvSpPr/>
          <p:nvPr/>
        </p:nvSpPr>
        <p:spPr>
          <a:xfrm>
            <a:off x="2030085" y="3028448"/>
            <a:ext cx="5759900" cy="1968500"/>
          </a:xfrm>
          <a:prstGeom prst="rect">
            <a:avLst/>
          </a:prstGeom>
        </p:spPr>
        <p:txBody>
          <a:bodyPr wrap="square">
            <a:spAutoFit/>
          </a:bodyPr>
          <a:lstStyle/>
          <a:p>
            <a:pPr indent="0">
              <a:buFont typeface="Arial" panose="020B0604020202020204" pitchFamily="34" charset="0"/>
              <a:buNone/>
            </a:pPr>
            <a:r>
              <a:rPr lang="en-ZA" sz="2000" b="1" i="1" dirty="0" smtClean="0">
                <a:solidFill>
                  <a:schemeClr val="bg1"/>
                </a:solidFill>
                <a:sym typeface="+mn-ea"/>
              </a:rPr>
              <a:t>&gt; Example </a:t>
            </a:r>
            <a:r>
              <a:rPr lang="en-ZA" sz="2000" b="1" i="1" dirty="0">
                <a:solidFill>
                  <a:schemeClr val="bg1"/>
                </a:solidFill>
                <a:sym typeface="+mn-ea"/>
              </a:rPr>
              <a:t>7.6 page 127 no </a:t>
            </a:r>
            <a:r>
              <a:rPr lang="en-ZA" sz="2000" b="1" i="1" dirty="0" smtClean="0">
                <a:solidFill>
                  <a:schemeClr val="bg1"/>
                </a:solidFill>
                <a:sym typeface="+mn-ea"/>
              </a:rPr>
              <a:t>1</a:t>
            </a:r>
            <a:endParaRPr lang="en-ZA" sz="2000" b="1" i="1" dirty="0" smtClean="0">
              <a:solidFill>
                <a:schemeClr val="bg1"/>
              </a:solidFill>
              <a:sym typeface="+mn-ea"/>
            </a:endParaRPr>
          </a:p>
          <a:p>
            <a:pPr indent="0">
              <a:buFont typeface="Arial" panose="020B0604020202020204" pitchFamily="34" charset="0"/>
              <a:buNone/>
            </a:pPr>
            <a:endParaRPr lang="en-ZA" b="1" i="1" dirty="0" smtClean="0">
              <a:solidFill>
                <a:schemeClr val="bg1"/>
              </a:solidFill>
              <a:sym typeface="+mn-ea"/>
            </a:endParaRPr>
          </a:p>
          <a:p>
            <a:pPr indent="0">
              <a:buFont typeface="Arial" panose="020B0604020202020204" pitchFamily="34" charset="0"/>
              <a:buNone/>
            </a:pPr>
            <a:r>
              <a:rPr lang="en-ZA" sz="2000" dirty="0" smtClean="0">
                <a:sym typeface="+mn-ea"/>
              </a:rPr>
              <a:t>A map has a scale of 1 : 50 000. </a:t>
            </a:r>
            <a:endParaRPr lang="en-ZA" sz="2000" dirty="0" smtClean="0">
              <a:sym typeface="+mn-ea"/>
            </a:endParaRPr>
          </a:p>
          <a:p>
            <a:pPr indent="0">
              <a:buFont typeface="Arial" panose="020B0604020202020204" pitchFamily="34" charset="0"/>
              <a:buNone/>
            </a:pPr>
            <a:r>
              <a:rPr lang="en-ZA" sz="2000" dirty="0" smtClean="0">
                <a:sym typeface="+mn-ea"/>
              </a:rPr>
              <a:t>You want to walk 4,5 km in real life. </a:t>
            </a:r>
            <a:endParaRPr lang="en-ZA" sz="2000" dirty="0" smtClean="0">
              <a:sym typeface="+mn-ea"/>
            </a:endParaRPr>
          </a:p>
          <a:p>
            <a:pPr indent="0">
              <a:buFont typeface="Arial" panose="020B0604020202020204" pitchFamily="34" charset="0"/>
              <a:buNone/>
            </a:pPr>
            <a:endParaRPr lang="en-ZA" sz="2400" dirty="0" smtClean="0">
              <a:sym typeface="+mn-ea"/>
            </a:endParaRPr>
          </a:p>
          <a:p>
            <a:pPr indent="0">
              <a:buFont typeface="Arial" panose="020B0604020202020204" pitchFamily="34" charset="0"/>
              <a:buNone/>
            </a:pPr>
            <a:r>
              <a:rPr lang="en-ZA" sz="2000" dirty="0" smtClean="0">
                <a:sym typeface="+mn-ea"/>
              </a:rPr>
              <a:t>Calculate the length of the route on the map. </a:t>
            </a:r>
            <a:endParaRPr lang="en-ZA" sz="2000" dirty="0" smtClean="0">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08300" y="1600531"/>
            <a:ext cx="7202854" cy="442085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2" name="Group 11"/>
          <p:cNvGrpSpPr/>
          <p:nvPr/>
        </p:nvGrpSpPr>
        <p:grpSpPr>
          <a:xfrm>
            <a:off x="499155" y="1762938"/>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t>Working with </a:t>
            </a:r>
            <a:r>
              <a:rPr lang="en-ZA" dirty="0" smtClean="0"/>
              <a:t>scale</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sp>
        <p:nvSpPr>
          <p:cNvPr id="9" name="Rectangle 8"/>
          <p:cNvSpPr/>
          <p:nvPr/>
        </p:nvSpPr>
        <p:spPr>
          <a:xfrm>
            <a:off x="2133602" y="1858767"/>
            <a:ext cx="5759900" cy="3169285"/>
          </a:xfrm>
          <a:prstGeom prst="rect">
            <a:avLst/>
          </a:prstGeom>
        </p:spPr>
        <p:txBody>
          <a:bodyPr wrap="square">
            <a:spAutoFit/>
          </a:bodyPr>
          <a:lstStyle/>
          <a:p>
            <a:pPr indent="0">
              <a:buFont typeface="Arial" panose="020B0604020202020204" pitchFamily="34" charset="0"/>
              <a:buNone/>
            </a:pPr>
            <a:r>
              <a:rPr lang="en-ZA" sz="2000" b="1" i="1" dirty="0" smtClean="0">
                <a:solidFill>
                  <a:schemeClr val="bg1"/>
                </a:solidFill>
                <a:sym typeface="+mn-ea"/>
              </a:rPr>
              <a:t>&gt; Example </a:t>
            </a:r>
            <a:r>
              <a:rPr lang="en-ZA" sz="2000" b="1" i="1" dirty="0">
                <a:solidFill>
                  <a:schemeClr val="bg1"/>
                </a:solidFill>
                <a:sym typeface="+mn-ea"/>
              </a:rPr>
              <a:t>7.6 page 127 no </a:t>
            </a:r>
            <a:r>
              <a:rPr lang="en-ZA" sz="2000" b="1" i="1" dirty="0" smtClean="0">
                <a:solidFill>
                  <a:schemeClr val="bg1"/>
                </a:solidFill>
                <a:sym typeface="+mn-ea"/>
              </a:rPr>
              <a:t>1</a:t>
            </a:r>
            <a:endParaRPr lang="en-ZA" sz="2000" b="1" i="1" dirty="0" smtClean="0">
              <a:solidFill>
                <a:schemeClr val="bg1"/>
              </a:solidFill>
              <a:sym typeface="+mn-ea"/>
            </a:endParaRPr>
          </a:p>
          <a:p>
            <a:pPr indent="0">
              <a:buFont typeface="Arial" panose="020B0604020202020204" pitchFamily="34" charset="0"/>
              <a:buNone/>
            </a:pPr>
            <a:endParaRPr lang="en-ZA" b="1" i="1" dirty="0" smtClean="0">
              <a:solidFill>
                <a:schemeClr val="bg1"/>
              </a:solidFill>
              <a:sym typeface="+mn-ea"/>
            </a:endParaRPr>
          </a:p>
          <a:p>
            <a:pPr marL="361950" indent="-180975">
              <a:buFont typeface="Arial" panose="020B0604020202020204" pitchFamily="34" charset="0"/>
              <a:buChar char="•"/>
            </a:pPr>
            <a:r>
              <a:rPr lang="en-ZA" dirty="0">
                <a:latin typeface="+mn-ea"/>
                <a:sym typeface="+mn-ea"/>
              </a:rPr>
              <a:t>Convert: 4,5 km </a:t>
            </a:r>
            <a:endParaRPr lang="en-ZA" dirty="0" smtClean="0">
              <a:latin typeface="+mn-ea"/>
              <a:sym typeface="+mn-ea"/>
            </a:endParaRPr>
          </a:p>
          <a:p>
            <a:pPr marL="361950"/>
            <a:r>
              <a:rPr lang="en-ZA" dirty="0" smtClean="0">
                <a:latin typeface="+mn-ea"/>
                <a:sym typeface="+mn-ea"/>
              </a:rPr>
              <a:t>= </a:t>
            </a:r>
            <a:r>
              <a:rPr lang="en-ZA" dirty="0">
                <a:latin typeface="+mn-ea"/>
                <a:sym typeface="+mn-ea"/>
              </a:rPr>
              <a:t>4 500 m </a:t>
            </a:r>
            <a:endParaRPr lang="en-ZA" dirty="0" smtClean="0">
              <a:latin typeface="+mn-ea"/>
              <a:sym typeface="+mn-ea"/>
            </a:endParaRPr>
          </a:p>
          <a:p>
            <a:pPr marL="361950"/>
            <a:r>
              <a:rPr lang="en-ZA" dirty="0" smtClean="0">
                <a:latin typeface="+mn-ea"/>
                <a:sym typeface="+mn-ea"/>
              </a:rPr>
              <a:t>= </a:t>
            </a:r>
            <a:r>
              <a:rPr lang="en-ZA" dirty="0">
                <a:latin typeface="+mn-ea"/>
                <a:sym typeface="+mn-ea"/>
              </a:rPr>
              <a:t>450 000 </a:t>
            </a:r>
            <a:r>
              <a:rPr lang="en-ZA" dirty="0" smtClean="0">
                <a:latin typeface="+mn-ea"/>
                <a:sym typeface="+mn-ea"/>
              </a:rPr>
              <a:t>cm</a:t>
            </a:r>
            <a:endParaRPr lang="en-ZA" dirty="0" smtClean="0">
              <a:latin typeface="+mn-ea"/>
              <a:sym typeface="+mn-ea"/>
            </a:endParaRPr>
          </a:p>
          <a:p>
            <a:pPr marL="180975"/>
            <a:endParaRPr lang="en-ZA" dirty="0">
              <a:latin typeface="+mn-ea"/>
              <a:sym typeface="+mn-ea"/>
            </a:endParaRPr>
          </a:p>
          <a:p>
            <a:pPr marL="361950" indent="-180975">
              <a:buFont typeface="Arial" panose="020B0604020202020204" pitchFamily="34" charset="0"/>
              <a:buChar char="•"/>
            </a:pPr>
            <a:r>
              <a:rPr lang="en-ZA" dirty="0">
                <a:latin typeface="+mn-ea"/>
                <a:sym typeface="+mn-ea"/>
              </a:rPr>
              <a:t>Divide by the scale factor </a:t>
            </a:r>
            <a:endParaRPr lang="en-ZA" dirty="0" smtClean="0">
              <a:latin typeface="+mn-ea"/>
              <a:sym typeface="+mn-ea"/>
            </a:endParaRPr>
          </a:p>
          <a:p>
            <a:pPr marL="361950"/>
            <a:r>
              <a:rPr lang="en-ZA" dirty="0" smtClean="0">
                <a:latin typeface="+mn-ea"/>
                <a:sym typeface="+mn-ea"/>
              </a:rPr>
              <a:t>450 </a:t>
            </a:r>
            <a:r>
              <a:rPr lang="en-ZA" dirty="0">
                <a:latin typeface="+mn-ea"/>
                <a:sym typeface="+mn-ea"/>
              </a:rPr>
              <a:t>000 ÷ 50 000 </a:t>
            </a:r>
            <a:endParaRPr lang="en-ZA" dirty="0" smtClean="0">
              <a:latin typeface="+mn-ea"/>
              <a:sym typeface="+mn-ea"/>
            </a:endParaRPr>
          </a:p>
          <a:p>
            <a:pPr marL="361950"/>
            <a:r>
              <a:rPr lang="en-ZA" dirty="0" smtClean="0">
                <a:latin typeface="+mn-ea"/>
                <a:sym typeface="+mn-ea"/>
              </a:rPr>
              <a:t>= </a:t>
            </a:r>
            <a:r>
              <a:rPr lang="en-ZA" dirty="0">
                <a:latin typeface="+mn-ea"/>
                <a:sym typeface="+mn-ea"/>
              </a:rPr>
              <a:t>9 </a:t>
            </a:r>
            <a:r>
              <a:rPr lang="en-ZA" dirty="0" smtClean="0">
                <a:latin typeface="+mn-ea"/>
                <a:sym typeface="+mn-ea"/>
              </a:rPr>
              <a:t>cm</a:t>
            </a:r>
            <a:endParaRPr lang="en-ZA" dirty="0" smtClean="0">
              <a:latin typeface="+mn-ea"/>
              <a:sym typeface="+mn-ea"/>
            </a:endParaRPr>
          </a:p>
          <a:p>
            <a:pPr marL="180975"/>
            <a:endParaRPr lang="en-ZA" dirty="0">
              <a:latin typeface="+mn-ea"/>
              <a:sym typeface="+mn-ea"/>
            </a:endParaRPr>
          </a:p>
          <a:p>
            <a:pPr marL="361950" indent="-180975">
              <a:buFont typeface="Arial" panose="020B0604020202020204" pitchFamily="34" charset="0"/>
              <a:buChar char="•"/>
            </a:pPr>
            <a:r>
              <a:rPr lang="en-ZA" dirty="0">
                <a:latin typeface="+mn-ea"/>
                <a:sym typeface="+mn-ea"/>
              </a:rPr>
              <a:t>So 4,5 km is 9 cm on the map. </a:t>
            </a:r>
            <a:endParaRPr lang="en-ZA" dirty="0">
              <a:latin typeface="+mn-ea"/>
              <a:sym typeface="+mn-ea"/>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738" y="1906683"/>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fad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7" end="7"/>
                                            </p:txEl>
                                          </p:spTgt>
                                        </p:tgtEl>
                                        <p:attrNameLst>
                                          <p:attrName>style.visibility</p:attrName>
                                        </p:attrNameLst>
                                      </p:cBhvr>
                                      <p:to>
                                        <p:strVal val="visible"/>
                                      </p:to>
                                    </p:set>
                                    <p:animEffect transition="in" filter="fade">
                                      <p:cBhvr>
                                        <p:cTn id="48" dur="500"/>
                                        <p:tgtEl>
                                          <p:spTgt spid="9">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animEffect transition="in" filter="fade">
                                      <p:cBhvr>
                                        <p:cTn id="53" dur="500"/>
                                        <p:tgtEl>
                                          <p:spTgt spid="9">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10" end="10"/>
                                            </p:txEl>
                                          </p:spTgt>
                                        </p:tgtEl>
                                        <p:attrNameLst>
                                          <p:attrName>style.visibility</p:attrName>
                                        </p:attrNameLst>
                                      </p:cBhvr>
                                      <p:to>
                                        <p:strVal val="visible"/>
                                      </p:to>
                                    </p:set>
                                    <p:animEffect transition="in" filter="fade">
                                      <p:cBhvr>
                                        <p:cTn id="58"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Working with </a:t>
            </a:r>
            <a:r>
              <a:rPr lang="en-ZA" dirty="0" smtClean="0"/>
              <a:t>scale</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sp>
        <p:nvSpPr>
          <p:cNvPr id="7" name="Rectangle 6"/>
          <p:cNvSpPr/>
          <p:nvPr/>
        </p:nvSpPr>
        <p:spPr>
          <a:xfrm>
            <a:off x="498075" y="2168365"/>
            <a:ext cx="7416297" cy="50441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TextBox 7"/>
          <p:cNvSpPr txBox="1"/>
          <p:nvPr/>
        </p:nvSpPr>
        <p:spPr>
          <a:xfrm>
            <a:off x="524614" y="2157582"/>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9" name="TextBox 8"/>
          <p:cNvSpPr txBox="1"/>
          <p:nvPr/>
        </p:nvSpPr>
        <p:spPr>
          <a:xfrm>
            <a:off x="1230203" y="2237111"/>
            <a:ext cx="6682893" cy="369332"/>
          </a:xfrm>
          <a:prstGeom prst="rect">
            <a:avLst/>
          </a:prstGeom>
          <a:noFill/>
        </p:spPr>
        <p:txBody>
          <a:bodyPr wrap="square" rtlCol="0">
            <a:spAutoFit/>
          </a:bodyPr>
          <a:lstStyle/>
          <a:p>
            <a:pPr marL="342900" indent="-342900"/>
            <a:r>
              <a:rPr lang="en-ZA" dirty="0">
                <a:sym typeface="+mn-ea"/>
              </a:rPr>
              <a:t>Find the ratio between the real distance and the distance on the map. </a:t>
            </a:r>
            <a:endParaRPr lang="en-ZA" dirty="0">
              <a:sym typeface="+mn-ea"/>
            </a:endParaRPr>
          </a:p>
        </p:txBody>
      </p:sp>
      <p:sp>
        <p:nvSpPr>
          <p:cNvPr id="10" name="Rectangle 9"/>
          <p:cNvSpPr/>
          <p:nvPr/>
        </p:nvSpPr>
        <p:spPr>
          <a:xfrm>
            <a:off x="1116284" y="2264666"/>
            <a:ext cx="45719" cy="32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496800" y="1592263"/>
            <a:ext cx="7416297"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sym typeface="+mn-ea"/>
              </a:rPr>
              <a:t>Calculating the scale of a map, plan or model </a:t>
            </a:r>
            <a:endParaRPr lang="en-ZA" sz="2400" b="1" dirty="0">
              <a:sym typeface="+mn-ea"/>
            </a:endParaRPr>
          </a:p>
        </p:txBody>
      </p:sp>
      <p:sp>
        <p:nvSpPr>
          <p:cNvPr id="12" name="Rectangle 11"/>
          <p:cNvSpPr/>
          <p:nvPr/>
        </p:nvSpPr>
        <p:spPr>
          <a:xfrm>
            <a:off x="496800" y="2736022"/>
            <a:ext cx="7416297" cy="504416"/>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TextBox 12"/>
          <p:cNvSpPr txBox="1"/>
          <p:nvPr/>
        </p:nvSpPr>
        <p:spPr>
          <a:xfrm>
            <a:off x="523339" y="2725239"/>
            <a:ext cx="609600" cy="523220"/>
          </a:xfrm>
          <a:prstGeom prst="rect">
            <a:avLst/>
          </a:prstGeom>
          <a:noFill/>
        </p:spPr>
        <p:txBody>
          <a:bodyPr wrap="square" rtlCol="0">
            <a:spAutoFit/>
          </a:bodyPr>
          <a:lstStyle/>
          <a:p>
            <a:pPr algn="ctr"/>
            <a:r>
              <a:rPr lang="en-GB" sz="2800" b="1" dirty="0" smtClean="0">
                <a:solidFill>
                  <a:schemeClr val="bg1"/>
                </a:solidFill>
              </a:rPr>
              <a:t>2</a:t>
            </a:r>
            <a:endParaRPr lang="en-ZA" sz="2800" dirty="0" smtClean="0">
              <a:solidFill>
                <a:schemeClr val="bg1"/>
              </a:solidFill>
            </a:endParaRPr>
          </a:p>
        </p:txBody>
      </p:sp>
      <p:sp>
        <p:nvSpPr>
          <p:cNvPr id="14" name="TextBox 13"/>
          <p:cNvSpPr txBox="1"/>
          <p:nvPr/>
        </p:nvSpPr>
        <p:spPr>
          <a:xfrm>
            <a:off x="1228929" y="2804768"/>
            <a:ext cx="6231300" cy="369332"/>
          </a:xfrm>
          <a:prstGeom prst="rect">
            <a:avLst/>
          </a:prstGeom>
          <a:noFill/>
        </p:spPr>
        <p:txBody>
          <a:bodyPr wrap="square" rtlCol="0">
            <a:spAutoFit/>
          </a:bodyPr>
          <a:lstStyle/>
          <a:p>
            <a:pPr marL="342900" indent="-342900"/>
            <a:r>
              <a:rPr lang="en-ZA" dirty="0">
                <a:sym typeface="+mn-ea"/>
              </a:rPr>
              <a:t>Write the plan or map unit first in the ratio.</a:t>
            </a:r>
            <a:endParaRPr lang="en-ZA" dirty="0">
              <a:sym typeface="+mn-ea"/>
            </a:endParaRPr>
          </a:p>
        </p:txBody>
      </p:sp>
      <p:sp>
        <p:nvSpPr>
          <p:cNvPr id="15" name="Rectangle 14"/>
          <p:cNvSpPr/>
          <p:nvPr/>
        </p:nvSpPr>
        <p:spPr>
          <a:xfrm>
            <a:off x="1115009" y="2832323"/>
            <a:ext cx="45719" cy="324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p:cNvSpPr/>
          <p:nvPr/>
        </p:nvSpPr>
        <p:spPr>
          <a:xfrm>
            <a:off x="498075" y="3316022"/>
            <a:ext cx="7416297" cy="50441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7" name="TextBox 16"/>
          <p:cNvSpPr txBox="1"/>
          <p:nvPr/>
        </p:nvSpPr>
        <p:spPr>
          <a:xfrm>
            <a:off x="524614" y="3305239"/>
            <a:ext cx="609600" cy="523220"/>
          </a:xfrm>
          <a:prstGeom prst="rect">
            <a:avLst/>
          </a:prstGeom>
          <a:noFill/>
        </p:spPr>
        <p:txBody>
          <a:bodyPr wrap="square" rtlCol="0">
            <a:spAutoFit/>
          </a:bodyPr>
          <a:lstStyle/>
          <a:p>
            <a:pPr algn="ctr"/>
            <a:r>
              <a:rPr lang="en-GB" sz="2800" b="1" dirty="0" smtClean="0">
                <a:solidFill>
                  <a:schemeClr val="bg1"/>
                </a:solidFill>
              </a:rPr>
              <a:t>3</a:t>
            </a:r>
            <a:endParaRPr lang="en-ZA" sz="2800" dirty="0" smtClean="0">
              <a:solidFill>
                <a:schemeClr val="bg1"/>
              </a:solidFill>
            </a:endParaRPr>
          </a:p>
        </p:txBody>
      </p:sp>
      <p:sp>
        <p:nvSpPr>
          <p:cNvPr id="18" name="TextBox 17"/>
          <p:cNvSpPr txBox="1"/>
          <p:nvPr/>
        </p:nvSpPr>
        <p:spPr>
          <a:xfrm>
            <a:off x="1230204" y="3384768"/>
            <a:ext cx="6231300" cy="369332"/>
          </a:xfrm>
          <a:prstGeom prst="rect">
            <a:avLst/>
          </a:prstGeom>
          <a:noFill/>
        </p:spPr>
        <p:txBody>
          <a:bodyPr wrap="square" rtlCol="0">
            <a:spAutoFit/>
          </a:bodyPr>
          <a:lstStyle/>
          <a:p>
            <a:pPr marL="342900" indent="-342900"/>
            <a:r>
              <a:rPr lang="en-ZA" dirty="0">
                <a:sym typeface="+mn-ea"/>
              </a:rPr>
              <a:t>Convert both units to centimetres. </a:t>
            </a:r>
            <a:endParaRPr lang="en-ZA" dirty="0">
              <a:sym typeface="+mn-ea"/>
            </a:endParaRPr>
          </a:p>
        </p:txBody>
      </p:sp>
      <p:sp>
        <p:nvSpPr>
          <p:cNvPr id="19" name="Rectangle 18"/>
          <p:cNvSpPr/>
          <p:nvPr/>
        </p:nvSpPr>
        <p:spPr>
          <a:xfrm>
            <a:off x="1116284" y="3412323"/>
            <a:ext cx="45719" cy="32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p:cNvSpPr/>
          <p:nvPr/>
        </p:nvSpPr>
        <p:spPr>
          <a:xfrm>
            <a:off x="496800" y="3883679"/>
            <a:ext cx="7416297" cy="504416"/>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1" name="TextBox 20"/>
          <p:cNvSpPr txBox="1"/>
          <p:nvPr/>
        </p:nvSpPr>
        <p:spPr>
          <a:xfrm>
            <a:off x="523339" y="3872896"/>
            <a:ext cx="609600" cy="523220"/>
          </a:xfrm>
          <a:prstGeom prst="rect">
            <a:avLst/>
          </a:prstGeom>
          <a:noFill/>
        </p:spPr>
        <p:txBody>
          <a:bodyPr wrap="square" rtlCol="0">
            <a:spAutoFit/>
          </a:bodyPr>
          <a:lstStyle/>
          <a:p>
            <a:pPr algn="ctr"/>
            <a:r>
              <a:rPr lang="en-GB" sz="2800" b="1" dirty="0" smtClean="0">
                <a:solidFill>
                  <a:schemeClr val="bg1"/>
                </a:solidFill>
              </a:rPr>
              <a:t>4</a:t>
            </a:r>
            <a:endParaRPr lang="en-ZA" sz="2800" dirty="0" smtClean="0">
              <a:solidFill>
                <a:schemeClr val="bg1"/>
              </a:solidFill>
            </a:endParaRPr>
          </a:p>
        </p:txBody>
      </p:sp>
      <p:sp>
        <p:nvSpPr>
          <p:cNvPr id="22" name="TextBox 21"/>
          <p:cNvSpPr txBox="1"/>
          <p:nvPr/>
        </p:nvSpPr>
        <p:spPr>
          <a:xfrm>
            <a:off x="1228929" y="3952425"/>
            <a:ext cx="6231300" cy="369332"/>
          </a:xfrm>
          <a:prstGeom prst="rect">
            <a:avLst/>
          </a:prstGeom>
          <a:noFill/>
        </p:spPr>
        <p:txBody>
          <a:bodyPr wrap="square" rtlCol="0">
            <a:spAutoFit/>
          </a:bodyPr>
          <a:lstStyle/>
          <a:p>
            <a:pPr marL="342900" indent="-342900"/>
            <a:r>
              <a:rPr lang="en-ZA" dirty="0">
                <a:sym typeface="+mn-ea"/>
              </a:rPr>
              <a:t>Divide by any common factors and get the first number to 1. </a:t>
            </a:r>
            <a:endParaRPr lang="en-ZA" dirty="0">
              <a:sym typeface="+mn-ea"/>
            </a:endParaRPr>
          </a:p>
        </p:txBody>
      </p:sp>
      <p:sp>
        <p:nvSpPr>
          <p:cNvPr id="23" name="Rectangle 22"/>
          <p:cNvSpPr/>
          <p:nvPr/>
        </p:nvSpPr>
        <p:spPr>
          <a:xfrm>
            <a:off x="1115009" y="3979980"/>
            <a:ext cx="45719" cy="324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p:nvSpPr>
        <p:spPr>
          <a:xfrm>
            <a:off x="496800" y="4459540"/>
            <a:ext cx="7416297" cy="50441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5" name="TextBox 24"/>
          <p:cNvSpPr txBox="1"/>
          <p:nvPr/>
        </p:nvSpPr>
        <p:spPr>
          <a:xfrm>
            <a:off x="523339" y="4448757"/>
            <a:ext cx="609600" cy="523220"/>
          </a:xfrm>
          <a:prstGeom prst="rect">
            <a:avLst/>
          </a:prstGeom>
          <a:noFill/>
        </p:spPr>
        <p:txBody>
          <a:bodyPr wrap="square" rtlCol="0">
            <a:spAutoFit/>
          </a:bodyPr>
          <a:lstStyle/>
          <a:p>
            <a:pPr algn="ctr"/>
            <a:r>
              <a:rPr lang="en-GB" sz="2800" b="1" dirty="0" smtClean="0">
                <a:solidFill>
                  <a:schemeClr val="bg1"/>
                </a:solidFill>
              </a:rPr>
              <a:t>5</a:t>
            </a:r>
            <a:endParaRPr lang="en-ZA" sz="2800" dirty="0" smtClean="0">
              <a:solidFill>
                <a:schemeClr val="bg1"/>
              </a:solidFill>
            </a:endParaRPr>
          </a:p>
        </p:txBody>
      </p:sp>
      <p:sp>
        <p:nvSpPr>
          <p:cNvPr id="26" name="TextBox 25"/>
          <p:cNvSpPr txBox="1"/>
          <p:nvPr/>
        </p:nvSpPr>
        <p:spPr>
          <a:xfrm>
            <a:off x="1228929" y="4528286"/>
            <a:ext cx="6231300" cy="369332"/>
          </a:xfrm>
          <a:prstGeom prst="rect">
            <a:avLst/>
          </a:prstGeom>
          <a:noFill/>
        </p:spPr>
        <p:txBody>
          <a:bodyPr wrap="square" rtlCol="0">
            <a:spAutoFit/>
          </a:bodyPr>
          <a:lstStyle/>
          <a:p>
            <a:pPr marL="342900" indent="-342900"/>
            <a:r>
              <a:rPr lang="en-ZA" dirty="0">
                <a:sym typeface="+mn-ea"/>
              </a:rPr>
              <a:t>Write the ratio without units. </a:t>
            </a:r>
            <a:endParaRPr lang="en-ZA" dirty="0">
              <a:sym typeface="+mn-ea"/>
            </a:endParaRPr>
          </a:p>
        </p:txBody>
      </p:sp>
      <p:sp>
        <p:nvSpPr>
          <p:cNvPr id="27" name="Rectangle 26"/>
          <p:cNvSpPr/>
          <p:nvPr/>
        </p:nvSpPr>
        <p:spPr>
          <a:xfrm>
            <a:off x="1115009" y="4555841"/>
            <a:ext cx="45719" cy="32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69934" y="1938348"/>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0-#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0-#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1+#ppt_w/2"/>
                                          </p:val>
                                        </p:tav>
                                        <p:tav tm="100000">
                                          <p:val>
                                            <p:strVal val="#ppt_x"/>
                                          </p:val>
                                        </p:tav>
                                      </p:tavLst>
                                    </p:anim>
                                    <p:anim calcmode="lin" valueType="num">
                                      <p:cBhvr additive="base">
                                        <p:cTn id="77" dur="500" fill="hold"/>
                                        <p:tgtEl>
                                          <p:spTgt spid="21"/>
                                        </p:tgtEl>
                                        <p:attrNameLst>
                                          <p:attrName>ppt_y</p:attrName>
                                        </p:attrNameLst>
                                      </p:cBhvr>
                                      <p:tavLst>
                                        <p:tav tm="0">
                                          <p:val>
                                            <p:strVal val="#ppt_y"/>
                                          </p:val>
                                        </p:tav>
                                        <p:tav tm="100000">
                                          <p:val>
                                            <p:strVal val="#ppt_y"/>
                                          </p:val>
                                        </p:tav>
                                      </p:tavLst>
                                    </p:anim>
                                  </p:childTnLst>
                                </p:cTn>
                              </p:par>
                              <p:par>
                                <p:cTn id="78" presetID="53" presetClass="entr" presetSubtype="16"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0-#ppt_w/2"/>
                                          </p:val>
                                        </p:tav>
                                        <p:tav tm="100000">
                                          <p:val>
                                            <p:strVal val="#ppt_x"/>
                                          </p:val>
                                        </p:tav>
                                      </p:tavLst>
                                    </p:anim>
                                    <p:anim calcmode="lin" valueType="num">
                                      <p:cBhvr additive="base">
                                        <p:cTn id="91" dur="500" fill="hold"/>
                                        <p:tgtEl>
                                          <p:spTgt spid="24"/>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additive="base">
                                        <p:cTn id="94" dur="500" fill="hold"/>
                                        <p:tgtEl>
                                          <p:spTgt spid="25"/>
                                        </p:tgtEl>
                                        <p:attrNameLst>
                                          <p:attrName>ppt_x</p:attrName>
                                        </p:attrNameLst>
                                      </p:cBhvr>
                                      <p:tavLst>
                                        <p:tav tm="0">
                                          <p:val>
                                            <p:strVal val="1+#ppt_w/2"/>
                                          </p:val>
                                        </p:tav>
                                        <p:tav tm="100000">
                                          <p:val>
                                            <p:strVal val="#ppt_x"/>
                                          </p:val>
                                        </p:tav>
                                      </p:tavLst>
                                    </p:anim>
                                    <p:anim calcmode="lin" valueType="num">
                                      <p:cBhvr additive="base">
                                        <p:cTn id="95" dur="500" fill="hold"/>
                                        <p:tgtEl>
                                          <p:spTgt spid="25"/>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Effect transition="in" filter="fade">
                                      <p:cBhvr>
                                        <p:cTn id="100" dur="500"/>
                                        <p:tgtEl>
                                          <p:spTgt spid="27"/>
                                        </p:tgtEl>
                                      </p:cBhvr>
                                    </p:animEffect>
                                  </p:childTnLst>
                                </p:cTn>
                              </p:par>
                              <p:par>
                                <p:cTn id="101" presetID="10" presetClass="entr" presetSubtype="0" fill="hold" grpId="0" nodeType="withEffect">
                                  <p:stCondLst>
                                    <p:cond delay="50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animBg="1"/>
      <p:bldP spid="12" grpId="0" animBg="1"/>
      <p:bldP spid="13" grpId="0"/>
      <p:bldP spid="14" grpId="0"/>
      <p:bldP spid="15" grpId="0" animBg="1"/>
      <p:bldP spid="16" grpId="0" animBg="1"/>
      <p:bldP spid="17" grpId="0"/>
      <p:bldP spid="18" grpId="0"/>
      <p:bldP spid="19" grpId="0" animBg="1"/>
      <p:bldP spid="20" grpId="0" animBg="1"/>
      <p:bldP spid="21" grpId="0"/>
      <p:bldP spid="22" grpId="0"/>
      <p:bldP spid="23" grpId="0" animBg="1"/>
      <p:bldP spid="24" grpId="0" animBg="1"/>
      <p:bldP spid="25" grpId="0"/>
      <p:bldP spid="26"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7.1	Recognising </a:t>
            </a:r>
            <a:r>
              <a:rPr lang="en-ZA" dirty="0"/>
              <a:t>representation concepts</a:t>
            </a:r>
            <a:endParaRPr lang="en-ZA" dirty="0"/>
          </a:p>
          <a:p>
            <a:pPr marL="0" indent="0">
              <a:buNone/>
            </a:pPr>
            <a:r>
              <a:rPr lang="en-ZA" altLang="en-GB" dirty="0" smtClean="0"/>
              <a:t>7.2	Recognise </a:t>
            </a:r>
            <a:r>
              <a:rPr lang="en-ZA" altLang="en-GB" dirty="0"/>
              <a:t>symbols and notations used on </a:t>
            </a:r>
            <a:r>
              <a:rPr lang="en-ZA" altLang="en-GB" dirty="0" smtClean="0"/>
              <a:t>	plans</a:t>
            </a:r>
            <a:endParaRPr lang="en-ZA" altLang="en-GB" dirty="0"/>
          </a:p>
          <a:p>
            <a:pPr marL="0" indent="0">
              <a:buNone/>
            </a:pPr>
            <a:r>
              <a:rPr lang="en-ZA" altLang="en-GB" dirty="0" smtClean="0"/>
              <a:t>7.3	Working </a:t>
            </a:r>
            <a:r>
              <a:rPr lang="en-ZA" altLang="en-GB" dirty="0"/>
              <a:t>with scale </a:t>
            </a:r>
            <a:endParaRPr lang="en-ZA" altLang="en-GB" dirty="0"/>
          </a:p>
          <a:p>
            <a:pPr marL="0" indent="0">
              <a:buNone/>
            </a:pPr>
            <a:r>
              <a:rPr lang="en-ZA" altLang="en-GB" dirty="0" smtClean="0"/>
              <a:t>7.4	Using </a:t>
            </a:r>
            <a:r>
              <a:rPr lang="en-ZA" altLang="en-GB" dirty="0"/>
              <a:t>road, street and route maps</a:t>
            </a:r>
            <a:endParaRPr lang="en-ZA" altLang="en-GB" dirty="0"/>
          </a:p>
          <a:p>
            <a:pPr marL="0" indent="0">
              <a:buNone/>
            </a:pPr>
            <a:r>
              <a:rPr lang="en-ZA" altLang="en-GB" dirty="0" smtClean="0"/>
              <a:t>7.5	Plans </a:t>
            </a:r>
            <a:r>
              <a:rPr lang="en-ZA" altLang="en-GB" dirty="0"/>
              <a:t>to determine quantities of material </a:t>
            </a:r>
            <a:r>
              <a:rPr lang="en-ZA" altLang="en-GB" dirty="0" smtClean="0"/>
              <a:t>	needed</a:t>
            </a:r>
            <a:endParaRPr lang="en-ZA" altLang="en-GB" dirty="0"/>
          </a:p>
          <a:p>
            <a:pPr marL="0" indent="0">
              <a:buNone/>
            </a:pPr>
            <a:r>
              <a:rPr lang="en-ZA" altLang="en-GB" dirty="0" smtClean="0"/>
              <a:t>7.6	Interpreting </a:t>
            </a:r>
            <a:r>
              <a:rPr lang="en-ZA" altLang="en-GB" dirty="0"/>
              <a:t>instructions and assembly </a:t>
            </a:r>
            <a:r>
              <a:rPr lang="en-ZA" altLang="en-GB" dirty="0" smtClean="0"/>
              <a:t>	diagrams</a:t>
            </a:r>
            <a:endParaRPr lang="en-ZA" alt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7.7 page </a:t>
            </a:r>
            <a:r>
              <a:rPr lang="en-ZA" dirty="0" smtClean="0">
                <a:sym typeface="+mn-ea"/>
              </a:rPr>
              <a:t>127</a:t>
            </a:r>
            <a:endParaRPr lang="en-ZA"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sp>
        <p:nvSpPr>
          <p:cNvPr id="6" name="Rectangle 5"/>
          <p:cNvSpPr/>
          <p:nvPr/>
        </p:nvSpPr>
        <p:spPr>
          <a:xfrm>
            <a:off x="863600" y="1410746"/>
            <a:ext cx="7200900" cy="46106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3154"/>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3113"/>
            <a:ext cx="977166" cy="1010861"/>
          </a:xfrm>
          <a:prstGeom prst="rect">
            <a:avLst/>
          </a:prstGeom>
        </p:spPr>
      </p:pic>
      <p:sp>
        <p:nvSpPr>
          <p:cNvPr id="11" name="Content Placeholder 2"/>
          <p:cNvSpPr txBox="1"/>
          <p:nvPr/>
        </p:nvSpPr>
        <p:spPr>
          <a:xfrm>
            <a:off x="2111363" y="1814907"/>
            <a:ext cx="5856392" cy="4157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00000"/>
              </a:lnSpc>
              <a:buFont typeface="+mj-lt"/>
              <a:buAutoNum type="arabicPeriod"/>
            </a:pPr>
            <a:r>
              <a:rPr lang="en-ZA" sz="1800" dirty="0">
                <a:sym typeface="+mn-ea"/>
              </a:rPr>
              <a:t>If a door on a model house is 3 cm high and it is 2 m in reality, what is the scale of the model?</a:t>
            </a:r>
            <a:endParaRPr lang="en-ZA" sz="1800" dirty="0">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0471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567123"/>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7.7 page 127</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7.3</a:t>
            </a:r>
            <a:endParaRPr lang="en-ZA" dirty="0">
              <a:solidFill>
                <a:schemeClr val="bg1">
                  <a:lumMod val="65000"/>
                </a:scheme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738" y="1906683"/>
            <a:ext cx="3096186" cy="3658455"/>
          </a:xfrm>
          <a:prstGeom prst="rect">
            <a:avLst/>
          </a:prstGeom>
          <a:noFill/>
          <a:ln>
            <a:noFill/>
          </a:ln>
        </p:spPr>
      </p:pic>
      <p:sp>
        <p:nvSpPr>
          <p:cNvPr id="18" name="Content Placeholder 2"/>
          <p:cNvSpPr txBox="1"/>
          <p:nvPr/>
        </p:nvSpPr>
        <p:spPr>
          <a:xfrm>
            <a:off x="2111363" y="1814907"/>
            <a:ext cx="5856392" cy="4157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buFont typeface="+mj-lt"/>
              <a:buAutoNum type="arabicPeriod"/>
            </a:pPr>
            <a:r>
              <a:rPr lang="en-ZA" sz="1800" dirty="0">
                <a:sym typeface="+mn-ea"/>
              </a:rPr>
              <a:t>Convert both measurements to cm, so </a:t>
            </a:r>
            <a:r>
              <a:rPr lang="en-ZA" sz="1800" dirty="0" smtClean="0">
                <a:sym typeface="+mn-ea"/>
              </a:rPr>
              <a:t>2 </a:t>
            </a:r>
            <a:r>
              <a:rPr lang="en-ZA" sz="1800" dirty="0">
                <a:sym typeface="+mn-ea"/>
              </a:rPr>
              <a:t>m = 200 cm.</a:t>
            </a:r>
            <a:endParaRPr lang="en-ZA" sz="1800" dirty="0">
              <a:sym typeface="+mn-ea"/>
            </a:endParaRPr>
          </a:p>
          <a:p>
            <a:pPr marL="266700" indent="0">
              <a:lnSpc>
                <a:spcPct val="100000"/>
              </a:lnSpc>
              <a:buNone/>
            </a:pPr>
            <a:r>
              <a:rPr lang="en-ZA" sz="1800" dirty="0">
                <a:sym typeface="+mn-ea"/>
              </a:rPr>
              <a:t>3 cm : 200 cm = 1 : </a:t>
            </a:r>
            <a:endParaRPr lang="en-ZA" sz="1800" dirty="0">
              <a:sym typeface="+mn-ea"/>
            </a:endParaRPr>
          </a:p>
          <a:p>
            <a:pPr marL="266700" indent="0">
              <a:lnSpc>
                <a:spcPct val="100000"/>
              </a:lnSpc>
              <a:buNone/>
            </a:pPr>
            <a:r>
              <a:rPr lang="en-ZA" sz="1800" dirty="0">
                <a:sym typeface="+mn-ea"/>
              </a:rPr>
              <a:t>Scale is 1 : 67</a:t>
            </a:r>
            <a:endParaRPr lang="en-ZA" sz="1800" dirty="0">
              <a:latin typeface="+mn-ea"/>
              <a:sym typeface="+mn-ea"/>
            </a:endParaRPr>
          </a:p>
        </p:txBody>
      </p:sp>
      <p:graphicFrame>
        <p:nvGraphicFramePr>
          <p:cNvPr id="11" name="Object 10"/>
          <p:cNvGraphicFramePr/>
          <p:nvPr/>
        </p:nvGraphicFramePr>
        <p:xfrm>
          <a:off x="4265495" y="2147877"/>
          <a:ext cx="395155" cy="513231"/>
        </p:xfrm>
        <a:graphic>
          <a:graphicData uri="http://schemas.openxmlformats.org/presentationml/2006/ole">
            <mc:AlternateContent xmlns:mc="http://schemas.openxmlformats.org/markup-compatibility/2006">
              <mc:Choice xmlns:v="urn:schemas-microsoft-com:vml" Requires="v">
                <p:oleObj spid="_x0000_s27670" name="" r:id="rId3" imgW="641985" imgH="698500" progId="Equation.KSEE3">
                  <p:embed/>
                </p:oleObj>
              </mc:Choice>
              <mc:Fallback>
                <p:oleObj name="" r:id="rId3" imgW="641985" imgH="698500" progId="Equation.KSEE3">
                  <p:embed/>
                  <p:pic>
                    <p:nvPicPr>
                      <p:cNvPr id="0" name="Object 5"/>
                      <p:cNvPicPr/>
                      <p:nvPr/>
                    </p:nvPicPr>
                    <p:blipFill>
                      <a:blip r:embed="rId4"/>
                      <a:stretch>
                        <a:fillRect/>
                      </a:stretch>
                    </p:blipFill>
                    <p:spPr>
                      <a:xfrm>
                        <a:off x="4265495" y="2147877"/>
                        <a:ext cx="395155" cy="513231"/>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fade">
                                      <p:cBhvr>
                                        <p:cTn id="28" dur="500"/>
                                        <p:tgtEl>
                                          <p:spTgt spid="1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fade">
                                      <p:cBhvr>
                                        <p:cTn id="36"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7.3 </a:t>
            </a:r>
            <a:endParaRPr lang="en-ZA" dirty="0"/>
          </a:p>
        </p:txBody>
      </p:sp>
      <p:sp>
        <p:nvSpPr>
          <p:cNvPr id="3" name="Content Placeholder 2"/>
          <p:cNvSpPr>
            <a:spLocks noGrp="1"/>
          </p:cNvSpPr>
          <p:nvPr>
            <p:ph sz="quarter" idx="10"/>
          </p:nvPr>
        </p:nvSpPr>
        <p:spPr/>
        <p:txBody>
          <a:bodyPr/>
          <a:lstStyle/>
          <a:p>
            <a:r>
              <a:rPr lang="en-ZA" dirty="0" smtClean="0"/>
              <a:t>Exercise 7.3</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7.3 </a:t>
            </a:r>
            <a:r>
              <a:rPr lang="en-US" altLang="en-US" sz="2000" dirty="0"/>
              <a:t>on </a:t>
            </a:r>
            <a:r>
              <a:rPr lang="en-US" altLang="en-US" sz="2000" b="1" dirty="0"/>
              <a:t>page </a:t>
            </a:r>
            <a:r>
              <a:rPr lang="en-US" altLang="en-US" sz="2000" b="1" dirty="0" smtClean="0"/>
              <a:t>1</a:t>
            </a:r>
            <a:r>
              <a:rPr lang="en-ZA" altLang="en-US" sz="2000" b="1" dirty="0" smtClean="0"/>
              <a:t>29</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ZA" altLang="en-US" sz="4400" dirty="0"/>
              <a:t>Using road, street and route </a:t>
            </a:r>
            <a:r>
              <a:rPr lang="en-ZA" altLang="en-US" sz="4400" dirty="0" smtClean="0"/>
              <a:t>maps</a:t>
            </a:r>
            <a:endParaRPr lang="en-ZA" sz="4400" dirty="0"/>
          </a:p>
        </p:txBody>
      </p:sp>
      <p:sp>
        <p:nvSpPr>
          <p:cNvPr id="4" name="Text Placeholder 3"/>
          <p:cNvSpPr>
            <a:spLocks noGrp="1"/>
          </p:cNvSpPr>
          <p:nvPr>
            <p:ph type="body" sz="quarter" idx="10"/>
          </p:nvPr>
        </p:nvSpPr>
        <p:spPr/>
        <p:txBody>
          <a:bodyPr/>
          <a:lstStyle/>
          <a:p>
            <a:r>
              <a:rPr lang="en-ZA" dirty="0"/>
              <a:t>Unit </a:t>
            </a:r>
            <a:r>
              <a:rPr lang="en-ZA" dirty="0" smtClean="0"/>
              <a:t>7.4</a:t>
            </a:r>
            <a:endParaRPr lang="en-ZA" dirty="0"/>
          </a:p>
        </p:txBody>
      </p:sp>
      <p:sp>
        <p:nvSpPr>
          <p:cNvPr id="7" name="Content Placeholder 6"/>
          <p:cNvSpPr>
            <a:spLocks noGrp="1"/>
          </p:cNvSpPr>
          <p:nvPr>
            <p:ph idx="1"/>
          </p:nvPr>
        </p:nvSpPr>
        <p:spPr>
          <a:xfrm>
            <a:off x="399289" y="1990802"/>
            <a:ext cx="7905751" cy="4129939"/>
          </a:xfrm>
        </p:spPr>
        <p:txBody>
          <a:bodyPr anchor="b"/>
          <a:lstStyle/>
          <a:p>
            <a:pPr marL="180975" indent="-180975">
              <a:buFont typeface="Arial" panose="020B0604020202020204" pitchFamily="34" charset="0"/>
              <a:buChar char="•"/>
            </a:pPr>
            <a:r>
              <a:rPr lang="en-ZA" altLang="en-US" dirty="0"/>
              <a:t>Maps with different scales are needed for different purposes.</a:t>
            </a:r>
            <a:endParaRPr lang="en-ZA" altLang="en-US" dirty="0"/>
          </a:p>
          <a:p>
            <a:pPr marL="180975" indent="-180975">
              <a:buFont typeface="Arial" panose="020B0604020202020204" pitchFamily="34" charset="0"/>
              <a:buChar char="•"/>
            </a:pPr>
            <a:r>
              <a:rPr lang="en-ZA" altLang="en-US" dirty="0"/>
              <a:t>For a long distance journey, a large scale map is useful. </a:t>
            </a:r>
            <a:endParaRPr lang="en-ZA" altLang="en-US" dirty="0"/>
          </a:p>
          <a:p>
            <a:pPr marL="180975" indent="-180975">
              <a:buFont typeface="Arial" panose="020B0604020202020204" pitchFamily="34" charset="0"/>
              <a:buChar char="•"/>
            </a:pPr>
            <a:r>
              <a:rPr lang="en-ZA" altLang="en-US" dirty="0"/>
              <a:t>To find your way around a town or city, a smaller scale map is more useful.   </a:t>
            </a:r>
            <a:endParaRPr lang="en-ZA" altLang="en-US" dirty="0"/>
          </a:p>
        </p:txBody>
      </p:sp>
      <p:pic>
        <p:nvPicPr>
          <p:cNvPr id="8" name="Content Placeholder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45540" y="1910177"/>
            <a:ext cx="4025862" cy="271799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Using road, street and route </a:t>
            </a:r>
            <a:r>
              <a:rPr lang="en-ZA" altLang="en-US" sz="4400" dirty="0" smtClean="0"/>
              <a:t>maps</a:t>
            </a:r>
            <a:endParaRPr lang="en-ZA" sz="4400" dirty="0"/>
          </a:p>
        </p:txBody>
      </p:sp>
      <p:sp>
        <p:nvSpPr>
          <p:cNvPr id="4" name="Text Placeholder 3"/>
          <p:cNvSpPr>
            <a:spLocks noGrp="1"/>
          </p:cNvSpPr>
          <p:nvPr>
            <p:ph type="body" sz="quarter" idx="10"/>
          </p:nvPr>
        </p:nvSpPr>
        <p:spPr/>
        <p:txBody>
          <a:bodyPr/>
          <a:lstStyle/>
          <a:p>
            <a:r>
              <a:rPr lang="en-ZA" dirty="0"/>
              <a:t>Unit </a:t>
            </a:r>
            <a:r>
              <a:rPr lang="en-ZA" dirty="0" smtClean="0"/>
              <a:t>7.4</a:t>
            </a:r>
            <a:endParaRPr lang="en-ZA" dirty="0"/>
          </a:p>
        </p:txBody>
      </p:sp>
      <p:sp>
        <p:nvSpPr>
          <p:cNvPr id="7" name="Content Placeholder 6"/>
          <p:cNvSpPr>
            <a:spLocks noGrp="1"/>
          </p:cNvSpPr>
          <p:nvPr>
            <p:ph idx="1"/>
          </p:nvPr>
        </p:nvSpPr>
        <p:spPr/>
        <p:txBody>
          <a:bodyPr/>
          <a:lstStyle/>
          <a:p>
            <a:pPr>
              <a:buFont typeface="Arial" panose="020B0604020202020204" pitchFamily="34" charset="0"/>
            </a:pPr>
            <a:r>
              <a:rPr lang="en-ZA" altLang="en-US" dirty="0" smtClean="0"/>
              <a:t>Planning </a:t>
            </a:r>
            <a:r>
              <a:rPr lang="en-ZA" altLang="en-US" dirty="0"/>
              <a:t>a trip using a road map (map on next slide):</a:t>
            </a:r>
            <a:endParaRPr lang="en-ZA" altLang="en-US" dirty="0"/>
          </a:p>
          <a:p>
            <a:pPr>
              <a:buFont typeface="Arial" panose="020B0604020202020204" pitchFamily="34" charset="0"/>
            </a:pPr>
            <a:endParaRPr lang="en-ZA" altLang="en-US" dirty="0"/>
          </a:p>
          <a:p>
            <a:pPr marL="180975" indent="-180975">
              <a:buFont typeface="Arial" panose="020B0604020202020204" pitchFamily="34" charset="0"/>
              <a:buChar char="•"/>
            </a:pPr>
            <a:r>
              <a:rPr lang="en-ZA" altLang="en-US" dirty="0"/>
              <a:t>This example is a trip from Kimberley to Beaufort West. </a:t>
            </a:r>
            <a:endParaRPr lang="en-ZA" altLang="en-US" dirty="0"/>
          </a:p>
          <a:p>
            <a:pPr marL="180975" indent="-180975">
              <a:buFont typeface="Arial" panose="020B0604020202020204" pitchFamily="34" charset="0"/>
              <a:buChar char="•"/>
            </a:pPr>
            <a:r>
              <a:rPr lang="en-ZA" altLang="en-US" dirty="0"/>
              <a:t>On the national map, use the bar scale to estimate the distance. </a:t>
            </a:r>
            <a:endParaRPr lang="en-ZA" altLang="en-US" dirty="0"/>
          </a:p>
          <a:p>
            <a:pPr marL="180975" indent="-180975">
              <a:buFont typeface="Arial" panose="020B0604020202020204" pitchFamily="34" charset="0"/>
              <a:buChar char="•"/>
            </a:pPr>
            <a:r>
              <a:rPr lang="en-ZA" altLang="en-US" dirty="0"/>
              <a:t>On the scale, 3 cm represents 200 km. </a:t>
            </a:r>
            <a:endParaRPr lang="en-ZA" altLang="en-US" dirty="0"/>
          </a:p>
          <a:p>
            <a:pPr marL="180975" indent="-180975">
              <a:buFont typeface="Arial" panose="020B0604020202020204" pitchFamily="34" charset="0"/>
              <a:buChar char="•"/>
            </a:pPr>
            <a:r>
              <a:rPr lang="en-ZA" altLang="en-US" dirty="0"/>
              <a:t>Kimberley to Beaufort West is about 6 cm. It is about 400 km. </a:t>
            </a:r>
            <a:endParaRPr lang="en-ZA" altLang="en-US" dirty="0"/>
          </a:p>
          <a:p>
            <a:pPr marL="180975" indent="-180975">
              <a:buFont typeface="Arial" panose="020B0604020202020204" pitchFamily="34" charset="0"/>
              <a:buChar char="•"/>
            </a:pPr>
            <a:r>
              <a:rPr lang="en-ZA" altLang="en-US" dirty="0"/>
              <a:t>The journey is roughly in a south-west direction.  </a:t>
            </a:r>
            <a:endParaRPr lang="en-ZA" altLang="en-US" dirty="0"/>
          </a:p>
          <a:p>
            <a:pPr marL="180975" indent="-180975">
              <a:buFont typeface="Arial" panose="020B0604020202020204" pitchFamily="34" charset="0"/>
              <a:buChar char="•"/>
            </a:pPr>
            <a:endParaRPr lang="en-ZA" altLang="en-US" dirty="0"/>
          </a:p>
          <a:p>
            <a:pPr marL="180975" indent="-180975">
              <a:buFont typeface="Arial" panose="020B0604020202020204" pitchFamily="34" charset="0"/>
              <a:buChar char="•"/>
            </a:pPr>
            <a:endParaRPr lang="en-ZA"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Using road, street and route </a:t>
            </a:r>
            <a:r>
              <a:rPr lang="en-ZA" altLang="en-US" sz="4400" dirty="0" smtClean="0"/>
              <a:t>maps</a:t>
            </a:r>
            <a:endParaRPr lang="en-ZA" sz="4400" dirty="0"/>
          </a:p>
        </p:txBody>
      </p:sp>
      <p:sp>
        <p:nvSpPr>
          <p:cNvPr id="4" name="Text Placeholder 3"/>
          <p:cNvSpPr>
            <a:spLocks noGrp="1"/>
          </p:cNvSpPr>
          <p:nvPr>
            <p:ph type="body" sz="quarter" idx="10"/>
          </p:nvPr>
        </p:nvSpPr>
        <p:spPr/>
        <p:txBody>
          <a:bodyPr/>
          <a:lstStyle/>
          <a:p>
            <a:r>
              <a:rPr lang="en-ZA" dirty="0"/>
              <a:t>Unit </a:t>
            </a:r>
            <a:r>
              <a:rPr lang="en-ZA" dirty="0" smtClean="0"/>
              <a:t>7.4</a:t>
            </a:r>
            <a:endParaRPr lang="en-ZA"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94330" y="1740336"/>
            <a:ext cx="5307639" cy="445556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7_2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523065"/>
            <a:ext cx="6109305" cy="4320000"/>
          </a:xfrm>
          <a:prstGeom prst="rect">
            <a:avLst/>
          </a:prstGeom>
        </p:spPr>
      </p:pic>
      <p:sp>
        <p:nvSpPr>
          <p:cNvPr id="5" name="Rectangle 4"/>
          <p:cNvSpPr/>
          <p:nvPr/>
        </p:nvSpPr>
        <p:spPr>
          <a:xfrm>
            <a:off x="219074" y="1444346"/>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Planning a trip using a road map</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7.4</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77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7.4 </a:t>
            </a:r>
            <a:endParaRPr lang="en-ZA" dirty="0"/>
          </a:p>
        </p:txBody>
      </p:sp>
      <p:sp>
        <p:nvSpPr>
          <p:cNvPr id="3" name="Content Placeholder 2"/>
          <p:cNvSpPr>
            <a:spLocks noGrp="1"/>
          </p:cNvSpPr>
          <p:nvPr>
            <p:ph sz="quarter" idx="10"/>
          </p:nvPr>
        </p:nvSpPr>
        <p:spPr/>
        <p:txBody>
          <a:bodyPr/>
          <a:lstStyle/>
          <a:p>
            <a:r>
              <a:rPr lang="en-ZA" dirty="0" smtClean="0"/>
              <a:t>Exercise 7.4 </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7.4 </a:t>
            </a:r>
            <a:r>
              <a:rPr lang="en-US" altLang="en-US" sz="2000" dirty="0"/>
              <a:t>on </a:t>
            </a:r>
            <a:r>
              <a:rPr lang="en-US" altLang="en-US" sz="2000" b="1" dirty="0"/>
              <a:t>page </a:t>
            </a:r>
            <a:r>
              <a:rPr lang="en-US" altLang="en-US" sz="2000" b="1" dirty="0" smtClean="0"/>
              <a:t>13</a:t>
            </a:r>
            <a:r>
              <a:rPr lang="en-ZA" altLang="en-US" sz="2000" b="1" dirty="0" smtClean="0"/>
              <a:t>1</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7.4 </a:t>
            </a:r>
            <a:endParaRPr lang="en-ZA" dirty="0"/>
          </a:p>
        </p:txBody>
      </p:sp>
      <p:sp>
        <p:nvSpPr>
          <p:cNvPr id="3" name="Content Placeholder 2"/>
          <p:cNvSpPr>
            <a:spLocks noGrp="1"/>
          </p:cNvSpPr>
          <p:nvPr>
            <p:ph sz="quarter" idx="10"/>
          </p:nvPr>
        </p:nvSpPr>
        <p:spPr/>
        <p:txBody>
          <a:bodyPr/>
          <a:lstStyle/>
          <a:p>
            <a:r>
              <a:rPr lang="en-ZA" dirty="0" smtClean="0"/>
              <a:t>Exercise 7.5</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7.5 </a:t>
            </a:r>
            <a:r>
              <a:rPr lang="en-US" altLang="en-US" sz="2000" dirty="0"/>
              <a:t>on </a:t>
            </a:r>
            <a:r>
              <a:rPr lang="en-US" altLang="en-US" sz="2000" b="1" dirty="0"/>
              <a:t>page </a:t>
            </a:r>
            <a:r>
              <a:rPr lang="en-US" altLang="en-US" sz="2000" b="1" dirty="0" smtClean="0"/>
              <a:t>13</a:t>
            </a:r>
            <a:r>
              <a:rPr lang="en-ZA" altLang="en-US" sz="2000" b="1" dirty="0" smtClean="0"/>
              <a:t>3</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Plans to determine quantities of materials </a:t>
            </a:r>
            <a:r>
              <a:rPr lang="en-ZA" altLang="en-US" sz="4400" dirty="0" smtClean="0"/>
              <a:t>needed</a:t>
            </a:r>
            <a:endParaRPr lang="en-ZA" sz="4400" dirty="0"/>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endParaRPr lang="en-ZA" altLang="en-US" dirty="0" smtClean="0"/>
          </a:p>
          <a:p>
            <a:pPr marL="180975" indent="-180975">
              <a:buFont typeface="Arial" panose="020B0604020202020204" pitchFamily="34" charset="0"/>
              <a:buChar char="•"/>
            </a:pPr>
            <a:r>
              <a:rPr lang="en-ZA" altLang="en-US" dirty="0" smtClean="0"/>
              <a:t>Builders </a:t>
            </a:r>
            <a:r>
              <a:rPr lang="en-ZA" altLang="en-US" dirty="0"/>
              <a:t>use house plans to estimate the quantities of materials needed. </a:t>
            </a:r>
            <a:endParaRPr lang="en-ZA" altLang="en-US" dirty="0"/>
          </a:p>
          <a:p>
            <a:pPr marL="180975" indent="-180975">
              <a:buFont typeface="Arial" panose="020B0604020202020204" pitchFamily="34" charset="0"/>
              <a:buChar char="•"/>
            </a:pPr>
            <a:endParaRPr lang="en-ZA" altLang="en-US" dirty="0" smtClean="0"/>
          </a:p>
          <a:p>
            <a:pPr marL="180975" indent="-180975">
              <a:buFont typeface="Arial" panose="020B0604020202020204" pitchFamily="34" charset="0"/>
              <a:buChar char="•"/>
            </a:pPr>
            <a:r>
              <a:rPr lang="en-ZA" altLang="en-US" dirty="0" smtClean="0"/>
              <a:t>The </a:t>
            </a:r>
            <a:r>
              <a:rPr lang="en-ZA" altLang="en-US" dirty="0"/>
              <a:t>dimensions shown on plans allow you to calculate lengths and areas. </a:t>
            </a:r>
            <a:endParaRPr lang="en-ZA" altLang="en-US" dirty="0"/>
          </a:p>
          <a:p>
            <a:pPr marL="180975" indent="-180975"/>
            <a:endParaRPr lang="en-ZA" altLang="en-US" dirty="0"/>
          </a:p>
          <a:p>
            <a:pPr marL="180975" indent="-180975"/>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7.5</a:t>
            </a:r>
            <a:endParaRPr lang="en-Z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0907" y="3317728"/>
            <a:ext cx="7386701" cy="80010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876186" y="3124875"/>
            <a:ext cx="71107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Map</a:t>
            </a:r>
            <a:endParaRPr lang="en-GB" sz="2000" b="1" i="1" dirty="0">
              <a:solidFill>
                <a:srgbClr val="64AFA8"/>
              </a:solidFill>
            </a:endParaRPr>
          </a:p>
        </p:txBody>
      </p:sp>
      <p:sp>
        <p:nvSpPr>
          <p:cNvPr id="11" name="TextBox 10"/>
          <p:cNvSpPr txBox="1"/>
          <p:nvPr/>
        </p:nvSpPr>
        <p:spPr>
          <a:xfrm>
            <a:off x="670092" y="3384065"/>
            <a:ext cx="7197199" cy="707886"/>
          </a:xfrm>
          <a:prstGeom prst="rect">
            <a:avLst/>
          </a:prstGeom>
          <a:noFill/>
        </p:spPr>
        <p:txBody>
          <a:bodyPr wrap="square" rtlCol="0">
            <a:spAutoFit/>
          </a:bodyPr>
          <a:lstStyle/>
          <a:p>
            <a:r>
              <a:rPr lang="en-ZA" altLang="en-US" sz="2000" dirty="0">
                <a:sym typeface="+mn-ea"/>
              </a:rPr>
              <a:t>A </a:t>
            </a:r>
            <a:r>
              <a:rPr lang="en-ZA" altLang="en-US" sz="2000" b="1" dirty="0">
                <a:sym typeface="+mn-ea"/>
              </a:rPr>
              <a:t>map</a:t>
            </a:r>
            <a:r>
              <a:rPr lang="en-ZA" altLang="en-US" sz="2000" dirty="0">
                <a:solidFill>
                  <a:srgbClr val="0070C0"/>
                </a:solidFill>
                <a:sym typeface="+mn-ea"/>
              </a:rPr>
              <a:t> </a:t>
            </a:r>
            <a:r>
              <a:rPr lang="en-ZA" altLang="en-US" sz="2000" dirty="0">
                <a:sym typeface="+mn-ea"/>
              </a:rPr>
              <a:t>is a visual representation of an area using symbols to identify significant places.</a:t>
            </a:r>
            <a:endParaRPr lang="en-ZA" altLang="en-US" sz="2000" dirty="0">
              <a:sym typeface="+mn-ea"/>
            </a:endParaRPr>
          </a:p>
        </p:txBody>
      </p:sp>
      <p:sp>
        <p:nvSpPr>
          <p:cNvPr id="2" name="Title 1"/>
          <p:cNvSpPr>
            <a:spLocks noGrp="1"/>
          </p:cNvSpPr>
          <p:nvPr>
            <p:ph type="title"/>
          </p:nvPr>
        </p:nvSpPr>
        <p:spPr/>
        <p:txBody>
          <a:bodyPr/>
          <a:lstStyle/>
          <a:p>
            <a:r>
              <a:rPr lang="en-ZA" sz="4400" dirty="0">
                <a:sym typeface="+mn-ea"/>
              </a:rPr>
              <a:t>Recognising representation concepts</a:t>
            </a:r>
            <a:endParaRPr lang="en-ZA" sz="4400" dirty="0"/>
          </a:p>
        </p:txBody>
      </p:sp>
      <p:sp>
        <p:nvSpPr>
          <p:cNvPr id="4" name="Text Placeholder 3"/>
          <p:cNvSpPr>
            <a:spLocks noGrp="1"/>
          </p:cNvSpPr>
          <p:nvPr>
            <p:ph type="body" sz="quarter" idx="10"/>
          </p:nvPr>
        </p:nvSpPr>
        <p:spPr/>
        <p:txBody>
          <a:bodyPr/>
          <a:lstStyle/>
          <a:p>
            <a:r>
              <a:rPr lang="en-ZA" dirty="0" smtClean="0"/>
              <a:t>Unit 7.1</a:t>
            </a:r>
            <a:endParaRPr lang="en-ZA" dirty="0"/>
          </a:p>
        </p:txBody>
      </p:sp>
      <p:sp>
        <p:nvSpPr>
          <p:cNvPr id="6" name="Rectangle 5"/>
          <p:cNvSpPr/>
          <p:nvPr/>
        </p:nvSpPr>
        <p:spPr>
          <a:xfrm>
            <a:off x="500907" y="2175069"/>
            <a:ext cx="7386701" cy="80010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876186" y="1982216"/>
            <a:ext cx="117690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Diagram</a:t>
            </a:r>
            <a:endParaRPr lang="en-GB" sz="2000" b="1" i="1" dirty="0">
              <a:solidFill>
                <a:srgbClr val="64AFA8"/>
              </a:solidFill>
            </a:endParaRPr>
          </a:p>
        </p:txBody>
      </p:sp>
      <p:sp>
        <p:nvSpPr>
          <p:cNvPr id="8" name="TextBox 7"/>
          <p:cNvSpPr txBox="1"/>
          <p:nvPr/>
        </p:nvSpPr>
        <p:spPr>
          <a:xfrm>
            <a:off x="670092" y="2241406"/>
            <a:ext cx="7197199" cy="707886"/>
          </a:xfrm>
          <a:prstGeom prst="rect">
            <a:avLst/>
          </a:prstGeom>
          <a:noFill/>
        </p:spPr>
        <p:txBody>
          <a:bodyPr wrap="square" rtlCol="0">
            <a:spAutoFit/>
          </a:bodyPr>
          <a:lstStyle/>
          <a:p>
            <a:r>
              <a:rPr lang="en-ZA" altLang="en-US" sz="2000" dirty="0">
                <a:sym typeface="+mn-ea"/>
              </a:rPr>
              <a:t>A </a:t>
            </a:r>
            <a:r>
              <a:rPr lang="en-ZA" altLang="en-US" sz="2000" b="1" dirty="0">
                <a:sym typeface="+mn-ea"/>
              </a:rPr>
              <a:t>diagram</a:t>
            </a:r>
            <a:r>
              <a:rPr lang="en-ZA" altLang="en-US" sz="2000" dirty="0">
                <a:solidFill>
                  <a:srgbClr val="0070C0"/>
                </a:solidFill>
                <a:sym typeface="+mn-ea"/>
              </a:rPr>
              <a:t> </a:t>
            </a:r>
            <a:r>
              <a:rPr lang="en-ZA" altLang="en-US" sz="2000" dirty="0">
                <a:sym typeface="+mn-ea"/>
              </a:rPr>
              <a:t>is a simplified drawing which provides information about the appearance and workings of a system or object. </a:t>
            </a:r>
            <a:endParaRPr lang="en-ZA" altLang="en-US" sz="2000" dirty="0">
              <a:sym typeface="+mn-ea"/>
            </a:endParaRPr>
          </a:p>
        </p:txBody>
      </p:sp>
      <p:sp>
        <p:nvSpPr>
          <p:cNvPr id="14" name="Rectangle 13"/>
          <p:cNvSpPr/>
          <p:nvPr/>
        </p:nvSpPr>
        <p:spPr>
          <a:xfrm>
            <a:off x="506660" y="4462160"/>
            <a:ext cx="7386701" cy="80010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5" name="Content Placeholder 2"/>
          <p:cNvSpPr txBox="1"/>
          <p:nvPr/>
        </p:nvSpPr>
        <p:spPr>
          <a:xfrm>
            <a:off x="890565" y="4269307"/>
            <a:ext cx="8605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Plans</a:t>
            </a:r>
            <a:endParaRPr lang="en-GB" sz="2000" b="1" i="1" dirty="0">
              <a:solidFill>
                <a:srgbClr val="64AFA8"/>
              </a:solidFill>
            </a:endParaRPr>
          </a:p>
        </p:txBody>
      </p:sp>
      <p:sp>
        <p:nvSpPr>
          <p:cNvPr id="16" name="TextBox 15"/>
          <p:cNvSpPr txBox="1"/>
          <p:nvPr/>
        </p:nvSpPr>
        <p:spPr>
          <a:xfrm>
            <a:off x="675845" y="4528497"/>
            <a:ext cx="7197199" cy="707886"/>
          </a:xfrm>
          <a:prstGeom prst="rect">
            <a:avLst/>
          </a:prstGeom>
          <a:noFill/>
        </p:spPr>
        <p:txBody>
          <a:bodyPr wrap="square" rtlCol="0">
            <a:spAutoFit/>
          </a:bodyPr>
          <a:lstStyle/>
          <a:p>
            <a:r>
              <a:rPr lang="en-ZA" altLang="en-US" sz="2000" b="1" dirty="0">
                <a:sym typeface="+mn-ea"/>
              </a:rPr>
              <a:t>Plans</a:t>
            </a:r>
            <a:r>
              <a:rPr lang="en-ZA" altLang="en-US" sz="2000" dirty="0">
                <a:solidFill>
                  <a:srgbClr val="0070C0"/>
                </a:solidFill>
                <a:sym typeface="+mn-ea"/>
              </a:rPr>
              <a:t> </a:t>
            </a:r>
            <a:r>
              <a:rPr lang="en-ZA" altLang="en-US" sz="2000" dirty="0">
                <a:sym typeface="+mn-ea"/>
              </a:rPr>
              <a:t>are a set of diagrams to describe a place or object, or to communicate building or production instructions. </a:t>
            </a:r>
            <a:endParaRPr lang="en-ZA" altLang="en-US" sz="2000" dirty="0">
              <a:sym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7.5 </a:t>
            </a:r>
            <a:endParaRPr lang="en-ZA" dirty="0"/>
          </a:p>
        </p:txBody>
      </p:sp>
      <p:sp>
        <p:nvSpPr>
          <p:cNvPr id="3" name="Content Placeholder 2"/>
          <p:cNvSpPr>
            <a:spLocks noGrp="1"/>
          </p:cNvSpPr>
          <p:nvPr>
            <p:ph sz="quarter" idx="10"/>
          </p:nvPr>
        </p:nvSpPr>
        <p:spPr/>
        <p:txBody>
          <a:bodyPr/>
          <a:lstStyle/>
          <a:p>
            <a:r>
              <a:rPr lang="en-ZA" dirty="0" smtClean="0"/>
              <a:t>Exercise 7.6</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7.6 </a:t>
            </a:r>
            <a:r>
              <a:rPr lang="en-US" altLang="en-US" sz="2000" dirty="0"/>
              <a:t>on </a:t>
            </a:r>
            <a:r>
              <a:rPr lang="en-US" altLang="en-US" sz="2000" b="1" dirty="0"/>
              <a:t>page </a:t>
            </a:r>
            <a:r>
              <a:rPr lang="en-US" altLang="en-US" sz="2000" b="1" dirty="0" smtClean="0"/>
              <a:t>1</a:t>
            </a:r>
            <a:r>
              <a:rPr lang="en-ZA" altLang="en-US" sz="2000" b="1" dirty="0" smtClean="0"/>
              <a:t>36</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Interpreting instructions and assembly </a:t>
            </a:r>
            <a:r>
              <a:rPr lang="en-ZA" altLang="en-US" sz="4400" dirty="0" smtClean="0"/>
              <a:t>diagrams</a:t>
            </a:r>
            <a:endParaRPr lang="en-ZA" sz="4400" dirty="0"/>
          </a:p>
        </p:txBody>
      </p:sp>
      <p:sp>
        <p:nvSpPr>
          <p:cNvPr id="3" name="Content Placeholder 2"/>
          <p:cNvSpPr>
            <a:spLocks noGrp="1"/>
          </p:cNvSpPr>
          <p:nvPr>
            <p:ph idx="1"/>
          </p:nvPr>
        </p:nvSpPr>
        <p:spPr/>
        <p:txBody>
          <a:bodyPr anchor="b"/>
          <a:lstStyle/>
          <a:p>
            <a:pPr marL="180975" indent="-180975">
              <a:buFont typeface="Arial" panose="020B0604020202020204" pitchFamily="34" charset="0"/>
              <a:buChar char="•"/>
            </a:pPr>
            <a:r>
              <a:rPr lang="en-ZA" altLang="en-US" dirty="0"/>
              <a:t>Assembly diagrams and instructions provide step-by-step directions for putting together an object or system from its parts. </a:t>
            </a:r>
            <a:endParaRPr lang="en-ZA" altLang="en-US" dirty="0"/>
          </a:p>
          <a:p>
            <a:pPr marL="180975" indent="-180975">
              <a:buFont typeface="Arial" panose="020B0604020202020204" pitchFamily="34" charset="0"/>
              <a:buChar char="•"/>
            </a:pPr>
            <a:r>
              <a:rPr lang="en-ZA" altLang="en-US" dirty="0"/>
              <a:t>An exploded view drawing shows how the parts fit together.</a:t>
            </a:r>
            <a:endParaRPr lang="en-ZA" altLang="en-US" dirty="0"/>
          </a:p>
          <a:p>
            <a:pPr marL="180975" indent="-180975">
              <a:buFont typeface="Arial" panose="020B0604020202020204" pitchFamily="34" charset="0"/>
              <a:buChar char="•"/>
            </a:pPr>
            <a:r>
              <a:rPr lang="en-ZA" altLang="en-US" dirty="0"/>
              <a:t>The parts in the centre are usually assembled first. </a:t>
            </a:r>
            <a:endParaRPr lang="en-ZA" altLang="en-US" dirty="0"/>
          </a:p>
        </p:txBody>
      </p:sp>
      <p:sp>
        <p:nvSpPr>
          <p:cNvPr id="4" name="Text Placeholder 3"/>
          <p:cNvSpPr>
            <a:spLocks noGrp="1"/>
          </p:cNvSpPr>
          <p:nvPr>
            <p:ph type="body" sz="quarter" idx="10"/>
          </p:nvPr>
        </p:nvSpPr>
        <p:spPr/>
        <p:txBody>
          <a:bodyPr/>
          <a:lstStyle/>
          <a:p>
            <a:r>
              <a:rPr lang="en-ZA" dirty="0"/>
              <a:t>Unit </a:t>
            </a:r>
            <a:r>
              <a:rPr lang="en-ZA" dirty="0" smtClean="0"/>
              <a:t>7.6</a:t>
            </a:r>
            <a:endParaRPr lang="en-ZA"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06930" y="2004303"/>
            <a:ext cx="4282440" cy="257556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sz="4400" dirty="0"/>
              <a:t>Interpreting instructions and assembly </a:t>
            </a:r>
            <a:r>
              <a:rPr lang="en-ZA" altLang="en-US" sz="4400" dirty="0" smtClean="0"/>
              <a:t>diagrams</a:t>
            </a:r>
            <a:endParaRPr lang="en-ZA" sz="4400" dirty="0"/>
          </a:p>
        </p:txBody>
      </p:sp>
      <p:sp>
        <p:nvSpPr>
          <p:cNvPr id="3" name="Content Placeholder 2"/>
          <p:cNvSpPr>
            <a:spLocks noGrp="1"/>
          </p:cNvSpPr>
          <p:nvPr>
            <p:ph idx="1"/>
          </p:nvPr>
        </p:nvSpPr>
        <p:spPr/>
        <p:txBody>
          <a:bodyPr anchor="b"/>
          <a:lstStyle/>
          <a:p>
            <a:pPr marL="180975" indent="-180975">
              <a:buFont typeface="Arial" panose="020B0604020202020204" pitchFamily="34" charset="0"/>
              <a:buChar char="•"/>
            </a:pPr>
            <a:r>
              <a:rPr lang="en-ZA" altLang="en-US" dirty="0">
                <a:sym typeface="+mn-ea"/>
              </a:rPr>
              <a:t>If you are taking something apart using the diagram, you usually remove the outside parts first. </a:t>
            </a:r>
            <a:endParaRPr lang="en-ZA" altLang="en-US" dirty="0"/>
          </a:p>
          <a:p>
            <a:pPr marL="180975" indent="-180975">
              <a:buFont typeface="Arial" panose="020B0604020202020204" pitchFamily="34" charset="0"/>
              <a:buChar char="•"/>
            </a:pPr>
            <a:r>
              <a:rPr lang="en-ZA" altLang="en-US" dirty="0">
                <a:sym typeface="+mn-ea"/>
              </a:rPr>
              <a:t>Exploded view diagrams are often used in instruction manuals and show part identification numbers and labels. </a:t>
            </a:r>
            <a:endParaRPr lang="en-US" dirty="0"/>
          </a:p>
        </p:txBody>
      </p:sp>
      <p:sp>
        <p:nvSpPr>
          <p:cNvPr id="4" name="Text Placeholder 3"/>
          <p:cNvSpPr>
            <a:spLocks noGrp="1"/>
          </p:cNvSpPr>
          <p:nvPr>
            <p:ph type="body" sz="quarter" idx="10"/>
          </p:nvPr>
        </p:nvSpPr>
        <p:spPr/>
        <p:txBody>
          <a:bodyPr/>
          <a:lstStyle/>
          <a:p>
            <a:r>
              <a:rPr lang="en-ZA" dirty="0"/>
              <a:t>Unit </a:t>
            </a:r>
            <a:r>
              <a:rPr lang="en-ZA" dirty="0" smtClean="0"/>
              <a:t>7.6</a:t>
            </a:r>
            <a:endParaRPr lang="en-ZA"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06930" y="2004303"/>
            <a:ext cx="4282440" cy="2575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7.9 page 139</a:t>
            </a:r>
            <a:endParaRPr lang="en-ZA"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7.6</a:t>
            </a:r>
            <a:endParaRPr lang="en-ZA" dirty="0">
              <a:solidFill>
                <a:schemeClr val="bg1">
                  <a:lumMod val="65000"/>
                </a:schemeClr>
              </a:solidFill>
            </a:endParaRPr>
          </a:p>
        </p:txBody>
      </p:sp>
      <p:sp>
        <p:nvSpPr>
          <p:cNvPr id="6" name="Rectangle 5"/>
          <p:cNvSpPr/>
          <p:nvPr/>
        </p:nvSpPr>
        <p:spPr>
          <a:xfrm>
            <a:off x="863600" y="1410746"/>
            <a:ext cx="7200900" cy="46106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3154"/>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3113"/>
            <a:ext cx="977166" cy="1010861"/>
          </a:xfrm>
          <a:prstGeom prst="rect">
            <a:avLst/>
          </a:prstGeom>
        </p:spPr>
      </p:pic>
      <p:sp>
        <p:nvSpPr>
          <p:cNvPr id="11" name="Content Placeholder 2"/>
          <p:cNvSpPr txBox="1"/>
          <p:nvPr/>
        </p:nvSpPr>
        <p:spPr>
          <a:xfrm>
            <a:off x="4805109" y="1728647"/>
            <a:ext cx="3162646" cy="41573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lphaLcParenR"/>
            </a:pPr>
            <a:r>
              <a:rPr lang="en-ZA" sz="1800" dirty="0" smtClean="0"/>
              <a:t>What </a:t>
            </a:r>
            <a:r>
              <a:rPr lang="en-ZA" sz="1800" dirty="0"/>
              <a:t>kind of diagram is this? Explain. </a:t>
            </a:r>
            <a:endParaRPr lang="en-ZA" sz="1800" dirty="0"/>
          </a:p>
          <a:p>
            <a:pPr marL="342900" indent="-342900">
              <a:buFont typeface="+mj-lt"/>
              <a:buAutoNum type="alphaLcParenR"/>
            </a:pPr>
            <a:r>
              <a:rPr lang="en-ZA" sz="1800" dirty="0" smtClean="0"/>
              <a:t>How </a:t>
            </a:r>
            <a:r>
              <a:rPr lang="en-ZA" sz="1800" dirty="0"/>
              <a:t>many parts are there altogether? </a:t>
            </a:r>
            <a:endParaRPr lang="en-ZA" sz="1800" dirty="0"/>
          </a:p>
          <a:p>
            <a:pPr marL="342900" indent="-342900">
              <a:buFont typeface="+mj-lt"/>
              <a:buAutoNum type="alphaLcParenR"/>
            </a:pPr>
            <a:r>
              <a:rPr lang="en-ZA" sz="1800" dirty="0" smtClean="0"/>
              <a:t>In </a:t>
            </a:r>
            <a:r>
              <a:rPr lang="en-ZA" sz="1800" dirty="0"/>
              <a:t>which order would you assemble the parts? Write in a list form. </a:t>
            </a:r>
            <a:endParaRPr lang="en-ZA" sz="1800" dirty="0"/>
          </a:p>
          <a:p>
            <a:pPr marL="342900" indent="-342900">
              <a:buFont typeface="+mj-lt"/>
              <a:buAutoNum type="alphaLcParenR"/>
            </a:pPr>
            <a:r>
              <a:rPr lang="en-ZA" sz="1800" dirty="0" smtClean="0"/>
              <a:t>In </a:t>
            </a:r>
            <a:r>
              <a:rPr lang="en-ZA" sz="1800" dirty="0"/>
              <a:t>what way are the parts labelled? How could this be useful for the consumer? </a:t>
            </a:r>
            <a:r>
              <a:rPr lang="en-ZA" sz="1800" dirty="0" smtClean="0"/>
              <a:t>W</a:t>
            </a:r>
            <a:r>
              <a:rPr lang="en-ZA" sz="1800" dirty="0" smtClean="0">
                <a:sym typeface="+mn-ea"/>
              </a:rPr>
              <a:t>hat </a:t>
            </a:r>
            <a:r>
              <a:rPr lang="en-ZA" sz="1800" dirty="0">
                <a:sym typeface="+mn-ea"/>
              </a:rPr>
              <a:t>is the scale of the model?</a:t>
            </a:r>
            <a:endParaRPr lang="en-ZA" sz="1800" dirty="0">
              <a:sym typeface="+mn-ea"/>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292" r="3800"/>
          <a:stretch>
            <a:fillRect/>
          </a:stretch>
        </p:blipFill>
        <p:spPr>
          <a:xfrm>
            <a:off x="2017432" y="2189300"/>
            <a:ext cx="2648183" cy="311523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0471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567123"/>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altLang="en-US" dirty="0"/>
              <a:t>Example 7.9 page 139</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7.6</a:t>
            </a:r>
            <a:endParaRPr lang="en-ZA" dirty="0">
              <a:solidFill>
                <a:schemeClr val="bg1">
                  <a:lumMod val="65000"/>
                </a:scheme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738" y="1906683"/>
            <a:ext cx="3096186" cy="3658455"/>
          </a:xfrm>
          <a:prstGeom prst="rect">
            <a:avLst/>
          </a:prstGeom>
          <a:noFill/>
          <a:ln>
            <a:noFill/>
          </a:ln>
        </p:spPr>
      </p:pic>
      <p:sp>
        <p:nvSpPr>
          <p:cNvPr id="18" name="Content Placeholder 2"/>
          <p:cNvSpPr txBox="1"/>
          <p:nvPr/>
        </p:nvSpPr>
        <p:spPr>
          <a:xfrm>
            <a:off x="4701394" y="1668258"/>
            <a:ext cx="3303917" cy="4157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1800" dirty="0"/>
              <a:t>This is an exploded view of a kettle. Each part is shown in the position where it would be assembled.</a:t>
            </a:r>
            <a:endParaRPr lang="en-ZA" altLang="en-US" sz="1800" dirty="0"/>
          </a:p>
          <a:p>
            <a:r>
              <a:rPr lang="en-ZA" altLang="en-US" sz="1800" dirty="0"/>
              <a:t>There are 10 parts, labelled as A01 to A10. </a:t>
            </a:r>
            <a:endParaRPr lang="en-ZA" altLang="en-US" sz="1800" dirty="0"/>
          </a:p>
          <a:p>
            <a:r>
              <a:rPr lang="en-ZA" altLang="en-US" sz="1800" dirty="0"/>
              <a:t>The labels help the consumer find and identify the parts in the instruction manual, independent of the language used. You can also refer to them for ordering spare parts. </a:t>
            </a:r>
            <a:endParaRPr lang="en-ZA" altLang="en-US" sz="1800" dirty="0"/>
          </a:p>
          <a:p>
            <a:r>
              <a:rPr lang="en-ZA" altLang="en-US" sz="1800" dirty="0"/>
              <a:t>You would assemble the inner parts first and the outer parts last.  </a:t>
            </a:r>
            <a:endParaRPr lang="en-ZA" altLang="en-US" sz="1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92" r="3800"/>
          <a:stretch>
            <a:fillRect/>
          </a:stretch>
        </p:blipFill>
        <p:spPr>
          <a:xfrm>
            <a:off x="2017432" y="2189300"/>
            <a:ext cx="2648183" cy="3115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Effect transition="in" filter="fade">
                                      <p:cBhvr>
                                        <p:cTn id="33" dur="500"/>
                                        <p:tgtEl>
                                          <p:spTgt spid="1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xEl>
                                              <p:pRg st="2" end="2"/>
                                            </p:txEl>
                                          </p:spTgt>
                                        </p:tgtEl>
                                        <p:attrNameLst>
                                          <p:attrName>style.visibility</p:attrName>
                                        </p:attrNameLst>
                                      </p:cBhvr>
                                      <p:to>
                                        <p:strVal val="visible"/>
                                      </p:to>
                                    </p:set>
                                    <p:animEffect transition="in" filter="fade">
                                      <p:cBhvr>
                                        <p:cTn id="38" dur="500"/>
                                        <p:tgtEl>
                                          <p:spTgt spid="1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Effect transition="in" filter="fade">
                                      <p:cBhvr>
                                        <p:cTn id="4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7.6 </a:t>
            </a:r>
            <a:endParaRPr lang="en-ZA" dirty="0"/>
          </a:p>
        </p:txBody>
      </p:sp>
      <p:sp>
        <p:nvSpPr>
          <p:cNvPr id="3" name="Content Placeholder 2"/>
          <p:cNvSpPr>
            <a:spLocks noGrp="1"/>
          </p:cNvSpPr>
          <p:nvPr>
            <p:ph sz="quarter" idx="10"/>
          </p:nvPr>
        </p:nvSpPr>
        <p:spPr/>
        <p:txBody>
          <a:bodyPr/>
          <a:lstStyle/>
          <a:p>
            <a:r>
              <a:rPr lang="en-ZA" dirty="0" smtClean="0"/>
              <a:t>Exercise 7.7</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7.7 </a:t>
            </a:r>
            <a:r>
              <a:rPr lang="en-US" altLang="en-US" dirty="0"/>
              <a:t>on </a:t>
            </a:r>
            <a:r>
              <a:rPr lang="en-US" altLang="en-US" b="1" dirty="0"/>
              <a:t>page </a:t>
            </a:r>
            <a:r>
              <a:rPr lang="en-US" altLang="en-US" b="1" dirty="0" smtClean="0"/>
              <a:t>14</a:t>
            </a:r>
            <a:r>
              <a:rPr lang="en-ZA" altLang="en-US" b="1" dirty="0" smtClean="0"/>
              <a:t>0</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7</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US" altLang="en-US" sz="2000" b="1" dirty="0" smtClean="0"/>
              <a:t>1</a:t>
            </a:r>
            <a:r>
              <a:rPr lang="en-ZA" altLang="en-US" sz="2000" b="1" dirty="0" smtClean="0"/>
              <a:t>44</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Recognising representation concepts</a:t>
            </a:r>
            <a:endParaRPr lang="en-ZA" sz="4400" dirty="0"/>
          </a:p>
        </p:txBody>
      </p:sp>
      <p:sp>
        <p:nvSpPr>
          <p:cNvPr id="3" name="Content Placeholder 2"/>
          <p:cNvSpPr>
            <a:spLocks noGrp="1"/>
          </p:cNvSpPr>
          <p:nvPr>
            <p:ph idx="1"/>
          </p:nvPr>
        </p:nvSpPr>
        <p:spPr/>
        <p:txBody>
          <a:bodyPr/>
          <a:lstStyle/>
          <a:p>
            <a:pPr marL="180975" indent="-180975">
              <a:buFont typeface="Arial" panose="020B0604020202020204" pitchFamily="34" charset="0"/>
              <a:buChar char="•"/>
            </a:pPr>
            <a:r>
              <a:rPr lang="en-ZA" altLang="en-US" dirty="0" smtClean="0">
                <a:sym typeface="+mn-ea"/>
              </a:rPr>
              <a:t>Maps </a:t>
            </a:r>
            <a:r>
              <a:rPr lang="en-ZA" altLang="en-US" dirty="0">
                <a:sym typeface="+mn-ea"/>
              </a:rPr>
              <a:t>and plans are often drawn on grids that use line and block references.</a:t>
            </a:r>
            <a:endParaRPr lang="en-ZA" altLang="en-US" dirty="0">
              <a:sym typeface="+mn-ea"/>
            </a:endParaRPr>
          </a:p>
          <a:p>
            <a:pPr marL="180975" indent="-180975">
              <a:buFont typeface="Arial" panose="020B0604020202020204" pitchFamily="34" charset="0"/>
              <a:buChar char="•"/>
            </a:pPr>
            <a:r>
              <a:rPr lang="en-ZA" altLang="en-US" dirty="0">
                <a:sym typeface="+mn-ea"/>
              </a:rPr>
              <a:t>The reference of a location identifies the horizontal position first and then the vertical position. </a:t>
            </a: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altLang="en-US" dirty="0">
              <a:sym typeface="+mn-ea"/>
            </a:endParaRPr>
          </a:p>
          <a:p>
            <a:pPr marL="180975" indent="-18097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smtClean="0"/>
              <a:t>Unit 7.1</a:t>
            </a:r>
            <a:endParaRPr lang="en-ZA"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7.1 page 117</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a:t>
            </a:r>
            <a:r>
              <a:rPr lang="en-ZA" dirty="0" smtClean="0">
                <a:solidFill>
                  <a:schemeClr val="bg1">
                    <a:lumMod val="65000"/>
                  </a:schemeClr>
                </a:solidFill>
              </a:rPr>
              <a:t>.1</a:t>
            </a:r>
            <a:endParaRPr lang="en-ZA" dirty="0">
              <a:solidFill>
                <a:schemeClr val="bg1">
                  <a:lumMod val="65000"/>
                </a:schemeClr>
              </a:solidFill>
            </a:endParaRPr>
          </a:p>
        </p:txBody>
      </p:sp>
      <p:sp>
        <p:nvSpPr>
          <p:cNvPr id="6" name="Rectangle 5"/>
          <p:cNvSpPr/>
          <p:nvPr/>
        </p:nvSpPr>
        <p:spPr>
          <a:xfrm>
            <a:off x="863600" y="1410746"/>
            <a:ext cx="7200900" cy="4610641"/>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Rectangle 6"/>
          <p:cNvSpPr/>
          <p:nvPr/>
        </p:nvSpPr>
        <p:spPr>
          <a:xfrm>
            <a:off x="352501" y="1573154"/>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783113"/>
            <a:ext cx="977166" cy="1010861"/>
          </a:xfrm>
          <a:prstGeom prst="rect">
            <a:avLst/>
          </a:prstGeom>
        </p:spPr>
      </p:pic>
      <p:sp>
        <p:nvSpPr>
          <p:cNvPr id="11" name="Content Placeholder 2"/>
          <p:cNvSpPr>
            <a:spLocks noGrp="1"/>
          </p:cNvSpPr>
          <p:nvPr>
            <p:ph idx="1"/>
          </p:nvPr>
        </p:nvSpPr>
        <p:spPr>
          <a:xfrm>
            <a:off x="2059438" y="1722731"/>
            <a:ext cx="5764716" cy="4203616"/>
          </a:xfrm>
          <a:prstGeom prst="rect">
            <a:avLst/>
          </a:prstGeom>
        </p:spPr>
        <p:txBody>
          <a:bodyPr/>
          <a:lstStyle/>
          <a:p>
            <a:pPr marL="0" indent="0">
              <a:spcBef>
                <a:spcPts val="600"/>
              </a:spcBef>
              <a:buNone/>
            </a:pPr>
            <a:r>
              <a:rPr lang="en-ZA" altLang="en-US" sz="1800" dirty="0" smtClean="0">
                <a:sym typeface="+mn-ea"/>
              </a:rPr>
              <a:t>Look at the street map and answer the questions.</a:t>
            </a:r>
            <a:endParaRPr lang="en-ZA" altLang="en-US" sz="1800" dirty="0" smtClean="0">
              <a:sym typeface="+mn-ea"/>
            </a:endParaRPr>
          </a:p>
          <a:p>
            <a:pPr marL="0" indent="0">
              <a:spcBef>
                <a:spcPts val="600"/>
              </a:spcBef>
              <a:buNone/>
            </a:pPr>
            <a:endParaRPr lang="en-ZA" altLang="en-US" sz="1800" dirty="0">
              <a:sym typeface="+mn-ea"/>
            </a:endParaRPr>
          </a:p>
          <a:p>
            <a:pPr marL="0" indent="0">
              <a:spcBef>
                <a:spcPts val="600"/>
              </a:spcBef>
              <a:buNone/>
            </a:pPr>
            <a:endParaRPr lang="en-ZA" altLang="en-US" sz="1800" dirty="0" smtClean="0">
              <a:sym typeface="+mn-ea"/>
            </a:endParaRPr>
          </a:p>
          <a:p>
            <a:pPr marL="0" indent="0">
              <a:spcBef>
                <a:spcPts val="600"/>
              </a:spcBef>
              <a:buNone/>
            </a:pPr>
            <a:endParaRPr lang="en-ZA" altLang="en-US" sz="1800" dirty="0">
              <a:sym typeface="+mn-ea"/>
            </a:endParaRPr>
          </a:p>
          <a:p>
            <a:pPr marL="0" indent="0">
              <a:spcBef>
                <a:spcPts val="600"/>
              </a:spcBef>
              <a:buNone/>
            </a:pPr>
            <a:r>
              <a:rPr lang="en-ZA" altLang="en-US" sz="1800" b="1" dirty="0" smtClean="0">
                <a:sym typeface="+mn-ea"/>
              </a:rPr>
              <a:t> </a:t>
            </a:r>
            <a:endParaRPr lang="en-ZA" altLang="en-US" sz="1800" b="1" dirty="0" smtClean="0">
              <a:sym typeface="+mn-ea"/>
            </a:endParaRPr>
          </a:p>
          <a:p>
            <a:pPr marL="0" indent="0">
              <a:spcBef>
                <a:spcPts val="600"/>
              </a:spcBef>
              <a:buNone/>
            </a:pPr>
            <a:endParaRPr lang="en-ZA" altLang="en-US" sz="1800" b="1" dirty="0">
              <a:sym typeface="+mn-e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0152" y="2376477"/>
            <a:ext cx="2870050" cy="2740947"/>
          </a:xfrm>
          <a:prstGeom prst="rect">
            <a:avLst/>
          </a:prstGeom>
        </p:spPr>
      </p:pic>
      <p:sp>
        <p:nvSpPr>
          <p:cNvPr id="9" name="Content Placeholder 2"/>
          <p:cNvSpPr txBox="1"/>
          <p:nvPr/>
        </p:nvSpPr>
        <p:spPr>
          <a:xfrm>
            <a:off x="5040101" y="2305947"/>
            <a:ext cx="3042247" cy="3551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Font typeface="+mj-lt"/>
              <a:buAutoNum type="arabicPeriod"/>
            </a:pPr>
            <a:r>
              <a:rPr lang="en-ZA" altLang="en-US" sz="1600" dirty="0" smtClean="0">
                <a:sym typeface="+mn-ea"/>
              </a:rPr>
              <a:t>Which streets cross in block A1?</a:t>
            </a:r>
            <a:endParaRPr lang="en-ZA" altLang="en-US" sz="1600" dirty="0" smtClean="0">
              <a:sym typeface="+mn-ea"/>
            </a:endParaRPr>
          </a:p>
          <a:p>
            <a:pPr marL="342900" indent="-342900">
              <a:spcBef>
                <a:spcPts val="600"/>
              </a:spcBef>
              <a:buFont typeface="+mj-lt"/>
              <a:buAutoNum type="arabicPeriod"/>
            </a:pPr>
            <a:r>
              <a:rPr lang="en-ZA" altLang="en-US" sz="1600" dirty="0" smtClean="0"/>
              <a:t>Name three blocks through which the Blue River runs.</a:t>
            </a:r>
            <a:endParaRPr lang="en-ZA" altLang="en-US" sz="1600" dirty="0" smtClean="0"/>
          </a:p>
          <a:p>
            <a:pPr marL="342900" indent="-342900">
              <a:spcBef>
                <a:spcPts val="600"/>
              </a:spcBef>
              <a:buFont typeface="+mj-lt"/>
              <a:buAutoNum type="arabicPeriod"/>
            </a:pPr>
            <a:r>
              <a:rPr lang="en-ZA" altLang="en-US" sz="1600" dirty="0" smtClean="0"/>
              <a:t>In which block do Rose Avenue and Second Street cross each other?</a:t>
            </a:r>
            <a:endParaRPr lang="en-ZA" altLang="en-US" sz="1600" dirty="0" smtClean="0"/>
          </a:p>
          <a:p>
            <a:pPr marL="342900" indent="-342900">
              <a:spcBef>
                <a:spcPts val="600"/>
              </a:spcBef>
              <a:buFont typeface="+mj-lt"/>
              <a:buAutoNum type="arabicPeriod"/>
            </a:pPr>
            <a:r>
              <a:rPr lang="en-ZA" altLang="en-US" sz="1600" dirty="0" smtClean="0"/>
              <a:t>In which block do Third Street and Pine Avenue cross?</a:t>
            </a:r>
            <a:endParaRPr lang="en-ZA" altLang="en-US" sz="1600" dirty="0" smtClean="0"/>
          </a:p>
          <a:p>
            <a:pPr marL="342900" indent="-342900">
              <a:spcBef>
                <a:spcPts val="600"/>
              </a:spcBef>
              <a:buFont typeface="+mj-lt"/>
              <a:buAutoNum type="arabicPeriod"/>
            </a:pPr>
            <a:r>
              <a:rPr lang="en-ZA" altLang="en-US" sz="1600" dirty="0" smtClean="0"/>
              <a:t>What feature do you see in block D4? </a:t>
            </a:r>
            <a:endParaRPr lang="en-ZA" altLang="en-US" sz="1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1646" y="140471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567123"/>
            <a:ext cx="1525437" cy="1416679"/>
            <a:chOff x="352501" y="1521403"/>
            <a:chExt cx="1525437" cy="1416679"/>
          </a:xfrm>
        </p:grpSpPr>
        <p:sp>
          <p:nvSpPr>
            <p:cNvPr id="13" name="Rectangle 12"/>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Example 7.1 page 117</a:t>
            </a:r>
            <a:endParaRPr lang="en-ZA"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487" y="1906683"/>
            <a:ext cx="3096186" cy="3658455"/>
          </a:xfrm>
          <a:prstGeom prst="rect">
            <a:avLst/>
          </a:prstGeom>
          <a:noFill/>
          <a:ln>
            <a:noFill/>
          </a:ln>
        </p:spPr>
      </p:pic>
      <p:sp>
        <p:nvSpPr>
          <p:cNvPr id="12" name="Content Placeholder 2"/>
          <p:cNvSpPr txBox="1"/>
          <p:nvPr/>
        </p:nvSpPr>
        <p:spPr>
          <a:xfrm>
            <a:off x="5682558" y="2731871"/>
            <a:ext cx="2279624" cy="158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0"/>
              </a:spcBef>
              <a:buFont typeface="+mj-lt"/>
              <a:buAutoNum type="arabicPeriod"/>
            </a:pPr>
            <a:r>
              <a:rPr lang="en-ZA" altLang="en-US" sz="1800" dirty="0" smtClean="0">
                <a:sym typeface="+mn-ea"/>
              </a:rPr>
              <a:t>Fourth </a:t>
            </a:r>
            <a:r>
              <a:rPr lang="en-ZA" altLang="en-US" sz="1800" dirty="0">
                <a:sym typeface="+mn-ea"/>
              </a:rPr>
              <a:t>Street and Rose Avenue</a:t>
            </a:r>
            <a:endParaRPr lang="en-ZA" altLang="en-US" sz="1800" dirty="0">
              <a:sym typeface="+mn-ea"/>
            </a:endParaRPr>
          </a:p>
          <a:p>
            <a:pPr marL="266700" indent="-266700">
              <a:spcBef>
                <a:spcPts val="0"/>
              </a:spcBef>
              <a:buFont typeface="+mj-lt"/>
              <a:buAutoNum type="arabicPeriod"/>
            </a:pPr>
            <a:r>
              <a:rPr lang="en-ZA" altLang="en-US" sz="1800" dirty="0" smtClean="0"/>
              <a:t>D1</a:t>
            </a:r>
            <a:r>
              <a:rPr lang="en-ZA" altLang="en-US" sz="1800" dirty="0"/>
              <a:t>, D2 and E3</a:t>
            </a:r>
            <a:endParaRPr lang="en-ZA" altLang="en-US" sz="1800" dirty="0"/>
          </a:p>
          <a:p>
            <a:pPr marL="266700" indent="-266700">
              <a:spcBef>
                <a:spcPts val="0"/>
              </a:spcBef>
              <a:buFont typeface="+mj-lt"/>
              <a:buAutoNum type="arabicPeriod"/>
            </a:pPr>
            <a:r>
              <a:rPr lang="en-ZA" altLang="en-US" sz="1800" dirty="0" smtClean="0"/>
              <a:t>B4</a:t>
            </a:r>
            <a:endParaRPr lang="en-ZA" altLang="en-US" sz="1800" dirty="0"/>
          </a:p>
          <a:p>
            <a:pPr marL="266700" indent="-266700">
              <a:spcBef>
                <a:spcPts val="0"/>
              </a:spcBef>
              <a:buFont typeface="+mj-lt"/>
              <a:buAutoNum type="arabicPeriod"/>
            </a:pPr>
            <a:r>
              <a:rPr lang="en-ZA" altLang="en-US" sz="1800" dirty="0" smtClean="0"/>
              <a:t>D1</a:t>
            </a:r>
            <a:endParaRPr lang="en-ZA" altLang="en-US" sz="1800" dirty="0"/>
          </a:p>
          <a:p>
            <a:pPr marL="266700" indent="-266700">
              <a:spcBef>
                <a:spcPts val="0"/>
              </a:spcBef>
              <a:buFont typeface="+mj-lt"/>
              <a:buAutoNum type="arabicPeriod"/>
            </a:pPr>
            <a:r>
              <a:rPr lang="en-ZA" altLang="en-US" sz="1800" dirty="0" smtClean="0"/>
              <a:t>Luthuli </a:t>
            </a:r>
            <a:r>
              <a:rPr lang="en-ZA" altLang="en-US" sz="1800" dirty="0"/>
              <a:t>Park </a:t>
            </a:r>
            <a:endParaRPr lang="en-ZA" altLang="en-US" sz="18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151" y="1855793"/>
            <a:ext cx="3415259" cy="3261631"/>
          </a:xfrm>
          <a:prstGeom prst="rect">
            <a:avLst/>
          </a:prstGeom>
        </p:spPr>
      </p:pic>
      <p:sp>
        <p:nvSpPr>
          <p:cNvPr id="19" name="Oval 18"/>
          <p:cNvSpPr/>
          <p:nvPr/>
        </p:nvSpPr>
        <p:spPr>
          <a:xfrm>
            <a:off x="2476570" y="4141520"/>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1</a:t>
            </a:r>
            <a:endParaRPr lang="en-ZA" altLang="en-US" b="1" dirty="0">
              <a:solidFill>
                <a:srgbClr val="FF0000"/>
              </a:solidFill>
            </a:endParaRPr>
          </a:p>
        </p:txBody>
      </p:sp>
      <p:sp>
        <p:nvSpPr>
          <p:cNvPr id="26" name="Oval 25"/>
          <p:cNvSpPr/>
          <p:nvPr/>
        </p:nvSpPr>
        <p:spPr>
          <a:xfrm>
            <a:off x="5094914" y="3057213"/>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2</a:t>
            </a:r>
            <a:endParaRPr lang="en-ZA" altLang="en-US" b="1" dirty="0">
              <a:solidFill>
                <a:srgbClr val="FF0000"/>
              </a:solidFill>
            </a:endParaRPr>
          </a:p>
        </p:txBody>
      </p:sp>
      <p:sp>
        <p:nvSpPr>
          <p:cNvPr id="27" name="Oval 26"/>
          <p:cNvSpPr/>
          <p:nvPr/>
        </p:nvSpPr>
        <p:spPr>
          <a:xfrm>
            <a:off x="3048048" y="2661210"/>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3</a:t>
            </a:r>
            <a:endParaRPr lang="en-ZA" altLang="en-US" b="1" dirty="0">
              <a:solidFill>
                <a:srgbClr val="FF0000"/>
              </a:solidFill>
            </a:endParaRPr>
          </a:p>
        </p:txBody>
      </p:sp>
      <p:sp>
        <p:nvSpPr>
          <p:cNvPr id="28" name="Oval 27"/>
          <p:cNvSpPr/>
          <p:nvPr/>
        </p:nvSpPr>
        <p:spPr>
          <a:xfrm>
            <a:off x="4669719" y="4526398"/>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4</a:t>
            </a:r>
            <a:endParaRPr lang="en-ZA" altLang="en-US" b="1" dirty="0">
              <a:solidFill>
                <a:srgbClr val="FF0000"/>
              </a:solidFill>
            </a:endParaRPr>
          </a:p>
        </p:txBody>
      </p:sp>
      <p:sp>
        <p:nvSpPr>
          <p:cNvPr id="29" name="Oval 28"/>
          <p:cNvSpPr/>
          <p:nvPr/>
        </p:nvSpPr>
        <p:spPr>
          <a:xfrm>
            <a:off x="4460135" y="2751296"/>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5</a:t>
            </a:r>
            <a:endParaRPr lang="en-ZA" altLang="en-US" b="1" dirty="0">
              <a:solidFill>
                <a:srgbClr val="FF0000"/>
              </a:solidFill>
            </a:endParaRPr>
          </a:p>
        </p:txBody>
      </p:sp>
      <p:sp>
        <p:nvSpPr>
          <p:cNvPr id="3" name="Oval 2"/>
          <p:cNvSpPr/>
          <p:nvPr/>
        </p:nvSpPr>
        <p:spPr>
          <a:xfrm>
            <a:off x="4460549" y="3744918"/>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2</a:t>
            </a:r>
            <a:endParaRPr lang="en-ZA" altLang="en-US" b="1" dirty="0">
              <a:solidFill>
                <a:srgbClr val="FF0000"/>
              </a:solidFill>
            </a:endParaRPr>
          </a:p>
        </p:txBody>
      </p:sp>
      <p:sp>
        <p:nvSpPr>
          <p:cNvPr id="5" name="Oval 4"/>
          <p:cNvSpPr/>
          <p:nvPr/>
        </p:nvSpPr>
        <p:spPr>
          <a:xfrm>
            <a:off x="4154479" y="4525968"/>
            <a:ext cx="396003" cy="396003"/>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b="1" dirty="0" smtClean="0">
                <a:solidFill>
                  <a:srgbClr val="FF0000"/>
                </a:solidFill>
              </a:rPr>
              <a:t>2</a:t>
            </a:r>
            <a:endParaRPr lang="en-ZA"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750" fill="hold"/>
                                        <p:tgtEl>
                                          <p:spTgt spid="19"/>
                                        </p:tgtEl>
                                        <p:attrNameLst>
                                          <p:attrName>ppt_w</p:attrName>
                                        </p:attrNameLst>
                                      </p:cBhvr>
                                      <p:tavLst>
                                        <p:tav tm="0">
                                          <p:val>
                                            <p:strVal val="#ppt_w+.3"/>
                                          </p:val>
                                        </p:tav>
                                        <p:tav tm="100000">
                                          <p:val>
                                            <p:strVal val="#ppt_w"/>
                                          </p:val>
                                        </p:tav>
                                      </p:tavLst>
                                    </p:anim>
                                    <p:anim calcmode="lin" valueType="num">
                                      <p:cBhvr>
                                        <p:cTn id="34" dur="750" fill="hold"/>
                                        <p:tgtEl>
                                          <p:spTgt spid="19"/>
                                        </p:tgtEl>
                                        <p:attrNameLst>
                                          <p:attrName>ppt_h</p:attrName>
                                        </p:attrNameLst>
                                      </p:cBhvr>
                                      <p:tavLst>
                                        <p:tav tm="0">
                                          <p:val>
                                            <p:strVal val="#ppt_h"/>
                                          </p:val>
                                        </p:tav>
                                        <p:tav tm="100000">
                                          <p:val>
                                            <p:strVal val="#ppt_h"/>
                                          </p:val>
                                        </p:tav>
                                      </p:tavLst>
                                    </p:anim>
                                    <p:animEffect transition="in" filter="fade">
                                      <p:cBhvr>
                                        <p:cTn id="35" dur="75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750" fill="hold"/>
                                        <p:tgtEl>
                                          <p:spTgt spid="26"/>
                                        </p:tgtEl>
                                        <p:attrNameLst>
                                          <p:attrName>ppt_w</p:attrName>
                                        </p:attrNameLst>
                                      </p:cBhvr>
                                      <p:tavLst>
                                        <p:tav tm="0">
                                          <p:val>
                                            <p:strVal val="#ppt_w+.3"/>
                                          </p:val>
                                        </p:tav>
                                        <p:tav tm="100000">
                                          <p:val>
                                            <p:strVal val="#ppt_w"/>
                                          </p:val>
                                        </p:tav>
                                      </p:tavLst>
                                    </p:anim>
                                    <p:anim calcmode="lin" valueType="num">
                                      <p:cBhvr>
                                        <p:cTn id="46" dur="750" fill="hold"/>
                                        <p:tgtEl>
                                          <p:spTgt spid="26"/>
                                        </p:tgtEl>
                                        <p:attrNameLst>
                                          <p:attrName>ppt_h</p:attrName>
                                        </p:attrNameLst>
                                      </p:cBhvr>
                                      <p:tavLst>
                                        <p:tav tm="0">
                                          <p:val>
                                            <p:strVal val="#ppt_h"/>
                                          </p:val>
                                        </p:tav>
                                        <p:tav tm="100000">
                                          <p:val>
                                            <p:strVal val="#ppt_h"/>
                                          </p:val>
                                        </p:tav>
                                      </p:tavLst>
                                    </p:anim>
                                    <p:animEffect transition="in" filter="fade">
                                      <p:cBhvr>
                                        <p:cTn id="47" dur="750"/>
                                        <p:tgtEl>
                                          <p:spTgt spid="26"/>
                                        </p:tgtEl>
                                      </p:cBhvr>
                                    </p:animEffect>
                                  </p:childTnLst>
                                </p:cTn>
                              </p:par>
                              <p:par>
                                <p:cTn id="48" presetID="50" presetClass="entr" presetSubtype="0" decel="10000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750" fill="hold"/>
                                        <p:tgtEl>
                                          <p:spTgt spid="3"/>
                                        </p:tgtEl>
                                        <p:attrNameLst>
                                          <p:attrName>ppt_w</p:attrName>
                                        </p:attrNameLst>
                                      </p:cBhvr>
                                      <p:tavLst>
                                        <p:tav tm="0">
                                          <p:val>
                                            <p:strVal val="#ppt_w+.3"/>
                                          </p:val>
                                        </p:tav>
                                        <p:tav tm="100000">
                                          <p:val>
                                            <p:strVal val="#ppt_w"/>
                                          </p:val>
                                        </p:tav>
                                      </p:tavLst>
                                    </p:anim>
                                    <p:anim calcmode="lin" valueType="num">
                                      <p:cBhvr>
                                        <p:cTn id="51" dur="750" fill="hold"/>
                                        <p:tgtEl>
                                          <p:spTgt spid="3"/>
                                        </p:tgtEl>
                                        <p:attrNameLst>
                                          <p:attrName>ppt_h</p:attrName>
                                        </p:attrNameLst>
                                      </p:cBhvr>
                                      <p:tavLst>
                                        <p:tav tm="0">
                                          <p:val>
                                            <p:strVal val="#ppt_h"/>
                                          </p:val>
                                        </p:tav>
                                        <p:tav tm="100000">
                                          <p:val>
                                            <p:strVal val="#ppt_h"/>
                                          </p:val>
                                        </p:tav>
                                      </p:tavLst>
                                    </p:anim>
                                    <p:animEffect transition="in" filter="fade">
                                      <p:cBhvr>
                                        <p:cTn id="52" dur="750"/>
                                        <p:tgtEl>
                                          <p:spTgt spid="3"/>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750" fill="hold"/>
                                        <p:tgtEl>
                                          <p:spTgt spid="5"/>
                                        </p:tgtEl>
                                        <p:attrNameLst>
                                          <p:attrName>ppt_w</p:attrName>
                                        </p:attrNameLst>
                                      </p:cBhvr>
                                      <p:tavLst>
                                        <p:tav tm="0">
                                          <p:val>
                                            <p:strVal val="#ppt_w+.3"/>
                                          </p:val>
                                        </p:tav>
                                        <p:tav tm="100000">
                                          <p:val>
                                            <p:strVal val="#ppt_w"/>
                                          </p:val>
                                        </p:tav>
                                      </p:tavLst>
                                    </p:anim>
                                    <p:anim calcmode="lin" valueType="num">
                                      <p:cBhvr>
                                        <p:cTn id="56" dur="750" fill="hold"/>
                                        <p:tgtEl>
                                          <p:spTgt spid="5"/>
                                        </p:tgtEl>
                                        <p:attrNameLst>
                                          <p:attrName>ppt_h</p:attrName>
                                        </p:attrNameLst>
                                      </p:cBhvr>
                                      <p:tavLst>
                                        <p:tav tm="0">
                                          <p:val>
                                            <p:strVal val="#ppt_h"/>
                                          </p:val>
                                        </p:tav>
                                        <p:tav tm="100000">
                                          <p:val>
                                            <p:strVal val="#ppt_h"/>
                                          </p:val>
                                        </p:tav>
                                      </p:tavLst>
                                    </p:anim>
                                    <p:animEffect transition="in" filter="fade">
                                      <p:cBhvr>
                                        <p:cTn id="57" dur="75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500"/>
                                        <p:tgtEl>
                                          <p:spTgt spid="1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750" fill="hold"/>
                                        <p:tgtEl>
                                          <p:spTgt spid="27"/>
                                        </p:tgtEl>
                                        <p:attrNameLst>
                                          <p:attrName>ppt_w</p:attrName>
                                        </p:attrNameLst>
                                      </p:cBhvr>
                                      <p:tavLst>
                                        <p:tav tm="0">
                                          <p:val>
                                            <p:strVal val="#ppt_w+.3"/>
                                          </p:val>
                                        </p:tav>
                                        <p:tav tm="100000">
                                          <p:val>
                                            <p:strVal val="#ppt_w"/>
                                          </p:val>
                                        </p:tav>
                                      </p:tavLst>
                                    </p:anim>
                                    <p:anim calcmode="lin" valueType="num">
                                      <p:cBhvr>
                                        <p:cTn id="68" dur="750" fill="hold"/>
                                        <p:tgtEl>
                                          <p:spTgt spid="27"/>
                                        </p:tgtEl>
                                        <p:attrNameLst>
                                          <p:attrName>ppt_h</p:attrName>
                                        </p:attrNameLst>
                                      </p:cBhvr>
                                      <p:tavLst>
                                        <p:tav tm="0">
                                          <p:val>
                                            <p:strVal val="#ppt_h"/>
                                          </p:val>
                                        </p:tav>
                                        <p:tav tm="100000">
                                          <p:val>
                                            <p:strVal val="#ppt_h"/>
                                          </p:val>
                                        </p:tav>
                                      </p:tavLst>
                                    </p:anim>
                                    <p:animEffect transition="in" filter="fade">
                                      <p:cBhvr>
                                        <p:cTn id="69" dur="75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
                                            <p:txEl>
                                              <p:pRg st="3" end="3"/>
                                            </p:txEl>
                                          </p:spTgt>
                                        </p:tgtEl>
                                        <p:attrNameLst>
                                          <p:attrName>style.visibility</p:attrName>
                                        </p:attrNameLst>
                                      </p:cBhvr>
                                      <p:to>
                                        <p:strVal val="visible"/>
                                      </p:to>
                                    </p:set>
                                    <p:animEffect transition="in" filter="fade">
                                      <p:cBhvr>
                                        <p:cTn id="74" dur="500"/>
                                        <p:tgtEl>
                                          <p:spTgt spid="1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presetSubtype="0" decel="10000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750" fill="hold"/>
                                        <p:tgtEl>
                                          <p:spTgt spid="28"/>
                                        </p:tgtEl>
                                        <p:attrNameLst>
                                          <p:attrName>ppt_w</p:attrName>
                                        </p:attrNameLst>
                                      </p:cBhvr>
                                      <p:tavLst>
                                        <p:tav tm="0">
                                          <p:val>
                                            <p:strVal val="#ppt_w+.3"/>
                                          </p:val>
                                        </p:tav>
                                        <p:tav tm="100000">
                                          <p:val>
                                            <p:strVal val="#ppt_w"/>
                                          </p:val>
                                        </p:tav>
                                      </p:tavLst>
                                    </p:anim>
                                    <p:anim calcmode="lin" valueType="num">
                                      <p:cBhvr>
                                        <p:cTn id="80" dur="750" fill="hold"/>
                                        <p:tgtEl>
                                          <p:spTgt spid="28"/>
                                        </p:tgtEl>
                                        <p:attrNameLst>
                                          <p:attrName>ppt_h</p:attrName>
                                        </p:attrNameLst>
                                      </p:cBhvr>
                                      <p:tavLst>
                                        <p:tav tm="0">
                                          <p:val>
                                            <p:strVal val="#ppt_h"/>
                                          </p:val>
                                        </p:tav>
                                        <p:tav tm="100000">
                                          <p:val>
                                            <p:strVal val="#ppt_h"/>
                                          </p:val>
                                        </p:tav>
                                      </p:tavLst>
                                    </p:anim>
                                    <p:animEffect transition="in" filter="fade">
                                      <p:cBhvr>
                                        <p:cTn id="81" dur="75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txEl>
                                              <p:pRg st="4" end="4"/>
                                            </p:txEl>
                                          </p:spTgt>
                                        </p:tgtEl>
                                        <p:attrNameLst>
                                          <p:attrName>style.visibility</p:attrName>
                                        </p:attrNameLst>
                                      </p:cBhvr>
                                      <p:to>
                                        <p:strVal val="visible"/>
                                      </p:to>
                                    </p:set>
                                    <p:animEffect transition="in" filter="fade">
                                      <p:cBhvr>
                                        <p:cTn id="86" dur="500"/>
                                        <p:tgtEl>
                                          <p:spTgt spid="12">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750" fill="hold"/>
                                        <p:tgtEl>
                                          <p:spTgt spid="29"/>
                                        </p:tgtEl>
                                        <p:attrNameLst>
                                          <p:attrName>ppt_w</p:attrName>
                                        </p:attrNameLst>
                                      </p:cBhvr>
                                      <p:tavLst>
                                        <p:tav tm="0">
                                          <p:val>
                                            <p:strVal val="#ppt_w+.3"/>
                                          </p:val>
                                        </p:tav>
                                        <p:tav tm="100000">
                                          <p:val>
                                            <p:strVal val="#ppt_w"/>
                                          </p:val>
                                        </p:tav>
                                      </p:tavLst>
                                    </p:anim>
                                    <p:anim calcmode="lin" valueType="num">
                                      <p:cBhvr>
                                        <p:cTn id="92" dur="750" fill="hold"/>
                                        <p:tgtEl>
                                          <p:spTgt spid="29"/>
                                        </p:tgtEl>
                                        <p:attrNameLst>
                                          <p:attrName>ppt_h</p:attrName>
                                        </p:attrNameLst>
                                      </p:cBhvr>
                                      <p:tavLst>
                                        <p:tav tm="0">
                                          <p:val>
                                            <p:strVal val="#ppt_h"/>
                                          </p:val>
                                        </p:tav>
                                        <p:tav tm="100000">
                                          <p:val>
                                            <p:strVal val="#ppt_h"/>
                                          </p:val>
                                        </p:tav>
                                      </p:tavLst>
                                    </p:anim>
                                    <p:animEffect transition="in" filter="fade">
                                      <p:cBhvr>
                                        <p:cTn id="93"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uiExpand="1" build="p"/>
      <p:bldP spid="19" grpId="0" animBg="1"/>
      <p:bldP spid="26" grpId="0" animBg="1"/>
      <p:bldP spid="27" grpId="0" animBg="1"/>
      <p:bldP spid="28" grpId="0" animBg="1"/>
      <p:bldP spid="29" grpId="0" animBg="1"/>
      <p:bldP spid="3" grpId="0" bldLvl="0" animBg="1"/>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Floor plans</a:t>
            </a:r>
            <a:endParaRPr lang="en-ZA" dirty="0"/>
          </a:p>
        </p:txBody>
      </p:sp>
      <p:sp>
        <p:nvSpPr>
          <p:cNvPr id="3" name="Content Placeholder 2"/>
          <p:cNvSpPr>
            <a:spLocks noGrp="1"/>
          </p:cNvSpPr>
          <p:nvPr>
            <p:ph idx="1"/>
          </p:nvPr>
        </p:nvSpPr>
        <p:spPr>
          <a:xfrm>
            <a:off x="399289" y="1592288"/>
            <a:ext cx="3848861" cy="4485323"/>
          </a:xfrm>
        </p:spPr>
        <p:txBody>
          <a:bodyPr anchor="t"/>
          <a:lstStyle/>
          <a:p>
            <a:r>
              <a:rPr lang="en-ZA" altLang="en-US" sz="2000" dirty="0">
                <a:sym typeface="+mn-ea"/>
              </a:rPr>
              <a:t>The floor plan of a building is drawn from the top, showing the inside plan. </a:t>
            </a:r>
            <a:endParaRPr lang="en-ZA" altLang="en-US" sz="2000" dirty="0">
              <a:sym typeface="+mn-ea"/>
            </a:endParaRPr>
          </a:p>
          <a:p>
            <a:r>
              <a:rPr lang="en-ZA" altLang="en-US" sz="2000" dirty="0">
                <a:sym typeface="+mn-ea"/>
              </a:rPr>
              <a:t>This view shows how the building will be divided up. </a:t>
            </a:r>
            <a:endParaRPr lang="en-ZA" altLang="en-US" sz="2000" dirty="0">
              <a:sym typeface="+mn-ea"/>
            </a:endParaRPr>
          </a:p>
          <a:p>
            <a:r>
              <a:rPr lang="en-ZA" altLang="en-US" sz="2000" dirty="0">
                <a:sym typeface="+mn-ea"/>
              </a:rPr>
              <a:t>It shows where the walls, doors, windows, toilets, </a:t>
            </a:r>
            <a:r>
              <a:rPr lang="en-ZA" altLang="en-US" sz="2000" dirty="0" smtClean="0">
                <a:sym typeface="+mn-ea"/>
              </a:rPr>
              <a:t>kitchen, </a:t>
            </a:r>
            <a:r>
              <a:rPr lang="en-ZA" altLang="en-US" sz="2000" dirty="0" err="1">
                <a:sym typeface="+mn-ea"/>
              </a:rPr>
              <a:t>etc</a:t>
            </a:r>
            <a:r>
              <a:rPr lang="en-ZA" altLang="en-US" sz="2000" dirty="0">
                <a:sym typeface="+mn-ea"/>
              </a:rPr>
              <a:t> will be. </a:t>
            </a:r>
            <a:endParaRPr lang="en-ZA" altLang="en-US" sz="2000" dirty="0" smtClean="0">
              <a:sym typeface="+mn-ea"/>
            </a:endParaRPr>
          </a:p>
          <a:p>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30832" y="1492233"/>
            <a:ext cx="2925908" cy="430516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503" y="2076698"/>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Floor plans</a:t>
            </a:r>
            <a:endParaRPr lang="en-ZA" dirty="0"/>
          </a:p>
        </p:txBody>
      </p:sp>
      <p:sp>
        <p:nvSpPr>
          <p:cNvPr id="3" name="Content Placeholder 2"/>
          <p:cNvSpPr>
            <a:spLocks noGrp="1"/>
          </p:cNvSpPr>
          <p:nvPr>
            <p:ph idx="1"/>
          </p:nvPr>
        </p:nvSpPr>
        <p:spPr>
          <a:xfrm>
            <a:off x="399289" y="1592288"/>
            <a:ext cx="3848861" cy="4485323"/>
          </a:xfrm>
        </p:spPr>
        <p:txBody>
          <a:bodyPr anchor="t"/>
          <a:lstStyle/>
          <a:p>
            <a:r>
              <a:rPr lang="en-ZA" altLang="en-US" sz="2000" dirty="0">
                <a:sym typeface="+mn-ea"/>
              </a:rPr>
              <a:t>Floor plans are drawn to scale. So the measurements on the plan are in proportion to the actual measurements. </a:t>
            </a:r>
            <a:endParaRPr lang="en-ZA" altLang="en-US" sz="2000" dirty="0">
              <a:sym typeface="+mn-ea"/>
            </a:endParaRPr>
          </a:p>
          <a:p>
            <a:r>
              <a:rPr lang="en-ZA" altLang="en-US" sz="2000" dirty="0">
                <a:sym typeface="+mn-ea"/>
              </a:rPr>
              <a:t>The scale on a floor plan for a house is usually about 1 : 50 </a:t>
            </a:r>
            <a:r>
              <a:rPr lang="en-ZA" altLang="en-US" sz="2000" dirty="0" smtClean="0">
                <a:sym typeface="+mn-ea"/>
              </a:rPr>
              <a:t>     or </a:t>
            </a:r>
            <a:r>
              <a:rPr lang="en-ZA" altLang="en-US" sz="2000" dirty="0">
                <a:sym typeface="+mn-ea"/>
              </a:rPr>
              <a:t>1 : 100. </a:t>
            </a:r>
            <a:endParaRPr lang="en-ZA" altLang="en-US" sz="2000" dirty="0">
              <a:sym typeface="+mn-ea"/>
            </a:endParaRPr>
          </a:p>
          <a:p>
            <a:r>
              <a:rPr lang="en-ZA" altLang="en-US" sz="2000" dirty="0">
                <a:sym typeface="+mn-ea"/>
              </a:rPr>
              <a:t>For 1 : 50, 1 cm on the </a:t>
            </a:r>
            <a:r>
              <a:rPr lang="en-ZA" altLang="en-US" sz="2000" dirty="0" smtClean="0">
                <a:sym typeface="+mn-ea"/>
              </a:rPr>
              <a:t>plan represents </a:t>
            </a:r>
            <a:r>
              <a:rPr lang="en-ZA" altLang="en-US" sz="2000" dirty="0">
                <a:sym typeface="+mn-ea"/>
              </a:rPr>
              <a:t>0,5 m.</a:t>
            </a:r>
            <a:endParaRPr lang="en-ZA" altLang="en-US" sz="2000" dirty="0">
              <a:sym typeface="+mn-ea"/>
            </a:endParaRPr>
          </a:p>
          <a:p>
            <a:r>
              <a:rPr lang="en-ZA" altLang="en-US" sz="2000" dirty="0">
                <a:sym typeface="+mn-ea"/>
              </a:rPr>
              <a:t>For 1 : 100, 1 cm on the </a:t>
            </a:r>
            <a:r>
              <a:rPr lang="en-ZA" altLang="en-US" sz="2000" dirty="0" smtClean="0">
                <a:sym typeface="+mn-ea"/>
              </a:rPr>
              <a:t>plan represents </a:t>
            </a:r>
            <a:r>
              <a:rPr lang="en-ZA" altLang="en-US" sz="2000" dirty="0">
                <a:sym typeface="+mn-ea"/>
              </a:rPr>
              <a:t>1 m.</a:t>
            </a:r>
            <a:endParaRPr lang="en-ZA" altLang="en-US" sz="2000" dirty="0">
              <a:sym typeface="+mn-ea"/>
            </a:endParaRPr>
          </a:p>
          <a:p>
            <a:pPr marL="0" indent="0">
              <a:buNone/>
            </a:pPr>
            <a:endParaRPr lang="en-ZA" altLang="en-US" sz="2000" dirty="0">
              <a:sym typeface="+mn-ea"/>
            </a:endParaRP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7.1</a:t>
            </a:r>
            <a:endParaRPr lang="en-ZA" dirty="0">
              <a:solidFill>
                <a:schemeClr val="bg1">
                  <a:lumMod val="65000"/>
                </a:schemeClr>
              </a:solidFill>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30832" y="1492233"/>
            <a:ext cx="2925908" cy="4305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10691</Words>
  <Application>WPS Presentation</Application>
  <PresentationFormat>On-screen Show (4:3)</PresentationFormat>
  <Paragraphs>507</Paragraphs>
  <Slides>47</Slides>
  <Notes>0</Notes>
  <HiddenSlides>0</HiddenSlides>
  <MMClips>1</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2</vt:i4>
      </vt:variant>
      <vt:variant>
        <vt:lpstr>幻灯片标题</vt:lpstr>
      </vt:variant>
      <vt:variant>
        <vt:i4>47</vt:i4>
      </vt:variant>
    </vt:vector>
  </HeadingPairs>
  <TitlesOfParts>
    <vt:vector size="57" baseType="lpstr">
      <vt:lpstr>Arial</vt:lpstr>
      <vt:lpstr>SimSun</vt:lpstr>
      <vt:lpstr>Wingdings</vt:lpstr>
      <vt:lpstr>Calibri</vt:lpstr>
      <vt:lpstr>Microsoft YaHei</vt:lpstr>
      <vt:lpstr/>
      <vt:lpstr>Arial Unicode MS</vt:lpstr>
      <vt:lpstr>Presentation2</vt:lpstr>
      <vt:lpstr>Equation.3</vt:lpstr>
      <vt:lpstr>Equation.KSEE3</vt:lpstr>
      <vt:lpstr>Mathematical Literacy</vt:lpstr>
      <vt:lpstr>Read, interpret and use representations to make sense of and solve problems in workplace contexts</vt:lpstr>
      <vt:lpstr>Overview</vt:lpstr>
      <vt:lpstr>Recognising representation concepts</vt:lpstr>
      <vt:lpstr>Recognising representation concepts</vt:lpstr>
      <vt:lpstr>Example 7.1 page 117</vt:lpstr>
      <vt:lpstr>Example 7.1 page 117</vt:lpstr>
      <vt:lpstr>Floor plans</vt:lpstr>
      <vt:lpstr>Floor plans</vt:lpstr>
      <vt:lpstr>Elevations</vt:lpstr>
      <vt:lpstr>Scale, scale drawings and distance</vt:lpstr>
      <vt:lpstr>Giving directions</vt:lpstr>
      <vt:lpstr>Giving directions</vt:lpstr>
      <vt:lpstr>Giving directions</vt:lpstr>
      <vt:lpstr>Giving directions</vt:lpstr>
      <vt:lpstr>Compass directions</vt:lpstr>
      <vt:lpstr>Compass directions</vt:lpstr>
      <vt:lpstr>Example 7.3 page 121</vt:lpstr>
      <vt:lpstr>Example 7.3 page 121</vt:lpstr>
      <vt:lpstr>Example 7.3 page 121</vt:lpstr>
      <vt:lpstr>PowerPoint 演示文稿</vt:lpstr>
      <vt:lpstr>Recognise symbols and notations used on plans</vt:lpstr>
      <vt:lpstr>Example 7.4 page 124</vt:lpstr>
      <vt:lpstr>Example 7.4 page 124</vt:lpstr>
      <vt:lpstr>PowerPoint 演示文稿</vt:lpstr>
      <vt:lpstr>Working with scale</vt:lpstr>
      <vt:lpstr>Working with scale</vt:lpstr>
      <vt:lpstr>Working with scale</vt:lpstr>
      <vt:lpstr>Working with scale</vt:lpstr>
      <vt:lpstr>Example 7.7 page 127</vt:lpstr>
      <vt:lpstr>Example 7.7 page 127</vt:lpstr>
      <vt:lpstr>PowerPoint 演示文稿</vt:lpstr>
      <vt:lpstr>Using road, street and route maps</vt:lpstr>
      <vt:lpstr>Using road, street and route maps</vt:lpstr>
      <vt:lpstr>Using road, street and route maps</vt:lpstr>
      <vt:lpstr>Planning a trip using a road map</vt:lpstr>
      <vt:lpstr>PowerPoint 演示文稿</vt:lpstr>
      <vt:lpstr>PowerPoint 演示文稿</vt:lpstr>
      <vt:lpstr>Plans to determine quantities of materials needed</vt:lpstr>
      <vt:lpstr>PowerPoint 演示文稿</vt:lpstr>
      <vt:lpstr>Interpreting instructions and assembly diagrams</vt:lpstr>
      <vt:lpstr>Interpreting instructions and assembly diagrams</vt:lpstr>
      <vt:lpstr>Example 7.9 page 139</vt:lpstr>
      <vt:lpstr>Example 7.9 page 139</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fred</cp:lastModifiedBy>
  <cp:revision>537</cp:revision>
  <dcterms:created xsi:type="dcterms:W3CDTF">2017-08-15T07:49:00Z</dcterms:created>
  <dcterms:modified xsi:type="dcterms:W3CDTF">2017-12-08T11:55:01Z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