
<file path=[Content_Types].xml><?xml version="1.0" encoding="utf-8"?>
<Types xmlns="http://schemas.openxmlformats.org/package/2006/content-types">
  <Default Extension="jpeg" ContentType="image/jpeg"/>
  <Default Extension="wdp" ContentType="image/vnd.ms-photo"/>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54"/>
  </p:handoutMasterIdLst>
  <p:sldIdLst>
    <p:sldId id="256" r:id="rId3"/>
    <p:sldId id="257" r:id="rId4"/>
    <p:sldId id="258" r:id="rId5"/>
    <p:sldId id="317" r:id="rId6"/>
    <p:sldId id="318" r:id="rId7"/>
    <p:sldId id="343" r:id="rId8"/>
    <p:sldId id="344" r:id="rId9"/>
    <p:sldId id="345" r:id="rId10"/>
    <p:sldId id="346" r:id="rId11"/>
    <p:sldId id="347" r:id="rId12"/>
    <p:sldId id="348" r:id="rId13"/>
    <p:sldId id="349" r:id="rId14"/>
    <p:sldId id="320" r:id="rId15"/>
    <p:sldId id="319" r:id="rId16"/>
    <p:sldId id="350" r:id="rId17"/>
    <p:sldId id="351" r:id="rId18"/>
    <p:sldId id="352" r:id="rId19"/>
    <p:sldId id="353" r:id="rId20"/>
    <p:sldId id="354" r:id="rId21"/>
    <p:sldId id="355" r:id="rId22"/>
    <p:sldId id="321" r:id="rId23"/>
    <p:sldId id="322" r:id="rId24"/>
    <p:sldId id="356" r:id="rId25"/>
    <p:sldId id="323" r:id="rId26"/>
    <p:sldId id="324" r:id="rId27"/>
    <p:sldId id="325" r:id="rId28"/>
    <p:sldId id="326" r:id="rId29"/>
    <p:sldId id="327" r:id="rId30"/>
    <p:sldId id="328" r:id="rId31"/>
    <p:sldId id="329" r:id="rId32"/>
    <p:sldId id="330" r:id="rId33"/>
    <p:sldId id="357" r:id="rId34"/>
    <p:sldId id="358" r:id="rId35"/>
    <p:sldId id="359" r:id="rId36"/>
    <p:sldId id="360" r:id="rId37"/>
    <p:sldId id="361" r:id="rId38"/>
    <p:sldId id="362" r:id="rId39"/>
    <p:sldId id="363" r:id="rId40"/>
    <p:sldId id="331" r:id="rId41"/>
    <p:sldId id="333" r:id="rId42"/>
    <p:sldId id="334" r:id="rId43"/>
    <p:sldId id="315" r:id="rId44"/>
    <p:sldId id="335" r:id="rId45"/>
    <p:sldId id="339" r:id="rId46"/>
    <p:sldId id="337" r:id="rId47"/>
    <p:sldId id="336" r:id="rId48"/>
    <p:sldId id="340" r:id="rId49"/>
    <p:sldId id="341" r:id="rId50"/>
    <p:sldId id="342" r:id="rId51"/>
    <p:sldId id="316" r:id="rId52"/>
    <p:sldId id="36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C47"/>
    <a:srgbClr val="BDDA73"/>
    <a:srgbClr val="FFFFFF"/>
    <a:srgbClr val="9FD9DA"/>
    <a:srgbClr val="D8E8B1"/>
    <a:srgbClr val="9CD043"/>
    <a:srgbClr val="D9E8B0"/>
    <a:srgbClr val="9ED8DA"/>
    <a:srgbClr val="0D9293"/>
    <a:srgbClr val="9CC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6187" autoAdjust="0"/>
  </p:normalViewPr>
  <p:slideViewPr>
    <p:cSldViewPr snapToGrid="0">
      <p:cViewPr varScale="1">
        <p:scale>
          <a:sx n="67" d="100"/>
          <a:sy n="67" d="100"/>
        </p:scale>
        <p:origin x="1428" y="48"/>
      </p:cViewPr>
      <p:guideLst>
        <p:guide orient="horz" pos="3430"/>
        <p:guide pos="2676"/>
        <p:guide orient="horz" pos="3793"/>
        <p:guide pos="1360"/>
        <p:guide orient="horz" pos="890"/>
        <p:guide orient="horz" pos="2273"/>
        <p:guide pos="317"/>
        <p:guide pos="124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endParaRPr lang="en-US" dirty="0"/>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endParaRPr lang="en-US" dirty="0"/>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tiff"/><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19326" y="5623336"/>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tif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tiff"/><Relationship Id="rId3" Type="http://schemas.openxmlformats.org/officeDocument/2006/relationships/image" Target="../media/image3.tiff"/><Relationship Id="rId2" Type="http://schemas.microsoft.com/office/2007/relationships/hdphoto" Target="../media/hdphoto1.wdp"/><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tiff"/><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tif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tif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tif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tif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tiff"/><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tiff"/><Relationship Id="rId2" Type="http://schemas.openxmlformats.org/officeDocument/2006/relationships/image" Target="../media/image8.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tiff"/><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png"/><Relationship Id="rId2" Type="http://schemas.openxmlformats.org/officeDocument/2006/relationships/image" Target="../media/image11.tiff"/><Relationship Id="rId1"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tif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tif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tiff"/></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2.png"/><Relationship Id="rId2" Type="http://schemas.openxmlformats.org/officeDocument/2006/relationships/image" Target="../media/image15.tiff"/><Relationship Id="rId1" Type="http://schemas.openxmlformats.org/officeDocument/2006/relationships/image" Target="../media/image6.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4523" y="2508738"/>
            <a:ext cx="2579077" cy="314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5971257" y="4047758"/>
            <a:ext cx="1730805" cy="1397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ZA" sz="1800" b="1" dirty="0">
                <a:solidFill>
                  <a:schemeClr val="bg1"/>
                </a:solidFill>
              </a:rPr>
              <a:t>The next digit is 2 ml, because the level of the liquid is slightly below 3</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6.1 page 101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7" name="Rectangle 6"/>
          <p:cNvSpPr/>
          <p:nvPr/>
        </p:nvSpPr>
        <p:spPr>
          <a:xfrm>
            <a:off x="3376246" y="2532185"/>
            <a:ext cx="2567354" cy="313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963" y="2769593"/>
            <a:ext cx="1464451" cy="2652086"/>
          </a:xfrm>
          <a:prstGeom prst="rect">
            <a:avLst/>
          </a:prstGeom>
        </p:spPr>
      </p:pic>
      <p:sp>
        <p:nvSpPr>
          <p:cNvPr id="3" name="TextBox 2"/>
          <p:cNvSpPr txBox="1"/>
          <p:nvPr/>
        </p:nvSpPr>
        <p:spPr>
          <a:xfrm>
            <a:off x="2159000" y="1727202"/>
            <a:ext cx="5770563" cy="707886"/>
          </a:xfrm>
          <a:prstGeom prst="rect">
            <a:avLst/>
          </a:prstGeom>
          <a:noFill/>
        </p:spPr>
        <p:txBody>
          <a:bodyPr wrap="square" rtlCol="0">
            <a:spAutoFit/>
          </a:bodyPr>
          <a:lstStyle/>
          <a:p>
            <a:r>
              <a:rPr lang="en-ZA" sz="2000" b="1" dirty="0"/>
              <a:t>Step 3: </a:t>
            </a:r>
            <a:r>
              <a:rPr lang="en-ZA" sz="2000" dirty="0"/>
              <a:t>Read and record all the digits that you can on the scale. </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4523" y="2508738"/>
            <a:ext cx="2579077" cy="314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5971257" y="4235327"/>
            <a:ext cx="1953543" cy="1086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ZA" sz="1800" b="1" dirty="0">
                <a:solidFill>
                  <a:schemeClr val="bg1"/>
                </a:solidFill>
              </a:rPr>
              <a:t>The last digit could be 8, to show 0,8 ml more than the 2 ml line. </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6.1 page 101</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7" name="Rectangle 6"/>
          <p:cNvSpPr/>
          <p:nvPr/>
        </p:nvSpPr>
        <p:spPr>
          <a:xfrm>
            <a:off x="3376246" y="2532185"/>
            <a:ext cx="2567354" cy="313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963" y="2769593"/>
            <a:ext cx="1464451" cy="2652085"/>
          </a:xfrm>
          <a:prstGeom prst="rect">
            <a:avLst/>
          </a:prstGeom>
        </p:spPr>
      </p:pic>
      <p:sp>
        <p:nvSpPr>
          <p:cNvPr id="3" name="TextBox 2"/>
          <p:cNvSpPr txBox="1"/>
          <p:nvPr/>
        </p:nvSpPr>
        <p:spPr>
          <a:xfrm>
            <a:off x="2159000" y="1727202"/>
            <a:ext cx="5770563" cy="707886"/>
          </a:xfrm>
          <a:prstGeom prst="rect">
            <a:avLst/>
          </a:prstGeom>
          <a:noFill/>
        </p:spPr>
        <p:txBody>
          <a:bodyPr wrap="square" rtlCol="0">
            <a:spAutoFit/>
          </a:bodyPr>
          <a:lstStyle/>
          <a:p>
            <a:r>
              <a:rPr lang="en-ZA" sz="2000" b="1" dirty="0"/>
              <a:t>Step 4: </a:t>
            </a:r>
            <a:r>
              <a:rPr lang="en-ZA" sz="2000" dirty="0"/>
              <a:t>If the level does not line up exactly with a marking on the instrument, estimate the last digit. </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48468"/>
            <a:ext cx="3043538" cy="3596245"/>
          </a:xfrm>
          <a:prstGeom prst="rect">
            <a:avLst/>
          </a:prstGeom>
          <a:noFill/>
          <a:ln>
            <a:noFill/>
          </a:ln>
        </p:spPr>
      </p:pic>
      <p:sp>
        <p:nvSpPr>
          <p:cNvPr id="5" name="Rectangle 4"/>
          <p:cNvSpPr/>
          <p:nvPr/>
        </p:nvSpPr>
        <p:spPr>
          <a:xfrm>
            <a:off x="3364523" y="2508738"/>
            <a:ext cx="2579077" cy="314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3720426" y="2172065"/>
            <a:ext cx="1953543" cy="371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b="1" dirty="0" smtClean="0">
                <a:solidFill>
                  <a:schemeClr val="bg1"/>
                </a:solidFill>
              </a:rPr>
              <a:t>Reading:  82,8 ml</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6.1 page 101</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7" name="Rectangle 6"/>
          <p:cNvSpPr/>
          <p:nvPr/>
        </p:nvSpPr>
        <p:spPr>
          <a:xfrm>
            <a:off x="3376246" y="2532185"/>
            <a:ext cx="2567354" cy="313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963" y="2769593"/>
            <a:ext cx="1464451" cy="2652085"/>
          </a:xfrm>
          <a:prstGeom prst="rect">
            <a:avLst/>
          </a:prstGeom>
        </p:spPr>
      </p:pic>
      <p:sp>
        <p:nvSpPr>
          <p:cNvPr id="3" name="TextBox 2"/>
          <p:cNvSpPr txBox="1"/>
          <p:nvPr/>
        </p:nvSpPr>
        <p:spPr>
          <a:xfrm>
            <a:off x="2159000" y="1727202"/>
            <a:ext cx="5770563" cy="400110"/>
          </a:xfrm>
          <a:prstGeom prst="rect">
            <a:avLst/>
          </a:prstGeom>
          <a:noFill/>
        </p:spPr>
        <p:txBody>
          <a:bodyPr wrap="square" rtlCol="0">
            <a:spAutoFit/>
          </a:bodyPr>
          <a:lstStyle/>
          <a:p>
            <a:r>
              <a:rPr lang="en-ZA" sz="2000" b="1" dirty="0"/>
              <a:t>Step 5: </a:t>
            </a:r>
            <a:r>
              <a:rPr lang="en-ZA" sz="2000" dirty="0"/>
              <a:t>Write down the </a:t>
            </a:r>
            <a:r>
              <a:rPr lang="en-ZA" sz="2000" dirty="0" smtClean="0"/>
              <a:t>reading</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Measuring length: rulers, measuring tapes</a:t>
            </a:r>
            <a:endParaRPr lang="en-GB" sz="4400" dirty="0"/>
          </a:p>
        </p:txBody>
      </p:sp>
      <p:sp>
        <p:nvSpPr>
          <p:cNvPr id="3" name="Content Placeholder 2"/>
          <p:cNvSpPr>
            <a:spLocks noGrp="1"/>
          </p:cNvSpPr>
          <p:nvPr>
            <p:ph idx="1"/>
          </p:nvPr>
        </p:nvSpPr>
        <p:spPr>
          <a:xfrm>
            <a:off x="399289" y="1957805"/>
            <a:ext cx="7905751" cy="4187592"/>
          </a:xfrm>
        </p:spPr>
        <p:txBody>
          <a:bodyPr/>
          <a:lstStyle/>
          <a:p>
            <a:pPr marL="180975" indent="-180975">
              <a:buFont typeface="Arial" panose="020B0604020202020204" pitchFamily="34" charset="0"/>
              <a:buChar char="•"/>
            </a:pPr>
            <a:endParaRPr lang="en-ZA" altLang="en-US" dirty="0" smtClean="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smtClean="0">
              <a:sym typeface="+mn-ea"/>
            </a:endParaRPr>
          </a:p>
          <a:p>
            <a:pPr marL="342900" indent="-342900">
              <a:buFont typeface="Arial" panose="020B0604020202020204" pitchFamily="34" charset="0"/>
              <a:buChar char="•"/>
            </a:pPr>
            <a:r>
              <a:rPr lang="en-ZA" altLang="en-US" dirty="0" smtClean="0">
                <a:sym typeface="+mn-ea"/>
              </a:rPr>
              <a:t>A </a:t>
            </a:r>
            <a:r>
              <a:rPr lang="en-ZA" altLang="en-US" b="1" dirty="0">
                <a:sym typeface="+mn-ea"/>
              </a:rPr>
              <a:t>standard ruler </a:t>
            </a:r>
            <a:r>
              <a:rPr lang="en-ZA" altLang="en-US" dirty="0">
                <a:sym typeface="+mn-ea"/>
              </a:rPr>
              <a:t>is 30 centimetres long</a:t>
            </a:r>
            <a:endParaRPr lang="en-ZA" altLang="en-US" dirty="0">
              <a:sym typeface="+mn-ea"/>
            </a:endParaRPr>
          </a:p>
          <a:p>
            <a:pPr marL="342900" indent="-342900">
              <a:buFont typeface="Arial" panose="020B0604020202020204" pitchFamily="34" charset="0"/>
              <a:buChar char="•"/>
            </a:pPr>
            <a:r>
              <a:rPr lang="en-ZA" altLang="en-US" dirty="0">
                <a:sym typeface="+mn-ea"/>
              </a:rPr>
              <a:t>A</a:t>
            </a:r>
            <a:r>
              <a:rPr lang="en-ZA" altLang="en-US" dirty="0" smtClean="0">
                <a:sym typeface="+mn-ea"/>
              </a:rPr>
              <a:t> </a:t>
            </a:r>
            <a:r>
              <a:rPr lang="en-ZA" altLang="en-US" b="1" dirty="0">
                <a:sym typeface="+mn-ea"/>
              </a:rPr>
              <a:t>metre ruler </a:t>
            </a:r>
            <a:r>
              <a:rPr lang="en-ZA" altLang="en-US" dirty="0">
                <a:sym typeface="+mn-ea"/>
              </a:rPr>
              <a:t>is 100 cm long </a:t>
            </a:r>
            <a:endParaRPr lang="en-ZA" altLang="en-US" dirty="0">
              <a:sym typeface="+mn-ea"/>
            </a:endParaRPr>
          </a:p>
          <a:p>
            <a:pPr marL="342900" indent="-342900">
              <a:buFont typeface="Arial" panose="020B0604020202020204" pitchFamily="34" charset="0"/>
              <a:buChar char="•"/>
            </a:pPr>
            <a:r>
              <a:rPr lang="en-ZA" altLang="en-US" dirty="0" smtClean="0">
                <a:sym typeface="+mn-ea"/>
              </a:rPr>
              <a:t>A </a:t>
            </a:r>
            <a:r>
              <a:rPr lang="en-ZA" altLang="en-US" b="1" dirty="0">
                <a:sym typeface="+mn-ea"/>
              </a:rPr>
              <a:t>measuring tape </a:t>
            </a:r>
            <a:r>
              <a:rPr lang="en-ZA" altLang="en-US" dirty="0">
                <a:sym typeface="+mn-ea"/>
              </a:rPr>
              <a:t>can be several metres long </a:t>
            </a:r>
            <a:endParaRPr lang="en-ZA" altLang="en-US" dirty="0">
              <a:sym typeface="+mn-ea"/>
            </a:endParaRPr>
          </a:p>
          <a:p>
            <a:pPr marL="342900" indent="-342900">
              <a:buFont typeface="Arial" panose="020B0604020202020204" pitchFamily="34" charset="0"/>
              <a:buChar char="•"/>
            </a:pPr>
            <a:r>
              <a:rPr lang="en-ZA" altLang="en-US" dirty="0">
                <a:sym typeface="+mn-ea"/>
              </a:rPr>
              <a:t>Between each pair of cm markings, there are smaller lines that indicate </a:t>
            </a:r>
            <a:r>
              <a:rPr lang="en-ZA" altLang="en-US" b="1" dirty="0">
                <a:sym typeface="+mn-ea"/>
              </a:rPr>
              <a:t>millimetres</a:t>
            </a:r>
            <a:r>
              <a:rPr lang="en-ZA" altLang="en-US" b="1" dirty="0" smtClean="0">
                <a:sym typeface="+mn-ea"/>
              </a:rPr>
              <a:t>.</a:t>
            </a:r>
            <a:endParaRPr lang="en-ZA" altLang="en-US" b="1" dirty="0" smtClean="0">
              <a:sym typeface="+mn-ea"/>
            </a:endParaRPr>
          </a:p>
          <a:p>
            <a:pPr marL="342900" indent="-342900">
              <a:buFont typeface="Arial" panose="020B0604020202020204" pitchFamily="34" charset="0"/>
              <a:buChar char="•"/>
            </a:pPr>
            <a:r>
              <a:rPr lang="en-ZA" altLang="en-US" dirty="0">
                <a:sym typeface="+mn-ea"/>
              </a:rPr>
              <a:t>We can use these instruments to measure </a:t>
            </a:r>
            <a:r>
              <a:rPr lang="en-ZA" altLang="en-US" b="1" dirty="0">
                <a:sym typeface="+mn-ea"/>
              </a:rPr>
              <a:t>accurately to 1 mm</a:t>
            </a:r>
            <a:r>
              <a:rPr lang="en-ZA" altLang="en-US" dirty="0">
                <a:sym typeface="+mn-ea"/>
              </a:rPr>
              <a:t>, and indicate </a:t>
            </a:r>
            <a:r>
              <a:rPr lang="en-ZA" altLang="en-US" b="1" dirty="0">
                <a:sym typeface="+mn-ea"/>
              </a:rPr>
              <a:t>one uncertain digit </a:t>
            </a:r>
            <a:r>
              <a:rPr lang="en-ZA" altLang="en-US" dirty="0">
                <a:sym typeface="+mn-ea"/>
              </a:rPr>
              <a:t>after the mm measurement (e.g. 1,6 mm)</a:t>
            </a:r>
            <a:endParaRPr lang="en-ZA" altLang="en-US" dirty="0">
              <a:sym typeface="+mn-ea"/>
            </a:endParaRPr>
          </a:p>
          <a:p>
            <a:endParaRPr lang="en-ZA" altLang="en-US" b="1" dirty="0">
              <a:sym typeface="+mn-ea"/>
            </a:endParaRPr>
          </a:p>
        </p:txBody>
      </p:sp>
      <p:sp>
        <p:nvSpPr>
          <p:cNvPr id="4" name="Text Placeholder 3"/>
          <p:cNvSpPr>
            <a:spLocks noGrp="1"/>
          </p:cNvSpPr>
          <p:nvPr>
            <p:ph type="body" sz="quarter" idx="10"/>
          </p:nvPr>
        </p:nvSpPr>
        <p:spPr/>
        <p:txBody>
          <a:bodyPr/>
          <a:lstStyle/>
          <a:p>
            <a:r>
              <a:rPr lang="en-ZA" dirty="0"/>
              <a:t>Unit </a:t>
            </a:r>
            <a:r>
              <a:rPr lang="en-ZA" dirty="0" smtClean="0"/>
              <a:t>6.1</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3238" y="2093623"/>
            <a:ext cx="7406502" cy="104064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Measuring length: rulers, measuring tapes</a:t>
            </a:r>
            <a:endParaRPr lang="en-GB" sz="4400" dirty="0"/>
          </a:p>
        </p:txBody>
      </p:sp>
      <p:sp>
        <p:nvSpPr>
          <p:cNvPr id="3" name="Content Placeholder 2"/>
          <p:cNvSpPr>
            <a:spLocks noGrp="1"/>
          </p:cNvSpPr>
          <p:nvPr>
            <p:ph idx="1"/>
          </p:nvPr>
        </p:nvSpPr>
        <p:spPr>
          <a:xfrm>
            <a:off x="399289" y="4319337"/>
            <a:ext cx="7905751" cy="1758274"/>
          </a:xfrm>
        </p:spPr>
        <p:txBody>
          <a:bodyPr/>
          <a:lstStyle/>
          <a:p>
            <a:pPr>
              <a:buFont typeface="Arial" panose="020B0604020202020204" pitchFamily="34" charset="0"/>
            </a:pPr>
            <a:r>
              <a:rPr lang="en-ZA" altLang="en-US" b="1" dirty="0" smtClean="0">
                <a:sym typeface="+mn-ea"/>
              </a:rPr>
              <a:t>To </a:t>
            </a:r>
            <a:r>
              <a:rPr lang="en-ZA" altLang="en-US" b="1" dirty="0">
                <a:sym typeface="+mn-ea"/>
              </a:rPr>
              <a:t>measure the length of an object: </a:t>
            </a:r>
            <a:endParaRPr lang="en-ZA" altLang="en-US" b="1" dirty="0">
              <a:sym typeface="+mn-ea"/>
            </a:endParaRPr>
          </a:p>
          <a:p>
            <a:pPr marL="360680" indent="-180975">
              <a:buFont typeface="Arial" panose="020B0604020202020204" pitchFamily="34" charset="0"/>
              <a:buChar char="•"/>
            </a:pPr>
            <a:r>
              <a:rPr lang="en-ZA" altLang="en-US" dirty="0" smtClean="0">
                <a:sym typeface="+mn-ea"/>
              </a:rPr>
              <a:t>Place </a:t>
            </a:r>
            <a:r>
              <a:rPr lang="en-ZA" altLang="en-US" dirty="0">
                <a:sym typeface="+mn-ea"/>
              </a:rPr>
              <a:t>the ruler or tape measure with the 0 cm line at the beginning of the object. </a:t>
            </a:r>
            <a:endParaRPr lang="en-ZA" altLang="en-US" dirty="0">
              <a:sym typeface="+mn-ea"/>
            </a:endParaRPr>
          </a:p>
          <a:p>
            <a:pPr marL="360680" indent="-180975">
              <a:buFont typeface="Arial" panose="020B0604020202020204" pitchFamily="34" charset="0"/>
              <a:buChar char="•"/>
            </a:pPr>
            <a:r>
              <a:rPr lang="en-ZA" altLang="en-US" dirty="0">
                <a:sym typeface="+mn-ea"/>
              </a:rPr>
              <a:t>Mark the number at which the end of the object is in line with the centimetre reading. </a:t>
            </a:r>
            <a:endParaRPr lang="en-ZA" altLang="en-US" dirty="0">
              <a:sym typeface="+mn-ea"/>
            </a:endParaRPr>
          </a:p>
        </p:txBody>
      </p:sp>
      <p:sp>
        <p:nvSpPr>
          <p:cNvPr id="4" name="Text Placeholder 3"/>
          <p:cNvSpPr>
            <a:spLocks noGrp="1"/>
          </p:cNvSpPr>
          <p:nvPr>
            <p:ph type="body" sz="quarter" idx="10"/>
          </p:nvPr>
        </p:nvSpPr>
        <p:spPr/>
        <p:txBody>
          <a:bodyPr/>
          <a:lstStyle/>
          <a:p>
            <a:r>
              <a:rPr lang="en-ZA" dirty="0"/>
              <a:t>Unit </a:t>
            </a:r>
            <a:r>
              <a:rPr lang="en-ZA" dirty="0" smtClean="0"/>
              <a:t>6.1</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74019" y="1865394"/>
            <a:ext cx="2348262" cy="1426593"/>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35602"/>
          <a:stretch>
            <a:fillRect/>
          </a:stretch>
        </p:blipFill>
        <p:spPr>
          <a:xfrm>
            <a:off x="1826694" y="3591987"/>
            <a:ext cx="5746144" cy="519925"/>
          </a:xfrm>
          <a:prstGeom prst="rect">
            <a:avLst/>
          </a:prstGeom>
        </p:spPr>
      </p:pic>
      <p:sp>
        <p:nvSpPr>
          <p:cNvPr id="7" name="Oval 6"/>
          <p:cNvSpPr/>
          <p:nvPr/>
        </p:nvSpPr>
        <p:spPr>
          <a:xfrm>
            <a:off x="1700212" y="3591987"/>
            <a:ext cx="534737" cy="519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a:stCxn id="7" idx="0"/>
          </p:cNvCxnSpPr>
          <p:nvPr/>
        </p:nvCxnSpPr>
        <p:spPr>
          <a:xfrm>
            <a:off x="1967581" y="3591987"/>
            <a:ext cx="22805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71308" y="3257198"/>
            <a:ext cx="811441" cy="369332"/>
          </a:xfrm>
          <a:prstGeom prst="rect">
            <a:avLst/>
          </a:prstGeom>
          <a:noFill/>
        </p:spPr>
        <p:txBody>
          <a:bodyPr wrap="none" rtlCol="0">
            <a:spAutoFit/>
          </a:bodyPr>
          <a:lstStyle/>
          <a:p>
            <a:r>
              <a:rPr lang="en-ZA" b="1" dirty="0" smtClean="0">
                <a:solidFill>
                  <a:srgbClr val="FF0000"/>
                </a:solidFill>
              </a:rPr>
              <a:t>4,8 cm</a:t>
            </a:r>
            <a:endParaRPr lang="en-GB" b="1" dirty="0">
              <a:solidFill>
                <a:srgbClr val="FF0000"/>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74" y="2512791"/>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ppt_y"/>
                                          </p:val>
                                        </p:tav>
                                        <p:tav tm="100000">
                                          <p:val>
                                            <p:strVal val="#ppt_y"/>
                                          </p:val>
                                        </p:tav>
                                      </p:tavLst>
                                    </p:anim>
                                  </p:childTnLst>
                                </p:cTn>
                              </p:par>
                              <p:par>
                                <p:cTn id="27" presetID="42" presetClass="path" presetSubtype="0" accel="50000" decel="50000" fill="hold" nodeType="withEffect">
                                  <p:stCondLst>
                                    <p:cond delay="0"/>
                                  </p:stCondLst>
                                  <p:childTnLst>
                                    <p:animMotion origin="layout" path="M -3.33333E-6 4.07407E-6 L -0.12847 0.0331 " pathEditMode="relative" rAng="0" ptsTypes="AA">
                                      <p:cBhvr>
                                        <p:cTn id="28" dur="1000" fill="hold"/>
                                        <p:tgtEl>
                                          <p:spTgt spid="5"/>
                                        </p:tgtEl>
                                        <p:attrNameLst>
                                          <p:attrName>ppt_x</p:attrName>
                                          <p:attrName>ppt_y</p:attrName>
                                        </p:attrNameLst>
                                      </p:cBhvr>
                                      <p:rCtr x="-6424" y="1644"/>
                                    </p:animMotion>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3"/>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5"/>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0" y="1871955"/>
            <a:ext cx="6087999"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Read the length of the drill bit on the tape measure.</a:t>
            </a:r>
            <a:endParaRPr lang="en-ZA" sz="2000" dirty="0"/>
          </a:p>
        </p:txBody>
      </p:sp>
      <p:sp>
        <p:nvSpPr>
          <p:cNvPr id="2" name="Title 1"/>
          <p:cNvSpPr>
            <a:spLocks noGrp="1"/>
          </p:cNvSpPr>
          <p:nvPr>
            <p:ph type="title"/>
          </p:nvPr>
        </p:nvSpPr>
        <p:spPr/>
        <p:txBody>
          <a:bodyPr/>
          <a:lstStyle/>
          <a:p>
            <a:r>
              <a:rPr lang="en-ZA" dirty="0">
                <a:sym typeface="+mn-ea"/>
              </a:rPr>
              <a:t>Example </a:t>
            </a:r>
            <a:r>
              <a:rPr lang="en-ZA" dirty="0" smtClean="0">
                <a:sym typeface="+mn-ea"/>
              </a:rPr>
              <a:t>6.2 </a:t>
            </a:r>
            <a:r>
              <a:rPr lang="en-ZA" dirty="0">
                <a:sym typeface="+mn-ea"/>
              </a:rPr>
              <a:t>page </a:t>
            </a:r>
            <a:r>
              <a:rPr lang="en-ZA" dirty="0" smtClean="0">
                <a:sym typeface="+mn-ea"/>
              </a:rPr>
              <a:t>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892" y="2640146"/>
            <a:ext cx="5514887" cy="19364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1153258" y="4957489"/>
            <a:ext cx="2637692" cy="704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altLang="en-US" sz="1800" b="1" dirty="0" smtClean="0">
                <a:solidFill>
                  <a:schemeClr val="bg1"/>
                </a:solidFill>
                <a:sym typeface="+mn-ea"/>
              </a:rPr>
              <a:t>The tape measure is marked in centimetres.</a:t>
            </a:r>
            <a:endParaRPr lang="en-ZA" altLang="en-US" sz="1800" b="1" dirty="0">
              <a:solidFill>
                <a:schemeClr val="bg1"/>
              </a:solidFill>
              <a:sym typeface="+mn-ea"/>
            </a:endParaRPr>
          </a:p>
        </p:txBody>
      </p:sp>
      <p:sp>
        <p:nvSpPr>
          <p:cNvPr id="2" name="Title 1"/>
          <p:cNvSpPr>
            <a:spLocks noGrp="1"/>
          </p:cNvSpPr>
          <p:nvPr>
            <p:ph type="title"/>
          </p:nvPr>
        </p:nvSpPr>
        <p:spPr/>
        <p:txBody>
          <a:bodyPr/>
          <a:lstStyle/>
          <a:p>
            <a:r>
              <a:rPr lang="en-ZA" dirty="0">
                <a:sym typeface="+mn-ea"/>
              </a:rPr>
              <a:t>Example 6.2 page 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3" name="TextBox 2"/>
          <p:cNvSpPr txBox="1"/>
          <p:nvPr/>
        </p:nvSpPr>
        <p:spPr>
          <a:xfrm>
            <a:off x="2159000" y="1727202"/>
            <a:ext cx="4468339" cy="400110"/>
          </a:xfrm>
          <a:prstGeom prst="rect">
            <a:avLst/>
          </a:prstGeom>
          <a:noFill/>
        </p:spPr>
        <p:txBody>
          <a:bodyPr wrap="none" rtlCol="0">
            <a:spAutoFit/>
          </a:bodyPr>
          <a:lstStyle/>
          <a:p>
            <a:r>
              <a:rPr lang="en-ZA" sz="2000" b="1" dirty="0"/>
              <a:t>Step 1: </a:t>
            </a:r>
            <a:r>
              <a:rPr lang="en-ZA" sz="2000" dirty="0"/>
              <a:t>Note the units on the instrument.</a:t>
            </a:r>
            <a:endParaRPr lang="en-ZA" sz="20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892" y="2640146"/>
            <a:ext cx="5514887" cy="1936484"/>
          </a:xfrm>
          <a:prstGeom prst="rect">
            <a:avLst/>
          </a:prstGeom>
        </p:spPr>
      </p:pic>
      <p:cxnSp>
        <p:nvCxnSpPr>
          <p:cNvPr id="8" name="Straight Arrow Connector 7"/>
          <p:cNvCxnSpPr/>
          <p:nvPr/>
        </p:nvCxnSpPr>
        <p:spPr>
          <a:xfrm>
            <a:off x="2507123" y="4221832"/>
            <a:ext cx="1615" cy="748753"/>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1844920" y="5016104"/>
            <a:ext cx="2211265" cy="575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b="1" dirty="0">
                <a:solidFill>
                  <a:schemeClr val="bg1"/>
                </a:solidFill>
              </a:rPr>
              <a:t>Numbered markings:     1 cm </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6.2 page 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3" name="TextBox 2"/>
          <p:cNvSpPr txBox="1"/>
          <p:nvPr/>
        </p:nvSpPr>
        <p:spPr>
          <a:xfrm>
            <a:off x="2159001" y="1727202"/>
            <a:ext cx="5683738" cy="707886"/>
          </a:xfrm>
          <a:prstGeom prst="rect">
            <a:avLst/>
          </a:prstGeom>
          <a:noFill/>
        </p:spPr>
        <p:txBody>
          <a:bodyPr wrap="square" rtlCol="0">
            <a:spAutoFit/>
          </a:bodyPr>
          <a:lstStyle/>
          <a:p>
            <a:r>
              <a:rPr lang="en-ZA" sz="2000" b="1" dirty="0"/>
              <a:t>Step 2: </a:t>
            </a:r>
            <a:r>
              <a:rPr lang="en-ZA" sz="2000" dirty="0"/>
              <a:t>Note what the space between the numbered units on the scale represent. </a:t>
            </a:r>
            <a:endParaRPr lang="en-ZA" sz="20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892" y="2640146"/>
            <a:ext cx="5514887" cy="1936484"/>
          </a:xfrm>
          <a:prstGeom prst="rect">
            <a:avLst/>
          </a:prstGeom>
        </p:spPr>
      </p:pic>
      <p:cxnSp>
        <p:nvCxnSpPr>
          <p:cNvPr id="8" name="Straight Arrow Connector 7"/>
          <p:cNvCxnSpPr/>
          <p:nvPr/>
        </p:nvCxnSpPr>
        <p:spPr>
          <a:xfrm>
            <a:off x="2964323" y="4233555"/>
            <a:ext cx="1615" cy="748753"/>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348095" y="4272280"/>
            <a:ext cx="99695" cy="721995"/>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06308" y="4245279"/>
            <a:ext cx="127338" cy="74875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p:cNvSpPr txBox="1"/>
          <p:nvPr/>
        </p:nvSpPr>
        <p:spPr>
          <a:xfrm>
            <a:off x="5291506" y="5062996"/>
            <a:ext cx="2351942" cy="575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b="1" dirty="0" smtClean="0">
                <a:solidFill>
                  <a:schemeClr val="bg1"/>
                </a:solidFill>
              </a:rPr>
              <a:t>Markings in between:     </a:t>
            </a:r>
            <a:r>
              <a:rPr lang="en-ZA" sz="1800" b="1" dirty="0">
                <a:solidFill>
                  <a:schemeClr val="bg1"/>
                </a:solidFill>
              </a:rPr>
              <a:t>1 </a:t>
            </a:r>
            <a:r>
              <a:rPr lang="en-ZA" sz="1800" b="1" dirty="0" smtClean="0">
                <a:solidFill>
                  <a:schemeClr val="bg1"/>
                </a:solidFill>
              </a:rPr>
              <a:t>mm </a:t>
            </a:r>
            <a:endParaRPr lang="en-ZA"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2697041" y="4793365"/>
            <a:ext cx="447748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spcBef>
                <a:spcPts val="600"/>
              </a:spcBef>
              <a:buNone/>
            </a:pPr>
            <a:r>
              <a:rPr lang="en-ZA" sz="1800" b="1" dirty="0">
                <a:solidFill>
                  <a:schemeClr val="bg1"/>
                </a:solidFill>
              </a:rPr>
              <a:t>The drill bit is between 8 and 9 cm long. </a:t>
            </a:r>
            <a:endParaRPr lang="en-ZA" sz="1800" b="1" dirty="0">
              <a:solidFill>
                <a:schemeClr val="bg1"/>
              </a:solidFill>
            </a:endParaRPr>
          </a:p>
          <a:p>
            <a:pPr marL="0" indent="0" algn="ctr">
              <a:lnSpc>
                <a:spcPct val="70000"/>
              </a:lnSpc>
              <a:spcBef>
                <a:spcPts val="600"/>
              </a:spcBef>
              <a:buNone/>
            </a:pPr>
            <a:r>
              <a:rPr lang="en-ZA" sz="1800" b="1" dirty="0">
                <a:solidFill>
                  <a:schemeClr val="bg1"/>
                </a:solidFill>
              </a:rPr>
              <a:t>Count the millimetre markings after 8 cm. </a:t>
            </a:r>
            <a:endParaRPr lang="en-ZA" sz="1800" b="1" dirty="0">
              <a:solidFill>
                <a:schemeClr val="bg1"/>
              </a:solidFill>
            </a:endParaRPr>
          </a:p>
          <a:p>
            <a:pPr marL="0" indent="0" algn="ctr">
              <a:lnSpc>
                <a:spcPct val="70000"/>
              </a:lnSpc>
              <a:spcBef>
                <a:spcPts val="600"/>
              </a:spcBef>
              <a:buNone/>
            </a:pPr>
            <a:r>
              <a:rPr lang="en-ZA" sz="1800" b="1" dirty="0">
                <a:solidFill>
                  <a:schemeClr val="bg1"/>
                </a:solidFill>
              </a:rPr>
              <a:t>There are 9, so the certain digits are 8,9 cm. </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6.2 page 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3" name="TextBox 2"/>
          <p:cNvSpPr txBox="1"/>
          <p:nvPr/>
        </p:nvSpPr>
        <p:spPr>
          <a:xfrm>
            <a:off x="2159001" y="1727202"/>
            <a:ext cx="5683738" cy="707886"/>
          </a:xfrm>
          <a:prstGeom prst="rect">
            <a:avLst/>
          </a:prstGeom>
          <a:noFill/>
        </p:spPr>
        <p:txBody>
          <a:bodyPr wrap="square" rtlCol="0">
            <a:spAutoFit/>
          </a:bodyPr>
          <a:lstStyle/>
          <a:p>
            <a:r>
              <a:rPr lang="en-ZA" sz="2000" b="1" dirty="0"/>
              <a:t>Step 3: </a:t>
            </a:r>
            <a:r>
              <a:rPr lang="en-ZA" sz="2000" dirty="0"/>
              <a:t>Read and record all the digits that you can on the scale.</a:t>
            </a:r>
            <a:endParaRPr lang="en-ZA" sz="20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892" y="2640146"/>
            <a:ext cx="5514887" cy="1936484"/>
          </a:xfrm>
          <a:prstGeom prst="rect">
            <a:avLst/>
          </a:prstGeom>
        </p:spPr>
      </p:pic>
      <p:cxnSp>
        <p:nvCxnSpPr>
          <p:cNvPr id="8" name="Straight Arrow Connector 7"/>
          <p:cNvCxnSpPr/>
          <p:nvPr/>
        </p:nvCxnSpPr>
        <p:spPr>
          <a:xfrm flipH="1">
            <a:off x="6916613" y="4208585"/>
            <a:ext cx="386863" cy="60960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303477" y="2977662"/>
            <a:ext cx="0" cy="63072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4549288" y="3421765"/>
            <a:ext cx="2871420" cy="1220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b="1" dirty="0">
                <a:solidFill>
                  <a:schemeClr val="bg1"/>
                </a:solidFill>
              </a:rPr>
              <a:t>Very close to the 9 cm mark </a:t>
            </a:r>
            <a:endParaRPr lang="en-ZA" sz="1800" b="1" dirty="0">
              <a:solidFill>
                <a:schemeClr val="bg1"/>
              </a:solidFill>
            </a:endParaRPr>
          </a:p>
          <a:p>
            <a:pPr marL="0" indent="0" algn="ctr">
              <a:buNone/>
            </a:pPr>
            <a:r>
              <a:rPr lang="en-ZA" sz="1800" b="1" dirty="0">
                <a:solidFill>
                  <a:schemeClr val="bg1"/>
                </a:solidFill>
              </a:rPr>
              <a:t>Estimate to 9 (which means it is 0,09 cm more than 8,9 cm). </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6.2 page 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3" name="TextBox 2"/>
          <p:cNvSpPr txBox="1"/>
          <p:nvPr/>
        </p:nvSpPr>
        <p:spPr>
          <a:xfrm>
            <a:off x="2159001" y="1727202"/>
            <a:ext cx="5683738" cy="707886"/>
          </a:xfrm>
          <a:prstGeom prst="rect">
            <a:avLst/>
          </a:prstGeom>
          <a:noFill/>
        </p:spPr>
        <p:txBody>
          <a:bodyPr wrap="square" rtlCol="0">
            <a:spAutoFit/>
          </a:bodyPr>
          <a:lstStyle/>
          <a:p>
            <a:r>
              <a:rPr lang="en-ZA" sz="2000" b="1" dirty="0"/>
              <a:t>Step 4: </a:t>
            </a:r>
            <a:r>
              <a:rPr lang="en-ZA" sz="2000" dirty="0"/>
              <a:t>If the level does not line up exactly with a marking on the instrument, estimate the last digit. </a:t>
            </a:r>
            <a:endParaRPr lang="en-ZA" sz="2000"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81167"/>
          <a:stretch>
            <a:fillRect/>
          </a:stretch>
        </p:blipFill>
        <p:spPr>
          <a:xfrm>
            <a:off x="2543908" y="2558085"/>
            <a:ext cx="1704242" cy="3177506"/>
          </a:xfrm>
          <a:prstGeom prst="rect">
            <a:avLst/>
          </a:prstGeom>
        </p:spPr>
      </p:pic>
      <p:cxnSp>
        <p:nvCxnSpPr>
          <p:cNvPr id="7" name="Straight Connector 6"/>
          <p:cNvCxnSpPr/>
          <p:nvPr/>
        </p:nvCxnSpPr>
        <p:spPr>
          <a:xfrm flipH="1">
            <a:off x="3563815" y="3069249"/>
            <a:ext cx="11723" cy="113713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Measurement</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6</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4549288" y="3878965"/>
            <a:ext cx="2871420" cy="3647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b="1" dirty="0" smtClean="0">
                <a:solidFill>
                  <a:schemeClr val="bg1"/>
                </a:solidFill>
              </a:rPr>
              <a:t>The reading is 8,99 cm</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6.2 page 102</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3" name="TextBox 2"/>
          <p:cNvSpPr txBox="1"/>
          <p:nvPr/>
        </p:nvSpPr>
        <p:spPr>
          <a:xfrm>
            <a:off x="2159001" y="1727202"/>
            <a:ext cx="5683738" cy="400110"/>
          </a:xfrm>
          <a:prstGeom prst="rect">
            <a:avLst/>
          </a:prstGeom>
          <a:noFill/>
        </p:spPr>
        <p:txBody>
          <a:bodyPr wrap="square" rtlCol="0">
            <a:spAutoFit/>
          </a:bodyPr>
          <a:lstStyle/>
          <a:p>
            <a:r>
              <a:rPr lang="en-ZA" sz="2000" b="1" dirty="0"/>
              <a:t>Step 5: </a:t>
            </a:r>
            <a:r>
              <a:rPr lang="en-ZA" sz="2000" dirty="0"/>
              <a:t>Write down the reading. </a:t>
            </a:r>
            <a:endParaRPr lang="en-ZA" sz="2000"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81167"/>
          <a:stretch>
            <a:fillRect/>
          </a:stretch>
        </p:blipFill>
        <p:spPr>
          <a:xfrm>
            <a:off x="2543908" y="2558085"/>
            <a:ext cx="1704242" cy="3177506"/>
          </a:xfrm>
          <a:prstGeom prst="rect">
            <a:avLst/>
          </a:prstGeom>
        </p:spPr>
      </p:pic>
      <p:cxnSp>
        <p:nvCxnSpPr>
          <p:cNvPr id="7" name="Straight Connector 6"/>
          <p:cNvCxnSpPr/>
          <p:nvPr/>
        </p:nvCxnSpPr>
        <p:spPr>
          <a:xfrm flipH="1">
            <a:off x="3563815" y="3059724"/>
            <a:ext cx="11723" cy="113713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Measuring smaller lengths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41183" y="3107557"/>
            <a:ext cx="4813934" cy="291383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00907" y="1605728"/>
            <a:ext cx="7386701" cy="115652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876186" y="1412875"/>
            <a:ext cx="126556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Definition</a:t>
            </a:r>
            <a:endParaRPr lang="en-GB" sz="2000" b="1" i="1" dirty="0">
              <a:solidFill>
                <a:srgbClr val="64AFA8"/>
              </a:solidFill>
            </a:endParaRPr>
          </a:p>
        </p:txBody>
      </p:sp>
      <p:sp>
        <p:nvSpPr>
          <p:cNvPr id="8" name="TextBox 7"/>
          <p:cNvSpPr txBox="1"/>
          <p:nvPr/>
        </p:nvSpPr>
        <p:spPr>
          <a:xfrm>
            <a:off x="621965" y="1709975"/>
            <a:ext cx="7102810" cy="1014730"/>
          </a:xfrm>
          <a:prstGeom prst="rect">
            <a:avLst/>
          </a:prstGeom>
          <a:noFill/>
        </p:spPr>
        <p:txBody>
          <a:bodyPr wrap="square" rtlCol="0">
            <a:spAutoFit/>
          </a:bodyPr>
          <a:lstStyle/>
          <a:p>
            <a:r>
              <a:rPr lang="en-ZA" altLang="en-US" sz="2000" dirty="0" smtClean="0">
                <a:sym typeface="+mn-ea"/>
              </a:rPr>
              <a:t>A </a:t>
            </a:r>
            <a:r>
              <a:rPr lang="en-ZA" altLang="en-US" sz="2000" b="1" dirty="0" smtClean="0">
                <a:sym typeface="+mn-ea"/>
              </a:rPr>
              <a:t>Vernier scale </a:t>
            </a:r>
            <a:r>
              <a:rPr lang="en-ZA" altLang="en-US" sz="2000" dirty="0" smtClean="0">
                <a:sym typeface="+mn-ea"/>
              </a:rPr>
              <a:t>is a sliding secondary scale that measures between two marks on the main scale. It is </a:t>
            </a:r>
            <a:r>
              <a:rPr lang="en-ZA" altLang="en-US" sz="2000" dirty="0">
                <a:sym typeface="+mn-ea"/>
              </a:rPr>
              <a:t>used to measure smaller distances or angles accurately. </a:t>
            </a:r>
            <a:endParaRPr lang="en-ZA" altLang="en-US" sz="2000" dirty="0">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Measuring length in the workplace</a:t>
            </a:r>
            <a:endParaRPr lang="en-GB" sz="4400" dirty="0"/>
          </a:p>
        </p:txBody>
      </p:sp>
      <p:sp>
        <p:nvSpPr>
          <p:cNvPr id="3" name="Content Placeholder 2"/>
          <p:cNvSpPr>
            <a:spLocks noGrp="1"/>
          </p:cNvSpPr>
          <p:nvPr>
            <p:ph idx="1"/>
          </p:nvPr>
        </p:nvSpPr>
        <p:spPr>
          <a:xfrm>
            <a:off x="399289" y="1947672"/>
            <a:ext cx="6090721" cy="4129939"/>
          </a:xfrm>
        </p:spPr>
        <p:txBody>
          <a:bodyPr/>
          <a:lstStyle/>
          <a:p>
            <a:r>
              <a:rPr lang="en-ZA" altLang="en-US" dirty="0">
                <a:sym typeface="+mn-ea"/>
              </a:rPr>
              <a:t>Instruments that use the Vernier scale include </a:t>
            </a:r>
            <a:endParaRPr lang="en-ZA" altLang="en-US" dirty="0">
              <a:sym typeface="+mn-ea"/>
            </a:endParaRPr>
          </a:p>
          <a:p>
            <a:pPr marL="361950" lvl="1" indent="-180975"/>
            <a:r>
              <a:rPr lang="en-ZA" altLang="en-US" dirty="0">
                <a:sym typeface="+mn-ea"/>
              </a:rPr>
              <a:t>machinists' callipers and </a:t>
            </a:r>
            <a:r>
              <a:rPr lang="en-ZA" altLang="en-US" dirty="0" err="1">
                <a:sym typeface="+mn-ea"/>
              </a:rPr>
              <a:t>micrometers</a:t>
            </a:r>
            <a:endParaRPr lang="en-ZA" altLang="en-US" dirty="0">
              <a:sym typeface="+mn-ea"/>
            </a:endParaRPr>
          </a:p>
          <a:p>
            <a:pPr marL="361950" lvl="1" indent="-180975"/>
            <a:r>
              <a:rPr lang="en-ZA" altLang="en-US" dirty="0">
                <a:sym typeface="+mn-ea"/>
              </a:rPr>
              <a:t>sextants for navigation at sea</a:t>
            </a:r>
            <a:endParaRPr lang="en-ZA" altLang="en-US" dirty="0">
              <a:sym typeface="+mn-ea"/>
            </a:endParaRPr>
          </a:p>
          <a:p>
            <a:pPr marL="361950" lvl="1" indent="-180975"/>
            <a:r>
              <a:rPr lang="en-ZA" altLang="en-US" dirty="0">
                <a:sym typeface="+mn-ea"/>
              </a:rPr>
              <a:t>theodolites for land survey</a:t>
            </a:r>
            <a:endParaRPr lang="en-ZA" altLang="en-US" dirty="0">
              <a:sym typeface="+mn-ea"/>
            </a:endParaRPr>
          </a:p>
          <a:p>
            <a:pPr marL="361950" lvl="1" indent="-180975"/>
            <a:r>
              <a:rPr lang="en-ZA" altLang="en-US" dirty="0">
                <a:sym typeface="+mn-ea"/>
              </a:rPr>
              <a:t>scientific spectroscopes that split light into different wavelengths</a:t>
            </a:r>
            <a:endParaRPr lang="en-ZA" altLang="en-US" dirty="0">
              <a:sym typeface="+mn-ea"/>
            </a:endParaRPr>
          </a:p>
          <a:p>
            <a:pPr marL="361950" lvl="1" indent="-180975"/>
            <a:r>
              <a:rPr lang="en-ZA" altLang="en-US" dirty="0">
                <a:sym typeface="+mn-ea"/>
              </a:rPr>
              <a:t>telescopes</a:t>
            </a:r>
            <a:endParaRPr lang="en-ZA" altLang="en-US" dirty="0">
              <a:sym typeface="+mn-ea"/>
            </a:endParaRPr>
          </a:p>
          <a:p>
            <a:pPr marL="457200" lvl="1" indent="0">
              <a:buNone/>
            </a:pPr>
            <a:endParaRPr lang="en-ZA" altLang="en-US" dirty="0">
              <a:sym typeface="+mn-ea"/>
            </a:endParaRPr>
          </a:p>
          <a:p>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6.1</a:t>
            </a:r>
            <a:endParaRPr lang="en-GB" dirty="0"/>
          </a:p>
        </p:txBody>
      </p:sp>
      <p:pic>
        <p:nvPicPr>
          <p:cNvPr id="11" name="Picture 10"/>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4248150" y="4173207"/>
            <a:ext cx="2769015" cy="1848181"/>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9834"/>
          <a:stretch>
            <a:fillRect/>
          </a:stretch>
        </p:blipFill>
        <p:spPr>
          <a:xfrm>
            <a:off x="6423335" y="1653607"/>
            <a:ext cx="1690190" cy="238969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71" y="4184650"/>
            <a:ext cx="2785778" cy="1837216"/>
          </a:xfrm>
          <a:prstGeom prst="rect">
            <a:avLst/>
          </a:prstGeom>
        </p:spPr>
      </p:pic>
      <p:sp>
        <p:nvSpPr>
          <p:cNvPr id="14" name="Rectangle 13"/>
          <p:cNvSpPr/>
          <p:nvPr/>
        </p:nvSpPr>
        <p:spPr>
          <a:xfrm>
            <a:off x="6010807" y="5450527"/>
            <a:ext cx="1657350" cy="40005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Theodolite</a:t>
            </a:r>
            <a:endParaRPr lang="en-GB" dirty="0"/>
          </a:p>
        </p:txBody>
      </p:sp>
      <p:sp>
        <p:nvSpPr>
          <p:cNvPr id="15" name="Rectangle 14"/>
          <p:cNvSpPr/>
          <p:nvPr/>
        </p:nvSpPr>
        <p:spPr>
          <a:xfrm>
            <a:off x="2386316" y="5449664"/>
            <a:ext cx="1657350" cy="40005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dirty="0" err="1" smtClean="0">
                <a:sym typeface="+mn-ea"/>
              </a:rPr>
              <a:t>Micrometer</a:t>
            </a:r>
            <a:endParaRPr lang="en-US" dirty="0"/>
          </a:p>
        </p:txBody>
      </p:sp>
      <p:sp>
        <p:nvSpPr>
          <p:cNvPr id="17" name="Rectangle 16"/>
          <p:cNvSpPr/>
          <p:nvPr/>
        </p:nvSpPr>
        <p:spPr>
          <a:xfrm>
            <a:off x="5696102" y="3528635"/>
            <a:ext cx="2153410" cy="40005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altLang="en-US" dirty="0" smtClean="0">
                <a:sym typeface="+mn-ea"/>
              </a:rPr>
              <a:t>Machinist’s callipers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L3 M6 Slide 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412875"/>
            <a:ext cx="6109306" cy="4320000"/>
          </a:xfrm>
          <a:prstGeom prst="rect">
            <a:avLst/>
          </a:prstGeom>
        </p:spPr>
      </p:pic>
      <p:sp>
        <p:nvSpPr>
          <p:cNvPr id="5" name="Rectangle 4"/>
          <p:cNvSpPr/>
          <p:nvPr/>
        </p:nvSpPr>
        <p:spPr>
          <a:xfrm>
            <a:off x="219074" y="1217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How a Vernier scale works</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6.1</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6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4"/>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1" y="1707832"/>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2000" dirty="0">
                <a:sym typeface="+mn-ea"/>
              </a:rPr>
              <a:t>Take the reading on the Vernier scale. </a:t>
            </a:r>
            <a:r>
              <a:rPr lang="en-ZA" altLang="en-US" sz="2000" dirty="0" smtClean="0">
                <a:sym typeface="+mn-ea"/>
              </a:rPr>
              <a:t>	           The </a:t>
            </a:r>
            <a:r>
              <a:rPr lang="en-ZA" altLang="en-US" sz="2000" dirty="0">
                <a:sym typeface="+mn-ea"/>
              </a:rPr>
              <a:t>main scale is in mm. </a:t>
            </a:r>
            <a:endParaRPr lang="en-ZA" altLang="en-US" sz="2000" dirty="0">
              <a:sym typeface="+mn-ea"/>
            </a:endParaRPr>
          </a:p>
        </p:txBody>
      </p:sp>
      <p:sp>
        <p:nvSpPr>
          <p:cNvPr id="2" name="Title 1"/>
          <p:cNvSpPr>
            <a:spLocks noGrp="1"/>
          </p:cNvSpPr>
          <p:nvPr>
            <p:ph type="title"/>
          </p:nvPr>
        </p:nvSpPr>
        <p:spPr/>
        <p:txBody>
          <a:bodyPr/>
          <a:lstStyle/>
          <a:p>
            <a:r>
              <a:rPr lang="en-ZA" dirty="0">
                <a:sym typeface="+mn-ea"/>
              </a:rPr>
              <a:t>Example 6.3 page 104</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7330" y="2554652"/>
            <a:ext cx="5488457" cy="289047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1989201" y="1707832"/>
            <a:ext cx="5830824"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ZA" altLang="en-US" sz="2000" dirty="0" smtClean="0">
                <a:sym typeface="+mn-ea"/>
              </a:rPr>
              <a:t>Take </a:t>
            </a:r>
            <a:r>
              <a:rPr lang="en-ZA" altLang="en-US" sz="2000" dirty="0">
                <a:sym typeface="+mn-ea"/>
              </a:rPr>
              <a:t>the main scale reading</a:t>
            </a:r>
            <a:r>
              <a:rPr lang="en-ZA" altLang="en-US" sz="2000" dirty="0" smtClean="0">
                <a:sym typeface="+mn-ea"/>
              </a:rPr>
              <a:t>. 			 It </a:t>
            </a:r>
            <a:r>
              <a:rPr lang="en-ZA" altLang="en-US" sz="2000" dirty="0">
                <a:sym typeface="+mn-ea"/>
              </a:rPr>
              <a:t>is </a:t>
            </a:r>
            <a:r>
              <a:rPr lang="en-ZA" altLang="en-US" sz="2000" b="1" dirty="0">
                <a:sym typeface="+mn-ea"/>
              </a:rPr>
              <a:t>between 5 and 6 mm</a:t>
            </a:r>
            <a:r>
              <a:rPr lang="en-ZA" altLang="en-US" sz="2000" dirty="0">
                <a:sym typeface="+mn-ea"/>
              </a:rPr>
              <a:t>, closer to 6</a:t>
            </a:r>
            <a:r>
              <a:rPr lang="en-ZA" altLang="en-US" sz="2000" dirty="0" smtClean="0">
                <a:sym typeface="+mn-ea"/>
              </a:rPr>
              <a:t>.</a:t>
            </a:r>
            <a:endParaRPr lang="en-ZA" altLang="en-US" sz="2000" dirty="0">
              <a:sym typeface="+mn-ea"/>
            </a:endParaRPr>
          </a:p>
          <a:p>
            <a:pPr marL="457200" indent="-457200">
              <a:buFont typeface="+mj-lt"/>
              <a:buAutoNum type="arabicPeriod"/>
            </a:pPr>
            <a:r>
              <a:rPr lang="en-ZA" altLang="en-US" sz="2000" dirty="0" smtClean="0">
                <a:sym typeface="+mn-ea"/>
              </a:rPr>
              <a:t>What </a:t>
            </a:r>
            <a:r>
              <a:rPr lang="en-ZA" altLang="en-US" sz="2000" dirty="0">
                <a:sym typeface="+mn-ea"/>
              </a:rPr>
              <a:t>are the units on the Vernier scale</a:t>
            </a:r>
            <a:r>
              <a:rPr lang="en-ZA" altLang="en-US" sz="2000" dirty="0" smtClean="0">
                <a:sym typeface="+mn-ea"/>
              </a:rPr>
              <a:t>?</a:t>
            </a:r>
            <a:r>
              <a:rPr lang="en-ZA" altLang="en-US" sz="2000" dirty="0">
                <a:sym typeface="+mn-ea"/>
              </a:rPr>
              <a:t>  </a:t>
            </a:r>
            <a:r>
              <a:rPr lang="en-ZA" altLang="en-US" sz="2000" dirty="0" smtClean="0">
                <a:sym typeface="+mn-ea"/>
              </a:rPr>
              <a:t>         They </a:t>
            </a:r>
            <a:r>
              <a:rPr lang="en-ZA" altLang="en-US" sz="2000" dirty="0">
                <a:sym typeface="+mn-ea"/>
              </a:rPr>
              <a:t>are </a:t>
            </a:r>
            <a:r>
              <a:rPr lang="en-ZA" altLang="en-US" sz="2000" b="1" dirty="0">
                <a:sym typeface="+mn-ea"/>
              </a:rPr>
              <a:t>0,1 mm</a:t>
            </a:r>
            <a:endParaRPr lang="en-ZA" altLang="en-US" sz="2000" b="1" dirty="0">
              <a:sym typeface="+mn-ea"/>
            </a:endParaRPr>
          </a:p>
          <a:p>
            <a:pPr marL="457200" indent="-457200">
              <a:buFont typeface="+mj-lt"/>
              <a:buAutoNum type="arabicPeriod"/>
            </a:pPr>
            <a:r>
              <a:rPr lang="en-ZA" altLang="en-US" sz="2000" dirty="0" smtClean="0">
                <a:sym typeface="+mn-ea"/>
              </a:rPr>
              <a:t>Where </a:t>
            </a:r>
            <a:r>
              <a:rPr lang="en-ZA" altLang="en-US" sz="2000" dirty="0">
                <a:sym typeface="+mn-ea"/>
              </a:rPr>
              <a:t>do the markings on both scales line up perfectly? </a:t>
            </a:r>
            <a:r>
              <a:rPr lang="en-ZA" altLang="en-US" sz="2000" dirty="0" smtClean="0">
                <a:sym typeface="+mn-ea"/>
              </a:rPr>
              <a:t>                                                                     </a:t>
            </a:r>
            <a:r>
              <a:rPr lang="en-ZA" altLang="en-US" sz="2000" b="1" dirty="0" smtClean="0">
                <a:sym typeface="+mn-ea"/>
              </a:rPr>
              <a:t>At </a:t>
            </a:r>
            <a:r>
              <a:rPr lang="en-ZA" altLang="en-US" sz="2000" b="1" dirty="0">
                <a:sym typeface="+mn-ea"/>
              </a:rPr>
              <a:t>8 on the Vernier scale. </a:t>
            </a:r>
            <a:endParaRPr lang="en-ZA" altLang="en-US" sz="2000" b="1" dirty="0">
              <a:sym typeface="+mn-ea"/>
            </a:endParaRPr>
          </a:p>
          <a:p>
            <a:pPr marL="457200" indent="-457200">
              <a:buFont typeface="+mj-lt"/>
              <a:buAutoNum type="arabicPeriod"/>
            </a:pPr>
            <a:r>
              <a:rPr lang="en-ZA" altLang="en-US" sz="2000" dirty="0" smtClean="0">
                <a:sym typeface="+mn-ea"/>
              </a:rPr>
              <a:t>Final </a:t>
            </a:r>
            <a:r>
              <a:rPr lang="en-ZA" altLang="en-US" sz="2000" dirty="0">
                <a:sym typeface="+mn-ea"/>
              </a:rPr>
              <a:t>reading: </a:t>
            </a:r>
            <a:r>
              <a:rPr lang="en-ZA" altLang="en-US" sz="2000" b="1" dirty="0">
                <a:sym typeface="+mn-ea"/>
              </a:rPr>
              <a:t>5,8 mm</a:t>
            </a:r>
            <a:endParaRPr lang="en-ZA" altLang="en-US" sz="2000" b="1" dirty="0">
              <a:sym typeface="+mn-ea"/>
            </a:endParaRPr>
          </a:p>
          <a:p>
            <a:pPr marL="0" indent="0">
              <a:buNone/>
            </a:pPr>
            <a:endParaRPr lang="en-ZA" altLang="en-US" sz="2000" dirty="0">
              <a:sym typeface="+mn-ea"/>
            </a:endParaRPr>
          </a:p>
        </p:txBody>
      </p:sp>
      <p:sp>
        <p:nvSpPr>
          <p:cNvPr id="2" name="Title 1"/>
          <p:cNvSpPr>
            <a:spLocks noGrp="1"/>
          </p:cNvSpPr>
          <p:nvPr>
            <p:ph type="title"/>
          </p:nvPr>
        </p:nvSpPr>
        <p:spPr/>
        <p:txBody>
          <a:bodyPr/>
          <a:lstStyle/>
          <a:p>
            <a:r>
              <a:rPr lang="en-ZA" dirty="0">
                <a:sym typeface="+mn-ea"/>
              </a:rPr>
              <a:t>Example 6.3 page 104</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381" y="2048468"/>
            <a:ext cx="3043538" cy="35962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cstate="print">
            <a:extLst>
              <a:ext uri="{28A0092B-C50C-407E-A947-70E740481C1C}">
                <a14:useLocalDpi xmlns:a14="http://schemas.microsoft.com/office/drawing/2010/main" val="0"/>
              </a:ext>
            </a:extLst>
          </a:blip>
          <a:srcRect l="13428" t="50884" r="20839" b="976"/>
          <a:stretch>
            <a:fillRect/>
          </a:stretch>
        </p:blipFill>
        <p:spPr>
          <a:xfrm>
            <a:off x="919756" y="4075323"/>
            <a:ext cx="2455751" cy="165246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61" y="2552048"/>
            <a:ext cx="3689174" cy="317028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74" y="2198011"/>
            <a:ext cx="2756432" cy="3257001"/>
          </a:xfrm>
          <a:prstGeom prst="rect">
            <a:avLst/>
          </a:prstGeom>
          <a:noFill/>
          <a:ln>
            <a:noFill/>
          </a:ln>
        </p:spPr>
      </p:pic>
      <p:sp>
        <p:nvSpPr>
          <p:cNvPr id="2" name="Title 1"/>
          <p:cNvSpPr>
            <a:spLocks noGrp="1"/>
          </p:cNvSpPr>
          <p:nvPr>
            <p:ph type="title"/>
          </p:nvPr>
        </p:nvSpPr>
        <p:spPr/>
        <p:txBody>
          <a:bodyPr/>
          <a:lstStyle/>
          <a:p>
            <a:r>
              <a:rPr lang="en-ZA" dirty="0">
                <a:sym typeface="+mn-ea"/>
              </a:rPr>
              <a:t>Measuring volume</a:t>
            </a:r>
            <a:endParaRPr lang="en-GB" dirty="0"/>
          </a:p>
        </p:txBody>
      </p:sp>
      <p:sp>
        <p:nvSpPr>
          <p:cNvPr id="3" name="Content Placeholder 2"/>
          <p:cNvSpPr>
            <a:spLocks noGrp="1"/>
          </p:cNvSpPr>
          <p:nvPr>
            <p:ph idx="1"/>
          </p:nvPr>
        </p:nvSpPr>
        <p:spPr>
          <a:xfrm>
            <a:off x="399289" y="1592288"/>
            <a:ext cx="7512677" cy="703599"/>
          </a:xfrm>
        </p:spPr>
        <p:txBody>
          <a:bodyPr/>
          <a:lstStyle/>
          <a:p>
            <a:pPr lvl="0"/>
            <a:r>
              <a:rPr lang="en-ZA" altLang="en-US" sz="2000" dirty="0">
                <a:sym typeface="+mn-ea"/>
              </a:rPr>
              <a:t>Volume can be measured in containers that show scaled markings e.g. measuring jugs and cups. </a:t>
            </a:r>
            <a:endParaRPr lang="en-ZA" altLang="en-US" sz="2000" dirty="0">
              <a:sym typeface="+mn-ea"/>
            </a:endParaRPr>
          </a:p>
          <a:p>
            <a:pPr lvl="0"/>
            <a:endParaRPr lang="en-ZA" altLang="en-US" sz="2000" dirty="0">
              <a:sym typeface="+mn-ea"/>
            </a:endParaRPr>
          </a:p>
          <a:p>
            <a:pPr lvl="0"/>
            <a:endParaRPr lang="en-ZA" altLang="en-US" sz="2000" dirty="0">
              <a:sym typeface="+mn-ea"/>
            </a:endParaRPr>
          </a:p>
          <a:p>
            <a:pPr lvl="0"/>
            <a:endParaRPr lang="en-ZA" altLang="en-US" sz="2000" dirty="0">
              <a:sym typeface="+mn-ea"/>
            </a:endParaRPr>
          </a:p>
          <a:p>
            <a:pPr lvl="0"/>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8" name="TextBox 7"/>
          <p:cNvSpPr txBox="1"/>
          <p:nvPr/>
        </p:nvSpPr>
        <p:spPr>
          <a:xfrm>
            <a:off x="4543439" y="2780989"/>
            <a:ext cx="3552811" cy="1015663"/>
          </a:xfrm>
          <a:prstGeom prst="rect">
            <a:avLst/>
          </a:prstGeom>
          <a:noFill/>
        </p:spPr>
        <p:txBody>
          <a:bodyPr wrap="square" rtlCol="0">
            <a:spAutoFit/>
          </a:bodyPr>
          <a:lstStyle/>
          <a:p>
            <a:pPr lvl="0"/>
            <a:r>
              <a:rPr lang="en-ZA" altLang="en-US" sz="2000" dirty="0">
                <a:sym typeface="+mn-ea"/>
              </a:rPr>
              <a:t>This jug is marked in 50 ml intervals, so we </a:t>
            </a:r>
            <a:r>
              <a:rPr lang="en-ZA" altLang="en-US" sz="2000" dirty="0" smtClean="0">
                <a:sym typeface="+mn-ea"/>
              </a:rPr>
              <a:t>can measure </a:t>
            </a:r>
            <a:r>
              <a:rPr lang="en-ZA" altLang="en-US" sz="2000" dirty="0">
                <a:sym typeface="+mn-ea"/>
              </a:rPr>
              <a:t>to the nearest </a:t>
            </a:r>
            <a:r>
              <a:rPr lang="en-ZA" altLang="en-US" sz="2000" dirty="0" smtClean="0">
                <a:sym typeface="+mn-ea"/>
              </a:rPr>
              <a:t>25ml </a:t>
            </a:r>
            <a:r>
              <a:rPr lang="en-ZA" altLang="en-US" sz="2000" dirty="0">
                <a:sym typeface="+mn-ea"/>
              </a:rPr>
              <a:t>accurately.  </a:t>
            </a:r>
            <a:endParaRPr lang="en-ZA" altLang="en-US" sz="2000" dirty="0">
              <a:sym typeface="+mn-ea"/>
            </a:endParaRPr>
          </a:p>
        </p:txBody>
      </p:sp>
      <p:sp>
        <p:nvSpPr>
          <p:cNvPr id="9" name="Rectangle 8"/>
          <p:cNvSpPr/>
          <p:nvPr/>
        </p:nvSpPr>
        <p:spPr>
          <a:xfrm>
            <a:off x="4477109" y="4075323"/>
            <a:ext cx="3619141" cy="1285608"/>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0" name="Content Placeholder 2"/>
          <p:cNvSpPr txBox="1"/>
          <p:nvPr/>
        </p:nvSpPr>
        <p:spPr>
          <a:xfrm>
            <a:off x="4816475" y="3867150"/>
            <a:ext cx="1396365" cy="3397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Remember</a:t>
            </a:r>
            <a:endParaRPr lang="en-GB" sz="2000" b="1" i="1" dirty="0">
              <a:solidFill>
                <a:srgbClr val="9CCB45"/>
              </a:solidFill>
            </a:endParaRPr>
          </a:p>
        </p:txBody>
      </p:sp>
      <p:sp>
        <p:nvSpPr>
          <p:cNvPr id="11" name="Content Placeholder 2"/>
          <p:cNvSpPr>
            <a:spLocks noGrp="1"/>
          </p:cNvSpPr>
          <p:nvPr/>
        </p:nvSpPr>
        <p:spPr>
          <a:xfrm>
            <a:off x="4526017" y="4298871"/>
            <a:ext cx="3570233" cy="950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ZA" altLang="en-US" sz="2000" dirty="0">
                <a:sym typeface="+mn-ea"/>
              </a:rPr>
              <a:t>Remember to measure liquids at the bottom part of the curved concave surface or meniscus. </a:t>
            </a:r>
            <a:endParaRPr lang="en-ZA" altLang="en-US" sz="2000" dirty="0">
              <a:sym typeface="+mn-ea"/>
            </a:endParaRPr>
          </a:p>
        </p:txBody>
      </p:sp>
      <p:cxnSp>
        <p:nvCxnSpPr>
          <p:cNvPr id="13" name="Straight Arrow Connector 12"/>
          <p:cNvCxnSpPr/>
          <p:nvPr/>
        </p:nvCxnSpPr>
        <p:spPr>
          <a:xfrm flipH="1">
            <a:off x="2769133" y="3358643"/>
            <a:ext cx="1715316" cy="9886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5295" y="4299212"/>
            <a:ext cx="805814" cy="369332"/>
          </a:xfrm>
          <a:prstGeom prst="rect">
            <a:avLst/>
          </a:prstGeom>
          <a:noFill/>
        </p:spPr>
        <p:txBody>
          <a:bodyPr wrap="square" rtlCol="0">
            <a:spAutoFit/>
          </a:bodyPr>
          <a:lstStyle/>
          <a:p>
            <a:pPr lvl="0"/>
            <a:r>
              <a:rPr lang="en-ZA" altLang="en-US" dirty="0" smtClean="0">
                <a:solidFill>
                  <a:srgbClr val="FF0000"/>
                </a:solidFill>
                <a:sym typeface="+mn-ea"/>
              </a:rPr>
              <a:t>475ml</a:t>
            </a:r>
            <a:endParaRPr lang="en-ZA" altLang="en-US"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strVal val="#ppt_w+.3"/>
                                          </p:val>
                                        </p:tav>
                                        <p:tav tm="100000">
                                          <p:val>
                                            <p:strVal val="#ppt_w"/>
                                          </p:val>
                                        </p:tav>
                                      </p:tavLst>
                                    </p:anim>
                                    <p:anim calcmode="lin" valueType="num">
                                      <p:cBhvr>
                                        <p:cTn id="40" dur="1000" fill="hold"/>
                                        <p:tgtEl>
                                          <p:spTgt spid="17"/>
                                        </p:tgtEl>
                                        <p:attrNameLst>
                                          <p:attrName>ppt_h</p:attrName>
                                        </p:attrNameLst>
                                      </p:cBhvr>
                                      <p:tavLst>
                                        <p:tav tm="0">
                                          <p:val>
                                            <p:strVal val="#ppt_h"/>
                                          </p:val>
                                        </p:tav>
                                        <p:tav tm="100000">
                                          <p:val>
                                            <p:strVal val="#ppt_h"/>
                                          </p:val>
                                        </p:tav>
                                      </p:tavLst>
                                    </p:anim>
                                    <p:animEffect transition="in" filter="fade">
                                      <p:cBhvr>
                                        <p:cTn id="41" dur="1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animBg="1"/>
      <p:bldP spid="10" grpId="0" bldLvl="0" animBg="1"/>
      <p:bldP spid="11"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Measuring mass</a:t>
            </a:r>
            <a:endParaRPr lang="en-GB" dirty="0"/>
          </a:p>
        </p:txBody>
      </p:sp>
      <p:sp>
        <p:nvSpPr>
          <p:cNvPr id="3" name="Content Placeholder 2"/>
          <p:cNvSpPr>
            <a:spLocks noGrp="1"/>
          </p:cNvSpPr>
          <p:nvPr>
            <p:ph idx="1"/>
          </p:nvPr>
        </p:nvSpPr>
        <p:spPr/>
        <p:txBody>
          <a:bodyPr/>
          <a:lstStyle/>
          <a:p>
            <a:pPr marL="0" indent="0">
              <a:spcBef>
                <a:spcPts val="600"/>
              </a:spcBef>
              <a:buNone/>
            </a:pPr>
            <a:r>
              <a:rPr lang="en-ZA" altLang="en-US" sz="2000" dirty="0">
                <a:sym typeface="+mn-ea"/>
              </a:rPr>
              <a:t>Mass is measured in kilograms and grams using a scale. </a:t>
            </a:r>
            <a:endParaRPr lang="en-ZA" altLang="en-US" sz="2000" dirty="0">
              <a:sym typeface="+mn-ea"/>
            </a:endParaRPr>
          </a:p>
          <a:p>
            <a:pPr marL="0" indent="0">
              <a:spcBef>
                <a:spcPts val="600"/>
              </a:spcBef>
              <a:buNone/>
            </a:pPr>
            <a:r>
              <a:rPr lang="en-ZA" altLang="en-US" sz="2000" dirty="0">
                <a:sym typeface="+mn-ea"/>
              </a:rPr>
              <a:t>Here is a scale that has a circular dial with a pointer. </a:t>
            </a:r>
            <a:endParaRPr lang="en-ZA" altLang="en-US" sz="2000" dirty="0">
              <a:sym typeface="+mn-ea"/>
            </a:endParaRPr>
          </a:p>
          <a:p>
            <a:pPr marL="352425" indent="-170180">
              <a:spcBef>
                <a:spcPts val="600"/>
              </a:spcBef>
            </a:pPr>
            <a:r>
              <a:rPr lang="en-ZA" altLang="en-US" sz="2000" dirty="0">
                <a:sym typeface="+mn-ea"/>
              </a:rPr>
              <a:t>The numbered gradations are 100 g apart and there are 5 spaces between them. </a:t>
            </a:r>
            <a:endParaRPr lang="en-ZA" altLang="en-US" sz="2000" dirty="0">
              <a:sym typeface="+mn-ea"/>
            </a:endParaRPr>
          </a:p>
          <a:p>
            <a:pPr marL="352425" indent="-170180">
              <a:spcBef>
                <a:spcPts val="600"/>
              </a:spcBef>
            </a:pPr>
            <a:r>
              <a:rPr lang="en-ZA" altLang="en-US" sz="2000" dirty="0">
                <a:sym typeface="+mn-ea"/>
              </a:rPr>
              <a:t>So each smaller gradation is 20 g. </a:t>
            </a:r>
            <a:endParaRPr lang="en-ZA" altLang="en-US" sz="2000" dirty="0">
              <a:sym typeface="+mn-ea"/>
            </a:endParaRPr>
          </a:p>
          <a:p>
            <a:pPr marL="352425" indent="-170180">
              <a:spcBef>
                <a:spcPts val="600"/>
              </a:spcBef>
            </a:pPr>
            <a:r>
              <a:rPr lang="en-ZA" altLang="en-US" sz="2000" dirty="0">
                <a:sym typeface="+mn-ea"/>
              </a:rPr>
              <a:t>The certain measurements are 600 g and 20 g.</a:t>
            </a:r>
            <a:endParaRPr lang="en-ZA" altLang="en-US" sz="2000" dirty="0">
              <a:sym typeface="+mn-ea"/>
            </a:endParaRPr>
          </a:p>
          <a:p>
            <a:pPr marL="352425" indent="-170180">
              <a:spcBef>
                <a:spcPts val="600"/>
              </a:spcBef>
            </a:pPr>
            <a:r>
              <a:rPr lang="en-ZA" altLang="en-US" sz="2000" dirty="0">
                <a:sym typeface="+mn-ea"/>
              </a:rPr>
              <a:t>The arrow is slightly beyond the 20 g mark. </a:t>
            </a:r>
            <a:endParaRPr lang="en-ZA" altLang="en-US" sz="2000" dirty="0">
              <a:sym typeface="+mn-ea"/>
            </a:endParaRPr>
          </a:p>
          <a:p>
            <a:pPr marL="352425" indent="-170180">
              <a:spcBef>
                <a:spcPts val="600"/>
              </a:spcBef>
            </a:pPr>
            <a:r>
              <a:rPr lang="en-ZA" altLang="en-US" sz="2000" dirty="0">
                <a:sym typeface="+mn-ea"/>
              </a:rPr>
              <a:t>It could be estimated as 2 g. </a:t>
            </a: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5" name="Picture 4"/>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4460" y="3422470"/>
            <a:ext cx="2673496" cy="2683254"/>
          </a:xfrm>
          <a:prstGeom prst="rect">
            <a:avLst/>
          </a:prstGeom>
        </p:spPr>
      </p:pic>
      <p:sp>
        <p:nvSpPr>
          <p:cNvPr id="9" name="Rectangle 8"/>
          <p:cNvSpPr/>
          <p:nvPr/>
        </p:nvSpPr>
        <p:spPr>
          <a:xfrm>
            <a:off x="3717234" y="5515202"/>
            <a:ext cx="2153410" cy="40005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000" dirty="0">
                <a:sym typeface="+mn-ea"/>
              </a:rPr>
              <a:t>Reading:   622 </a:t>
            </a:r>
            <a:r>
              <a:rPr lang="en-ZA" altLang="en-US" sz="2000" dirty="0" smtClean="0">
                <a:sym typeface="+mn-ea"/>
              </a:rPr>
              <a:t>g</a:t>
            </a:r>
            <a:r>
              <a:rPr lang="en-ZA" altLang="en-US" dirty="0" smtClean="0">
                <a:sym typeface="+mn-ea"/>
              </a:rPr>
              <a:t>  </a:t>
            </a:r>
            <a:endParaRPr lang="en-ZA" altLang="en-US" dirty="0">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Using a hanging scale</a:t>
            </a:r>
            <a:endParaRPr lang="en-GB" dirty="0"/>
          </a:p>
        </p:txBody>
      </p:sp>
      <p:sp>
        <p:nvSpPr>
          <p:cNvPr id="3" name="Content Placeholder 2"/>
          <p:cNvSpPr>
            <a:spLocks noGrp="1"/>
          </p:cNvSpPr>
          <p:nvPr>
            <p:ph idx="1"/>
          </p:nvPr>
        </p:nvSpPr>
        <p:spPr>
          <a:xfrm>
            <a:off x="399289" y="4266565"/>
            <a:ext cx="7905751" cy="1604036"/>
          </a:xfrm>
        </p:spPr>
        <p:txBody>
          <a:bodyPr/>
          <a:lstStyle/>
          <a:p>
            <a:pPr marL="180975" indent="-180975"/>
            <a:r>
              <a:rPr lang="en-ZA" altLang="en-US" sz="2000" dirty="0"/>
              <a:t>A hanging scale is convenient and portable. </a:t>
            </a:r>
            <a:endParaRPr lang="en-ZA" altLang="en-US" sz="2000" dirty="0"/>
          </a:p>
          <a:p>
            <a:pPr marL="180975" indent="-180975"/>
            <a:r>
              <a:rPr lang="en-ZA" altLang="en-US" sz="2000" dirty="0"/>
              <a:t>It can be used for quick, easy measurements of the mass of luggage, fresh fish, or babies in a mobile clinic. </a:t>
            </a:r>
            <a:endParaRPr lang="en-ZA" altLang="en-US" sz="2000" dirty="0"/>
          </a:p>
          <a:p>
            <a:pPr marL="180975" indent="-180975"/>
            <a:r>
              <a:rPr lang="en-ZA" altLang="en-US" sz="2000" dirty="0"/>
              <a:t>These scales can use a circular analogue scale or a digital readout. </a:t>
            </a:r>
            <a:endParaRPr lang="en-ZA" altLang="en-US"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45715" y="1606550"/>
            <a:ext cx="3108325" cy="234251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Using a hanging scale</a:t>
            </a:r>
            <a:endParaRPr lang="en-GB" dirty="0"/>
          </a:p>
        </p:txBody>
      </p:sp>
      <p:sp>
        <p:nvSpPr>
          <p:cNvPr id="3" name="Content Placeholder 2"/>
          <p:cNvSpPr>
            <a:spLocks noGrp="1"/>
          </p:cNvSpPr>
          <p:nvPr>
            <p:ph idx="1"/>
          </p:nvPr>
        </p:nvSpPr>
        <p:spPr>
          <a:xfrm>
            <a:off x="399289" y="4367463"/>
            <a:ext cx="7905751" cy="1710148"/>
          </a:xfrm>
        </p:spPr>
        <p:txBody>
          <a:bodyPr/>
          <a:lstStyle/>
          <a:p>
            <a:pPr marL="0" indent="0">
              <a:buNone/>
            </a:pPr>
            <a:r>
              <a:rPr lang="en-ZA" altLang="en-US" sz="2000" dirty="0" smtClean="0"/>
              <a:t>To use the scale correctly:</a:t>
            </a:r>
            <a:endParaRPr lang="en-ZA" altLang="en-US" sz="2000" dirty="0" smtClean="0"/>
          </a:p>
          <a:p>
            <a:pPr marL="541655" lvl="1" indent="-180975"/>
            <a:r>
              <a:rPr lang="en-ZA" altLang="en-US" sz="2000" dirty="0" smtClean="0"/>
              <a:t>make sure the scale is set to zero when there is no object on the scale.</a:t>
            </a:r>
            <a:endParaRPr lang="en-ZA" altLang="en-US" sz="2000" dirty="0" smtClean="0"/>
          </a:p>
          <a:p>
            <a:pPr marL="541655" lvl="1" indent="-180975"/>
            <a:r>
              <a:rPr lang="en-ZA" altLang="en-US" sz="2000" dirty="0" smtClean="0"/>
              <a:t>read the mass with the object hanging straight down. If it hangs at an angle, the reading will not be correct. </a:t>
            </a:r>
            <a:endParaRPr lang="en-ZA" altLang="en-US" sz="2000" dirty="0" smtClean="0"/>
          </a:p>
          <a:p>
            <a:pPr marL="0" indent="0">
              <a:buNone/>
            </a:pP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05409" y="1581317"/>
            <a:ext cx="3105185" cy="23400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6.1	Select </a:t>
            </a:r>
            <a:r>
              <a:rPr lang="en-ZA" dirty="0"/>
              <a:t>and use measurement instruments </a:t>
            </a:r>
            <a:r>
              <a:rPr lang="en-ZA" dirty="0" smtClean="0"/>
              <a:t>	correctly</a:t>
            </a:r>
            <a:endParaRPr lang="en-Z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Using a balance scale</a:t>
            </a:r>
            <a:endParaRPr lang="en-GB" dirty="0"/>
          </a:p>
        </p:txBody>
      </p:sp>
      <p:sp>
        <p:nvSpPr>
          <p:cNvPr id="3" name="Content Placeholder 2"/>
          <p:cNvSpPr>
            <a:spLocks noGrp="1"/>
          </p:cNvSpPr>
          <p:nvPr>
            <p:ph idx="1"/>
          </p:nvPr>
        </p:nvSpPr>
        <p:spPr>
          <a:xfrm>
            <a:off x="399289" y="4473575"/>
            <a:ext cx="7905751" cy="1604036"/>
          </a:xfrm>
        </p:spPr>
        <p:txBody>
          <a:bodyPr/>
          <a:lstStyle/>
          <a:p>
            <a:pPr marL="174625" indent="-174625"/>
            <a:r>
              <a:rPr lang="en-ZA" altLang="en-US" sz="2000" dirty="0"/>
              <a:t>Some of these scales have a double or triple beam balance for greater accuracy. </a:t>
            </a:r>
            <a:endParaRPr lang="en-ZA" altLang="en-US" sz="2000" dirty="0"/>
          </a:p>
          <a:p>
            <a:pPr marL="174625" indent="-174625"/>
            <a:r>
              <a:rPr lang="en-ZA" altLang="en-US" sz="2000" dirty="0"/>
              <a:t>Newer balance scales are digital. </a:t>
            </a:r>
            <a:endParaRPr lang="en-ZA" altLang="en-US"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06603" y="1998063"/>
            <a:ext cx="4883094" cy="214734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41207" y="2017310"/>
            <a:ext cx="2845468" cy="3411673"/>
          </a:xfrm>
          <a:prstGeom prst="rect">
            <a:avLst/>
          </a:prstGeom>
        </p:spPr>
      </p:pic>
      <p:sp>
        <p:nvSpPr>
          <p:cNvPr id="2" name="Title 1"/>
          <p:cNvSpPr>
            <a:spLocks noGrp="1"/>
          </p:cNvSpPr>
          <p:nvPr>
            <p:ph type="title"/>
          </p:nvPr>
        </p:nvSpPr>
        <p:spPr/>
        <p:txBody>
          <a:bodyPr/>
          <a:lstStyle/>
          <a:p>
            <a:r>
              <a:rPr lang="en-ZA" dirty="0">
                <a:sym typeface="+mn-ea"/>
              </a:rPr>
              <a:t>Using a balance scale</a:t>
            </a:r>
            <a:endParaRPr lang="en-GB" dirty="0"/>
          </a:p>
        </p:txBody>
      </p:sp>
      <p:sp>
        <p:nvSpPr>
          <p:cNvPr id="3" name="Content Placeholder 2"/>
          <p:cNvSpPr>
            <a:spLocks noGrp="1"/>
          </p:cNvSpPr>
          <p:nvPr>
            <p:ph idx="1"/>
          </p:nvPr>
        </p:nvSpPr>
        <p:spPr>
          <a:xfrm>
            <a:off x="381001" y="1412875"/>
            <a:ext cx="4079976" cy="4620545"/>
          </a:xfrm>
        </p:spPr>
        <p:txBody>
          <a:bodyPr/>
          <a:lstStyle/>
          <a:p>
            <a:pPr marL="0" indent="0">
              <a:buNone/>
            </a:pPr>
            <a:r>
              <a:rPr lang="en-ZA" altLang="en-US" sz="2000" b="1" dirty="0" smtClean="0"/>
              <a:t>Using </a:t>
            </a:r>
            <a:r>
              <a:rPr lang="en-ZA" altLang="en-US" sz="2000" b="1" dirty="0"/>
              <a:t>a balance scale:</a:t>
            </a:r>
            <a:endParaRPr lang="en-ZA" altLang="en-US" sz="2000" b="1" dirty="0"/>
          </a:p>
          <a:p>
            <a:pPr marL="174625" lvl="0" indent="-174625"/>
            <a:r>
              <a:rPr lang="en-ZA" altLang="en-US" sz="2000" dirty="0"/>
              <a:t>Set the balance to zero by pushing the sliders on the beam to the extreme left, so that the pointer is in line with zero. </a:t>
            </a:r>
            <a:endParaRPr lang="en-ZA" altLang="en-US" sz="2000" dirty="0"/>
          </a:p>
          <a:p>
            <a:pPr marL="174625" lvl="0" indent="-174625"/>
            <a:r>
              <a:rPr lang="en-ZA" altLang="en-US" sz="2000" dirty="0"/>
              <a:t>Put the object on the balance platform. </a:t>
            </a:r>
            <a:endParaRPr lang="en-ZA" altLang="en-US" sz="2000" dirty="0"/>
          </a:p>
          <a:p>
            <a:pPr marL="174625" lvl="0" indent="-174625"/>
            <a:r>
              <a:rPr lang="en-ZA" altLang="en-US" sz="2000" dirty="0"/>
              <a:t>Move the sliders until the pointer is at zero again. Start with the heavier weight sliders and then use the lightest one for fine tuning. </a:t>
            </a:r>
            <a:endParaRPr lang="en-ZA" altLang="en-US" sz="2000" dirty="0"/>
          </a:p>
          <a:p>
            <a:pPr marL="174625" lvl="0" indent="-174625"/>
            <a:r>
              <a:rPr lang="en-ZA" altLang="en-US" sz="2000" dirty="0"/>
              <a:t>Each beam has a different scale. To read off the mass, read the position of the slider on each beam and add the masses together.  </a:t>
            </a:r>
            <a:endParaRPr lang="en-ZA" altLang="en-US" sz="2000" dirty="0"/>
          </a:p>
          <a:p>
            <a:pPr marL="174625" indent="-174625"/>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5"/>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0" y="1871955"/>
            <a:ext cx="6087999"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b="1" dirty="0"/>
              <a:t>Take the reading on this bathroom scale. </a:t>
            </a:r>
            <a:endParaRPr lang="en-ZA" sz="2000" b="1" dirty="0"/>
          </a:p>
        </p:txBody>
      </p:sp>
      <p:sp>
        <p:nvSpPr>
          <p:cNvPr id="2" name="Title 1"/>
          <p:cNvSpPr>
            <a:spLocks noGrp="1"/>
          </p:cNvSpPr>
          <p:nvPr>
            <p:ph type="title"/>
          </p:nvPr>
        </p:nvSpPr>
        <p:spPr/>
        <p:txBody>
          <a:bodyPr/>
          <a:lstStyle/>
          <a:p>
            <a:r>
              <a:rPr lang="en-ZA" dirty="0">
                <a:sym typeface="+mn-ea"/>
              </a:rPr>
              <a:t>Example </a:t>
            </a:r>
            <a:r>
              <a:rPr lang="en-ZA" dirty="0" smtClean="0">
                <a:sym typeface="+mn-ea"/>
              </a:rPr>
              <a:t>6.5 </a:t>
            </a:r>
            <a:r>
              <a:rPr lang="en-ZA" dirty="0">
                <a:sym typeface="+mn-ea"/>
              </a:rPr>
              <a:t>page </a:t>
            </a:r>
            <a:r>
              <a:rPr lang="en-ZA" dirty="0" smtClean="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384" b="33415"/>
          <a:stretch>
            <a:fillRect/>
          </a:stretch>
        </p:blipFill>
        <p:spPr>
          <a:xfrm rot="10800000">
            <a:off x="2877547" y="2321169"/>
            <a:ext cx="3834384" cy="3352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15975"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2159000" y="5099912"/>
            <a:ext cx="5056368"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a:solidFill>
                  <a:schemeClr val="bg1"/>
                </a:solidFill>
              </a:rPr>
              <a:t>The </a:t>
            </a:r>
            <a:r>
              <a:rPr lang="en-ZA" sz="2000" b="1" dirty="0" smtClean="0">
                <a:solidFill>
                  <a:schemeClr val="bg1"/>
                </a:solidFill>
              </a:rPr>
              <a:t>numbered </a:t>
            </a:r>
            <a:r>
              <a:rPr lang="en-ZA" sz="2000" b="1" dirty="0">
                <a:solidFill>
                  <a:schemeClr val="bg1"/>
                </a:solidFill>
              </a:rPr>
              <a:t>gradations are 10 kg apart.  </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29" t="30062" r="17502" b="43280"/>
          <a:stretch>
            <a:fillRect/>
          </a:stretch>
        </p:blipFill>
        <p:spPr>
          <a:xfrm rot="10800000">
            <a:off x="2520461" y="2031275"/>
            <a:ext cx="4325816" cy="2564170"/>
          </a:xfrm>
          <a:prstGeom prst="rect">
            <a:avLst/>
          </a:prstGeom>
        </p:spPr>
      </p:pic>
      <p:cxnSp>
        <p:nvCxnSpPr>
          <p:cNvPr id="18" name="Straight Arrow Connector 17"/>
          <p:cNvCxnSpPr/>
          <p:nvPr/>
        </p:nvCxnSpPr>
        <p:spPr>
          <a:xfrm>
            <a:off x="4984115" y="4425950"/>
            <a:ext cx="420370" cy="63246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58765" y="4368165"/>
            <a:ext cx="45720" cy="690245"/>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a:t>
            </a:r>
            <a:r>
              <a:rPr lang="en-ZA" dirty="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2159000" y="5099912"/>
            <a:ext cx="5056368"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dirty="0">
                <a:solidFill>
                  <a:schemeClr val="bg1"/>
                </a:solidFill>
              </a:rPr>
              <a:t>The red numbers indicate values over 200 kg. </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29" t="30062" r="17502" b="43280"/>
          <a:stretch>
            <a:fillRect/>
          </a:stretch>
        </p:blipFill>
        <p:spPr>
          <a:xfrm rot="10800000">
            <a:off x="2520461" y="2031275"/>
            <a:ext cx="4325816" cy="2564170"/>
          </a:xfrm>
          <a:prstGeom prst="rect">
            <a:avLst/>
          </a:prstGeom>
        </p:spPr>
      </p:pic>
      <p:cxnSp>
        <p:nvCxnSpPr>
          <p:cNvPr id="19" name="Straight Arrow Connector 18"/>
          <p:cNvCxnSpPr/>
          <p:nvPr/>
        </p:nvCxnSpPr>
        <p:spPr>
          <a:xfrm>
            <a:off x="4379303" y="4419598"/>
            <a:ext cx="112832" cy="67993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4126523" y="4091354"/>
            <a:ext cx="492369" cy="33996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a:t>
            </a:r>
            <a:r>
              <a:rPr lang="en-ZA" dirty="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2159000" y="5099912"/>
            <a:ext cx="5056368"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a:solidFill>
                  <a:schemeClr val="bg1"/>
                </a:solidFill>
              </a:rPr>
              <a:t>The smaller gradations are 1 kg apart. </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29" t="30062" r="17502" b="43280"/>
          <a:stretch>
            <a:fillRect/>
          </a:stretch>
        </p:blipFill>
        <p:spPr>
          <a:xfrm rot="10800000">
            <a:off x="2520461" y="2031275"/>
            <a:ext cx="4325816" cy="2564170"/>
          </a:xfrm>
          <a:prstGeom prst="rect">
            <a:avLst/>
          </a:prstGeom>
        </p:spPr>
      </p:pic>
      <p:cxnSp>
        <p:nvCxnSpPr>
          <p:cNvPr id="19" name="Straight Arrow Connector 18"/>
          <p:cNvCxnSpPr/>
          <p:nvPr/>
        </p:nvCxnSpPr>
        <p:spPr>
          <a:xfrm>
            <a:off x="4478215" y="4478215"/>
            <a:ext cx="128954" cy="58615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618892" y="4431323"/>
            <a:ext cx="199293" cy="633047"/>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a:t>
            </a:r>
            <a:r>
              <a:rPr lang="en-ZA" dirty="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1819030" y="5099912"/>
            <a:ext cx="5543062"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a:solidFill>
                  <a:schemeClr val="bg1"/>
                </a:solidFill>
              </a:rPr>
              <a:t>The certain measurements are 115 kg and 2 kg. </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30" t="41152" r="48814" b="43280"/>
          <a:stretch>
            <a:fillRect/>
          </a:stretch>
        </p:blipFill>
        <p:spPr>
          <a:xfrm rot="10800000">
            <a:off x="2543905" y="1849530"/>
            <a:ext cx="4583725" cy="2956931"/>
          </a:xfrm>
          <a:prstGeom prst="rect">
            <a:avLst/>
          </a:prstGeom>
        </p:spPr>
      </p:pic>
      <p:cxnSp>
        <p:nvCxnSpPr>
          <p:cNvPr id="19" name="Straight Arrow Connector 18"/>
          <p:cNvCxnSpPr/>
          <p:nvPr/>
        </p:nvCxnSpPr>
        <p:spPr>
          <a:xfrm>
            <a:off x="3735705" y="2658745"/>
            <a:ext cx="1551305" cy="248793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27231" y="2614246"/>
            <a:ext cx="2813538" cy="2508739"/>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a:t>
            </a:r>
            <a:r>
              <a:rPr lang="en-ZA" dirty="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1819030" y="5099912"/>
            <a:ext cx="5543062"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a:solidFill>
                  <a:schemeClr val="bg1"/>
                </a:solidFill>
              </a:rPr>
              <a:t>We can estimate the last digit as </a:t>
            </a:r>
            <a:r>
              <a:rPr lang="en-ZA" sz="2000" b="1" dirty="0">
                <a:solidFill>
                  <a:schemeClr val="bg1"/>
                </a:solidFill>
                <a:latin typeface="Arial" panose="020B0604020202020204" pitchFamily="34" charset="0"/>
              </a:rPr>
              <a:t>¼</a:t>
            </a:r>
            <a:r>
              <a:rPr lang="en-ZA" sz="2000" b="1" dirty="0">
                <a:solidFill>
                  <a:schemeClr val="bg1"/>
                </a:solidFill>
              </a:rPr>
              <a:t> of a kilogram. </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30" t="41152" r="48814" b="43280"/>
          <a:stretch>
            <a:fillRect/>
          </a:stretch>
        </p:blipFill>
        <p:spPr>
          <a:xfrm rot="10800000">
            <a:off x="2543905" y="1849530"/>
            <a:ext cx="4583725" cy="2956931"/>
          </a:xfrm>
          <a:prstGeom prst="rect">
            <a:avLst/>
          </a:prstGeom>
        </p:spPr>
      </p:pic>
      <p:cxnSp>
        <p:nvCxnSpPr>
          <p:cNvPr id="16" name="Straight Arrow Connector 15"/>
          <p:cNvCxnSpPr/>
          <p:nvPr/>
        </p:nvCxnSpPr>
        <p:spPr>
          <a:xfrm>
            <a:off x="3927231" y="2614246"/>
            <a:ext cx="2813538" cy="2508739"/>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60191"/>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6.5 page </a:t>
            </a:r>
            <a:r>
              <a:rPr lang="en-ZA" dirty="0">
                <a:sym typeface="+mn-ea"/>
              </a:rPr>
              <a:t>106</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15" name="Content Placeholder 2"/>
          <p:cNvSpPr txBox="1"/>
          <p:nvPr/>
        </p:nvSpPr>
        <p:spPr>
          <a:xfrm>
            <a:off x="1819030" y="5099912"/>
            <a:ext cx="5543062" cy="35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a:solidFill>
                  <a:schemeClr val="bg1"/>
                </a:solidFill>
              </a:rPr>
              <a:t>The reading is 117,25 kg.</a:t>
            </a:r>
            <a:endParaRPr lang="en-ZA" sz="2000" b="1" dirty="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930" t="41152" r="48814" b="43280"/>
          <a:stretch>
            <a:fillRect/>
          </a:stretch>
        </p:blipFill>
        <p:spPr>
          <a:xfrm rot="10800000">
            <a:off x="2543905" y="1849530"/>
            <a:ext cx="4583725" cy="2956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Measuring temperature</a:t>
            </a:r>
            <a:endParaRPr lang="en-GB" dirty="0"/>
          </a:p>
        </p:txBody>
      </p:sp>
      <p:sp>
        <p:nvSpPr>
          <p:cNvPr id="3" name="Content Placeholder 2"/>
          <p:cNvSpPr>
            <a:spLocks noGrp="1"/>
          </p:cNvSpPr>
          <p:nvPr>
            <p:ph idx="1"/>
          </p:nvPr>
        </p:nvSpPr>
        <p:spPr/>
        <p:txBody>
          <a:bodyPr/>
          <a:lstStyle/>
          <a:p>
            <a:r>
              <a:rPr lang="en-ZA" altLang="en-US" sz="2000" dirty="0"/>
              <a:t>Thermometers measure changes in temperature by measuring the change in a liquid (e.g. ethanol)</a:t>
            </a:r>
            <a:endParaRPr lang="en-ZA" altLang="en-US" sz="2000" dirty="0"/>
          </a:p>
          <a:p>
            <a:r>
              <a:rPr lang="en-ZA" altLang="en-US" sz="2000" dirty="0"/>
              <a:t>A narrow tube with a bulb at the lower end is filled with a liquid and sealed. </a:t>
            </a:r>
            <a:endParaRPr lang="en-ZA" altLang="en-US" sz="2000" dirty="0"/>
          </a:p>
          <a:p>
            <a:r>
              <a:rPr lang="en-ZA" altLang="en-US" sz="2000" dirty="0"/>
              <a:t>A temperature scale is marked in degrees. </a:t>
            </a:r>
            <a:endParaRPr lang="en-ZA" altLang="en-US" sz="2000" dirty="0"/>
          </a:p>
          <a:p>
            <a:r>
              <a:rPr lang="en-ZA" altLang="en-US" sz="2000" dirty="0"/>
              <a:t>If it is heated, the liquid expands and rises. </a:t>
            </a:r>
            <a:endParaRPr lang="en-ZA" altLang="en-US" sz="2000" dirty="0"/>
          </a:p>
          <a:p>
            <a:r>
              <a:rPr lang="en-ZA" altLang="en-US" sz="2000" dirty="0"/>
              <a:t>If it is cooled, the liquid contracts and falls to a lower level in the tube</a:t>
            </a:r>
            <a:r>
              <a:rPr lang="en-ZA" altLang="en-US" sz="2000" dirty="0" smtClean="0"/>
              <a:t>.</a:t>
            </a:r>
            <a:endParaRPr lang="en-ZA" altLang="en-US"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5" name="Rectangle 4"/>
          <p:cNvSpPr/>
          <p:nvPr/>
        </p:nvSpPr>
        <p:spPr>
          <a:xfrm>
            <a:off x="629009" y="4473575"/>
            <a:ext cx="7384023" cy="971550"/>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6" name="Content Placeholder 2"/>
          <p:cNvSpPr txBox="1"/>
          <p:nvPr/>
        </p:nvSpPr>
        <p:spPr>
          <a:xfrm>
            <a:off x="968598" y="4265674"/>
            <a:ext cx="147308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Remember</a:t>
            </a:r>
            <a:endParaRPr lang="en-GB" sz="2000" b="1" i="1" dirty="0">
              <a:solidFill>
                <a:srgbClr val="9CCB45"/>
              </a:solidFill>
            </a:endParaRPr>
          </a:p>
        </p:txBody>
      </p:sp>
      <p:sp>
        <p:nvSpPr>
          <p:cNvPr id="7" name="Content Placeholder 2"/>
          <p:cNvSpPr>
            <a:spLocks noGrp="1"/>
          </p:cNvSpPr>
          <p:nvPr/>
        </p:nvSpPr>
        <p:spPr>
          <a:xfrm>
            <a:off x="749715" y="4702092"/>
            <a:ext cx="7142609" cy="627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t>Remember to take the reading from the bottom of the concave surface of the liquid. </a:t>
            </a:r>
            <a:endParaRPr lang="en-ZA" alt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Select and use measurement instruments correctly</a:t>
            </a:r>
            <a:endParaRPr lang="en-GB" sz="4400" dirty="0"/>
          </a:p>
        </p:txBody>
      </p:sp>
      <p:sp>
        <p:nvSpPr>
          <p:cNvPr id="4" name="Text Placeholder 3"/>
          <p:cNvSpPr>
            <a:spLocks noGrp="1"/>
          </p:cNvSpPr>
          <p:nvPr>
            <p:ph type="body" sz="quarter" idx="10"/>
          </p:nvPr>
        </p:nvSpPr>
        <p:spPr/>
        <p:txBody>
          <a:bodyPr/>
          <a:lstStyle/>
          <a:p>
            <a:r>
              <a:rPr lang="en-ZA" dirty="0" smtClean="0"/>
              <a:t>Unit 6.1</a:t>
            </a:r>
            <a:endParaRPr lang="en-GB" dirty="0"/>
          </a:p>
        </p:txBody>
      </p:sp>
      <p:sp>
        <p:nvSpPr>
          <p:cNvPr id="5" name="Rectangle 4"/>
          <p:cNvSpPr/>
          <p:nvPr/>
        </p:nvSpPr>
        <p:spPr>
          <a:xfrm>
            <a:off x="498075" y="2618800"/>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TextBox 5"/>
          <p:cNvSpPr txBox="1"/>
          <p:nvPr/>
        </p:nvSpPr>
        <p:spPr>
          <a:xfrm>
            <a:off x="524614" y="2599996"/>
            <a:ext cx="609600" cy="707886"/>
          </a:xfrm>
          <a:prstGeom prst="rect">
            <a:avLst/>
          </a:prstGeom>
          <a:noFill/>
        </p:spPr>
        <p:txBody>
          <a:bodyPr wrap="square" rtlCol="0">
            <a:spAutoFit/>
          </a:bodyPr>
          <a:lstStyle/>
          <a:p>
            <a:pPr algn="ctr"/>
            <a:r>
              <a:rPr lang="en-GB" sz="4000" b="1" dirty="0" smtClean="0">
                <a:solidFill>
                  <a:schemeClr val="bg1"/>
                </a:solidFill>
              </a:rPr>
              <a:t>1</a:t>
            </a:r>
            <a:endParaRPr lang="en-ZA" sz="4000" dirty="0" smtClean="0">
              <a:solidFill>
                <a:schemeClr val="bg1"/>
              </a:solidFill>
            </a:endParaRPr>
          </a:p>
        </p:txBody>
      </p:sp>
      <p:sp>
        <p:nvSpPr>
          <p:cNvPr id="7" name="TextBox 6"/>
          <p:cNvSpPr txBox="1"/>
          <p:nvPr/>
        </p:nvSpPr>
        <p:spPr>
          <a:xfrm>
            <a:off x="1230204" y="2655461"/>
            <a:ext cx="6231300" cy="646331"/>
          </a:xfrm>
          <a:prstGeom prst="rect">
            <a:avLst/>
          </a:prstGeom>
          <a:noFill/>
        </p:spPr>
        <p:txBody>
          <a:bodyPr wrap="square" rtlCol="0">
            <a:spAutoFit/>
          </a:bodyPr>
          <a:lstStyle/>
          <a:p>
            <a:r>
              <a:rPr lang="en-ZA" altLang="en-US" dirty="0">
                <a:sym typeface="+mn-ea"/>
              </a:rPr>
              <a:t>Ensure that the instrument is </a:t>
            </a:r>
            <a:r>
              <a:rPr lang="en-ZA" altLang="en-US" b="1" dirty="0">
                <a:sym typeface="+mn-ea"/>
              </a:rPr>
              <a:t>lined up to zero </a:t>
            </a:r>
            <a:r>
              <a:rPr lang="en-ZA" altLang="en-US" dirty="0">
                <a:sym typeface="+mn-ea"/>
              </a:rPr>
              <a:t>correctly, or that the balance scale reads zero when empty.</a:t>
            </a:r>
            <a:endParaRPr lang="en-ZA" altLang="en-US" dirty="0">
              <a:sym typeface="+mn-ea"/>
            </a:endParaRPr>
          </a:p>
        </p:txBody>
      </p:sp>
      <p:sp>
        <p:nvSpPr>
          <p:cNvPr id="8" name="Rectangle 7"/>
          <p:cNvSpPr/>
          <p:nvPr/>
        </p:nvSpPr>
        <p:spPr>
          <a:xfrm>
            <a:off x="1116284" y="2707080"/>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8075" y="3371081"/>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TextBox 9"/>
          <p:cNvSpPr txBox="1"/>
          <p:nvPr/>
        </p:nvSpPr>
        <p:spPr>
          <a:xfrm>
            <a:off x="524614" y="3352277"/>
            <a:ext cx="609600" cy="707886"/>
          </a:xfrm>
          <a:prstGeom prst="rect">
            <a:avLst/>
          </a:prstGeom>
          <a:noFill/>
        </p:spPr>
        <p:txBody>
          <a:bodyPr wrap="square" rtlCol="0">
            <a:spAutoFit/>
          </a:bodyPr>
          <a:lstStyle/>
          <a:p>
            <a:pPr algn="ctr"/>
            <a:r>
              <a:rPr lang="en-GB" sz="4000" b="1" dirty="0">
                <a:solidFill>
                  <a:schemeClr val="bg1"/>
                </a:solidFill>
              </a:rPr>
              <a:t>2</a:t>
            </a:r>
            <a:endParaRPr lang="en-ZA" sz="4000" dirty="0" smtClean="0">
              <a:solidFill>
                <a:schemeClr val="bg1"/>
              </a:solidFill>
            </a:endParaRPr>
          </a:p>
        </p:txBody>
      </p:sp>
      <p:sp>
        <p:nvSpPr>
          <p:cNvPr id="11" name="TextBox 10"/>
          <p:cNvSpPr txBox="1"/>
          <p:nvPr/>
        </p:nvSpPr>
        <p:spPr>
          <a:xfrm>
            <a:off x="1230203" y="3543714"/>
            <a:ext cx="6231301" cy="369332"/>
          </a:xfrm>
          <a:prstGeom prst="rect">
            <a:avLst/>
          </a:prstGeom>
          <a:noFill/>
        </p:spPr>
        <p:txBody>
          <a:bodyPr wrap="square" rtlCol="0">
            <a:spAutoFit/>
          </a:bodyPr>
          <a:lstStyle/>
          <a:p>
            <a:r>
              <a:rPr lang="en-ZA" altLang="en-US" dirty="0">
                <a:sym typeface="+mn-ea"/>
              </a:rPr>
              <a:t>What </a:t>
            </a:r>
            <a:r>
              <a:rPr lang="en-ZA" altLang="en-US" b="1" dirty="0">
                <a:sym typeface="+mn-ea"/>
              </a:rPr>
              <a:t>unit of measurement </a:t>
            </a:r>
            <a:r>
              <a:rPr lang="en-ZA" altLang="en-US" dirty="0">
                <a:sym typeface="+mn-ea"/>
              </a:rPr>
              <a:t>is shown on the instrument?</a:t>
            </a:r>
            <a:endParaRPr lang="en-ZA" altLang="en-US" dirty="0">
              <a:sym typeface="+mn-ea"/>
            </a:endParaRPr>
          </a:p>
        </p:txBody>
      </p:sp>
      <p:sp>
        <p:nvSpPr>
          <p:cNvPr id="12" name="Rectangle 11"/>
          <p:cNvSpPr/>
          <p:nvPr/>
        </p:nvSpPr>
        <p:spPr>
          <a:xfrm>
            <a:off x="1116284" y="3459361"/>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498075" y="4141292"/>
            <a:ext cx="7243127" cy="1308532"/>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4" name="TextBox 13"/>
          <p:cNvSpPr txBox="1"/>
          <p:nvPr/>
        </p:nvSpPr>
        <p:spPr>
          <a:xfrm>
            <a:off x="524614" y="4404546"/>
            <a:ext cx="609600" cy="707886"/>
          </a:xfrm>
          <a:prstGeom prst="rect">
            <a:avLst/>
          </a:prstGeom>
          <a:noFill/>
        </p:spPr>
        <p:txBody>
          <a:bodyPr wrap="square" rtlCol="0">
            <a:spAutoFit/>
          </a:bodyPr>
          <a:lstStyle/>
          <a:p>
            <a:pPr algn="ctr"/>
            <a:r>
              <a:rPr lang="en-GB" sz="4000" b="1" dirty="0">
                <a:solidFill>
                  <a:schemeClr val="bg1"/>
                </a:solidFill>
              </a:rPr>
              <a:t>3</a:t>
            </a:r>
            <a:endParaRPr lang="en-ZA" sz="4000" dirty="0" smtClean="0">
              <a:solidFill>
                <a:schemeClr val="bg1"/>
              </a:solidFill>
            </a:endParaRPr>
          </a:p>
        </p:txBody>
      </p:sp>
      <p:sp>
        <p:nvSpPr>
          <p:cNvPr id="15" name="TextBox 14"/>
          <p:cNvSpPr txBox="1"/>
          <p:nvPr/>
        </p:nvSpPr>
        <p:spPr>
          <a:xfrm>
            <a:off x="1230203" y="4210298"/>
            <a:ext cx="6510999" cy="1200329"/>
          </a:xfrm>
          <a:prstGeom prst="rect">
            <a:avLst/>
          </a:prstGeom>
          <a:noFill/>
        </p:spPr>
        <p:txBody>
          <a:bodyPr wrap="square" rtlCol="0">
            <a:spAutoFit/>
          </a:bodyPr>
          <a:lstStyle/>
          <a:p>
            <a:r>
              <a:rPr lang="en-ZA" altLang="en-US" dirty="0">
                <a:sym typeface="+mn-ea"/>
              </a:rPr>
              <a:t>Some of the </a:t>
            </a:r>
            <a:r>
              <a:rPr lang="en-ZA" altLang="en-US" b="1" dirty="0">
                <a:sym typeface="+mn-ea"/>
              </a:rPr>
              <a:t>markings</a:t>
            </a:r>
            <a:r>
              <a:rPr lang="en-ZA" altLang="en-US" dirty="0">
                <a:solidFill>
                  <a:srgbClr val="FF0000"/>
                </a:solidFill>
                <a:sym typeface="+mn-ea"/>
              </a:rPr>
              <a:t> </a:t>
            </a:r>
            <a:r>
              <a:rPr lang="en-ZA" altLang="en-US" dirty="0">
                <a:sym typeface="+mn-ea"/>
              </a:rPr>
              <a:t>are numbered. </a:t>
            </a:r>
            <a:endParaRPr lang="en-ZA" altLang="en-US" dirty="0">
              <a:sym typeface="+mn-ea"/>
            </a:endParaRPr>
          </a:p>
          <a:p>
            <a:pPr marL="357505" indent="-174625">
              <a:buFont typeface="Arial" panose="020B0604020202020204" pitchFamily="34" charset="0"/>
              <a:buChar char="•"/>
            </a:pPr>
            <a:r>
              <a:rPr lang="en-ZA" altLang="en-US" dirty="0" smtClean="0">
                <a:sym typeface="+mn-ea"/>
              </a:rPr>
              <a:t>What </a:t>
            </a:r>
            <a:r>
              <a:rPr lang="en-ZA" altLang="en-US" dirty="0">
                <a:sym typeface="+mn-ea"/>
              </a:rPr>
              <a:t>is the gap between the numbered markings? </a:t>
            </a:r>
            <a:endParaRPr lang="en-ZA" altLang="en-US" dirty="0">
              <a:sym typeface="+mn-ea"/>
            </a:endParaRPr>
          </a:p>
          <a:p>
            <a:pPr marL="357505" indent="-174625">
              <a:buFont typeface="Arial" panose="020B0604020202020204" pitchFamily="34" charset="0"/>
              <a:buChar char="•"/>
            </a:pPr>
            <a:r>
              <a:rPr lang="en-ZA" altLang="en-US" dirty="0" smtClean="0">
                <a:sym typeface="+mn-ea"/>
              </a:rPr>
              <a:t>How </a:t>
            </a:r>
            <a:r>
              <a:rPr lang="en-ZA" altLang="en-US" dirty="0">
                <a:sym typeface="+mn-ea"/>
              </a:rPr>
              <a:t>many markings are between each numbered unit? </a:t>
            </a:r>
            <a:endParaRPr lang="en-ZA" altLang="en-US" dirty="0">
              <a:sym typeface="+mn-ea"/>
            </a:endParaRPr>
          </a:p>
          <a:p>
            <a:pPr marL="357505" indent="-174625">
              <a:buFont typeface="Arial" panose="020B0604020202020204" pitchFamily="34" charset="0"/>
              <a:buChar char="•"/>
            </a:pPr>
            <a:r>
              <a:rPr lang="en-ZA" altLang="en-US" dirty="0" smtClean="0">
                <a:sym typeface="+mn-ea"/>
              </a:rPr>
              <a:t>What </a:t>
            </a:r>
            <a:r>
              <a:rPr lang="en-ZA" altLang="en-US" dirty="0">
                <a:sym typeface="+mn-ea"/>
              </a:rPr>
              <a:t>are these markings equal to?</a:t>
            </a:r>
            <a:endParaRPr lang="en-ZA" altLang="en-US" dirty="0">
              <a:sym typeface="+mn-ea"/>
            </a:endParaRPr>
          </a:p>
        </p:txBody>
      </p:sp>
      <p:sp>
        <p:nvSpPr>
          <p:cNvPr id="16" name="Rectangle 15"/>
          <p:cNvSpPr/>
          <p:nvPr/>
        </p:nvSpPr>
        <p:spPr>
          <a:xfrm>
            <a:off x="1116284" y="4257004"/>
            <a:ext cx="45719" cy="108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506326" y="2042699"/>
            <a:ext cx="724312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200" b="1" dirty="0"/>
              <a:t>Where do weather forecasters get their information?</a:t>
            </a:r>
            <a:endParaRPr lang="en-ZA" sz="2200" b="1" dirty="0"/>
          </a:p>
        </p:txBody>
      </p:sp>
      <p:pic>
        <p:nvPicPr>
          <p:cNvPr id="18" name="Picture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70974" y="2512791"/>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0-#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1+#ppt_w/2"/>
                                          </p:val>
                                        </p:tav>
                                        <p:tav tm="100000">
                                          <p:val>
                                            <p:strVal val="#ppt_x"/>
                                          </p:val>
                                        </p:tav>
                                      </p:tavLst>
                                    </p:anim>
                                    <p:anim calcmode="lin" valueType="num">
                                      <p:cBhvr additive="base">
                                        <p:cTn id="59" dur="500" fill="hold"/>
                                        <p:tgtEl>
                                          <p:spTgt spid="14"/>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P spid="10" grpId="0"/>
      <p:bldP spid="11" grpId="0"/>
      <p:bldP spid="12" grpId="0" animBg="1"/>
      <p:bldP spid="13" grpId="0" animBg="1"/>
      <p:bldP spid="14" grpId="0"/>
      <p:bldP spid="15" grpId="0"/>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4"/>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1" y="1707832"/>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t>Take the reading on this thermometer. </a:t>
            </a:r>
            <a:endParaRPr lang="en-ZA" altLang="en-US" sz="2000" dirty="0"/>
          </a:p>
          <a:p>
            <a:endParaRPr lang="en-GB" sz="2000" dirty="0"/>
          </a:p>
        </p:txBody>
      </p:sp>
      <p:sp>
        <p:nvSpPr>
          <p:cNvPr id="2" name="Title 1"/>
          <p:cNvSpPr>
            <a:spLocks noGrp="1"/>
          </p:cNvSpPr>
          <p:nvPr>
            <p:ph type="title"/>
          </p:nvPr>
        </p:nvSpPr>
        <p:spPr/>
        <p:txBody>
          <a:bodyPr/>
          <a:lstStyle/>
          <a:p>
            <a:r>
              <a:rPr lang="en-ZA" dirty="0">
                <a:sym typeface="+mn-ea"/>
              </a:rPr>
              <a:t>Example 6.7 page 108</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514" y="2176381"/>
            <a:ext cx="2016949" cy="370433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1989201" y="1707832"/>
            <a:ext cx="5830824"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altLang="en-US" sz="2000" dirty="0"/>
              <a:t>The thermometer is marked in degrees Celsius. </a:t>
            </a:r>
            <a:endParaRPr lang="en-ZA" altLang="en-US" sz="2000" dirty="0"/>
          </a:p>
          <a:p>
            <a:pPr marL="180975" indent="-180975"/>
            <a:r>
              <a:rPr lang="en-ZA" altLang="en-US" sz="2000" dirty="0"/>
              <a:t>The numbered lines are 10</a:t>
            </a:r>
            <a:r>
              <a:rPr lang="en-ZA" altLang="en-US" sz="2000" dirty="0">
                <a:sym typeface="+mn-ea"/>
              </a:rPr>
              <a:t>°C apart. </a:t>
            </a:r>
            <a:endParaRPr lang="en-ZA" altLang="en-US" sz="2000" dirty="0">
              <a:sym typeface="+mn-ea"/>
            </a:endParaRPr>
          </a:p>
          <a:p>
            <a:pPr marL="180975" indent="-180975"/>
            <a:r>
              <a:rPr lang="en-ZA" altLang="en-US" sz="2000" dirty="0"/>
              <a:t>The certain digits are 80</a:t>
            </a:r>
            <a:r>
              <a:rPr lang="en-ZA" altLang="en-US" sz="2000" dirty="0">
                <a:sym typeface="+mn-ea"/>
              </a:rPr>
              <a:t>°C and 7°C.</a:t>
            </a:r>
            <a:endParaRPr lang="en-ZA" altLang="en-US" sz="2000" dirty="0">
              <a:sym typeface="+mn-ea"/>
            </a:endParaRPr>
          </a:p>
          <a:p>
            <a:pPr marL="180975" indent="-180975"/>
            <a:r>
              <a:rPr lang="en-ZA" altLang="en-US" sz="2000" dirty="0"/>
              <a:t>Estimate the last digit to be 0,5</a:t>
            </a:r>
            <a:r>
              <a:rPr lang="en-ZA" altLang="en-US" sz="2000" dirty="0">
                <a:sym typeface="+mn-ea"/>
              </a:rPr>
              <a:t>°C.</a:t>
            </a:r>
            <a:endParaRPr lang="en-ZA" altLang="en-US" sz="2000" dirty="0">
              <a:sym typeface="+mn-ea"/>
            </a:endParaRPr>
          </a:p>
          <a:p>
            <a:pPr marL="180975" indent="-180975"/>
            <a:r>
              <a:rPr lang="en-ZA" altLang="en-US" sz="2000" dirty="0"/>
              <a:t>So the reading is 87,5</a:t>
            </a:r>
            <a:r>
              <a:rPr lang="en-ZA" altLang="en-US" sz="2000" dirty="0">
                <a:sym typeface="+mn-ea"/>
              </a:rPr>
              <a:t>°C.</a:t>
            </a:r>
            <a:endParaRPr lang="en-ZA" altLang="en-US" sz="2000" dirty="0"/>
          </a:p>
        </p:txBody>
      </p:sp>
      <p:sp>
        <p:nvSpPr>
          <p:cNvPr id="2" name="Title 1"/>
          <p:cNvSpPr>
            <a:spLocks noGrp="1"/>
          </p:cNvSpPr>
          <p:nvPr>
            <p:ph type="title"/>
          </p:nvPr>
        </p:nvSpPr>
        <p:spPr/>
        <p:txBody>
          <a:bodyPr/>
          <a:lstStyle/>
          <a:p>
            <a:r>
              <a:rPr lang="en-ZA" dirty="0">
                <a:sym typeface="+mn-ea"/>
              </a:rPr>
              <a:t>Example 6.7 page 108</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5298" y="2572981"/>
            <a:ext cx="1765651" cy="324279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381" y="2048468"/>
            <a:ext cx="3043538" cy="35962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fade">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fade">
                                      <p:cBhvr>
                                        <p:cTn id="4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6.1 </a:t>
            </a:r>
            <a:endParaRPr lang="en-ZA" dirty="0"/>
          </a:p>
        </p:txBody>
      </p:sp>
      <p:sp>
        <p:nvSpPr>
          <p:cNvPr id="3" name="Content Placeholder 2"/>
          <p:cNvSpPr>
            <a:spLocks noGrp="1"/>
          </p:cNvSpPr>
          <p:nvPr>
            <p:ph sz="quarter" idx="10"/>
          </p:nvPr>
        </p:nvSpPr>
        <p:spPr/>
        <p:txBody>
          <a:bodyPr/>
          <a:lstStyle/>
          <a:p>
            <a:r>
              <a:rPr lang="en-ZA" dirty="0" smtClean="0"/>
              <a:t>Exercise 6.1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6.1 </a:t>
            </a:r>
            <a:r>
              <a:rPr lang="en-US" altLang="en-US" sz="2000" dirty="0"/>
              <a:t>on </a:t>
            </a:r>
            <a:r>
              <a:rPr lang="en-US" altLang="en-US" sz="2000" b="1" dirty="0"/>
              <a:t>page </a:t>
            </a:r>
            <a:r>
              <a:rPr lang="en-US" altLang="en-US" sz="2000" b="1" dirty="0" smtClean="0"/>
              <a:t>1</a:t>
            </a:r>
            <a:r>
              <a:rPr lang="en-ZA" altLang="en-US" sz="2000" b="1" dirty="0" smtClean="0"/>
              <a:t>08</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Measuring speed, distance and humidity</a:t>
            </a:r>
            <a:endParaRPr lang="en-GB" sz="4400" dirty="0"/>
          </a:p>
        </p:txBody>
      </p:sp>
      <p:sp>
        <p:nvSpPr>
          <p:cNvPr id="4" name="Text Placeholder 3"/>
          <p:cNvSpPr>
            <a:spLocks noGrp="1"/>
          </p:cNvSpPr>
          <p:nvPr>
            <p:ph type="body" sz="quarter" idx="10"/>
          </p:nvPr>
        </p:nvSpPr>
        <p:spPr/>
        <p:txBody>
          <a:bodyPr/>
          <a:lstStyle/>
          <a:p>
            <a:r>
              <a:rPr lang="en-ZA" dirty="0"/>
              <a:t>Unit </a:t>
            </a:r>
            <a:r>
              <a:rPr lang="en-ZA" dirty="0" smtClean="0"/>
              <a:t>6.2</a:t>
            </a:r>
            <a:endParaRPr lang="en-GB" dirty="0"/>
          </a:p>
        </p:txBody>
      </p:sp>
      <p:pic>
        <p:nvPicPr>
          <p:cNvPr id="6" name="Picture 5"/>
          <p:cNvPicPr>
            <a:picLocks noChangeAspect="1"/>
          </p:cNvPicPr>
          <p:nvPr/>
        </p:nvPicPr>
        <p:blipFill rotWithShape="1">
          <a:blip r:embed="rId1" cstate="print">
            <a:extLst>
              <a:ext uri="{28A0092B-C50C-407E-A947-70E740481C1C}">
                <a14:useLocalDpi xmlns:a14="http://schemas.microsoft.com/office/drawing/2010/main" val="0"/>
              </a:ext>
            </a:extLst>
          </a:blip>
          <a:srcRect t="38009"/>
          <a:stretch>
            <a:fillRect/>
          </a:stretch>
        </p:blipFill>
        <p:spPr>
          <a:xfrm>
            <a:off x="2640872" y="1894975"/>
            <a:ext cx="3214556" cy="2469679"/>
          </a:xfrm>
          <a:prstGeom prst="rect">
            <a:avLst/>
          </a:prstGeom>
        </p:spPr>
      </p:pic>
      <p:sp>
        <p:nvSpPr>
          <p:cNvPr id="7" name="Rectangle 6"/>
          <p:cNvSpPr/>
          <p:nvPr/>
        </p:nvSpPr>
        <p:spPr>
          <a:xfrm>
            <a:off x="500907" y="4557507"/>
            <a:ext cx="7386701" cy="59605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p:nvPr/>
        </p:nvSpPr>
        <p:spPr>
          <a:xfrm>
            <a:off x="876185" y="4364654"/>
            <a:ext cx="167450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Speedometer</a:t>
            </a:r>
            <a:endParaRPr lang="en-GB" sz="2000" b="1" i="1" dirty="0">
              <a:solidFill>
                <a:srgbClr val="64AFA8"/>
              </a:solidFill>
            </a:endParaRPr>
          </a:p>
        </p:txBody>
      </p:sp>
      <p:sp>
        <p:nvSpPr>
          <p:cNvPr id="9" name="TextBox 8"/>
          <p:cNvSpPr txBox="1"/>
          <p:nvPr/>
        </p:nvSpPr>
        <p:spPr>
          <a:xfrm>
            <a:off x="670093" y="4649722"/>
            <a:ext cx="7102810" cy="400110"/>
          </a:xfrm>
          <a:prstGeom prst="rect">
            <a:avLst/>
          </a:prstGeom>
          <a:noFill/>
        </p:spPr>
        <p:txBody>
          <a:bodyPr wrap="square" rtlCol="0">
            <a:spAutoFit/>
          </a:bodyPr>
          <a:lstStyle/>
          <a:p>
            <a:r>
              <a:rPr lang="en-ZA" altLang="en-US" sz="2000" dirty="0"/>
              <a:t>A </a:t>
            </a:r>
            <a:r>
              <a:rPr lang="en-ZA" altLang="en-US" sz="2000" b="1" dirty="0"/>
              <a:t>speedometer</a:t>
            </a:r>
            <a:r>
              <a:rPr lang="en-ZA" altLang="en-US" sz="2000" dirty="0">
                <a:solidFill>
                  <a:srgbClr val="0070C0"/>
                </a:solidFill>
              </a:rPr>
              <a:t> </a:t>
            </a:r>
            <a:r>
              <a:rPr lang="en-ZA" altLang="en-US" sz="2000" dirty="0"/>
              <a:t>measures the speed of a car. </a:t>
            </a:r>
            <a:endParaRPr lang="en-ZA" altLang="en-US" sz="2000" dirty="0"/>
          </a:p>
        </p:txBody>
      </p:sp>
      <p:sp>
        <p:nvSpPr>
          <p:cNvPr id="13" name="Rectangle 12"/>
          <p:cNvSpPr/>
          <p:nvPr/>
        </p:nvSpPr>
        <p:spPr>
          <a:xfrm>
            <a:off x="529793" y="5405519"/>
            <a:ext cx="7386701" cy="615870"/>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989294" y="5212665"/>
            <a:ext cx="132076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a:solidFill>
                  <a:srgbClr val="64AFA8"/>
                </a:solidFill>
              </a:rPr>
              <a:t>O</a:t>
            </a:r>
            <a:r>
              <a:rPr lang="en-ZA" sz="2000" b="1" i="1" dirty="0" smtClean="0">
                <a:solidFill>
                  <a:srgbClr val="64AFA8"/>
                </a:solidFill>
              </a:rPr>
              <a:t>dometer</a:t>
            </a:r>
            <a:endParaRPr lang="en-GB" sz="2000" b="1" i="1" dirty="0">
              <a:solidFill>
                <a:srgbClr val="64AFA8"/>
              </a:solidFill>
            </a:endParaRPr>
          </a:p>
        </p:txBody>
      </p:sp>
      <p:sp>
        <p:nvSpPr>
          <p:cNvPr id="15" name="TextBox 14"/>
          <p:cNvSpPr txBox="1"/>
          <p:nvPr/>
        </p:nvSpPr>
        <p:spPr>
          <a:xfrm>
            <a:off x="698979" y="5509765"/>
            <a:ext cx="7102810" cy="400110"/>
          </a:xfrm>
          <a:prstGeom prst="rect">
            <a:avLst/>
          </a:prstGeom>
          <a:noFill/>
        </p:spPr>
        <p:txBody>
          <a:bodyPr wrap="square" rtlCol="0">
            <a:spAutoFit/>
          </a:bodyPr>
          <a:lstStyle/>
          <a:p>
            <a:r>
              <a:rPr lang="en-ZA" altLang="en-US" sz="2000" dirty="0"/>
              <a:t>An </a:t>
            </a:r>
            <a:r>
              <a:rPr lang="en-ZA" altLang="en-US" sz="2000" b="1" dirty="0"/>
              <a:t>odometer</a:t>
            </a:r>
            <a:r>
              <a:rPr lang="en-ZA" altLang="en-US" sz="2000" dirty="0"/>
              <a:t> measures how far the car has travelled. </a:t>
            </a:r>
            <a:endParaRPr lang="en-ZA" alt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Measuring speed, distance and humidity</a:t>
            </a:r>
            <a:endParaRPr lang="en-GB" sz="4400" dirty="0"/>
          </a:p>
        </p:txBody>
      </p:sp>
      <p:sp>
        <p:nvSpPr>
          <p:cNvPr id="3" name="Content Placeholder 2"/>
          <p:cNvSpPr>
            <a:spLocks noGrp="1"/>
          </p:cNvSpPr>
          <p:nvPr>
            <p:ph idx="1"/>
          </p:nvPr>
        </p:nvSpPr>
        <p:spPr>
          <a:xfrm>
            <a:off x="399289" y="3336682"/>
            <a:ext cx="5387900" cy="2684706"/>
          </a:xfrm>
        </p:spPr>
        <p:txBody>
          <a:bodyPr/>
          <a:lstStyle/>
          <a:p>
            <a:r>
              <a:rPr lang="en-ZA" altLang="en-US" dirty="0" smtClean="0"/>
              <a:t>Examples </a:t>
            </a:r>
            <a:r>
              <a:rPr lang="en-ZA" altLang="en-US" dirty="0"/>
              <a:t>of where a hygrometer is used: </a:t>
            </a:r>
            <a:endParaRPr lang="en-ZA" altLang="en-US" dirty="0"/>
          </a:p>
          <a:p>
            <a:pPr lvl="1">
              <a:buFont typeface="Wingdings" panose="05000000000000000000" charset="0"/>
              <a:buChar char=""/>
            </a:pPr>
            <a:r>
              <a:rPr lang="en-ZA" altLang="en-US" sz="2000" dirty="0"/>
              <a:t>weather forecasts </a:t>
            </a:r>
            <a:endParaRPr lang="en-ZA" altLang="en-US" sz="2000" dirty="0"/>
          </a:p>
          <a:p>
            <a:pPr lvl="1">
              <a:buFont typeface="Wingdings" panose="05000000000000000000" charset="0"/>
              <a:buChar char=""/>
            </a:pPr>
            <a:r>
              <a:rPr lang="en-ZA" altLang="en-US" sz="2000" dirty="0"/>
              <a:t>maintaining humidity in a museum</a:t>
            </a:r>
            <a:endParaRPr lang="en-ZA" altLang="en-US" sz="2000" dirty="0"/>
          </a:p>
          <a:p>
            <a:pPr lvl="1">
              <a:buFont typeface="Wingdings" panose="05000000000000000000" charset="0"/>
              <a:buChar char=""/>
            </a:pPr>
            <a:r>
              <a:rPr lang="en-ZA" altLang="en-US" sz="2000" dirty="0"/>
              <a:t>outdoor sports and training</a:t>
            </a:r>
            <a:endParaRPr lang="en-ZA" altLang="en-US" sz="2000" dirty="0"/>
          </a:p>
          <a:p>
            <a:pPr lvl="1">
              <a:buFont typeface="Wingdings" panose="05000000000000000000" charset="0"/>
              <a:buChar char=""/>
            </a:pPr>
            <a:r>
              <a:rPr lang="en-ZA" altLang="en-US" sz="2000" dirty="0"/>
              <a:t>industrial areas</a:t>
            </a:r>
            <a:endParaRPr lang="en-ZA" altLang="en-US" sz="2000" dirty="0"/>
          </a:p>
          <a:p>
            <a:pPr lvl="1">
              <a:buFont typeface="Wingdings" panose="05000000000000000000" charset="0"/>
              <a:buChar char=""/>
            </a:pPr>
            <a:r>
              <a:rPr lang="en-ZA" altLang="en-US" sz="2000" dirty="0"/>
              <a:t>greenhouses</a:t>
            </a:r>
            <a:endParaRPr lang="en-ZA" altLang="en-US" sz="2000" dirty="0"/>
          </a:p>
          <a:p>
            <a:pPr lvl="1">
              <a:buFont typeface="Wingdings" panose="05000000000000000000" charset="0"/>
              <a:buChar char=""/>
            </a:pPr>
            <a:r>
              <a:rPr lang="en-ZA" altLang="en-US" sz="2000" dirty="0"/>
              <a:t>sensitive equipment e.g. cameras, musical instruments and cigars.</a:t>
            </a:r>
            <a:endParaRPr lang="en-ZA" altLang="en-US" sz="2000" dirty="0"/>
          </a:p>
          <a:p>
            <a:endParaRPr lang="en-ZA" altLang="en-US" dirty="0"/>
          </a:p>
          <a:p>
            <a:endParaRPr lang="en-ZA" altLang="en-US" dirty="0"/>
          </a:p>
          <a:p>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6.2</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8703" y="1947267"/>
            <a:ext cx="1683539" cy="4074121"/>
          </a:xfrm>
          <a:prstGeom prst="rect">
            <a:avLst/>
          </a:prstGeom>
        </p:spPr>
      </p:pic>
      <p:sp>
        <p:nvSpPr>
          <p:cNvPr id="7" name="Rectangle 6"/>
          <p:cNvSpPr/>
          <p:nvPr/>
        </p:nvSpPr>
        <p:spPr>
          <a:xfrm>
            <a:off x="500907" y="2265365"/>
            <a:ext cx="4768926" cy="80010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p:nvPr/>
        </p:nvSpPr>
        <p:spPr>
          <a:xfrm>
            <a:off x="876184" y="2072512"/>
            <a:ext cx="167450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Hygrometer</a:t>
            </a:r>
            <a:endParaRPr lang="en-GB" sz="2000" b="1" i="1" dirty="0">
              <a:solidFill>
                <a:srgbClr val="64AFA8"/>
              </a:solidFill>
            </a:endParaRPr>
          </a:p>
        </p:txBody>
      </p:sp>
      <p:sp>
        <p:nvSpPr>
          <p:cNvPr id="9" name="TextBox 8"/>
          <p:cNvSpPr txBox="1"/>
          <p:nvPr/>
        </p:nvSpPr>
        <p:spPr>
          <a:xfrm>
            <a:off x="585501" y="2345548"/>
            <a:ext cx="4684332" cy="707886"/>
          </a:xfrm>
          <a:prstGeom prst="rect">
            <a:avLst/>
          </a:prstGeom>
          <a:noFill/>
        </p:spPr>
        <p:txBody>
          <a:bodyPr wrap="square" rtlCol="0">
            <a:spAutoFit/>
          </a:bodyPr>
          <a:lstStyle/>
          <a:p>
            <a:r>
              <a:rPr lang="en-ZA" altLang="en-US" sz="2000" dirty="0"/>
              <a:t>A </a:t>
            </a:r>
            <a:r>
              <a:rPr lang="en-ZA" altLang="en-US" sz="2000" b="1" dirty="0"/>
              <a:t>hygrometer</a:t>
            </a:r>
            <a:r>
              <a:rPr lang="en-ZA" altLang="en-US" sz="2000" dirty="0">
                <a:solidFill>
                  <a:srgbClr val="0070C0"/>
                </a:solidFill>
              </a:rPr>
              <a:t> </a:t>
            </a:r>
            <a:r>
              <a:rPr lang="en-ZA" altLang="en-US" sz="2000" dirty="0"/>
              <a:t>measures humidity </a:t>
            </a:r>
            <a:r>
              <a:rPr lang="en-ZA" altLang="en-US" sz="2000" dirty="0" smtClean="0"/>
              <a:t>           (</a:t>
            </a:r>
            <a:r>
              <a:rPr lang="en-ZA" altLang="en-US" sz="2000" dirty="0"/>
              <a:t>the percentage of water vapour in the air). </a:t>
            </a:r>
            <a:endParaRPr lang="en-ZA" alt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Measuring </a:t>
            </a:r>
            <a:r>
              <a:rPr lang="en-ZA" dirty="0" smtClean="0">
                <a:sym typeface="+mn-ea"/>
              </a:rPr>
              <a:t>humidity</a:t>
            </a:r>
            <a:endParaRPr lang="en-GB" dirty="0"/>
          </a:p>
        </p:txBody>
      </p:sp>
      <p:sp>
        <p:nvSpPr>
          <p:cNvPr id="3" name="Content Placeholder 2"/>
          <p:cNvSpPr>
            <a:spLocks noGrp="1"/>
          </p:cNvSpPr>
          <p:nvPr>
            <p:ph idx="1"/>
          </p:nvPr>
        </p:nvSpPr>
        <p:spPr>
          <a:xfrm>
            <a:off x="399289" y="2593303"/>
            <a:ext cx="4617879" cy="3212431"/>
          </a:xfrm>
        </p:spPr>
        <p:txBody>
          <a:bodyPr/>
          <a:lstStyle/>
          <a:p>
            <a:pPr marL="180975" indent="-180975"/>
            <a:r>
              <a:rPr lang="en-ZA" altLang="en-US" sz="2000" dirty="0" smtClean="0"/>
              <a:t>The </a:t>
            </a:r>
            <a:r>
              <a:rPr lang="en-ZA" altLang="en-US" sz="2000" dirty="0"/>
              <a:t>hair is linked to a needle on a gauge, which shows humidity as a percentage. </a:t>
            </a:r>
            <a:endParaRPr lang="en-ZA" altLang="en-US" sz="2000" dirty="0"/>
          </a:p>
          <a:p>
            <a:pPr marL="180975" indent="-180975"/>
            <a:r>
              <a:rPr lang="en-ZA" altLang="en-US" sz="2000" dirty="0"/>
              <a:t>The scale can be linear or non-linear, because the movement of the hair is not directly proportional to the percentage humidity. </a:t>
            </a:r>
            <a:endParaRPr lang="en-ZA" altLang="en-US" sz="2000" dirty="0"/>
          </a:p>
          <a:p>
            <a:pPr marL="180975" indent="-180975"/>
            <a:r>
              <a:rPr lang="en-ZA" altLang="en-US" sz="2000" dirty="0"/>
              <a:t>The diagram shows a </a:t>
            </a:r>
            <a:r>
              <a:rPr lang="en-ZA" sz="2000" dirty="0">
                <a:sym typeface="+mn-ea"/>
              </a:rPr>
              <a:t>mechanical hygrometer with a non-linear scale. </a:t>
            </a:r>
            <a:endParaRPr lang="en-ZA" sz="2000" dirty="0">
              <a:sym typeface="+mn-ea"/>
            </a:endParaRPr>
          </a:p>
          <a:p>
            <a:pPr marL="180975" indent="-180975"/>
            <a:r>
              <a:rPr lang="en-ZA" sz="2000" dirty="0">
                <a:sym typeface="+mn-ea"/>
              </a:rPr>
              <a:t>The reading shows about 52,5% relative humidity. </a:t>
            </a:r>
            <a:endParaRPr lang="en-ZA" sz="2000" dirty="0">
              <a:sym typeface="+mn-ea"/>
            </a:endParaRPr>
          </a:p>
          <a:p>
            <a:pPr marL="180975" indent="-180975">
              <a:buNone/>
            </a:pPr>
            <a:endParaRPr lang="en-ZA" sz="2000" dirty="0"/>
          </a:p>
          <a:p>
            <a:pPr marL="180975" indent="-180975"/>
            <a:endParaRPr lang="en-ZA" altLang="en-US" sz="2000" dirty="0"/>
          </a:p>
          <a:p>
            <a:pPr marL="180975" indent="-180975">
              <a:buNone/>
            </a:pPr>
            <a:endParaRPr lang="en-ZA" altLang="en-US"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6.2</a:t>
            </a:r>
            <a:endParaRPr lang="en-GB" dirty="0">
              <a:solidFill>
                <a:schemeClr val="bg1">
                  <a:lumMod val="65000"/>
                </a:schemeClr>
              </a:solidFill>
            </a:endParaRPr>
          </a:p>
        </p:txBody>
      </p:sp>
      <p:sp>
        <p:nvSpPr>
          <p:cNvPr id="5" name="Rectangle 4"/>
          <p:cNvSpPr/>
          <p:nvPr/>
        </p:nvSpPr>
        <p:spPr>
          <a:xfrm>
            <a:off x="488315" y="1490345"/>
            <a:ext cx="7386955" cy="90106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902219" y="1327121"/>
            <a:ext cx="284157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Mechanical hygrometer</a:t>
            </a:r>
            <a:endParaRPr lang="en-GB" sz="2000" b="1" i="1" dirty="0">
              <a:solidFill>
                <a:srgbClr val="64AFA8"/>
              </a:solidFill>
            </a:endParaRPr>
          </a:p>
        </p:txBody>
      </p:sp>
      <p:sp>
        <p:nvSpPr>
          <p:cNvPr id="7" name="TextBox 6"/>
          <p:cNvSpPr txBox="1"/>
          <p:nvPr/>
        </p:nvSpPr>
        <p:spPr>
          <a:xfrm>
            <a:off x="630088" y="1628699"/>
            <a:ext cx="7102810" cy="706755"/>
          </a:xfrm>
          <a:prstGeom prst="rect">
            <a:avLst/>
          </a:prstGeom>
          <a:noFill/>
        </p:spPr>
        <p:txBody>
          <a:bodyPr wrap="square" rtlCol="0">
            <a:spAutoFit/>
          </a:bodyPr>
          <a:lstStyle/>
          <a:p>
            <a:r>
              <a:rPr lang="en-ZA" altLang="en-US" sz="2000" dirty="0"/>
              <a:t>This</a:t>
            </a:r>
            <a:r>
              <a:rPr lang="en-ZA" altLang="en-US" sz="2000" b="1" dirty="0"/>
              <a:t> hygrometer </a:t>
            </a:r>
            <a:r>
              <a:rPr lang="en-ZA" altLang="en-US" sz="2000" dirty="0"/>
              <a:t>uses the movement of a hair, which expands or contracts depending on the amount of water vapour in the air.</a:t>
            </a:r>
            <a:endParaRPr lang="en-ZA" altLang="en-US" sz="2000" dirty="0"/>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28540" y="2828460"/>
            <a:ext cx="2977399" cy="297739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Measuring humidity</a:t>
            </a:r>
            <a:endParaRPr lang="en-GB" sz="4400" dirty="0"/>
          </a:p>
        </p:txBody>
      </p:sp>
      <p:sp>
        <p:nvSpPr>
          <p:cNvPr id="3" name="Content Placeholder 2"/>
          <p:cNvSpPr>
            <a:spLocks noGrp="1"/>
          </p:cNvSpPr>
          <p:nvPr>
            <p:ph idx="1"/>
          </p:nvPr>
        </p:nvSpPr>
        <p:spPr>
          <a:xfrm>
            <a:off x="441325" y="2933065"/>
            <a:ext cx="4612005" cy="3007995"/>
          </a:xfrm>
        </p:spPr>
        <p:txBody>
          <a:bodyPr/>
          <a:lstStyle/>
          <a:p>
            <a:r>
              <a:rPr lang="en-ZA" dirty="0"/>
              <a:t>Relative humidity is calculated using a table of values. </a:t>
            </a:r>
            <a:endParaRPr lang="en-ZA" dirty="0"/>
          </a:p>
          <a:p>
            <a:pPr marL="360680" lvl="1" indent="-179705"/>
            <a:r>
              <a:rPr lang="en-ZA" dirty="0"/>
              <a:t>Read the dry bulb temperature (value A). </a:t>
            </a:r>
            <a:endParaRPr lang="en-ZA" dirty="0"/>
          </a:p>
          <a:p>
            <a:pPr marL="360680" lvl="1" indent="-179705"/>
            <a:r>
              <a:rPr lang="en-ZA" dirty="0"/>
              <a:t>Calculate the difference between it and the wet bulb temperature (value B). </a:t>
            </a:r>
            <a:endParaRPr lang="en-ZA" dirty="0"/>
          </a:p>
          <a:p>
            <a:pPr marL="360680" lvl="1" indent="-179705"/>
            <a:r>
              <a:rPr lang="en-ZA" dirty="0">
                <a:sym typeface="+mn-ea"/>
              </a:rPr>
              <a:t>Use the table to read off the percentage humidity where the two values meet. </a:t>
            </a:r>
            <a:endParaRPr lang="en-ZA" dirty="0">
              <a:sym typeface="+mn-ea"/>
            </a:endParaRPr>
          </a:p>
          <a:p>
            <a:r>
              <a:rPr lang="en-ZA" dirty="0">
                <a:sym typeface="+mn-ea"/>
              </a:rPr>
              <a:t>Some modern hygrometers and </a:t>
            </a:r>
            <a:r>
              <a:rPr lang="en-ZA" dirty="0" err="1">
                <a:sym typeface="+mn-ea"/>
              </a:rPr>
              <a:t>psychrometers</a:t>
            </a:r>
            <a:r>
              <a:rPr lang="en-ZA" dirty="0">
                <a:sym typeface="+mn-ea"/>
              </a:rPr>
              <a:t> are digital and easier to read.  </a:t>
            </a:r>
            <a:endParaRPr lang="en-ZA" altLang="en-US" dirty="0"/>
          </a:p>
        </p:txBody>
      </p:sp>
      <p:sp>
        <p:nvSpPr>
          <p:cNvPr id="4" name="Text Placeholder 3"/>
          <p:cNvSpPr>
            <a:spLocks noGrp="1"/>
          </p:cNvSpPr>
          <p:nvPr>
            <p:ph type="body" sz="quarter" idx="10"/>
          </p:nvPr>
        </p:nvSpPr>
        <p:spPr>
          <a:xfrm>
            <a:off x="399289" y="983813"/>
            <a:ext cx="7905751" cy="301871"/>
          </a:xfrm>
        </p:spPr>
        <p:txBody>
          <a:bodyPr/>
          <a:lstStyle/>
          <a:p>
            <a:r>
              <a:rPr lang="en-ZA" dirty="0"/>
              <a:t>Unit </a:t>
            </a:r>
            <a:r>
              <a:rPr lang="en-ZA" dirty="0" smtClean="0"/>
              <a:t>6.2</a:t>
            </a:r>
            <a:endParaRPr lang="en-GB" dirty="0"/>
          </a:p>
        </p:txBody>
      </p:sp>
      <p:sp>
        <p:nvSpPr>
          <p:cNvPr id="7" name="Rectangle 6"/>
          <p:cNvSpPr/>
          <p:nvPr/>
        </p:nvSpPr>
        <p:spPr>
          <a:xfrm>
            <a:off x="500907" y="1724079"/>
            <a:ext cx="4552357" cy="1106416"/>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p:nvPr/>
        </p:nvSpPr>
        <p:spPr>
          <a:xfrm>
            <a:off x="876184" y="1531225"/>
            <a:ext cx="178279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err="1" smtClean="0">
                <a:solidFill>
                  <a:srgbClr val="64AFA8"/>
                </a:solidFill>
              </a:rPr>
              <a:t>Psychrometers</a:t>
            </a:r>
            <a:endParaRPr lang="en-GB" sz="2000" b="1" i="1" dirty="0">
              <a:solidFill>
                <a:srgbClr val="64AFA8"/>
              </a:solidFill>
            </a:endParaRPr>
          </a:p>
        </p:txBody>
      </p:sp>
      <p:sp>
        <p:nvSpPr>
          <p:cNvPr id="9" name="TextBox 8"/>
          <p:cNvSpPr txBox="1"/>
          <p:nvPr/>
        </p:nvSpPr>
        <p:spPr>
          <a:xfrm>
            <a:off x="585502" y="1804261"/>
            <a:ext cx="4467762" cy="1015663"/>
          </a:xfrm>
          <a:prstGeom prst="rect">
            <a:avLst/>
          </a:prstGeom>
          <a:noFill/>
        </p:spPr>
        <p:txBody>
          <a:bodyPr wrap="square" rtlCol="0">
            <a:spAutoFit/>
          </a:bodyPr>
          <a:lstStyle/>
          <a:p>
            <a:r>
              <a:rPr lang="en-ZA" sz="2000" b="1" dirty="0" err="1"/>
              <a:t>Psychrometers</a:t>
            </a:r>
            <a:r>
              <a:rPr lang="en-ZA" sz="2000" dirty="0"/>
              <a:t> are hygrometers which use two mercury thermometers, one with a wet bulb and one with a dry bulb. </a:t>
            </a:r>
            <a:endParaRPr lang="en-ZA" sz="2000"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8222" r="4310"/>
          <a:stretch>
            <a:fillRect/>
          </a:stretch>
        </p:blipFill>
        <p:spPr>
          <a:xfrm>
            <a:off x="5452605" y="1614172"/>
            <a:ext cx="2512301" cy="4424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4"/>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1" y="1707832"/>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sz="2000" dirty="0">
                <a:sym typeface="+mn-ea"/>
              </a:rPr>
              <a:t>What is the reading on this hygrometer? Use the part of the table shown.   </a:t>
            </a:r>
            <a:endParaRPr lang="en-ZA" altLang="en-US" sz="2000" dirty="0">
              <a:sym typeface="+mn-ea"/>
            </a:endParaRPr>
          </a:p>
        </p:txBody>
      </p:sp>
      <p:sp>
        <p:nvSpPr>
          <p:cNvPr id="2" name="Title 1"/>
          <p:cNvSpPr>
            <a:spLocks noGrp="1"/>
          </p:cNvSpPr>
          <p:nvPr>
            <p:ph type="title"/>
          </p:nvPr>
        </p:nvSpPr>
        <p:spPr/>
        <p:txBody>
          <a:bodyPr/>
          <a:lstStyle/>
          <a:p>
            <a:r>
              <a:rPr lang="en-ZA" dirty="0">
                <a:sym typeface="+mn-ea"/>
              </a:rPr>
              <a:t>Example 6.8 page 111</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6.2</a:t>
            </a:r>
            <a:endParaRPr lang="en-GB" dirty="0">
              <a:solidFill>
                <a:schemeClr val="bg1">
                  <a:lumMod val="65000"/>
                </a:schemeClr>
              </a:solidFil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816" r="3772"/>
          <a:stretch>
            <a:fillRect/>
          </a:stretch>
        </p:blipFill>
        <p:spPr>
          <a:xfrm>
            <a:off x="6098779" y="2418347"/>
            <a:ext cx="1810429" cy="31194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21" y="2427071"/>
            <a:ext cx="4021211" cy="310195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6381" y="2048468"/>
            <a:ext cx="3043538" cy="3596245"/>
          </a:xfrm>
          <a:prstGeom prst="rect">
            <a:avLst/>
          </a:prstGeom>
          <a:noFill/>
          <a:ln>
            <a:noFill/>
          </a:ln>
        </p:spPr>
      </p:pic>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989201" y="1661338"/>
            <a:ext cx="5830824"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sym typeface="+mn-ea"/>
              </a:rPr>
              <a:t>The readings are 36°C (dry bulb) and 32°C (wet bulb</a:t>
            </a:r>
            <a:r>
              <a:rPr lang="en-ZA" altLang="en-US" sz="2000" dirty="0" smtClean="0">
                <a:sym typeface="+mn-ea"/>
              </a:rPr>
              <a:t>).</a:t>
            </a:r>
            <a:endParaRPr lang="en-ZA" altLang="en-US" sz="2000" dirty="0" smtClean="0">
              <a:sym typeface="+mn-ea"/>
            </a:endParaRPr>
          </a:p>
          <a:p>
            <a:pPr marL="0" indent="0">
              <a:buNone/>
            </a:pPr>
            <a:endParaRPr lang="en-ZA" altLang="en-US" sz="2000" dirty="0">
              <a:sym typeface="+mn-ea"/>
            </a:endParaRPr>
          </a:p>
          <a:p>
            <a:pPr marL="0" indent="0">
              <a:buNone/>
            </a:pPr>
            <a:endParaRPr lang="en-ZA" altLang="en-US" sz="2000" dirty="0" smtClean="0">
              <a:sym typeface="+mn-ea"/>
            </a:endParaRPr>
          </a:p>
          <a:p>
            <a:pPr marL="0" indent="0">
              <a:buNone/>
            </a:pPr>
            <a:endParaRPr lang="en-ZA" altLang="en-US" sz="2000" dirty="0">
              <a:sym typeface="+mn-ea"/>
            </a:endParaRPr>
          </a:p>
          <a:p>
            <a:pPr marL="0" indent="0">
              <a:buNone/>
            </a:pPr>
            <a:endParaRPr lang="en-ZA" altLang="en-US" sz="2000" dirty="0" smtClean="0">
              <a:sym typeface="+mn-ea"/>
            </a:endParaRPr>
          </a:p>
          <a:p>
            <a:pPr marL="0" indent="0">
              <a:buNone/>
            </a:pPr>
            <a:endParaRPr lang="en-ZA" altLang="en-US" sz="2000" dirty="0">
              <a:sym typeface="+mn-ea"/>
            </a:endParaRPr>
          </a:p>
          <a:p>
            <a:pPr marL="0" indent="0">
              <a:buNone/>
            </a:pPr>
            <a:endParaRPr lang="en-ZA" altLang="en-US" sz="2000" dirty="0" smtClean="0">
              <a:sym typeface="+mn-ea"/>
            </a:endParaRPr>
          </a:p>
          <a:p>
            <a:pPr marL="0" indent="0">
              <a:buNone/>
            </a:pPr>
            <a:endParaRPr lang="en-ZA" altLang="en-US" sz="2000" dirty="0" smtClean="0">
              <a:sym typeface="+mn-ea"/>
            </a:endParaRPr>
          </a:p>
          <a:p>
            <a:pPr marL="0" indent="0">
              <a:buNone/>
            </a:pPr>
            <a:endParaRPr lang="en-ZA" altLang="en-US" sz="2000" dirty="0" smtClean="0">
              <a:sym typeface="+mn-ea"/>
            </a:endParaRPr>
          </a:p>
          <a:p>
            <a:pPr marL="0" indent="0">
              <a:buNone/>
            </a:pPr>
            <a:endParaRPr lang="en-ZA" altLang="en-US" sz="1000" dirty="0">
              <a:sym typeface="+mn-ea"/>
            </a:endParaRPr>
          </a:p>
          <a:p>
            <a:pPr marL="0" indent="0">
              <a:buNone/>
            </a:pPr>
            <a:r>
              <a:rPr lang="en-ZA" altLang="en-US" sz="2000" dirty="0">
                <a:sym typeface="+mn-ea"/>
              </a:rPr>
              <a:t>Using the table, the </a:t>
            </a:r>
            <a:r>
              <a:rPr lang="en-ZA" altLang="en-US" sz="2000" dirty="0" smtClean="0">
                <a:sym typeface="+mn-ea"/>
              </a:rPr>
              <a:t>relative </a:t>
            </a:r>
            <a:r>
              <a:rPr lang="en-ZA" altLang="en-US" sz="2000" dirty="0">
                <a:sym typeface="+mn-ea"/>
              </a:rPr>
              <a:t>humidity is </a:t>
            </a:r>
            <a:r>
              <a:rPr lang="en-ZA" altLang="en-US" sz="2000" b="1" dirty="0">
                <a:sym typeface="+mn-ea"/>
              </a:rPr>
              <a:t>76%</a:t>
            </a:r>
            <a:r>
              <a:rPr lang="en-ZA" altLang="en-US" sz="2000" dirty="0">
                <a:sym typeface="+mn-ea"/>
              </a:rPr>
              <a:t>.</a:t>
            </a:r>
            <a:endParaRPr lang="en-US" sz="2000" dirty="0"/>
          </a:p>
          <a:p>
            <a:pPr marL="0" indent="0">
              <a:buNone/>
            </a:pPr>
            <a:endParaRPr lang="en-ZA" altLang="en-US" sz="2000" dirty="0" smtClean="0">
              <a:sym typeface="+mn-ea"/>
            </a:endParaRPr>
          </a:p>
          <a:p>
            <a:pPr marL="0" indent="0">
              <a:buNone/>
            </a:pPr>
            <a:endParaRPr lang="en-ZA" altLang="en-US" sz="2000" dirty="0">
              <a:sym typeface="+mn-ea"/>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6.8 page 111</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6.2</a:t>
            </a:r>
            <a:endParaRPr lang="en-GB" dirty="0">
              <a:solidFill>
                <a:schemeClr val="bg1">
                  <a:lumMod val="65000"/>
                </a:schemeClr>
              </a:solidFill>
            </a:endParaRPr>
          </a:p>
        </p:txBody>
      </p:sp>
      <p:sp>
        <p:nvSpPr>
          <p:cNvPr id="15" name="Text Box 9"/>
          <p:cNvSpPr txBox="1"/>
          <p:nvPr/>
        </p:nvSpPr>
        <p:spPr>
          <a:xfrm>
            <a:off x="6875446" y="2488352"/>
            <a:ext cx="1022199" cy="646331"/>
          </a:xfrm>
          <a:prstGeom prst="rect">
            <a:avLst/>
          </a:prstGeom>
          <a:noFill/>
        </p:spPr>
        <p:txBody>
          <a:bodyPr wrap="square" rtlCol="0" anchor="t">
            <a:spAutoFit/>
          </a:bodyPr>
          <a:lstStyle/>
          <a:p>
            <a:pPr marL="0" indent="0" algn="l">
              <a:buNone/>
            </a:pPr>
            <a:r>
              <a:rPr lang="en-ZA" altLang="en-US" dirty="0">
                <a:solidFill>
                  <a:srgbClr val="FF0000"/>
                </a:solidFill>
                <a:latin typeface="+mn-ea"/>
                <a:sym typeface="+mn-ea"/>
              </a:rPr>
              <a:t>36 - 32 = 4°C</a:t>
            </a:r>
            <a:endParaRPr lang="en-ZA" altLang="en-US" dirty="0">
              <a:solidFill>
                <a:srgbClr val="FF0000"/>
              </a:solidFill>
              <a:latin typeface="+mn-ea"/>
              <a:sym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317" y="2107198"/>
            <a:ext cx="4660217" cy="3245508"/>
          </a:xfrm>
          <a:prstGeom prst="rect">
            <a:avLst/>
          </a:prstGeom>
        </p:spPr>
      </p:pic>
      <p:sp>
        <p:nvSpPr>
          <p:cNvPr id="22" name="Oval 21"/>
          <p:cNvSpPr/>
          <p:nvPr/>
        </p:nvSpPr>
        <p:spPr>
          <a:xfrm>
            <a:off x="5621928" y="5147853"/>
            <a:ext cx="360948" cy="177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094577" y="5147853"/>
            <a:ext cx="360948" cy="177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631571" y="2310865"/>
            <a:ext cx="360948" cy="177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1000"/>
                                        <p:tgtEl>
                                          <p:spTgt spid="25"/>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1000"/>
                                        <p:tgtEl>
                                          <p:spTgt spid="2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animEffect transition="in" filter="fade">
                                      <p:cBhvr>
                                        <p:cTn id="49"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p:bldP spid="15" grpId="0"/>
      <p:bldP spid="22" grpId="0" animBg="1"/>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6.2 </a:t>
            </a:r>
            <a:endParaRPr lang="en-ZA" dirty="0"/>
          </a:p>
        </p:txBody>
      </p:sp>
      <p:sp>
        <p:nvSpPr>
          <p:cNvPr id="3" name="Content Placeholder 2"/>
          <p:cNvSpPr>
            <a:spLocks noGrp="1"/>
          </p:cNvSpPr>
          <p:nvPr>
            <p:ph sz="quarter" idx="10"/>
          </p:nvPr>
        </p:nvSpPr>
        <p:spPr/>
        <p:txBody>
          <a:bodyPr/>
          <a:lstStyle/>
          <a:p>
            <a:r>
              <a:rPr lang="en-ZA" dirty="0" smtClean="0"/>
              <a:t>Exercise 6.2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6.2 </a:t>
            </a:r>
            <a:r>
              <a:rPr lang="en-US" altLang="en-US" sz="2000" dirty="0"/>
              <a:t>on </a:t>
            </a:r>
            <a:r>
              <a:rPr lang="en-US" altLang="en-US" sz="2000" b="1" dirty="0"/>
              <a:t>page </a:t>
            </a:r>
            <a:r>
              <a:rPr lang="en-US" altLang="en-US" sz="2000" b="1" dirty="0" smtClean="0"/>
              <a:t>1</a:t>
            </a:r>
            <a:r>
              <a:rPr lang="en-ZA" altLang="en-US" sz="2000" b="1" dirty="0" smtClean="0"/>
              <a:t>1</a:t>
            </a:r>
            <a:r>
              <a:rPr lang="en-US" altLang="en-US" sz="2000" b="1" dirty="0" smtClean="0"/>
              <a:t>2 </a:t>
            </a:r>
            <a:r>
              <a:rPr lang="en-US" altLang="en-US" sz="2000" dirty="0" smtClean="0"/>
              <a:t>of </a:t>
            </a:r>
            <a:r>
              <a:rPr lang="en-US" altLang="en-US" sz="2000" dirty="0"/>
              <a:t>your Student’s Book</a:t>
            </a:r>
            <a:endParaRPr lang="en-US" alt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Select and use measurement instruments correctly</a:t>
            </a:r>
            <a:endParaRPr lang="en-GB" sz="4400" dirty="0"/>
          </a:p>
        </p:txBody>
      </p:sp>
      <p:sp>
        <p:nvSpPr>
          <p:cNvPr id="4" name="Text Placeholder 3"/>
          <p:cNvSpPr>
            <a:spLocks noGrp="1"/>
          </p:cNvSpPr>
          <p:nvPr>
            <p:ph type="body" sz="quarter" idx="10"/>
          </p:nvPr>
        </p:nvSpPr>
        <p:spPr/>
        <p:txBody>
          <a:bodyPr/>
          <a:lstStyle/>
          <a:p>
            <a:r>
              <a:rPr lang="en-ZA" dirty="0" smtClean="0"/>
              <a:t>Unit 6.1</a:t>
            </a:r>
            <a:endParaRPr lang="en-GB" dirty="0"/>
          </a:p>
        </p:txBody>
      </p:sp>
      <p:sp>
        <p:nvSpPr>
          <p:cNvPr id="5" name="Rectangle 4"/>
          <p:cNvSpPr/>
          <p:nvPr/>
        </p:nvSpPr>
        <p:spPr>
          <a:xfrm>
            <a:off x="498075" y="2618800"/>
            <a:ext cx="7243127" cy="156585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TextBox 5"/>
          <p:cNvSpPr txBox="1"/>
          <p:nvPr/>
        </p:nvSpPr>
        <p:spPr>
          <a:xfrm>
            <a:off x="524614" y="3040182"/>
            <a:ext cx="609600" cy="707886"/>
          </a:xfrm>
          <a:prstGeom prst="rect">
            <a:avLst/>
          </a:prstGeom>
          <a:noFill/>
        </p:spPr>
        <p:txBody>
          <a:bodyPr wrap="square" rtlCol="0">
            <a:spAutoFit/>
          </a:bodyPr>
          <a:lstStyle/>
          <a:p>
            <a:pPr algn="ctr"/>
            <a:r>
              <a:rPr lang="en-GB" sz="4000" b="1" dirty="0" smtClean="0">
                <a:solidFill>
                  <a:schemeClr val="bg1"/>
                </a:solidFill>
              </a:rPr>
              <a:t>4</a:t>
            </a:r>
            <a:endParaRPr lang="en-ZA" sz="4000" dirty="0" smtClean="0">
              <a:solidFill>
                <a:schemeClr val="bg1"/>
              </a:solidFill>
            </a:endParaRPr>
          </a:p>
        </p:txBody>
      </p:sp>
      <p:sp>
        <p:nvSpPr>
          <p:cNvPr id="7" name="TextBox 6"/>
          <p:cNvSpPr txBox="1"/>
          <p:nvPr/>
        </p:nvSpPr>
        <p:spPr>
          <a:xfrm>
            <a:off x="1230204" y="2692037"/>
            <a:ext cx="6395892" cy="1477328"/>
          </a:xfrm>
          <a:prstGeom prst="rect">
            <a:avLst/>
          </a:prstGeom>
          <a:noFill/>
        </p:spPr>
        <p:txBody>
          <a:bodyPr wrap="square" rtlCol="0">
            <a:spAutoFit/>
          </a:bodyPr>
          <a:lstStyle/>
          <a:p>
            <a:pPr marL="182880" indent="-182880">
              <a:buFont typeface="Arial" panose="020B0604020202020204" pitchFamily="34" charset="0"/>
              <a:buChar char="•"/>
            </a:pPr>
            <a:r>
              <a:rPr lang="en-ZA" altLang="en-US" dirty="0">
                <a:sym typeface="+mn-ea"/>
              </a:rPr>
              <a:t>When you take a reading, your </a:t>
            </a:r>
            <a:r>
              <a:rPr lang="en-ZA" altLang="en-US" b="1" dirty="0">
                <a:sym typeface="+mn-ea"/>
              </a:rPr>
              <a:t>eyes must be directly in line </a:t>
            </a:r>
            <a:r>
              <a:rPr lang="en-ZA" altLang="en-US" dirty="0">
                <a:sym typeface="+mn-ea"/>
              </a:rPr>
              <a:t>with the place where you are taking the measurement. </a:t>
            </a:r>
            <a:endParaRPr lang="en-ZA" altLang="en-US" dirty="0">
              <a:sym typeface="+mn-ea"/>
            </a:endParaRPr>
          </a:p>
          <a:p>
            <a:pPr marL="182880" indent="-182880">
              <a:buFont typeface="Arial" panose="020B0604020202020204" pitchFamily="34" charset="0"/>
              <a:buChar char="•"/>
            </a:pPr>
            <a:r>
              <a:rPr lang="en-ZA" altLang="en-US" dirty="0" smtClean="0">
                <a:sym typeface="+mn-ea"/>
              </a:rPr>
              <a:t>This </a:t>
            </a:r>
            <a:r>
              <a:rPr lang="en-ZA" altLang="en-US" dirty="0">
                <a:sym typeface="+mn-ea"/>
              </a:rPr>
              <a:t>is to avoid the </a:t>
            </a:r>
            <a:r>
              <a:rPr lang="en-ZA" altLang="en-US" b="1" dirty="0">
                <a:sym typeface="+mn-ea"/>
              </a:rPr>
              <a:t>error of parallax </a:t>
            </a:r>
            <a:r>
              <a:rPr lang="en-ZA" altLang="en-US" dirty="0">
                <a:sym typeface="+mn-ea"/>
              </a:rPr>
              <a:t>- a mistake in reading a scale because the pointer does not appear to line up with the correct number when viewed from an angle instead of straight on. </a:t>
            </a:r>
            <a:endParaRPr lang="en-ZA" altLang="en-US" dirty="0">
              <a:sym typeface="+mn-ea"/>
            </a:endParaRPr>
          </a:p>
        </p:txBody>
      </p:sp>
      <p:sp>
        <p:nvSpPr>
          <p:cNvPr id="8" name="Rectangle 7"/>
          <p:cNvSpPr/>
          <p:nvPr/>
        </p:nvSpPr>
        <p:spPr>
          <a:xfrm>
            <a:off x="1116284" y="2716224"/>
            <a:ext cx="47364" cy="1368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498075" y="4282074"/>
            <a:ext cx="7243127" cy="1131174"/>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4" name="TextBox 13"/>
          <p:cNvSpPr txBox="1"/>
          <p:nvPr/>
        </p:nvSpPr>
        <p:spPr>
          <a:xfrm>
            <a:off x="524614" y="4475788"/>
            <a:ext cx="609600" cy="707886"/>
          </a:xfrm>
          <a:prstGeom prst="rect">
            <a:avLst/>
          </a:prstGeom>
          <a:noFill/>
        </p:spPr>
        <p:txBody>
          <a:bodyPr wrap="square" rtlCol="0">
            <a:spAutoFit/>
          </a:bodyPr>
          <a:lstStyle/>
          <a:p>
            <a:pPr algn="ctr"/>
            <a:r>
              <a:rPr lang="en-GB" sz="4000" b="1" dirty="0" smtClean="0">
                <a:solidFill>
                  <a:schemeClr val="bg1"/>
                </a:solidFill>
              </a:rPr>
              <a:t>5</a:t>
            </a:r>
            <a:endParaRPr lang="en-ZA" sz="4000" dirty="0" smtClean="0">
              <a:solidFill>
                <a:schemeClr val="bg1"/>
              </a:solidFill>
            </a:endParaRPr>
          </a:p>
        </p:txBody>
      </p:sp>
      <p:sp>
        <p:nvSpPr>
          <p:cNvPr id="15" name="TextBox 14"/>
          <p:cNvSpPr txBox="1"/>
          <p:nvPr/>
        </p:nvSpPr>
        <p:spPr>
          <a:xfrm>
            <a:off x="1230203" y="4388642"/>
            <a:ext cx="6510999" cy="923330"/>
          </a:xfrm>
          <a:prstGeom prst="rect">
            <a:avLst/>
          </a:prstGeom>
          <a:noFill/>
        </p:spPr>
        <p:txBody>
          <a:bodyPr wrap="square" rtlCol="0">
            <a:spAutoFit/>
          </a:bodyPr>
          <a:lstStyle/>
          <a:p>
            <a:r>
              <a:rPr lang="en-ZA" altLang="en-US" dirty="0">
                <a:sym typeface="+mn-ea"/>
              </a:rPr>
              <a:t>Read and record all the digits you can read on the scale. </a:t>
            </a:r>
            <a:endParaRPr lang="en-ZA" altLang="en-US" dirty="0" smtClean="0">
              <a:sym typeface="+mn-ea"/>
            </a:endParaRPr>
          </a:p>
          <a:p>
            <a:r>
              <a:rPr lang="en-ZA" altLang="en-US" dirty="0" smtClean="0">
                <a:sym typeface="+mn-ea"/>
              </a:rPr>
              <a:t>If </a:t>
            </a:r>
            <a:r>
              <a:rPr lang="en-ZA" altLang="en-US" dirty="0">
                <a:sym typeface="+mn-ea"/>
              </a:rPr>
              <a:t>a marking does not line up exactly with the object you are measuring, </a:t>
            </a:r>
            <a:r>
              <a:rPr lang="en-ZA" altLang="en-US" b="1" dirty="0" smtClean="0">
                <a:sym typeface="+mn-ea"/>
              </a:rPr>
              <a:t>estimate </a:t>
            </a:r>
            <a:r>
              <a:rPr lang="en-ZA" altLang="en-US" b="1" dirty="0">
                <a:sym typeface="+mn-ea"/>
              </a:rPr>
              <a:t>the last digit </a:t>
            </a:r>
            <a:r>
              <a:rPr lang="en-ZA" altLang="en-US" dirty="0">
                <a:sym typeface="+mn-ea"/>
              </a:rPr>
              <a:t>of your measurement. </a:t>
            </a:r>
            <a:endParaRPr lang="en-ZA" altLang="en-US" dirty="0">
              <a:sym typeface="+mn-ea"/>
            </a:endParaRPr>
          </a:p>
        </p:txBody>
      </p:sp>
      <p:sp>
        <p:nvSpPr>
          <p:cNvPr id="16" name="Rectangle 15"/>
          <p:cNvSpPr/>
          <p:nvPr/>
        </p:nvSpPr>
        <p:spPr>
          <a:xfrm>
            <a:off x="1116284" y="4397786"/>
            <a:ext cx="45719" cy="90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506326" y="2042699"/>
            <a:ext cx="724312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200" b="1" dirty="0"/>
              <a:t>Where do weather forecasters get their information?</a:t>
            </a:r>
            <a:endParaRPr lang="en-ZA"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P spid="15" grpId="0"/>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6</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US" altLang="en-US" sz="2000" b="1" dirty="0" smtClean="0"/>
              <a:t>1</a:t>
            </a:r>
            <a:r>
              <a:rPr lang="en-ZA" altLang="en-US" sz="2000" b="1" dirty="0" smtClean="0"/>
              <a:t>14</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412874"/>
            <a:ext cx="7200900" cy="460851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528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5241"/>
            <a:ext cx="977166" cy="1010861"/>
          </a:xfrm>
          <a:prstGeom prst="rect">
            <a:avLst/>
          </a:prstGeom>
        </p:spPr>
      </p:pic>
      <p:sp>
        <p:nvSpPr>
          <p:cNvPr id="9" name="Content Placeholder 2"/>
          <p:cNvSpPr txBox="1"/>
          <p:nvPr/>
        </p:nvSpPr>
        <p:spPr>
          <a:xfrm>
            <a:off x="1989201" y="1707832"/>
            <a:ext cx="5764716"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What is the measurement of the liquid in this measuring cylinder?</a:t>
            </a:r>
            <a:endParaRPr lang="en-ZA" sz="2000" dirty="0"/>
          </a:p>
        </p:txBody>
      </p:sp>
      <p:sp>
        <p:nvSpPr>
          <p:cNvPr id="2" name="Title 1"/>
          <p:cNvSpPr>
            <a:spLocks noGrp="1"/>
          </p:cNvSpPr>
          <p:nvPr>
            <p:ph type="title"/>
          </p:nvPr>
        </p:nvSpPr>
        <p:spPr/>
        <p:txBody>
          <a:bodyPr/>
          <a:lstStyle/>
          <a:p>
            <a:r>
              <a:rPr lang="en-ZA" dirty="0">
                <a:sym typeface="+mn-ea"/>
              </a:rPr>
              <a:t>Example </a:t>
            </a:r>
            <a:r>
              <a:rPr lang="en-ZA" dirty="0" smtClean="0">
                <a:sym typeface="+mn-ea"/>
              </a:rPr>
              <a:t>6.1 </a:t>
            </a:r>
            <a:r>
              <a:rPr lang="en-ZA" dirty="0">
                <a:sym typeface="+mn-ea"/>
              </a:rPr>
              <a:t>page </a:t>
            </a:r>
            <a:r>
              <a:rPr lang="en-ZA" dirty="0" smtClean="0">
                <a:sym typeface="+mn-ea"/>
              </a:rPr>
              <a:t>101</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496" y="2451312"/>
            <a:ext cx="2805730" cy="33787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6346889" y="2602100"/>
            <a:ext cx="1568387" cy="1326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altLang="en-US" sz="1800" b="1" dirty="0" smtClean="0">
                <a:solidFill>
                  <a:schemeClr val="bg1"/>
                </a:solidFill>
                <a:sym typeface="+mn-ea"/>
              </a:rPr>
              <a:t>measuring cylinder is marked in millimetres.</a:t>
            </a:r>
            <a:endParaRPr lang="en-ZA" altLang="en-US" sz="1800" b="1" dirty="0">
              <a:solidFill>
                <a:schemeClr val="bg1"/>
              </a:solidFill>
              <a:sym typeface="+mn-ea"/>
            </a:endParaRPr>
          </a:p>
        </p:txBody>
      </p:sp>
      <p:sp>
        <p:nvSpPr>
          <p:cNvPr id="2" name="Title 1"/>
          <p:cNvSpPr>
            <a:spLocks noGrp="1"/>
          </p:cNvSpPr>
          <p:nvPr>
            <p:ph type="title"/>
          </p:nvPr>
        </p:nvSpPr>
        <p:spPr/>
        <p:txBody>
          <a:bodyPr/>
          <a:lstStyle/>
          <a:p>
            <a:r>
              <a:rPr lang="en-ZA" dirty="0">
                <a:sym typeface="+mn-ea"/>
              </a:rPr>
              <a:t>Example 6.1 page 101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381" y="2048468"/>
            <a:ext cx="3043538" cy="3596245"/>
          </a:xfrm>
          <a:prstGeom prst="rect">
            <a:avLst/>
          </a:prstGeom>
          <a:noFill/>
          <a:ln>
            <a:noFill/>
          </a:ln>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184" y="2520738"/>
            <a:ext cx="2605704" cy="3137855"/>
          </a:xfrm>
          <a:prstGeom prst="rect">
            <a:avLst/>
          </a:prstGeom>
        </p:spPr>
      </p:pic>
      <p:sp>
        <p:nvSpPr>
          <p:cNvPr id="3" name="TextBox 2"/>
          <p:cNvSpPr txBox="1"/>
          <p:nvPr/>
        </p:nvSpPr>
        <p:spPr>
          <a:xfrm>
            <a:off x="2159000" y="1727202"/>
            <a:ext cx="4479175" cy="400110"/>
          </a:xfrm>
          <a:prstGeom prst="rect">
            <a:avLst/>
          </a:prstGeom>
          <a:noFill/>
        </p:spPr>
        <p:txBody>
          <a:bodyPr wrap="none" rtlCol="0">
            <a:spAutoFit/>
          </a:bodyPr>
          <a:lstStyle/>
          <a:p>
            <a:r>
              <a:rPr lang="en-ZA" sz="2000" b="1" dirty="0"/>
              <a:t>Step 1: </a:t>
            </a:r>
            <a:r>
              <a:rPr lang="en-ZA" sz="2000" dirty="0"/>
              <a:t>Note the units on the instrument.</a:t>
            </a:r>
            <a:endParaRPr lang="en-ZA" sz="2000" dirty="0"/>
          </a:p>
        </p:txBody>
      </p:sp>
      <p:sp>
        <p:nvSpPr>
          <p:cNvPr id="6" name="Oval 5"/>
          <p:cNvSpPr/>
          <p:nvPr/>
        </p:nvSpPr>
        <p:spPr>
          <a:xfrm>
            <a:off x="4386262" y="2757488"/>
            <a:ext cx="685800" cy="32861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8" name="Straight Arrow Connector 7"/>
          <p:cNvCxnSpPr>
            <a:stCxn id="6" idx="6"/>
          </p:cNvCxnSpPr>
          <p:nvPr/>
        </p:nvCxnSpPr>
        <p:spPr>
          <a:xfrm flipV="1">
            <a:off x="5072062" y="2914650"/>
            <a:ext cx="1400176" cy="714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900" decel="100000" fill="hold"/>
                                        <p:tgtEl>
                                          <p:spTgt spid="1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1000"/>
                                        <p:tgtEl>
                                          <p:spTgt spid="6"/>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6147103" y="3897847"/>
            <a:ext cx="1913448" cy="1304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ZA" sz="1800" b="1" dirty="0">
                <a:solidFill>
                  <a:schemeClr val="bg1"/>
                </a:solidFill>
              </a:rPr>
              <a:t>Each numbered marking is 10 ml, and the markings in between </a:t>
            </a:r>
            <a:r>
              <a:rPr lang="en-ZA" sz="1800" b="1" dirty="0" smtClean="0">
                <a:solidFill>
                  <a:schemeClr val="bg1"/>
                </a:solidFill>
              </a:rPr>
              <a:t>are       </a:t>
            </a:r>
            <a:r>
              <a:rPr lang="en-ZA" sz="1800" b="1" dirty="0">
                <a:solidFill>
                  <a:schemeClr val="bg1"/>
                </a:solidFill>
              </a:rPr>
              <a:t>1 ml each. </a:t>
            </a:r>
            <a:endParaRPr lang="en-ZA" altLang="en-US" sz="1800" b="1" dirty="0">
              <a:solidFill>
                <a:schemeClr val="bg1"/>
              </a:solidFill>
              <a:sym typeface="+mn-ea"/>
            </a:endParaRPr>
          </a:p>
        </p:txBody>
      </p:sp>
      <p:sp>
        <p:nvSpPr>
          <p:cNvPr id="2" name="Title 1"/>
          <p:cNvSpPr>
            <a:spLocks noGrp="1"/>
          </p:cNvSpPr>
          <p:nvPr>
            <p:ph type="title"/>
          </p:nvPr>
        </p:nvSpPr>
        <p:spPr/>
        <p:txBody>
          <a:bodyPr/>
          <a:lstStyle/>
          <a:p>
            <a:r>
              <a:rPr lang="en-ZA" dirty="0">
                <a:sym typeface="+mn-ea"/>
              </a:rPr>
              <a:t>Example 6.1 page 101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184" y="2520738"/>
            <a:ext cx="2605704" cy="3137855"/>
          </a:xfrm>
          <a:prstGeom prst="rect">
            <a:avLst/>
          </a:prstGeom>
        </p:spPr>
      </p:pic>
      <p:sp>
        <p:nvSpPr>
          <p:cNvPr id="3" name="TextBox 2"/>
          <p:cNvSpPr txBox="1"/>
          <p:nvPr/>
        </p:nvSpPr>
        <p:spPr>
          <a:xfrm>
            <a:off x="2159000" y="1727202"/>
            <a:ext cx="5770563" cy="707886"/>
          </a:xfrm>
          <a:prstGeom prst="rect">
            <a:avLst/>
          </a:prstGeom>
          <a:noFill/>
        </p:spPr>
        <p:txBody>
          <a:bodyPr wrap="square" rtlCol="0">
            <a:spAutoFit/>
          </a:bodyPr>
          <a:lstStyle/>
          <a:p>
            <a:r>
              <a:rPr lang="en-ZA" sz="2000" b="1" dirty="0"/>
              <a:t>Step 2: </a:t>
            </a:r>
            <a:r>
              <a:rPr lang="en-ZA" sz="2000" dirty="0"/>
              <a:t>Note what the space between the numbered unit on the scale represents. </a:t>
            </a:r>
            <a:endParaRPr lang="en-ZA" sz="2000" dirty="0"/>
          </a:p>
        </p:txBody>
      </p:sp>
      <p:cxnSp>
        <p:nvCxnSpPr>
          <p:cNvPr id="8" name="Straight Arrow Connector 7"/>
          <p:cNvCxnSpPr/>
          <p:nvPr/>
        </p:nvCxnSpPr>
        <p:spPr>
          <a:xfrm>
            <a:off x="5120447" y="4449477"/>
            <a:ext cx="1134356"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29213" y="4043363"/>
            <a:ext cx="0" cy="8286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4523" y="2508738"/>
            <a:ext cx="2579077" cy="314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863600" y="1412873"/>
            <a:ext cx="7202854" cy="46085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1" name="Group 10"/>
          <p:cNvGrpSpPr/>
          <p:nvPr/>
        </p:nvGrpSpPr>
        <p:grpSpPr>
          <a:xfrm>
            <a:off x="352501" y="1575281"/>
            <a:ext cx="1525437" cy="1416679"/>
            <a:chOff x="352501" y="1521403"/>
            <a:chExt cx="1525437" cy="1416679"/>
          </a:xfrm>
        </p:grpSpPr>
        <p:sp>
          <p:nvSpPr>
            <p:cNvPr id="12" name="Rectangle 1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Content Placeholder 2"/>
          <p:cNvSpPr txBox="1"/>
          <p:nvPr/>
        </p:nvSpPr>
        <p:spPr>
          <a:xfrm>
            <a:off x="5971257" y="3608387"/>
            <a:ext cx="1913448" cy="2217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ZA" sz="1800" b="1" dirty="0" smtClean="0">
                <a:solidFill>
                  <a:schemeClr val="bg1"/>
                </a:solidFill>
              </a:rPr>
              <a:t>The measurement lies in between 80 and 90 ml. </a:t>
            </a:r>
            <a:endParaRPr lang="en-ZA" sz="1800" b="1" dirty="0" smtClean="0">
              <a:solidFill>
                <a:schemeClr val="bg1"/>
              </a:solidFill>
            </a:endParaRPr>
          </a:p>
          <a:p>
            <a:pPr marL="0" indent="0" algn="l">
              <a:buNone/>
            </a:pPr>
            <a:r>
              <a:rPr lang="en-ZA" sz="1800" b="1" dirty="0" smtClean="0">
                <a:solidFill>
                  <a:schemeClr val="bg1"/>
                </a:solidFill>
              </a:rPr>
              <a:t>The first certain digit is 80, as the liquid level is above 80 and lower than 90. </a:t>
            </a:r>
            <a:endParaRPr lang="en-ZA" sz="1800" b="1" dirty="0">
              <a:solidFill>
                <a:schemeClr val="bg1"/>
              </a:solidFill>
            </a:endParaRPr>
          </a:p>
        </p:txBody>
      </p:sp>
      <p:sp>
        <p:nvSpPr>
          <p:cNvPr id="2" name="Title 1"/>
          <p:cNvSpPr>
            <a:spLocks noGrp="1"/>
          </p:cNvSpPr>
          <p:nvPr>
            <p:ph type="title"/>
          </p:nvPr>
        </p:nvSpPr>
        <p:spPr/>
        <p:txBody>
          <a:bodyPr/>
          <a:lstStyle/>
          <a:p>
            <a:r>
              <a:rPr lang="en-ZA" dirty="0">
                <a:sym typeface="+mn-ea"/>
              </a:rPr>
              <a:t>Example 6.1 page 101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6.1</a:t>
            </a:r>
            <a:endParaRPr lang="en-GB" dirty="0">
              <a:solidFill>
                <a:schemeClr val="bg1">
                  <a:lumMod val="65000"/>
                </a:schemeClr>
              </a:solidFill>
            </a:endParaRPr>
          </a:p>
        </p:txBody>
      </p:sp>
      <p:sp>
        <p:nvSpPr>
          <p:cNvPr id="7" name="Rectangle 6"/>
          <p:cNvSpPr/>
          <p:nvPr/>
        </p:nvSpPr>
        <p:spPr>
          <a:xfrm>
            <a:off x="3376246" y="2532185"/>
            <a:ext cx="2567354" cy="313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310" y="2769593"/>
            <a:ext cx="1475758" cy="2652086"/>
          </a:xfrm>
          <a:prstGeom prst="rect">
            <a:avLst/>
          </a:prstGeom>
        </p:spPr>
      </p:pic>
      <p:sp>
        <p:nvSpPr>
          <p:cNvPr id="3" name="TextBox 2"/>
          <p:cNvSpPr txBox="1"/>
          <p:nvPr/>
        </p:nvSpPr>
        <p:spPr>
          <a:xfrm>
            <a:off x="2159000" y="1727202"/>
            <a:ext cx="5770563" cy="707886"/>
          </a:xfrm>
          <a:prstGeom prst="rect">
            <a:avLst/>
          </a:prstGeom>
          <a:noFill/>
        </p:spPr>
        <p:txBody>
          <a:bodyPr wrap="square" rtlCol="0">
            <a:spAutoFit/>
          </a:bodyPr>
          <a:lstStyle/>
          <a:p>
            <a:r>
              <a:rPr lang="en-ZA" sz="2000" b="1" dirty="0"/>
              <a:t>Step 3: </a:t>
            </a:r>
            <a:r>
              <a:rPr lang="en-ZA" sz="2000" dirty="0"/>
              <a:t>Read and record all the digits that you can on the scale. </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9677</Words>
  <Application>WPS Presentation</Application>
  <PresentationFormat>On-screen Show (4:3)</PresentationFormat>
  <Paragraphs>470</Paragraphs>
  <Slides>51</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51</vt:i4>
      </vt:variant>
    </vt:vector>
  </HeadingPairs>
  <TitlesOfParts>
    <vt:vector size="61" baseType="lpstr">
      <vt:lpstr>Arial</vt:lpstr>
      <vt:lpstr>SimSun</vt:lpstr>
      <vt:lpstr>Wingdings</vt:lpstr>
      <vt:lpstr>Calibri</vt:lpstr>
      <vt:lpstr>Microsoft YaHei</vt:lpstr>
      <vt:lpstr/>
      <vt:lpstr>Arial Unicode MS</vt:lpstr>
      <vt:lpstr>Wingdings</vt:lpstr>
      <vt:lpstr>Segoe Print</vt:lpstr>
      <vt:lpstr>Presentation2</vt:lpstr>
      <vt:lpstr>Mathematical Literacy</vt:lpstr>
      <vt:lpstr>Measurement</vt:lpstr>
      <vt:lpstr>Overview</vt:lpstr>
      <vt:lpstr>Select and use measurement instruments correctly</vt:lpstr>
      <vt:lpstr>Select and use measurement instruments correctly</vt:lpstr>
      <vt:lpstr>Example 6.1 page 109</vt:lpstr>
      <vt:lpstr>Example 6.1 page 109</vt:lpstr>
      <vt:lpstr>Example 6.1 page 109</vt:lpstr>
      <vt:lpstr>Example 6.1 page 109</vt:lpstr>
      <vt:lpstr>Example 6.1 page 109</vt:lpstr>
      <vt:lpstr>Example 6.1 page 109</vt:lpstr>
      <vt:lpstr>Example 6.1 page 109</vt:lpstr>
      <vt:lpstr>Measuring length: rulers, measuring tapes</vt:lpstr>
      <vt:lpstr>Measuring length: rulers, measuring tapes</vt:lpstr>
      <vt:lpstr>Example 6.2 page 10</vt:lpstr>
      <vt:lpstr>Example 6.2 page 10</vt:lpstr>
      <vt:lpstr>Example 6.2 page 10</vt:lpstr>
      <vt:lpstr>Example 6.2 page 10</vt:lpstr>
      <vt:lpstr>Example 6.2 page 10</vt:lpstr>
      <vt:lpstr>Example 6.2 page 10</vt:lpstr>
      <vt:lpstr>Measuring smaller lengths</vt:lpstr>
      <vt:lpstr>Measuring length in the workplace</vt:lpstr>
      <vt:lpstr>How a Vernier scale works</vt:lpstr>
      <vt:lpstr>Example 6.3 page 104</vt:lpstr>
      <vt:lpstr>Example 6.3 page 104</vt:lpstr>
      <vt:lpstr>Measuring volume</vt:lpstr>
      <vt:lpstr>Measuring mass</vt:lpstr>
      <vt:lpstr>Using a hanging scale</vt:lpstr>
      <vt:lpstr>Using a hanging scale</vt:lpstr>
      <vt:lpstr>Using a balance scale</vt:lpstr>
      <vt:lpstr>Using a balance scale</vt:lpstr>
      <vt:lpstr>Example 6.5 page 114</vt:lpstr>
      <vt:lpstr>Example 6.5 page 114</vt:lpstr>
      <vt:lpstr>Example 6.5 page 114</vt:lpstr>
      <vt:lpstr>Example 6.5 page 114</vt:lpstr>
      <vt:lpstr>Example 6.5 page 114</vt:lpstr>
      <vt:lpstr>Example 6.5 page 114</vt:lpstr>
      <vt:lpstr>Example 6.5 page 114</vt:lpstr>
      <vt:lpstr>Measuring temperature</vt:lpstr>
      <vt:lpstr>Example 6.7 page 108</vt:lpstr>
      <vt:lpstr>Example 6.7 page 108</vt:lpstr>
      <vt:lpstr>PowerPoint 演示文稿</vt:lpstr>
      <vt:lpstr>Measuring speed, distance and humidity</vt:lpstr>
      <vt:lpstr>Measuring speed, distance and humidity</vt:lpstr>
      <vt:lpstr>Measuring humidity</vt:lpstr>
      <vt:lpstr>Measuring humidity</vt:lpstr>
      <vt:lpstr>Example 6.8 page 111</vt:lpstr>
      <vt:lpstr>Example 6.8 page 111</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fred</cp:lastModifiedBy>
  <cp:revision>551</cp:revision>
  <dcterms:created xsi:type="dcterms:W3CDTF">2017-08-15T07:49:00Z</dcterms:created>
  <dcterms:modified xsi:type="dcterms:W3CDTF">2017-12-08T11:49:18Z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