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tiff" ContentType="image/tif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3"/>
  </p:handoutMasterIdLst>
  <p:sldIdLst>
    <p:sldId id="256" r:id="rId3"/>
    <p:sldId id="257" r:id="rId4"/>
    <p:sldId id="258" r:id="rId5"/>
    <p:sldId id="317" r:id="rId6"/>
    <p:sldId id="318" r:id="rId7"/>
    <p:sldId id="320" r:id="rId8"/>
    <p:sldId id="321" r:id="rId9"/>
    <p:sldId id="350" r:id="rId10"/>
    <p:sldId id="351" r:id="rId11"/>
    <p:sldId id="323" r:id="rId12"/>
    <p:sldId id="325" r:id="rId13"/>
    <p:sldId id="324" r:id="rId14"/>
    <p:sldId id="327" r:id="rId15"/>
    <p:sldId id="328" r:id="rId16"/>
    <p:sldId id="329" r:id="rId17"/>
    <p:sldId id="315" r:id="rId18"/>
    <p:sldId id="331" r:id="rId19"/>
    <p:sldId id="332" r:id="rId20"/>
    <p:sldId id="333" r:id="rId21"/>
    <p:sldId id="334" r:id="rId22"/>
    <p:sldId id="335" r:id="rId23"/>
    <p:sldId id="352" r:id="rId24"/>
    <p:sldId id="336" r:id="rId25"/>
    <p:sldId id="337" r:id="rId26"/>
    <p:sldId id="339" r:id="rId27"/>
    <p:sldId id="340" r:id="rId28"/>
    <p:sldId id="341" r:id="rId29"/>
    <p:sldId id="342" r:id="rId30"/>
    <p:sldId id="353" r:id="rId31"/>
    <p:sldId id="343" r:id="rId32"/>
    <p:sldId id="344" r:id="rId33"/>
    <p:sldId id="345" r:id="rId34"/>
    <p:sldId id="346" r:id="rId35"/>
    <p:sldId id="347" r:id="rId36"/>
    <p:sldId id="348" r:id="rId37"/>
    <p:sldId id="354" r:id="rId38"/>
    <p:sldId id="355" r:id="rId39"/>
    <p:sldId id="349" r:id="rId40"/>
    <p:sldId id="316" r:id="rId41"/>
    <p:sldId id="35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FD9DA"/>
    <a:srgbClr val="D8E8B1"/>
    <a:srgbClr val="9CD043"/>
    <a:srgbClr val="D9E8B0"/>
    <a:srgbClr val="9ED8DA"/>
    <a:srgbClr val="0D9293"/>
    <a:srgbClr val="9CCB45"/>
    <a:srgbClr val="BFBEBE"/>
    <a:srgbClr val="008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snapToGrid="0">
      <p:cViewPr varScale="1">
        <p:scale>
          <a:sx n="71" d="100"/>
          <a:sy n="71" d="100"/>
        </p:scale>
        <p:origin x="744" y="54"/>
      </p:cViewPr>
      <p:guideLst>
        <p:guide orient="horz" pos="2976"/>
        <p:guide pos="2676"/>
        <p:guide orient="horz" pos="3793"/>
        <p:guide pos="1360"/>
        <p:guide orient="horz" pos="894"/>
        <p:guide orient="horz" pos="263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20.wmf"/><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87E42-A97C-45D3-8678-BF71BE5913AE}" type="datetimeFigureOut">
              <a:rPr lang="en-GB" smtClean="0"/>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4E351C-D2F9-4339-AEC5-7206194B4A5F}" type="slidenum">
              <a:rPr lang="en-GB" smtClean="0"/>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endParaRPr lang="en-US" dirty="0"/>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smtClean="0"/>
              <a:t>Topic title</a:t>
            </a:r>
            <a:endParaRPr lang="en-US" dirty="0"/>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Topic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endParaRPr lang="en-US" dirty="0"/>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7"/>
            <a:ext cx="7910513" cy="479206"/>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3262376"/>
            <a:ext cx="8051800" cy="870712"/>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smtClean="0"/>
              <a:t>Learning activity number</a:t>
            </a:r>
            <a:endParaRPr lang="en-US" dirty="0"/>
          </a:p>
        </p:txBody>
      </p:sp>
      <p:sp>
        <p:nvSpPr>
          <p:cNvPr id="7" name="Text Placeholder 2"/>
          <p:cNvSpPr txBox="1"/>
          <p:nvPr userDrawn="1"/>
        </p:nvSpPr>
        <p:spPr>
          <a:xfrm>
            <a:off x="385763" y="4440022"/>
            <a:ext cx="7910513" cy="550427"/>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ZA" sz="1800" b="0" dirty="0">
              <a:solidFill>
                <a:schemeClr val="tx1"/>
              </a:solidFill>
            </a:endParaRPr>
          </a:p>
        </p:txBody>
      </p:sp>
      <p:sp>
        <p:nvSpPr>
          <p:cNvPr id="9" name="Text Placeholder 2"/>
          <p:cNvSpPr>
            <a:spLocks noGrp="1"/>
          </p:cNvSpPr>
          <p:nvPr>
            <p:ph type="body" idx="11" hasCustomPrompt="1"/>
          </p:nvPr>
        </p:nvSpPr>
        <p:spPr>
          <a:xfrm>
            <a:off x="392595" y="4475632"/>
            <a:ext cx="7910513" cy="479206"/>
          </a:xfrm>
          <a:prstGeom prst="rect">
            <a:avLst/>
          </a:prstGeom>
        </p:spPr>
        <p:txBody>
          <a:bodyPr>
            <a:normAutofit/>
          </a:bodyPr>
          <a:lstStyle>
            <a:lvl1pPr marL="0" indent="0" algn="l">
              <a:buNone/>
              <a:defRPr sz="17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464" y="454057"/>
            <a:ext cx="1722045" cy="245394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417320"/>
            <a:ext cx="7905750" cy="720724"/>
          </a:xfrm>
          <a:prstGeom prst="rect">
            <a:avLst/>
          </a:prstGeom>
        </p:spPr>
        <p:txBody>
          <a:bodyPr/>
          <a:lstStyle>
            <a:lvl1pPr>
              <a:defRPr sz="44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9289" y="1592288"/>
            <a:ext cx="7905751" cy="448532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Text Placeholder 5"/>
          <p:cNvSpPr>
            <a:spLocks noGrp="1"/>
          </p:cNvSpPr>
          <p:nvPr>
            <p:ph type="body" sz="quarter" idx="10" hasCustomPrompt="1"/>
          </p:nvPr>
        </p:nvSpPr>
        <p:spPr>
          <a:xfrm>
            <a:off x="399289" y="987108"/>
            <a:ext cx="7905751" cy="301871"/>
          </a:xfrm>
          <a:prstGeom prst="rect">
            <a:avLst/>
          </a:prstGeom>
        </p:spPr>
        <p:txBody>
          <a:bodyPr/>
          <a:lstStyle>
            <a:lvl1pPr marL="0" indent="0">
              <a:buNone/>
              <a:defRPr sz="1800" b="1"/>
            </a:lvl1pPr>
          </a:lstStyle>
          <a:p>
            <a:r>
              <a:rPr lang="en-ZA" sz="1800" dirty="0" smtClean="0">
                <a:solidFill>
                  <a:schemeClr val="bg2">
                    <a:lumMod val="75000"/>
                  </a:schemeClr>
                </a:solidFill>
              </a:rPr>
              <a:t>Unit</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1" y="417320"/>
            <a:ext cx="7905750" cy="720724"/>
          </a:xfrm>
          <a:prstGeom prst="rect">
            <a:avLst/>
          </a:prstGeom>
        </p:spPr>
        <p:txBody>
          <a:bodyPr/>
          <a:lstStyle>
            <a:lvl1pPr>
              <a:defRPr sz="4000" b="1">
                <a:latin typeface="+mn-lt"/>
              </a:defRPr>
            </a:lvl1pPr>
          </a:lstStyle>
          <a:p>
            <a:endParaRPr lang="en-US" dirty="0"/>
          </a:p>
        </p:txBody>
      </p:sp>
      <p:sp>
        <p:nvSpPr>
          <p:cNvPr id="4" name="Content Placeholder 2"/>
          <p:cNvSpPr>
            <a:spLocks noGrp="1"/>
          </p:cNvSpPr>
          <p:nvPr>
            <p:ph idx="1"/>
          </p:nvPr>
        </p:nvSpPr>
        <p:spPr>
          <a:xfrm>
            <a:off x="399289" y="1947672"/>
            <a:ext cx="7905751" cy="4129939"/>
          </a:xfrm>
          <a:prstGeom prst="rect">
            <a:avLst/>
          </a:prstGeom>
        </p:spPr>
        <p:txBody>
          <a:bodyPr/>
          <a:lstStyle>
            <a:lvl1pPr marL="0" indent="0">
              <a:buNone/>
              <a:defRPr sz="2000" baseline="0"/>
            </a:lvl1pPr>
            <a:lvl2pPr>
              <a:defRPr sz="1800"/>
            </a:lvl2pPr>
            <a:lvl3pPr>
              <a:defRPr sz="1600"/>
            </a:lvl3pPr>
            <a:lvl4pPr>
              <a:defRPr sz="1400"/>
            </a:lvl4pPr>
            <a:lvl5pPr>
              <a:defRPr sz="1200"/>
            </a:lvl5pPr>
          </a:lstStyle>
          <a:p>
            <a:pPr lvl="0"/>
            <a:endParaRPr lang="en-ZA" dirty="0" smtClean="0"/>
          </a:p>
        </p:txBody>
      </p:sp>
      <p:sp>
        <p:nvSpPr>
          <p:cNvPr id="5" name="Text Placeholder 5"/>
          <p:cNvSpPr>
            <a:spLocks noGrp="1"/>
          </p:cNvSpPr>
          <p:nvPr>
            <p:ph type="body" sz="quarter" idx="10"/>
          </p:nvPr>
        </p:nvSpPr>
        <p:spPr>
          <a:xfrm>
            <a:off x="399289" y="1563523"/>
            <a:ext cx="7905751" cy="301871"/>
          </a:xfrm>
          <a:prstGeom prst="rect">
            <a:avLst/>
          </a:prstGeom>
        </p:spPr>
        <p:txBody>
          <a:bodyPr/>
          <a:lstStyle>
            <a:lvl1pPr marL="0" indent="0">
              <a:buNone/>
              <a:defRPr sz="1800" b="1">
                <a:solidFill>
                  <a:schemeClr val="bg1">
                    <a:lumMod val="6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ok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25709"/>
            <a:ext cx="3635892" cy="1033709"/>
          </a:xfrm>
          <a:prstGeom prst="rect">
            <a:avLst/>
          </a:prstGeom>
        </p:spPr>
      </p:pic>
      <p:sp>
        <p:nvSpPr>
          <p:cNvPr id="4" name="TextBox 3"/>
          <p:cNvSpPr txBox="1"/>
          <p:nvPr userDrawn="1"/>
        </p:nvSpPr>
        <p:spPr>
          <a:xfrm>
            <a:off x="687354" y="2710438"/>
            <a:ext cx="7264468" cy="3293209"/>
          </a:xfrm>
          <a:prstGeom prst="rect">
            <a:avLst/>
          </a:prstGeom>
          <a:noFill/>
        </p:spPr>
        <p:txBody>
          <a:bodyPr wrap="square" rtlCol="0">
            <a:spAutoFit/>
          </a:bodyPr>
          <a:lstStyle/>
          <a:p>
            <a:pPr algn="ctr"/>
            <a:r>
              <a:rPr lang="en-ZA" sz="1600" kern="1200" dirty="0" smtClean="0">
                <a:solidFill>
                  <a:schemeClr val="tx1"/>
                </a:solidFill>
                <a:effectLst/>
                <a:latin typeface="+mn-lt"/>
                <a:ea typeface="+mn-ea"/>
                <a:cs typeface="+mn-cs"/>
              </a:rPr>
              <a:t>This PowerPoint Presentation has been developed by Macmillan Education South Africa (Pty) Ltd.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Lecturers are granted permission to: (</a:t>
            </a:r>
            <a:r>
              <a:rPr lang="en-ZA" sz="1600" kern="1200" dirty="0" err="1" smtClean="0">
                <a:solidFill>
                  <a:schemeClr val="tx1"/>
                </a:solidFill>
                <a:effectLst/>
                <a:latin typeface="+mn-lt"/>
                <a:ea typeface="+mn-ea"/>
                <a:cs typeface="+mn-cs"/>
              </a:rPr>
              <a:t>i</a:t>
            </a:r>
            <a:r>
              <a:rPr lang="en-ZA" sz="1600" kern="1200" dirty="0" smtClean="0">
                <a:solidFill>
                  <a:schemeClr val="tx1"/>
                </a:solidFill>
                <a:effectLst/>
                <a:latin typeface="+mn-lt"/>
                <a:ea typeface="+mn-ea"/>
                <a:cs typeface="+mn-cs"/>
              </a:rPr>
              <a:t>) modify the slides by adding and removing content; (ii) print copies of the presentation; and (iii) download and save the slides to a computer or local server.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7" name="Straight Connector 6"/>
          <p:cNvCxnSpPr/>
          <p:nvPr userDrawn="1"/>
        </p:nvCxnSpPr>
        <p:spPr>
          <a:xfrm>
            <a:off x="2809457" y="2464904"/>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980662" y="1590261"/>
            <a:ext cx="6688369" cy="830997"/>
          </a:xfrm>
          <a:prstGeom prst="rect">
            <a:avLst/>
          </a:prstGeom>
          <a:noFill/>
        </p:spPr>
        <p:txBody>
          <a:bodyPr wrap="none" rtlCol="0">
            <a:spAutoFit/>
          </a:bodyPr>
          <a:lstStyle/>
          <a:p>
            <a:r>
              <a:rPr lang="en-ZA" sz="4800" b="1" dirty="0" smtClean="0"/>
              <a:t>TERMS AND CONDITIONS</a:t>
            </a:r>
            <a:endParaRPr lang="en-ZA" sz="4800" b="1"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tiff"/><Relationship Id="rId10" Type="http://schemas.openxmlformats.org/officeDocument/2006/relationships/image" Target="../media/image4.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8" name="Rectangle 7"/>
          <p:cNvSpPr/>
          <p:nvPr/>
        </p:nvSpPr>
        <p:spPr>
          <a:xfrm>
            <a:off x="0" y="6324794"/>
            <a:ext cx="9144000" cy="540000"/>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sp>
        <p:nvSpPr>
          <p:cNvPr id="11" name="TextBox 10"/>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Maths Lit NQF Level 3</a:t>
            </a:r>
            <a:endParaRPr lang="en-ZA" sz="2400" b="1" dirty="0">
              <a:solidFill>
                <a:prstClr val="white"/>
              </a:solidFill>
            </a:endParaRPr>
          </a:p>
        </p:txBody>
      </p: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19326" y="5623336"/>
            <a:ext cx="724674" cy="6941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tif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tiff"/><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9.w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oleObject" Target="../embeddings/oleObject4.bin"/><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3.wmf"/><Relationship Id="rId1"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6.wmf"/><Relationship Id="rId7" Type="http://schemas.openxmlformats.org/officeDocument/2006/relationships/oleObject" Target="../embeddings/oleObject8.bin"/><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 Id="rId3" Type="http://schemas.openxmlformats.org/officeDocument/2006/relationships/oleObject" Target="../embeddings/oleObject6.bin"/><Relationship Id="rId2" Type="http://schemas.openxmlformats.org/officeDocument/2006/relationships/image" Target="../media/image7.png"/><Relationship Id="rId10" Type="http://schemas.openxmlformats.org/officeDocument/2006/relationships/vmlDrawing" Target="../drawings/vmlDrawing5.v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19.wmf"/><Relationship Id="rId7" Type="http://schemas.openxmlformats.org/officeDocument/2006/relationships/oleObject" Target="../embeddings/oleObject11.bin"/><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8.wmf"/><Relationship Id="rId3" Type="http://schemas.openxmlformats.org/officeDocument/2006/relationships/oleObject" Target="../embeddings/oleObject10.bin"/><Relationship Id="rId2" Type="http://schemas.openxmlformats.org/officeDocument/2006/relationships/image" Target="../media/image17.wmf"/><Relationship Id="rId13" Type="http://schemas.openxmlformats.org/officeDocument/2006/relationships/vmlDrawing" Target="../drawings/vmlDrawing6.vml"/><Relationship Id="rId12" Type="http://schemas.openxmlformats.org/officeDocument/2006/relationships/slideLayout" Target="../slideLayouts/slideLayout6.xml"/><Relationship Id="rId11" Type="http://schemas.openxmlformats.org/officeDocument/2006/relationships/image" Target="../media/image7.png"/><Relationship Id="rId10" Type="http://schemas.openxmlformats.org/officeDocument/2006/relationships/image" Target="../media/image20.wmf"/><Relationship Id="rId1"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6.xml"/><Relationship Id="rId3" Type="http://schemas.openxmlformats.org/officeDocument/2006/relationships/themeOverride" Target="../theme/themeOverride1.xml"/><Relationship Id="rId2" Type="http://schemas.openxmlformats.org/officeDocument/2006/relationships/image" Target="../media/image21.wmf"/><Relationship Id="rId1"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7.xml"/><Relationship Id="rId7" Type="http://schemas.openxmlformats.org/officeDocument/2006/relationships/image" Target="../media/image23.wmf"/><Relationship Id="rId6" Type="http://schemas.openxmlformats.org/officeDocument/2006/relationships/oleObject" Target="../embeddings/oleObject15.bin"/><Relationship Id="rId5" Type="http://schemas.openxmlformats.org/officeDocument/2006/relationships/image" Target="../media/image22.wmf"/><Relationship Id="rId4" Type="http://schemas.openxmlformats.org/officeDocument/2006/relationships/oleObject" Target="../embeddings/oleObject14.bin"/><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7" Type="http://schemas.openxmlformats.org/officeDocument/2006/relationships/vmlDrawing" Target="../drawings/vmlDrawing9.vml"/><Relationship Id="rId6"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oleObject" Target="../embeddings/oleObject16.bin"/><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6.xml"/><Relationship Id="rId4" Type="http://schemas.openxmlformats.org/officeDocument/2006/relationships/image" Target="../media/image25.wmf"/><Relationship Id="rId3" Type="http://schemas.openxmlformats.org/officeDocument/2006/relationships/oleObject" Target="../embeddings/oleObject17.bin"/><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6600" dirty="0"/>
              <a:t>Mathematical Literacy</a:t>
            </a:r>
            <a:endParaRPr lang="en-GB" sz="6600" dirty="0"/>
          </a:p>
        </p:txBody>
      </p:sp>
      <p:sp>
        <p:nvSpPr>
          <p:cNvPr id="3" name="Subtitle 2"/>
          <p:cNvSpPr>
            <a:spLocks noGrp="1"/>
          </p:cNvSpPr>
          <p:nvPr>
            <p:ph type="subTitle" idx="1"/>
          </p:nvPr>
        </p:nvSpPr>
        <p:spPr/>
        <p:txBody>
          <a:bodyPr/>
          <a:lstStyle/>
          <a:p>
            <a:r>
              <a:rPr lang="en-ZA" dirty="0" smtClean="0"/>
              <a:t>NQF 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Different forms of a ratio</a:t>
            </a:r>
            <a:endParaRPr lang="en-ZA" dirty="0"/>
          </a:p>
        </p:txBody>
      </p:sp>
      <p:sp>
        <p:nvSpPr>
          <p:cNvPr id="3" name="Content Placeholder 2"/>
          <p:cNvSpPr>
            <a:spLocks noGrp="1"/>
          </p:cNvSpPr>
          <p:nvPr>
            <p:ph idx="1"/>
          </p:nvPr>
        </p:nvSpPr>
        <p:spPr/>
        <p:txBody>
          <a:bodyPr/>
          <a:lstStyle/>
          <a:p>
            <a:pPr marL="180975" indent="-180975"/>
            <a:r>
              <a:rPr lang="en-ZA" altLang="en-US" sz="2000" dirty="0"/>
              <a:t>Ratios are written without units to show that the units on both sides are exactly the same. </a:t>
            </a:r>
            <a:endParaRPr lang="en-ZA" altLang="en-US" sz="2000" dirty="0"/>
          </a:p>
          <a:p>
            <a:pPr marL="180975" indent="-180975"/>
            <a:r>
              <a:rPr lang="en-ZA" altLang="en-US" sz="2000" dirty="0"/>
              <a:t>A scale ratio on a map refer to measurement units. So we can  write in the correct units to get a different form of the ratio. </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grpSp>
        <p:nvGrpSpPr>
          <p:cNvPr id="5" name="Group 4"/>
          <p:cNvGrpSpPr/>
          <p:nvPr/>
        </p:nvGrpSpPr>
        <p:grpSpPr>
          <a:xfrm>
            <a:off x="863600" y="3062750"/>
            <a:ext cx="7198724" cy="1341011"/>
            <a:chOff x="863600" y="2622794"/>
            <a:chExt cx="7198724" cy="1341011"/>
          </a:xfrm>
        </p:grpSpPr>
        <p:sp>
          <p:nvSpPr>
            <p:cNvPr id="6" name="Rectangle 5"/>
            <p:cNvSpPr/>
            <p:nvPr/>
          </p:nvSpPr>
          <p:spPr>
            <a:xfrm>
              <a:off x="863600" y="2622794"/>
              <a:ext cx="7198724" cy="134101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Content Placeholder 2"/>
            <p:cNvSpPr txBox="1"/>
            <p:nvPr/>
          </p:nvSpPr>
          <p:spPr>
            <a:xfrm>
              <a:off x="1471449" y="2772866"/>
              <a:ext cx="6438974" cy="1048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b="1" i="1" dirty="0" smtClean="0">
                  <a:solidFill>
                    <a:schemeClr val="bg1"/>
                  </a:solidFill>
                </a:rPr>
                <a:t>Example 4.3 </a:t>
              </a:r>
              <a:r>
                <a:rPr lang="en-ZA" altLang="en-US" sz="2000" b="1" i="1" dirty="0">
                  <a:solidFill>
                    <a:schemeClr val="bg1"/>
                  </a:solidFill>
                </a:rPr>
                <a:t>page </a:t>
              </a:r>
              <a:r>
                <a:rPr lang="en-ZA" altLang="en-US" sz="2000" b="1" i="1" dirty="0" smtClean="0">
                  <a:solidFill>
                    <a:schemeClr val="bg1"/>
                  </a:solidFill>
                </a:rPr>
                <a:t>59</a:t>
              </a:r>
              <a:endParaRPr lang="en-ZA" altLang="en-US" sz="2000" b="1" i="1" dirty="0">
                <a:solidFill>
                  <a:schemeClr val="bg1"/>
                </a:solidFill>
              </a:endParaRPr>
            </a:p>
            <a:p>
              <a:pPr marL="0" indent="0">
                <a:buNone/>
              </a:pPr>
              <a:r>
                <a:rPr lang="en-ZA" altLang="en-US" sz="2000" dirty="0"/>
                <a:t>A map is drawn to a scale of 1 : 1 000. </a:t>
              </a:r>
              <a:r>
                <a:rPr lang="en-ZA" altLang="en-US" sz="2000" dirty="0" smtClean="0"/>
                <a:t>Write </a:t>
              </a:r>
              <a:r>
                <a:rPr lang="en-ZA" altLang="en-US" sz="2000" dirty="0"/>
                <a:t>this in measurement units.</a:t>
              </a:r>
              <a:endParaRPr lang="en-ZA" altLang="en-US" sz="2000" dirty="0">
                <a:sym typeface="+mn-ea"/>
              </a:endParaRPr>
            </a:p>
          </p:txBody>
        </p:sp>
      </p:grpSp>
      <p:grpSp>
        <p:nvGrpSpPr>
          <p:cNvPr id="8" name="Group 7"/>
          <p:cNvGrpSpPr/>
          <p:nvPr/>
        </p:nvGrpSpPr>
        <p:grpSpPr>
          <a:xfrm>
            <a:off x="352501" y="3154026"/>
            <a:ext cx="1029149" cy="955774"/>
            <a:chOff x="352501" y="2871461"/>
            <a:chExt cx="1525437" cy="1416679"/>
          </a:xfrm>
        </p:grpSpPr>
        <p:sp>
          <p:nvSpPr>
            <p:cNvPr id="9" name="Rectangle 8"/>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11" name="Rectangle 10"/>
          <p:cNvSpPr/>
          <p:nvPr/>
        </p:nvSpPr>
        <p:spPr>
          <a:xfrm>
            <a:off x="863600" y="4518760"/>
            <a:ext cx="7198724" cy="1502628"/>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a:grpSpLocks noChangeAspect="1"/>
          </p:cNvGrpSpPr>
          <p:nvPr/>
        </p:nvGrpSpPr>
        <p:grpSpPr>
          <a:xfrm>
            <a:off x="348042" y="4608208"/>
            <a:ext cx="1031115" cy="957600"/>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201" y="3362179"/>
            <a:ext cx="2032411" cy="2401498"/>
          </a:xfrm>
          <a:prstGeom prst="rect">
            <a:avLst/>
          </a:prstGeom>
          <a:noFill/>
          <a:ln>
            <a:noFill/>
          </a:ln>
        </p:spPr>
      </p:pic>
      <p:sp>
        <p:nvSpPr>
          <p:cNvPr id="18" name="Content Placeholder 2"/>
          <p:cNvSpPr txBox="1"/>
          <p:nvPr/>
        </p:nvSpPr>
        <p:spPr>
          <a:xfrm>
            <a:off x="1523054" y="4634126"/>
            <a:ext cx="6438974" cy="1048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spcBef>
                <a:spcPts val="300"/>
              </a:spcBef>
            </a:pPr>
            <a:r>
              <a:rPr lang="en-ZA" altLang="en-US" sz="2000" dirty="0"/>
              <a:t>We can use cm. </a:t>
            </a:r>
            <a:endParaRPr lang="en-ZA" altLang="en-US" sz="2000" dirty="0"/>
          </a:p>
          <a:p>
            <a:pPr marL="180975" indent="-180975">
              <a:spcBef>
                <a:spcPts val="300"/>
              </a:spcBef>
            </a:pPr>
            <a:r>
              <a:rPr lang="en-ZA" altLang="en-US" sz="2000" dirty="0"/>
              <a:t>So 1 cm on the map represents 1 000 cm on the ground. </a:t>
            </a:r>
            <a:endParaRPr lang="en-ZA" altLang="en-US" sz="2000" dirty="0"/>
          </a:p>
          <a:p>
            <a:pPr marL="180975" indent="-180975">
              <a:spcBef>
                <a:spcPts val="300"/>
              </a:spcBef>
            </a:pPr>
            <a:r>
              <a:rPr lang="en-ZA" altLang="en-US" sz="2000" dirty="0"/>
              <a:t>Convert 1 000 cm to metres.</a:t>
            </a:r>
            <a:endParaRPr lang="en-ZA" altLang="en-US" sz="2000" dirty="0"/>
          </a:p>
          <a:p>
            <a:pPr marL="180975" indent="-180975">
              <a:spcBef>
                <a:spcPts val="300"/>
              </a:spcBef>
            </a:pPr>
            <a:r>
              <a:rPr lang="en-ZA" altLang="en-US" sz="2000" dirty="0"/>
              <a:t>1 000 cm ÷ 100 = 10 m.  So 1 cm represents 10 m. </a:t>
            </a:r>
            <a:endParaRPr lang="en-ZA"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fade">
                                      <p:cBhvr>
                                        <p:cTn id="40" dur="500"/>
                                        <p:tgtEl>
                                          <p:spTgt spid="1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xEl>
                                              <p:pRg st="2" end="2"/>
                                            </p:txEl>
                                          </p:spTgt>
                                        </p:tgtEl>
                                        <p:attrNameLst>
                                          <p:attrName>style.visibility</p:attrName>
                                        </p:attrNameLst>
                                      </p:cBhvr>
                                      <p:to>
                                        <p:strVal val="visible"/>
                                      </p:to>
                                    </p:set>
                                    <p:animEffect transition="in" filter="fade">
                                      <p:cBhvr>
                                        <p:cTn id="45" dur="500"/>
                                        <p:tgtEl>
                                          <p:spTgt spid="1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xEl>
                                              <p:pRg st="3" end="3"/>
                                            </p:txEl>
                                          </p:spTgt>
                                        </p:tgtEl>
                                        <p:attrNameLst>
                                          <p:attrName>style.visibility</p:attrName>
                                        </p:attrNameLst>
                                      </p:cBhvr>
                                      <p:to>
                                        <p:strVal val="visible"/>
                                      </p:to>
                                    </p:set>
                                    <p:animEffect transition="in" filter="fade">
                                      <p:cBhvr>
                                        <p:cTn id="5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Share an amount in a given ratio</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6" name="Content Placeholder 5"/>
          <p:cNvSpPr>
            <a:spLocks noGrp="1"/>
          </p:cNvSpPr>
          <p:nvPr>
            <p:ph idx="1"/>
          </p:nvPr>
        </p:nvSpPr>
        <p:spPr>
          <a:xfrm>
            <a:off x="399289" y="1592288"/>
            <a:ext cx="7709541" cy="4485323"/>
          </a:xfrm>
        </p:spPr>
        <p:txBody>
          <a:bodyPr/>
          <a:lstStyle/>
          <a:p>
            <a:pPr marL="180975" indent="-180975"/>
            <a:r>
              <a:rPr lang="en-ZA" altLang="en-US" sz="2000" dirty="0"/>
              <a:t>When you share an amount in a given ratio, calculate how many parts the amount is divided into, and the amount of each </a:t>
            </a:r>
            <a:r>
              <a:rPr lang="en-ZA" altLang="en-US" sz="2000" dirty="0" smtClean="0"/>
              <a:t>part.</a:t>
            </a:r>
            <a:endParaRPr lang="en-ZA" altLang="en-US" sz="2000" dirty="0" smtClean="0"/>
          </a:p>
          <a:p>
            <a:pPr marL="180975" indent="0">
              <a:buNone/>
            </a:pPr>
            <a:r>
              <a:rPr lang="en-ZA" altLang="en-US" sz="2000" b="1" dirty="0" smtClean="0"/>
              <a:t>Example:</a:t>
            </a:r>
            <a:endParaRPr lang="en-ZA" altLang="en-US" sz="2000" b="1" dirty="0"/>
          </a:p>
          <a:p>
            <a:pPr marL="180975" indent="0">
              <a:buNone/>
            </a:pPr>
            <a:r>
              <a:rPr lang="en-ZA" altLang="en-US" sz="2000" dirty="0"/>
              <a:t>Share </a:t>
            </a:r>
            <a:r>
              <a:rPr lang="en-ZA" altLang="en-US" sz="2000" b="1" dirty="0"/>
              <a:t>1 500 bricks </a:t>
            </a:r>
            <a:r>
              <a:rPr lang="en-ZA" altLang="en-US" sz="2000" dirty="0"/>
              <a:t>in the ratio </a:t>
            </a:r>
            <a:r>
              <a:rPr lang="en-ZA" altLang="en-US" sz="2000" b="1" dirty="0"/>
              <a:t>1 : 2.</a:t>
            </a:r>
            <a:endParaRPr lang="en-ZA" altLang="en-US" sz="2000" b="1" dirty="0"/>
          </a:p>
          <a:p>
            <a:pPr marL="716280" indent="-268605">
              <a:buFont typeface="+mj-lt"/>
              <a:buAutoNum type="arabicPeriod"/>
            </a:pPr>
            <a:r>
              <a:rPr lang="en-ZA" altLang="en-US" sz="2000" dirty="0"/>
              <a:t>Add the number of parts of the ratio together: </a:t>
            </a:r>
            <a:r>
              <a:rPr lang="en-ZA" altLang="en-US" sz="2000" b="1" dirty="0"/>
              <a:t>3 parts</a:t>
            </a:r>
            <a:endParaRPr lang="en-ZA" altLang="en-US" sz="2000" b="1" dirty="0"/>
          </a:p>
          <a:p>
            <a:pPr marL="716280" indent="-268605">
              <a:buFont typeface="+mj-lt"/>
              <a:buAutoNum type="arabicPeriod"/>
            </a:pPr>
            <a:r>
              <a:rPr lang="en-ZA" altLang="en-US" sz="2000" dirty="0"/>
              <a:t>Divide the total amount by the number of parts: </a:t>
            </a:r>
            <a:r>
              <a:rPr lang="en-ZA" altLang="en-US" sz="2000" b="1" dirty="0"/>
              <a:t>1 500 ÷ 3 = 500</a:t>
            </a:r>
            <a:endParaRPr lang="en-ZA" altLang="en-US" sz="2000" b="1" dirty="0"/>
          </a:p>
          <a:p>
            <a:pPr marL="716280" indent="-268605">
              <a:buFont typeface="+mj-lt"/>
              <a:buAutoNum type="arabicPeriod" startAt="3"/>
            </a:pPr>
            <a:r>
              <a:rPr lang="en-ZA" altLang="en-US" sz="2000" dirty="0"/>
              <a:t>Multiply the answer by the ratio parts: </a:t>
            </a:r>
            <a:endParaRPr lang="en-ZA" altLang="en-US" sz="2000" dirty="0"/>
          </a:p>
          <a:p>
            <a:pPr marL="716280" indent="0">
              <a:buNone/>
            </a:pPr>
            <a:r>
              <a:rPr lang="en-ZA" altLang="en-US" sz="2000" b="1" dirty="0"/>
              <a:t>500 x 1 = 500 and 500 x 2 = 1 000 </a:t>
            </a:r>
            <a:endParaRPr lang="en-ZA" altLang="en-US" sz="2000" b="1" dirty="0"/>
          </a:p>
          <a:p>
            <a:pPr marL="716280" indent="0">
              <a:buNone/>
            </a:pPr>
            <a:r>
              <a:rPr lang="en-ZA" altLang="en-US" sz="2000" dirty="0"/>
              <a:t>So </a:t>
            </a:r>
            <a:r>
              <a:rPr lang="en-ZA" altLang="en-US" sz="2000" b="1" dirty="0"/>
              <a:t>1 500 bricks </a:t>
            </a:r>
            <a:r>
              <a:rPr lang="en-ZA" altLang="en-US" sz="2000" dirty="0"/>
              <a:t>are shared in                                                               the ratio </a:t>
            </a:r>
            <a:r>
              <a:rPr lang="en-ZA" altLang="en-US" sz="2000" b="1" dirty="0"/>
              <a:t>500 : 1 000</a:t>
            </a:r>
            <a:endParaRPr lang="en-ZA" altLang="en-US" sz="2000" b="1" dirty="0"/>
          </a:p>
          <a:p>
            <a:pPr marL="180975" indent="-180975"/>
            <a:endParaRPr lang="en-ZA" sz="2000" dirty="0"/>
          </a:p>
        </p:txBody>
      </p:sp>
      <p:pic>
        <p:nvPicPr>
          <p:cNvPr id="7" name="Content Placeholder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92426" y="4184650"/>
            <a:ext cx="2837189" cy="18929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Find missing numbers in a ratio</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6" name="Content Placeholder 5"/>
          <p:cNvSpPr>
            <a:spLocks noGrp="1"/>
          </p:cNvSpPr>
          <p:nvPr>
            <p:ph idx="1"/>
          </p:nvPr>
        </p:nvSpPr>
        <p:spPr>
          <a:xfrm>
            <a:off x="399289" y="1592288"/>
            <a:ext cx="7709541" cy="4485323"/>
          </a:xfrm>
        </p:spPr>
        <p:txBody>
          <a:bodyPr/>
          <a:lstStyle/>
          <a:p>
            <a:pPr marL="180975" indent="-180975"/>
            <a:r>
              <a:rPr lang="en-ZA" altLang="en-US" sz="2000" dirty="0"/>
              <a:t>When we are not given the total amount, the method is different. </a:t>
            </a:r>
            <a:endParaRPr lang="en-ZA" altLang="en-US" sz="2000" dirty="0"/>
          </a:p>
          <a:p>
            <a:pPr marL="0" indent="0">
              <a:buNone/>
            </a:pPr>
            <a:r>
              <a:rPr lang="en-ZA" altLang="en-US" sz="2000" b="1" dirty="0"/>
              <a:t>Example: </a:t>
            </a:r>
            <a:endParaRPr lang="en-ZA" altLang="en-US" sz="2000" b="1" dirty="0"/>
          </a:p>
          <a:p>
            <a:pPr marL="361950" indent="-180975"/>
            <a:r>
              <a:rPr lang="en-ZA" altLang="en-US" sz="2000" dirty="0"/>
              <a:t>We need to divide tiles of two types in the ratio 2 : 5 for decorative </a:t>
            </a:r>
            <a:r>
              <a:rPr lang="en-ZA" altLang="en-US" sz="2000" dirty="0" smtClean="0"/>
              <a:t>paving. We </a:t>
            </a:r>
            <a:r>
              <a:rPr lang="en-ZA" altLang="en-US" sz="2000" dirty="0"/>
              <a:t>have 300 of tile type A. </a:t>
            </a:r>
            <a:endParaRPr lang="en-ZA" altLang="en-US" sz="2000" dirty="0"/>
          </a:p>
          <a:p>
            <a:pPr marL="361950" indent="-180975"/>
            <a:r>
              <a:rPr lang="en-ZA" altLang="en-US" sz="2000" dirty="0"/>
              <a:t>How many of tile type B do we need</a:t>
            </a:r>
            <a:r>
              <a:rPr lang="en-ZA" altLang="en-US" sz="2000" dirty="0" smtClean="0"/>
              <a:t>?</a:t>
            </a:r>
            <a:endParaRPr lang="en-ZA" altLang="en-US" sz="2000" dirty="0" smtClean="0"/>
          </a:p>
          <a:p>
            <a:pPr marL="180975" indent="0">
              <a:buNone/>
            </a:pPr>
            <a:endParaRPr lang="en-ZA" altLang="en-US" sz="2000" dirty="0">
              <a:latin typeface="+mn-ea"/>
            </a:endParaRPr>
          </a:p>
        </p:txBody>
      </p:sp>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01313" y="2905140"/>
            <a:ext cx="2441690" cy="31724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Share an amount in a given ratio</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6" name="Content Placeholder 5"/>
          <p:cNvSpPr>
            <a:spLocks noGrp="1"/>
          </p:cNvSpPr>
          <p:nvPr>
            <p:ph idx="1"/>
          </p:nvPr>
        </p:nvSpPr>
        <p:spPr>
          <a:xfrm>
            <a:off x="399289" y="1592288"/>
            <a:ext cx="7709541" cy="4485323"/>
          </a:xfrm>
        </p:spPr>
        <p:txBody>
          <a:bodyPr/>
          <a:lstStyle/>
          <a:p>
            <a:pPr marL="0" indent="0">
              <a:buNone/>
            </a:pPr>
            <a:r>
              <a:rPr lang="en-ZA" altLang="en-US" sz="2000" b="1" dirty="0" smtClean="0"/>
              <a:t>Answer: </a:t>
            </a:r>
            <a:endParaRPr lang="en-ZA" altLang="en-US" sz="2000" dirty="0" smtClean="0"/>
          </a:p>
          <a:p>
            <a:pPr marL="0" indent="0">
              <a:buNone/>
            </a:pPr>
            <a:r>
              <a:rPr lang="en-ZA" altLang="en-US" sz="2000" dirty="0" smtClean="0"/>
              <a:t>We </a:t>
            </a:r>
            <a:r>
              <a:rPr lang="en-ZA" altLang="en-US" sz="2000" dirty="0"/>
              <a:t>need to find the unknown part of the ratio. </a:t>
            </a:r>
            <a:endParaRPr lang="en-ZA" altLang="en-US" sz="2000" dirty="0"/>
          </a:p>
          <a:p>
            <a:pPr marL="0" indent="0">
              <a:buNone/>
            </a:pPr>
            <a:r>
              <a:rPr lang="en-ZA" altLang="en-US" sz="2000" dirty="0"/>
              <a:t>	</a:t>
            </a:r>
            <a:r>
              <a:rPr lang="en-ZA" altLang="en-US" sz="2000" b="1" dirty="0"/>
              <a:t>2 : 5 = 300 : ?</a:t>
            </a:r>
            <a:endParaRPr lang="en-ZA" altLang="en-US" sz="2000" b="1" dirty="0"/>
          </a:p>
          <a:p>
            <a:pPr marL="180975" indent="0">
              <a:buNone/>
            </a:pPr>
            <a:r>
              <a:rPr lang="en-ZA" altLang="en-US" sz="2000" dirty="0"/>
              <a:t>1. Add the number of parts of the ratio together: 	2 + 5 = 7 parts</a:t>
            </a:r>
            <a:endParaRPr lang="en-ZA" altLang="en-US" sz="2000" dirty="0"/>
          </a:p>
          <a:p>
            <a:pPr marL="180975" indent="0">
              <a:buNone/>
            </a:pPr>
            <a:r>
              <a:rPr lang="en-ZA" altLang="en-US" sz="2000" dirty="0"/>
              <a:t>2. Find how many there are in one part:	</a:t>
            </a:r>
            <a:r>
              <a:rPr lang="en-ZA" altLang="en-US" sz="2000" dirty="0" smtClean="0"/>
              <a:t>	300 </a:t>
            </a:r>
            <a:r>
              <a:rPr lang="en-ZA" altLang="en-US" sz="2000" dirty="0"/>
              <a:t>÷ 2 = 150</a:t>
            </a:r>
            <a:endParaRPr lang="en-ZA" altLang="en-US" sz="2000" dirty="0"/>
          </a:p>
          <a:p>
            <a:pPr marL="180975" indent="0">
              <a:buNone/>
            </a:pPr>
            <a:r>
              <a:rPr lang="en-ZA" altLang="en-US" sz="2000" dirty="0"/>
              <a:t>3. Multiply by the ratio part needed:	</a:t>
            </a:r>
            <a:r>
              <a:rPr lang="en-ZA" altLang="en-US" sz="2000" dirty="0" smtClean="0"/>
              <a:t>	150 </a:t>
            </a:r>
            <a:r>
              <a:rPr lang="en-ZA" altLang="en-US" sz="2000" dirty="0"/>
              <a:t>x 5 = 750</a:t>
            </a:r>
            <a:endParaRPr lang="en-ZA" altLang="en-US" sz="2000" dirty="0"/>
          </a:p>
          <a:p>
            <a:pPr marL="0" indent="0">
              <a:buNone/>
            </a:pPr>
            <a:endParaRPr lang="en-ZA" altLang="en-US" sz="2000" b="1" dirty="0" smtClean="0"/>
          </a:p>
          <a:p>
            <a:pPr marL="0" indent="0">
              <a:buNone/>
            </a:pPr>
            <a:r>
              <a:rPr lang="en-ZA" altLang="en-US" sz="2000" dirty="0" smtClean="0"/>
              <a:t>We </a:t>
            </a:r>
            <a:r>
              <a:rPr lang="en-ZA" altLang="en-US" sz="2000" dirty="0"/>
              <a:t>need 750 tiles of type B.</a:t>
            </a:r>
            <a:endParaRPr lang="en-ZA"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sym typeface="+mn-ea"/>
              </a:rPr>
              <a:t>Example 4.5 page 60</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5" name="Rectangle 4"/>
          <p:cNvSpPr/>
          <p:nvPr/>
        </p:nvSpPr>
        <p:spPr>
          <a:xfrm>
            <a:off x="863600" y="1419374"/>
            <a:ext cx="7200900" cy="460201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A6CE39"/>
              </a:solidFill>
            </a:endParaRPr>
          </a:p>
        </p:txBody>
      </p:sp>
      <p:sp>
        <p:nvSpPr>
          <p:cNvPr id="6" name="Rectangle 5"/>
          <p:cNvSpPr/>
          <p:nvPr/>
        </p:nvSpPr>
        <p:spPr>
          <a:xfrm>
            <a:off x="352501" y="158178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91740"/>
            <a:ext cx="977166" cy="1010861"/>
          </a:xfrm>
          <a:prstGeom prst="rect">
            <a:avLst/>
          </a:prstGeom>
        </p:spPr>
      </p:pic>
      <p:sp>
        <p:nvSpPr>
          <p:cNvPr id="8" name="Content Placeholder 2"/>
          <p:cNvSpPr>
            <a:spLocks noGrp="1"/>
          </p:cNvSpPr>
          <p:nvPr>
            <p:ph idx="1"/>
          </p:nvPr>
        </p:nvSpPr>
        <p:spPr>
          <a:xfrm>
            <a:off x="1973178" y="1731358"/>
            <a:ext cx="3090532" cy="3812987"/>
          </a:xfrm>
          <a:prstGeom prst="rect">
            <a:avLst/>
          </a:prstGeom>
        </p:spPr>
        <p:txBody>
          <a:bodyPr/>
          <a:lstStyle/>
          <a:p>
            <a:pPr marL="0" indent="0">
              <a:spcBef>
                <a:spcPts val="0"/>
              </a:spcBef>
              <a:buNone/>
            </a:pPr>
            <a:r>
              <a:rPr lang="en-ZA" altLang="en-US" sz="2000" dirty="0"/>
              <a:t>Cement must be mixed with sand in the ratio </a:t>
            </a:r>
            <a:r>
              <a:rPr lang="en-ZA" altLang="en-US" sz="2000" dirty="0" smtClean="0"/>
              <a:t> 1 </a:t>
            </a:r>
            <a:r>
              <a:rPr lang="en-ZA" altLang="en-US" sz="2000" dirty="0"/>
              <a:t>: 3. </a:t>
            </a:r>
            <a:endParaRPr lang="en-ZA" altLang="en-US" sz="2000" dirty="0"/>
          </a:p>
          <a:p>
            <a:pPr marL="0" indent="0">
              <a:spcBef>
                <a:spcPts val="0"/>
              </a:spcBef>
              <a:buNone/>
            </a:pPr>
            <a:endParaRPr lang="en-ZA" altLang="en-US" sz="2000" dirty="0"/>
          </a:p>
          <a:p>
            <a:pPr marL="0" indent="0">
              <a:spcBef>
                <a:spcPts val="0"/>
              </a:spcBef>
              <a:buNone/>
            </a:pPr>
            <a:r>
              <a:rPr lang="en-ZA" altLang="en-US" sz="2000" dirty="0"/>
              <a:t>Water is also added. There are 12 wheelbarrows of </a:t>
            </a:r>
            <a:r>
              <a:rPr lang="en-ZA" altLang="en-US" sz="2000" dirty="0" smtClean="0"/>
              <a:t>sand </a:t>
            </a:r>
            <a:r>
              <a:rPr lang="en-ZA" altLang="en-US" sz="2000" dirty="0"/>
              <a:t>left. </a:t>
            </a:r>
            <a:endParaRPr lang="en-ZA" altLang="en-US" sz="2000" dirty="0" smtClean="0"/>
          </a:p>
          <a:p>
            <a:pPr marL="180975" indent="-180975">
              <a:spcBef>
                <a:spcPts val="0"/>
              </a:spcBef>
            </a:pPr>
            <a:endParaRPr lang="en-ZA" altLang="en-US" sz="2000" dirty="0" smtClean="0"/>
          </a:p>
          <a:p>
            <a:pPr marL="0" indent="0">
              <a:spcBef>
                <a:spcPts val="0"/>
              </a:spcBef>
              <a:buNone/>
            </a:pPr>
            <a:r>
              <a:rPr lang="en-ZA" altLang="en-US" sz="2000" dirty="0" smtClean="0"/>
              <a:t>How </a:t>
            </a:r>
            <a:r>
              <a:rPr lang="en-ZA" altLang="en-US" sz="2000" dirty="0"/>
              <a:t>many wheelbarrows of cement must </a:t>
            </a:r>
            <a:r>
              <a:rPr lang="en-ZA" altLang="en-US" sz="2000" dirty="0" smtClean="0"/>
              <a:t>it </a:t>
            </a:r>
            <a:r>
              <a:rPr lang="en-ZA" altLang="en-US" sz="2000" dirty="0"/>
              <a:t>be mixed with?</a:t>
            </a:r>
            <a:endParaRPr lang="en-ZA" alt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3710" y="1731358"/>
            <a:ext cx="2691441" cy="38189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7"/>
            <a:ext cx="7202854" cy="460201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p:nvPr/>
        </p:nvGrpSpPr>
        <p:grpSpPr>
          <a:xfrm>
            <a:off x="381031" y="1581785"/>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altLang="en-US" dirty="0">
                <a:sym typeface="+mn-ea"/>
              </a:rPr>
              <a:t>Example 4.5 page 60</a:t>
            </a:r>
            <a:r>
              <a:rPr lang="en-ZA" altLang="en-US" sz="3200" dirty="0">
                <a:sym typeface="+mn-ea"/>
              </a:rPr>
              <a:t> continued ...</a:t>
            </a:r>
            <a:endParaRPr lang="en-ZA" altLang="en-US" sz="3200" dirty="0">
              <a:sym typeface="+mn-ea"/>
            </a:endParaRP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8" name="Content Placeholder 2"/>
          <p:cNvSpPr>
            <a:spLocks noGrp="1"/>
          </p:cNvSpPr>
          <p:nvPr>
            <p:ph idx="1"/>
          </p:nvPr>
        </p:nvSpPr>
        <p:spPr>
          <a:xfrm>
            <a:off x="2016308" y="1722732"/>
            <a:ext cx="5764716" cy="3812987"/>
          </a:xfrm>
          <a:prstGeom prst="rect">
            <a:avLst/>
          </a:prstGeom>
        </p:spPr>
        <p:txBody>
          <a:bodyPr/>
          <a:lstStyle/>
          <a:p>
            <a:pPr marL="180975" indent="-180975"/>
            <a:r>
              <a:rPr lang="en-ZA" altLang="en-US" sz="2000" dirty="0">
                <a:sym typeface="+mn-ea"/>
              </a:rPr>
              <a:t>We need to find the unknown part of the ratio. </a:t>
            </a:r>
            <a:endParaRPr lang="en-ZA" altLang="en-US" sz="2000" dirty="0" smtClean="0">
              <a:sym typeface="+mn-ea"/>
            </a:endParaRPr>
          </a:p>
          <a:p>
            <a:pPr marL="0" indent="0" algn="ctr">
              <a:buNone/>
            </a:pPr>
            <a:r>
              <a:rPr lang="en-ZA" altLang="en-US" sz="2200" b="1" dirty="0" smtClean="0">
                <a:solidFill>
                  <a:schemeClr val="bg1"/>
                </a:solidFill>
                <a:sym typeface="+mn-ea"/>
              </a:rPr>
              <a:t>1 </a:t>
            </a:r>
            <a:r>
              <a:rPr lang="en-ZA" altLang="en-US" sz="2200" b="1" dirty="0">
                <a:solidFill>
                  <a:schemeClr val="bg1"/>
                </a:solidFill>
                <a:sym typeface="+mn-ea"/>
              </a:rPr>
              <a:t>: 3 = ? : 12</a:t>
            </a:r>
            <a:endParaRPr lang="en-ZA" altLang="en-US" sz="2200" b="1" dirty="0">
              <a:solidFill>
                <a:schemeClr val="bg1"/>
              </a:solidFill>
              <a:sym typeface="+mn-ea"/>
            </a:endParaRPr>
          </a:p>
          <a:p>
            <a:pPr marL="535305" lvl="1" indent="-268605">
              <a:buAutoNum type="arabicPeriod"/>
            </a:pPr>
            <a:r>
              <a:rPr lang="en-ZA" altLang="en-US" sz="2000" dirty="0" smtClean="0">
                <a:sym typeface="+mn-ea"/>
              </a:rPr>
              <a:t>Add </a:t>
            </a:r>
            <a:r>
              <a:rPr lang="en-ZA" altLang="en-US" sz="2000" dirty="0">
                <a:sym typeface="+mn-ea"/>
              </a:rPr>
              <a:t>the number of parts of the ratio together</a:t>
            </a:r>
            <a:r>
              <a:rPr lang="en-ZA" altLang="en-US" sz="2000" dirty="0" smtClean="0">
                <a:sym typeface="+mn-ea"/>
              </a:rPr>
              <a:t>:</a:t>
            </a:r>
            <a:endParaRPr lang="en-ZA" altLang="en-US" sz="2000" dirty="0" smtClean="0">
              <a:sym typeface="+mn-ea"/>
            </a:endParaRPr>
          </a:p>
          <a:p>
            <a:pPr marL="0" indent="0" algn="ctr">
              <a:buNone/>
            </a:pPr>
            <a:r>
              <a:rPr lang="en-ZA" altLang="en-US" sz="2200" b="1" dirty="0" smtClean="0">
                <a:solidFill>
                  <a:schemeClr val="bg1"/>
                </a:solidFill>
                <a:sym typeface="+mn-ea"/>
              </a:rPr>
              <a:t> 1 </a:t>
            </a:r>
            <a:r>
              <a:rPr lang="en-ZA" altLang="en-US" sz="2200" b="1" dirty="0">
                <a:solidFill>
                  <a:schemeClr val="bg1"/>
                </a:solidFill>
                <a:sym typeface="+mn-ea"/>
              </a:rPr>
              <a:t>+ 3 = 4 parts</a:t>
            </a:r>
            <a:endParaRPr lang="en-ZA" altLang="en-US" sz="2200" b="1" dirty="0">
              <a:solidFill>
                <a:schemeClr val="bg1"/>
              </a:solidFill>
              <a:sym typeface="+mn-ea"/>
            </a:endParaRPr>
          </a:p>
          <a:p>
            <a:pPr marL="535305" indent="-268605">
              <a:buFont typeface="+mj-lt"/>
              <a:buAutoNum type="arabicPeriod" startAt="2"/>
            </a:pPr>
            <a:r>
              <a:rPr lang="en-ZA" altLang="en-US" sz="2000" dirty="0" smtClean="0">
                <a:sym typeface="+mn-ea"/>
              </a:rPr>
              <a:t>Find </a:t>
            </a:r>
            <a:r>
              <a:rPr lang="en-ZA" altLang="en-US" sz="2000" dirty="0">
                <a:sym typeface="+mn-ea"/>
              </a:rPr>
              <a:t>how many there are in one </a:t>
            </a:r>
            <a:r>
              <a:rPr lang="en-ZA" altLang="en-US" sz="2000" dirty="0" smtClean="0">
                <a:sym typeface="+mn-ea"/>
              </a:rPr>
              <a:t>part:</a:t>
            </a:r>
            <a:endParaRPr lang="en-ZA" altLang="en-US" sz="2000" dirty="0" smtClean="0">
              <a:sym typeface="+mn-ea"/>
            </a:endParaRPr>
          </a:p>
          <a:p>
            <a:pPr marL="0" indent="0" algn="ctr">
              <a:buNone/>
            </a:pPr>
            <a:r>
              <a:rPr lang="en-ZA" altLang="en-US" sz="2200" b="1" dirty="0" smtClean="0">
                <a:solidFill>
                  <a:schemeClr val="bg1"/>
                </a:solidFill>
                <a:sym typeface="+mn-ea"/>
              </a:rPr>
              <a:t>12 </a:t>
            </a:r>
            <a:r>
              <a:rPr lang="en-ZA" altLang="en-US" sz="2200" b="1" dirty="0">
                <a:solidFill>
                  <a:schemeClr val="bg1"/>
                </a:solidFill>
                <a:sym typeface="+mn-ea"/>
              </a:rPr>
              <a:t>÷ 3 = 4 wheelbarrows</a:t>
            </a:r>
            <a:endParaRPr lang="en-ZA" altLang="en-US" sz="2200" b="1" dirty="0">
              <a:solidFill>
                <a:schemeClr val="bg1"/>
              </a:solidFill>
              <a:sym typeface="+mn-ea"/>
            </a:endParaRPr>
          </a:p>
          <a:p>
            <a:pPr marL="535305" indent="-268605">
              <a:buFont typeface="+mj-lt"/>
              <a:buAutoNum type="arabicPeriod" startAt="3"/>
            </a:pPr>
            <a:r>
              <a:rPr lang="en-ZA" altLang="en-US" sz="2000" dirty="0" smtClean="0">
                <a:sym typeface="+mn-ea"/>
              </a:rPr>
              <a:t>Multiply </a:t>
            </a:r>
            <a:r>
              <a:rPr lang="en-ZA" altLang="en-US" sz="2000" dirty="0">
                <a:sym typeface="+mn-ea"/>
              </a:rPr>
              <a:t>by the ratio part </a:t>
            </a:r>
            <a:r>
              <a:rPr lang="en-ZA" altLang="en-US" sz="2000" dirty="0" smtClean="0">
                <a:sym typeface="+mn-ea"/>
              </a:rPr>
              <a:t>needed:</a:t>
            </a:r>
            <a:endParaRPr lang="en-ZA" altLang="en-US" sz="2000" dirty="0" smtClean="0">
              <a:sym typeface="+mn-ea"/>
            </a:endParaRPr>
          </a:p>
          <a:p>
            <a:pPr marL="0" indent="0" algn="ctr">
              <a:buNone/>
            </a:pPr>
            <a:r>
              <a:rPr lang="en-ZA" altLang="en-US" sz="2200" b="1" dirty="0" smtClean="0">
                <a:solidFill>
                  <a:schemeClr val="bg1"/>
                </a:solidFill>
                <a:sym typeface="+mn-ea"/>
              </a:rPr>
              <a:t>4 </a:t>
            </a:r>
            <a:r>
              <a:rPr lang="en-ZA" altLang="en-US" sz="2200" b="1" dirty="0">
                <a:solidFill>
                  <a:schemeClr val="bg1"/>
                </a:solidFill>
                <a:sym typeface="+mn-ea"/>
              </a:rPr>
              <a:t>× 1 = 4</a:t>
            </a:r>
            <a:endParaRPr lang="en-ZA" altLang="en-US" sz="2200" b="1" dirty="0">
              <a:solidFill>
                <a:schemeClr val="bg1"/>
              </a:solidFill>
              <a:sym typeface="+mn-ea"/>
            </a:endParaRPr>
          </a:p>
          <a:p>
            <a:pPr marL="0" indent="0">
              <a:buNone/>
            </a:pPr>
            <a:r>
              <a:rPr lang="en-ZA" altLang="en-US" sz="2000" b="1" dirty="0">
                <a:sym typeface="+mn-ea"/>
              </a:rPr>
              <a:t>We need 4 wheelbarrows of cement.</a:t>
            </a:r>
            <a:endParaRPr lang="en-ZA" altLang="en-US" sz="2000" b="1"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044" y="2066117"/>
            <a:ext cx="3046716" cy="360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fade">
                                      <p:cBhvr>
                                        <p:cTn id="48" dur="500"/>
                                        <p:tgtEl>
                                          <p:spTgt spid="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fade">
                                      <p:cBhvr>
                                        <p:cTn id="53" dur="500"/>
                                        <p:tgtEl>
                                          <p:spTgt spid="8">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animEffect transition="in" filter="fade">
                                      <p:cBhvr>
                                        <p:cTn id="58" dur="500"/>
                                        <p:tgtEl>
                                          <p:spTgt spid="8">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4.1 </a:t>
            </a:r>
            <a:endParaRPr lang="en-ZA" dirty="0"/>
          </a:p>
        </p:txBody>
      </p:sp>
      <p:sp>
        <p:nvSpPr>
          <p:cNvPr id="3" name="Content Placeholder 2"/>
          <p:cNvSpPr>
            <a:spLocks noGrp="1"/>
          </p:cNvSpPr>
          <p:nvPr>
            <p:ph sz="quarter" idx="10"/>
          </p:nvPr>
        </p:nvSpPr>
        <p:spPr/>
        <p:txBody>
          <a:bodyPr/>
          <a:lstStyle/>
          <a:p>
            <a:r>
              <a:rPr lang="en-ZA" dirty="0" smtClean="0"/>
              <a:t>Exercise 4.1</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4.1 </a:t>
            </a:r>
            <a:r>
              <a:rPr lang="en-US" altLang="en-US" sz="2000" dirty="0"/>
              <a:t>on </a:t>
            </a:r>
            <a:r>
              <a:rPr lang="en-US" altLang="en-US" sz="2000" b="1" dirty="0"/>
              <a:t>page </a:t>
            </a:r>
            <a:r>
              <a:rPr lang="en-ZA" altLang="en-US" sz="2000" b="1" dirty="0" smtClean="0"/>
              <a:t>61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200" dirty="0">
                <a:sym typeface="+mn-ea"/>
              </a:rPr>
              <a:t>Perform workplace related calculations involving proportions</a:t>
            </a:r>
            <a:endParaRPr lang="en-ZA" sz="4200" dirty="0"/>
          </a:p>
        </p:txBody>
      </p:sp>
      <p:sp>
        <p:nvSpPr>
          <p:cNvPr id="3" name="Content Placeholder 2"/>
          <p:cNvSpPr>
            <a:spLocks noGrp="1"/>
          </p:cNvSpPr>
          <p:nvPr>
            <p:ph idx="1"/>
          </p:nvPr>
        </p:nvSpPr>
        <p:spPr>
          <a:xfrm>
            <a:off x="399289" y="3295291"/>
            <a:ext cx="7905751" cy="2782321"/>
          </a:xfrm>
        </p:spPr>
        <p:txBody>
          <a:bodyPr/>
          <a:lstStyle/>
          <a:p>
            <a:r>
              <a:rPr lang="en-ZA" altLang="en-US" b="1" dirty="0" smtClean="0">
                <a:sym typeface="+mn-ea"/>
              </a:rPr>
              <a:t>Examples:</a:t>
            </a:r>
            <a:endParaRPr lang="en-ZA" altLang="en-US" b="1" dirty="0">
              <a:sym typeface="+mn-ea"/>
            </a:endParaRPr>
          </a:p>
          <a:p>
            <a:pPr marL="535305" indent="-173355">
              <a:buFont typeface="Arial" panose="020B0604020202020204" pitchFamily="34" charset="0"/>
              <a:buChar char="•"/>
            </a:pPr>
            <a:r>
              <a:rPr lang="en-ZA" altLang="en-US" dirty="0">
                <a:sym typeface="+mn-ea"/>
              </a:rPr>
              <a:t>Chefs often need to make more, or less, of a recipe, using proportion. </a:t>
            </a:r>
            <a:endParaRPr lang="en-ZA" altLang="en-US" dirty="0">
              <a:sym typeface="+mn-ea"/>
            </a:endParaRPr>
          </a:p>
          <a:p>
            <a:pPr marL="535305" indent="-173355">
              <a:buFont typeface="Arial" panose="020B0604020202020204" pitchFamily="34" charset="0"/>
              <a:buChar char="•"/>
            </a:pPr>
            <a:r>
              <a:rPr lang="en-ZA" altLang="en-US" dirty="0">
                <a:sym typeface="+mn-ea"/>
              </a:rPr>
              <a:t>Cleaners may dilute a cleaning fluid in water in a 1 : 8 ratio and use proportion to make up the correct volume needed.</a:t>
            </a:r>
            <a:endParaRPr lang="en-ZA" altLang="en-US" dirty="0">
              <a:sym typeface="+mn-ea"/>
            </a:endParaRPr>
          </a:p>
          <a:p>
            <a:pPr marL="535305" indent="-173355">
              <a:buFont typeface="Arial" panose="020B0604020202020204" pitchFamily="34" charset="0"/>
              <a:buChar char="•"/>
            </a:pPr>
            <a:r>
              <a:rPr lang="en-ZA" altLang="en-US" dirty="0">
                <a:sym typeface="+mn-ea"/>
              </a:rPr>
              <a:t>The number of builders needed to complete a job is indirectly proportional to the length of time the job takes. </a:t>
            </a:r>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dirty="0"/>
          </a:p>
        </p:txBody>
      </p:sp>
      <p:sp>
        <p:nvSpPr>
          <p:cNvPr id="4" name="Text Placeholder 3"/>
          <p:cNvSpPr>
            <a:spLocks noGrp="1"/>
          </p:cNvSpPr>
          <p:nvPr>
            <p:ph type="body" sz="quarter" idx="10"/>
          </p:nvPr>
        </p:nvSpPr>
        <p:spPr/>
        <p:txBody>
          <a:bodyPr/>
          <a:lstStyle/>
          <a:p>
            <a:r>
              <a:rPr lang="en-ZA" dirty="0"/>
              <a:t>Unit </a:t>
            </a:r>
            <a:r>
              <a:rPr lang="en-ZA" dirty="0" smtClean="0"/>
              <a:t>4.2</a:t>
            </a:r>
            <a:endParaRPr lang="en-ZA" dirty="0"/>
          </a:p>
        </p:txBody>
      </p:sp>
      <p:sp>
        <p:nvSpPr>
          <p:cNvPr id="5" name="Rectangle 4"/>
          <p:cNvSpPr/>
          <p:nvPr/>
        </p:nvSpPr>
        <p:spPr>
          <a:xfrm>
            <a:off x="484419" y="2058247"/>
            <a:ext cx="7558914" cy="969625"/>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Content Placeholder 2"/>
          <p:cNvSpPr txBox="1"/>
          <p:nvPr/>
        </p:nvSpPr>
        <p:spPr>
          <a:xfrm>
            <a:off x="868447" y="1865394"/>
            <a:ext cx="1417553"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smtClean="0">
                <a:solidFill>
                  <a:srgbClr val="64AFA8"/>
                </a:solidFill>
              </a:rPr>
              <a:t>Proportion</a:t>
            </a:r>
            <a:endParaRPr lang="en-GB" sz="2000" b="1" i="1" dirty="0">
              <a:solidFill>
                <a:srgbClr val="64AFA8"/>
              </a:solidFill>
            </a:endParaRPr>
          </a:p>
        </p:txBody>
      </p:sp>
      <p:sp>
        <p:nvSpPr>
          <p:cNvPr id="7" name="TextBox 6"/>
          <p:cNvSpPr txBox="1"/>
          <p:nvPr/>
        </p:nvSpPr>
        <p:spPr>
          <a:xfrm>
            <a:off x="640049" y="2196364"/>
            <a:ext cx="7227242" cy="707886"/>
          </a:xfrm>
          <a:prstGeom prst="rect">
            <a:avLst/>
          </a:prstGeom>
          <a:noFill/>
        </p:spPr>
        <p:txBody>
          <a:bodyPr wrap="square" rtlCol="0">
            <a:spAutoFit/>
          </a:bodyPr>
          <a:lstStyle/>
          <a:p>
            <a:pPr marL="266700" indent="-266700">
              <a:buFont typeface="Arial" panose="020B0604020202020204" pitchFamily="34" charset="0"/>
              <a:buChar char="•"/>
            </a:pPr>
            <a:r>
              <a:rPr lang="en-ZA" altLang="en-US" sz="2000" dirty="0">
                <a:sym typeface="+mn-ea"/>
              </a:rPr>
              <a:t>A </a:t>
            </a:r>
            <a:r>
              <a:rPr lang="en-ZA" altLang="en-US" sz="2000" b="1" dirty="0">
                <a:sym typeface="+mn-ea"/>
              </a:rPr>
              <a:t>proportion</a:t>
            </a:r>
            <a:r>
              <a:rPr lang="en-ZA" altLang="en-US" sz="2000" dirty="0">
                <a:sym typeface="+mn-ea"/>
              </a:rPr>
              <a:t> is an equation with a ratio on each side. </a:t>
            </a:r>
            <a:endParaRPr lang="en-ZA" altLang="en-US" sz="2000" dirty="0" smtClean="0">
              <a:sym typeface="+mn-ea"/>
            </a:endParaRPr>
          </a:p>
          <a:p>
            <a:pPr marL="266700" indent="-266700">
              <a:buFont typeface="Arial" panose="020B0604020202020204" pitchFamily="34" charset="0"/>
              <a:buChar char="•"/>
            </a:pPr>
            <a:r>
              <a:rPr lang="en-ZA" altLang="en-US" sz="2000" dirty="0" smtClean="0">
                <a:sym typeface="+mn-ea"/>
              </a:rPr>
              <a:t>It </a:t>
            </a:r>
            <a:r>
              <a:rPr lang="en-ZA" altLang="en-US" sz="2000" dirty="0">
                <a:sym typeface="+mn-ea"/>
              </a:rPr>
              <a:t>is a statement that two ratios are equal (or “in proportion”) </a:t>
            </a:r>
            <a:endParaRPr lang="en-ZA" altLang="en-US" sz="2000" dirty="0">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sym typeface="+mn-ea"/>
              </a:rPr>
              <a:t>Direct proportion</a:t>
            </a:r>
            <a:endParaRPr lang="en-ZA" dirty="0"/>
          </a:p>
        </p:txBody>
      </p:sp>
      <p:sp>
        <p:nvSpPr>
          <p:cNvPr id="3" name="Content Placeholder 2"/>
          <p:cNvSpPr>
            <a:spLocks noGrp="1"/>
          </p:cNvSpPr>
          <p:nvPr>
            <p:ph idx="1"/>
          </p:nvPr>
        </p:nvSpPr>
        <p:spPr>
          <a:xfrm>
            <a:off x="399289" y="2926483"/>
            <a:ext cx="7905751" cy="3151128"/>
          </a:xfrm>
        </p:spPr>
        <p:txBody>
          <a:bodyPr/>
          <a:lstStyle/>
          <a:p>
            <a:pPr marL="0" indent="0">
              <a:buNone/>
            </a:pPr>
            <a:r>
              <a:rPr lang="en-ZA" altLang="en-US" sz="2000" b="1" dirty="0" smtClean="0"/>
              <a:t>Example</a:t>
            </a:r>
            <a:r>
              <a:rPr lang="en-ZA" altLang="en-US" sz="2000" b="1" dirty="0"/>
              <a:t>:</a:t>
            </a:r>
            <a:endParaRPr lang="en-ZA" altLang="en-US" sz="2000" b="1" dirty="0"/>
          </a:p>
          <a:p>
            <a:pPr marL="535305" indent="-173355"/>
            <a:r>
              <a:rPr lang="en-ZA" altLang="en-US" sz="2000" dirty="0"/>
              <a:t>Joseph earns R1 500 per week when working 5 hours per day; he earns R3 000 if he works 10 hours a day. </a:t>
            </a:r>
            <a:endParaRPr lang="en-ZA" altLang="en-US" sz="2000" dirty="0"/>
          </a:p>
          <a:p>
            <a:pPr marL="535305" indent="-173355"/>
            <a:r>
              <a:rPr lang="en-ZA" altLang="en-US" sz="2000" dirty="0"/>
              <a:t>His salary increases in proportion to his number of working hours per day. So his salary is directly proportional to the number of working hours. </a:t>
            </a:r>
            <a:endParaRPr lang="en-ZA" altLang="en-US" sz="2000" dirty="0"/>
          </a:p>
          <a:p>
            <a:pPr marL="535305" indent="-173355"/>
            <a:r>
              <a:rPr lang="en-ZA" altLang="en-US" sz="2000" dirty="0"/>
              <a:t>We can write:		</a:t>
            </a:r>
            <a:endParaRPr lang="en-ZA" altLang="en-US" sz="2000" dirty="0"/>
          </a:p>
          <a:p>
            <a:pPr marL="535305" indent="0">
              <a:buNone/>
            </a:pPr>
            <a:r>
              <a:rPr lang="en-ZA" altLang="en-US" sz="2000" dirty="0"/>
              <a:t>If you cross multiply, the products are equal. </a:t>
            </a:r>
            <a:endParaRPr lang="en-ZA" altLang="en-US" sz="2000" dirty="0" smtClean="0"/>
          </a:p>
          <a:p>
            <a:pPr marL="535305" indent="0">
              <a:buNone/>
            </a:pPr>
            <a:r>
              <a:rPr lang="en-ZA" altLang="en-US" sz="2000" dirty="0" smtClean="0"/>
              <a:t>30 </a:t>
            </a:r>
            <a:r>
              <a:rPr lang="en-ZA" altLang="en-US" sz="2000" dirty="0"/>
              <a:t>000 = 30 000 	</a:t>
            </a:r>
            <a:endParaRPr lang="en-ZA" altLang="en-US" sz="2000" dirty="0"/>
          </a:p>
          <a:p>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4.2</a:t>
            </a:r>
            <a:endParaRPr lang="en-ZA" dirty="0">
              <a:solidFill>
                <a:schemeClr val="bg1">
                  <a:lumMod val="65000"/>
                </a:schemeClr>
              </a:solidFill>
            </a:endParaRPr>
          </a:p>
        </p:txBody>
      </p:sp>
      <p:sp>
        <p:nvSpPr>
          <p:cNvPr id="7" name="Rectangle 6"/>
          <p:cNvSpPr/>
          <p:nvPr/>
        </p:nvSpPr>
        <p:spPr>
          <a:xfrm>
            <a:off x="484419" y="1605728"/>
            <a:ext cx="7558914" cy="1127902"/>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8" name="Content Placeholder 2"/>
          <p:cNvSpPr txBox="1"/>
          <p:nvPr/>
        </p:nvSpPr>
        <p:spPr>
          <a:xfrm>
            <a:off x="868448" y="1412875"/>
            <a:ext cx="2064534"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smtClean="0">
                <a:solidFill>
                  <a:srgbClr val="64AFA8"/>
                </a:solidFill>
              </a:rPr>
              <a:t>Direct proportion</a:t>
            </a:r>
            <a:endParaRPr lang="en-GB" sz="2000" b="1" i="1" dirty="0">
              <a:solidFill>
                <a:srgbClr val="64AFA8"/>
              </a:solidFill>
            </a:endParaRPr>
          </a:p>
        </p:txBody>
      </p:sp>
      <p:sp>
        <p:nvSpPr>
          <p:cNvPr id="9" name="TextBox 8"/>
          <p:cNvSpPr txBox="1"/>
          <p:nvPr/>
        </p:nvSpPr>
        <p:spPr>
          <a:xfrm>
            <a:off x="640049" y="1700715"/>
            <a:ext cx="7279000" cy="1015663"/>
          </a:xfrm>
          <a:prstGeom prst="rect">
            <a:avLst/>
          </a:prstGeom>
          <a:noFill/>
        </p:spPr>
        <p:txBody>
          <a:bodyPr wrap="square" rtlCol="0">
            <a:spAutoFit/>
          </a:bodyPr>
          <a:lstStyle/>
          <a:p>
            <a:r>
              <a:rPr lang="en-ZA" altLang="en-US" sz="2000" dirty="0"/>
              <a:t>If two quantities are in direct proportion, then as one value gets bigger, the other also gets bigger. If one value gets smaller, so does the other value. </a:t>
            </a:r>
            <a:endParaRPr lang="en-ZA" altLang="en-US" sz="2000" dirty="0"/>
          </a:p>
        </p:txBody>
      </p:sp>
      <p:graphicFrame>
        <p:nvGraphicFramePr>
          <p:cNvPr id="11" name="Content Placeholder 7"/>
          <p:cNvGraphicFramePr/>
          <p:nvPr/>
        </p:nvGraphicFramePr>
        <p:xfrm>
          <a:off x="2530475" y="4826635"/>
          <a:ext cx="1113790" cy="575945"/>
        </p:xfrm>
        <a:graphic>
          <a:graphicData uri="http://schemas.openxmlformats.org/presentationml/2006/ole">
            <mc:AlternateContent xmlns:mc="http://schemas.openxmlformats.org/markup-compatibility/2006">
              <mc:Choice xmlns:v="urn:schemas-microsoft-com:vml" Requires="v">
                <p:oleObj spid="_x0000_s34829" name="" r:id="rId1" imgW="1564640" imgH="584835" progId="Equation.KSEE3">
                  <p:embed/>
                </p:oleObj>
              </mc:Choice>
              <mc:Fallback>
                <p:oleObj name="" r:id="rId1" imgW="1564640" imgH="584835" progId="Equation.KSEE3">
                  <p:embed/>
                  <p:pic>
                    <p:nvPicPr>
                      <p:cNvPr id="0" name="Content Placeholder 7"/>
                      <p:cNvPicPr/>
                      <p:nvPr/>
                    </p:nvPicPr>
                    <p:blipFill>
                      <a:blip r:embed="rId2"/>
                      <a:stretch>
                        <a:fillRect/>
                      </a:stretch>
                    </p:blipFill>
                    <p:spPr>
                      <a:xfrm>
                        <a:off x="2530475" y="4826635"/>
                        <a:ext cx="1113790" cy="57594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sym typeface="+mn-ea"/>
              </a:rPr>
              <a:t>Example 4.6 page 62</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4.2</a:t>
            </a:r>
            <a:endParaRPr lang="en-ZA" dirty="0">
              <a:solidFill>
                <a:schemeClr val="bg1">
                  <a:lumMod val="65000"/>
                </a:schemeClr>
              </a:solidFill>
            </a:endParaRPr>
          </a:p>
        </p:txBody>
      </p:sp>
      <p:sp>
        <p:nvSpPr>
          <p:cNvPr id="5" name="Rectangle 4"/>
          <p:cNvSpPr/>
          <p:nvPr/>
        </p:nvSpPr>
        <p:spPr>
          <a:xfrm>
            <a:off x="863600" y="1419374"/>
            <a:ext cx="7200900" cy="460201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A6CE39"/>
              </a:solidFill>
            </a:endParaRPr>
          </a:p>
        </p:txBody>
      </p:sp>
      <p:sp>
        <p:nvSpPr>
          <p:cNvPr id="6" name="Rectangle 5"/>
          <p:cNvSpPr/>
          <p:nvPr/>
        </p:nvSpPr>
        <p:spPr>
          <a:xfrm>
            <a:off x="352501" y="158178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91740"/>
            <a:ext cx="977166" cy="1010861"/>
          </a:xfrm>
          <a:prstGeom prst="rect">
            <a:avLst/>
          </a:prstGeom>
        </p:spPr>
      </p:pic>
      <p:sp>
        <p:nvSpPr>
          <p:cNvPr id="8" name="Content Placeholder 2"/>
          <p:cNvSpPr>
            <a:spLocks noGrp="1"/>
          </p:cNvSpPr>
          <p:nvPr>
            <p:ph idx="1"/>
          </p:nvPr>
        </p:nvSpPr>
        <p:spPr>
          <a:xfrm>
            <a:off x="1973178" y="1731358"/>
            <a:ext cx="5764716" cy="3812987"/>
          </a:xfrm>
          <a:prstGeom prst="rect">
            <a:avLst/>
          </a:prstGeom>
        </p:spPr>
        <p:txBody>
          <a:bodyPr/>
          <a:lstStyle/>
          <a:p>
            <a:pPr marL="0" indent="0">
              <a:buNone/>
            </a:pPr>
            <a:r>
              <a:rPr lang="en-ZA" altLang="en-US" sz="2000" dirty="0">
                <a:sym typeface="+mn-ea"/>
              </a:rPr>
              <a:t>13 cardboard packaging boxes cost R208.</a:t>
            </a:r>
            <a:endParaRPr lang="en-ZA" altLang="en-US" sz="2000" dirty="0">
              <a:sym typeface="+mn-ea"/>
            </a:endParaRPr>
          </a:p>
          <a:p>
            <a:pPr marL="0" indent="0">
              <a:buNone/>
            </a:pPr>
            <a:endParaRPr lang="en-ZA" altLang="en-US" sz="2000" dirty="0" smtClean="0">
              <a:sym typeface="+mn-ea"/>
            </a:endParaRPr>
          </a:p>
          <a:p>
            <a:pPr marL="0" indent="0">
              <a:buNone/>
            </a:pPr>
            <a:r>
              <a:rPr lang="en-ZA" altLang="en-US" sz="2000" dirty="0" smtClean="0">
                <a:sym typeface="+mn-ea"/>
              </a:rPr>
              <a:t>How </a:t>
            </a:r>
            <a:r>
              <a:rPr lang="en-ZA" altLang="en-US" sz="2000" dirty="0">
                <a:sym typeface="+mn-ea"/>
              </a:rPr>
              <a:t>much will 6 boxes cost?</a:t>
            </a:r>
            <a:endParaRPr lang="en-ZA" altLang="en-US" sz="2000" dirty="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Solve rate, ratio and proportion problems in a workplace context</a:t>
            </a:r>
            <a:endParaRPr lang="en-GB" dirty="0"/>
          </a:p>
        </p:txBody>
      </p:sp>
      <p:sp>
        <p:nvSpPr>
          <p:cNvPr id="3" name="Text Placeholder 2"/>
          <p:cNvSpPr>
            <a:spLocks noGrp="1"/>
          </p:cNvSpPr>
          <p:nvPr>
            <p:ph type="body" idx="1"/>
          </p:nvPr>
        </p:nvSpPr>
        <p:spPr/>
        <p:txBody>
          <a:bodyPr/>
          <a:lstStyle/>
          <a:p>
            <a:r>
              <a:rPr lang="en-ZA" sz="3200" dirty="0"/>
              <a:t>Module </a:t>
            </a:r>
            <a:r>
              <a:rPr lang="en-ZA" sz="3200" dirty="0" smtClean="0"/>
              <a:t>4</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7"/>
            <a:ext cx="7202854" cy="460201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p:nvPr/>
        </p:nvGrpSpPr>
        <p:grpSpPr>
          <a:xfrm>
            <a:off x="381031" y="1581785"/>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altLang="en-US" dirty="0">
                <a:sym typeface="+mn-ea"/>
              </a:rPr>
              <a:t>Example 4.6 page 62</a:t>
            </a:r>
            <a:r>
              <a:rPr lang="en-ZA" altLang="en-US" sz="3200" dirty="0">
                <a:sym typeface="+mn-ea"/>
              </a:rPr>
              <a:t> continued ...</a:t>
            </a:r>
            <a:endParaRPr lang="en-ZA" altLang="en-US" sz="3200" dirty="0">
              <a:sym typeface="+mn-ea"/>
            </a:endParaRP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4.2</a:t>
            </a:r>
            <a:endParaRPr lang="en-ZA" dirty="0">
              <a:solidFill>
                <a:schemeClr val="bg1">
                  <a:lumMod val="65000"/>
                </a:schemeClr>
              </a:solidFill>
            </a:endParaRPr>
          </a:p>
        </p:txBody>
      </p:sp>
      <p:sp>
        <p:nvSpPr>
          <p:cNvPr id="8" name="Content Placeholder 2"/>
          <p:cNvSpPr>
            <a:spLocks noGrp="1"/>
          </p:cNvSpPr>
          <p:nvPr>
            <p:ph idx="1"/>
          </p:nvPr>
        </p:nvSpPr>
        <p:spPr>
          <a:xfrm>
            <a:off x="2016308" y="1722732"/>
            <a:ext cx="5764716" cy="3812987"/>
          </a:xfrm>
          <a:prstGeom prst="rect">
            <a:avLst/>
          </a:prstGeom>
        </p:spPr>
        <p:txBody>
          <a:bodyPr/>
          <a:lstStyle/>
          <a:p>
            <a:pPr marL="180975" indent="-180975">
              <a:spcBef>
                <a:spcPts val="0"/>
              </a:spcBef>
            </a:pPr>
            <a:r>
              <a:rPr lang="en-ZA" altLang="en-US" sz="2000" dirty="0">
                <a:sym typeface="+mn-ea"/>
              </a:rPr>
              <a:t>Fewer boxes will cost less, so the quantities are in direct proportion. </a:t>
            </a:r>
            <a:endParaRPr lang="en-ZA" altLang="en-US" sz="2000" dirty="0">
              <a:sym typeface="+mn-ea"/>
            </a:endParaRPr>
          </a:p>
          <a:p>
            <a:pPr marL="0" indent="0" fontAlgn="auto">
              <a:spcBef>
                <a:spcPts val="0"/>
              </a:spcBef>
              <a:buNone/>
            </a:pPr>
            <a:r>
              <a:rPr lang="en-ZA" altLang="en-US" sz="2000" dirty="0">
                <a:sym typeface="+mn-ea"/>
              </a:rPr>
              <a:t>	13 boxes		R208</a:t>
            </a:r>
            <a:endParaRPr lang="en-ZA" altLang="en-US" sz="2000" dirty="0">
              <a:sym typeface="+mn-ea"/>
            </a:endParaRPr>
          </a:p>
          <a:p>
            <a:pPr marL="0" indent="0" fontAlgn="auto">
              <a:spcBef>
                <a:spcPts val="0"/>
              </a:spcBef>
              <a:buNone/>
            </a:pPr>
            <a:r>
              <a:rPr lang="en-ZA" altLang="en-US" sz="2000" dirty="0">
                <a:sym typeface="+mn-ea"/>
              </a:rPr>
              <a:t>	 6  boxes		unknown cost</a:t>
            </a:r>
            <a:endParaRPr lang="en-ZA" altLang="en-US" sz="2000" dirty="0">
              <a:sym typeface="+mn-ea"/>
            </a:endParaRPr>
          </a:p>
          <a:p>
            <a:pPr marL="180975" indent="-180975">
              <a:spcBef>
                <a:spcPts val="0"/>
              </a:spcBef>
            </a:pPr>
            <a:r>
              <a:rPr lang="en-ZA" altLang="en-US" sz="2000" dirty="0">
                <a:sym typeface="+mn-ea"/>
              </a:rPr>
              <a:t>Let's use </a:t>
            </a:r>
            <a:r>
              <a:rPr lang="en-ZA" altLang="en-US" sz="2000" i="1" dirty="0">
                <a:latin typeface="Times New Roman" panose="02020603050405020304" charset="0"/>
                <a:sym typeface="+mn-ea"/>
              </a:rPr>
              <a:t>x </a:t>
            </a:r>
            <a:r>
              <a:rPr lang="en-ZA" altLang="en-US" sz="2000" dirty="0">
                <a:sym typeface="+mn-ea"/>
              </a:rPr>
              <a:t>to show the unknown value and write a proportion.  </a:t>
            </a:r>
            <a:endParaRPr lang="en-ZA" altLang="en-US" sz="2000" dirty="0">
              <a:sym typeface="+mn-ea"/>
            </a:endParaRPr>
          </a:p>
          <a:p>
            <a:pPr marL="0" indent="0" fontAlgn="auto">
              <a:spcBef>
                <a:spcPts val="0"/>
              </a:spcBef>
              <a:buNone/>
            </a:pPr>
            <a:endParaRPr lang="en-ZA" altLang="en-US" sz="2000" dirty="0">
              <a:sym typeface="+mn-ea"/>
            </a:endParaRPr>
          </a:p>
          <a:p>
            <a:pPr marL="0" indent="0">
              <a:buNone/>
            </a:pPr>
            <a:endParaRPr lang="en-ZA" altLang="en-US" sz="2000" dirty="0">
              <a:sym typeface="+mn-ea"/>
            </a:endParaRPr>
          </a:p>
          <a:p>
            <a:pPr marL="457200" lvl="1" indent="0">
              <a:buNone/>
            </a:pPr>
            <a:r>
              <a:rPr lang="en-ZA" altLang="en-US" sz="2000" dirty="0"/>
              <a:t>13</a:t>
            </a:r>
            <a:r>
              <a:rPr lang="en-ZA" altLang="en-US" sz="2000" i="1" dirty="0">
                <a:latin typeface="Times New Roman" panose="02020603050405020304" charset="0"/>
              </a:rPr>
              <a:t>x</a:t>
            </a:r>
            <a:r>
              <a:rPr lang="en-ZA" altLang="en-US" sz="2000" dirty="0"/>
              <a:t> = 1 </a:t>
            </a:r>
            <a:r>
              <a:rPr lang="en-ZA" altLang="en-US" sz="2000" dirty="0" smtClean="0"/>
              <a:t>248</a:t>
            </a:r>
            <a:endParaRPr lang="en-ZA" altLang="en-US" sz="2000" dirty="0" smtClean="0"/>
          </a:p>
          <a:p>
            <a:pPr marL="457200" lvl="1" indent="0">
              <a:buNone/>
            </a:pPr>
            <a:endParaRPr lang="en-ZA" altLang="en-US" sz="500" dirty="0"/>
          </a:p>
          <a:p>
            <a:pPr marL="457200" lvl="1" indent="0">
              <a:buNone/>
            </a:pPr>
            <a:r>
              <a:rPr lang="en-ZA" altLang="en-US" sz="2000" i="1" dirty="0">
                <a:latin typeface="Times New Roman" panose="02020603050405020304" charset="0"/>
                <a:sym typeface="+mn-ea"/>
              </a:rPr>
              <a:t>x</a:t>
            </a:r>
            <a:r>
              <a:rPr lang="en-ZA" altLang="en-US" sz="2000" dirty="0"/>
              <a:t> = </a:t>
            </a:r>
            <a:endParaRPr lang="en-ZA" altLang="en-US" sz="2000" dirty="0"/>
          </a:p>
          <a:p>
            <a:pPr marL="457200" lvl="1" indent="0">
              <a:buNone/>
            </a:pPr>
            <a:endParaRPr lang="en-ZA" altLang="en-US" sz="500" i="1" dirty="0">
              <a:latin typeface="Times New Roman" panose="02020603050405020304" charset="0"/>
              <a:sym typeface="+mn-ea"/>
            </a:endParaRPr>
          </a:p>
          <a:p>
            <a:pPr marL="457200" lvl="1" indent="0">
              <a:buNone/>
            </a:pPr>
            <a:r>
              <a:rPr lang="en-ZA" altLang="en-US" sz="2000" i="1" dirty="0">
                <a:latin typeface="Times New Roman" panose="02020603050405020304" charset="0"/>
                <a:sym typeface="+mn-ea"/>
              </a:rPr>
              <a:t>x</a:t>
            </a:r>
            <a:r>
              <a:rPr lang="en-ZA" altLang="en-US" sz="2000" dirty="0"/>
              <a:t> = 96</a:t>
            </a:r>
            <a:endParaRPr lang="en-ZA" altLang="en-US" sz="2000" dirty="0"/>
          </a:p>
          <a:p>
            <a:pPr marL="457200" lvl="1" indent="0">
              <a:buNone/>
            </a:pPr>
            <a:r>
              <a:rPr lang="en-ZA" altLang="en-US" sz="2000" b="1" dirty="0"/>
              <a:t>6 boxes will cost R96. </a:t>
            </a:r>
            <a:endParaRPr lang="en-ZA" altLang="en-US" sz="2000" b="1"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9334" y="2066117"/>
            <a:ext cx="3046716" cy="3600000"/>
          </a:xfrm>
          <a:prstGeom prst="rect">
            <a:avLst/>
          </a:prstGeom>
          <a:noFill/>
          <a:ln>
            <a:noFill/>
          </a:ln>
        </p:spPr>
      </p:pic>
      <p:graphicFrame>
        <p:nvGraphicFramePr>
          <p:cNvPr id="10" name="Object 9"/>
          <p:cNvGraphicFramePr/>
          <p:nvPr/>
        </p:nvGraphicFramePr>
        <p:xfrm>
          <a:off x="2545725" y="3483457"/>
          <a:ext cx="1037590" cy="571500"/>
        </p:xfrm>
        <a:graphic>
          <a:graphicData uri="http://schemas.openxmlformats.org/presentationml/2006/ole">
            <mc:AlternateContent xmlns:mc="http://schemas.openxmlformats.org/markup-compatibility/2006">
              <mc:Choice xmlns:v="urn:schemas-microsoft-com:vml" Requires="v">
                <p:oleObj spid="_x0000_s26676" name="" r:id="rId3" imgW="609600" imgH="393700" progId="Equation.KSEE3">
                  <p:embed/>
                </p:oleObj>
              </mc:Choice>
              <mc:Fallback>
                <p:oleObj name="" r:id="rId3" imgW="609600" imgH="393700" progId="Equation.KSEE3">
                  <p:embed/>
                  <p:pic>
                    <p:nvPicPr>
                      <p:cNvPr id="0" name="Object 4"/>
                      <p:cNvPicPr/>
                      <p:nvPr/>
                    </p:nvPicPr>
                    <p:blipFill>
                      <a:blip r:embed="rId4"/>
                      <a:stretch>
                        <a:fillRect/>
                      </a:stretch>
                    </p:blipFill>
                    <p:spPr>
                      <a:xfrm>
                        <a:off x="2545725" y="3483457"/>
                        <a:ext cx="1037590" cy="571500"/>
                      </a:xfrm>
                      <a:prstGeom prst="rect">
                        <a:avLst/>
                      </a:prstGeom>
                    </p:spPr>
                  </p:pic>
                </p:oleObj>
              </mc:Fallback>
            </mc:AlternateContent>
          </a:graphicData>
        </a:graphic>
      </p:graphicFrame>
      <p:graphicFrame>
        <p:nvGraphicFramePr>
          <p:cNvPr id="16" name="Object 15"/>
          <p:cNvGraphicFramePr/>
          <p:nvPr/>
        </p:nvGraphicFramePr>
        <p:xfrm>
          <a:off x="2956524" y="4481302"/>
          <a:ext cx="459536" cy="486195"/>
        </p:xfrm>
        <a:graphic>
          <a:graphicData uri="http://schemas.openxmlformats.org/presentationml/2006/ole">
            <mc:AlternateContent xmlns:mc="http://schemas.openxmlformats.org/markup-compatibility/2006">
              <mc:Choice xmlns:v="urn:schemas-microsoft-com:vml" Requires="v">
                <p:oleObj spid="_x0000_s26677" name="Equation" r:id="rId5" imgW="8534400" imgH="9448800" progId="Equation.3">
                  <p:embed/>
                </p:oleObj>
              </mc:Choice>
              <mc:Fallback>
                <p:oleObj name="Equation" r:id="rId5" imgW="8534400" imgH="9448800" progId="Equation.3">
                  <p:embed/>
                  <p:pic>
                    <p:nvPicPr>
                      <p:cNvPr id="0" name="Object 8"/>
                      <p:cNvPicPr/>
                      <p:nvPr/>
                    </p:nvPicPr>
                    <p:blipFill>
                      <a:blip r:embed="rId6"/>
                      <a:stretch>
                        <a:fillRect/>
                      </a:stretch>
                    </p:blipFill>
                    <p:spPr>
                      <a:xfrm>
                        <a:off x="2956524" y="4481302"/>
                        <a:ext cx="459536" cy="486195"/>
                      </a:xfrm>
                      <a:prstGeom prst="rect">
                        <a:avLst/>
                      </a:prstGeom>
                    </p:spPr>
                  </p:pic>
                </p:oleObj>
              </mc:Fallback>
            </mc:AlternateContent>
          </a:graphicData>
        </a:graphic>
      </p:graphicFrame>
      <p:cxnSp>
        <p:nvCxnSpPr>
          <p:cNvPr id="5" name="Straight Arrow Connector 4"/>
          <p:cNvCxnSpPr/>
          <p:nvPr/>
        </p:nvCxnSpPr>
        <p:spPr>
          <a:xfrm flipV="1">
            <a:off x="2881223" y="3629225"/>
            <a:ext cx="305069" cy="236892"/>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809334" y="3634978"/>
            <a:ext cx="305069" cy="236892"/>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Effect transition="in" filter="fade">
                                      <p:cBhvr>
                                        <p:cTn id="58" dur="500"/>
                                        <p:tgtEl>
                                          <p:spTgt spid="8">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500"/>
                                        <p:tgtEl>
                                          <p:spTgt spid="8">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
                                            <p:txEl>
                                              <p:pRg st="10" end="10"/>
                                            </p:txEl>
                                          </p:spTgt>
                                        </p:tgtEl>
                                        <p:attrNameLst>
                                          <p:attrName>style.visibility</p:attrName>
                                        </p:attrNameLst>
                                      </p:cBhvr>
                                      <p:to>
                                        <p:strVal val="visible"/>
                                      </p:to>
                                    </p:set>
                                    <p:animEffect transition="in" filter="fade">
                                      <p:cBhvr>
                                        <p:cTn id="71" dur="500"/>
                                        <p:tgtEl>
                                          <p:spTgt spid="8">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
                                            <p:txEl>
                                              <p:pRg st="11" end="11"/>
                                            </p:txEl>
                                          </p:spTgt>
                                        </p:tgtEl>
                                        <p:attrNameLst>
                                          <p:attrName>style.visibility</p:attrName>
                                        </p:attrNameLst>
                                      </p:cBhvr>
                                      <p:to>
                                        <p:strVal val="visible"/>
                                      </p:to>
                                    </p:set>
                                    <p:animEffect transition="in" filter="fade">
                                      <p:cBhvr>
                                        <p:cTn id="76"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sym typeface="+mn-ea"/>
              </a:rPr>
              <a:t>Inverse or indirect proportion</a:t>
            </a:r>
            <a:endParaRPr lang="en-ZA" dirty="0"/>
          </a:p>
        </p:txBody>
      </p:sp>
      <p:sp>
        <p:nvSpPr>
          <p:cNvPr id="3" name="Content Placeholder 2"/>
          <p:cNvSpPr>
            <a:spLocks noGrp="1"/>
          </p:cNvSpPr>
          <p:nvPr>
            <p:ph idx="1"/>
          </p:nvPr>
        </p:nvSpPr>
        <p:spPr>
          <a:xfrm>
            <a:off x="399289" y="2926483"/>
            <a:ext cx="7905751" cy="3151128"/>
          </a:xfrm>
        </p:spPr>
        <p:txBody>
          <a:bodyPr/>
          <a:lstStyle/>
          <a:p>
            <a:pPr marL="0" indent="0">
              <a:buNone/>
            </a:pPr>
            <a:r>
              <a:rPr lang="en-ZA" altLang="en-US" sz="2000" b="1" dirty="0" smtClean="0"/>
              <a:t>Example</a:t>
            </a:r>
            <a:r>
              <a:rPr lang="en-ZA" altLang="en-US" sz="2000" b="1" dirty="0"/>
              <a:t>:</a:t>
            </a:r>
            <a:endParaRPr lang="en-ZA" altLang="en-US" sz="2000" b="1" dirty="0"/>
          </a:p>
          <a:p>
            <a:pPr marL="535305" indent="-173355">
              <a:tabLst>
                <a:tab pos="0" algn="l"/>
              </a:tabLst>
            </a:pPr>
            <a:r>
              <a:rPr lang="en-ZA" altLang="en-US" sz="2000" dirty="0" err="1"/>
              <a:t>Ntsako</a:t>
            </a:r>
            <a:r>
              <a:rPr lang="en-ZA" altLang="en-US" sz="2000" dirty="0"/>
              <a:t> paints a wall in </a:t>
            </a:r>
            <a:r>
              <a:rPr lang="en-ZA" altLang="en-US" sz="2000" b="1" dirty="0"/>
              <a:t>3</a:t>
            </a:r>
            <a:r>
              <a:rPr lang="en-ZA" altLang="en-US" sz="2000" dirty="0"/>
              <a:t> days. If </a:t>
            </a:r>
            <a:r>
              <a:rPr lang="en-ZA" altLang="en-US" sz="2000" dirty="0" err="1"/>
              <a:t>Vusi</a:t>
            </a:r>
            <a:r>
              <a:rPr lang="en-ZA" altLang="en-US" sz="2000" dirty="0"/>
              <a:t> worked with him at the same rate the job would take </a:t>
            </a:r>
            <a:r>
              <a:rPr lang="en-ZA" altLang="en-US" sz="2000" b="1" dirty="0"/>
              <a:t>1</a:t>
            </a:r>
            <a:r>
              <a:rPr lang="en-ZA" altLang="en-US" sz="2000" b="1" dirty="0">
                <a:latin typeface="Arial" panose="020B0604020202020204" pitchFamily="34" charset="0"/>
              </a:rPr>
              <a:t>½</a:t>
            </a:r>
            <a:r>
              <a:rPr lang="en-ZA" altLang="en-US" sz="2000" dirty="0"/>
              <a:t> days. So the more people involved, the quicker the job gets done. </a:t>
            </a:r>
            <a:endParaRPr lang="en-ZA" altLang="en-US" sz="2000" dirty="0"/>
          </a:p>
          <a:p>
            <a:pPr marL="535305" indent="-173355">
              <a:tabLst>
                <a:tab pos="0" algn="l"/>
              </a:tabLst>
            </a:pPr>
            <a:r>
              <a:rPr lang="en-ZA" altLang="en-US" sz="2000" dirty="0"/>
              <a:t>The time taken is indirectly proportional to the number of people.  </a:t>
            </a:r>
            <a:endParaRPr lang="en-ZA" altLang="en-US" sz="2000" dirty="0"/>
          </a:p>
          <a:p>
            <a:pPr marL="535305" indent="-173355">
              <a:tabLst>
                <a:tab pos="0" algn="l"/>
              </a:tabLst>
            </a:pPr>
            <a:r>
              <a:rPr lang="en-ZA" altLang="en-US" sz="2000" dirty="0"/>
              <a:t>The ratio of number of people is 	</a:t>
            </a:r>
            <a:r>
              <a:rPr lang="en-ZA" altLang="en-US" sz="2000" b="1" dirty="0"/>
              <a:t>1 : 2.</a:t>
            </a:r>
            <a:endParaRPr lang="en-ZA" altLang="en-US" sz="2000" b="1" dirty="0"/>
          </a:p>
          <a:p>
            <a:pPr marL="535305" indent="-173355">
              <a:tabLst>
                <a:tab pos="0" algn="l"/>
              </a:tabLst>
            </a:pPr>
            <a:r>
              <a:rPr lang="en-ZA" altLang="en-US" sz="2000" dirty="0"/>
              <a:t>The ratio of days spent is 		</a:t>
            </a:r>
            <a:r>
              <a:rPr lang="en-ZA" altLang="en-US" sz="2000" b="1" dirty="0"/>
              <a:t>3 : </a:t>
            </a:r>
            <a:r>
              <a:rPr lang="en-ZA" altLang="en-US" sz="2000" b="1" dirty="0">
                <a:sym typeface="+mn-ea"/>
              </a:rPr>
              <a:t>1</a:t>
            </a:r>
            <a:r>
              <a:rPr lang="en-ZA" altLang="en-US" sz="2000" b="1" dirty="0">
                <a:latin typeface="Arial" panose="020B0604020202020204" pitchFamily="34" charset="0"/>
                <a:sym typeface="+mn-ea"/>
              </a:rPr>
              <a:t>½</a:t>
            </a:r>
            <a:endParaRPr lang="en-ZA" altLang="en-US" sz="2000" b="1" dirty="0">
              <a:latin typeface="Arial" panose="020B0604020202020204" pitchFamily="34" charset="0"/>
              <a:sym typeface="+mn-ea"/>
            </a:endParaRPr>
          </a:p>
          <a:p>
            <a:pPr marL="535305" indent="-173355">
              <a:tabLst>
                <a:tab pos="0" algn="l"/>
              </a:tabLst>
            </a:pPr>
            <a:r>
              <a:rPr lang="en-ZA" altLang="en-US" sz="2000" dirty="0">
                <a:sym typeface="+mn-ea"/>
              </a:rPr>
              <a:t>The products are equal.  	</a:t>
            </a:r>
            <a:r>
              <a:rPr lang="en-ZA" altLang="en-US" sz="2000" dirty="0" smtClean="0">
                <a:sym typeface="+mn-ea"/>
              </a:rPr>
              <a:t>	</a:t>
            </a:r>
            <a:r>
              <a:rPr lang="en-ZA" altLang="en-US" sz="2000" b="1" dirty="0" smtClean="0">
                <a:sym typeface="+mn-ea"/>
              </a:rPr>
              <a:t>1 </a:t>
            </a:r>
            <a:r>
              <a:rPr lang="en-ZA" altLang="en-US" sz="2000" b="1" dirty="0">
                <a:sym typeface="+mn-ea"/>
              </a:rPr>
              <a:t>× 3 = 2 × </a:t>
            </a:r>
            <a:r>
              <a:rPr lang="en-ZA" altLang="en-US" sz="2000" b="1" dirty="0">
                <a:latin typeface="+mn-ea"/>
                <a:sym typeface="+mn-ea"/>
              </a:rPr>
              <a:t>1½</a:t>
            </a:r>
            <a:r>
              <a:rPr lang="en-ZA" altLang="en-US" sz="2000" b="1" dirty="0">
                <a:latin typeface="Arial" panose="020B0604020202020204" pitchFamily="34" charset="0"/>
                <a:sym typeface="+mn-ea"/>
              </a:rPr>
              <a:t> </a:t>
            </a:r>
            <a:endParaRPr lang="en-ZA" altLang="en-US" sz="2000" b="1" dirty="0">
              <a:latin typeface="Arial" panose="020B0604020202020204" pitchFamily="34" charset="0"/>
              <a:sym typeface="+mn-ea"/>
            </a:endParaRPr>
          </a:p>
          <a:p>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4.2</a:t>
            </a:r>
            <a:endParaRPr lang="en-ZA" dirty="0">
              <a:solidFill>
                <a:schemeClr val="bg1">
                  <a:lumMod val="65000"/>
                </a:schemeClr>
              </a:solidFill>
            </a:endParaRPr>
          </a:p>
        </p:txBody>
      </p:sp>
      <p:sp>
        <p:nvSpPr>
          <p:cNvPr id="7" name="Rectangle 6"/>
          <p:cNvSpPr/>
          <p:nvPr/>
        </p:nvSpPr>
        <p:spPr>
          <a:xfrm>
            <a:off x="484419" y="1605728"/>
            <a:ext cx="7558914" cy="1127902"/>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8" name="Content Placeholder 2"/>
          <p:cNvSpPr txBox="1"/>
          <p:nvPr/>
        </p:nvSpPr>
        <p:spPr>
          <a:xfrm>
            <a:off x="868447" y="1412875"/>
            <a:ext cx="2314699"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smtClean="0">
                <a:solidFill>
                  <a:srgbClr val="64AFA8"/>
                </a:solidFill>
              </a:rPr>
              <a:t>Inverse proportion</a:t>
            </a:r>
            <a:endParaRPr lang="en-GB" sz="2000" b="1" i="1" dirty="0">
              <a:solidFill>
                <a:srgbClr val="64AFA8"/>
              </a:solidFill>
            </a:endParaRPr>
          </a:p>
        </p:txBody>
      </p:sp>
      <p:sp>
        <p:nvSpPr>
          <p:cNvPr id="9" name="TextBox 8"/>
          <p:cNvSpPr txBox="1"/>
          <p:nvPr/>
        </p:nvSpPr>
        <p:spPr>
          <a:xfrm>
            <a:off x="640049" y="1700715"/>
            <a:ext cx="7279000" cy="1015663"/>
          </a:xfrm>
          <a:prstGeom prst="rect">
            <a:avLst/>
          </a:prstGeom>
          <a:noFill/>
        </p:spPr>
        <p:txBody>
          <a:bodyPr wrap="square" rtlCol="0">
            <a:spAutoFit/>
          </a:bodyPr>
          <a:lstStyle/>
          <a:p>
            <a:r>
              <a:rPr lang="en-ZA" altLang="en-US" sz="2000" dirty="0"/>
              <a:t>If two values are indirectly proportional to each other, as one value gets bigger, the other gets smaller. If one value gets smaller, the other gets bigger. </a:t>
            </a:r>
            <a:endParaRPr lang="en-ZA" alt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8"/>
            <a:ext cx="7202854" cy="1410086"/>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2" name="Title 1"/>
          <p:cNvSpPr>
            <a:spLocks noGrp="1"/>
          </p:cNvSpPr>
          <p:nvPr>
            <p:ph type="title"/>
          </p:nvPr>
        </p:nvSpPr>
        <p:spPr/>
        <p:txBody>
          <a:bodyPr/>
          <a:lstStyle/>
          <a:p>
            <a:r>
              <a:rPr lang="en-ZA" dirty="0">
                <a:sym typeface="+mn-ea"/>
              </a:rPr>
              <a:t>Example </a:t>
            </a:r>
            <a:r>
              <a:rPr lang="en-ZA" dirty="0" smtClean="0">
                <a:sym typeface="+mn-ea"/>
              </a:rPr>
              <a:t>4.7 </a:t>
            </a:r>
            <a:r>
              <a:rPr lang="en-ZA" dirty="0">
                <a:sym typeface="+mn-ea"/>
              </a:rPr>
              <a:t>page </a:t>
            </a:r>
            <a:r>
              <a:rPr lang="en-ZA" dirty="0" smtClean="0">
                <a:sym typeface="+mn-ea"/>
              </a:rPr>
              <a:t>63</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4.2</a:t>
            </a:r>
            <a:endParaRPr lang="en-ZA" dirty="0">
              <a:solidFill>
                <a:schemeClr val="bg1">
                  <a:lumMod val="65000"/>
                </a:schemeClr>
              </a:solidFill>
            </a:endParaRPr>
          </a:p>
        </p:txBody>
      </p:sp>
      <p:sp>
        <p:nvSpPr>
          <p:cNvPr id="8" name="Content Placeholder 2"/>
          <p:cNvSpPr>
            <a:spLocks noGrp="1"/>
          </p:cNvSpPr>
          <p:nvPr>
            <p:ph idx="1"/>
          </p:nvPr>
        </p:nvSpPr>
        <p:spPr>
          <a:xfrm>
            <a:off x="1532177" y="1682391"/>
            <a:ext cx="6231595" cy="980127"/>
          </a:xfrm>
          <a:prstGeom prst="rect">
            <a:avLst/>
          </a:prstGeom>
        </p:spPr>
        <p:txBody>
          <a:bodyPr/>
          <a:lstStyle/>
          <a:p>
            <a:pPr marL="268605" indent="-268605">
              <a:buFont typeface="+mj-lt"/>
              <a:buAutoNum type="arabicPeriod"/>
            </a:pPr>
            <a:r>
              <a:rPr lang="en-ZA" sz="2000" dirty="0" smtClean="0"/>
              <a:t>A </a:t>
            </a:r>
            <a:r>
              <a:rPr lang="en-ZA" sz="2000" dirty="0"/>
              <a:t>farmer ploughs his land in 6 days using 5 tractors. How many days will it take to plough the same area with 3 tractors? </a:t>
            </a:r>
            <a:endParaRPr lang="en-ZA" altLang="en-US" sz="2000" dirty="0">
              <a:sym typeface="+mn-ea"/>
            </a:endParaRPr>
          </a:p>
        </p:txBody>
      </p:sp>
      <p:grpSp>
        <p:nvGrpSpPr>
          <p:cNvPr id="20" name="Group 19"/>
          <p:cNvGrpSpPr/>
          <p:nvPr/>
        </p:nvGrpSpPr>
        <p:grpSpPr>
          <a:xfrm>
            <a:off x="352501" y="1588230"/>
            <a:ext cx="1029149" cy="955774"/>
            <a:chOff x="352501" y="2871461"/>
            <a:chExt cx="1525437" cy="1416679"/>
          </a:xfrm>
        </p:grpSpPr>
        <p:sp>
          <p:nvSpPr>
            <p:cNvPr id="21" name="Rectangle 20"/>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23" name="Rectangle 22"/>
          <p:cNvSpPr/>
          <p:nvPr/>
        </p:nvSpPr>
        <p:spPr>
          <a:xfrm>
            <a:off x="863600" y="2994190"/>
            <a:ext cx="7198724" cy="3015312"/>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24" name="Group 23"/>
          <p:cNvGrpSpPr>
            <a:grpSpLocks noChangeAspect="1"/>
          </p:cNvGrpSpPr>
          <p:nvPr/>
        </p:nvGrpSpPr>
        <p:grpSpPr>
          <a:xfrm>
            <a:off x="348042" y="3083638"/>
            <a:ext cx="1031115" cy="957600"/>
            <a:chOff x="352501" y="1521403"/>
            <a:chExt cx="1525437" cy="1416679"/>
          </a:xfrm>
        </p:grpSpPr>
        <p:sp>
          <p:nvSpPr>
            <p:cNvPr id="25" name="Rectangle 24"/>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7" name="Content Placeholder 2"/>
          <p:cNvSpPr txBox="1"/>
          <p:nvPr/>
        </p:nvSpPr>
        <p:spPr>
          <a:xfrm>
            <a:off x="1531944" y="3251500"/>
            <a:ext cx="6438974" cy="2663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000" dirty="0" smtClean="0"/>
              <a:t>Write </a:t>
            </a:r>
            <a:r>
              <a:rPr lang="en-ZA" sz="2000" dirty="0"/>
              <a:t>a proportion using </a:t>
            </a:r>
            <a:r>
              <a:rPr lang="en-ZA" sz="2000" i="1" dirty="0">
                <a:latin typeface="Times New Roman" panose="02020603050405020304" charset="0"/>
              </a:rPr>
              <a:t>x</a:t>
            </a:r>
            <a:r>
              <a:rPr lang="en-ZA" sz="2000" i="1" dirty="0"/>
              <a:t> </a:t>
            </a:r>
            <a:r>
              <a:rPr lang="en-ZA" sz="2000" dirty="0"/>
              <a:t>as the unknown</a:t>
            </a:r>
            <a:r>
              <a:rPr lang="en-ZA" sz="2000" dirty="0" smtClean="0"/>
              <a:t>:</a:t>
            </a:r>
            <a:endParaRPr lang="en-ZA" sz="2000" dirty="0" smtClean="0"/>
          </a:p>
          <a:p>
            <a:pPr marL="0" indent="0">
              <a:buNone/>
            </a:pPr>
            <a:r>
              <a:rPr lang="en-ZA" sz="2000" dirty="0" smtClean="0"/>
              <a:t> </a:t>
            </a:r>
            <a:endParaRPr lang="en-ZA" sz="2000" dirty="0" smtClean="0"/>
          </a:p>
          <a:p>
            <a:r>
              <a:rPr lang="en-ZA" sz="2000" dirty="0" smtClean="0"/>
              <a:t>Note</a:t>
            </a:r>
            <a:r>
              <a:rPr lang="en-ZA" sz="2000" dirty="0"/>
              <a:t>: the second fraction is inverted. </a:t>
            </a:r>
            <a:endParaRPr lang="en-ZA" sz="2000" dirty="0" smtClean="0"/>
          </a:p>
          <a:p>
            <a:r>
              <a:rPr lang="en-ZA" sz="2000" dirty="0" smtClean="0"/>
              <a:t>Solve </a:t>
            </a:r>
            <a:r>
              <a:rPr lang="en-ZA" sz="2000" dirty="0"/>
              <a:t>the equation by cross-multiplying: </a:t>
            </a:r>
            <a:endParaRPr lang="en-ZA" sz="2000" dirty="0" smtClean="0"/>
          </a:p>
          <a:p>
            <a:pPr marL="457200" lvl="1" indent="0">
              <a:buNone/>
            </a:pPr>
            <a:r>
              <a:rPr lang="en-ZA" sz="2000" dirty="0" smtClean="0"/>
              <a:t>5 </a:t>
            </a:r>
            <a:r>
              <a:rPr lang="en-ZA" sz="2000" dirty="0"/>
              <a:t>× 6 = 3 × </a:t>
            </a:r>
            <a:r>
              <a:rPr lang="en-ZA" altLang="en-US" sz="2000" i="1" dirty="0">
                <a:latin typeface="Times New Roman" panose="02020603050405020304" charset="0"/>
                <a:sym typeface="+mn-ea"/>
              </a:rPr>
              <a:t>x </a:t>
            </a:r>
            <a:r>
              <a:rPr lang="en-ZA" sz="2000" i="1" dirty="0" smtClean="0"/>
              <a:t> </a:t>
            </a:r>
            <a:endParaRPr lang="en-ZA" sz="2000" i="1" dirty="0" smtClean="0"/>
          </a:p>
          <a:p>
            <a:pPr marL="457200" lvl="1" indent="0">
              <a:buNone/>
            </a:pPr>
            <a:r>
              <a:rPr lang="en-ZA" altLang="en-US" sz="2000" i="1" dirty="0">
                <a:latin typeface="Times New Roman" panose="02020603050405020304" charset="0"/>
                <a:sym typeface="+mn-ea"/>
              </a:rPr>
              <a:t>x</a:t>
            </a:r>
            <a:r>
              <a:rPr lang="en-ZA" sz="2000" i="1" dirty="0" smtClean="0"/>
              <a:t> </a:t>
            </a:r>
            <a:r>
              <a:rPr lang="en-ZA" sz="2000" dirty="0"/>
              <a:t>= 30 ÷ 3 = 10 days </a:t>
            </a:r>
            <a:endParaRPr lang="en-ZA" sz="2000" dirty="0" smtClean="0"/>
          </a:p>
          <a:p>
            <a:pPr marL="174625" indent="0">
              <a:buNone/>
            </a:pPr>
            <a:r>
              <a:rPr lang="en-ZA" sz="2000" dirty="0" smtClean="0"/>
              <a:t>If </a:t>
            </a:r>
            <a:r>
              <a:rPr lang="en-ZA" sz="2000" dirty="0"/>
              <a:t>he uses 3 tractors, it will take 10 days. </a:t>
            </a:r>
            <a:endParaRPr lang="en-ZA" altLang="en-US" sz="2000" dirty="0">
              <a:sym typeface="+mn-ea"/>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285" y="3243300"/>
            <a:ext cx="2332009" cy="2755502"/>
          </a:xfrm>
          <a:prstGeom prst="rect">
            <a:avLst/>
          </a:prstGeom>
          <a:noFill/>
          <a:ln>
            <a:noFill/>
          </a:ln>
        </p:spPr>
      </p:pic>
      <p:graphicFrame>
        <p:nvGraphicFramePr>
          <p:cNvPr id="16" name="Object 15"/>
          <p:cNvGraphicFramePr/>
          <p:nvPr/>
        </p:nvGraphicFramePr>
        <p:xfrm>
          <a:off x="1802653" y="3532748"/>
          <a:ext cx="2093913" cy="504000"/>
        </p:xfrm>
        <a:graphic>
          <a:graphicData uri="http://schemas.openxmlformats.org/presentationml/2006/ole">
            <mc:AlternateContent xmlns:mc="http://schemas.openxmlformats.org/markup-compatibility/2006">
              <mc:Choice xmlns:v="urn:schemas-microsoft-com:vml" Requires="v">
                <p:oleObj spid="_x0000_s35844" name="Equation" r:id="rId4" imgW="29565600" imgH="10058400" progId="Equation.3">
                  <p:embed/>
                </p:oleObj>
              </mc:Choice>
              <mc:Fallback>
                <p:oleObj name="Equation" r:id="rId4" imgW="29565600" imgH="10058400" progId="Equation.3">
                  <p:embed/>
                  <p:pic>
                    <p:nvPicPr>
                      <p:cNvPr id="0" name="Picture 35843"/>
                      <p:cNvPicPr/>
                      <p:nvPr/>
                    </p:nvPicPr>
                    <p:blipFill>
                      <a:blip r:embed="rId5"/>
                      <a:stretch>
                        <a:fillRect/>
                      </a:stretch>
                    </p:blipFill>
                    <p:spPr>
                      <a:xfrm>
                        <a:off x="1802653" y="3532748"/>
                        <a:ext cx="2093913" cy="504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xEl>
                                              <p:pRg st="2" end="2"/>
                                            </p:txEl>
                                          </p:spTgt>
                                        </p:tgtEl>
                                        <p:attrNameLst>
                                          <p:attrName>style.visibility</p:attrName>
                                        </p:attrNameLst>
                                      </p:cBhvr>
                                      <p:to>
                                        <p:strVal val="visible"/>
                                      </p:to>
                                    </p:set>
                                    <p:animEffect transition="in" filter="fade">
                                      <p:cBhvr>
                                        <p:cTn id="31" dur="500"/>
                                        <p:tgtEl>
                                          <p:spTgt spid="2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xEl>
                                              <p:pRg st="3" end="3"/>
                                            </p:txEl>
                                          </p:spTgt>
                                        </p:tgtEl>
                                        <p:attrNameLst>
                                          <p:attrName>style.visibility</p:attrName>
                                        </p:attrNameLst>
                                      </p:cBhvr>
                                      <p:to>
                                        <p:strVal val="visible"/>
                                      </p:to>
                                    </p:set>
                                    <p:animEffect transition="in" filter="fade">
                                      <p:cBhvr>
                                        <p:cTn id="36" dur="500"/>
                                        <p:tgtEl>
                                          <p:spTgt spid="27">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xEl>
                                              <p:pRg st="4" end="4"/>
                                            </p:txEl>
                                          </p:spTgt>
                                        </p:tgtEl>
                                        <p:attrNameLst>
                                          <p:attrName>style.visibility</p:attrName>
                                        </p:attrNameLst>
                                      </p:cBhvr>
                                      <p:to>
                                        <p:strVal val="visible"/>
                                      </p:to>
                                    </p:set>
                                    <p:animEffect transition="in" filter="fade">
                                      <p:cBhvr>
                                        <p:cTn id="39" dur="500"/>
                                        <p:tgtEl>
                                          <p:spTgt spid="27">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xEl>
                                              <p:pRg st="5" end="5"/>
                                            </p:txEl>
                                          </p:spTgt>
                                        </p:tgtEl>
                                        <p:attrNameLst>
                                          <p:attrName>style.visibility</p:attrName>
                                        </p:attrNameLst>
                                      </p:cBhvr>
                                      <p:to>
                                        <p:strVal val="visible"/>
                                      </p:to>
                                    </p:set>
                                    <p:animEffect transition="in" filter="fade">
                                      <p:cBhvr>
                                        <p:cTn id="42" dur="500"/>
                                        <p:tgtEl>
                                          <p:spTgt spid="2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xEl>
                                              <p:pRg st="6" end="6"/>
                                            </p:txEl>
                                          </p:spTgt>
                                        </p:tgtEl>
                                        <p:attrNameLst>
                                          <p:attrName>style.visibility</p:attrName>
                                        </p:attrNameLst>
                                      </p:cBhvr>
                                      <p:to>
                                        <p:strVal val="visible"/>
                                      </p:to>
                                    </p:set>
                                    <p:animEffect transition="in" filter="fade">
                                      <p:cBhvr>
                                        <p:cTn id="47"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4.2 </a:t>
            </a:r>
            <a:endParaRPr lang="en-ZA" dirty="0"/>
          </a:p>
        </p:txBody>
      </p:sp>
      <p:sp>
        <p:nvSpPr>
          <p:cNvPr id="3" name="Content Placeholder 2"/>
          <p:cNvSpPr>
            <a:spLocks noGrp="1"/>
          </p:cNvSpPr>
          <p:nvPr>
            <p:ph sz="quarter" idx="10"/>
          </p:nvPr>
        </p:nvSpPr>
        <p:spPr/>
        <p:txBody>
          <a:bodyPr/>
          <a:lstStyle/>
          <a:p>
            <a:r>
              <a:rPr lang="en-ZA" dirty="0" smtClean="0"/>
              <a:t>Exercise 4.2</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4.2 </a:t>
            </a:r>
            <a:r>
              <a:rPr lang="en-US" altLang="en-US" sz="2000" dirty="0"/>
              <a:t>on </a:t>
            </a:r>
            <a:r>
              <a:rPr lang="en-US" altLang="en-US" sz="2000" b="1" dirty="0"/>
              <a:t>page </a:t>
            </a:r>
            <a:r>
              <a:rPr lang="en-ZA" altLang="en-US" sz="2000" b="1" dirty="0" smtClean="0"/>
              <a:t>63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Perform workplace related calculations involving rates</a:t>
            </a:r>
            <a:br>
              <a:rPr lang="en-ZA" sz="4400" dirty="0"/>
            </a:br>
            <a:endParaRPr lang="en-ZA" sz="4400" dirty="0"/>
          </a:p>
        </p:txBody>
      </p:sp>
      <p:sp>
        <p:nvSpPr>
          <p:cNvPr id="3" name="Content Placeholder 2"/>
          <p:cNvSpPr>
            <a:spLocks noGrp="1"/>
          </p:cNvSpPr>
          <p:nvPr>
            <p:ph idx="1"/>
          </p:nvPr>
        </p:nvSpPr>
        <p:spPr>
          <a:xfrm>
            <a:off x="399289" y="2896901"/>
            <a:ext cx="7905751" cy="3180710"/>
          </a:xfrm>
        </p:spPr>
        <p:txBody>
          <a:bodyPr/>
          <a:lstStyle/>
          <a:p>
            <a:pPr marL="180975" indent="-180975">
              <a:spcBef>
                <a:spcPts val="600"/>
              </a:spcBef>
              <a:buFont typeface="Arial" panose="020B0604020202020204" pitchFamily="34" charset="0"/>
              <a:buChar char="•"/>
            </a:pPr>
            <a:r>
              <a:rPr lang="en-ZA" dirty="0" smtClean="0"/>
              <a:t>“</a:t>
            </a:r>
            <a:r>
              <a:rPr lang="en-ZA" dirty="0"/>
              <a:t>per” is clue that you are dealing with rate. It can be represented by /.</a:t>
            </a:r>
            <a:endParaRPr lang="en-ZA" dirty="0"/>
          </a:p>
          <a:p>
            <a:pPr>
              <a:spcBef>
                <a:spcPts val="600"/>
              </a:spcBef>
            </a:pPr>
            <a:r>
              <a:rPr lang="en-ZA" dirty="0" smtClean="0"/>
              <a:t>	e.g</a:t>
            </a:r>
            <a:r>
              <a:rPr lang="en-ZA" dirty="0"/>
              <a:t>. R1,20 per egg can be written as R1,20/egg</a:t>
            </a:r>
            <a:endParaRPr lang="en-ZA" dirty="0"/>
          </a:p>
          <a:p>
            <a:pPr marL="180975" indent="-180975">
              <a:spcBef>
                <a:spcPts val="600"/>
              </a:spcBef>
              <a:buFont typeface="Arial" panose="020B0604020202020204" pitchFamily="34" charset="0"/>
              <a:buChar char="•"/>
            </a:pPr>
            <a:r>
              <a:rPr lang="en-ZA" dirty="0"/>
              <a:t>To solve rate problems, we need a formula to link the quantities</a:t>
            </a:r>
            <a:endParaRPr lang="en-ZA" dirty="0"/>
          </a:p>
          <a:p>
            <a:pPr>
              <a:spcBef>
                <a:spcPts val="600"/>
              </a:spcBef>
            </a:pPr>
            <a:r>
              <a:rPr lang="en-ZA" dirty="0" smtClean="0"/>
              <a:t>	e.g</a:t>
            </a:r>
            <a:r>
              <a:rPr lang="en-ZA" dirty="0"/>
              <a:t>. speed = </a:t>
            </a:r>
            <a:endParaRPr lang="en-ZA" dirty="0"/>
          </a:p>
          <a:p>
            <a:pPr>
              <a:spcBef>
                <a:spcPts val="600"/>
              </a:spcBef>
            </a:pPr>
            <a:r>
              <a:rPr lang="en-ZA" b="1" dirty="0" smtClean="0"/>
              <a:t>Examples </a:t>
            </a:r>
            <a:r>
              <a:rPr lang="en-ZA" b="1" dirty="0"/>
              <a:t>of rates:</a:t>
            </a:r>
            <a:endParaRPr lang="en-ZA" b="1" dirty="0"/>
          </a:p>
          <a:p>
            <a:pPr marL="342900" indent="-161925">
              <a:spcBef>
                <a:spcPts val="600"/>
              </a:spcBef>
              <a:buFont typeface="Arial" panose="020B0604020202020204" pitchFamily="34" charset="0"/>
              <a:buChar char="•"/>
            </a:pPr>
            <a:r>
              <a:rPr lang="en-ZA" dirty="0"/>
              <a:t>Speed in km per hour</a:t>
            </a:r>
            <a:endParaRPr lang="en-ZA" dirty="0"/>
          </a:p>
          <a:p>
            <a:pPr marL="342900" indent="-161925">
              <a:spcBef>
                <a:spcPts val="600"/>
              </a:spcBef>
              <a:buFont typeface="Arial" panose="020B0604020202020204" pitchFamily="34" charset="0"/>
              <a:buChar char="•"/>
            </a:pPr>
            <a:r>
              <a:rPr lang="en-ZA" dirty="0"/>
              <a:t>cost per unit in shopping, in </a:t>
            </a:r>
            <a:r>
              <a:rPr lang="en-ZA" dirty="0" err="1"/>
              <a:t>rands</a:t>
            </a:r>
            <a:r>
              <a:rPr lang="en-ZA" dirty="0"/>
              <a:t> per kilogram</a:t>
            </a:r>
            <a:endParaRPr lang="en-ZA" dirty="0"/>
          </a:p>
          <a:p>
            <a:pPr marL="342900" indent="-161925">
              <a:spcBef>
                <a:spcPts val="600"/>
              </a:spcBef>
              <a:buFont typeface="Arial" panose="020B0604020202020204" pitchFamily="34" charset="0"/>
              <a:buChar char="•"/>
            </a:pPr>
            <a:r>
              <a:rPr lang="en-ZA" dirty="0"/>
              <a:t>amount of medicine per millilitre</a:t>
            </a:r>
            <a:endParaRPr lang="en-ZA" dirty="0"/>
          </a:p>
          <a:p>
            <a:pPr marL="342900" indent="-161925">
              <a:spcBef>
                <a:spcPts val="600"/>
              </a:spcBef>
              <a:buFont typeface="Arial" panose="020B0604020202020204" pitchFamily="34" charset="0"/>
              <a:buChar char="•"/>
            </a:pPr>
            <a:r>
              <a:rPr lang="en-ZA" dirty="0"/>
              <a:t>cost rates of water and electricity services in </a:t>
            </a:r>
            <a:r>
              <a:rPr lang="en-ZA" dirty="0" err="1"/>
              <a:t>rands</a:t>
            </a:r>
            <a:r>
              <a:rPr lang="en-ZA" dirty="0"/>
              <a:t> per unit. </a:t>
            </a:r>
            <a:endParaRPr lang="en-ZA" dirty="0"/>
          </a:p>
          <a:p>
            <a:pPr marL="342900" indent="-161925">
              <a:spcBef>
                <a:spcPts val="600"/>
              </a:spcBef>
              <a:buFont typeface="Arial" panose="020B0604020202020204" pitchFamily="34" charset="0"/>
              <a:buChar char="•"/>
            </a:pPr>
            <a:endParaRPr lang="en-ZA" dirty="0"/>
          </a:p>
        </p:txBody>
      </p:sp>
      <p:sp>
        <p:nvSpPr>
          <p:cNvPr id="4" name="Text Placeholder 3"/>
          <p:cNvSpPr>
            <a:spLocks noGrp="1"/>
          </p:cNvSpPr>
          <p:nvPr>
            <p:ph type="body" sz="quarter" idx="10"/>
          </p:nvPr>
        </p:nvSpPr>
        <p:spPr/>
        <p:txBody>
          <a:bodyPr/>
          <a:lstStyle/>
          <a:p>
            <a:r>
              <a:rPr lang="en-ZA" dirty="0"/>
              <a:t>Unit </a:t>
            </a:r>
            <a:r>
              <a:rPr lang="en-ZA" dirty="0" smtClean="0"/>
              <a:t>4.3</a:t>
            </a:r>
            <a:endParaRPr lang="en-ZA" dirty="0"/>
          </a:p>
        </p:txBody>
      </p:sp>
      <p:sp>
        <p:nvSpPr>
          <p:cNvPr id="6" name="Rectangle 5"/>
          <p:cNvSpPr/>
          <p:nvPr/>
        </p:nvSpPr>
        <p:spPr>
          <a:xfrm>
            <a:off x="484418" y="2208951"/>
            <a:ext cx="7658917" cy="495097"/>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Content Placeholder 2"/>
          <p:cNvSpPr txBox="1"/>
          <p:nvPr/>
        </p:nvSpPr>
        <p:spPr>
          <a:xfrm>
            <a:off x="868448" y="2016098"/>
            <a:ext cx="848210"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smtClean="0">
                <a:solidFill>
                  <a:srgbClr val="64AFA8"/>
                </a:solidFill>
              </a:rPr>
              <a:t>Rates</a:t>
            </a:r>
            <a:endParaRPr lang="en-GB" sz="2000" b="1" i="1" dirty="0">
              <a:solidFill>
                <a:srgbClr val="64AFA8"/>
              </a:solidFill>
            </a:endParaRPr>
          </a:p>
        </p:txBody>
      </p:sp>
      <p:sp>
        <p:nvSpPr>
          <p:cNvPr id="8" name="TextBox 7"/>
          <p:cNvSpPr txBox="1"/>
          <p:nvPr/>
        </p:nvSpPr>
        <p:spPr>
          <a:xfrm>
            <a:off x="579667" y="2269434"/>
            <a:ext cx="7451526" cy="400110"/>
          </a:xfrm>
          <a:prstGeom prst="rect">
            <a:avLst/>
          </a:prstGeom>
          <a:noFill/>
        </p:spPr>
        <p:txBody>
          <a:bodyPr wrap="square" rtlCol="0">
            <a:spAutoFit/>
          </a:bodyPr>
          <a:lstStyle/>
          <a:p>
            <a:r>
              <a:rPr lang="en-ZA" sz="2000" dirty="0"/>
              <a:t>A </a:t>
            </a:r>
            <a:r>
              <a:rPr lang="en-ZA" sz="2000" b="1" dirty="0"/>
              <a:t>rate</a:t>
            </a:r>
            <a:r>
              <a:rPr lang="en-ZA" sz="2000" dirty="0"/>
              <a:t> is a special ratio where the two terms are in different units</a:t>
            </a:r>
            <a:r>
              <a:rPr lang="en-ZA" sz="2000" dirty="0" smtClean="0"/>
              <a:t>.</a:t>
            </a:r>
            <a:endParaRPr lang="en-ZA" sz="2000" dirty="0"/>
          </a:p>
        </p:txBody>
      </p:sp>
      <p:graphicFrame>
        <p:nvGraphicFramePr>
          <p:cNvPr id="9" name="Object 8"/>
          <p:cNvGraphicFramePr/>
          <p:nvPr/>
        </p:nvGraphicFramePr>
        <p:xfrm>
          <a:off x="2733675" y="3890010"/>
          <a:ext cx="958215" cy="575945"/>
        </p:xfrm>
        <a:graphic>
          <a:graphicData uri="http://schemas.openxmlformats.org/presentationml/2006/ole">
            <mc:AlternateContent xmlns:mc="http://schemas.openxmlformats.org/markup-compatibility/2006">
              <mc:Choice xmlns:v="urn:schemas-microsoft-com:vml" Requires="v">
                <p:oleObj spid="_x0000_s27673" name="Equation" r:id="rId1" imgW="13716000" imgH="9448800" progId="Equation.3">
                  <p:embed/>
                </p:oleObj>
              </mc:Choice>
              <mc:Fallback>
                <p:oleObj name="Equation" r:id="rId1" imgW="13716000" imgH="9448800" progId="Equation.3">
                  <p:embed/>
                  <p:pic>
                    <p:nvPicPr>
                      <p:cNvPr id="0" name="Object 3"/>
                      <p:cNvPicPr/>
                      <p:nvPr/>
                    </p:nvPicPr>
                    <p:blipFill>
                      <a:blip r:embed="rId2"/>
                      <a:stretch>
                        <a:fillRect/>
                      </a:stretch>
                    </p:blipFill>
                    <p:spPr>
                      <a:xfrm>
                        <a:off x="2733675" y="3890010"/>
                        <a:ext cx="958215" cy="57594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Example 4.8 page 65</a:t>
            </a:r>
            <a:endParaRPr lang="en-ZA" sz="3200" dirty="0">
              <a:solidFill>
                <a:schemeClr val="bg1">
                  <a:lumMod val="50000"/>
                </a:schemeClr>
              </a:solidFill>
            </a:endParaRP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4.3</a:t>
            </a:r>
            <a:endParaRPr lang="en-ZA" dirty="0">
              <a:solidFill>
                <a:schemeClr val="bg1">
                  <a:lumMod val="65000"/>
                </a:schemeClr>
              </a:solidFill>
            </a:endParaRPr>
          </a:p>
        </p:txBody>
      </p:sp>
      <p:sp>
        <p:nvSpPr>
          <p:cNvPr id="5" name="Rectangle 4"/>
          <p:cNvSpPr/>
          <p:nvPr/>
        </p:nvSpPr>
        <p:spPr>
          <a:xfrm>
            <a:off x="863600" y="1419374"/>
            <a:ext cx="7200900" cy="460201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A6CE39"/>
              </a:solidFill>
            </a:endParaRPr>
          </a:p>
        </p:txBody>
      </p:sp>
      <p:sp>
        <p:nvSpPr>
          <p:cNvPr id="6" name="Rectangle 5"/>
          <p:cNvSpPr/>
          <p:nvPr/>
        </p:nvSpPr>
        <p:spPr>
          <a:xfrm>
            <a:off x="352501" y="158178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91740"/>
            <a:ext cx="977166" cy="1010861"/>
          </a:xfrm>
          <a:prstGeom prst="rect">
            <a:avLst/>
          </a:prstGeom>
        </p:spPr>
      </p:pic>
      <p:sp>
        <p:nvSpPr>
          <p:cNvPr id="8" name="Content Placeholder 2"/>
          <p:cNvSpPr>
            <a:spLocks noGrp="1"/>
          </p:cNvSpPr>
          <p:nvPr>
            <p:ph idx="1"/>
          </p:nvPr>
        </p:nvSpPr>
        <p:spPr>
          <a:xfrm>
            <a:off x="1973178" y="1731358"/>
            <a:ext cx="5764716" cy="3812987"/>
          </a:xfrm>
          <a:prstGeom prst="rect">
            <a:avLst/>
          </a:prstGeom>
        </p:spPr>
        <p:txBody>
          <a:bodyPr/>
          <a:lstStyle/>
          <a:p>
            <a:pPr marL="266700" indent="-266700">
              <a:buFont typeface="+mj-lt"/>
              <a:buAutoNum type="arabicPeriod"/>
            </a:pPr>
            <a:r>
              <a:rPr lang="en-ZA" sz="2000" b="1" dirty="0"/>
              <a:t> </a:t>
            </a:r>
            <a:endParaRPr lang="en-ZA" sz="2000" dirty="0" smtClean="0"/>
          </a:p>
          <a:p>
            <a:pPr marL="535305" lvl="1" indent="-268605">
              <a:buFont typeface="+mj-lt"/>
              <a:buAutoNum type="alphaLcParenR"/>
            </a:pPr>
            <a:r>
              <a:rPr lang="en-ZA" sz="1800" dirty="0" err="1" smtClean="0"/>
              <a:t>Kaashief</a:t>
            </a:r>
            <a:r>
              <a:rPr lang="en-ZA" sz="1800" dirty="0" smtClean="0"/>
              <a:t> </a:t>
            </a:r>
            <a:r>
              <a:rPr lang="en-ZA" sz="1800" dirty="0"/>
              <a:t>is a data capturer for a statistics organisation. He is able to input 20 pages per hour. How long will it take him to </a:t>
            </a:r>
            <a:r>
              <a:rPr lang="en-ZA" sz="1800" dirty="0" err="1"/>
              <a:t>imput</a:t>
            </a:r>
            <a:r>
              <a:rPr lang="en-ZA" sz="1800" dirty="0"/>
              <a:t> data of 73 pages</a:t>
            </a:r>
            <a:r>
              <a:rPr lang="en-ZA" sz="1800" dirty="0" smtClean="0"/>
              <a:t>?</a:t>
            </a:r>
            <a:endParaRPr lang="en-ZA" sz="1800" dirty="0" smtClean="0"/>
          </a:p>
          <a:p>
            <a:pPr marL="266700" lvl="1" indent="0">
              <a:buNone/>
            </a:pPr>
            <a:r>
              <a:rPr lang="en-ZA" sz="1800" dirty="0" smtClean="0"/>
              <a:t> </a:t>
            </a:r>
            <a:endParaRPr lang="en-ZA" sz="1800" dirty="0" smtClean="0"/>
          </a:p>
          <a:p>
            <a:pPr marL="609600" lvl="1" indent="-342900">
              <a:buFont typeface="+mj-lt"/>
              <a:buAutoNum type="alphaLcParenR" startAt="2"/>
            </a:pPr>
            <a:r>
              <a:rPr lang="en-ZA" sz="1800" dirty="0"/>
              <a:t>How many pages of data can he input in his 7,5 hour working day</a:t>
            </a:r>
            <a:r>
              <a:rPr lang="en-ZA" sz="1800" dirty="0" smtClean="0"/>
              <a:t>?</a:t>
            </a:r>
            <a:endParaRPr lang="en-ZA"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7"/>
            <a:ext cx="7202854" cy="460201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p:nvPr/>
        </p:nvGrpSpPr>
        <p:grpSpPr>
          <a:xfrm>
            <a:off x="381031" y="1581785"/>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sym typeface="+mn-ea"/>
              </a:rPr>
              <a:t>Example 4.8 page 65 </a:t>
            </a:r>
            <a:r>
              <a:rPr lang="en-ZA" sz="3200" dirty="0">
                <a:sym typeface="+mn-ea"/>
              </a:rPr>
              <a:t>continued ...</a:t>
            </a:r>
            <a:endParaRPr lang="en-ZA" sz="3200" dirty="0">
              <a:sym typeface="+mn-ea"/>
            </a:endParaRP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4.2</a:t>
            </a:r>
            <a:endParaRPr lang="en-ZA" dirty="0">
              <a:solidFill>
                <a:schemeClr val="bg1">
                  <a:lumMod val="65000"/>
                </a:schemeClr>
              </a:solidFill>
            </a:endParaRPr>
          </a:p>
        </p:txBody>
      </p:sp>
      <p:sp>
        <p:nvSpPr>
          <p:cNvPr id="8" name="Content Placeholder 2"/>
          <p:cNvSpPr>
            <a:spLocks noGrp="1"/>
          </p:cNvSpPr>
          <p:nvPr>
            <p:ph idx="1"/>
          </p:nvPr>
        </p:nvSpPr>
        <p:spPr>
          <a:xfrm>
            <a:off x="2016308" y="1722732"/>
            <a:ext cx="5764716" cy="3812987"/>
          </a:xfrm>
          <a:prstGeom prst="rect">
            <a:avLst/>
          </a:prstGeom>
        </p:spPr>
        <p:txBody>
          <a:bodyPr/>
          <a:lstStyle/>
          <a:p>
            <a:pPr marL="273050" indent="-273050">
              <a:buFont typeface="+mj-lt"/>
              <a:buAutoNum type="arabicPeriod"/>
            </a:pPr>
            <a:r>
              <a:rPr lang="en-ZA" sz="2000" dirty="0" smtClean="0"/>
              <a:t>Set </a:t>
            </a:r>
            <a:r>
              <a:rPr lang="en-ZA" sz="2000" dirty="0"/>
              <a:t>up a formula in words and write it in different ways: </a:t>
            </a:r>
            <a:endParaRPr lang="en-ZA" sz="2000" dirty="0"/>
          </a:p>
          <a:p>
            <a:pPr marL="0" indent="0">
              <a:buNone/>
            </a:pPr>
            <a:r>
              <a:rPr lang="en-ZA" sz="2000" dirty="0" smtClean="0"/>
              <a:t>	speed </a:t>
            </a:r>
            <a:r>
              <a:rPr lang="en-ZA" sz="2000" dirty="0"/>
              <a:t>(pages/hr) =				</a:t>
            </a:r>
            <a:r>
              <a:rPr lang="en-ZA" sz="700" dirty="0" smtClean="0"/>
              <a:t> </a:t>
            </a:r>
            <a:endParaRPr lang="en-ZA" sz="300" dirty="0" smtClean="0"/>
          </a:p>
          <a:p>
            <a:pPr marL="0" indent="0">
              <a:buNone/>
            </a:pPr>
            <a:r>
              <a:rPr lang="en-ZA" sz="2000" dirty="0" smtClean="0"/>
              <a:t>	time =  				</a:t>
            </a:r>
            <a:endParaRPr lang="en-ZA" sz="2000" dirty="0" smtClean="0"/>
          </a:p>
          <a:p>
            <a:pPr marL="0" indent="0">
              <a:buNone/>
            </a:pPr>
            <a:endParaRPr lang="en-ZA" sz="2000" dirty="0"/>
          </a:p>
          <a:p>
            <a:pPr marL="457200" indent="-457200">
              <a:buFont typeface="+mj-lt"/>
              <a:buAutoNum type="alphaLcParenR"/>
            </a:pPr>
            <a:r>
              <a:rPr lang="en-ZA" sz="2000" dirty="0" smtClean="0"/>
              <a:t>Time = </a:t>
            </a:r>
            <a:endParaRPr lang="en-ZA" sz="2000" dirty="0" smtClean="0"/>
          </a:p>
          <a:p>
            <a:pPr marL="0" indent="0">
              <a:buNone/>
            </a:pPr>
            <a:r>
              <a:rPr lang="en-ZA" sz="2000" dirty="0" smtClean="0"/>
              <a:t>	  = 3,6 hours = 3 hours 36 minutes</a:t>
            </a:r>
            <a:endParaRPr lang="en-ZA" sz="2000" dirty="0" smtClean="0"/>
          </a:p>
          <a:p>
            <a:pPr marL="457200" indent="-457200">
              <a:buFont typeface="+mj-lt"/>
              <a:buAutoNum type="alphaLcParenR" startAt="2"/>
            </a:pPr>
            <a:r>
              <a:rPr lang="en-ZA" sz="2000" dirty="0" smtClean="0"/>
              <a:t>Number </a:t>
            </a:r>
            <a:r>
              <a:rPr lang="en-ZA" sz="2000" dirty="0"/>
              <a:t>of pages = speed </a:t>
            </a:r>
            <a:r>
              <a:rPr lang="en-ZA" sz="2000" dirty="0">
                <a:latin typeface="Arial" panose="020B0604020202020204" pitchFamily="34" charset="0"/>
                <a:sym typeface="+mn-ea"/>
              </a:rPr>
              <a:t>×</a:t>
            </a:r>
            <a:r>
              <a:rPr lang="en-ZA" sz="2000" dirty="0"/>
              <a:t> time  </a:t>
            </a:r>
            <a:r>
              <a:rPr lang="en-ZA" sz="2000" dirty="0" smtClean="0"/>
              <a:t>                                          		        = </a:t>
            </a:r>
            <a:r>
              <a:rPr lang="en-ZA" sz="2000" dirty="0"/>
              <a:t>20 </a:t>
            </a:r>
            <a:r>
              <a:rPr lang="en-ZA" sz="2000" dirty="0">
                <a:latin typeface="Arial" panose="020B0604020202020204" pitchFamily="34" charset="0"/>
                <a:sym typeface="+mn-ea"/>
              </a:rPr>
              <a:t>×</a:t>
            </a:r>
            <a:r>
              <a:rPr lang="en-ZA" sz="2000" dirty="0"/>
              <a:t> 7,5 </a:t>
            </a:r>
            <a:r>
              <a:rPr lang="en-ZA" sz="2000" dirty="0" smtClean="0"/>
              <a:t>                                                       		        = </a:t>
            </a:r>
            <a:r>
              <a:rPr lang="en-ZA" sz="2000" dirty="0"/>
              <a:t>150 pages. </a:t>
            </a:r>
            <a:endParaRPr lang="en-ZA" sz="20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792" y="2066117"/>
            <a:ext cx="3046716" cy="3600000"/>
          </a:xfrm>
          <a:prstGeom prst="rect">
            <a:avLst/>
          </a:prstGeom>
          <a:noFill/>
          <a:ln>
            <a:noFill/>
          </a:ln>
        </p:spPr>
      </p:pic>
      <p:graphicFrame>
        <p:nvGraphicFramePr>
          <p:cNvPr id="17" name="Object 16"/>
          <p:cNvGraphicFramePr/>
          <p:nvPr/>
        </p:nvGraphicFramePr>
        <p:xfrm>
          <a:off x="3770630" y="2970530"/>
          <a:ext cx="1600835" cy="575945"/>
        </p:xfrm>
        <a:graphic>
          <a:graphicData uri="http://schemas.openxmlformats.org/presentationml/2006/ole">
            <mc:AlternateContent xmlns:mc="http://schemas.openxmlformats.org/markup-compatibility/2006">
              <mc:Choice xmlns:v="urn:schemas-microsoft-com:vml" Requires="v">
                <p:oleObj spid="_x0000_s29760" name="" r:id="rId3" imgW="1117600" imgH="419100" progId="Equation.KSEE3">
                  <p:embed/>
                </p:oleObj>
              </mc:Choice>
              <mc:Fallback>
                <p:oleObj name="" r:id="rId3" imgW="1117600" imgH="419100" progId="Equation.KSEE3">
                  <p:embed/>
                  <p:pic>
                    <p:nvPicPr>
                      <p:cNvPr id="0" name="Object 7"/>
                      <p:cNvPicPr/>
                      <p:nvPr/>
                    </p:nvPicPr>
                    <p:blipFill>
                      <a:blip r:embed="rId4"/>
                      <a:stretch>
                        <a:fillRect/>
                      </a:stretch>
                    </p:blipFill>
                    <p:spPr>
                      <a:xfrm>
                        <a:off x="3770630" y="2970530"/>
                        <a:ext cx="1600835" cy="575945"/>
                      </a:xfrm>
                      <a:prstGeom prst="rect">
                        <a:avLst/>
                      </a:prstGeom>
                    </p:spPr>
                  </p:pic>
                </p:oleObj>
              </mc:Fallback>
            </mc:AlternateContent>
          </a:graphicData>
        </a:graphic>
      </p:graphicFrame>
      <p:graphicFrame>
        <p:nvGraphicFramePr>
          <p:cNvPr id="19" name="Object 18"/>
          <p:cNvGraphicFramePr/>
          <p:nvPr/>
        </p:nvGraphicFramePr>
        <p:xfrm>
          <a:off x="5002530" y="2277110"/>
          <a:ext cx="1682750" cy="575945"/>
        </p:xfrm>
        <a:graphic>
          <a:graphicData uri="http://schemas.openxmlformats.org/presentationml/2006/ole">
            <mc:AlternateContent xmlns:mc="http://schemas.openxmlformats.org/markup-compatibility/2006">
              <mc:Choice xmlns:v="urn:schemas-microsoft-com:vml" Requires="v">
                <p:oleObj spid="_x0000_s29761" name="" r:id="rId5" imgW="1790700" imgH="597535" progId="Equation.KSEE3">
                  <p:embed/>
                </p:oleObj>
              </mc:Choice>
              <mc:Fallback>
                <p:oleObj name="" r:id="rId5" imgW="1790700" imgH="597535" progId="Equation.KSEE3">
                  <p:embed/>
                  <p:pic>
                    <p:nvPicPr>
                      <p:cNvPr id="0" name="Object 11"/>
                      <p:cNvPicPr/>
                      <p:nvPr/>
                    </p:nvPicPr>
                    <p:blipFill>
                      <a:blip r:embed="rId6"/>
                      <a:stretch>
                        <a:fillRect/>
                      </a:stretch>
                    </p:blipFill>
                    <p:spPr>
                      <a:xfrm>
                        <a:off x="5002530" y="2277110"/>
                        <a:ext cx="1682750" cy="575945"/>
                      </a:xfrm>
                      <a:prstGeom prst="rect">
                        <a:avLst/>
                      </a:prstGeom>
                    </p:spPr>
                  </p:pic>
                </p:oleObj>
              </mc:Fallback>
            </mc:AlternateContent>
          </a:graphicData>
        </a:graphic>
      </p:graphicFrame>
      <p:graphicFrame>
        <p:nvGraphicFramePr>
          <p:cNvPr id="20" name="Object 19"/>
          <p:cNvGraphicFramePr/>
          <p:nvPr/>
        </p:nvGraphicFramePr>
        <p:xfrm>
          <a:off x="3329305" y="3769360"/>
          <a:ext cx="1925955" cy="575945"/>
        </p:xfrm>
        <a:graphic>
          <a:graphicData uri="http://schemas.openxmlformats.org/presentationml/2006/ole">
            <mc:AlternateContent xmlns:mc="http://schemas.openxmlformats.org/markup-compatibility/2006">
              <mc:Choice xmlns:v="urn:schemas-microsoft-com:vml" Requires="v">
                <p:oleObj spid="_x0000_s29762" name="Equation" r:id="rId7" imgW="34747200" imgH="10058400" progId="Equation.3">
                  <p:embed/>
                </p:oleObj>
              </mc:Choice>
              <mc:Fallback>
                <p:oleObj name="Equation" r:id="rId7" imgW="34747200" imgH="10058400" progId="Equation.3">
                  <p:embed/>
                  <p:pic>
                    <p:nvPicPr>
                      <p:cNvPr id="0" name="Object 15"/>
                      <p:cNvPicPr/>
                      <p:nvPr/>
                    </p:nvPicPr>
                    <p:blipFill>
                      <a:blip r:embed="rId8"/>
                      <a:stretch>
                        <a:fillRect/>
                      </a:stretch>
                    </p:blipFill>
                    <p:spPr>
                      <a:xfrm>
                        <a:off x="3329305" y="3769360"/>
                        <a:ext cx="1925955" cy="57594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500"/>
                                        <p:tgtEl>
                                          <p:spTgt spid="8">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fade">
                                      <p:cBhvr>
                                        <p:cTn id="44" dur="500"/>
                                        <p:tgtEl>
                                          <p:spTgt spid="8">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fade">
                                      <p:cBhvr>
                                        <p:cTn id="52" dur="500"/>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Effect transition="in" filter="fade">
                                      <p:cBhvr>
                                        <p:cTn id="5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4.3 </a:t>
            </a:r>
            <a:endParaRPr lang="en-ZA" dirty="0"/>
          </a:p>
        </p:txBody>
      </p:sp>
      <p:sp>
        <p:nvSpPr>
          <p:cNvPr id="3" name="Content Placeholder 2"/>
          <p:cNvSpPr>
            <a:spLocks noGrp="1"/>
          </p:cNvSpPr>
          <p:nvPr>
            <p:ph sz="quarter" idx="10"/>
          </p:nvPr>
        </p:nvSpPr>
        <p:spPr/>
        <p:txBody>
          <a:bodyPr/>
          <a:lstStyle/>
          <a:p>
            <a:r>
              <a:rPr lang="en-ZA" dirty="0" smtClean="0"/>
              <a:t>Exercise 4.3</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4.3 </a:t>
            </a:r>
            <a:r>
              <a:rPr lang="en-US" altLang="en-US" sz="2000" dirty="0"/>
              <a:t>on </a:t>
            </a:r>
            <a:r>
              <a:rPr lang="en-US" altLang="en-US" sz="2000" b="1" dirty="0"/>
              <a:t>page </a:t>
            </a:r>
            <a:r>
              <a:rPr lang="en-ZA" altLang="en-US" sz="2000" b="1" dirty="0" smtClean="0"/>
              <a:t>65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GB" dirty="0" smtClean="0">
                <a:sym typeface="+mn-ea"/>
              </a:rPr>
              <a:t>Determine </a:t>
            </a:r>
            <a:r>
              <a:rPr lang="en-ZA" altLang="en-GB" dirty="0">
                <a:sym typeface="+mn-ea"/>
              </a:rPr>
              <a:t>the benefits of buying in bulk and buying different sizes to select an appropriate option</a:t>
            </a:r>
            <a:br>
              <a:rPr lang="en-ZA" altLang="en-GB" sz="4400" dirty="0">
                <a:sym typeface="+mn-ea"/>
              </a:rPr>
            </a:br>
            <a:endParaRPr lang="en-ZA" sz="4400" dirty="0"/>
          </a:p>
        </p:txBody>
      </p:sp>
      <p:sp>
        <p:nvSpPr>
          <p:cNvPr id="3" name="Content Placeholder 2"/>
          <p:cNvSpPr>
            <a:spLocks noGrp="1"/>
          </p:cNvSpPr>
          <p:nvPr>
            <p:ph idx="1"/>
          </p:nvPr>
        </p:nvSpPr>
        <p:spPr>
          <a:xfrm>
            <a:off x="399289" y="2447269"/>
            <a:ext cx="7905751" cy="3912378"/>
          </a:xfrm>
        </p:spPr>
        <p:txBody>
          <a:bodyPr/>
          <a:lstStyle/>
          <a:p>
            <a:pPr marL="180975" indent="-180975">
              <a:buFont typeface="Arial" panose="020B0604020202020204" pitchFamily="34" charset="0"/>
              <a:buChar char="•"/>
            </a:pPr>
            <a:r>
              <a:rPr lang="en-ZA" altLang="en-US" dirty="0"/>
              <a:t>To find the best “deal” for a product, you must find the unit price for the product. </a:t>
            </a:r>
            <a:endParaRPr lang="en-ZA" altLang="en-US" dirty="0"/>
          </a:p>
        </p:txBody>
      </p:sp>
      <p:sp>
        <p:nvSpPr>
          <p:cNvPr id="4" name="Text Placeholder 3"/>
          <p:cNvSpPr>
            <a:spLocks noGrp="1"/>
          </p:cNvSpPr>
          <p:nvPr>
            <p:ph type="body" sz="quarter" idx="10"/>
          </p:nvPr>
        </p:nvSpPr>
        <p:spPr>
          <a:xfrm>
            <a:off x="399289" y="2090179"/>
            <a:ext cx="7905751" cy="301871"/>
          </a:xfrm>
        </p:spPr>
        <p:txBody>
          <a:bodyPr/>
          <a:lstStyle/>
          <a:p>
            <a:r>
              <a:rPr lang="en-ZA" dirty="0"/>
              <a:t>Unit </a:t>
            </a:r>
            <a:r>
              <a:rPr lang="en-ZA" dirty="0" smtClean="0"/>
              <a:t>4.4</a:t>
            </a:r>
            <a:endParaRPr lang="en-ZA" dirty="0"/>
          </a:p>
        </p:txBody>
      </p:sp>
      <p:grpSp>
        <p:nvGrpSpPr>
          <p:cNvPr id="10" name="Group 9"/>
          <p:cNvGrpSpPr/>
          <p:nvPr/>
        </p:nvGrpSpPr>
        <p:grpSpPr>
          <a:xfrm>
            <a:off x="863600" y="3140384"/>
            <a:ext cx="7198724" cy="1515137"/>
            <a:chOff x="863600" y="2622794"/>
            <a:chExt cx="7198724" cy="1515137"/>
          </a:xfrm>
        </p:grpSpPr>
        <p:sp>
          <p:nvSpPr>
            <p:cNvPr id="11" name="Rectangle 10"/>
            <p:cNvSpPr/>
            <p:nvPr/>
          </p:nvSpPr>
          <p:spPr>
            <a:xfrm>
              <a:off x="863600" y="2622794"/>
              <a:ext cx="7198724" cy="151513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12" name="Content Placeholder 2"/>
            <p:cNvSpPr txBox="1"/>
            <p:nvPr/>
          </p:nvSpPr>
          <p:spPr>
            <a:xfrm>
              <a:off x="1471449" y="2755614"/>
              <a:ext cx="6438974" cy="1048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ZA" altLang="en-US" sz="2000" b="1" i="1" dirty="0" smtClean="0">
                  <a:solidFill>
                    <a:schemeClr val="bg1"/>
                  </a:solidFill>
                </a:rPr>
                <a:t>Example 4.9 </a:t>
              </a:r>
              <a:r>
                <a:rPr lang="en-ZA" altLang="en-US" sz="2000" b="1" i="1" dirty="0">
                  <a:solidFill>
                    <a:schemeClr val="bg1"/>
                  </a:solidFill>
                </a:rPr>
                <a:t>page 66</a:t>
              </a:r>
              <a:endParaRPr lang="en-ZA" altLang="en-US" sz="2000" b="1" i="1" dirty="0">
                <a:solidFill>
                  <a:schemeClr val="bg1"/>
                </a:solidFill>
              </a:endParaRPr>
            </a:p>
            <a:p>
              <a:pPr marL="266700" indent="-266700">
                <a:spcBef>
                  <a:spcPts val="600"/>
                </a:spcBef>
                <a:buFont typeface="+mj-lt"/>
                <a:buAutoNum type="arabicPeriod"/>
              </a:pPr>
              <a:r>
                <a:rPr lang="en-ZA" altLang="en-US" sz="2000" dirty="0" smtClean="0"/>
                <a:t>A </a:t>
              </a:r>
              <a:r>
                <a:rPr lang="en-ZA" altLang="en-US" sz="2000" dirty="0"/>
                <a:t>shop advertises 4 kg of chicken priced at R66,80 or a different brand of 5 kg of chicken costing R88,95. </a:t>
              </a:r>
              <a:endParaRPr lang="en-ZA" altLang="en-US" sz="2000" dirty="0"/>
            </a:p>
            <a:p>
              <a:pPr marL="266700" indent="0">
                <a:spcBef>
                  <a:spcPts val="600"/>
                </a:spcBef>
                <a:buNone/>
              </a:pPr>
              <a:r>
                <a:rPr lang="en-ZA" altLang="en-US" sz="2000" dirty="0"/>
                <a:t>Which is cheaper?</a:t>
              </a:r>
              <a:endParaRPr lang="en-ZA" altLang="en-US" sz="2000" dirty="0"/>
            </a:p>
          </p:txBody>
        </p:sp>
      </p:grpSp>
      <p:grpSp>
        <p:nvGrpSpPr>
          <p:cNvPr id="13" name="Group 12"/>
          <p:cNvGrpSpPr/>
          <p:nvPr/>
        </p:nvGrpSpPr>
        <p:grpSpPr>
          <a:xfrm>
            <a:off x="352501" y="3231660"/>
            <a:ext cx="1029149" cy="955774"/>
            <a:chOff x="352501" y="2871461"/>
            <a:chExt cx="1525437" cy="1416679"/>
          </a:xfrm>
        </p:grpSpPr>
        <p:sp>
          <p:nvSpPr>
            <p:cNvPr id="14" name="Rectangle 13"/>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5" name="Picture 14"/>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16" name="Rectangle 15"/>
          <p:cNvSpPr/>
          <p:nvPr/>
        </p:nvSpPr>
        <p:spPr>
          <a:xfrm>
            <a:off x="863600" y="4786178"/>
            <a:ext cx="7198724" cy="124491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7" name="Group 16"/>
          <p:cNvGrpSpPr>
            <a:grpSpLocks noChangeAspect="1"/>
          </p:cNvGrpSpPr>
          <p:nvPr/>
        </p:nvGrpSpPr>
        <p:grpSpPr>
          <a:xfrm>
            <a:off x="348042" y="4875626"/>
            <a:ext cx="1031115" cy="957600"/>
            <a:chOff x="352501" y="1521403"/>
            <a:chExt cx="1525437" cy="1416679"/>
          </a:xfrm>
        </p:grpSpPr>
        <p:sp>
          <p:nvSpPr>
            <p:cNvPr id="18" name="Rectangle 17"/>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201" y="3362179"/>
            <a:ext cx="2032411" cy="2401498"/>
          </a:xfrm>
          <a:prstGeom prst="rect">
            <a:avLst/>
          </a:prstGeom>
          <a:noFill/>
          <a:ln>
            <a:noFill/>
          </a:ln>
        </p:spPr>
      </p:pic>
      <p:sp>
        <p:nvSpPr>
          <p:cNvPr id="21" name="Content Placeholder 2"/>
          <p:cNvSpPr txBox="1"/>
          <p:nvPr/>
        </p:nvSpPr>
        <p:spPr>
          <a:xfrm>
            <a:off x="1523054" y="4910400"/>
            <a:ext cx="6438974" cy="1048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600"/>
              </a:spcBef>
              <a:buFont typeface="+mj-lt"/>
              <a:buAutoNum type="arabicPeriod"/>
            </a:pPr>
            <a:r>
              <a:rPr lang="en-ZA" altLang="en-US" sz="2000" dirty="0" smtClean="0">
                <a:sym typeface="+mn-ea"/>
              </a:rPr>
              <a:t>R66,80 </a:t>
            </a:r>
            <a:r>
              <a:rPr lang="en-ZA" altLang="en-US" sz="2000" dirty="0">
                <a:sym typeface="+mn-ea"/>
              </a:rPr>
              <a:t>÷ 4 = 16,70/kg</a:t>
            </a:r>
            <a:endParaRPr lang="en-ZA" altLang="en-US" sz="2000" dirty="0">
              <a:sym typeface="+mn-ea"/>
            </a:endParaRPr>
          </a:p>
          <a:p>
            <a:pPr marL="180975" indent="0">
              <a:spcBef>
                <a:spcPts val="600"/>
              </a:spcBef>
              <a:buNone/>
            </a:pPr>
            <a:r>
              <a:rPr lang="en-ZA" altLang="en-US" sz="2000" dirty="0">
                <a:sym typeface="+mn-ea"/>
              </a:rPr>
              <a:t>R88,95 ÷ 5 = R17,79/kg</a:t>
            </a:r>
            <a:endParaRPr lang="en-ZA" altLang="en-US" sz="2000" dirty="0">
              <a:sym typeface="+mn-ea"/>
            </a:endParaRPr>
          </a:p>
          <a:p>
            <a:pPr marL="180975" indent="0">
              <a:spcBef>
                <a:spcPts val="600"/>
              </a:spcBef>
              <a:buNone/>
            </a:pPr>
            <a:r>
              <a:rPr lang="en-ZA" altLang="en-US" sz="2000" dirty="0">
                <a:sym typeface="+mn-ea"/>
              </a:rPr>
              <a:t>The 4 kg pack of chicken is cheaper per kilogram. </a:t>
            </a:r>
            <a:endParaRPr lang="en-ZA" altLang="en-US" sz="2000"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fade">
                                      <p:cBhvr>
                                        <p:cTn id="35" dur="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xEl>
                                              <p:pRg st="1" end="1"/>
                                            </p:txEl>
                                          </p:spTgt>
                                        </p:tgtEl>
                                        <p:attrNameLst>
                                          <p:attrName>style.visibility</p:attrName>
                                        </p:attrNameLst>
                                      </p:cBhvr>
                                      <p:to>
                                        <p:strVal val="visible"/>
                                      </p:to>
                                    </p:set>
                                    <p:animEffect transition="in" filter="fade">
                                      <p:cBhvr>
                                        <p:cTn id="40" dur="500"/>
                                        <p:tgtEl>
                                          <p:spTgt spid="2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fade">
                                      <p:cBhvr>
                                        <p:cTn id="45"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8"/>
            <a:ext cx="7202854" cy="1410086"/>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2" name="Title 1"/>
          <p:cNvSpPr>
            <a:spLocks noGrp="1"/>
          </p:cNvSpPr>
          <p:nvPr>
            <p:ph type="title"/>
          </p:nvPr>
        </p:nvSpPr>
        <p:spPr/>
        <p:txBody>
          <a:bodyPr/>
          <a:lstStyle/>
          <a:p>
            <a:r>
              <a:rPr lang="en-ZA" dirty="0">
                <a:sym typeface="+mn-ea"/>
              </a:rPr>
              <a:t>Example </a:t>
            </a:r>
            <a:r>
              <a:rPr lang="en-ZA" dirty="0" smtClean="0">
                <a:sym typeface="+mn-ea"/>
              </a:rPr>
              <a:t>4.9 </a:t>
            </a:r>
            <a:r>
              <a:rPr lang="en-ZA" dirty="0">
                <a:sym typeface="+mn-ea"/>
              </a:rPr>
              <a:t>page </a:t>
            </a:r>
            <a:r>
              <a:rPr lang="en-ZA" dirty="0" smtClean="0">
                <a:sym typeface="+mn-ea"/>
              </a:rPr>
              <a:t>66</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4.4</a:t>
            </a:r>
            <a:endParaRPr lang="en-ZA" dirty="0">
              <a:solidFill>
                <a:schemeClr val="bg1">
                  <a:lumMod val="65000"/>
                </a:schemeClr>
              </a:solidFill>
            </a:endParaRPr>
          </a:p>
        </p:txBody>
      </p:sp>
      <p:sp>
        <p:nvSpPr>
          <p:cNvPr id="8" name="Content Placeholder 2"/>
          <p:cNvSpPr>
            <a:spLocks noGrp="1"/>
          </p:cNvSpPr>
          <p:nvPr>
            <p:ph idx="1"/>
          </p:nvPr>
        </p:nvSpPr>
        <p:spPr>
          <a:xfrm>
            <a:off x="1532177" y="1682391"/>
            <a:ext cx="6231595" cy="980127"/>
          </a:xfrm>
          <a:prstGeom prst="rect">
            <a:avLst/>
          </a:prstGeom>
        </p:spPr>
        <p:txBody>
          <a:bodyPr anchor="ctr"/>
          <a:lstStyle/>
          <a:p>
            <a:pPr marL="363855" indent="-363855">
              <a:buFont typeface="+mj-lt"/>
              <a:buAutoNum type="arabicPeriod" startAt="2"/>
            </a:pPr>
            <a:r>
              <a:rPr lang="en-ZA" sz="2000" dirty="0" smtClean="0"/>
              <a:t>You </a:t>
            </a:r>
            <a:r>
              <a:rPr lang="en-ZA" sz="2000" dirty="0"/>
              <a:t>can buy 750 ml of </a:t>
            </a:r>
            <a:r>
              <a:rPr lang="en-ZA" sz="2000" dirty="0" err="1"/>
              <a:t>cooldrink</a:t>
            </a:r>
            <a:r>
              <a:rPr lang="en-ZA" sz="2000" dirty="0"/>
              <a:t> for R12,95 or 550 ml for R10,85. Which is cheaper? </a:t>
            </a:r>
            <a:endParaRPr lang="en-ZA" altLang="en-US" sz="2000" dirty="0">
              <a:sym typeface="+mn-ea"/>
            </a:endParaRPr>
          </a:p>
        </p:txBody>
      </p:sp>
      <p:grpSp>
        <p:nvGrpSpPr>
          <p:cNvPr id="20" name="Group 19"/>
          <p:cNvGrpSpPr/>
          <p:nvPr/>
        </p:nvGrpSpPr>
        <p:grpSpPr>
          <a:xfrm>
            <a:off x="352501" y="1588230"/>
            <a:ext cx="1029149" cy="955774"/>
            <a:chOff x="352501" y="2871461"/>
            <a:chExt cx="1525437" cy="1416679"/>
          </a:xfrm>
        </p:grpSpPr>
        <p:sp>
          <p:nvSpPr>
            <p:cNvPr id="21" name="Rectangle 20"/>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23" name="Rectangle 22"/>
          <p:cNvSpPr/>
          <p:nvPr/>
        </p:nvSpPr>
        <p:spPr>
          <a:xfrm>
            <a:off x="863600" y="2994190"/>
            <a:ext cx="7198724" cy="3015312"/>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24" name="Group 23"/>
          <p:cNvGrpSpPr>
            <a:grpSpLocks noChangeAspect="1"/>
          </p:cNvGrpSpPr>
          <p:nvPr/>
        </p:nvGrpSpPr>
        <p:grpSpPr>
          <a:xfrm>
            <a:off x="348042" y="3083638"/>
            <a:ext cx="1031115" cy="957600"/>
            <a:chOff x="352501" y="1521403"/>
            <a:chExt cx="1525437" cy="1416679"/>
          </a:xfrm>
        </p:grpSpPr>
        <p:sp>
          <p:nvSpPr>
            <p:cNvPr id="25" name="Rectangle 24"/>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7" name="Content Placeholder 2"/>
          <p:cNvSpPr txBox="1"/>
          <p:nvPr/>
        </p:nvSpPr>
        <p:spPr>
          <a:xfrm>
            <a:off x="1523054" y="3239435"/>
            <a:ext cx="6438974" cy="26638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000" dirty="0" smtClean="0"/>
              <a:t>Find </a:t>
            </a:r>
            <a:r>
              <a:rPr lang="en-ZA" sz="2000" dirty="0"/>
              <a:t>the unit price (for 1 kg) for each package of chicken. </a:t>
            </a:r>
            <a:endParaRPr lang="en-ZA" sz="2000" dirty="0" smtClean="0"/>
          </a:p>
          <a:p>
            <a:pPr marL="0" indent="0">
              <a:buNone/>
            </a:pPr>
            <a:r>
              <a:rPr lang="en-ZA" sz="2000" dirty="0" smtClean="0"/>
              <a:t>R66,80 </a:t>
            </a:r>
            <a:r>
              <a:rPr lang="en-ZA" sz="2000" dirty="0"/>
              <a:t>÷ 4 kg = R16,70/kg </a:t>
            </a:r>
            <a:endParaRPr lang="en-ZA" sz="2000" dirty="0" smtClean="0"/>
          </a:p>
          <a:p>
            <a:pPr marL="0" indent="0">
              <a:buNone/>
            </a:pPr>
            <a:r>
              <a:rPr lang="en-ZA" sz="2000" dirty="0" smtClean="0"/>
              <a:t>R88,95 </a:t>
            </a:r>
            <a:r>
              <a:rPr lang="en-ZA" sz="2000" dirty="0"/>
              <a:t>÷ 5 kg = R17,79/kg </a:t>
            </a:r>
            <a:endParaRPr lang="en-ZA" sz="2000" dirty="0" smtClean="0"/>
          </a:p>
          <a:p>
            <a:pPr marL="0" indent="0">
              <a:buNone/>
            </a:pPr>
            <a:r>
              <a:rPr lang="en-ZA" sz="2000" dirty="0" smtClean="0"/>
              <a:t>The </a:t>
            </a:r>
            <a:r>
              <a:rPr lang="en-ZA" sz="2000" dirty="0"/>
              <a:t>4 kg package of chicken is cheaper. </a:t>
            </a:r>
            <a:endParaRPr lang="en-ZA" altLang="en-US" sz="2000" dirty="0">
              <a:sym typeface="+mn-ea"/>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145" y="3187420"/>
            <a:ext cx="2332009" cy="27555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xEl>
                                              <p:pRg st="1" end="1"/>
                                            </p:txEl>
                                          </p:spTgt>
                                        </p:tgtEl>
                                        <p:attrNameLst>
                                          <p:attrName>style.visibility</p:attrName>
                                        </p:attrNameLst>
                                      </p:cBhvr>
                                      <p:to>
                                        <p:strVal val="visible"/>
                                      </p:to>
                                    </p:set>
                                    <p:animEffect transition="in" filter="fade">
                                      <p:cBhvr>
                                        <p:cTn id="28" dur="500"/>
                                        <p:tgtEl>
                                          <p:spTgt spid="2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xEl>
                                              <p:pRg st="2" end="2"/>
                                            </p:txEl>
                                          </p:spTgt>
                                        </p:tgtEl>
                                        <p:attrNameLst>
                                          <p:attrName>style.visibility</p:attrName>
                                        </p:attrNameLst>
                                      </p:cBhvr>
                                      <p:to>
                                        <p:strVal val="visible"/>
                                      </p:to>
                                    </p:set>
                                    <p:animEffect transition="in" filter="fade">
                                      <p:cBhvr>
                                        <p:cTn id="33" dur="500"/>
                                        <p:tgtEl>
                                          <p:spTgt spid="2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xEl>
                                              <p:pRg st="3" end="3"/>
                                            </p:txEl>
                                          </p:spTgt>
                                        </p:tgtEl>
                                        <p:attrNameLst>
                                          <p:attrName>style.visibility</p:attrName>
                                        </p:attrNameLst>
                                      </p:cBhvr>
                                      <p:to>
                                        <p:strVal val="visible"/>
                                      </p:to>
                                    </p:set>
                                    <p:animEffect transition="in" filter="fade">
                                      <p:cBhvr>
                                        <p:cTn id="38"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mn-lt"/>
              </a:rPr>
              <a:t>Overview</a:t>
            </a:r>
            <a:endParaRPr lang="en-GB" b="1" dirty="0">
              <a:latin typeface="+mn-lt"/>
            </a:endParaRPr>
          </a:p>
        </p:txBody>
      </p:sp>
      <p:sp>
        <p:nvSpPr>
          <p:cNvPr id="3" name="Content Placeholder 2"/>
          <p:cNvSpPr>
            <a:spLocks noGrp="1"/>
          </p:cNvSpPr>
          <p:nvPr>
            <p:ph idx="1"/>
          </p:nvPr>
        </p:nvSpPr>
        <p:spPr/>
        <p:txBody>
          <a:bodyPr/>
          <a:lstStyle/>
          <a:p>
            <a:pPr marL="0" indent="0">
              <a:buNone/>
            </a:pPr>
            <a:r>
              <a:rPr lang="en-ZA" dirty="0" smtClean="0"/>
              <a:t>4.1	Performing </a:t>
            </a:r>
            <a:r>
              <a:rPr lang="en-ZA" dirty="0"/>
              <a:t>workplace related calculations </a:t>
            </a:r>
            <a:r>
              <a:rPr lang="en-ZA" dirty="0" smtClean="0"/>
              <a:t>	involving </a:t>
            </a:r>
            <a:r>
              <a:rPr lang="en-ZA" dirty="0"/>
              <a:t>ratios</a:t>
            </a:r>
            <a:endParaRPr lang="en-ZA" dirty="0"/>
          </a:p>
          <a:p>
            <a:pPr marL="0" indent="0">
              <a:buNone/>
            </a:pPr>
            <a:r>
              <a:rPr lang="en-ZA" dirty="0" smtClean="0">
                <a:sym typeface="+mn-ea"/>
              </a:rPr>
              <a:t>4.2	Perform </a:t>
            </a:r>
            <a:r>
              <a:rPr lang="en-ZA" dirty="0">
                <a:sym typeface="+mn-ea"/>
              </a:rPr>
              <a:t>workplace related calculations </a:t>
            </a:r>
            <a:r>
              <a:rPr lang="en-ZA" dirty="0" smtClean="0">
                <a:sym typeface="+mn-ea"/>
              </a:rPr>
              <a:t>	involving </a:t>
            </a:r>
            <a:r>
              <a:rPr lang="en-ZA" dirty="0">
                <a:sym typeface="+mn-ea"/>
              </a:rPr>
              <a:t>proportions</a:t>
            </a:r>
            <a:endParaRPr lang="en-ZA" dirty="0">
              <a:sym typeface="+mn-ea"/>
            </a:endParaRPr>
          </a:p>
          <a:p>
            <a:pPr marL="0" indent="0">
              <a:buNone/>
            </a:pPr>
            <a:r>
              <a:rPr lang="en-ZA" dirty="0" smtClean="0">
                <a:sym typeface="+mn-ea"/>
              </a:rPr>
              <a:t>4.3	Perform </a:t>
            </a:r>
            <a:r>
              <a:rPr lang="en-ZA" dirty="0">
                <a:sym typeface="+mn-ea"/>
              </a:rPr>
              <a:t>workplace related calculations </a:t>
            </a:r>
            <a:r>
              <a:rPr lang="en-ZA" dirty="0" smtClean="0">
                <a:sym typeface="+mn-ea"/>
              </a:rPr>
              <a:t>	involving </a:t>
            </a:r>
            <a:r>
              <a:rPr lang="en-ZA" dirty="0">
                <a:sym typeface="+mn-ea"/>
              </a:rPr>
              <a:t>rates</a:t>
            </a:r>
            <a:endParaRPr lang="en-ZA" dirty="0">
              <a:sym typeface="+mn-ea"/>
            </a:endParaRPr>
          </a:p>
          <a:p>
            <a:pPr marL="0" indent="0">
              <a:buNone/>
            </a:pPr>
            <a:r>
              <a:rPr lang="en-ZA" altLang="en-GB" dirty="0" smtClean="0"/>
              <a:t>4.4	Determine </a:t>
            </a:r>
            <a:r>
              <a:rPr lang="en-ZA" altLang="en-GB" dirty="0"/>
              <a:t>the benefits of buying in bulk and </a:t>
            </a:r>
            <a:r>
              <a:rPr lang="en-ZA" altLang="en-GB" dirty="0" smtClean="0"/>
              <a:t>	buying </a:t>
            </a:r>
            <a:r>
              <a:rPr lang="en-ZA" altLang="en-GB" dirty="0"/>
              <a:t>different sizes to select an appropriate </a:t>
            </a:r>
            <a:r>
              <a:rPr lang="en-ZA" altLang="en-GB" dirty="0" smtClean="0"/>
              <a:t>	option</a:t>
            </a:r>
            <a:endParaRPr lang="en-ZA" altLang="en-GB" dirty="0"/>
          </a:p>
          <a:p>
            <a:pPr marL="0" indent="0">
              <a:buNone/>
            </a:pPr>
            <a:r>
              <a:rPr lang="en-ZA" altLang="en-GB" dirty="0" smtClean="0"/>
              <a:t>4.5	Solve </a:t>
            </a:r>
            <a:r>
              <a:rPr lang="en-ZA" altLang="en-GB" dirty="0"/>
              <a:t>problems using percentages</a:t>
            </a:r>
            <a:endParaRPr lang="en-ZA" alt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4.4 </a:t>
            </a:r>
            <a:endParaRPr lang="en-ZA" dirty="0"/>
          </a:p>
        </p:txBody>
      </p:sp>
      <p:sp>
        <p:nvSpPr>
          <p:cNvPr id="3" name="Content Placeholder 2"/>
          <p:cNvSpPr>
            <a:spLocks noGrp="1"/>
          </p:cNvSpPr>
          <p:nvPr>
            <p:ph sz="quarter" idx="10"/>
          </p:nvPr>
        </p:nvSpPr>
        <p:spPr/>
        <p:txBody>
          <a:bodyPr/>
          <a:lstStyle/>
          <a:p>
            <a:r>
              <a:rPr lang="en-ZA" dirty="0" smtClean="0"/>
              <a:t>Exercise 4.4</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4.4 </a:t>
            </a:r>
            <a:r>
              <a:rPr lang="en-US" altLang="en-US" sz="2000" dirty="0"/>
              <a:t>on </a:t>
            </a:r>
            <a:r>
              <a:rPr lang="en-US" altLang="en-US" sz="2000" b="1" dirty="0"/>
              <a:t>page </a:t>
            </a:r>
            <a:r>
              <a:rPr lang="en-ZA" altLang="en-US" sz="2000" b="1" dirty="0"/>
              <a:t>6</a:t>
            </a:r>
            <a:r>
              <a:rPr lang="en-US" altLang="en-US" sz="2000" b="1" dirty="0" smtClean="0"/>
              <a:t>7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Solve problems using percentages</a:t>
            </a:r>
            <a:br>
              <a:rPr lang="en-ZA" sz="4400" dirty="0">
                <a:sym typeface="+mn-ea"/>
              </a:rPr>
            </a:br>
            <a:endParaRPr lang="en-ZA" sz="4400" dirty="0"/>
          </a:p>
        </p:txBody>
      </p:sp>
      <p:sp>
        <p:nvSpPr>
          <p:cNvPr id="3" name="Content Placeholder 2"/>
          <p:cNvSpPr>
            <a:spLocks noGrp="1"/>
          </p:cNvSpPr>
          <p:nvPr>
            <p:ph idx="1"/>
          </p:nvPr>
        </p:nvSpPr>
        <p:spPr/>
        <p:txBody>
          <a:bodyPr/>
          <a:lstStyle/>
          <a:p>
            <a:pPr marL="180975" indent="-180975">
              <a:buFont typeface="Arial" panose="020B0604020202020204" pitchFamily="34" charset="0"/>
              <a:buChar char="•"/>
            </a:pPr>
            <a:r>
              <a:rPr lang="en-ZA" dirty="0"/>
              <a:t>Percentages are fractions with a denominator of 100. </a:t>
            </a:r>
            <a:endParaRPr lang="en-ZA" dirty="0"/>
          </a:p>
          <a:p>
            <a:pPr marL="180975" indent="-180975">
              <a:buFont typeface="Arial" panose="020B0604020202020204" pitchFamily="34" charset="0"/>
              <a:buChar char="•"/>
            </a:pPr>
            <a:r>
              <a:rPr lang="en-ZA" dirty="0"/>
              <a:t>The % symbol means 'out of 100'.</a:t>
            </a:r>
            <a:endParaRPr lang="en-ZA" dirty="0"/>
          </a:p>
          <a:p>
            <a:pPr marL="180975" indent="-180975">
              <a:buFont typeface="Arial" panose="020B0604020202020204" pitchFamily="34" charset="0"/>
              <a:buChar char="•"/>
            </a:pPr>
            <a:r>
              <a:rPr lang="en-ZA" dirty="0"/>
              <a:t>Business calculations often include percentage price increases and decreases and gross profit percentages. </a:t>
            </a:r>
            <a:endParaRPr lang="en-ZA" dirty="0"/>
          </a:p>
          <a:p>
            <a:pPr marL="180975" indent="-180975">
              <a:buFont typeface="Arial" panose="020B0604020202020204" pitchFamily="34" charset="0"/>
              <a:buChar char="•"/>
            </a:pPr>
            <a:r>
              <a:rPr lang="en-ZA" dirty="0"/>
              <a:t>Companies use percentages to compare and analyse data.  </a:t>
            </a:r>
            <a:endParaRPr lang="en-ZA" dirty="0"/>
          </a:p>
          <a:p>
            <a:pPr marL="180975" indent="-180975">
              <a:buFont typeface="Arial" panose="020B0604020202020204" pitchFamily="34" charset="0"/>
              <a:buChar char="•"/>
            </a:pPr>
            <a:endParaRPr lang="en-ZA" dirty="0"/>
          </a:p>
          <a:p>
            <a:pPr marL="180975" indent="-180975">
              <a:buFont typeface="Arial" panose="020B0604020202020204" pitchFamily="34" charset="0"/>
              <a:buChar char="•"/>
            </a:pPr>
            <a:endParaRPr lang="en-ZA" dirty="0"/>
          </a:p>
        </p:txBody>
      </p:sp>
      <p:sp>
        <p:nvSpPr>
          <p:cNvPr id="4" name="Text Placeholder 3"/>
          <p:cNvSpPr>
            <a:spLocks noGrp="1"/>
          </p:cNvSpPr>
          <p:nvPr>
            <p:ph type="body" sz="quarter" idx="10"/>
          </p:nvPr>
        </p:nvSpPr>
        <p:spPr>
          <a:xfrm>
            <a:off x="399289" y="1580775"/>
            <a:ext cx="7905751" cy="301871"/>
          </a:xfrm>
        </p:spPr>
        <p:txBody>
          <a:bodyPr/>
          <a:lstStyle/>
          <a:p>
            <a:r>
              <a:rPr lang="en-ZA" dirty="0"/>
              <a:t>Unit </a:t>
            </a:r>
            <a:r>
              <a:rPr lang="en-ZA" dirty="0" smtClean="0"/>
              <a:t>4.5</a:t>
            </a:r>
            <a:endParaRPr lang="en-Z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8"/>
            <a:ext cx="7202854" cy="1410086"/>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2" name="Title 1"/>
          <p:cNvSpPr>
            <a:spLocks noGrp="1"/>
          </p:cNvSpPr>
          <p:nvPr>
            <p:ph type="title"/>
          </p:nvPr>
        </p:nvSpPr>
        <p:spPr/>
        <p:txBody>
          <a:bodyPr/>
          <a:lstStyle/>
          <a:p>
            <a:r>
              <a:rPr lang="en-ZA" altLang="en-US" dirty="0"/>
              <a:t>Example 4.11 page 69</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4.5</a:t>
            </a:r>
            <a:endParaRPr lang="en-ZA" dirty="0">
              <a:solidFill>
                <a:schemeClr val="bg1">
                  <a:lumMod val="65000"/>
                </a:schemeClr>
              </a:solidFill>
            </a:endParaRPr>
          </a:p>
        </p:txBody>
      </p:sp>
      <p:sp>
        <p:nvSpPr>
          <p:cNvPr id="8" name="Content Placeholder 2"/>
          <p:cNvSpPr>
            <a:spLocks noGrp="1"/>
          </p:cNvSpPr>
          <p:nvPr>
            <p:ph idx="1"/>
          </p:nvPr>
        </p:nvSpPr>
        <p:spPr>
          <a:xfrm>
            <a:off x="1532177" y="1722732"/>
            <a:ext cx="6231595" cy="3812987"/>
          </a:xfrm>
          <a:prstGeom prst="rect">
            <a:avLst/>
          </a:prstGeom>
        </p:spPr>
        <p:txBody>
          <a:bodyPr/>
          <a:lstStyle/>
          <a:p>
            <a:pPr marL="0" indent="0">
              <a:lnSpc>
                <a:spcPct val="100000"/>
              </a:lnSpc>
              <a:buNone/>
            </a:pPr>
            <a:r>
              <a:rPr lang="en-ZA" sz="2000" dirty="0">
                <a:sym typeface="+mn-ea"/>
              </a:rPr>
              <a:t>If you get     </a:t>
            </a:r>
            <a:r>
              <a:rPr lang="en-ZA" sz="2000" dirty="0" smtClean="0">
                <a:sym typeface="+mn-ea"/>
              </a:rPr>
              <a:t>  </a:t>
            </a:r>
            <a:r>
              <a:rPr lang="en-ZA" sz="2000" dirty="0">
                <a:sym typeface="+mn-ea"/>
              </a:rPr>
              <a:t>for one test and      for your next test, have your marks improved? </a:t>
            </a:r>
            <a:endParaRPr lang="en-ZA" sz="2000" dirty="0">
              <a:sym typeface="+mn-ea"/>
            </a:endParaRPr>
          </a:p>
        </p:txBody>
      </p:sp>
      <p:graphicFrame>
        <p:nvGraphicFramePr>
          <p:cNvPr id="17" name="Object 16"/>
          <p:cNvGraphicFramePr/>
          <p:nvPr/>
        </p:nvGraphicFramePr>
        <p:xfrm>
          <a:off x="2623470" y="1612906"/>
          <a:ext cx="309755" cy="504000"/>
        </p:xfrm>
        <a:graphic>
          <a:graphicData uri="http://schemas.openxmlformats.org/presentationml/2006/ole">
            <mc:AlternateContent xmlns:mc="http://schemas.openxmlformats.org/markup-compatibility/2006">
              <mc:Choice xmlns:v="urn:schemas-microsoft-com:vml" Requires="v">
                <p:oleObj spid="_x0000_s30788" name="" r:id="rId1" imgW="228600" imgH="393700" progId="Equation.KSEE3">
                  <p:embed/>
                </p:oleObj>
              </mc:Choice>
              <mc:Fallback>
                <p:oleObj name="" r:id="rId1" imgW="228600" imgH="393700" progId="Equation.KSEE3">
                  <p:embed/>
                  <p:pic>
                    <p:nvPicPr>
                      <p:cNvPr id="0" name="Object 6"/>
                      <p:cNvPicPr/>
                      <p:nvPr/>
                    </p:nvPicPr>
                    <p:blipFill>
                      <a:blip r:embed="rId2"/>
                      <a:stretch>
                        <a:fillRect/>
                      </a:stretch>
                    </p:blipFill>
                    <p:spPr>
                      <a:xfrm>
                        <a:off x="2623470" y="1612906"/>
                        <a:ext cx="309755" cy="504000"/>
                      </a:xfrm>
                      <a:prstGeom prst="rect">
                        <a:avLst/>
                      </a:prstGeom>
                    </p:spPr>
                  </p:pic>
                </p:oleObj>
              </mc:Fallback>
            </mc:AlternateContent>
          </a:graphicData>
        </a:graphic>
      </p:graphicFrame>
      <p:graphicFrame>
        <p:nvGraphicFramePr>
          <p:cNvPr id="19" name="Object 18"/>
          <p:cNvGraphicFramePr/>
          <p:nvPr/>
        </p:nvGraphicFramePr>
        <p:xfrm>
          <a:off x="4642978" y="1623738"/>
          <a:ext cx="309600" cy="504000"/>
        </p:xfrm>
        <a:graphic>
          <a:graphicData uri="http://schemas.openxmlformats.org/presentationml/2006/ole">
            <mc:AlternateContent xmlns:mc="http://schemas.openxmlformats.org/markup-compatibility/2006">
              <mc:Choice xmlns:v="urn:schemas-microsoft-com:vml" Requires="v">
                <p:oleObj spid="_x0000_s30789" name="" r:id="rId3" imgW="294005" imgH="441960" progId="Equation.KSEE3">
                  <p:embed/>
                </p:oleObj>
              </mc:Choice>
              <mc:Fallback>
                <p:oleObj name="" r:id="rId3" imgW="294005" imgH="441960" progId="Equation.KSEE3">
                  <p:embed/>
                  <p:pic>
                    <p:nvPicPr>
                      <p:cNvPr id="0" name="Object 8"/>
                      <p:cNvPicPr/>
                      <p:nvPr/>
                    </p:nvPicPr>
                    <p:blipFill>
                      <a:blip r:embed="rId4"/>
                      <a:stretch>
                        <a:fillRect/>
                      </a:stretch>
                    </p:blipFill>
                    <p:spPr>
                      <a:xfrm>
                        <a:off x="4642978" y="1623738"/>
                        <a:ext cx="309600" cy="504000"/>
                      </a:xfrm>
                      <a:prstGeom prst="rect">
                        <a:avLst/>
                      </a:prstGeom>
                    </p:spPr>
                  </p:pic>
                </p:oleObj>
              </mc:Fallback>
            </mc:AlternateContent>
          </a:graphicData>
        </a:graphic>
      </p:graphicFrame>
      <p:grpSp>
        <p:nvGrpSpPr>
          <p:cNvPr id="20" name="Group 19"/>
          <p:cNvGrpSpPr/>
          <p:nvPr/>
        </p:nvGrpSpPr>
        <p:grpSpPr>
          <a:xfrm>
            <a:off x="352501" y="1588230"/>
            <a:ext cx="1029149" cy="955774"/>
            <a:chOff x="352501" y="2871461"/>
            <a:chExt cx="1525437" cy="1416679"/>
          </a:xfrm>
        </p:grpSpPr>
        <p:sp>
          <p:nvSpPr>
            <p:cNvPr id="21" name="Rectangle 20"/>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23" name="Rectangle 22"/>
          <p:cNvSpPr/>
          <p:nvPr/>
        </p:nvSpPr>
        <p:spPr>
          <a:xfrm>
            <a:off x="863600" y="2994190"/>
            <a:ext cx="7198724" cy="3015312"/>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24" name="Group 23"/>
          <p:cNvGrpSpPr>
            <a:grpSpLocks noChangeAspect="1"/>
          </p:cNvGrpSpPr>
          <p:nvPr/>
        </p:nvGrpSpPr>
        <p:grpSpPr>
          <a:xfrm>
            <a:off x="348042" y="3083638"/>
            <a:ext cx="1031115" cy="957600"/>
            <a:chOff x="352501" y="1521403"/>
            <a:chExt cx="1525437" cy="1416679"/>
          </a:xfrm>
        </p:grpSpPr>
        <p:sp>
          <p:nvSpPr>
            <p:cNvPr id="25" name="Rectangle 24"/>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7" name="Content Placeholder 2"/>
          <p:cNvSpPr txBox="1"/>
          <p:nvPr/>
        </p:nvSpPr>
        <p:spPr>
          <a:xfrm>
            <a:off x="1523054" y="3118412"/>
            <a:ext cx="6438974" cy="26440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000" dirty="0">
                <a:sym typeface="+mn-ea"/>
              </a:rPr>
              <a:t>Convert both fractions to percentages:</a:t>
            </a:r>
            <a:endParaRPr lang="en-ZA" sz="2000" dirty="0">
              <a:sym typeface="+mn-ea"/>
            </a:endParaRPr>
          </a:p>
          <a:p>
            <a:pPr marL="0" indent="0">
              <a:buNone/>
            </a:pPr>
            <a:r>
              <a:rPr lang="en-ZA" sz="2000" dirty="0">
                <a:sym typeface="+mn-ea"/>
              </a:rPr>
              <a:t>Multiply by 100. </a:t>
            </a:r>
            <a:endParaRPr lang="en-ZA" sz="2000" dirty="0">
              <a:sym typeface="+mn-ea"/>
            </a:endParaRPr>
          </a:p>
          <a:p>
            <a:pPr marL="266700" indent="0">
              <a:buNone/>
            </a:pPr>
            <a:r>
              <a:rPr lang="en-ZA" sz="2000" dirty="0">
                <a:sym typeface="+mn-ea"/>
              </a:rPr>
              <a:t>     </a:t>
            </a:r>
            <a:r>
              <a:rPr lang="en-ZA" sz="2000" dirty="0" smtClean="0">
                <a:sym typeface="+mn-ea"/>
              </a:rPr>
              <a:t>× </a:t>
            </a:r>
            <a:r>
              <a:rPr lang="en-ZA" sz="2000" dirty="0">
                <a:sym typeface="+mn-ea"/>
              </a:rPr>
              <a:t>100 = </a:t>
            </a:r>
            <a:r>
              <a:rPr lang="en-ZA" sz="2000" dirty="0" smtClean="0">
                <a:sym typeface="+mn-ea"/>
              </a:rPr>
              <a:t>83,75%	</a:t>
            </a:r>
            <a:r>
              <a:rPr lang="en-ZA" sz="2000" dirty="0" smtClean="0">
                <a:solidFill>
                  <a:schemeClr val="bg1"/>
                </a:solidFill>
                <a:sym typeface="+mn-ea"/>
              </a:rPr>
              <a:t>On </a:t>
            </a:r>
            <a:r>
              <a:rPr lang="en-ZA" sz="2000" dirty="0">
                <a:solidFill>
                  <a:schemeClr val="bg1"/>
                </a:solidFill>
                <a:sym typeface="+mn-ea"/>
              </a:rPr>
              <a:t>a calculator, use 67 ÷ 80 </a:t>
            </a:r>
            <a:r>
              <a:rPr lang="en-ZA" sz="2000" dirty="0" smtClean="0">
                <a:solidFill>
                  <a:schemeClr val="bg1"/>
                </a:solidFill>
                <a:sym typeface="+mn-ea"/>
              </a:rPr>
              <a:t>%</a:t>
            </a:r>
            <a:endParaRPr lang="en-ZA" sz="2000" dirty="0" smtClean="0">
              <a:solidFill>
                <a:schemeClr val="bg1"/>
              </a:solidFill>
              <a:sym typeface="+mn-ea"/>
            </a:endParaRPr>
          </a:p>
          <a:p>
            <a:pPr marL="266700" indent="0">
              <a:buNone/>
            </a:pPr>
            <a:r>
              <a:rPr lang="en-ZA" sz="600" dirty="0" smtClean="0">
                <a:sym typeface="+mn-ea"/>
              </a:rPr>
              <a:t>  </a:t>
            </a:r>
            <a:endParaRPr lang="en-ZA" sz="600" dirty="0">
              <a:sym typeface="+mn-ea"/>
            </a:endParaRPr>
          </a:p>
          <a:p>
            <a:pPr marL="266700" indent="0">
              <a:buNone/>
            </a:pPr>
            <a:r>
              <a:rPr lang="en-ZA" sz="2000" dirty="0">
                <a:sym typeface="+mn-ea"/>
              </a:rPr>
              <a:t>     </a:t>
            </a:r>
            <a:r>
              <a:rPr lang="en-ZA" sz="2000" dirty="0" smtClean="0">
                <a:sym typeface="+mn-ea"/>
              </a:rPr>
              <a:t>× </a:t>
            </a:r>
            <a:r>
              <a:rPr lang="en-ZA" sz="2000" dirty="0">
                <a:sym typeface="+mn-ea"/>
              </a:rPr>
              <a:t>100 = 85%		</a:t>
            </a:r>
            <a:r>
              <a:rPr lang="en-ZA" sz="2000" dirty="0">
                <a:solidFill>
                  <a:schemeClr val="bg1"/>
                </a:solidFill>
                <a:sym typeface="+mn-ea"/>
              </a:rPr>
              <a:t>On a calculator, use 51 ÷ 60 </a:t>
            </a:r>
            <a:r>
              <a:rPr lang="en-ZA" sz="2000" dirty="0" smtClean="0">
                <a:solidFill>
                  <a:schemeClr val="bg1"/>
                </a:solidFill>
                <a:sym typeface="+mn-ea"/>
              </a:rPr>
              <a:t>%</a:t>
            </a:r>
            <a:endParaRPr lang="en-ZA" sz="2000" dirty="0" smtClean="0">
              <a:solidFill>
                <a:schemeClr val="bg1"/>
              </a:solidFill>
              <a:sym typeface="+mn-ea"/>
            </a:endParaRPr>
          </a:p>
          <a:p>
            <a:pPr marL="266700" indent="0">
              <a:buNone/>
            </a:pPr>
            <a:endParaRPr lang="en-ZA" sz="2000" dirty="0" smtClean="0">
              <a:sym typeface="+mn-ea"/>
            </a:endParaRPr>
          </a:p>
          <a:p>
            <a:pPr marL="0" indent="0">
              <a:buNone/>
            </a:pPr>
            <a:r>
              <a:rPr lang="en-ZA" sz="2000" dirty="0" smtClean="0">
                <a:sym typeface="+mn-ea"/>
              </a:rPr>
              <a:t>So </a:t>
            </a:r>
            <a:r>
              <a:rPr lang="en-ZA" sz="2000" dirty="0">
                <a:sym typeface="+mn-ea"/>
              </a:rPr>
              <a:t>the second test marks were better. </a:t>
            </a:r>
            <a:endParaRPr lang="en-ZA" sz="2000" dirty="0">
              <a:sym typeface="+mn-ea"/>
            </a:endParaRPr>
          </a:p>
        </p:txBody>
      </p:sp>
      <p:graphicFrame>
        <p:nvGraphicFramePr>
          <p:cNvPr id="28" name="Content Placeholder 4"/>
          <p:cNvGraphicFramePr/>
          <p:nvPr/>
        </p:nvGraphicFramePr>
        <p:xfrm>
          <a:off x="1783080" y="3811270"/>
          <a:ext cx="342265" cy="575945"/>
        </p:xfrm>
        <a:graphic>
          <a:graphicData uri="http://schemas.openxmlformats.org/presentationml/2006/ole">
            <mc:AlternateContent xmlns:mc="http://schemas.openxmlformats.org/markup-compatibility/2006">
              <mc:Choice xmlns:v="urn:schemas-microsoft-com:vml" Requires="v">
                <p:oleObj spid="_x0000_s30790" name="Equation" r:id="rId7" imgW="5486400" imgH="9448800" progId="Equation.3">
                  <p:embed/>
                </p:oleObj>
              </mc:Choice>
              <mc:Fallback>
                <p:oleObj name="Equation" r:id="rId7" imgW="5486400" imgH="9448800" progId="Equation.3">
                  <p:embed/>
                  <p:pic>
                    <p:nvPicPr>
                      <p:cNvPr id="0" name="Content Placeholder 4"/>
                      <p:cNvPicPr/>
                      <p:nvPr/>
                    </p:nvPicPr>
                    <p:blipFill>
                      <a:blip r:embed="rId8"/>
                      <a:stretch>
                        <a:fillRect/>
                      </a:stretch>
                    </p:blipFill>
                    <p:spPr>
                      <a:xfrm>
                        <a:off x="1783080" y="3811270"/>
                        <a:ext cx="342265" cy="575945"/>
                      </a:xfrm>
                      <a:prstGeom prst="rect">
                        <a:avLst/>
                      </a:prstGeom>
                    </p:spPr>
                  </p:pic>
                </p:oleObj>
              </mc:Fallback>
            </mc:AlternateContent>
          </a:graphicData>
        </a:graphic>
      </p:graphicFrame>
      <p:graphicFrame>
        <p:nvGraphicFramePr>
          <p:cNvPr id="29" name="Object 28"/>
          <p:cNvGraphicFramePr/>
          <p:nvPr/>
        </p:nvGraphicFramePr>
        <p:xfrm>
          <a:off x="1782766" y="4427091"/>
          <a:ext cx="342900" cy="576004"/>
        </p:xfrm>
        <a:graphic>
          <a:graphicData uri="http://schemas.openxmlformats.org/presentationml/2006/ole">
            <mc:AlternateContent xmlns:mc="http://schemas.openxmlformats.org/markup-compatibility/2006">
              <mc:Choice xmlns:v="urn:schemas-microsoft-com:vml" Requires="v">
                <p:oleObj spid="_x0000_s30791" name="Equation" r:id="rId9" imgW="5486400" imgH="9448800" progId="Equation.3">
                  <p:embed/>
                </p:oleObj>
              </mc:Choice>
              <mc:Fallback>
                <p:oleObj name="Equation" r:id="rId9" imgW="5486400" imgH="9448800" progId="Equation.3">
                  <p:embed/>
                  <p:pic>
                    <p:nvPicPr>
                      <p:cNvPr id="0" name="Object 11"/>
                      <p:cNvPicPr/>
                      <p:nvPr/>
                    </p:nvPicPr>
                    <p:blipFill>
                      <a:blip r:embed="rId10"/>
                      <a:stretch>
                        <a:fillRect/>
                      </a:stretch>
                    </p:blipFill>
                    <p:spPr>
                      <a:xfrm>
                        <a:off x="1782766" y="4427091"/>
                        <a:ext cx="342900" cy="576004"/>
                      </a:xfrm>
                      <a:prstGeom prst="rect">
                        <a:avLst/>
                      </a:prstGeom>
                    </p:spPr>
                  </p:pic>
                </p:oleObj>
              </mc:Fallback>
            </mc:AlternateContent>
          </a:graphicData>
        </a:graphic>
      </p:graphicFrame>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82145" y="3187420"/>
            <a:ext cx="2332009" cy="27555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xEl>
                                              <p:pRg st="1" end="1"/>
                                            </p:txEl>
                                          </p:spTgt>
                                        </p:tgtEl>
                                        <p:attrNameLst>
                                          <p:attrName>style.visibility</p:attrName>
                                        </p:attrNameLst>
                                      </p:cBhvr>
                                      <p:to>
                                        <p:strVal val="visible"/>
                                      </p:to>
                                    </p:set>
                                    <p:animEffect transition="in" filter="fade">
                                      <p:cBhvr>
                                        <p:cTn id="28" dur="500"/>
                                        <p:tgtEl>
                                          <p:spTgt spid="2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xEl>
                                              <p:pRg st="2" end="2"/>
                                            </p:txEl>
                                          </p:spTgt>
                                        </p:tgtEl>
                                        <p:attrNameLst>
                                          <p:attrName>style.visibility</p:attrName>
                                        </p:attrNameLst>
                                      </p:cBhvr>
                                      <p:to>
                                        <p:strVal val="visible"/>
                                      </p:to>
                                    </p:set>
                                    <p:animEffect transition="in" filter="fade">
                                      <p:cBhvr>
                                        <p:cTn id="33" dur="500"/>
                                        <p:tgtEl>
                                          <p:spTgt spid="27">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xEl>
                                              <p:pRg st="4" end="4"/>
                                            </p:txEl>
                                          </p:spTgt>
                                        </p:tgtEl>
                                        <p:attrNameLst>
                                          <p:attrName>style.visibility</p:attrName>
                                        </p:attrNameLst>
                                      </p:cBhvr>
                                      <p:to>
                                        <p:strVal val="visible"/>
                                      </p:to>
                                    </p:set>
                                    <p:animEffect transition="in" filter="fade">
                                      <p:cBhvr>
                                        <p:cTn id="41" dur="500"/>
                                        <p:tgtEl>
                                          <p:spTgt spid="27">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xEl>
                                              <p:pRg st="6" end="6"/>
                                            </p:txEl>
                                          </p:spTgt>
                                        </p:tgtEl>
                                        <p:attrNameLst>
                                          <p:attrName>style.visibility</p:attrName>
                                        </p:attrNameLst>
                                      </p:cBhvr>
                                      <p:to>
                                        <p:strVal val="visible"/>
                                      </p:to>
                                    </p:set>
                                    <p:animEffect transition="in" filter="fade">
                                      <p:cBhvr>
                                        <p:cTn id="49"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Calculate a percentage of a value </a:t>
            </a:r>
            <a:endParaRPr lang="en-ZA" dirty="0"/>
          </a:p>
        </p:txBody>
      </p:sp>
      <p:sp>
        <p:nvSpPr>
          <p:cNvPr id="3" name="Content Placeholder 2"/>
          <p:cNvSpPr>
            <a:spLocks noGrp="1"/>
          </p:cNvSpPr>
          <p:nvPr>
            <p:ph idx="1"/>
          </p:nvPr>
        </p:nvSpPr>
        <p:spPr/>
        <p:txBody>
          <a:bodyPr/>
          <a:lstStyle/>
          <a:p>
            <a:pPr marL="180975" indent="-180975"/>
            <a:r>
              <a:rPr lang="en-ZA" altLang="en-US" sz="2000" dirty="0"/>
              <a:t>To find a percentage of a number, multiply the number by the percentage and divide by 100. </a:t>
            </a:r>
            <a:endParaRPr lang="en-ZA" altLang="en-US" sz="2000" dirty="0"/>
          </a:p>
          <a:p>
            <a:pPr marL="0" indent="0">
              <a:buNone/>
            </a:pPr>
            <a:endParaRPr lang="en-ZA" altLang="en-US" sz="2000" b="1" dirty="0" smtClean="0"/>
          </a:p>
          <a:p>
            <a:pPr marL="0" indent="0">
              <a:buNone/>
            </a:pPr>
            <a:r>
              <a:rPr lang="en-ZA" altLang="en-US" sz="2000" b="1" dirty="0" smtClean="0"/>
              <a:t>Example</a:t>
            </a:r>
            <a:r>
              <a:rPr lang="en-ZA" altLang="en-US" sz="2000" b="1" dirty="0"/>
              <a:t>: </a:t>
            </a:r>
            <a:endParaRPr lang="en-ZA" altLang="en-US" sz="2000" b="1" dirty="0"/>
          </a:p>
          <a:p>
            <a:pPr marL="361950" indent="-180975"/>
            <a:r>
              <a:rPr lang="en-ZA" altLang="en-US" sz="2000" dirty="0"/>
              <a:t>30% of R600 </a:t>
            </a:r>
            <a:endParaRPr lang="en-ZA" altLang="en-US" sz="2000" dirty="0"/>
          </a:p>
          <a:p>
            <a:pPr marL="361950" indent="0">
              <a:buNone/>
            </a:pPr>
            <a:r>
              <a:rPr lang="en-ZA" altLang="en-US" sz="2000" dirty="0" smtClean="0"/>
              <a:t>=</a:t>
            </a:r>
            <a:r>
              <a:rPr lang="en-ZA" altLang="en-US" sz="2000" dirty="0"/>
              <a:t>			      </a:t>
            </a:r>
            <a:endParaRPr lang="en-ZA" altLang="en-US" sz="2000" dirty="0"/>
          </a:p>
          <a:p>
            <a:pPr marL="361950" indent="-180975"/>
            <a:endParaRPr lang="en-ZA" altLang="en-US" sz="2000" dirty="0"/>
          </a:p>
          <a:p>
            <a:pPr marL="180975" indent="0">
              <a:buNone/>
            </a:pPr>
            <a:r>
              <a:rPr lang="en-ZA" altLang="en-US" sz="2000" dirty="0"/>
              <a:t>(On a calculator, use 600 × 30 %)</a:t>
            </a:r>
            <a:endParaRPr lang="en-ZA" altLang="en-US" sz="2000" dirty="0"/>
          </a:p>
          <a:p>
            <a:pPr marL="0" indent="0">
              <a:buNone/>
            </a:pPr>
            <a:r>
              <a:rPr lang="en-ZA" altLang="en-US" sz="2000" dirty="0"/>
              <a:t> </a:t>
            </a:r>
            <a:endParaRPr lang="en-ZA" altLang="en-US" sz="2000" dirty="0"/>
          </a:p>
          <a:p>
            <a:pPr marL="0" indent="0">
              <a:buNone/>
            </a:pPr>
            <a:endParaRPr lang="en-ZA" altLang="en-US" sz="2000" dirty="0"/>
          </a:p>
          <a:p>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4.5</a:t>
            </a:r>
            <a:endParaRPr lang="en-ZA" dirty="0">
              <a:solidFill>
                <a:schemeClr val="bg1">
                  <a:lumMod val="65000"/>
                </a:schemeClr>
              </a:solidFill>
            </a:endParaRPr>
          </a:p>
        </p:txBody>
      </p:sp>
      <p:graphicFrame>
        <p:nvGraphicFramePr>
          <p:cNvPr id="5" name="Object 4"/>
          <p:cNvGraphicFramePr/>
          <p:nvPr/>
        </p:nvGraphicFramePr>
        <p:xfrm>
          <a:off x="1050261" y="3391337"/>
          <a:ext cx="2165721" cy="646663"/>
        </p:xfrm>
        <a:graphic>
          <a:graphicData uri="http://schemas.openxmlformats.org/presentationml/2006/ole">
            <mc:AlternateContent xmlns:mc="http://schemas.openxmlformats.org/markup-compatibility/2006">
              <mc:Choice xmlns:v="urn:schemas-microsoft-com:vml" Requires="v">
                <p:oleObj spid="_x0000_s31761" name="" r:id="rId1" imgW="1983105" imgH="635635" progId="Equation.KSEE3">
                  <p:embed/>
                </p:oleObj>
              </mc:Choice>
              <mc:Fallback>
                <p:oleObj name="" r:id="rId1" imgW="1983105" imgH="635635" progId="Equation.KSEE3">
                  <p:embed/>
                  <p:pic>
                    <p:nvPicPr>
                      <p:cNvPr id="0" name="Object 4"/>
                      <p:cNvPicPr/>
                      <p:nvPr/>
                    </p:nvPicPr>
                    <p:blipFill>
                      <a:blip r:embed="rId2"/>
                      <a:stretch>
                        <a:fillRect/>
                      </a:stretch>
                    </p:blipFill>
                    <p:spPr>
                      <a:xfrm>
                        <a:off x="1050261" y="3391337"/>
                        <a:ext cx="2165721" cy="646663"/>
                      </a:xfrm>
                      <a:prstGeom prst="rect">
                        <a:avLst/>
                      </a:prstGeom>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4400" dirty="0"/>
              <a:t>Decrease and increase a value by a percentage </a:t>
            </a:r>
            <a:endParaRPr lang="en-ZA" sz="4400" dirty="0"/>
          </a:p>
        </p:txBody>
      </p:sp>
      <p:sp>
        <p:nvSpPr>
          <p:cNvPr id="3" name="Content Placeholder 2"/>
          <p:cNvSpPr>
            <a:spLocks noGrp="1"/>
          </p:cNvSpPr>
          <p:nvPr>
            <p:ph idx="1"/>
          </p:nvPr>
        </p:nvSpPr>
        <p:spPr/>
        <p:txBody>
          <a:bodyPr/>
          <a:lstStyle/>
          <a:p>
            <a:pPr marL="180975" indent="-180975">
              <a:buFont typeface="Arial" panose="020B0604020202020204" pitchFamily="34" charset="0"/>
              <a:buChar char="•"/>
            </a:pPr>
            <a:r>
              <a:rPr lang="en-ZA" altLang="en-US" dirty="0"/>
              <a:t>Percentage increases and decreases are calculated on the original value before the percentage change.</a:t>
            </a:r>
            <a:endParaRPr lang="en-ZA" altLang="en-US" dirty="0"/>
          </a:p>
          <a:p>
            <a:pPr marL="180975" indent="-180975">
              <a:buFont typeface="Arial" panose="020B0604020202020204" pitchFamily="34" charset="0"/>
              <a:buChar char="•"/>
            </a:pPr>
            <a:r>
              <a:rPr lang="en-ZA" altLang="en-US" dirty="0"/>
              <a:t>If you increase an amount by 30%, you need to find the value of 130% of the amount. </a:t>
            </a:r>
            <a:endParaRPr lang="en-ZA" altLang="en-US" dirty="0"/>
          </a:p>
          <a:p>
            <a:pPr marL="180975" indent="-180975">
              <a:buFont typeface="Arial" panose="020B0604020202020204" pitchFamily="34" charset="0"/>
              <a:buChar char="•"/>
            </a:pPr>
            <a:endParaRPr lang="en-ZA" dirty="0"/>
          </a:p>
        </p:txBody>
      </p:sp>
      <p:sp>
        <p:nvSpPr>
          <p:cNvPr id="4" name="Text Placeholder 3"/>
          <p:cNvSpPr>
            <a:spLocks noGrp="1"/>
          </p:cNvSpPr>
          <p:nvPr>
            <p:ph type="body" sz="quarter" idx="10"/>
          </p:nvPr>
        </p:nvSpPr>
        <p:spPr/>
        <p:txBody>
          <a:bodyPr/>
          <a:lstStyle/>
          <a:p>
            <a:r>
              <a:rPr lang="en-ZA" dirty="0"/>
              <a:t>Unit </a:t>
            </a:r>
            <a:r>
              <a:rPr lang="en-ZA" dirty="0" smtClean="0"/>
              <a:t>4.5</a:t>
            </a:r>
            <a:endParaRPr lang="en-ZA" dirty="0"/>
          </a:p>
        </p:txBody>
      </p:sp>
      <p:grpSp>
        <p:nvGrpSpPr>
          <p:cNvPr id="5" name="Group 4"/>
          <p:cNvGrpSpPr/>
          <p:nvPr/>
        </p:nvGrpSpPr>
        <p:grpSpPr>
          <a:xfrm>
            <a:off x="863600" y="3269178"/>
            <a:ext cx="7198724" cy="1137917"/>
            <a:chOff x="863600" y="2622794"/>
            <a:chExt cx="7198724" cy="1137917"/>
          </a:xfrm>
        </p:grpSpPr>
        <p:sp>
          <p:nvSpPr>
            <p:cNvPr id="6" name="Rectangle 5"/>
            <p:cNvSpPr/>
            <p:nvPr/>
          </p:nvSpPr>
          <p:spPr>
            <a:xfrm>
              <a:off x="863600" y="2622794"/>
              <a:ext cx="7198724" cy="1137917"/>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Content Placeholder 2"/>
            <p:cNvSpPr txBox="1"/>
            <p:nvPr/>
          </p:nvSpPr>
          <p:spPr>
            <a:xfrm>
              <a:off x="1471449" y="2798746"/>
              <a:ext cx="6438974" cy="825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b="1" i="1" dirty="0" smtClean="0">
                  <a:solidFill>
                    <a:schemeClr val="bg1"/>
                  </a:solidFill>
                </a:rPr>
                <a:t>Example 4.13 page 70</a:t>
              </a:r>
              <a:endParaRPr lang="en-ZA" altLang="en-US" sz="2000" b="1" i="1" dirty="0" smtClean="0">
                <a:solidFill>
                  <a:schemeClr val="bg1"/>
                </a:solidFill>
              </a:endParaRPr>
            </a:p>
            <a:p>
              <a:pPr marL="266700" indent="-266700">
                <a:buFont typeface="+mj-lt"/>
                <a:buAutoNum type="arabicPeriod"/>
              </a:pPr>
              <a:r>
                <a:rPr lang="en-ZA" altLang="en-US" sz="2000" dirty="0" smtClean="0"/>
                <a:t>Increase 135 by 30%.</a:t>
              </a:r>
              <a:endParaRPr lang="en-ZA" altLang="en-US" sz="2000" dirty="0"/>
            </a:p>
          </p:txBody>
        </p:sp>
      </p:grpSp>
      <p:grpSp>
        <p:nvGrpSpPr>
          <p:cNvPr id="8" name="Group 7"/>
          <p:cNvGrpSpPr/>
          <p:nvPr/>
        </p:nvGrpSpPr>
        <p:grpSpPr>
          <a:xfrm>
            <a:off x="352501" y="3360454"/>
            <a:ext cx="1029149" cy="955774"/>
            <a:chOff x="352501" y="2871461"/>
            <a:chExt cx="1525437" cy="1416679"/>
          </a:xfrm>
        </p:grpSpPr>
        <p:sp>
          <p:nvSpPr>
            <p:cNvPr id="9" name="Rectangle 8"/>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11" name="Rectangle 10"/>
          <p:cNvSpPr/>
          <p:nvPr/>
        </p:nvSpPr>
        <p:spPr>
          <a:xfrm>
            <a:off x="863600" y="4535410"/>
            <a:ext cx="7198724" cy="158804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a:grpSpLocks noChangeAspect="1"/>
          </p:cNvGrpSpPr>
          <p:nvPr/>
        </p:nvGrpSpPr>
        <p:grpSpPr>
          <a:xfrm>
            <a:off x="348042" y="4624858"/>
            <a:ext cx="1031115" cy="957600"/>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201" y="3490973"/>
            <a:ext cx="2032411" cy="2401498"/>
          </a:xfrm>
          <a:prstGeom prst="rect">
            <a:avLst/>
          </a:prstGeom>
          <a:noFill/>
          <a:ln>
            <a:noFill/>
          </a:ln>
        </p:spPr>
      </p:pic>
      <p:sp>
        <p:nvSpPr>
          <p:cNvPr id="16" name="Content Placeholder 2"/>
          <p:cNvSpPr txBox="1"/>
          <p:nvPr/>
        </p:nvSpPr>
        <p:spPr>
          <a:xfrm>
            <a:off x="1523054" y="4625128"/>
            <a:ext cx="2867791" cy="14179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b="1" dirty="0"/>
              <a:t>Method 1: </a:t>
            </a:r>
            <a:endParaRPr lang="en-ZA" altLang="en-US" sz="2000" b="1" dirty="0" smtClean="0"/>
          </a:p>
          <a:p>
            <a:pPr marL="180975" indent="-180975"/>
            <a:r>
              <a:rPr lang="en-ZA" altLang="en-US" sz="2000" dirty="0" smtClean="0"/>
              <a:t> </a:t>
            </a:r>
            <a:endParaRPr lang="en-ZA" altLang="en-US" sz="2000" dirty="0"/>
          </a:p>
          <a:p>
            <a:pPr marL="180975" indent="-180975">
              <a:lnSpc>
                <a:spcPct val="100000"/>
              </a:lnSpc>
            </a:pPr>
            <a:r>
              <a:rPr lang="en-ZA" altLang="en-US" sz="2000" dirty="0"/>
              <a:t>The increased value is 135 + 40,5 = 175,5. </a:t>
            </a:r>
            <a:endParaRPr lang="en-ZA" altLang="en-US" sz="2000" dirty="0"/>
          </a:p>
        </p:txBody>
      </p:sp>
      <p:sp>
        <p:nvSpPr>
          <p:cNvPr id="18" name="Content Placeholder 2"/>
          <p:cNvSpPr txBox="1"/>
          <p:nvPr/>
        </p:nvSpPr>
        <p:spPr>
          <a:xfrm>
            <a:off x="4510417" y="4624858"/>
            <a:ext cx="2867791" cy="1048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b="1" dirty="0"/>
              <a:t>Method </a:t>
            </a:r>
            <a:r>
              <a:rPr lang="en-ZA" altLang="en-US" sz="2000" b="1" dirty="0" smtClean="0"/>
              <a:t>2: </a:t>
            </a:r>
            <a:endParaRPr lang="en-ZA" altLang="en-US" sz="2000" b="1" dirty="0" smtClean="0"/>
          </a:p>
          <a:p>
            <a:pPr marL="180975" indent="-180975"/>
            <a:r>
              <a:rPr lang="en-ZA" altLang="en-US" sz="2000" dirty="0" smtClean="0"/>
              <a:t>100</a:t>
            </a:r>
            <a:r>
              <a:rPr lang="en-ZA" altLang="en-US" sz="2000" dirty="0"/>
              <a:t>% = 135</a:t>
            </a:r>
            <a:endParaRPr lang="en-ZA" altLang="en-US" sz="2000" dirty="0"/>
          </a:p>
          <a:p>
            <a:pPr marL="180975" indent="-180975"/>
            <a:r>
              <a:rPr lang="en-ZA" altLang="en-US" sz="2000" dirty="0" smtClean="0"/>
              <a:t>So </a:t>
            </a:r>
            <a:r>
              <a:rPr lang="en-ZA" altLang="en-US" sz="2000" dirty="0"/>
              <a:t>130% = </a:t>
            </a:r>
            <a:r>
              <a:rPr lang="en-ZA" altLang="en-US" sz="2000" dirty="0" smtClean="0"/>
              <a:t> </a:t>
            </a:r>
            <a:endParaRPr lang="en-ZA" altLang="en-US" sz="2000" dirty="0"/>
          </a:p>
        </p:txBody>
      </p:sp>
      <p:graphicFrame>
        <p:nvGraphicFramePr>
          <p:cNvPr id="19" name="Content Placeholder 8"/>
          <p:cNvGraphicFramePr/>
          <p:nvPr/>
        </p:nvGraphicFramePr>
        <p:xfrm>
          <a:off x="5862394" y="5333312"/>
          <a:ext cx="2152650" cy="576004"/>
        </p:xfrm>
        <a:graphic>
          <a:graphicData uri="http://schemas.openxmlformats.org/presentationml/2006/ole">
            <mc:AlternateContent xmlns:mc="http://schemas.openxmlformats.org/markup-compatibility/2006">
              <mc:Choice xmlns:v="urn:schemas-microsoft-com:vml" Requires="v">
                <p:oleObj spid="_x0000_s32796" name="Equation" r:id="rId4" imgW="26517600" imgH="9448800" progId="Equation.3">
                  <p:embed/>
                </p:oleObj>
              </mc:Choice>
              <mc:Fallback>
                <p:oleObj name="Equation" r:id="rId4" imgW="26517600" imgH="9448800" progId="Equation.3">
                  <p:embed/>
                  <p:pic>
                    <p:nvPicPr>
                      <p:cNvPr id="0" name="Content Placeholder 8"/>
                      <p:cNvPicPr/>
                      <p:nvPr/>
                    </p:nvPicPr>
                    <p:blipFill>
                      <a:blip r:embed="rId5"/>
                      <a:stretch>
                        <a:fillRect/>
                      </a:stretch>
                    </p:blipFill>
                    <p:spPr>
                      <a:xfrm>
                        <a:off x="5862394" y="5333312"/>
                        <a:ext cx="2152650" cy="576004"/>
                      </a:xfrm>
                      <a:prstGeom prst="rect">
                        <a:avLst/>
                      </a:prstGeom>
                    </p:spPr>
                  </p:pic>
                </p:oleObj>
              </mc:Fallback>
            </mc:AlternateContent>
          </a:graphicData>
        </a:graphic>
      </p:graphicFrame>
      <p:graphicFrame>
        <p:nvGraphicFramePr>
          <p:cNvPr id="20" name="Object 19"/>
          <p:cNvGraphicFramePr/>
          <p:nvPr/>
        </p:nvGraphicFramePr>
        <p:xfrm>
          <a:off x="1791363" y="4957763"/>
          <a:ext cx="1720850" cy="576004"/>
        </p:xfrm>
        <a:graphic>
          <a:graphicData uri="http://schemas.openxmlformats.org/presentationml/2006/ole">
            <mc:AlternateContent xmlns:mc="http://schemas.openxmlformats.org/markup-compatibility/2006">
              <mc:Choice xmlns:v="urn:schemas-microsoft-com:vml" Requires="v">
                <p:oleObj spid="_x0000_s32797" name="Equation" r:id="rId6" imgW="2219960" imgH="727710" progId="Equation.3">
                  <p:embed/>
                </p:oleObj>
              </mc:Choice>
              <mc:Fallback>
                <p:oleObj name="Equation" r:id="rId6" imgW="2219960" imgH="727710" progId="Equation.3">
                  <p:embed/>
                  <p:pic>
                    <p:nvPicPr>
                      <p:cNvPr id="0" name="Object 10"/>
                      <p:cNvPicPr/>
                      <p:nvPr/>
                    </p:nvPicPr>
                    <p:blipFill>
                      <a:blip r:embed="rId7"/>
                      <a:stretch>
                        <a:fillRect/>
                      </a:stretch>
                    </p:blipFill>
                    <p:spPr>
                      <a:xfrm>
                        <a:off x="1791363" y="4957763"/>
                        <a:ext cx="1720850" cy="576004"/>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fade">
                                      <p:cBhvr>
                                        <p:cTn id="40" dur="500"/>
                                        <p:tgtEl>
                                          <p:spTgt spid="16">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fade">
                                      <p:cBhvr>
                                        <p:cTn id="48" dur="500"/>
                                        <p:tgtEl>
                                          <p:spTgt spid="1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xEl>
                                              <p:pRg st="1" end="1"/>
                                            </p:txEl>
                                          </p:spTgt>
                                        </p:tgtEl>
                                        <p:attrNameLst>
                                          <p:attrName>style.visibility</p:attrName>
                                        </p:attrNameLst>
                                      </p:cBhvr>
                                      <p:to>
                                        <p:strVal val="visible"/>
                                      </p:to>
                                    </p:set>
                                    <p:animEffect transition="in" filter="fade">
                                      <p:cBhvr>
                                        <p:cTn id="58" dur="500"/>
                                        <p:tgtEl>
                                          <p:spTgt spid="18">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xEl>
                                              <p:pRg st="2" end="2"/>
                                            </p:txEl>
                                          </p:spTgt>
                                        </p:tgtEl>
                                        <p:attrNameLst>
                                          <p:attrName>style.visibility</p:attrName>
                                        </p:attrNameLst>
                                      </p:cBhvr>
                                      <p:to>
                                        <p:strVal val="visible"/>
                                      </p:to>
                                    </p:set>
                                    <p:animEffect transition="in" filter="fade">
                                      <p:cBhvr>
                                        <p:cTn id="63" dur="500"/>
                                        <p:tgtEl>
                                          <p:spTgt spid="18">
                                            <p:txEl>
                                              <p:pRg st="2" end="2"/>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uiExpand="1" build="p"/>
      <p:bldP spid="1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4400" dirty="0"/>
              <a:t>Express a part of a whole as a percentage </a:t>
            </a:r>
            <a:endParaRPr lang="en-ZA" sz="4400" dirty="0"/>
          </a:p>
        </p:txBody>
      </p:sp>
      <p:sp>
        <p:nvSpPr>
          <p:cNvPr id="3" name="Content Placeholder 2"/>
          <p:cNvSpPr>
            <a:spLocks noGrp="1"/>
          </p:cNvSpPr>
          <p:nvPr>
            <p:ph idx="1"/>
          </p:nvPr>
        </p:nvSpPr>
        <p:spPr/>
        <p:txBody>
          <a:bodyPr/>
          <a:lstStyle/>
          <a:p>
            <a:pPr marL="180975" indent="-180975">
              <a:buFont typeface="Arial" panose="020B0604020202020204" pitchFamily="34" charset="0"/>
              <a:buChar char="•"/>
            </a:pPr>
            <a:r>
              <a:rPr lang="en-ZA" altLang="en-US" dirty="0"/>
              <a:t>This is the same as converting a fraction to a percentage. </a:t>
            </a:r>
            <a:endParaRPr lang="en-ZA" altLang="en-US" dirty="0"/>
          </a:p>
          <a:p>
            <a:endParaRPr lang="en-ZA" dirty="0"/>
          </a:p>
        </p:txBody>
      </p:sp>
      <p:sp>
        <p:nvSpPr>
          <p:cNvPr id="4" name="Text Placeholder 3"/>
          <p:cNvSpPr>
            <a:spLocks noGrp="1"/>
          </p:cNvSpPr>
          <p:nvPr>
            <p:ph type="body" sz="quarter" idx="10"/>
          </p:nvPr>
        </p:nvSpPr>
        <p:spPr>
          <a:xfrm>
            <a:off x="399289" y="1572149"/>
            <a:ext cx="7905751" cy="301871"/>
          </a:xfrm>
        </p:spPr>
        <p:txBody>
          <a:bodyPr/>
          <a:lstStyle/>
          <a:p>
            <a:r>
              <a:rPr lang="en-ZA" dirty="0"/>
              <a:t>Unit </a:t>
            </a:r>
            <a:r>
              <a:rPr lang="en-ZA" dirty="0" smtClean="0"/>
              <a:t>4.5</a:t>
            </a:r>
            <a:endParaRPr lang="en-ZA" dirty="0"/>
          </a:p>
        </p:txBody>
      </p:sp>
      <p:grpSp>
        <p:nvGrpSpPr>
          <p:cNvPr id="5" name="Group 4"/>
          <p:cNvGrpSpPr/>
          <p:nvPr/>
        </p:nvGrpSpPr>
        <p:grpSpPr>
          <a:xfrm>
            <a:off x="863600" y="2432416"/>
            <a:ext cx="7198724" cy="1288380"/>
            <a:chOff x="863600" y="2622794"/>
            <a:chExt cx="7198724" cy="1288380"/>
          </a:xfrm>
        </p:grpSpPr>
        <p:sp>
          <p:nvSpPr>
            <p:cNvPr id="6" name="Rectangle 5"/>
            <p:cNvSpPr/>
            <p:nvPr/>
          </p:nvSpPr>
          <p:spPr>
            <a:xfrm>
              <a:off x="863600" y="2622794"/>
              <a:ext cx="7198724" cy="1288380"/>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Content Placeholder 2"/>
            <p:cNvSpPr txBox="1"/>
            <p:nvPr/>
          </p:nvSpPr>
          <p:spPr>
            <a:xfrm>
              <a:off x="1471449" y="2790120"/>
              <a:ext cx="6438974" cy="1017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altLang="en-US" sz="2000" b="1" i="1" dirty="0" smtClean="0">
                  <a:solidFill>
                    <a:schemeClr val="bg1"/>
                  </a:solidFill>
                </a:rPr>
                <a:t>Example 4.14 page 71</a:t>
              </a:r>
              <a:endParaRPr lang="en-ZA" altLang="en-US" sz="2000" b="1" i="1" dirty="0" smtClean="0">
                <a:solidFill>
                  <a:schemeClr val="bg1"/>
                </a:solidFill>
              </a:endParaRPr>
            </a:p>
            <a:p>
              <a:pPr marL="0" indent="0">
                <a:buNone/>
              </a:pPr>
              <a:r>
                <a:rPr lang="en-ZA" altLang="en-US" sz="2000" dirty="0"/>
                <a:t>Of the 18 000 000 children in South Africa, 4 000 000 live in KwaZulu-Natal. What percentage is this? </a:t>
              </a:r>
              <a:endParaRPr lang="en-ZA" altLang="en-US" sz="2000" dirty="0"/>
            </a:p>
          </p:txBody>
        </p:sp>
      </p:grpSp>
      <p:grpSp>
        <p:nvGrpSpPr>
          <p:cNvPr id="8" name="Group 7"/>
          <p:cNvGrpSpPr/>
          <p:nvPr/>
        </p:nvGrpSpPr>
        <p:grpSpPr>
          <a:xfrm>
            <a:off x="352501" y="2523692"/>
            <a:ext cx="1029149" cy="955774"/>
            <a:chOff x="352501" y="2871461"/>
            <a:chExt cx="1525437" cy="1416679"/>
          </a:xfrm>
        </p:grpSpPr>
        <p:sp>
          <p:nvSpPr>
            <p:cNvPr id="9" name="Rectangle 8"/>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11" name="Rectangle 10"/>
          <p:cNvSpPr/>
          <p:nvPr/>
        </p:nvSpPr>
        <p:spPr>
          <a:xfrm>
            <a:off x="863600" y="3819414"/>
            <a:ext cx="7198724" cy="220197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a:grpSpLocks noChangeAspect="1"/>
          </p:cNvGrpSpPr>
          <p:nvPr/>
        </p:nvGrpSpPr>
        <p:grpSpPr>
          <a:xfrm>
            <a:off x="348042" y="3908863"/>
            <a:ext cx="1031115" cy="957600"/>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925" y="2679942"/>
            <a:ext cx="2582256" cy="3051195"/>
          </a:xfrm>
          <a:prstGeom prst="rect">
            <a:avLst/>
          </a:prstGeom>
          <a:noFill/>
          <a:ln>
            <a:noFill/>
          </a:ln>
        </p:spPr>
      </p:pic>
      <p:sp>
        <p:nvSpPr>
          <p:cNvPr id="16" name="Content Placeholder 2"/>
          <p:cNvSpPr txBox="1"/>
          <p:nvPr/>
        </p:nvSpPr>
        <p:spPr>
          <a:xfrm>
            <a:off x="1523365" y="4021455"/>
            <a:ext cx="6387465" cy="1709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ZA" altLang="en-US" sz="2000" dirty="0"/>
              <a:t> </a:t>
            </a:r>
            <a:r>
              <a:rPr lang="en-ZA" altLang="en-US" sz="2000" dirty="0" smtClean="0"/>
              <a:t>                                             (rounded </a:t>
            </a:r>
            <a:r>
              <a:rPr lang="en-ZA" altLang="en-US" sz="2000" dirty="0"/>
              <a:t>off to 1 decimal place) </a:t>
            </a:r>
            <a:endParaRPr lang="en-ZA" altLang="en-US" sz="2000" dirty="0"/>
          </a:p>
          <a:p>
            <a:r>
              <a:rPr lang="en-ZA" altLang="en-US" sz="2000" dirty="0"/>
              <a:t>When you know the part of the whole quantity and you know the percentage of the whole that it represents, you can calculate the whole quantity. </a:t>
            </a:r>
            <a:endParaRPr lang="en-ZA" altLang="en-US" sz="2000" dirty="0"/>
          </a:p>
        </p:txBody>
      </p:sp>
      <p:graphicFrame>
        <p:nvGraphicFramePr>
          <p:cNvPr id="20" name="Object 19"/>
          <p:cNvGraphicFramePr/>
          <p:nvPr/>
        </p:nvGraphicFramePr>
        <p:xfrm>
          <a:off x="1856105" y="3917315"/>
          <a:ext cx="2551430" cy="537845"/>
        </p:xfrm>
        <a:graphic>
          <a:graphicData uri="http://schemas.openxmlformats.org/presentationml/2006/ole">
            <mc:AlternateContent xmlns:mc="http://schemas.openxmlformats.org/markup-compatibility/2006">
              <mc:Choice xmlns:v="urn:schemas-microsoft-com:vml" Requires="v">
                <p:oleObj spid="_x0000_s33807" name="" r:id="rId4" imgW="3008630" imgH="649605" progId="Equation.KSEE3">
                  <p:embed/>
                </p:oleObj>
              </mc:Choice>
              <mc:Fallback>
                <p:oleObj name="" r:id="rId4" imgW="3008630" imgH="649605" progId="Equation.KSEE3">
                  <p:embed/>
                  <p:pic>
                    <p:nvPicPr>
                      <p:cNvPr id="0" name="Object 10"/>
                      <p:cNvPicPr/>
                      <p:nvPr/>
                    </p:nvPicPr>
                    <p:blipFill>
                      <a:blip r:embed="rId5"/>
                      <a:stretch>
                        <a:fillRect/>
                      </a:stretch>
                    </p:blipFill>
                    <p:spPr>
                      <a:xfrm>
                        <a:off x="1856105" y="3917315"/>
                        <a:ext cx="2551430" cy="53784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fade">
                                      <p:cBhvr>
                                        <p:cTn id="4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Example </a:t>
            </a:r>
            <a:r>
              <a:rPr lang="en-ZA" dirty="0" smtClean="0">
                <a:sym typeface="+mn-ea"/>
              </a:rPr>
              <a:t>4.15 </a:t>
            </a:r>
            <a:r>
              <a:rPr lang="en-ZA" dirty="0">
                <a:sym typeface="+mn-ea"/>
              </a:rPr>
              <a:t>page </a:t>
            </a:r>
            <a:r>
              <a:rPr lang="en-ZA" dirty="0" smtClean="0">
                <a:sym typeface="+mn-ea"/>
              </a:rPr>
              <a:t>71</a:t>
            </a:r>
            <a:endParaRPr lang="en-ZA" sz="3200" dirty="0">
              <a:solidFill>
                <a:schemeClr val="bg1">
                  <a:lumMod val="50000"/>
                </a:schemeClr>
              </a:solidFill>
            </a:endParaRP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4.5</a:t>
            </a:r>
            <a:endParaRPr lang="en-ZA" dirty="0">
              <a:solidFill>
                <a:schemeClr val="bg1">
                  <a:lumMod val="65000"/>
                </a:schemeClr>
              </a:solidFill>
            </a:endParaRPr>
          </a:p>
        </p:txBody>
      </p:sp>
      <p:sp>
        <p:nvSpPr>
          <p:cNvPr id="5" name="Rectangle 4"/>
          <p:cNvSpPr/>
          <p:nvPr/>
        </p:nvSpPr>
        <p:spPr>
          <a:xfrm>
            <a:off x="863600" y="1419374"/>
            <a:ext cx="7200900" cy="460201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A6CE39"/>
              </a:solidFill>
            </a:endParaRPr>
          </a:p>
        </p:txBody>
      </p:sp>
      <p:sp>
        <p:nvSpPr>
          <p:cNvPr id="6" name="Rectangle 5"/>
          <p:cNvSpPr/>
          <p:nvPr/>
        </p:nvSpPr>
        <p:spPr>
          <a:xfrm>
            <a:off x="352501" y="158178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91740"/>
            <a:ext cx="977166" cy="1010861"/>
          </a:xfrm>
          <a:prstGeom prst="rect">
            <a:avLst/>
          </a:prstGeom>
        </p:spPr>
      </p:pic>
      <p:sp>
        <p:nvSpPr>
          <p:cNvPr id="8" name="Content Placeholder 2"/>
          <p:cNvSpPr>
            <a:spLocks noGrp="1"/>
          </p:cNvSpPr>
          <p:nvPr>
            <p:ph idx="1"/>
          </p:nvPr>
        </p:nvSpPr>
        <p:spPr>
          <a:xfrm>
            <a:off x="1973178" y="1731358"/>
            <a:ext cx="5764716" cy="3812987"/>
          </a:xfrm>
          <a:prstGeom prst="rect">
            <a:avLst/>
          </a:prstGeom>
        </p:spPr>
        <p:txBody>
          <a:bodyPr/>
          <a:lstStyle/>
          <a:p>
            <a:pPr marL="363855" indent="-363855">
              <a:buFont typeface="+mj-lt"/>
              <a:buAutoNum type="arabicPeriod"/>
            </a:pPr>
            <a:r>
              <a:rPr lang="en-ZA" sz="2000" dirty="0" smtClean="0"/>
              <a:t>A </a:t>
            </a:r>
            <a:r>
              <a:rPr lang="en-ZA" sz="2000" dirty="0"/>
              <a:t>computer costs R14 250 including VAT. Calculate the VAT-exclusive price. </a:t>
            </a:r>
            <a:endParaRPr lang="en-ZA"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7"/>
            <a:ext cx="7202854" cy="460201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p:nvPr/>
        </p:nvGrpSpPr>
        <p:grpSpPr>
          <a:xfrm>
            <a:off x="381031" y="1581785"/>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sym typeface="+mn-ea"/>
              </a:rPr>
              <a:t>Example 4.15 page 71</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4.5</a:t>
            </a:r>
            <a:endParaRPr lang="en-ZA" dirty="0">
              <a:solidFill>
                <a:schemeClr val="bg1">
                  <a:lumMod val="65000"/>
                </a:schemeClr>
              </a:solidFill>
            </a:endParaRPr>
          </a:p>
        </p:txBody>
      </p:sp>
      <p:sp>
        <p:nvSpPr>
          <p:cNvPr id="8" name="Content Placeholder 2"/>
          <p:cNvSpPr>
            <a:spLocks noGrp="1"/>
          </p:cNvSpPr>
          <p:nvPr>
            <p:ph idx="1"/>
          </p:nvPr>
        </p:nvSpPr>
        <p:spPr>
          <a:xfrm>
            <a:off x="2016308" y="1722732"/>
            <a:ext cx="5764716" cy="3812987"/>
          </a:xfrm>
          <a:prstGeom prst="rect">
            <a:avLst/>
          </a:prstGeom>
        </p:spPr>
        <p:txBody>
          <a:bodyPr/>
          <a:lstStyle/>
          <a:p>
            <a:pPr marL="0" indent="0">
              <a:buNone/>
            </a:pPr>
            <a:r>
              <a:rPr lang="en-ZA" sz="2000" dirty="0" smtClean="0"/>
              <a:t>Since </a:t>
            </a:r>
            <a:r>
              <a:rPr lang="en-ZA" sz="2000" dirty="0"/>
              <a:t>the VAT percentage of 14% was added to the original price, the VAT-inclusive price is 114% of the original price. </a:t>
            </a:r>
            <a:endParaRPr lang="en-ZA" sz="2000" dirty="0" smtClean="0"/>
          </a:p>
          <a:p>
            <a:pPr marL="0" indent="0">
              <a:buNone/>
            </a:pPr>
            <a:r>
              <a:rPr lang="en-ZA" sz="2000" dirty="0" smtClean="0"/>
              <a:t>The </a:t>
            </a:r>
            <a:r>
              <a:rPr lang="en-ZA" sz="2000" dirty="0"/>
              <a:t>original price is the unknown. </a:t>
            </a:r>
            <a:endParaRPr lang="en-ZA" sz="2000" dirty="0" smtClean="0"/>
          </a:p>
          <a:p>
            <a:pPr marL="0" indent="0">
              <a:buNone/>
            </a:pPr>
            <a:r>
              <a:rPr lang="en-ZA" sz="2000" dirty="0" smtClean="0"/>
              <a:t>We </a:t>
            </a:r>
            <a:r>
              <a:rPr lang="en-ZA" sz="2000" dirty="0"/>
              <a:t>can set up the following proportion: </a:t>
            </a:r>
            <a:endParaRPr lang="en-ZA" sz="2000" dirty="0" smtClean="0"/>
          </a:p>
          <a:p>
            <a:endParaRPr lang="en-ZA" sz="2000" dirty="0" smtClean="0"/>
          </a:p>
          <a:p>
            <a:pPr marL="0" indent="0">
              <a:buNone/>
            </a:pPr>
            <a:r>
              <a:rPr lang="en-ZA" sz="2000" dirty="0" smtClean="0"/>
              <a:t>14 </a:t>
            </a:r>
            <a:r>
              <a:rPr lang="en-ZA" sz="2000" dirty="0"/>
              <a:t>250 × 100 = 114 × original price </a:t>
            </a:r>
            <a:endParaRPr lang="en-ZA" sz="2000" dirty="0" smtClean="0"/>
          </a:p>
          <a:p>
            <a:pPr marL="0" indent="0">
              <a:buNone/>
            </a:pPr>
            <a:r>
              <a:rPr lang="en-ZA" sz="2000" dirty="0" smtClean="0"/>
              <a:t>1 </a:t>
            </a:r>
            <a:r>
              <a:rPr lang="en-ZA" sz="2000" dirty="0"/>
              <a:t>425 000 = 114 × original price </a:t>
            </a:r>
            <a:endParaRPr lang="en-ZA" sz="2000" dirty="0" smtClean="0"/>
          </a:p>
          <a:p>
            <a:pPr marL="0" indent="0">
              <a:buNone/>
            </a:pPr>
            <a:r>
              <a:rPr lang="en-ZA" sz="2000" dirty="0" smtClean="0"/>
              <a:t>Divide </a:t>
            </a:r>
            <a:r>
              <a:rPr lang="en-ZA" sz="2000" dirty="0"/>
              <a:t>both sides by 114: </a:t>
            </a:r>
            <a:endParaRPr lang="en-ZA" sz="2000" dirty="0" smtClean="0"/>
          </a:p>
          <a:p>
            <a:pPr marL="0" indent="0">
              <a:buNone/>
            </a:pPr>
            <a:r>
              <a:rPr lang="en-ZA" sz="2000" dirty="0" smtClean="0"/>
              <a:t>12 </a:t>
            </a:r>
            <a:r>
              <a:rPr lang="en-ZA" sz="2000" dirty="0"/>
              <a:t>500 = original price </a:t>
            </a:r>
            <a:endParaRPr lang="en-ZA" sz="2000" dirty="0" smtClean="0"/>
          </a:p>
          <a:p>
            <a:pPr marL="0" indent="0">
              <a:buNone/>
            </a:pPr>
            <a:r>
              <a:rPr lang="en-ZA" sz="2000" dirty="0" smtClean="0"/>
              <a:t>So </a:t>
            </a:r>
            <a:r>
              <a:rPr lang="en-ZA" sz="2000" dirty="0"/>
              <a:t>the original price was R12 500. </a:t>
            </a:r>
            <a:endParaRPr lang="en-ZA" sz="20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792" y="2066117"/>
            <a:ext cx="3046716" cy="3600000"/>
          </a:xfrm>
          <a:prstGeom prst="rect">
            <a:avLst/>
          </a:prstGeom>
          <a:noFill/>
          <a:ln>
            <a:noFill/>
          </a:ln>
        </p:spPr>
      </p:pic>
      <p:graphicFrame>
        <p:nvGraphicFramePr>
          <p:cNvPr id="19" name="Object 18"/>
          <p:cNvGraphicFramePr/>
          <p:nvPr/>
        </p:nvGraphicFramePr>
        <p:xfrm>
          <a:off x="2328209" y="3443849"/>
          <a:ext cx="1732803" cy="432000"/>
        </p:xfrm>
        <a:graphic>
          <a:graphicData uri="http://schemas.openxmlformats.org/presentationml/2006/ole">
            <mc:AlternateContent xmlns:mc="http://schemas.openxmlformats.org/markup-compatibility/2006">
              <mc:Choice xmlns:v="urn:schemas-microsoft-com:vml" Requires="v">
                <p:oleObj spid="_x0000_s36868" name="Equation" r:id="rId3" imgW="30480000" imgH="10058400" progId="Equation.3">
                  <p:embed/>
                </p:oleObj>
              </mc:Choice>
              <mc:Fallback>
                <p:oleObj name="Equation" r:id="rId3" imgW="30480000" imgH="10058400" progId="Equation.3">
                  <p:embed/>
                  <p:pic>
                    <p:nvPicPr>
                      <p:cNvPr id="0" name="Picture 36867"/>
                      <p:cNvPicPr/>
                      <p:nvPr/>
                    </p:nvPicPr>
                    <p:blipFill>
                      <a:blip r:embed="rId4"/>
                      <a:stretch>
                        <a:fillRect/>
                      </a:stretch>
                    </p:blipFill>
                    <p:spPr>
                      <a:xfrm>
                        <a:off x="2328209" y="3443849"/>
                        <a:ext cx="1732803" cy="4320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5" end="5"/>
                                            </p:txEl>
                                          </p:spTgt>
                                        </p:tgtEl>
                                        <p:attrNameLst>
                                          <p:attrName>style.visibility</p:attrName>
                                        </p:attrNameLst>
                                      </p:cBhvr>
                                      <p:to>
                                        <p:strVal val="visible"/>
                                      </p:to>
                                    </p:set>
                                    <p:animEffect transition="in" filter="fade">
                                      <p:cBhvr>
                                        <p:cTn id="46" dur="500"/>
                                        <p:tgtEl>
                                          <p:spTgt spid="8">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animEffect transition="in" filter="fade">
                                      <p:cBhvr>
                                        <p:cTn id="51" dur="500"/>
                                        <p:tgtEl>
                                          <p:spTgt spid="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500"/>
                                        <p:tgtEl>
                                          <p:spTgt spid="8">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animEffect transition="in" filter="fade">
                                      <p:cBhvr>
                                        <p:cTn id="6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4.5 </a:t>
            </a:r>
            <a:endParaRPr lang="en-ZA" dirty="0"/>
          </a:p>
        </p:txBody>
      </p:sp>
      <p:sp>
        <p:nvSpPr>
          <p:cNvPr id="3" name="Content Placeholder 2"/>
          <p:cNvSpPr>
            <a:spLocks noGrp="1"/>
          </p:cNvSpPr>
          <p:nvPr>
            <p:ph sz="quarter" idx="10"/>
          </p:nvPr>
        </p:nvSpPr>
        <p:spPr/>
        <p:txBody>
          <a:bodyPr/>
          <a:lstStyle/>
          <a:p>
            <a:r>
              <a:rPr lang="en-ZA" dirty="0" smtClean="0"/>
              <a:t>Exercise 4.5</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4.5 </a:t>
            </a:r>
            <a:r>
              <a:rPr lang="en-US" altLang="en-US" sz="2000" dirty="0"/>
              <a:t>on </a:t>
            </a:r>
            <a:r>
              <a:rPr lang="en-US" altLang="en-US" sz="2000" b="1" dirty="0"/>
              <a:t>page </a:t>
            </a:r>
            <a:r>
              <a:rPr lang="en-ZA" altLang="en-US" sz="2000" b="1" dirty="0" smtClean="0"/>
              <a:t>72</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Module 4</a:t>
            </a:r>
            <a:endParaRPr lang="en-GB" dirty="0"/>
          </a:p>
        </p:txBody>
      </p:sp>
      <p:sp>
        <p:nvSpPr>
          <p:cNvPr id="3" name="Content Placeholder 2"/>
          <p:cNvSpPr>
            <a:spLocks noGrp="1"/>
          </p:cNvSpPr>
          <p:nvPr>
            <p:ph sz="quarter" idx="10"/>
          </p:nvPr>
        </p:nvSpPr>
        <p:spPr/>
        <p:txBody>
          <a:bodyPr/>
          <a:lstStyle/>
          <a:p>
            <a:r>
              <a:rPr lang="en-US" altLang="en-US" dirty="0"/>
              <a:t>Module assessment</a:t>
            </a:r>
            <a:endParaRPr lang="en-GB"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Module assessment </a:t>
            </a:r>
            <a:r>
              <a:rPr lang="en-US" altLang="en-US" sz="2000" dirty="0"/>
              <a:t>on </a:t>
            </a:r>
            <a:r>
              <a:rPr lang="en-US" altLang="en-US" sz="2000" b="1" dirty="0"/>
              <a:t>page </a:t>
            </a:r>
            <a:r>
              <a:rPr lang="en-ZA" altLang="en-US" sz="2000" b="1" dirty="0" smtClean="0"/>
              <a:t>74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Performing workplace related calculations involving ratios</a:t>
            </a:r>
            <a:endParaRPr lang="en-ZA" sz="4400" dirty="0"/>
          </a:p>
        </p:txBody>
      </p:sp>
      <p:sp>
        <p:nvSpPr>
          <p:cNvPr id="4" name="Text Placeholder 3"/>
          <p:cNvSpPr>
            <a:spLocks noGrp="1"/>
          </p:cNvSpPr>
          <p:nvPr>
            <p:ph type="body" sz="quarter" idx="10"/>
          </p:nvPr>
        </p:nvSpPr>
        <p:spPr/>
        <p:txBody>
          <a:bodyPr/>
          <a:lstStyle/>
          <a:p>
            <a:r>
              <a:rPr lang="en-ZA" dirty="0" smtClean="0"/>
              <a:t>Unit 4.1</a:t>
            </a:r>
            <a:endParaRPr lang="en-ZA" dirty="0"/>
          </a:p>
        </p:txBody>
      </p:sp>
      <p:sp>
        <p:nvSpPr>
          <p:cNvPr id="6" name="Rectangle 5"/>
          <p:cNvSpPr/>
          <p:nvPr/>
        </p:nvSpPr>
        <p:spPr>
          <a:xfrm>
            <a:off x="484419" y="2247743"/>
            <a:ext cx="7558914" cy="987163"/>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Content Placeholder 2"/>
          <p:cNvSpPr txBox="1"/>
          <p:nvPr/>
        </p:nvSpPr>
        <p:spPr>
          <a:xfrm>
            <a:off x="868447" y="2054890"/>
            <a:ext cx="796451"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smtClean="0">
                <a:solidFill>
                  <a:srgbClr val="64AFA8"/>
                </a:solidFill>
              </a:rPr>
              <a:t>Ratio</a:t>
            </a:r>
            <a:endParaRPr lang="en-GB" sz="2000" b="1" i="1" dirty="0">
              <a:solidFill>
                <a:srgbClr val="64AFA8"/>
              </a:solidFill>
            </a:endParaRPr>
          </a:p>
        </p:txBody>
      </p:sp>
      <p:sp>
        <p:nvSpPr>
          <p:cNvPr id="8" name="TextBox 7"/>
          <p:cNvSpPr txBox="1"/>
          <p:nvPr/>
        </p:nvSpPr>
        <p:spPr>
          <a:xfrm>
            <a:off x="640049" y="2385860"/>
            <a:ext cx="7311151" cy="707886"/>
          </a:xfrm>
          <a:prstGeom prst="rect">
            <a:avLst/>
          </a:prstGeom>
          <a:noFill/>
        </p:spPr>
        <p:txBody>
          <a:bodyPr wrap="square" rtlCol="0">
            <a:spAutoFit/>
          </a:bodyPr>
          <a:lstStyle/>
          <a:p>
            <a:r>
              <a:rPr lang="en-ZA" altLang="en-US" sz="2000" dirty="0">
                <a:sym typeface="+mn-ea"/>
              </a:rPr>
              <a:t>A ratio is a comparison of two or more numbers. </a:t>
            </a:r>
            <a:endParaRPr lang="en-ZA" altLang="en-US" sz="2000" dirty="0">
              <a:sym typeface="+mn-ea"/>
            </a:endParaRPr>
          </a:p>
          <a:p>
            <a:r>
              <a:rPr lang="en-ZA" altLang="en-US" sz="2000" dirty="0">
                <a:sym typeface="+mn-ea"/>
              </a:rPr>
              <a:t>We write the numbers with a colon between them. </a:t>
            </a:r>
            <a:endParaRPr lang="en-ZA" altLang="en-US" sz="2000" dirty="0">
              <a:sym typeface="+mn-ea"/>
            </a:endParaRPr>
          </a:p>
        </p:txBody>
      </p:sp>
      <p:sp>
        <p:nvSpPr>
          <p:cNvPr id="9" name="Content Placeholder 2"/>
          <p:cNvSpPr>
            <a:spLocks noGrp="1"/>
          </p:cNvSpPr>
          <p:nvPr>
            <p:ph idx="1"/>
          </p:nvPr>
        </p:nvSpPr>
        <p:spPr>
          <a:xfrm>
            <a:off x="399289" y="3427759"/>
            <a:ext cx="7905751" cy="2649852"/>
          </a:xfrm>
        </p:spPr>
        <p:txBody>
          <a:bodyPr/>
          <a:lstStyle/>
          <a:p>
            <a:r>
              <a:rPr lang="en-ZA" altLang="en-US" b="1" dirty="0" smtClean="0">
                <a:sym typeface="+mn-ea"/>
              </a:rPr>
              <a:t>Example:</a:t>
            </a:r>
            <a:endParaRPr lang="en-ZA" altLang="en-US" b="1" dirty="0" smtClean="0">
              <a:sym typeface="+mn-ea"/>
            </a:endParaRPr>
          </a:p>
          <a:p>
            <a:pPr marL="266700" indent="-160655">
              <a:buFont typeface="Arial" panose="020B0604020202020204" pitchFamily="34" charset="0"/>
              <a:buChar char="•"/>
            </a:pPr>
            <a:r>
              <a:rPr lang="en-ZA" altLang="en-US" dirty="0" smtClean="0">
                <a:sym typeface="+mn-ea"/>
              </a:rPr>
              <a:t>If there are 8 students who drive by bus and 12 students who travel by taxi in one class, then we say we have a ratio of 8 to 12. </a:t>
            </a:r>
            <a:endParaRPr lang="en-ZA" altLang="en-US" dirty="0" smtClean="0">
              <a:sym typeface="+mn-ea"/>
            </a:endParaRPr>
          </a:p>
          <a:p>
            <a:pPr marL="266700"/>
            <a:r>
              <a:rPr lang="en-ZA" altLang="en-US" dirty="0" smtClean="0">
                <a:sym typeface="+mn-ea"/>
              </a:rPr>
              <a:t>We </a:t>
            </a:r>
            <a:r>
              <a:rPr lang="en-ZA" altLang="en-US" dirty="0">
                <a:sym typeface="+mn-ea"/>
              </a:rPr>
              <a:t>write this as 8 : 12. </a:t>
            </a:r>
            <a:endParaRPr lang="en-ZA" altLang="en-US" dirty="0">
              <a:sym typeface="+mn-ea"/>
            </a:endParaRPr>
          </a:p>
          <a:p>
            <a:pPr marL="266700"/>
            <a:r>
              <a:rPr lang="en-ZA" altLang="en-US" dirty="0" smtClean="0">
                <a:sym typeface="+mn-ea"/>
              </a:rPr>
              <a:t>A </a:t>
            </a:r>
            <a:r>
              <a:rPr lang="en-ZA" altLang="en-US" dirty="0">
                <a:sym typeface="+mn-ea"/>
              </a:rPr>
              <a:t>ratio of 8 : 12 is not the same as a ratio of 12 : 8 </a:t>
            </a:r>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altLang="en-US" dirty="0">
              <a:sym typeface="+mn-ea"/>
            </a:endParaRPr>
          </a:p>
          <a:p>
            <a:endParaRPr lang="en-Z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Simplifying and comparing ratios</a:t>
            </a:r>
            <a:endParaRPr lang="en-ZA" dirty="0"/>
          </a:p>
        </p:txBody>
      </p:sp>
      <p:sp>
        <p:nvSpPr>
          <p:cNvPr id="3" name="Content Placeholder 2"/>
          <p:cNvSpPr>
            <a:spLocks noGrp="1"/>
          </p:cNvSpPr>
          <p:nvPr>
            <p:ph idx="1"/>
          </p:nvPr>
        </p:nvSpPr>
        <p:spPr/>
        <p:txBody>
          <a:bodyPr/>
          <a:lstStyle/>
          <a:p>
            <a:r>
              <a:rPr lang="en-ZA" altLang="en-US" sz="2000" dirty="0"/>
              <a:t>To simplify ratios, check whether both numbers can be divided by a common factor. </a:t>
            </a:r>
            <a:endParaRPr lang="en-ZA" altLang="en-US" sz="2000" dirty="0"/>
          </a:p>
          <a:p>
            <a:r>
              <a:rPr lang="en-ZA" altLang="en-US" sz="2000" dirty="0"/>
              <a:t>Whatever you do to one number in the ratio, you must do to the other number.  </a:t>
            </a:r>
            <a:endParaRPr lang="en-ZA" altLang="en-US" sz="2000" dirty="0"/>
          </a:p>
          <a:p>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5" name="Rectangle 4"/>
          <p:cNvSpPr/>
          <p:nvPr/>
        </p:nvSpPr>
        <p:spPr>
          <a:xfrm>
            <a:off x="484419" y="3197487"/>
            <a:ext cx="7558914" cy="1227864"/>
          </a:xfrm>
          <a:prstGeom prst="rect">
            <a:avLst/>
          </a:prstGeom>
          <a:noFill/>
          <a:ln w="28575">
            <a:solidFill>
              <a:srgbClr val="B4D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6" name="Content Placeholder 2"/>
          <p:cNvSpPr txBox="1"/>
          <p:nvPr/>
        </p:nvSpPr>
        <p:spPr>
          <a:xfrm>
            <a:off x="868447" y="3004634"/>
            <a:ext cx="2176678" cy="339596"/>
          </a:xfrm>
          <a:prstGeom prst="rect">
            <a:avLst/>
          </a:prstGeom>
          <a:solidFill>
            <a:schemeClr val="bg1"/>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smtClean="0">
                <a:solidFill>
                  <a:srgbClr val="64AFA8"/>
                </a:solidFill>
              </a:rPr>
              <a:t>Equivalent ratios</a:t>
            </a:r>
            <a:endParaRPr lang="en-GB" sz="2000" b="1" i="1" dirty="0">
              <a:solidFill>
                <a:srgbClr val="64AFA8"/>
              </a:solidFill>
            </a:endParaRPr>
          </a:p>
        </p:txBody>
      </p:sp>
      <p:sp>
        <p:nvSpPr>
          <p:cNvPr id="7" name="TextBox 6"/>
          <p:cNvSpPr txBox="1"/>
          <p:nvPr/>
        </p:nvSpPr>
        <p:spPr>
          <a:xfrm>
            <a:off x="640049" y="3335604"/>
            <a:ext cx="7488414" cy="1015663"/>
          </a:xfrm>
          <a:prstGeom prst="rect">
            <a:avLst/>
          </a:prstGeom>
          <a:noFill/>
        </p:spPr>
        <p:txBody>
          <a:bodyPr wrap="square" rtlCol="0">
            <a:spAutoFit/>
          </a:bodyPr>
          <a:lstStyle/>
          <a:p>
            <a:pPr marL="180975" indent="-180975">
              <a:buFont typeface="Arial" panose="020B0604020202020204" pitchFamily="34" charset="0"/>
              <a:buChar char="•"/>
            </a:pPr>
            <a:r>
              <a:rPr lang="en-ZA" altLang="en-US" sz="2000" dirty="0"/>
              <a:t>Different ratios that simplify to the same ratio are called </a:t>
            </a:r>
            <a:r>
              <a:rPr lang="en-ZA" altLang="en-US" sz="2000" b="1" dirty="0"/>
              <a:t>equivalent </a:t>
            </a:r>
            <a:r>
              <a:rPr lang="en-ZA" altLang="en-US" sz="2000" dirty="0"/>
              <a:t>ratios.</a:t>
            </a:r>
            <a:endParaRPr lang="en-ZA" altLang="en-US" sz="2000" dirty="0"/>
          </a:p>
          <a:p>
            <a:pPr marL="180975" indent="-180975">
              <a:buFont typeface="Arial" panose="020B0604020202020204" pitchFamily="34" charset="0"/>
              <a:buChar char="•"/>
            </a:pPr>
            <a:r>
              <a:rPr lang="en-ZA" altLang="en-US" sz="2000" dirty="0"/>
              <a:t>Equivalent fractions can be written as equivalent ratios.  </a:t>
            </a:r>
            <a:endParaRPr lang="en-ZA" alt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Example 4.2 page 59</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5" name="Rectangle 4"/>
          <p:cNvSpPr/>
          <p:nvPr/>
        </p:nvSpPr>
        <p:spPr>
          <a:xfrm>
            <a:off x="863600" y="1419374"/>
            <a:ext cx="7200900" cy="4602014"/>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A6CE39"/>
              </a:solidFill>
            </a:endParaRPr>
          </a:p>
        </p:txBody>
      </p:sp>
      <p:sp>
        <p:nvSpPr>
          <p:cNvPr id="6" name="Rectangle 5"/>
          <p:cNvSpPr/>
          <p:nvPr/>
        </p:nvSpPr>
        <p:spPr>
          <a:xfrm>
            <a:off x="352501" y="158178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791740"/>
            <a:ext cx="977166" cy="1010861"/>
          </a:xfrm>
          <a:prstGeom prst="rect">
            <a:avLst/>
          </a:prstGeom>
        </p:spPr>
      </p:pic>
      <p:sp>
        <p:nvSpPr>
          <p:cNvPr id="8" name="Content Placeholder 2"/>
          <p:cNvSpPr>
            <a:spLocks noGrp="1"/>
          </p:cNvSpPr>
          <p:nvPr>
            <p:ph idx="1"/>
          </p:nvPr>
        </p:nvSpPr>
        <p:spPr>
          <a:xfrm>
            <a:off x="2059438" y="1791740"/>
            <a:ext cx="5764716" cy="3812987"/>
          </a:xfrm>
          <a:prstGeom prst="rect">
            <a:avLst/>
          </a:prstGeom>
        </p:spPr>
        <p:txBody>
          <a:bodyPr/>
          <a:lstStyle/>
          <a:p>
            <a:pPr marL="266700" indent="-266700">
              <a:buFont typeface="+mj-lt"/>
              <a:buAutoNum type="arabicPeriod"/>
            </a:pPr>
            <a:r>
              <a:rPr lang="en-ZA" altLang="en-US" sz="2000" dirty="0" smtClean="0">
                <a:sym typeface="+mn-ea"/>
              </a:rPr>
              <a:t>Write </a:t>
            </a:r>
            <a:r>
              <a:rPr lang="en-ZA" altLang="en-US" sz="2000" dirty="0">
                <a:sym typeface="+mn-ea"/>
              </a:rPr>
              <a:t>the following ratios in simplest form:</a:t>
            </a:r>
            <a:endParaRPr lang="en-ZA" altLang="en-US" sz="2000" dirty="0">
              <a:sym typeface="+mn-ea"/>
            </a:endParaRPr>
          </a:p>
          <a:p>
            <a:pPr marL="630555" indent="-457200">
              <a:buAutoNum type="alphaLcParenR"/>
            </a:pPr>
            <a:r>
              <a:rPr lang="en-ZA" altLang="en-US" sz="2000" dirty="0" smtClean="0">
                <a:sym typeface="+mn-ea"/>
              </a:rPr>
              <a:t>12 </a:t>
            </a:r>
            <a:r>
              <a:rPr lang="en-ZA" altLang="en-US" sz="2000" dirty="0">
                <a:sym typeface="+mn-ea"/>
              </a:rPr>
              <a:t>: 20	</a:t>
            </a:r>
            <a:r>
              <a:rPr lang="en-ZA" altLang="en-US" sz="2000" dirty="0" smtClean="0">
                <a:sym typeface="+mn-ea"/>
              </a:rPr>
              <a:t>   b</a:t>
            </a:r>
            <a:r>
              <a:rPr lang="en-ZA" altLang="en-US" sz="2000" dirty="0">
                <a:sym typeface="+mn-ea"/>
              </a:rPr>
              <a:t>) 20 : 40	c) 2 : </a:t>
            </a:r>
            <a:r>
              <a:rPr lang="en-ZA" altLang="en-US" sz="2000" dirty="0" smtClean="0">
                <a:sym typeface="+mn-ea"/>
              </a:rPr>
              <a:t>100</a:t>
            </a:r>
            <a:endParaRPr lang="en-ZA" altLang="en-US" sz="2000" dirty="0" smtClean="0">
              <a:sym typeface="+mn-ea"/>
            </a:endParaRPr>
          </a:p>
          <a:p>
            <a:pPr marL="457200" indent="-457200">
              <a:buAutoNum type="alphaLcParenR"/>
            </a:pPr>
            <a:endParaRPr lang="en-ZA" altLang="en-US" sz="2000" dirty="0">
              <a:sym typeface="+mn-ea"/>
            </a:endParaRPr>
          </a:p>
          <a:p>
            <a:pPr marL="0" indent="0">
              <a:buNone/>
            </a:pPr>
            <a:r>
              <a:rPr lang="en-ZA" altLang="en-US" sz="2000" dirty="0">
                <a:sym typeface="+mn-ea"/>
              </a:rPr>
              <a:t>2. a) Are the ratios 2 : 5 and 12 : 16 equal?</a:t>
            </a:r>
            <a:endParaRPr lang="en-ZA" altLang="en-US" sz="2000" dirty="0">
              <a:sym typeface="+mn-ea"/>
            </a:endParaRPr>
          </a:p>
          <a:p>
            <a:pPr marL="0" indent="0">
              <a:buNone/>
            </a:pPr>
            <a:r>
              <a:rPr lang="en-ZA" altLang="en-US" sz="2000" dirty="0">
                <a:sym typeface="+mn-ea"/>
              </a:rPr>
              <a:t>     b) Is the ratio of 1 to 20 equal to the ratio 5 : 100?</a:t>
            </a:r>
            <a:endParaRPr lang="en-ZA" altLang="en-US" sz="2000" dirty="0">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7"/>
            <a:ext cx="7202854" cy="460201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p:nvPr/>
        </p:nvGrpSpPr>
        <p:grpSpPr>
          <a:xfrm>
            <a:off x="381031" y="1581785"/>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sym typeface="+mn-ea"/>
              </a:rPr>
              <a:t>Example 4.2 page 59</a:t>
            </a:r>
            <a:r>
              <a:rPr lang="en-ZA" sz="3200" dirty="0">
                <a:sym typeface="+mn-ea"/>
              </a:rPr>
              <a:t> continued ...</a:t>
            </a:r>
            <a:endParaRPr lang="en-ZA" sz="3200" dirty="0">
              <a:sym typeface="+mn-ea"/>
            </a:endParaRP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8" name="Content Placeholder 2"/>
          <p:cNvSpPr>
            <a:spLocks noGrp="1"/>
          </p:cNvSpPr>
          <p:nvPr>
            <p:ph idx="1"/>
          </p:nvPr>
        </p:nvSpPr>
        <p:spPr>
          <a:xfrm>
            <a:off x="2016308" y="1722732"/>
            <a:ext cx="5764716" cy="3812987"/>
          </a:xfrm>
          <a:prstGeom prst="rect">
            <a:avLst/>
          </a:prstGeom>
        </p:spPr>
        <p:txBody>
          <a:bodyPr/>
          <a:lstStyle/>
          <a:p>
            <a:pPr marL="0" indent="0">
              <a:buNone/>
            </a:pPr>
            <a:r>
              <a:rPr lang="en-ZA" altLang="en-US" sz="2000" dirty="0">
                <a:sym typeface="+mn-ea"/>
              </a:rPr>
              <a:t>1. a) 12 : 20 = 3 : 5	</a:t>
            </a:r>
            <a:r>
              <a:rPr lang="en-ZA" altLang="en-US" sz="2000" i="1" dirty="0" smtClean="0">
                <a:solidFill>
                  <a:schemeClr val="bg1"/>
                </a:solidFill>
                <a:sym typeface="+mn-ea"/>
              </a:rPr>
              <a:t>Divide </a:t>
            </a:r>
            <a:r>
              <a:rPr lang="en-ZA" altLang="en-US" sz="2000" i="1" dirty="0">
                <a:solidFill>
                  <a:schemeClr val="bg1"/>
                </a:solidFill>
                <a:sym typeface="+mn-ea"/>
              </a:rPr>
              <a:t>both sides by 4</a:t>
            </a:r>
            <a:endParaRPr lang="en-ZA" altLang="en-US" sz="2000" i="1" dirty="0">
              <a:solidFill>
                <a:schemeClr val="bg1"/>
              </a:solidFill>
              <a:sym typeface="+mn-ea"/>
            </a:endParaRPr>
          </a:p>
          <a:p>
            <a:pPr marL="0" indent="0">
              <a:buNone/>
            </a:pPr>
            <a:r>
              <a:rPr lang="en-ZA" altLang="en-US" sz="2000" dirty="0">
                <a:sym typeface="+mn-ea"/>
              </a:rPr>
              <a:t>     b) 20 : 40 = 1 : 2	</a:t>
            </a:r>
            <a:r>
              <a:rPr lang="en-ZA" altLang="en-US" sz="2000" i="1" dirty="0" smtClean="0">
                <a:solidFill>
                  <a:schemeClr val="bg1"/>
                </a:solidFill>
                <a:sym typeface="+mn-ea"/>
              </a:rPr>
              <a:t>Divide </a:t>
            </a:r>
            <a:r>
              <a:rPr lang="en-ZA" altLang="en-US" sz="2000" i="1" dirty="0">
                <a:solidFill>
                  <a:schemeClr val="bg1"/>
                </a:solidFill>
                <a:sym typeface="+mn-ea"/>
              </a:rPr>
              <a:t>both sides by 20 </a:t>
            </a:r>
            <a:endParaRPr lang="en-ZA" altLang="en-US" sz="2000" i="1" dirty="0">
              <a:solidFill>
                <a:schemeClr val="bg1"/>
              </a:solidFill>
              <a:sym typeface="+mn-ea"/>
            </a:endParaRPr>
          </a:p>
          <a:p>
            <a:pPr marL="0" indent="0">
              <a:buNone/>
            </a:pPr>
            <a:r>
              <a:rPr lang="en-ZA" altLang="en-US" sz="2000" dirty="0">
                <a:sym typeface="+mn-ea"/>
              </a:rPr>
              <a:t>     </a:t>
            </a:r>
            <a:r>
              <a:rPr lang="en-ZA" altLang="en-US" sz="2000" dirty="0" smtClean="0">
                <a:sym typeface="+mn-ea"/>
              </a:rPr>
              <a:t>c</a:t>
            </a:r>
            <a:r>
              <a:rPr lang="en-ZA" altLang="en-US" sz="2000" dirty="0">
                <a:sym typeface="+mn-ea"/>
              </a:rPr>
              <a:t>) 2 : 100 = 1 : 50	</a:t>
            </a:r>
            <a:r>
              <a:rPr lang="en-ZA" altLang="en-US" sz="2000" i="1" dirty="0">
                <a:solidFill>
                  <a:schemeClr val="bg1"/>
                </a:solidFill>
                <a:sym typeface="+mn-ea"/>
              </a:rPr>
              <a:t>Divide both sides by </a:t>
            </a:r>
            <a:r>
              <a:rPr lang="en-ZA" altLang="en-US" sz="2000" i="1" dirty="0" smtClean="0">
                <a:solidFill>
                  <a:schemeClr val="bg1"/>
                </a:solidFill>
                <a:sym typeface="+mn-ea"/>
              </a:rPr>
              <a:t>2</a:t>
            </a:r>
            <a:endParaRPr lang="en-ZA" altLang="en-US" sz="2000" i="1" dirty="0" smtClean="0">
              <a:solidFill>
                <a:schemeClr val="bg1"/>
              </a:solidFill>
              <a:sym typeface="+mn-ea"/>
            </a:endParaRPr>
          </a:p>
          <a:p>
            <a:pPr marL="0" indent="0">
              <a:buNone/>
            </a:pPr>
            <a:r>
              <a:rPr lang="en-ZA" altLang="en-US" sz="2000" dirty="0" smtClean="0">
                <a:sym typeface="+mn-ea"/>
              </a:rPr>
              <a:t>   </a:t>
            </a:r>
            <a:endParaRPr lang="en-ZA" altLang="en-US" sz="2000" dirty="0">
              <a:sym typeface="+mn-ea"/>
            </a:endParaRPr>
          </a:p>
          <a:p>
            <a:pPr marL="0" indent="0">
              <a:buNone/>
            </a:pPr>
            <a:r>
              <a:rPr lang="en-ZA" altLang="en-US" sz="2000" dirty="0">
                <a:sym typeface="+mn-ea"/>
              </a:rPr>
              <a:t>2. a) 12 : 16 = 3 : 4  	</a:t>
            </a:r>
            <a:r>
              <a:rPr lang="en-ZA" altLang="en-US" sz="2000" i="1" dirty="0">
                <a:solidFill>
                  <a:schemeClr val="bg1"/>
                </a:solidFill>
                <a:sym typeface="+mn-ea"/>
              </a:rPr>
              <a:t>The ratios are not equal</a:t>
            </a:r>
            <a:endParaRPr lang="en-ZA" altLang="en-US" sz="2000" i="1" dirty="0">
              <a:solidFill>
                <a:schemeClr val="bg1"/>
              </a:solidFill>
              <a:sym typeface="+mn-ea"/>
            </a:endParaRPr>
          </a:p>
          <a:p>
            <a:pPr marL="0" indent="0">
              <a:buNone/>
            </a:pPr>
            <a:r>
              <a:rPr lang="en-ZA" altLang="en-US" sz="2000" dirty="0">
                <a:sym typeface="+mn-ea"/>
              </a:rPr>
              <a:t>     b) 5 : 100 = 1 : 20	</a:t>
            </a:r>
            <a:r>
              <a:rPr lang="en-ZA" altLang="en-US" sz="2000" i="1" dirty="0">
                <a:solidFill>
                  <a:schemeClr val="bg1"/>
                </a:solidFill>
                <a:sym typeface="+mn-ea"/>
              </a:rPr>
              <a:t>Divide both sides by 5</a:t>
            </a:r>
            <a:r>
              <a:rPr lang="en-ZA" altLang="en-US" sz="2000" dirty="0">
                <a:sym typeface="+mn-ea"/>
              </a:rPr>
              <a:t>	</a:t>
            </a:r>
            <a:endParaRPr lang="en-ZA" altLang="en-US" sz="2000" dirty="0">
              <a:sym typeface="+mn-ea"/>
            </a:endParaRPr>
          </a:p>
          <a:p>
            <a:pPr marL="0" indent="0">
              <a:buNone/>
            </a:pPr>
            <a:r>
              <a:rPr lang="en-ZA" altLang="en-US" sz="2000" dirty="0">
                <a:sym typeface="+mn-ea"/>
              </a:rPr>
              <a:t>         Yes, they are equal    </a:t>
            </a:r>
            <a:endParaRPr lang="en-ZA" altLang="en-US" sz="2000" dirty="0">
              <a:sym typeface="+mn-ea"/>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050" y="2066117"/>
            <a:ext cx="3046716" cy="360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Effect transition="in" filter="fade">
                                      <p:cBhvr>
                                        <p:cTn id="38" dur="500"/>
                                        <p:tgtEl>
                                          <p:spTgt spid="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fade">
                                      <p:cBhvr>
                                        <p:cTn id="43" dur="500"/>
                                        <p:tgtEl>
                                          <p:spTgt spid="8">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8"/>
            <a:ext cx="7202854" cy="1410086"/>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2" name="Title 1"/>
          <p:cNvSpPr>
            <a:spLocks noGrp="1"/>
          </p:cNvSpPr>
          <p:nvPr>
            <p:ph type="title"/>
          </p:nvPr>
        </p:nvSpPr>
        <p:spPr/>
        <p:txBody>
          <a:bodyPr/>
          <a:lstStyle/>
          <a:p>
            <a:r>
              <a:rPr lang="en-ZA" dirty="0">
                <a:sym typeface="+mn-ea"/>
              </a:rPr>
              <a:t>Example 4.4 page 60</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8" name="Content Placeholder 2"/>
          <p:cNvSpPr>
            <a:spLocks noGrp="1"/>
          </p:cNvSpPr>
          <p:nvPr>
            <p:ph idx="1"/>
          </p:nvPr>
        </p:nvSpPr>
        <p:spPr>
          <a:xfrm>
            <a:off x="1532177" y="1682391"/>
            <a:ext cx="6231595" cy="980127"/>
          </a:xfrm>
          <a:prstGeom prst="rect">
            <a:avLst/>
          </a:prstGeom>
        </p:spPr>
        <p:txBody>
          <a:bodyPr/>
          <a:lstStyle/>
          <a:p>
            <a:pPr marL="266700" indent="-266700">
              <a:buFont typeface="+mj-lt"/>
              <a:buAutoNum type="arabicPeriod"/>
            </a:pPr>
            <a:r>
              <a:rPr lang="en-ZA" sz="2000" dirty="0"/>
              <a:t>How many millilitres of tint and peroxide will a hairdresser need to make a 250 ml mixture if the tint and peroxide is mixed in a ratio 2 : 3?</a:t>
            </a:r>
            <a:endParaRPr lang="en-ZA" altLang="en-US" sz="2000" dirty="0">
              <a:sym typeface="+mn-ea"/>
            </a:endParaRPr>
          </a:p>
        </p:txBody>
      </p:sp>
      <p:grpSp>
        <p:nvGrpSpPr>
          <p:cNvPr id="20" name="Group 19"/>
          <p:cNvGrpSpPr/>
          <p:nvPr/>
        </p:nvGrpSpPr>
        <p:grpSpPr>
          <a:xfrm>
            <a:off x="352501" y="1588230"/>
            <a:ext cx="1029149" cy="955774"/>
            <a:chOff x="352501" y="2871461"/>
            <a:chExt cx="1525437" cy="1416679"/>
          </a:xfrm>
        </p:grpSpPr>
        <p:sp>
          <p:nvSpPr>
            <p:cNvPr id="21" name="Rectangle 20"/>
            <p:cNvSpPr/>
            <p:nvPr/>
          </p:nvSpPr>
          <p:spPr>
            <a:xfrm>
              <a:off x="352501" y="2871461"/>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2" name="Picture 21"/>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3081420"/>
              <a:ext cx="977166" cy="1010861"/>
            </a:xfrm>
            <a:prstGeom prst="rect">
              <a:avLst/>
            </a:prstGeom>
          </p:spPr>
        </p:pic>
      </p:grpSp>
      <p:sp>
        <p:nvSpPr>
          <p:cNvPr id="23" name="Rectangle 22"/>
          <p:cNvSpPr/>
          <p:nvPr/>
        </p:nvSpPr>
        <p:spPr>
          <a:xfrm>
            <a:off x="863600" y="2994190"/>
            <a:ext cx="7198724" cy="3015312"/>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24" name="Group 23"/>
          <p:cNvGrpSpPr>
            <a:grpSpLocks noChangeAspect="1"/>
          </p:cNvGrpSpPr>
          <p:nvPr/>
        </p:nvGrpSpPr>
        <p:grpSpPr>
          <a:xfrm>
            <a:off x="348042" y="3083638"/>
            <a:ext cx="1031115" cy="957600"/>
            <a:chOff x="352501" y="1521403"/>
            <a:chExt cx="1525437" cy="1416679"/>
          </a:xfrm>
        </p:grpSpPr>
        <p:sp>
          <p:nvSpPr>
            <p:cNvPr id="25" name="Rectangle 24"/>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7" name="Content Placeholder 2"/>
          <p:cNvSpPr txBox="1"/>
          <p:nvPr/>
        </p:nvSpPr>
        <p:spPr>
          <a:xfrm>
            <a:off x="1523054" y="3373905"/>
            <a:ext cx="6438974" cy="20452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000" dirty="0" smtClean="0"/>
              <a:t>There </a:t>
            </a:r>
            <a:r>
              <a:rPr lang="en-ZA" sz="2000" dirty="0"/>
              <a:t>are 2 + 3 = 5 parts altogether. </a:t>
            </a:r>
            <a:endParaRPr lang="en-ZA" sz="2000" dirty="0" smtClean="0"/>
          </a:p>
          <a:p>
            <a:r>
              <a:rPr lang="en-ZA" sz="2000" dirty="0" smtClean="0"/>
              <a:t>250 </a:t>
            </a:r>
            <a:r>
              <a:rPr lang="en-ZA" sz="2000" dirty="0"/>
              <a:t>÷ 5 = 50 ml </a:t>
            </a:r>
            <a:endParaRPr lang="en-ZA" sz="2000" dirty="0" smtClean="0"/>
          </a:p>
          <a:p>
            <a:r>
              <a:rPr lang="en-ZA" sz="2000" dirty="0" smtClean="0"/>
              <a:t>Multiply </a:t>
            </a:r>
            <a:r>
              <a:rPr lang="en-ZA" sz="2000" dirty="0"/>
              <a:t>to find each part: </a:t>
            </a:r>
            <a:endParaRPr lang="en-ZA" sz="2000" dirty="0" smtClean="0"/>
          </a:p>
          <a:p>
            <a:pPr marL="457200" lvl="1" indent="0">
              <a:buNone/>
            </a:pPr>
            <a:r>
              <a:rPr lang="en-ZA" sz="2000" dirty="0" smtClean="0"/>
              <a:t>2 </a:t>
            </a:r>
            <a:r>
              <a:rPr lang="en-ZA" sz="2000" dirty="0"/>
              <a:t>× 50 ml = 100 ml of tint </a:t>
            </a:r>
            <a:endParaRPr lang="en-ZA" sz="2000" dirty="0" smtClean="0"/>
          </a:p>
          <a:p>
            <a:pPr marL="457200" lvl="1" indent="0">
              <a:buNone/>
            </a:pPr>
            <a:r>
              <a:rPr lang="en-ZA" sz="2000" dirty="0" smtClean="0"/>
              <a:t>3 </a:t>
            </a:r>
            <a:r>
              <a:rPr lang="en-ZA" sz="2000" dirty="0"/>
              <a:t>× 50 ml = 150 ml of peroxide </a:t>
            </a:r>
            <a:endParaRPr lang="en-ZA" altLang="en-US" sz="2000" dirty="0">
              <a:sym typeface="+mn-ea"/>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145" y="3187420"/>
            <a:ext cx="2332009" cy="27555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xEl>
                                              <p:pRg st="1" end="1"/>
                                            </p:txEl>
                                          </p:spTgt>
                                        </p:tgtEl>
                                        <p:attrNameLst>
                                          <p:attrName>style.visibility</p:attrName>
                                        </p:attrNameLst>
                                      </p:cBhvr>
                                      <p:to>
                                        <p:strVal val="visible"/>
                                      </p:to>
                                    </p:set>
                                    <p:animEffect transition="in" filter="fade">
                                      <p:cBhvr>
                                        <p:cTn id="28" dur="500"/>
                                        <p:tgtEl>
                                          <p:spTgt spid="2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xEl>
                                              <p:pRg st="2" end="2"/>
                                            </p:txEl>
                                          </p:spTgt>
                                        </p:tgtEl>
                                        <p:attrNameLst>
                                          <p:attrName>style.visibility</p:attrName>
                                        </p:attrNameLst>
                                      </p:cBhvr>
                                      <p:to>
                                        <p:strVal val="visible"/>
                                      </p:to>
                                    </p:set>
                                    <p:animEffect transition="in" filter="fade">
                                      <p:cBhvr>
                                        <p:cTn id="33" dur="500"/>
                                        <p:tgtEl>
                                          <p:spTgt spid="27">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xEl>
                                              <p:pRg st="3" end="3"/>
                                            </p:txEl>
                                          </p:spTgt>
                                        </p:tgtEl>
                                        <p:attrNameLst>
                                          <p:attrName>style.visibility</p:attrName>
                                        </p:attrNameLst>
                                      </p:cBhvr>
                                      <p:to>
                                        <p:strVal val="visible"/>
                                      </p:to>
                                    </p:set>
                                    <p:animEffect transition="in" filter="fade">
                                      <p:cBhvr>
                                        <p:cTn id="36" dur="500"/>
                                        <p:tgtEl>
                                          <p:spTgt spid="27">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xEl>
                                              <p:pRg st="4" end="4"/>
                                            </p:txEl>
                                          </p:spTgt>
                                        </p:tgtEl>
                                        <p:attrNameLst>
                                          <p:attrName>style.visibility</p:attrName>
                                        </p:attrNameLst>
                                      </p:cBhvr>
                                      <p:to>
                                        <p:strVal val="visible"/>
                                      </p:to>
                                    </p:set>
                                    <p:animEffect transition="in" filter="fade">
                                      <p:cBhvr>
                                        <p:cTn id="39"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0176" y="1419377"/>
            <a:ext cx="7202854" cy="4602011"/>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2" name="Group 11"/>
          <p:cNvGrpSpPr/>
          <p:nvPr/>
        </p:nvGrpSpPr>
        <p:grpSpPr>
          <a:xfrm>
            <a:off x="381031" y="1581785"/>
            <a:ext cx="1525437" cy="1416679"/>
            <a:chOff x="352501" y="1521403"/>
            <a:chExt cx="1525437" cy="1416679"/>
          </a:xfrm>
        </p:grpSpPr>
        <p:sp>
          <p:nvSpPr>
            <p:cNvPr id="13" name="Rectangle 12"/>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4" name="Picture 13"/>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sym typeface="+mn-ea"/>
              </a:rPr>
              <a:t>Example </a:t>
            </a:r>
            <a:r>
              <a:rPr lang="en-ZA" dirty="0" smtClean="0">
                <a:sym typeface="+mn-ea"/>
              </a:rPr>
              <a:t>4.4 </a:t>
            </a:r>
            <a:r>
              <a:rPr lang="en-ZA" dirty="0">
                <a:sym typeface="+mn-ea"/>
              </a:rPr>
              <a:t>page </a:t>
            </a:r>
            <a:r>
              <a:rPr lang="en-ZA" dirty="0" smtClean="0">
                <a:sym typeface="+mn-ea"/>
              </a:rPr>
              <a:t>60</a:t>
            </a:r>
            <a:endParaRPr lang="en-ZA"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4.1</a:t>
            </a:r>
            <a:endParaRPr lang="en-ZA" dirty="0">
              <a:solidFill>
                <a:schemeClr val="bg1">
                  <a:lumMod val="65000"/>
                </a:schemeClr>
              </a:solidFill>
            </a:endParaRPr>
          </a:p>
        </p:txBody>
      </p:sp>
      <p:sp>
        <p:nvSpPr>
          <p:cNvPr id="8" name="Content Placeholder 2"/>
          <p:cNvSpPr>
            <a:spLocks noGrp="1"/>
          </p:cNvSpPr>
          <p:nvPr>
            <p:ph idx="1"/>
          </p:nvPr>
        </p:nvSpPr>
        <p:spPr>
          <a:xfrm>
            <a:off x="2016308" y="1722732"/>
            <a:ext cx="5764716" cy="3812987"/>
          </a:xfrm>
          <a:prstGeom prst="rect">
            <a:avLst/>
          </a:prstGeom>
        </p:spPr>
        <p:txBody>
          <a:bodyPr/>
          <a:lstStyle/>
          <a:p>
            <a:pPr marL="0" indent="0">
              <a:buNone/>
            </a:pPr>
            <a:r>
              <a:rPr lang="en-ZA" sz="2000" dirty="0" smtClean="0"/>
              <a:t>There </a:t>
            </a:r>
            <a:r>
              <a:rPr lang="en-ZA" sz="2000" dirty="0"/>
              <a:t>are 2 + 3 = 5 parts altogether. </a:t>
            </a:r>
            <a:endParaRPr lang="en-ZA" sz="2000" dirty="0"/>
          </a:p>
          <a:p>
            <a:pPr marL="0" indent="0">
              <a:buNone/>
            </a:pPr>
            <a:r>
              <a:rPr lang="en-ZA" sz="2000" dirty="0"/>
              <a:t>250 ÷ 5 = 50 ml </a:t>
            </a:r>
            <a:endParaRPr lang="en-ZA" sz="2000" dirty="0"/>
          </a:p>
          <a:p>
            <a:pPr marL="0" indent="0">
              <a:buNone/>
            </a:pPr>
            <a:r>
              <a:rPr lang="en-ZA" sz="2000" dirty="0"/>
              <a:t>Multiply to find each part: </a:t>
            </a:r>
            <a:endParaRPr lang="en-ZA" sz="2000" dirty="0"/>
          </a:p>
          <a:p>
            <a:pPr marL="0" indent="0">
              <a:buNone/>
            </a:pPr>
            <a:r>
              <a:rPr lang="en-ZA" sz="2000" dirty="0"/>
              <a:t>2 × 50 ml = 100 ml of tint </a:t>
            </a:r>
            <a:endParaRPr lang="en-ZA" sz="2000" dirty="0"/>
          </a:p>
          <a:p>
            <a:pPr marL="0" indent="0">
              <a:buNone/>
            </a:pPr>
            <a:r>
              <a:rPr lang="en-ZA" sz="2000" dirty="0"/>
              <a:t>3 × 50 ml = 150 ml of peroxide </a:t>
            </a:r>
            <a:endParaRPr lang="en-ZA" altLang="en-US" sz="2000" dirty="0">
              <a:sym typeface="+mn-ea"/>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050" y="2066117"/>
            <a:ext cx="3046716" cy="360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build="p"/>
    </p:bldLst>
  </p:timing>
</p:sld>
</file>

<file path=ppt/theme/theme1.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10902</Words>
  <Application>WPS Presentation</Application>
  <PresentationFormat>On-screen Show (4:3)</PresentationFormat>
  <Paragraphs>460</Paragraphs>
  <Slides>40</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17</vt:i4>
      </vt:variant>
      <vt:variant>
        <vt:lpstr>幻灯片标题</vt:lpstr>
      </vt:variant>
      <vt:variant>
        <vt:i4>40</vt:i4>
      </vt:variant>
    </vt:vector>
  </HeadingPairs>
  <TitlesOfParts>
    <vt:vector size="67" baseType="lpstr">
      <vt:lpstr>Arial</vt:lpstr>
      <vt:lpstr>SimSun</vt:lpstr>
      <vt:lpstr>Wingdings</vt:lpstr>
      <vt:lpstr>Calibri</vt:lpstr>
      <vt:lpstr>Microsoft YaHei</vt:lpstr>
      <vt:lpstr/>
      <vt:lpstr>Arial Unicode MS</vt:lpstr>
      <vt:lpstr>Times New Roman</vt:lpstr>
      <vt:lpstr>Segoe Print</vt:lpstr>
      <vt:lpstr>Presentation2</vt:lpstr>
      <vt:lpstr>Equation.KSEE3</vt:lpstr>
      <vt:lpstr>Equation.KSEE3</vt:lpstr>
      <vt:lpstr>Equation.3</vt:lpstr>
      <vt:lpstr>Equation.3</vt:lpstr>
      <vt:lpstr>Equation.KSEE3</vt:lpstr>
      <vt:lpstr>Equation.3</vt:lpstr>
      <vt:lpstr>Equation.3</vt:lpstr>
      <vt:lpstr>Equation.KSEE3</vt:lpstr>
      <vt:lpstr>Equation.3</vt:lpstr>
      <vt:lpstr>Equation.KSEE3</vt:lpstr>
      <vt:lpstr>Equation.3</vt:lpstr>
      <vt:lpstr>Equation.3</vt:lpstr>
      <vt:lpstr>Equation.3</vt:lpstr>
      <vt:lpstr>Equation.KSEE3</vt:lpstr>
      <vt:lpstr>Equation.KSEE3</vt:lpstr>
      <vt:lpstr>Equation.3</vt:lpstr>
      <vt:lpstr>Equation.KSEE3</vt:lpstr>
      <vt:lpstr>Mathematical Literacy</vt:lpstr>
      <vt:lpstr>Solve rate, ratio and proportion problems in a workplace context</vt:lpstr>
      <vt:lpstr>Overview</vt:lpstr>
      <vt:lpstr>Performing workplace related calculations involving ratios</vt:lpstr>
      <vt:lpstr>Simplifying and comparing ratios</vt:lpstr>
      <vt:lpstr>Example 4.2 page 59</vt:lpstr>
      <vt:lpstr>Example 4.2 page 59 continued ...</vt:lpstr>
      <vt:lpstr>Example 4.4 page 69</vt:lpstr>
      <vt:lpstr>Example 4.4 page 69</vt:lpstr>
      <vt:lpstr>Different forms of a ratio</vt:lpstr>
      <vt:lpstr>Share an amount in a given ratio</vt:lpstr>
      <vt:lpstr>Find missing numbers in a ratio</vt:lpstr>
      <vt:lpstr>Share an amount in a given ratio</vt:lpstr>
      <vt:lpstr>Example 4.5 page 60</vt:lpstr>
      <vt:lpstr>Example 4.5 page 60 continued ...</vt:lpstr>
      <vt:lpstr>PowerPoint 演示文稿</vt:lpstr>
      <vt:lpstr>Perform workplace related calculations involving proportions</vt:lpstr>
      <vt:lpstr>Direct proportion</vt:lpstr>
      <vt:lpstr>Example 4.6 page 62</vt:lpstr>
      <vt:lpstr>Example 4.6 page 62 continued ...</vt:lpstr>
      <vt:lpstr>Inverse or indirect proportion</vt:lpstr>
      <vt:lpstr>Example 4.7 page 63</vt:lpstr>
      <vt:lpstr>PowerPoint 演示文稿</vt:lpstr>
      <vt:lpstr>Perform workplace related calculations involving rates </vt:lpstr>
      <vt:lpstr>Example 4.8 page 65</vt:lpstr>
      <vt:lpstr>Example 4.8 page 65 continued ...</vt:lpstr>
      <vt:lpstr>PowerPoint 演示文稿</vt:lpstr>
      <vt:lpstr>Determine the benefits of buying in bulk and buying different sizes to select an appropriate option </vt:lpstr>
      <vt:lpstr>Example 4.9 page 66</vt:lpstr>
      <vt:lpstr>PowerPoint 演示文稿</vt:lpstr>
      <vt:lpstr>Solve problems using percentages </vt:lpstr>
      <vt:lpstr>Example 4.11 page 69</vt:lpstr>
      <vt:lpstr>Calculate a percentage of a value </vt:lpstr>
      <vt:lpstr>Decrease and increase a value by a percentage </vt:lpstr>
      <vt:lpstr>Express a part of a whole as a percentage </vt:lpstr>
      <vt:lpstr>Example 4.15 page 71</vt:lpstr>
      <vt:lpstr>Example 4.15 page 71</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Storer</dc:creator>
  <cp:lastModifiedBy>fred</cp:lastModifiedBy>
  <cp:revision>537</cp:revision>
  <dcterms:created xsi:type="dcterms:W3CDTF">2017-08-15T07:49:00Z</dcterms:created>
  <dcterms:modified xsi:type="dcterms:W3CDTF">2017-12-08T10:32:07Z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