
<file path=[Content_Types].xml><?xml version="1.0" encoding="utf-8"?>
<Types xmlns="http://schemas.openxmlformats.org/package/2006/content-types">
  <Default Extension="jpeg" ContentType="image/jpeg"/>
  <Default Extension="png" ContentType="image/png"/>
  <Default Extension="tiff" ContentType="image/tif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40"/>
  </p:handoutMasterIdLst>
  <p:sldIdLst>
    <p:sldId id="256" r:id="rId3"/>
    <p:sldId id="257" r:id="rId4"/>
    <p:sldId id="258" r:id="rId5"/>
    <p:sldId id="317" r:id="rId6"/>
    <p:sldId id="339" r:id="rId7"/>
    <p:sldId id="340" r:id="rId8"/>
    <p:sldId id="341" r:id="rId9"/>
    <p:sldId id="342" r:id="rId10"/>
    <p:sldId id="315" r:id="rId11"/>
    <p:sldId id="319" r:id="rId12"/>
    <p:sldId id="346" r:id="rId13"/>
    <p:sldId id="320" r:id="rId14"/>
    <p:sldId id="347" r:id="rId15"/>
    <p:sldId id="348" r:id="rId16"/>
    <p:sldId id="322" r:id="rId17"/>
    <p:sldId id="356" r:id="rId18"/>
    <p:sldId id="343" r:id="rId19"/>
    <p:sldId id="344" r:id="rId20"/>
    <p:sldId id="324" r:id="rId21"/>
    <p:sldId id="357" r:id="rId22"/>
    <p:sldId id="325" r:id="rId23"/>
    <p:sldId id="326" r:id="rId24"/>
    <p:sldId id="350" r:id="rId25"/>
    <p:sldId id="327" r:id="rId26"/>
    <p:sldId id="328" r:id="rId27"/>
    <p:sldId id="358" r:id="rId28"/>
    <p:sldId id="329" r:id="rId29"/>
    <p:sldId id="353" r:id="rId30"/>
    <p:sldId id="331" r:id="rId31"/>
    <p:sldId id="354" r:id="rId32"/>
    <p:sldId id="333" r:id="rId33"/>
    <p:sldId id="334" r:id="rId34"/>
    <p:sldId id="355" r:id="rId35"/>
    <p:sldId id="359" r:id="rId36"/>
    <p:sldId id="337" r:id="rId37"/>
    <p:sldId id="316" r:id="rId38"/>
    <p:sldId id="36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A73"/>
    <a:srgbClr val="A6CE39"/>
    <a:srgbClr val="DBA33D"/>
    <a:srgbClr val="DB873D"/>
    <a:srgbClr val="514E8D"/>
    <a:srgbClr val="9CCB45"/>
    <a:srgbClr val="0D9293"/>
    <a:srgbClr val="FFFFFF"/>
    <a:srgbClr val="9FD9DA"/>
    <a:srgbClr val="D8E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57" autoAdjust="0"/>
    <p:restoredTop sz="94660"/>
  </p:normalViewPr>
  <p:slideViewPr>
    <p:cSldViewPr snapToGrid="0">
      <p:cViewPr varScale="1">
        <p:scale>
          <a:sx n="71" d="100"/>
          <a:sy n="71" d="100"/>
        </p:scale>
        <p:origin x="1308" y="54"/>
      </p:cViewPr>
      <p:guideLst>
        <p:guide orient="horz" pos="3430"/>
        <p:guide pos="2676"/>
        <p:guide orient="horz" pos="3793"/>
        <p:guide pos="1360"/>
        <p:guide orient="horz" pos="890"/>
        <p:guide orient="horz" pos="2659"/>
        <p:guide pos="4989"/>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endParaRPr lang="en-US" dirty="0"/>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endParaRPr lang="en-US" dirty="0"/>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4057"/>
            <a:ext cx="1722045" cy="2453948"/>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smtClean="0">
                <a:solidFill>
                  <a:schemeClr val="bg2">
                    <a:lumMod val="75000"/>
                  </a:schemeClr>
                </a:solidFill>
              </a:rPr>
              <a:t>Unit</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smtClean="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tiff"/><Relationship Id="rId10" Type="http://schemas.openxmlformats.org/officeDocument/2006/relationships/image" Target="../media/image4.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3</a:t>
            </a:r>
            <a:endParaRPr lang="en-ZA" sz="2400" b="1" dirty="0">
              <a:solidFill>
                <a:prstClr val="white"/>
              </a:solidFill>
            </a:endParaRP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419326" y="5623336"/>
            <a:ext cx="724674" cy="6941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tif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3.png"/><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tiff"/><Relationship Id="rId1" Type="http://schemas.openxmlformats.org/officeDocument/2006/relationships/image" Target="../media/image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3.png"/><Relationship Id="rId3" Type="http://schemas.openxmlformats.org/officeDocument/2006/relationships/image" Target="../media/image12.png"/><Relationship Id="rId2" Type="http://schemas.microsoft.com/office/2007/relationships/media" Target="../media/media2.mp4"/><Relationship Id="rId1" Type="http://schemas.openxmlformats.org/officeDocument/2006/relationships/video" Target="../media/media2.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tiff"/></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3.png"/><Relationship Id="rId3" Type="http://schemas.openxmlformats.org/officeDocument/2006/relationships/image" Target="../media/image12.png"/><Relationship Id="rId2" Type="http://schemas.microsoft.com/office/2007/relationships/media" Target="../media/media3.mp4"/><Relationship Id="rId1" Type="http://schemas.openxmlformats.org/officeDocument/2006/relationships/video" Target="../media/media3.mp4"/></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tiff"/></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tiff"/></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3.png"/><Relationship Id="rId3" Type="http://schemas.openxmlformats.org/officeDocument/2006/relationships/image" Target="../media/image12.png"/><Relationship Id="rId2" Type="http://schemas.microsoft.com/office/2007/relationships/media" Target="../media/media4.mp4"/><Relationship Id="rId1" Type="http://schemas.openxmlformats.org/officeDocument/2006/relationships/video" Target="../media/media4.mp4"/></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3</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289" y="2761488"/>
            <a:ext cx="7905751" cy="3316123"/>
          </a:xfrm>
        </p:spPr>
        <p:txBody>
          <a:bodyPr/>
          <a:lstStyle/>
          <a:p>
            <a:r>
              <a:rPr lang="en-ZA" altLang="en-US" dirty="0">
                <a:sym typeface="+mn-ea"/>
              </a:rPr>
              <a:t>Cooks use some basic conversion factors when measuring ingredients.</a:t>
            </a:r>
            <a:endParaRPr lang="en-ZA" altLang="en-US" dirty="0">
              <a:sym typeface="+mn-ea"/>
            </a:endParaRPr>
          </a:p>
          <a:p>
            <a:pPr marL="342900" indent="-161925">
              <a:buFont typeface="Arial" panose="020B0604020202020204" pitchFamily="34" charset="0"/>
              <a:buChar char="•"/>
            </a:pPr>
            <a:r>
              <a:rPr lang="en-ZA" altLang="en-US" dirty="0" smtClean="0">
                <a:sym typeface="+mn-ea"/>
              </a:rPr>
              <a:t>1 </a:t>
            </a:r>
            <a:r>
              <a:rPr lang="en-ZA" altLang="en-US" dirty="0">
                <a:sym typeface="+mn-ea"/>
              </a:rPr>
              <a:t>teaspoon (tsp) </a:t>
            </a:r>
            <a:r>
              <a:rPr lang="en-ZA" altLang="en-US" dirty="0" smtClean="0">
                <a:sym typeface="+mn-ea"/>
              </a:rPr>
              <a:t>= </a:t>
            </a:r>
            <a:r>
              <a:rPr lang="en-ZA" altLang="en-US" dirty="0">
                <a:sym typeface="+mn-ea"/>
              </a:rPr>
              <a:t>5 millilitres (ml)</a:t>
            </a:r>
            <a:endParaRPr lang="en-ZA" altLang="en-US" dirty="0">
              <a:sym typeface="+mn-ea"/>
            </a:endParaRPr>
          </a:p>
          <a:p>
            <a:pPr marL="342900" indent="-161925">
              <a:buFont typeface="Arial" panose="020B0604020202020204" pitchFamily="34" charset="0"/>
              <a:buChar char="•"/>
            </a:pPr>
            <a:r>
              <a:rPr lang="en-ZA" altLang="en-US" dirty="0" smtClean="0">
                <a:sym typeface="+mn-ea"/>
              </a:rPr>
              <a:t>1 </a:t>
            </a:r>
            <a:r>
              <a:rPr lang="en-ZA" altLang="en-US" dirty="0">
                <a:sym typeface="+mn-ea"/>
              </a:rPr>
              <a:t>tablespoon (</a:t>
            </a:r>
            <a:r>
              <a:rPr lang="en-ZA" altLang="en-US" dirty="0" err="1">
                <a:sym typeface="+mn-ea"/>
              </a:rPr>
              <a:t>Tbsp</a:t>
            </a:r>
            <a:r>
              <a:rPr lang="en-ZA" altLang="en-US" dirty="0">
                <a:sym typeface="+mn-ea"/>
              </a:rPr>
              <a:t>) </a:t>
            </a:r>
            <a:r>
              <a:rPr lang="en-ZA" altLang="en-US" dirty="0" smtClean="0">
                <a:sym typeface="+mn-ea"/>
              </a:rPr>
              <a:t>= </a:t>
            </a:r>
            <a:r>
              <a:rPr lang="en-ZA" altLang="en-US" dirty="0">
                <a:sym typeface="+mn-ea"/>
              </a:rPr>
              <a:t>15 millilitres (ml)</a:t>
            </a:r>
            <a:endParaRPr lang="en-ZA" altLang="en-US" dirty="0">
              <a:sym typeface="+mn-ea"/>
            </a:endParaRPr>
          </a:p>
          <a:p>
            <a:pPr marL="342900" indent="-161925">
              <a:buFont typeface="Arial" panose="020B0604020202020204" pitchFamily="34" charset="0"/>
              <a:buChar char="•"/>
            </a:pPr>
            <a:r>
              <a:rPr lang="en-ZA" altLang="en-US" dirty="0" smtClean="0">
                <a:sym typeface="+mn-ea"/>
              </a:rPr>
              <a:t>1 </a:t>
            </a:r>
            <a:r>
              <a:rPr lang="en-ZA" altLang="en-US" dirty="0">
                <a:sym typeface="+mn-ea"/>
              </a:rPr>
              <a:t>cup </a:t>
            </a:r>
            <a:r>
              <a:rPr lang="en-ZA" altLang="en-US" dirty="0" smtClean="0">
                <a:sym typeface="+mn-ea"/>
              </a:rPr>
              <a:t>= </a:t>
            </a:r>
            <a:r>
              <a:rPr lang="en-ZA" altLang="en-US" dirty="0">
                <a:sym typeface="+mn-ea"/>
              </a:rPr>
              <a:t>250 millilitres (ml)</a:t>
            </a:r>
            <a:endParaRPr lang="en-ZA" altLang="en-US" dirty="0">
              <a:sym typeface="+mn-ea"/>
            </a:endParaRPr>
          </a:p>
          <a:p>
            <a:pPr marL="342900" indent="-161925">
              <a:buFont typeface="Arial" panose="020B0604020202020204" pitchFamily="34" charset="0"/>
              <a:buChar char="•"/>
            </a:pPr>
            <a:endParaRPr lang="en-ZA" u="sng" dirty="0">
              <a:sym typeface="+mn-ea"/>
            </a:endParaRPr>
          </a:p>
          <a:p>
            <a:pPr marL="342900" indent="-161925">
              <a:buFont typeface="Arial" panose="020B0604020202020204" pitchFamily="34" charset="0"/>
              <a:buChar char="•"/>
            </a:pPr>
            <a:endParaRPr lang="en-ZA" altLang="en-US" dirty="0">
              <a:sym typeface="+mn-ea"/>
            </a:endParaRPr>
          </a:p>
          <a:p>
            <a:endParaRPr lang="en-ZA" altLang="en-US" dirty="0">
              <a:sym typeface="+mn-ea"/>
            </a:endParaRPr>
          </a:p>
          <a:p>
            <a:endParaRPr lang="en-ZA" altLang="en-US" dirty="0">
              <a:sym typeface="+mn-ea"/>
            </a:endParaRPr>
          </a:p>
          <a:p>
            <a:endParaRPr lang="en-ZA" altLang="en-US" dirty="0">
              <a:sym typeface="+mn-ea"/>
            </a:endParaRPr>
          </a:p>
          <a:p>
            <a:endParaRPr lang="en-ZA" altLang="en-US" dirty="0">
              <a:sym typeface="+mn-ea"/>
            </a:endParaRPr>
          </a:p>
          <a:p>
            <a:endParaRPr lang="en-GB" dirty="0"/>
          </a:p>
        </p:txBody>
      </p:sp>
      <p:pic>
        <p:nvPicPr>
          <p:cNvPr id="5" name="Picture 4"/>
          <p:cNvPicPr>
            <a:picLocks noChangeAspect="1"/>
          </p:cNvPicPr>
          <p:nvPr/>
        </p:nvPicPr>
        <p:blipFill>
          <a:blip r:embed="rId1"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4024579" y="3482366"/>
            <a:ext cx="3934496" cy="2595245"/>
          </a:xfrm>
          <a:prstGeom prst="rect">
            <a:avLst/>
          </a:prstGeom>
        </p:spPr>
      </p:pic>
      <p:sp>
        <p:nvSpPr>
          <p:cNvPr id="2" name="Title 1"/>
          <p:cNvSpPr>
            <a:spLocks noGrp="1"/>
          </p:cNvSpPr>
          <p:nvPr>
            <p:ph type="title"/>
          </p:nvPr>
        </p:nvSpPr>
        <p:spPr/>
        <p:txBody>
          <a:bodyPr/>
          <a:lstStyle/>
          <a:p>
            <a:r>
              <a:rPr lang="en-ZA" sz="4400" dirty="0">
                <a:sym typeface="+mn-ea"/>
              </a:rPr>
              <a:t>Convert units of measurement using given conversion factors and tables</a:t>
            </a:r>
            <a:endParaRPr lang="en-GB" sz="4400" dirty="0"/>
          </a:p>
        </p:txBody>
      </p:sp>
      <p:sp>
        <p:nvSpPr>
          <p:cNvPr id="4" name="Text Placeholder 3"/>
          <p:cNvSpPr>
            <a:spLocks noGrp="1"/>
          </p:cNvSpPr>
          <p:nvPr>
            <p:ph type="body" sz="quarter" idx="10"/>
          </p:nvPr>
        </p:nvSpPr>
        <p:spPr>
          <a:xfrm>
            <a:off x="399289" y="2276755"/>
            <a:ext cx="7905751" cy="301871"/>
          </a:xfrm>
        </p:spPr>
        <p:txBody>
          <a:bodyPr/>
          <a:lstStyle/>
          <a:p>
            <a:r>
              <a:rPr lang="en-ZA" dirty="0" smtClean="0"/>
              <a:t>Unit 3.2</a:t>
            </a: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Convert units of measurement using given conversion factors and tables</a:t>
            </a:r>
            <a:endParaRPr lang="en-GB" sz="4400" dirty="0"/>
          </a:p>
        </p:txBody>
      </p:sp>
      <p:sp>
        <p:nvSpPr>
          <p:cNvPr id="3" name="Content Placeholder 2"/>
          <p:cNvSpPr>
            <a:spLocks noGrp="1"/>
          </p:cNvSpPr>
          <p:nvPr>
            <p:ph idx="1"/>
          </p:nvPr>
        </p:nvSpPr>
        <p:spPr>
          <a:xfrm>
            <a:off x="399289" y="2761488"/>
            <a:ext cx="7905751" cy="3316123"/>
          </a:xfrm>
        </p:spPr>
        <p:txBody>
          <a:bodyPr/>
          <a:lstStyle/>
          <a:p>
            <a:r>
              <a:rPr lang="en-ZA" b="1" dirty="0" smtClean="0">
                <a:sym typeface="+mn-ea"/>
              </a:rPr>
              <a:t>Example </a:t>
            </a:r>
            <a:r>
              <a:rPr lang="en-ZA" b="1" dirty="0">
                <a:sym typeface="+mn-ea"/>
              </a:rPr>
              <a:t>3.2 page 41</a:t>
            </a:r>
            <a:endParaRPr lang="en-ZA" b="1" dirty="0">
              <a:sym typeface="+mn-ea"/>
            </a:endParaRPr>
          </a:p>
          <a:p>
            <a:pPr marL="449580" indent="-285750">
              <a:buFont typeface="Arial" panose="020B0604020202020204" pitchFamily="34" charset="0"/>
              <a:buChar char="•"/>
            </a:pPr>
            <a:r>
              <a:rPr lang="en-ZA" altLang="en-US" sz="1800" dirty="0">
                <a:sym typeface="+mn-ea"/>
              </a:rPr>
              <a:t>2 cups flour = 2 x 250 ml = 500 ml</a:t>
            </a:r>
            <a:endParaRPr lang="en-ZA" altLang="en-US" sz="1800" dirty="0">
              <a:sym typeface="+mn-ea"/>
            </a:endParaRPr>
          </a:p>
          <a:p>
            <a:pPr marL="449580" indent="-285750">
              <a:buFont typeface="Arial" panose="020B0604020202020204" pitchFamily="34" charset="0"/>
              <a:buChar char="•"/>
            </a:pPr>
            <a:r>
              <a:rPr lang="en-ZA" altLang="en-US" sz="1600" dirty="0" smtClean="0">
                <a:sym typeface="+mn-ea"/>
              </a:rPr>
              <a:t> </a:t>
            </a:r>
            <a:r>
              <a:rPr lang="en-ZA" altLang="en-US" sz="2400" dirty="0" smtClean="0">
                <a:sym typeface="+mn-ea"/>
              </a:rPr>
              <a:t>½ </a:t>
            </a:r>
            <a:r>
              <a:rPr lang="en-ZA" altLang="en-US" sz="1800" dirty="0">
                <a:sym typeface="+mn-ea"/>
              </a:rPr>
              <a:t>tsp = </a:t>
            </a:r>
            <a:r>
              <a:rPr lang="en-ZA" altLang="en-US" sz="2400" dirty="0">
                <a:sym typeface="+mn-ea"/>
              </a:rPr>
              <a:t>½</a:t>
            </a:r>
            <a:r>
              <a:rPr lang="en-ZA" altLang="en-US" sz="1800" dirty="0">
                <a:sym typeface="+mn-ea"/>
              </a:rPr>
              <a:t> x 5 ml = 2,5 ml</a:t>
            </a:r>
            <a:endParaRPr lang="en-ZA" altLang="en-US" sz="1800" dirty="0">
              <a:sym typeface="+mn-ea"/>
            </a:endParaRPr>
          </a:p>
          <a:p>
            <a:pPr marL="449580" indent="-285750">
              <a:buFont typeface="Arial" panose="020B0604020202020204" pitchFamily="34" charset="0"/>
              <a:buChar char="•"/>
            </a:pPr>
            <a:r>
              <a:rPr lang="en-ZA" altLang="en-US" sz="1800" dirty="0">
                <a:sym typeface="+mn-ea"/>
              </a:rPr>
              <a:t>4 tsp = 4 x 5 ml = 20 ml</a:t>
            </a:r>
            <a:endParaRPr lang="en-ZA" altLang="en-US" sz="1800" dirty="0">
              <a:sym typeface="+mn-ea"/>
            </a:endParaRPr>
          </a:p>
          <a:p>
            <a:pPr marL="449580" indent="-285750">
              <a:buFont typeface="Arial" panose="020B0604020202020204" pitchFamily="34" charset="0"/>
              <a:buChar char="•"/>
            </a:pPr>
            <a:r>
              <a:rPr lang="en-ZA" altLang="en-US" sz="1800" dirty="0">
                <a:sym typeface="+mn-ea"/>
              </a:rPr>
              <a:t>2 </a:t>
            </a:r>
            <a:r>
              <a:rPr lang="en-ZA" altLang="en-US" sz="1800" dirty="0" err="1">
                <a:sym typeface="+mn-ea"/>
              </a:rPr>
              <a:t>Tbsp</a:t>
            </a:r>
            <a:r>
              <a:rPr lang="en-ZA" altLang="en-US" sz="1800" dirty="0">
                <a:sym typeface="+mn-ea"/>
              </a:rPr>
              <a:t> = 2 x 15 ml = 30 ml</a:t>
            </a:r>
            <a:endParaRPr lang="en-ZA" altLang="en-US" sz="1800" dirty="0">
              <a:sym typeface="+mn-ea"/>
            </a:endParaRPr>
          </a:p>
          <a:p>
            <a:pPr marL="449580" indent="-285750">
              <a:buFont typeface="Arial" panose="020B0604020202020204" pitchFamily="34" charset="0"/>
              <a:buChar char="•"/>
            </a:pPr>
            <a:r>
              <a:rPr lang="en-ZA" altLang="en-US" sz="2400" dirty="0">
                <a:sym typeface="+mn-ea"/>
              </a:rPr>
              <a:t>¾</a:t>
            </a:r>
            <a:r>
              <a:rPr lang="en-ZA" altLang="en-US" sz="1800" dirty="0">
                <a:sym typeface="+mn-ea"/>
              </a:rPr>
              <a:t> cup = </a:t>
            </a:r>
            <a:r>
              <a:rPr lang="en-ZA" altLang="en-US" sz="2400" dirty="0">
                <a:sym typeface="+mn-ea"/>
              </a:rPr>
              <a:t>¾</a:t>
            </a:r>
            <a:r>
              <a:rPr lang="en-ZA" altLang="en-US" sz="1800" dirty="0">
                <a:sym typeface="+mn-ea"/>
              </a:rPr>
              <a:t> x 250 ml = 187,5 ml</a:t>
            </a:r>
            <a:endParaRPr lang="en-ZA" altLang="en-US" sz="1800" dirty="0">
              <a:sym typeface="+mn-ea"/>
            </a:endParaRPr>
          </a:p>
          <a:p>
            <a:endParaRPr lang="en-ZA" altLang="en-US" dirty="0">
              <a:sym typeface="+mn-ea"/>
            </a:endParaRPr>
          </a:p>
          <a:p>
            <a:endParaRPr lang="en-ZA" altLang="en-US" dirty="0">
              <a:sym typeface="+mn-ea"/>
            </a:endParaRPr>
          </a:p>
          <a:p>
            <a:endParaRPr lang="en-ZA" altLang="en-US" dirty="0">
              <a:sym typeface="+mn-ea"/>
            </a:endParaRPr>
          </a:p>
          <a:p>
            <a:endParaRPr lang="en-ZA" altLang="en-US" dirty="0">
              <a:sym typeface="+mn-ea"/>
            </a:endParaRPr>
          </a:p>
          <a:p>
            <a:endParaRPr lang="en-ZA" altLang="en-US" dirty="0">
              <a:sym typeface="+mn-ea"/>
            </a:endParaRPr>
          </a:p>
          <a:p>
            <a:endParaRPr lang="en-GB" dirty="0"/>
          </a:p>
        </p:txBody>
      </p:sp>
      <p:sp>
        <p:nvSpPr>
          <p:cNvPr id="4" name="Text Placeholder 3"/>
          <p:cNvSpPr>
            <a:spLocks noGrp="1"/>
          </p:cNvSpPr>
          <p:nvPr>
            <p:ph type="body" sz="quarter" idx="10"/>
          </p:nvPr>
        </p:nvSpPr>
        <p:spPr>
          <a:xfrm>
            <a:off x="399289" y="2276755"/>
            <a:ext cx="7905751" cy="301871"/>
          </a:xfrm>
        </p:spPr>
        <p:txBody>
          <a:bodyPr/>
          <a:lstStyle/>
          <a:p>
            <a:r>
              <a:rPr lang="en-ZA" dirty="0" smtClean="0"/>
              <a:t>Unit 3.2</a:t>
            </a:r>
            <a:endParaRPr lang="en-GB" dirty="0"/>
          </a:p>
        </p:txBody>
      </p:sp>
      <p:pic>
        <p:nvPicPr>
          <p:cNvPr id="6" name="Picture 5"/>
          <p:cNvPicPr>
            <a:picLocks noChangeAspect="1"/>
          </p:cNvPicPr>
          <p:nvPr/>
        </p:nvPicPr>
        <p:blipFill>
          <a:blip r:embed="rId1"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4024579" y="3482366"/>
            <a:ext cx="3934496" cy="2595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Metric and imperial conversions</a:t>
            </a:r>
            <a:endParaRPr lang="en-GB" dirty="0"/>
          </a:p>
        </p:txBody>
      </p:sp>
      <p:sp>
        <p:nvSpPr>
          <p:cNvPr id="3" name="Content Placeholder 2"/>
          <p:cNvSpPr>
            <a:spLocks noGrp="1"/>
          </p:cNvSpPr>
          <p:nvPr>
            <p:ph idx="1"/>
          </p:nvPr>
        </p:nvSpPr>
        <p:spPr/>
        <p:txBody>
          <a:bodyPr/>
          <a:lstStyle/>
          <a:p>
            <a:r>
              <a:rPr lang="en-ZA" altLang="en-US" sz="2000" dirty="0">
                <a:latin typeface="+mn-ea"/>
                <a:sym typeface="+mn-ea"/>
              </a:rPr>
              <a:t>We use the </a:t>
            </a:r>
            <a:r>
              <a:rPr lang="en-ZA" altLang="en-US" sz="2000" b="1" dirty="0">
                <a:latin typeface="+mn-ea"/>
                <a:sym typeface="+mn-ea"/>
              </a:rPr>
              <a:t>metric measurement system </a:t>
            </a:r>
            <a:r>
              <a:rPr lang="en-ZA" altLang="en-US" sz="2000" dirty="0">
                <a:latin typeface="+mn-ea"/>
                <a:sym typeface="+mn-ea"/>
              </a:rPr>
              <a:t>in South Africa. </a:t>
            </a:r>
            <a:endParaRPr lang="en-ZA" altLang="en-US" sz="2000" dirty="0">
              <a:latin typeface="+mn-ea"/>
              <a:sym typeface="+mn-ea"/>
            </a:endParaRPr>
          </a:p>
          <a:p>
            <a:r>
              <a:rPr lang="en-ZA" altLang="en-US" sz="2000" dirty="0">
                <a:latin typeface="+mn-ea"/>
                <a:sym typeface="+mn-ea"/>
              </a:rPr>
              <a:t>Some countries use imperial measurements.</a:t>
            </a:r>
            <a:endParaRPr lang="en-ZA" altLang="en-US" sz="2000" dirty="0">
              <a:latin typeface="+mn-ea"/>
              <a:sym typeface="+mn-ea"/>
            </a:endParaRPr>
          </a:p>
          <a:p>
            <a:r>
              <a:rPr lang="en-ZA" altLang="en-US" sz="2000" dirty="0">
                <a:latin typeface="+mn-ea"/>
                <a:sym typeface="+mn-ea"/>
              </a:rPr>
              <a:t>We can use a conversion factor to convert between the systems</a:t>
            </a:r>
            <a:r>
              <a:rPr lang="en-ZA" altLang="en-US" sz="2000" dirty="0" smtClean="0">
                <a:latin typeface="+mn-ea"/>
                <a:sym typeface="+mn-ea"/>
              </a:rPr>
              <a:t>.</a:t>
            </a:r>
            <a:endParaRPr lang="en-ZA" altLang="en-US" sz="2000" dirty="0">
              <a:latin typeface="+mn-ea"/>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3.2</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Metric and imperial conversions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3.2</a:t>
            </a:r>
            <a:endParaRPr lang="en-GB" dirty="0">
              <a:solidFill>
                <a:schemeClr val="bg1">
                  <a:lumMod val="65000"/>
                </a:schemeClr>
              </a:solidFill>
            </a:endParaRPr>
          </a:p>
        </p:txBody>
      </p:sp>
      <p:graphicFrame>
        <p:nvGraphicFramePr>
          <p:cNvPr id="5" name="Table 4"/>
          <p:cNvGraphicFramePr>
            <a:graphicFrameLocks noGrp="1"/>
          </p:cNvGraphicFramePr>
          <p:nvPr/>
        </p:nvGraphicFramePr>
        <p:xfrm>
          <a:off x="520458" y="1437291"/>
          <a:ext cx="7399581" cy="1676400"/>
        </p:xfrm>
        <a:graphic>
          <a:graphicData uri="http://schemas.openxmlformats.org/drawingml/2006/table">
            <a:tbl>
              <a:tblPr firstRow="1" bandRow="1">
                <a:tableStyleId>{5C22544A-7EE6-4342-B048-85BDC9FD1C3A}</a:tableStyleId>
              </a:tblPr>
              <a:tblGrid>
                <a:gridCol w="2466527"/>
                <a:gridCol w="2466527"/>
                <a:gridCol w="2466527"/>
              </a:tblGrid>
              <a:tr h="247380">
                <a:tc gridSpan="3">
                  <a:txBody>
                    <a:bodyPr/>
                    <a:lstStyle/>
                    <a:p>
                      <a:r>
                        <a:rPr lang="en-ZA" sz="1600" dirty="0" smtClean="0">
                          <a:latin typeface="+mn-lt"/>
                        </a:rPr>
                        <a:t>Length</a:t>
                      </a:r>
                      <a:endParaRPr lang="en-ZA" sz="1600" dirty="0">
                        <a:latin typeface="+mn-lt"/>
                      </a:endParaRPr>
                    </a:p>
                  </a:txBody>
                  <a:tcPr>
                    <a:solidFill>
                      <a:srgbClr val="9CCB45"/>
                    </a:solidFill>
                  </a:tcPr>
                </a:tc>
                <a:tc hMerge="1">
                  <a:tcPr/>
                </a:tc>
                <a:tc hMerge="1">
                  <a:tcPr/>
                </a:tc>
              </a:tr>
              <a:tr h="247380">
                <a:tc>
                  <a:txBody>
                    <a:bodyPr/>
                    <a:lstStyle/>
                    <a:p>
                      <a:r>
                        <a:rPr lang="en-ZA" altLang="en-US" sz="1600" dirty="0" smtClean="0">
                          <a:latin typeface="+mn-lt"/>
                          <a:sym typeface="+mn-ea"/>
                        </a:rPr>
                        <a:t>1 inch (in) </a:t>
                      </a:r>
                      <a:endParaRPr lang="en-ZA" sz="1600" dirty="0">
                        <a:latin typeface="+mn-lt"/>
                      </a:endParaRPr>
                    </a:p>
                  </a:txBody>
                  <a:tcPr>
                    <a:lnB w="28575" cap="flat" cmpd="sng" algn="ctr">
                      <a:solidFill>
                        <a:schemeClr val="bg1">
                          <a:lumMod val="9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defRPr/>
                      </a:pPr>
                      <a:r>
                        <a:rPr lang="en-ZA" altLang="en-US" sz="1600" dirty="0" smtClean="0">
                          <a:latin typeface="+mn-lt"/>
                          <a:sym typeface="+mn-ea"/>
                        </a:rPr>
                        <a:t>= 2,54 cm</a:t>
                      </a:r>
                      <a:endParaRPr lang="en-ZA" altLang="en-US" sz="1600" dirty="0" smtClean="0">
                        <a:latin typeface="+mn-lt"/>
                        <a:sym typeface="+mn-ea"/>
                      </a:endParaRPr>
                    </a:p>
                  </a:txBody>
                  <a:tcPr>
                    <a:lnB w="28575" cap="flat" cmpd="sng" algn="ctr">
                      <a:solidFill>
                        <a:schemeClr val="bg1">
                          <a:lumMod val="9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defRPr/>
                      </a:pPr>
                      <a:endParaRPr lang="en-ZA" altLang="en-US" sz="1600" dirty="0" smtClean="0">
                        <a:latin typeface="+mn-lt"/>
                        <a:sym typeface="+mn-ea"/>
                      </a:endParaRPr>
                    </a:p>
                  </a:txBody>
                  <a:tcPr>
                    <a:lnB w="28575" cap="flat" cmpd="sng" algn="ctr">
                      <a:solidFill>
                        <a:schemeClr val="bg1">
                          <a:lumMod val="95000"/>
                        </a:schemeClr>
                      </a:solidFill>
                      <a:prstDash val="solid"/>
                      <a:round/>
                      <a:headEnd type="none" w="med" len="med"/>
                      <a:tailEnd type="none" w="med" len="med"/>
                    </a:lnB>
                    <a:noFill/>
                  </a:tcPr>
                </a:tc>
              </a:tr>
              <a:tr h="247380">
                <a:tc>
                  <a:txBody>
                    <a:bodyPr/>
                    <a:lstStyle/>
                    <a:p>
                      <a:r>
                        <a:rPr lang="en-ZA" altLang="en-US" sz="1600" dirty="0" smtClean="0">
                          <a:latin typeface="+mn-lt"/>
                          <a:sym typeface="+mn-ea"/>
                        </a:rPr>
                        <a:t>1 foot (</a:t>
                      </a:r>
                      <a:r>
                        <a:rPr lang="en-ZA" altLang="en-US" sz="1600" dirty="0" err="1" smtClean="0">
                          <a:latin typeface="+mn-lt"/>
                          <a:sym typeface="+mn-ea"/>
                        </a:rPr>
                        <a:t>ft</a:t>
                      </a:r>
                      <a:r>
                        <a:rPr lang="en-ZA" altLang="en-US" sz="1600" dirty="0" smtClean="0">
                          <a:latin typeface="+mn-lt"/>
                          <a:sym typeface="+mn-ea"/>
                        </a:rPr>
                        <a:t>)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r>
                        <a:rPr lang="en-ZA" altLang="en-US" sz="1600" dirty="0" smtClean="0">
                          <a:latin typeface="+mn-lt"/>
                          <a:sym typeface="+mn-ea"/>
                        </a:rPr>
                        <a:t>= 12 inches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defRPr/>
                      </a:pPr>
                      <a:r>
                        <a:rPr lang="en-ZA" altLang="en-US" sz="1600" dirty="0" smtClean="0">
                          <a:latin typeface="+mn-lt"/>
                          <a:sym typeface="+mn-ea"/>
                        </a:rPr>
                        <a:t>= 30,5 cm</a:t>
                      </a:r>
                      <a:endParaRPr lang="en-ZA" altLang="en-US" sz="1600" dirty="0" smtClean="0">
                        <a:latin typeface="+mn-lt"/>
                        <a:sym typeface="+mn-ea"/>
                      </a:endParaRPr>
                    </a:p>
                  </a:txBody>
                  <a:tcP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r>
              <a:tr h="247380">
                <a:tc>
                  <a:txBody>
                    <a:bodyPr/>
                    <a:lstStyle/>
                    <a:p>
                      <a:r>
                        <a:rPr lang="en-ZA" altLang="en-US" sz="1600" dirty="0" smtClean="0">
                          <a:latin typeface="+mn-lt"/>
                          <a:sym typeface="+mn-ea"/>
                        </a:rPr>
                        <a:t>1 yard (</a:t>
                      </a:r>
                      <a:r>
                        <a:rPr lang="en-ZA" altLang="en-US" sz="1600" dirty="0" err="1" smtClean="0">
                          <a:latin typeface="+mn-lt"/>
                          <a:sym typeface="+mn-ea"/>
                        </a:rPr>
                        <a:t>yd</a:t>
                      </a:r>
                      <a:r>
                        <a:rPr lang="en-ZA" altLang="en-US" sz="1600" dirty="0" smtClean="0">
                          <a:latin typeface="+mn-lt"/>
                          <a:sym typeface="+mn-ea"/>
                        </a:rPr>
                        <a:t>)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r>
                        <a:rPr lang="en-ZA" altLang="en-US" sz="1600" dirty="0" smtClean="0">
                          <a:latin typeface="+mn-lt"/>
                          <a:sym typeface="+mn-ea"/>
                        </a:rPr>
                        <a:t>= 36 inches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defRPr/>
                      </a:pPr>
                      <a:r>
                        <a:rPr lang="en-ZA" altLang="en-US" sz="1600" dirty="0" smtClean="0">
                          <a:latin typeface="+mn-lt"/>
                          <a:sym typeface="+mn-ea"/>
                        </a:rPr>
                        <a:t>= 91,5 cm</a:t>
                      </a:r>
                      <a:endParaRPr lang="en-ZA" altLang="en-US" sz="1600" dirty="0" smtClean="0">
                        <a:latin typeface="+mn-lt"/>
                        <a:sym typeface="+mn-ea"/>
                      </a:endParaRPr>
                    </a:p>
                  </a:txBody>
                  <a:tcP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r>
              <a:tr h="247380">
                <a:tc>
                  <a:txBody>
                    <a:bodyPr/>
                    <a:lstStyle/>
                    <a:p>
                      <a:r>
                        <a:rPr lang="en-ZA" altLang="en-US" sz="1600" dirty="0" smtClean="0">
                          <a:latin typeface="+mn-lt"/>
                          <a:sym typeface="+mn-ea"/>
                        </a:rPr>
                        <a:t>1 mile (mi)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ZA" altLang="en-US" sz="1600" dirty="0" smtClean="0">
                          <a:latin typeface="+mn-lt"/>
                          <a:sym typeface="+mn-ea"/>
                        </a:rPr>
                        <a:t>= 1 760 yards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ZA" altLang="en-US" sz="1600" dirty="0" smtClean="0">
                          <a:latin typeface="+mn-lt"/>
                          <a:sym typeface="+mn-ea"/>
                        </a:rPr>
                        <a:t>= 1,6 km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graphicFrame>
        <p:nvGraphicFramePr>
          <p:cNvPr id="7" name="Table 6"/>
          <p:cNvGraphicFramePr>
            <a:graphicFrameLocks noGrp="1"/>
          </p:cNvGraphicFramePr>
          <p:nvPr/>
        </p:nvGraphicFramePr>
        <p:xfrm>
          <a:off x="520458" y="4930294"/>
          <a:ext cx="7399581" cy="1005840"/>
        </p:xfrm>
        <a:graphic>
          <a:graphicData uri="http://schemas.openxmlformats.org/drawingml/2006/table">
            <a:tbl>
              <a:tblPr firstRow="1" bandRow="1">
                <a:tableStyleId>{5C22544A-7EE6-4342-B048-85BDC9FD1C3A}</a:tableStyleId>
              </a:tblPr>
              <a:tblGrid>
                <a:gridCol w="2466527"/>
                <a:gridCol w="2466527"/>
                <a:gridCol w="2466527"/>
              </a:tblGrid>
              <a:tr h="170991">
                <a:tc gridSpan="3">
                  <a:txBody>
                    <a:bodyPr/>
                    <a:lstStyle/>
                    <a:p>
                      <a:r>
                        <a:rPr lang="en-ZA" sz="1600" dirty="0" smtClean="0"/>
                        <a:t>Mass</a:t>
                      </a:r>
                      <a:endParaRPr lang="en-ZA" sz="1600" dirty="0"/>
                    </a:p>
                  </a:txBody>
                  <a:tcPr>
                    <a:solidFill>
                      <a:srgbClr val="9CCB45"/>
                    </a:solidFill>
                  </a:tcPr>
                </a:tc>
                <a:tc hMerge="1">
                  <a:tcPr/>
                </a:tc>
                <a:tc hMerge="1">
                  <a:tcPr/>
                </a:tc>
              </a:tr>
              <a:tr h="170991">
                <a:tc>
                  <a:txBody>
                    <a:bodyPr/>
                    <a:lstStyle/>
                    <a:p>
                      <a:r>
                        <a:rPr lang="en-ZA" altLang="en-US" sz="1600" dirty="0" smtClean="0">
                          <a:latin typeface="+mn-lt"/>
                          <a:sym typeface="+mn-ea"/>
                        </a:rPr>
                        <a:t>1 ounce (</a:t>
                      </a:r>
                      <a:r>
                        <a:rPr lang="en-ZA" altLang="en-US" sz="1600" dirty="0" err="1" smtClean="0">
                          <a:latin typeface="+mn-lt"/>
                          <a:sym typeface="+mn-ea"/>
                        </a:rPr>
                        <a:t>oz</a:t>
                      </a:r>
                      <a:r>
                        <a:rPr lang="en-ZA" altLang="en-US" sz="1600" dirty="0" smtClean="0">
                          <a:latin typeface="+mn-lt"/>
                          <a:sym typeface="+mn-ea"/>
                        </a:rPr>
                        <a:t>) </a:t>
                      </a:r>
                      <a:endParaRPr lang="en-ZA" sz="1600" dirty="0">
                        <a:latin typeface="+mn-lt"/>
                      </a:endParaRPr>
                    </a:p>
                  </a:txBody>
                  <a:tcPr>
                    <a:lnB w="28575" cap="flat" cmpd="sng" algn="ctr">
                      <a:solidFill>
                        <a:schemeClr val="bg1">
                          <a:lumMod val="95000"/>
                        </a:schemeClr>
                      </a:solidFill>
                      <a:prstDash val="solid"/>
                      <a:round/>
                      <a:headEnd type="none" w="med" len="med"/>
                      <a:tailEnd type="none" w="med" len="med"/>
                    </a:lnB>
                    <a:noFill/>
                  </a:tcPr>
                </a:tc>
                <a:tc>
                  <a:txBody>
                    <a:bodyPr/>
                    <a:lstStyle/>
                    <a:p>
                      <a:pPr marL="0" lvl="1" indent="0">
                        <a:buNone/>
                      </a:pPr>
                      <a:r>
                        <a:rPr lang="en-ZA" altLang="en-US" sz="1600" dirty="0" smtClean="0">
                          <a:latin typeface="+mn-lt"/>
                          <a:sym typeface="+mn-ea"/>
                        </a:rPr>
                        <a:t>= 25 grams (g)</a:t>
                      </a:r>
                      <a:endParaRPr lang="en-ZA" altLang="en-US" sz="1600" dirty="0">
                        <a:latin typeface="+mn-lt"/>
                        <a:sym typeface="+mn-ea"/>
                      </a:endParaRPr>
                    </a:p>
                  </a:txBody>
                  <a:tcPr>
                    <a:lnB w="28575" cap="flat" cmpd="sng" algn="ctr">
                      <a:solidFill>
                        <a:schemeClr val="bg1">
                          <a:lumMod val="9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defRPr/>
                      </a:pPr>
                      <a:endParaRPr lang="en-ZA" altLang="en-US" sz="1600" dirty="0" smtClean="0">
                        <a:latin typeface="+mn-lt"/>
                        <a:sym typeface="+mn-ea"/>
                      </a:endParaRPr>
                    </a:p>
                  </a:txBody>
                  <a:tcPr>
                    <a:lnB w="28575" cap="flat" cmpd="sng" algn="ctr">
                      <a:solidFill>
                        <a:schemeClr val="bg1">
                          <a:lumMod val="95000"/>
                        </a:schemeClr>
                      </a:solidFill>
                      <a:prstDash val="solid"/>
                      <a:round/>
                      <a:headEnd type="none" w="med" len="med"/>
                      <a:tailEnd type="none" w="med" len="med"/>
                    </a:lnB>
                    <a:noFill/>
                  </a:tcPr>
                </a:tc>
              </a:tr>
              <a:tr h="170991">
                <a:tc>
                  <a:txBody>
                    <a:bodyPr/>
                    <a:lstStyle/>
                    <a:p>
                      <a:r>
                        <a:rPr lang="en-ZA" altLang="en-US" sz="1600" dirty="0" smtClean="0">
                          <a:latin typeface="+mn-lt"/>
                          <a:sym typeface="+mn-ea"/>
                        </a:rPr>
                        <a:t>1 pound (lb)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noFill/>
                  </a:tcPr>
                </a:tc>
                <a:tc>
                  <a:txBody>
                    <a:bodyPr/>
                    <a:lstStyle/>
                    <a:p>
                      <a:r>
                        <a:rPr lang="en-ZA" altLang="en-US" sz="1600" dirty="0" smtClean="0">
                          <a:latin typeface="+mn-lt"/>
                          <a:sym typeface="+mn-ea"/>
                        </a:rPr>
                        <a:t>= 16 ounces (</a:t>
                      </a:r>
                      <a:r>
                        <a:rPr lang="en-ZA" altLang="en-US" sz="1600" dirty="0" err="1" smtClean="0">
                          <a:latin typeface="+mn-lt"/>
                          <a:sym typeface="+mn-ea"/>
                        </a:rPr>
                        <a:t>oz</a:t>
                      </a:r>
                      <a:r>
                        <a:rPr lang="en-ZA" altLang="en-US" sz="1600" dirty="0" smtClean="0">
                          <a:latin typeface="+mn-lt"/>
                          <a:sym typeface="+mn-ea"/>
                        </a:rPr>
                        <a:t>)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noFill/>
                  </a:tcPr>
                </a:tc>
                <a:tc>
                  <a:txBody>
                    <a:bodyPr/>
                    <a:lstStyle/>
                    <a:p>
                      <a:pPr marL="0" lvl="1" indent="0">
                        <a:buNone/>
                      </a:pPr>
                      <a:r>
                        <a:rPr lang="en-ZA" altLang="en-US" sz="1600" dirty="0" smtClean="0">
                          <a:latin typeface="+mn-lt"/>
                          <a:sym typeface="+mn-ea"/>
                        </a:rPr>
                        <a:t>= 450 grams (g)</a:t>
                      </a:r>
                      <a:endParaRPr lang="en-ZA" altLang="en-US" sz="1600" dirty="0">
                        <a:latin typeface="+mn-lt"/>
                        <a:sym typeface="+mn-ea"/>
                      </a:endParaRPr>
                    </a:p>
                  </a:txBody>
                  <a:tcPr>
                    <a:lnT w="28575" cap="flat" cmpd="sng" algn="ctr">
                      <a:solidFill>
                        <a:schemeClr val="bg1">
                          <a:lumMod val="95000"/>
                        </a:schemeClr>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520458" y="3322387"/>
          <a:ext cx="7399581" cy="1432560"/>
        </p:xfrm>
        <a:graphic>
          <a:graphicData uri="http://schemas.openxmlformats.org/drawingml/2006/table">
            <a:tbl>
              <a:tblPr firstRow="1" bandRow="1">
                <a:tableStyleId>{5C22544A-7EE6-4342-B048-85BDC9FD1C3A}</a:tableStyleId>
              </a:tblPr>
              <a:tblGrid>
                <a:gridCol w="2466527"/>
                <a:gridCol w="2466527"/>
                <a:gridCol w="2466527"/>
              </a:tblGrid>
              <a:tr h="195553">
                <a:tc gridSpan="3">
                  <a:txBody>
                    <a:bodyPr/>
                    <a:lstStyle/>
                    <a:p>
                      <a:r>
                        <a:rPr lang="en-ZA" sz="1600" dirty="0" smtClean="0">
                          <a:latin typeface="+mn-lt"/>
                        </a:rPr>
                        <a:t>Volume and capacity</a:t>
                      </a:r>
                      <a:endParaRPr lang="en-ZA" sz="1600" dirty="0">
                        <a:latin typeface="+mn-lt"/>
                      </a:endParaRPr>
                    </a:p>
                  </a:txBody>
                  <a:tcPr>
                    <a:solidFill>
                      <a:srgbClr val="0D9293"/>
                    </a:solidFill>
                  </a:tcPr>
                </a:tc>
                <a:tc hMerge="1">
                  <a:tcPr/>
                </a:tc>
                <a:tc hMerge="1">
                  <a:tcPr/>
                </a:tc>
              </a:tr>
              <a:tr h="213330">
                <a:tc>
                  <a:txBody>
                    <a:bodyPr/>
                    <a:lstStyle/>
                    <a:p>
                      <a:r>
                        <a:rPr lang="en-ZA" altLang="en-US" sz="1600" dirty="0" smtClean="0">
                          <a:latin typeface="+mn-lt"/>
                          <a:sym typeface="+mn-ea"/>
                        </a:rPr>
                        <a:t>1 fluid ounce</a:t>
                      </a:r>
                      <a:endParaRPr lang="en-ZA" sz="1600" dirty="0">
                        <a:latin typeface="+mn-lt"/>
                      </a:endParaRPr>
                    </a:p>
                  </a:txBody>
                  <a:tcPr>
                    <a:lnB w="28575" cap="flat" cmpd="sng" algn="ctr">
                      <a:solidFill>
                        <a:schemeClr val="bg1">
                          <a:lumMod val="95000"/>
                        </a:schemeClr>
                      </a:solidFill>
                      <a:prstDash val="solid"/>
                      <a:round/>
                      <a:headEnd type="none" w="med" len="med"/>
                      <a:tailEnd type="none" w="med" len="med"/>
                    </a:lnB>
                    <a:noFill/>
                  </a:tcPr>
                </a:tc>
                <a:tc>
                  <a:txBody>
                    <a:bodyPr/>
                    <a:lstStyle/>
                    <a:p>
                      <a:pPr marL="0" lvl="1" indent="0">
                        <a:buNone/>
                      </a:pPr>
                      <a:r>
                        <a:rPr lang="en-ZA" altLang="en-US" sz="1800" dirty="0" smtClean="0">
                          <a:latin typeface="+mn-lt"/>
                          <a:sym typeface="+mn-ea"/>
                        </a:rPr>
                        <a:t>= 26 ml</a:t>
                      </a:r>
                      <a:endParaRPr lang="en-ZA" altLang="en-US" sz="1800" dirty="0">
                        <a:latin typeface="+mn-lt"/>
                        <a:sym typeface="+mn-ea"/>
                      </a:endParaRPr>
                    </a:p>
                  </a:txBody>
                  <a:tcPr>
                    <a:lnB w="28575" cap="flat" cmpd="sng" algn="ctr">
                      <a:solidFill>
                        <a:schemeClr val="bg1">
                          <a:lumMod val="95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defRPr/>
                      </a:pPr>
                      <a:endParaRPr lang="en-ZA" altLang="en-US" sz="1800" dirty="0" smtClean="0">
                        <a:latin typeface="+mn-lt"/>
                        <a:sym typeface="+mn-ea"/>
                      </a:endParaRPr>
                    </a:p>
                  </a:txBody>
                  <a:tcPr>
                    <a:lnB w="28575" cap="flat" cmpd="sng" algn="ctr">
                      <a:solidFill>
                        <a:schemeClr val="bg1">
                          <a:lumMod val="95000"/>
                        </a:schemeClr>
                      </a:solidFill>
                      <a:prstDash val="solid"/>
                      <a:round/>
                      <a:headEnd type="none" w="med" len="med"/>
                      <a:tailEnd type="none" w="med" len="med"/>
                    </a:lnB>
                    <a:noFill/>
                  </a:tcPr>
                </a:tc>
              </a:tr>
              <a:tr h="213330">
                <a:tc>
                  <a:txBody>
                    <a:bodyPr/>
                    <a:lstStyle/>
                    <a:p>
                      <a:r>
                        <a:rPr lang="en-ZA" altLang="en-US" sz="1600" dirty="0" smtClean="0">
                          <a:latin typeface="+mn-lt"/>
                          <a:sym typeface="+mn-ea"/>
                        </a:rPr>
                        <a:t>1 pint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r>
                        <a:rPr lang="en-ZA" altLang="en-US" sz="1600" dirty="0" smtClean="0">
                          <a:latin typeface="+mn-lt"/>
                          <a:sym typeface="+mn-ea"/>
                        </a:rPr>
                        <a:t>= 20 fluid ounces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marL="0" lvl="1" indent="0">
                        <a:buNone/>
                      </a:pPr>
                      <a:r>
                        <a:rPr lang="en-ZA" altLang="en-US" sz="1800" dirty="0" smtClean="0">
                          <a:latin typeface="+mn-lt"/>
                          <a:sym typeface="+mn-ea"/>
                        </a:rPr>
                        <a:t>= 590 ml</a:t>
                      </a:r>
                      <a:endParaRPr lang="en-ZA" altLang="en-US" sz="1800" dirty="0">
                        <a:latin typeface="+mn-lt"/>
                        <a:sym typeface="+mn-ea"/>
                      </a:endParaRPr>
                    </a:p>
                  </a:txBody>
                  <a:tcP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r>
              <a:tr h="213330">
                <a:tc>
                  <a:txBody>
                    <a:bodyPr/>
                    <a:lstStyle/>
                    <a:p>
                      <a:r>
                        <a:rPr lang="en-ZA" altLang="en-US" sz="1600" dirty="0" smtClean="0">
                          <a:latin typeface="+mn-lt"/>
                          <a:sym typeface="+mn-ea"/>
                        </a:rPr>
                        <a:t>1 gallon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ZA" altLang="en-US" sz="1600" dirty="0" smtClean="0">
                          <a:latin typeface="+mn-lt"/>
                          <a:sym typeface="+mn-ea"/>
                        </a:rPr>
                        <a:t>= 4,5 litres (Imperial) </a:t>
                      </a:r>
                      <a:endParaRPr lang="en-ZA" sz="1600" dirty="0">
                        <a:latin typeface="+mn-lt"/>
                      </a:endParaRPr>
                    </a:p>
                  </a:txBody>
                  <a:tcPr>
                    <a:lnT w="28575"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defRPr/>
                      </a:pPr>
                      <a:r>
                        <a:rPr lang="en-ZA" altLang="en-US" sz="1800" dirty="0" smtClean="0">
                          <a:latin typeface="+mn-lt"/>
                          <a:sym typeface="+mn-ea"/>
                        </a:rPr>
                        <a:t>= 3,8 litres (USA)</a:t>
                      </a:r>
                      <a:endParaRPr lang="en-ZA" altLang="en-US" sz="1800" dirty="0" smtClean="0">
                        <a:latin typeface="+mn-lt"/>
                        <a:sym typeface="+mn-ea"/>
                      </a:endParaRPr>
                    </a:p>
                  </a:txBody>
                  <a:tcPr>
                    <a:lnT w="28575"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ppt_h/2"/>
                                          </p:val>
                                        </p:tav>
                                        <p:tav tm="100000">
                                          <p:val>
                                            <p:strVal val="#ppt_y"/>
                                          </p:val>
                                        </p:tav>
                                      </p:tavLst>
                                    </p:anim>
                                    <p:anim calcmode="lin" valueType="num">
                                      <p:cBhvr>
                                        <p:cTn id="17" dur="500" fill="hold"/>
                                        <p:tgtEl>
                                          <p:spTgt spid="8"/>
                                        </p:tgtEl>
                                        <p:attrNameLst>
                                          <p:attrName>ppt_w</p:attrName>
                                        </p:attrNameLst>
                                      </p:cBhvr>
                                      <p:tavLst>
                                        <p:tav tm="0">
                                          <p:val>
                                            <p:strVal val="#ppt_w"/>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ppt_h/2"/>
                                          </p:val>
                                        </p:tav>
                                        <p:tav tm="100000">
                                          <p:val>
                                            <p:strVal val="#ppt_y"/>
                                          </p:val>
                                        </p:tav>
                                      </p:tavLst>
                                    </p:anim>
                                    <p:anim calcmode="lin" valueType="num">
                                      <p:cBhvr>
                                        <p:cTn id="25" dur="500" fill="hold"/>
                                        <p:tgtEl>
                                          <p:spTgt spid="7"/>
                                        </p:tgtEl>
                                        <p:attrNameLst>
                                          <p:attrName>ppt_w</p:attrName>
                                        </p:attrNameLst>
                                      </p:cBhvr>
                                      <p:tavLst>
                                        <p:tav tm="0">
                                          <p:val>
                                            <p:strVal val="#ppt_w"/>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3.3 page 42</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3.2</a:t>
            </a:r>
            <a:endParaRPr lang="en-GB" dirty="0">
              <a:solidFill>
                <a:schemeClr val="bg1">
                  <a:lumMod val="65000"/>
                </a:schemeClr>
              </a:solidFill>
            </a:endParaRPr>
          </a:p>
        </p:txBody>
      </p:sp>
      <p:grpSp>
        <p:nvGrpSpPr>
          <p:cNvPr id="5" name="Group 4"/>
          <p:cNvGrpSpPr/>
          <p:nvPr/>
        </p:nvGrpSpPr>
        <p:grpSpPr>
          <a:xfrm>
            <a:off x="863600" y="1412875"/>
            <a:ext cx="7198724" cy="2400000"/>
            <a:chOff x="863600" y="2622794"/>
            <a:chExt cx="7198724" cy="2400000"/>
          </a:xfrm>
        </p:grpSpPr>
        <p:sp>
          <p:nvSpPr>
            <p:cNvPr id="6" name="Rectangle 5"/>
            <p:cNvSpPr/>
            <p:nvPr/>
          </p:nvSpPr>
          <p:spPr>
            <a:xfrm>
              <a:off x="863600" y="2622794"/>
              <a:ext cx="7198724" cy="2400000"/>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p:nvPr/>
          </p:nvSpPr>
          <p:spPr>
            <a:xfrm>
              <a:off x="1471448" y="2859128"/>
              <a:ext cx="6590875" cy="1991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Font typeface="+mj-lt"/>
                <a:buAutoNum type="arabicPeriod"/>
              </a:pPr>
              <a:r>
                <a:rPr lang="en-ZA" altLang="en-US" sz="2000" dirty="0" smtClean="0"/>
                <a:t>Wall </a:t>
              </a:r>
              <a:r>
                <a:rPr lang="en-ZA" altLang="en-US" sz="2000" dirty="0"/>
                <a:t>studs need to be placed 16 inches apart on a wall frame. What is this distance in metres and in millimetres?</a:t>
              </a:r>
              <a:endParaRPr lang="en-ZA" altLang="en-US" sz="2000" dirty="0"/>
            </a:p>
            <a:p>
              <a:pPr marL="266700" indent="-266700">
                <a:buFont typeface="+mj-lt"/>
                <a:buAutoNum type="arabicPeriod"/>
              </a:pPr>
              <a:r>
                <a:rPr lang="en-ZA" altLang="en-US" sz="2000" dirty="0" smtClean="0"/>
                <a:t>You </a:t>
              </a:r>
              <a:r>
                <a:rPr lang="en-ZA" altLang="en-US" sz="2000" dirty="0"/>
                <a:t>need 8 </a:t>
              </a:r>
              <a:r>
                <a:rPr lang="en-ZA" altLang="en-US" sz="2000" dirty="0" err="1"/>
                <a:t>oz</a:t>
              </a:r>
              <a:r>
                <a:rPr lang="en-ZA" altLang="en-US" sz="2000" dirty="0"/>
                <a:t> of cream cheese for a recipe. Write this quantity in grams.</a:t>
              </a:r>
              <a:endParaRPr lang="en-ZA" altLang="en-US" sz="2000" dirty="0"/>
            </a:p>
            <a:p>
              <a:pPr marL="266700" indent="-266700">
                <a:buFont typeface="+mj-lt"/>
                <a:buAutoNum type="arabicPeriod"/>
              </a:pPr>
              <a:r>
                <a:rPr lang="en-ZA" altLang="en-US" sz="2000" dirty="0" smtClean="0"/>
                <a:t>If </a:t>
              </a:r>
              <a:r>
                <a:rPr lang="en-ZA" altLang="en-US" sz="2000" dirty="0"/>
                <a:t>a car takes 60 litres of fuel, what is this amount in imperial gallons?</a:t>
              </a:r>
              <a:endParaRPr lang="en-ZA" altLang="en-US" sz="2000" dirty="0"/>
            </a:p>
          </p:txBody>
        </p:sp>
      </p:grpSp>
      <p:grpSp>
        <p:nvGrpSpPr>
          <p:cNvPr id="8" name="Group 7"/>
          <p:cNvGrpSpPr/>
          <p:nvPr/>
        </p:nvGrpSpPr>
        <p:grpSpPr>
          <a:xfrm>
            <a:off x="352501" y="1504151"/>
            <a:ext cx="1029149" cy="955774"/>
            <a:chOff x="352501" y="2871461"/>
            <a:chExt cx="1525437" cy="1416679"/>
          </a:xfrm>
        </p:grpSpPr>
        <p:sp>
          <p:nvSpPr>
            <p:cNvPr id="9" name="Rectangle 8"/>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1" name="Rectangle 10"/>
          <p:cNvSpPr/>
          <p:nvPr/>
        </p:nvSpPr>
        <p:spPr>
          <a:xfrm>
            <a:off x="863600" y="3964451"/>
            <a:ext cx="7198724" cy="205693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2" name="Group 11"/>
          <p:cNvGrpSpPr>
            <a:grpSpLocks noChangeAspect="1"/>
          </p:cNvGrpSpPr>
          <p:nvPr/>
        </p:nvGrpSpPr>
        <p:grpSpPr>
          <a:xfrm>
            <a:off x="348042" y="4053899"/>
            <a:ext cx="1031115" cy="957600"/>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2928" y="2043857"/>
            <a:ext cx="2970444" cy="3509878"/>
          </a:xfrm>
          <a:prstGeom prst="rect">
            <a:avLst/>
          </a:prstGeom>
          <a:noFill/>
          <a:ln>
            <a:noFill/>
          </a:ln>
        </p:spPr>
      </p:pic>
      <p:sp>
        <p:nvSpPr>
          <p:cNvPr id="16" name="Content Placeholder 2"/>
          <p:cNvSpPr txBox="1"/>
          <p:nvPr/>
        </p:nvSpPr>
        <p:spPr>
          <a:xfrm>
            <a:off x="1523054" y="4218067"/>
            <a:ext cx="6438974" cy="1561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dirty="0"/>
              <a:t>1. 16 inches = 16 x 2,54 = 40,64 cm. </a:t>
            </a:r>
            <a:endParaRPr lang="en-ZA" altLang="en-US" sz="2000" dirty="0"/>
          </a:p>
          <a:p>
            <a:pPr marL="0" indent="0">
              <a:buNone/>
            </a:pPr>
            <a:r>
              <a:rPr lang="en-ZA" altLang="en-US" sz="2000" dirty="0"/>
              <a:t>     40,64 cm = 0,41 m = 406,4 mm</a:t>
            </a:r>
            <a:endParaRPr lang="en-ZA" altLang="en-US" sz="2000" dirty="0"/>
          </a:p>
          <a:p>
            <a:pPr marL="0" indent="0">
              <a:buNone/>
            </a:pPr>
            <a:r>
              <a:rPr lang="en-ZA" altLang="en-US" sz="2000" dirty="0"/>
              <a:t>2. 8 </a:t>
            </a:r>
            <a:r>
              <a:rPr lang="en-ZA" altLang="en-US" sz="2000" dirty="0" err="1"/>
              <a:t>oz</a:t>
            </a:r>
            <a:r>
              <a:rPr lang="en-ZA" altLang="en-US" sz="2000" dirty="0"/>
              <a:t> = 8 x 25 g = 200 g</a:t>
            </a:r>
            <a:endParaRPr lang="en-ZA" altLang="en-US" sz="2000" dirty="0"/>
          </a:p>
          <a:p>
            <a:pPr marL="0" indent="0">
              <a:buNone/>
            </a:pPr>
            <a:r>
              <a:rPr lang="en-ZA" altLang="en-US" sz="2000" dirty="0"/>
              <a:t>3. 60 litres ÷ 4,5 litres = 13,33 gallons</a:t>
            </a:r>
            <a:endParaRPr lang="en-ZA"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900" decel="100000" fill="hold"/>
                                        <p:tgtEl>
                                          <p:spTgt spid="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900" decel="100000" fill="hold"/>
                                        <p:tgtEl>
                                          <p:spTgt spid="1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xEl>
                                              <p:pRg st="1" end="1"/>
                                            </p:txEl>
                                          </p:spTgt>
                                        </p:tgtEl>
                                        <p:attrNameLst>
                                          <p:attrName>style.visibility</p:attrName>
                                        </p:attrNameLst>
                                      </p:cBhvr>
                                      <p:to>
                                        <p:strVal val="visible"/>
                                      </p:to>
                                    </p:set>
                                    <p:animEffect transition="in" filter="fade">
                                      <p:cBhvr>
                                        <p:cTn id="40" dur="500"/>
                                        <p:tgtEl>
                                          <p:spTgt spid="1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xEl>
                                              <p:pRg st="2" end="2"/>
                                            </p:txEl>
                                          </p:spTgt>
                                        </p:tgtEl>
                                        <p:attrNameLst>
                                          <p:attrName>style.visibility</p:attrName>
                                        </p:attrNameLst>
                                      </p:cBhvr>
                                      <p:to>
                                        <p:strVal val="visible"/>
                                      </p:to>
                                    </p:set>
                                    <p:animEffect transition="in" filter="fade">
                                      <p:cBhvr>
                                        <p:cTn id="45" dur="500"/>
                                        <p:tgtEl>
                                          <p:spTgt spid="16">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xEl>
                                              <p:pRg st="3" end="3"/>
                                            </p:txEl>
                                          </p:spTgt>
                                        </p:tgtEl>
                                        <p:attrNameLst>
                                          <p:attrName>style.visibility</p:attrName>
                                        </p:attrNameLst>
                                      </p:cBhvr>
                                      <p:to>
                                        <p:strVal val="visible"/>
                                      </p:to>
                                    </p:set>
                                    <p:animEffect transition="in" filter="fade">
                                      <p:cBhvr>
                                        <p:cTn id="50"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Solid and liquid conversions</a:t>
            </a:r>
            <a:endParaRPr lang="en-GB" dirty="0"/>
          </a:p>
        </p:txBody>
      </p:sp>
      <p:sp>
        <p:nvSpPr>
          <p:cNvPr id="3" name="Content Placeholder 2"/>
          <p:cNvSpPr>
            <a:spLocks noGrp="1"/>
          </p:cNvSpPr>
          <p:nvPr>
            <p:ph idx="1"/>
          </p:nvPr>
        </p:nvSpPr>
        <p:spPr/>
        <p:txBody>
          <a:bodyPr/>
          <a:lstStyle/>
          <a:p>
            <a:pPr lvl="0"/>
            <a:r>
              <a:rPr lang="en-ZA" altLang="en-US" sz="2000" dirty="0">
                <a:latin typeface="+mn-ea"/>
                <a:sym typeface="+mn-ea"/>
              </a:rPr>
              <a:t>1 g of water has a volume of 1 ml</a:t>
            </a:r>
            <a:endParaRPr lang="en-ZA" altLang="en-US" sz="2000" dirty="0">
              <a:latin typeface="+mn-ea"/>
              <a:sym typeface="+mn-ea"/>
            </a:endParaRPr>
          </a:p>
          <a:p>
            <a:pPr lvl="0"/>
            <a:r>
              <a:rPr lang="en-ZA" altLang="en-US" sz="2000" dirty="0">
                <a:latin typeface="+mn-ea"/>
                <a:sym typeface="+mn-ea"/>
              </a:rPr>
              <a:t>1 kg of water has a volume of 1 litre.</a:t>
            </a:r>
            <a:endParaRPr lang="en-ZA" altLang="en-US" sz="2000" dirty="0">
              <a:latin typeface="+mn-ea"/>
              <a:sym typeface="+mn-ea"/>
            </a:endParaRPr>
          </a:p>
          <a:p>
            <a:pPr lvl="0"/>
            <a:r>
              <a:rPr lang="en-ZA" altLang="en-US" sz="2000" dirty="0">
                <a:latin typeface="+mn-ea"/>
                <a:sym typeface="+mn-ea"/>
              </a:rPr>
              <a:t>Other liquids are approximately the same volume as water. </a:t>
            </a:r>
            <a:endParaRPr lang="en-ZA" altLang="en-US" sz="2000" dirty="0">
              <a:latin typeface="+mn-ea"/>
              <a:sym typeface="+mn-ea"/>
            </a:endParaRPr>
          </a:p>
          <a:p>
            <a:pPr lvl="0"/>
            <a:r>
              <a:rPr lang="en-ZA" altLang="en-US" sz="2000" dirty="0">
                <a:latin typeface="+mn-ea"/>
                <a:sym typeface="+mn-ea"/>
              </a:rPr>
              <a:t>Volume of a solid is usually given in cubic units.</a:t>
            </a:r>
            <a:endParaRPr lang="en-ZA" altLang="en-US" sz="2000" dirty="0">
              <a:latin typeface="+mn-ea"/>
              <a:sym typeface="+mn-ea"/>
            </a:endParaRPr>
          </a:p>
          <a:p>
            <a:pPr lvl="0"/>
            <a:r>
              <a:rPr lang="en-ZA" altLang="en-US" sz="2000" dirty="0">
                <a:latin typeface="+mn-ea"/>
                <a:sym typeface="+mn-ea"/>
              </a:rPr>
              <a:t>Volume of a liquid is usually given in ml, litres or kl. </a:t>
            </a:r>
            <a:endParaRPr lang="en-ZA" altLang="en-US" sz="2000" dirty="0">
              <a:latin typeface="+mn-ea"/>
              <a:sym typeface="+mn-ea"/>
            </a:endParaRPr>
          </a:p>
          <a:p>
            <a:pPr lvl="0"/>
            <a:r>
              <a:rPr lang="en-ZA" altLang="en-US" sz="2000" dirty="0">
                <a:latin typeface="+mn-ea"/>
                <a:sym typeface="+mn-ea"/>
              </a:rPr>
              <a:t>Sometimes we need to convert between solid volume and liquid volume. </a:t>
            </a:r>
            <a:endParaRPr lang="en-ZA" altLang="en-US" sz="2000" dirty="0">
              <a:latin typeface="+mn-ea"/>
              <a:sym typeface="+mn-ea"/>
            </a:endParaRPr>
          </a:p>
          <a:p>
            <a:pPr marL="0" lvl="0" indent="0">
              <a:buNone/>
            </a:pPr>
            <a:endParaRPr lang="en-ZA" altLang="en-US" sz="2000" dirty="0">
              <a:latin typeface="+mn-ea"/>
              <a:sym typeface="+mn-ea"/>
            </a:endParaRPr>
          </a:p>
          <a:p>
            <a:pPr marL="914400" lvl="2" indent="0">
              <a:buNone/>
            </a:pPr>
            <a:r>
              <a:rPr lang="en-ZA" altLang="en-US" dirty="0">
                <a:latin typeface="+mn-ea"/>
                <a:sym typeface="+mn-ea"/>
              </a:rPr>
              <a:t>1 000 mm</a:t>
            </a:r>
            <a:r>
              <a:rPr lang="en-ZA" altLang="en-US" baseline="30000" dirty="0">
                <a:latin typeface="+mn-ea"/>
                <a:sym typeface="+mn-ea"/>
              </a:rPr>
              <a:t>2</a:t>
            </a:r>
            <a:r>
              <a:rPr lang="en-ZA" altLang="en-US" dirty="0">
                <a:latin typeface="+mn-ea"/>
                <a:sym typeface="+mn-ea"/>
              </a:rPr>
              <a:t> 	= 1 ml</a:t>
            </a:r>
            <a:endParaRPr lang="en-ZA" altLang="en-US" dirty="0">
              <a:latin typeface="+mn-ea"/>
              <a:sym typeface="+mn-ea"/>
            </a:endParaRPr>
          </a:p>
          <a:p>
            <a:pPr marL="914400" lvl="2" indent="0">
              <a:buNone/>
            </a:pPr>
            <a:r>
              <a:rPr lang="en-ZA" altLang="en-US" dirty="0">
                <a:latin typeface="+mn-ea"/>
                <a:sym typeface="+mn-ea"/>
              </a:rPr>
              <a:t>1 cm</a:t>
            </a:r>
            <a:r>
              <a:rPr lang="en-ZA" altLang="en-US" baseline="30000" dirty="0">
                <a:latin typeface="+mn-ea"/>
                <a:sym typeface="+mn-ea"/>
              </a:rPr>
              <a:t>2</a:t>
            </a:r>
            <a:r>
              <a:rPr lang="en-ZA" altLang="en-US" dirty="0">
                <a:latin typeface="+mn-ea"/>
                <a:sym typeface="+mn-ea"/>
              </a:rPr>
              <a:t> 		= 1 ml</a:t>
            </a:r>
            <a:endParaRPr lang="en-ZA" altLang="en-US" dirty="0">
              <a:latin typeface="+mn-ea"/>
              <a:sym typeface="+mn-ea"/>
            </a:endParaRPr>
          </a:p>
          <a:p>
            <a:pPr marL="914400" lvl="2" indent="0">
              <a:buNone/>
            </a:pPr>
            <a:r>
              <a:rPr lang="en-ZA" altLang="en-US" dirty="0">
                <a:latin typeface="+mn-ea"/>
                <a:sym typeface="+mn-ea"/>
              </a:rPr>
              <a:t>1 000 cm</a:t>
            </a:r>
            <a:r>
              <a:rPr lang="en-ZA" altLang="en-US" baseline="30000" dirty="0">
                <a:latin typeface="+mn-ea"/>
                <a:sym typeface="+mn-ea"/>
              </a:rPr>
              <a:t>3</a:t>
            </a:r>
            <a:r>
              <a:rPr lang="en-ZA" altLang="en-US" dirty="0">
                <a:latin typeface="+mn-ea"/>
                <a:sym typeface="+mn-ea"/>
              </a:rPr>
              <a:t> 	= 1 litre</a:t>
            </a:r>
            <a:endParaRPr lang="en-ZA" altLang="en-US" dirty="0">
              <a:latin typeface="+mn-ea"/>
              <a:sym typeface="+mn-ea"/>
            </a:endParaRPr>
          </a:p>
          <a:p>
            <a:pPr marL="914400" lvl="2" indent="0">
              <a:buNone/>
            </a:pPr>
            <a:r>
              <a:rPr lang="en-ZA" altLang="en-US" dirty="0">
                <a:latin typeface="+mn-ea"/>
                <a:sym typeface="+mn-ea"/>
              </a:rPr>
              <a:t>1 m</a:t>
            </a:r>
            <a:r>
              <a:rPr lang="en-ZA" altLang="en-US" baseline="30000" dirty="0">
                <a:latin typeface="+mn-ea"/>
                <a:sym typeface="+mn-ea"/>
              </a:rPr>
              <a:t>3</a:t>
            </a:r>
            <a:r>
              <a:rPr lang="en-ZA" altLang="en-US" dirty="0">
                <a:latin typeface="+mn-ea"/>
                <a:sym typeface="+mn-ea"/>
              </a:rPr>
              <a:t> 		= 1 kl</a:t>
            </a:r>
            <a:endParaRPr lang="en-ZA" altLang="en-US" dirty="0">
              <a:latin typeface="+mn-ea"/>
              <a:sym typeface="+mn-ea"/>
            </a:endParaRPr>
          </a:p>
          <a:p>
            <a:pPr marL="0" lvl="0" indent="0">
              <a:buNone/>
            </a:pPr>
            <a:endParaRPr lang="en-ZA" altLang="en-US" sz="2000" dirty="0">
              <a:latin typeface="+mn-ea"/>
              <a:sym typeface="+mn-ea"/>
            </a:endParaRPr>
          </a:p>
          <a:p>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3.2</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3 Module 3_9_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93497" y="1412875"/>
            <a:ext cx="6109306" cy="4320000"/>
          </a:xfrm>
          <a:prstGeom prst="rect">
            <a:avLst/>
          </a:prstGeom>
        </p:spPr>
      </p:pic>
      <p:sp>
        <p:nvSpPr>
          <p:cNvPr id="5" name="Rectangle 4"/>
          <p:cNvSpPr/>
          <p:nvPr/>
        </p:nvSpPr>
        <p:spPr>
          <a:xfrm>
            <a:off x="211016" y="1239839"/>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3.4 page 42</a:t>
            </a: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80" y="2090666"/>
            <a:ext cx="2970990" cy="3504063"/>
          </a:xfrm>
          <a:prstGeom prst="rect">
            <a:avLst/>
          </a:prstGeom>
        </p:spPr>
      </p:pic>
      <p:sp>
        <p:nvSpPr>
          <p:cNvPr id="7" name="Text Placeholder 3"/>
          <p:cNvSpPr txBox="1"/>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smtClean="0">
                <a:solidFill>
                  <a:schemeClr val="bg1">
                    <a:lumMod val="65000"/>
                  </a:schemeClr>
                </a:solidFill>
              </a:rPr>
              <a:t>Unit 3.2</a:t>
            </a:r>
            <a:endParaRPr lang="en-GB" sz="1800" b="1"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837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Area and volume conversions</a:t>
            </a:r>
            <a:endParaRPr lang="en-ZA" sz="3200" dirty="0">
              <a:solidFill>
                <a:schemeClr val="bg1">
                  <a:lumMod val="50000"/>
                </a:schemeClr>
              </a:solidFill>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3.2</a:t>
            </a:r>
            <a:endParaRPr lang="en-GB" dirty="0">
              <a:solidFill>
                <a:schemeClr val="bg1">
                  <a:lumMod val="65000"/>
                </a:schemeClr>
              </a:solidFill>
            </a:endParaRPr>
          </a:p>
        </p:txBody>
      </p:sp>
      <p:sp>
        <p:nvSpPr>
          <p:cNvPr id="5" name="Rectangle 4"/>
          <p:cNvSpPr/>
          <p:nvPr/>
        </p:nvSpPr>
        <p:spPr>
          <a:xfrm>
            <a:off x="863600" y="1419374"/>
            <a:ext cx="7200900" cy="460201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A6CE39"/>
              </a:solidFill>
            </a:endParaRPr>
          </a:p>
        </p:txBody>
      </p:sp>
      <p:sp>
        <p:nvSpPr>
          <p:cNvPr id="6" name="Rectangle 5"/>
          <p:cNvSpPr/>
          <p:nvPr/>
        </p:nvSpPr>
        <p:spPr>
          <a:xfrm>
            <a:off x="352501" y="158178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791740"/>
            <a:ext cx="977166" cy="1010861"/>
          </a:xfrm>
          <a:prstGeom prst="rect">
            <a:avLst/>
          </a:prstGeom>
        </p:spPr>
      </p:pic>
      <p:sp>
        <p:nvSpPr>
          <p:cNvPr id="8" name="Content Placeholder 2"/>
          <p:cNvSpPr>
            <a:spLocks noGrp="1"/>
          </p:cNvSpPr>
          <p:nvPr>
            <p:ph idx="1"/>
          </p:nvPr>
        </p:nvSpPr>
        <p:spPr>
          <a:xfrm>
            <a:off x="1973178" y="1731358"/>
            <a:ext cx="5764716" cy="3812987"/>
          </a:xfrm>
          <a:prstGeom prst="rect">
            <a:avLst/>
          </a:prstGeom>
        </p:spPr>
        <p:txBody>
          <a:bodyPr/>
          <a:lstStyle/>
          <a:p>
            <a:pPr marL="0" lvl="0" indent="0">
              <a:buNone/>
            </a:pPr>
            <a:r>
              <a:rPr lang="en-ZA" altLang="en-US" sz="2000" b="1" i="1" dirty="0" smtClean="0">
                <a:solidFill>
                  <a:schemeClr val="bg1"/>
                </a:solidFill>
                <a:sym typeface="+mn-ea"/>
              </a:rPr>
              <a:t>Example </a:t>
            </a:r>
            <a:r>
              <a:rPr lang="en-ZA" altLang="en-US" sz="2000" b="1" i="1" dirty="0">
                <a:solidFill>
                  <a:schemeClr val="bg1"/>
                </a:solidFill>
                <a:sym typeface="+mn-ea"/>
              </a:rPr>
              <a:t>3.5 page 43</a:t>
            </a:r>
            <a:endParaRPr lang="en-ZA" altLang="en-US" sz="2000" b="1" i="1" dirty="0">
              <a:solidFill>
                <a:schemeClr val="bg1"/>
              </a:solidFill>
              <a:sym typeface="+mn-ea"/>
            </a:endParaRPr>
          </a:p>
          <a:p>
            <a:pPr marL="457200" lvl="0" indent="-276225">
              <a:buFont typeface="+mj-lt"/>
              <a:buAutoNum type="arabicPeriod"/>
            </a:pPr>
            <a:r>
              <a:rPr lang="en-ZA" altLang="en-US" sz="2000" dirty="0" smtClean="0">
                <a:sym typeface="+mn-ea"/>
              </a:rPr>
              <a:t>An </a:t>
            </a:r>
            <a:r>
              <a:rPr lang="en-ZA" altLang="en-US" sz="2000" dirty="0">
                <a:sym typeface="+mn-ea"/>
              </a:rPr>
              <a:t>A3 sheet of paper has the dimensions </a:t>
            </a:r>
            <a:endParaRPr lang="en-ZA" altLang="en-US" sz="2000" dirty="0">
              <a:sym typeface="+mn-ea"/>
            </a:endParaRPr>
          </a:p>
          <a:p>
            <a:pPr marL="449580" lvl="0" indent="0">
              <a:buNone/>
            </a:pPr>
            <a:r>
              <a:rPr lang="en-ZA" altLang="en-US" sz="2000" dirty="0">
                <a:sym typeface="+mn-ea"/>
              </a:rPr>
              <a:t>297 mm x 410 mm. </a:t>
            </a:r>
            <a:endParaRPr lang="en-ZA" altLang="en-US" sz="2000" dirty="0">
              <a:sym typeface="+mn-ea"/>
            </a:endParaRPr>
          </a:p>
          <a:p>
            <a:pPr marL="449580" lvl="0" indent="0">
              <a:buNone/>
            </a:pPr>
            <a:r>
              <a:rPr lang="en-ZA" altLang="en-US" sz="2000" dirty="0">
                <a:sym typeface="+mn-ea"/>
              </a:rPr>
              <a:t>Find the area in cm</a:t>
            </a:r>
            <a:r>
              <a:rPr lang="en-ZA" altLang="en-US" sz="2000" baseline="30000" dirty="0">
                <a:sym typeface="+mn-ea"/>
              </a:rPr>
              <a:t>2</a:t>
            </a:r>
            <a:r>
              <a:rPr lang="en-ZA" altLang="en-US" sz="2000" dirty="0">
                <a:sym typeface="+mn-ea"/>
              </a:rPr>
              <a:t> and in m</a:t>
            </a:r>
            <a:r>
              <a:rPr lang="en-ZA" altLang="en-US" sz="2000" baseline="30000" dirty="0">
                <a:sym typeface="+mn-ea"/>
              </a:rPr>
              <a:t>2</a:t>
            </a:r>
            <a:r>
              <a:rPr lang="en-ZA" altLang="en-US" sz="2000" dirty="0">
                <a:sym typeface="+mn-ea"/>
              </a:rPr>
              <a:t>. </a:t>
            </a:r>
            <a:endParaRPr lang="en-ZA" altLang="en-US" sz="2000" dirty="0">
              <a:sym typeface="+mn-ea"/>
            </a:endParaRPr>
          </a:p>
          <a:p>
            <a:pPr marL="449580" lvl="0" indent="-268605">
              <a:buFont typeface="+mj-lt"/>
              <a:buAutoNum type="arabicPeriod" startAt="2"/>
            </a:pPr>
            <a:r>
              <a:rPr lang="en-ZA" altLang="en-US" sz="2000" dirty="0" smtClean="0">
                <a:sym typeface="+mn-ea"/>
              </a:rPr>
              <a:t>Write the volume 43,05 m</a:t>
            </a:r>
            <a:r>
              <a:rPr lang="en-ZA" altLang="en-US" sz="2000" baseline="30000" dirty="0" smtClean="0">
                <a:sym typeface="+mn-ea"/>
              </a:rPr>
              <a:t>3</a:t>
            </a:r>
            <a:r>
              <a:rPr lang="en-ZA" altLang="en-US" sz="2000" dirty="0" smtClean="0">
                <a:sym typeface="+mn-ea"/>
              </a:rPr>
              <a:t> in cubic centimetres. </a:t>
            </a:r>
            <a:endParaRPr lang="en-ZA" altLang="en-US" sz="2000" dirty="0">
              <a:sym typeface="+mn-ea"/>
            </a:endParaRPr>
          </a:p>
        </p:txBody>
      </p:sp>
      <p:grpSp>
        <p:nvGrpSpPr>
          <p:cNvPr id="15" name="Group 14"/>
          <p:cNvGrpSpPr/>
          <p:nvPr/>
        </p:nvGrpSpPr>
        <p:grpSpPr>
          <a:xfrm>
            <a:off x="1748986" y="4081024"/>
            <a:ext cx="2499164" cy="1753055"/>
            <a:chOff x="1748986" y="4081024"/>
            <a:chExt cx="2499164" cy="1753055"/>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8986" y="4081024"/>
              <a:ext cx="2499164" cy="1401092"/>
            </a:xfrm>
            <a:prstGeom prst="rect">
              <a:avLst/>
            </a:prstGeom>
          </p:spPr>
        </p:pic>
        <p:sp>
          <p:nvSpPr>
            <p:cNvPr id="12" name="TextBox 11"/>
            <p:cNvSpPr txBox="1"/>
            <p:nvPr/>
          </p:nvSpPr>
          <p:spPr>
            <a:xfrm>
              <a:off x="2695772" y="5464747"/>
              <a:ext cx="632545" cy="369332"/>
            </a:xfrm>
            <a:prstGeom prst="rect">
              <a:avLst/>
            </a:prstGeom>
            <a:noFill/>
          </p:spPr>
          <p:txBody>
            <a:bodyPr wrap="none" rtlCol="0">
              <a:spAutoFit/>
            </a:bodyPr>
            <a:lstStyle/>
            <a:p>
              <a:r>
                <a:rPr lang="en-ZA" b="1" dirty="0" smtClean="0">
                  <a:solidFill>
                    <a:schemeClr val="bg1"/>
                  </a:solidFill>
                </a:rPr>
                <a:t>Area</a:t>
              </a:r>
              <a:endParaRPr lang="en-ZA" b="1" dirty="0">
                <a:solidFill>
                  <a:schemeClr val="bg1"/>
                </a:solidFill>
              </a:endParaRPr>
            </a:p>
          </p:txBody>
        </p:sp>
      </p:grpSp>
      <p:grpSp>
        <p:nvGrpSpPr>
          <p:cNvPr id="14" name="Group 13"/>
          <p:cNvGrpSpPr/>
          <p:nvPr/>
        </p:nvGrpSpPr>
        <p:grpSpPr>
          <a:xfrm>
            <a:off x="4670701" y="4096074"/>
            <a:ext cx="2448851" cy="1726981"/>
            <a:chOff x="4670701" y="4096074"/>
            <a:chExt cx="2448851" cy="1726981"/>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0701" y="4096074"/>
              <a:ext cx="2448851" cy="1400400"/>
            </a:xfrm>
            <a:prstGeom prst="rect">
              <a:avLst/>
            </a:prstGeom>
          </p:spPr>
        </p:pic>
        <p:sp>
          <p:nvSpPr>
            <p:cNvPr id="13" name="TextBox 12"/>
            <p:cNvSpPr txBox="1"/>
            <p:nvPr/>
          </p:nvSpPr>
          <p:spPr>
            <a:xfrm>
              <a:off x="5471268" y="5453723"/>
              <a:ext cx="916148" cy="369332"/>
            </a:xfrm>
            <a:prstGeom prst="rect">
              <a:avLst/>
            </a:prstGeom>
            <a:noFill/>
          </p:spPr>
          <p:txBody>
            <a:bodyPr wrap="none" rtlCol="0">
              <a:spAutoFit/>
            </a:bodyPr>
            <a:lstStyle/>
            <a:p>
              <a:r>
                <a:rPr lang="en-ZA" b="1" dirty="0" smtClean="0">
                  <a:solidFill>
                    <a:schemeClr val="bg1"/>
                  </a:solidFill>
                </a:rPr>
                <a:t>Volume</a:t>
              </a:r>
              <a:endParaRPr lang="en-ZA" b="1" dirty="0">
                <a:solidFill>
                  <a:schemeClr val="bg1"/>
                </a:solidFill>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90176" y="1419377"/>
            <a:ext cx="7202854" cy="460201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2" name="Group 11"/>
          <p:cNvGrpSpPr/>
          <p:nvPr/>
        </p:nvGrpSpPr>
        <p:grpSpPr>
          <a:xfrm>
            <a:off x="381031" y="1581785"/>
            <a:ext cx="1525437" cy="1416679"/>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altLang="en-US" dirty="0"/>
              <a:t>Area and volume conversions</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3.2</a:t>
            </a:r>
            <a:endParaRPr lang="en-GB" dirty="0">
              <a:solidFill>
                <a:schemeClr val="bg1">
                  <a:lumMod val="65000"/>
                </a:schemeClr>
              </a:solidFill>
            </a:endParaRPr>
          </a:p>
        </p:txBody>
      </p:sp>
      <p:sp>
        <p:nvSpPr>
          <p:cNvPr id="8" name="Content Placeholder 2"/>
          <p:cNvSpPr>
            <a:spLocks noGrp="1"/>
          </p:cNvSpPr>
          <p:nvPr>
            <p:ph idx="1"/>
          </p:nvPr>
        </p:nvSpPr>
        <p:spPr>
          <a:xfrm>
            <a:off x="2016308" y="1722732"/>
            <a:ext cx="5764716" cy="3812987"/>
          </a:xfrm>
          <a:prstGeom prst="rect">
            <a:avLst/>
          </a:prstGeom>
        </p:spPr>
        <p:txBody>
          <a:bodyPr/>
          <a:lstStyle/>
          <a:p>
            <a:pPr marL="266700" lvl="0" indent="-266700">
              <a:buFont typeface="+mj-lt"/>
              <a:buAutoNum type="arabicPeriod"/>
            </a:pPr>
            <a:r>
              <a:rPr lang="en-ZA" altLang="en-US" sz="2000" dirty="0" smtClean="0">
                <a:sym typeface="+mn-ea"/>
              </a:rPr>
              <a:t>First </a:t>
            </a:r>
            <a:r>
              <a:rPr lang="en-ZA" altLang="en-US" sz="2000" dirty="0">
                <a:sym typeface="+mn-ea"/>
              </a:rPr>
              <a:t>convert from mm to cm: 		</a:t>
            </a:r>
            <a:endParaRPr lang="en-ZA" altLang="en-US" sz="2000" dirty="0" smtClean="0">
              <a:sym typeface="+mn-ea"/>
            </a:endParaRPr>
          </a:p>
          <a:p>
            <a:pPr marL="0" lvl="0" indent="0" algn="ctr">
              <a:buNone/>
            </a:pPr>
            <a:r>
              <a:rPr lang="en-ZA" altLang="en-US" sz="2000" b="1" dirty="0" smtClean="0">
                <a:sym typeface="+mn-ea"/>
              </a:rPr>
              <a:t>297 </a:t>
            </a:r>
            <a:r>
              <a:rPr lang="en-ZA" altLang="en-US" sz="2000" b="1" dirty="0">
                <a:sym typeface="+mn-ea"/>
              </a:rPr>
              <a:t>mm = 29,7 cm and 410 mm = 41 </a:t>
            </a:r>
            <a:r>
              <a:rPr lang="en-ZA" altLang="en-US" sz="2000" b="1" dirty="0" smtClean="0">
                <a:sym typeface="+mn-ea"/>
              </a:rPr>
              <a:t>cm</a:t>
            </a:r>
            <a:endParaRPr lang="en-ZA" altLang="en-US" sz="2000" b="1" dirty="0">
              <a:sym typeface="+mn-ea"/>
            </a:endParaRPr>
          </a:p>
          <a:p>
            <a:pPr marL="266700" lvl="0" indent="0">
              <a:buNone/>
            </a:pPr>
            <a:r>
              <a:rPr lang="en-ZA" altLang="en-US" sz="2000" dirty="0">
                <a:sym typeface="+mn-ea"/>
              </a:rPr>
              <a:t>Calculate the area in square centimetres: </a:t>
            </a:r>
            <a:endParaRPr lang="en-ZA" altLang="en-US" sz="2000" dirty="0" smtClean="0">
              <a:sym typeface="+mn-ea"/>
            </a:endParaRPr>
          </a:p>
          <a:p>
            <a:pPr marL="0" lvl="0" indent="0" algn="ctr">
              <a:buNone/>
            </a:pPr>
            <a:r>
              <a:rPr lang="en-ZA" altLang="en-US" sz="2000" b="1" dirty="0" smtClean="0">
                <a:sym typeface="+mn-ea"/>
              </a:rPr>
              <a:t>29,7 </a:t>
            </a:r>
            <a:r>
              <a:rPr lang="en-ZA" altLang="en-US" sz="2000" b="1" dirty="0">
                <a:sym typeface="+mn-ea"/>
              </a:rPr>
              <a:t>x 41 = 1 217,7 </a:t>
            </a:r>
            <a:r>
              <a:rPr lang="en-ZA" altLang="en-US" sz="2000" b="1" dirty="0" smtClean="0">
                <a:sym typeface="+mn-ea"/>
              </a:rPr>
              <a:t>cm</a:t>
            </a:r>
            <a:r>
              <a:rPr lang="en-ZA" altLang="en-US" sz="2000" b="1" baseline="30000" dirty="0" smtClean="0">
                <a:sym typeface="+mn-ea"/>
              </a:rPr>
              <a:t>2</a:t>
            </a:r>
            <a:endParaRPr lang="en-ZA" altLang="en-US" sz="2000" b="1" dirty="0">
              <a:sym typeface="+mn-ea"/>
            </a:endParaRPr>
          </a:p>
          <a:p>
            <a:pPr marL="266700" lvl="0" indent="0">
              <a:buNone/>
            </a:pPr>
            <a:r>
              <a:rPr lang="en-ZA" altLang="en-US" sz="2000" dirty="0">
                <a:sym typeface="+mn-ea"/>
              </a:rPr>
              <a:t>Then convert from square centimetres 	</a:t>
            </a:r>
            <a:endParaRPr lang="en-ZA" altLang="en-US" sz="2000" dirty="0" smtClean="0">
              <a:sym typeface="+mn-ea"/>
            </a:endParaRPr>
          </a:p>
          <a:p>
            <a:pPr marL="266700" lvl="0" indent="0">
              <a:buNone/>
            </a:pPr>
            <a:r>
              <a:rPr lang="en-ZA" altLang="en-US" sz="2000" dirty="0" smtClean="0">
                <a:sym typeface="+mn-ea"/>
              </a:rPr>
              <a:t>To </a:t>
            </a:r>
            <a:r>
              <a:rPr lang="en-ZA" altLang="en-US" sz="2000" dirty="0">
                <a:sym typeface="+mn-ea"/>
              </a:rPr>
              <a:t>square metres: 			</a:t>
            </a:r>
            <a:endParaRPr lang="en-ZA" altLang="en-US" sz="2000" dirty="0" smtClean="0">
              <a:sym typeface="+mn-ea"/>
            </a:endParaRPr>
          </a:p>
          <a:p>
            <a:pPr marL="0" lvl="0" indent="0" algn="ctr">
              <a:buNone/>
            </a:pPr>
            <a:r>
              <a:rPr lang="en-ZA" altLang="en-US" sz="2000" b="1" dirty="0" smtClean="0">
                <a:sym typeface="+mn-ea"/>
              </a:rPr>
              <a:t>1 </a:t>
            </a:r>
            <a:r>
              <a:rPr lang="en-ZA" altLang="en-US" sz="2000" b="1" dirty="0">
                <a:sym typeface="+mn-ea"/>
              </a:rPr>
              <a:t>217,7 ÷ 10 000 = 0,12177 </a:t>
            </a:r>
            <a:r>
              <a:rPr lang="en-ZA" altLang="en-US" sz="2000" b="1" dirty="0" smtClean="0">
                <a:sym typeface="+mn-ea"/>
              </a:rPr>
              <a:t>m</a:t>
            </a:r>
            <a:r>
              <a:rPr lang="en-ZA" altLang="en-US" sz="2000" b="1" baseline="30000" dirty="0" smtClean="0">
                <a:sym typeface="+mn-ea"/>
              </a:rPr>
              <a:t>2</a:t>
            </a:r>
            <a:r>
              <a:rPr lang="en-ZA" altLang="en-US" sz="2000" b="1" dirty="0" smtClean="0">
                <a:sym typeface="+mn-ea"/>
              </a:rPr>
              <a:t> </a:t>
            </a:r>
            <a:endParaRPr lang="en-ZA" altLang="en-US" sz="2000" b="1" dirty="0">
              <a:sym typeface="+mn-ea"/>
            </a:endParaRPr>
          </a:p>
          <a:p>
            <a:pPr marL="266700" lvl="0" indent="-266700">
              <a:buFont typeface="+mj-lt"/>
              <a:buAutoNum type="arabicPeriod"/>
            </a:pPr>
            <a:endParaRPr lang="en-ZA" altLang="en-US" sz="2000" dirty="0">
              <a:sym typeface="+mn-ea"/>
            </a:endParaRPr>
          </a:p>
          <a:p>
            <a:pPr marL="266700" lvl="0" indent="-266700">
              <a:buFont typeface="+mj-lt"/>
              <a:buAutoNum type="arabicPeriod" startAt="2"/>
            </a:pPr>
            <a:r>
              <a:rPr lang="en-ZA" altLang="en-US" sz="2000" dirty="0" smtClean="0">
                <a:sym typeface="+mn-ea"/>
              </a:rPr>
              <a:t>43,05 </a:t>
            </a:r>
            <a:r>
              <a:rPr lang="en-ZA" altLang="en-US" sz="2000" dirty="0">
                <a:sym typeface="+mn-ea"/>
              </a:rPr>
              <a:t>m</a:t>
            </a:r>
            <a:r>
              <a:rPr lang="en-ZA" altLang="en-US" sz="2000" baseline="30000" dirty="0">
                <a:sym typeface="+mn-ea"/>
              </a:rPr>
              <a:t>3</a:t>
            </a:r>
            <a:r>
              <a:rPr lang="en-ZA" altLang="en-US" sz="2000" dirty="0">
                <a:sym typeface="+mn-ea"/>
              </a:rPr>
              <a:t> x 1 000 000 = 43 050 000 cm</a:t>
            </a:r>
            <a:r>
              <a:rPr lang="en-ZA" altLang="en-US" sz="2000" baseline="30000" dirty="0">
                <a:sym typeface="+mn-ea"/>
              </a:rPr>
              <a:t>3</a:t>
            </a:r>
            <a:r>
              <a:rPr lang="en-ZA" altLang="en-US" sz="2000" dirty="0">
                <a:sym typeface="+mn-ea"/>
              </a:rPr>
              <a:t>. </a:t>
            </a:r>
            <a:endParaRPr lang="en-ZA" altLang="en-US" sz="2000" dirty="0">
              <a:sym typeface="+mn-ea"/>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4792" y="2066117"/>
            <a:ext cx="3046716" cy="360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fade">
                                      <p:cBhvr>
                                        <p:cTn id="43" dur="500"/>
                                        <p:tgtEl>
                                          <p:spTgt spid="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xEl>
                                              <p:pRg st="5" end="5"/>
                                            </p:txEl>
                                          </p:spTgt>
                                        </p:tgtEl>
                                        <p:attrNameLst>
                                          <p:attrName>style.visibility</p:attrName>
                                        </p:attrNameLst>
                                      </p:cBhvr>
                                      <p:to>
                                        <p:strVal val="visible"/>
                                      </p:to>
                                    </p:set>
                                    <p:animEffect transition="in" filter="fade">
                                      <p:cBhvr>
                                        <p:cTn id="48" dur="500"/>
                                        <p:tgtEl>
                                          <p:spTgt spid="8">
                                            <p:txEl>
                                              <p:pRg st="5" end="5"/>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
                                            <p:txEl>
                                              <p:pRg st="6" end="6"/>
                                            </p:txEl>
                                          </p:spTgt>
                                        </p:tgtEl>
                                        <p:attrNameLst>
                                          <p:attrName>style.visibility</p:attrName>
                                        </p:attrNameLst>
                                      </p:cBhvr>
                                      <p:to>
                                        <p:strVal val="visible"/>
                                      </p:to>
                                    </p:set>
                                    <p:animEffect transition="in" filter="fade">
                                      <p:cBhvr>
                                        <p:cTn id="51" dur="500"/>
                                        <p:tgtEl>
                                          <p:spTgt spid="8">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xEl>
                                              <p:pRg st="8" end="8"/>
                                            </p:txEl>
                                          </p:spTgt>
                                        </p:tgtEl>
                                        <p:attrNameLst>
                                          <p:attrName>style.visibility</p:attrName>
                                        </p:attrNameLst>
                                      </p:cBhvr>
                                      <p:to>
                                        <p:strVal val="visible"/>
                                      </p:to>
                                    </p:set>
                                    <p:animEffect transition="in" filter="fade">
                                      <p:cBhvr>
                                        <p:cTn id="5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Temperature conversions</a:t>
            </a:r>
            <a:endParaRPr lang="en-GB" dirty="0"/>
          </a:p>
        </p:txBody>
      </p:sp>
      <p:sp>
        <p:nvSpPr>
          <p:cNvPr id="3" name="Content Placeholder 2"/>
          <p:cNvSpPr>
            <a:spLocks noGrp="1"/>
          </p:cNvSpPr>
          <p:nvPr>
            <p:ph idx="1"/>
          </p:nvPr>
        </p:nvSpPr>
        <p:spPr/>
        <p:txBody>
          <a:bodyPr/>
          <a:lstStyle/>
          <a:p>
            <a:pPr marL="0" lvl="0" indent="0">
              <a:spcBef>
                <a:spcPts val="600"/>
              </a:spcBef>
              <a:buNone/>
            </a:pPr>
            <a:r>
              <a:rPr lang="en-ZA" altLang="en-US" sz="2000" dirty="0">
                <a:sym typeface="+mn-ea"/>
              </a:rPr>
              <a:t>There are two main temperature scales:</a:t>
            </a:r>
            <a:endParaRPr lang="en-ZA" altLang="en-US" sz="2000" dirty="0">
              <a:sym typeface="+mn-ea"/>
            </a:endParaRPr>
          </a:p>
          <a:p>
            <a:pPr marL="361950" lvl="0" indent="-180975">
              <a:spcBef>
                <a:spcPts val="600"/>
              </a:spcBef>
            </a:pPr>
            <a:r>
              <a:rPr lang="en-ZA" altLang="en-US" sz="2000" dirty="0">
                <a:sym typeface="+mn-ea"/>
              </a:rPr>
              <a:t>°F, the Fahrenheit scale (used in America)</a:t>
            </a:r>
            <a:endParaRPr lang="en-ZA" altLang="en-US" sz="2000" dirty="0">
              <a:sym typeface="+mn-ea"/>
            </a:endParaRPr>
          </a:p>
          <a:p>
            <a:pPr marL="361950" lvl="0" indent="-180975">
              <a:spcBef>
                <a:spcPts val="600"/>
              </a:spcBef>
            </a:pPr>
            <a:r>
              <a:rPr lang="en-ZA" altLang="en-US" sz="2000" dirty="0">
                <a:sym typeface="+mn-ea"/>
              </a:rPr>
              <a:t>°C, the Celsius scale (part of the metric system)</a:t>
            </a:r>
            <a:endParaRPr lang="en-ZA" altLang="en-US" sz="2000" dirty="0">
              <a:sym typeface="+mn-ea"/>
            </a:endParaRPr>
          </a:p>
          <a:p>
            <a:pPr marL="0" lvl="0" indent="0">
              <a:spcBef>
                <a:spcPts val="600"/>
              </a:spcBef>
              <a:buNone/>
            </a:pPr>
            <a:endParaRPr lang="en-ZA" altLang="en-US" sz="2000" dirty="0">
              <a:sym typeface="+mn-ea"/>
            </a:endParaRPr>
          </a:p>
          <a:p>
            <a:pPr marL="361950" lvl="0" indent="-180975">
              <a:spcBef>
                <a:spcPts val="600"/>
              </a:spcBef>
            </a:pPr>
            <a:r>
              <a:rPr lang="en-ZA" altLang="en-US" sz="2000" dirty="0">
                <a:sym typeface="+mn-ea"/>
              </a:rPr>
              <a:t>The boiling point of water is 100°C and 212°F.</a:t>
            </a:r>
            <a:endParaRPr lang="en-ZA" altLang="en-US" sz="2000" dirty="0">
              <a:sym typeface="+mn-ea"/>
            </a:endParaRPr>
          </a:p>
          <a:p>
            <a:pPr marL="361950" lvl="0" indent="-180975">
              <a:spcBef>
                <a:spcPts val="600"/>
              </a:spcBef>
            </a:pPr>
            <a:r>
              <a:rPr lang="en-ZA" altLang="en-US" sz="2000" dirty="0">
                <a:sym typeface="+mn-ea"/>
              </a:rPr>
              <a:t>When water freezes, it measures 0°C but 32°F. </a:t>
            </a:r>
            <a:endParaRPr lang="en-ZA" altLang="en-US" sz="2000" dirty="0">
              <a:sym typeface="+mn-ea"/>
            </a:endParaRPr>
          </a:p>
          <a:p>
            <a:pPr marL="361950" lvl="0" indent="-180975">
              <a:spcBef>
                <a:spcPts val="600"/>
              </a:spcBef>
            </a:pPr>
            <a:r>
              <a:rPr lang="en-ZA" altLang="en-US" sz="2000" dirty="0">
                <a:sym typeface="+mn-ea"/>
              </a:rPr>
              <a:t>So the difference between freezing and boiling </a:t>
            </a:r>
            <a:r>
              <a:rPr lang="en-ZA" altLang="en-US" sz="2000" dirty="0" smtClean="0">
                <a:sym typeface="+mn-ea"/>
              </a:rPr>
              <a:t>point                                </a:t>
            </a:r>
            <a:r>
              <a:rPr lang="en-ZA" altLang="en-US" sz="2000" dirty="0">
                <a:sym typeface="+mn-ea"/>
              </a:rPr>
              <a:t>is 100 degrees in Celsius, </a:t>
            </a:r>
            <a:r>
              <a:rPr lang="en-ZA" altLang="en-US" sz="2000" dirty="0" smtClean="0">
                <a:sym typeface="+mn-ea"/>
              </a:rPr>
              <a:t>but </a:t>
            </a:r>
            <a:r>
              <a:rPr lang="en-ZA" altLang="en-US" sz="2000" dirty="0">
                <a:sym typeface="+mn-ea"/>
              </a:rPr>
              <a:t>180 degrees in Fahrenheit. </a:t>
            </a:r>
            <a:endParaRPr lang="en-ZA" altLang="en-US" sz="2000" dirty="0">
              <a:sym typeface="+mn-ea"/>
            </a:endParaRPr>
          </a:p>
          <a:p>
            <a:pPr marL="0" lvl="0" indent="0">
              <a:spcBef>
                <a:spcPts val="600"/>
              </a:spcBef>
              <a:buNone/>
            </a:pPr>
            <a:endParaRPr lang="en-ZA" altLang="en-US" sz="2000" dirty="0">
              <a:sym typeface="+mn-ea"/>
            </a:endParaRPr>
          </a:p>
          <a:p>
            <a:pPr marL="180975" lvl="0" indent="-180975">
              <a:spcBef>
                <a:spcPts val="600"/>
              </a:spcBef>
            </a:pPr>
            <a:r>
              <a:rPr lang="en-ZA" altLang="en-US" sz="2000" dirty="0">
                <a:sym typeface="+mn-ea"/>
              </a:rPr>
              <a:t>To convert, use the formulae:</a:t>
            </a:r>
            <a:endParaRPr lang="en-ZA" altLang="en-US" sz="2000" dirty="0">
              <a:sym typeface="+mn-ea"/>
            </a:endParaRPr>
          </a:p>
          <a:p>
            <a:pPr marL="266700" lvl="0" indent="0">
              <a:spcBef>
                <a:spcPts val="600"/>
              </a:spcBef>
              <a:buNone/>
            </a:pPr>
            <a:r>
              <a:rPr lang="en-ZA" altLang="en-US" sz="2000" dirty="0">
                <a:sym typeface="+mn-ea"/>
              </a:rPr>
              <a:t>°C = (°F - 32°) ÷ 1,8	(to find the temperature in degrees Celsius)</a:t>
            </a:r>
            <a:endParaRPr lang="en-ZA" altLang="en-US" sz="2000" dirty="0">
              <a:sym typeface="+mn-ea"/>
            </a:endParaRPr>
          </a:p>
          <a:p>
            <a:pPr marL="266700" lvl="0" indent="0">
              <a:spcBef>
                <a:spcPts val="600"/>
              </a:spcBef>
              <a:buNone/>
            </a:pPr>
            <a:r>
              <a:rPr lang="en-ZA" altLang="en-US" sz="2000" dirty="0">
                <a:sym typeface="+mn-ea"/>
              </a:rPr>
              <a:t>°F = (°C x 1,8) + 32	(to find the temperature in degrees Fahrenheit)</a:t>
            </a:r>
            <a:endParaRPr lang="en-ZA" altLang="en-US" sz="2000" dirty="0">
              <a:sym typeface="+mn-ea"/>
            </a:endParaRPr>
          </a:p>
          <a:p>
            <a:pPr lvl="0">
              <a:spcBef>
                <a:spcPts val="600"/>
              </a:spcBef>
            </a:pPr>
            <a:endParaRPr lang="en-ZA" altLang="en-US" sz="2000" dirty="0">
              <a:sym typeface="+mn-ea"/>
            </a:endParaRPr>
          </a:p>
          <a:p>
            <a:pPr lvl="0">
              <a:spcBef>
                <a:spcPts val="600"/>
              </a:spcBef>
            </a:pPr>
            <a:endParaRPr lang="en-ZA" altLang="en-US" sz="2000" dirty="0">
              <a:sym typeface="+mn-ea"/>
            </a:endParaRPr>
          </a:p>
          <a:p>
            <a:pPr marL="0" lvl="0" indent="0">
              <a:spcBef>
                <a:spcPts val="600"/>
              </a:spcBef>
              <a:buNone/>
            </a:pPr>
            <a:endParaRPr lang="en-ZA" altLang="en-US" sz="2000" dirty="0">
              <a:sym typeface="+mn-ea"/>
            </a:endParaRPr>
          </a:p>
          <a:p>
            <a:pPr marL="0" lvl="0" indent="0">
              <a:spcBef>
                <a:spcPts val="600"/>
              </a:spcBef>
              <a:buNone/>
            </a:pPr>
            <a:endParaRPr lang="en-ZA" altLang="en-US" sz="2000" dirty="0">
              <a:sym typeface="+mn-ea"/>
            </a:endParaRPr>
          </a:p>
          <a:p>
            <a:pPr marL="0" lvl="0" indent="0">
              <a:spcBef>
                <a:spcPts val="600"/>
              </a:spcBef>
              <a:buNone/>
            </a:pPr>
            <a:endParaRPr lang="en-ZA" altLang="en-US" sz="2000" dirty="0">
              <a:sym typeface="+mn-ea"/>
            </a:endParaRPr>
          </a:p>
          <a:p>
            <a:pPr marL="0" lvl="0" indent="0">
              <a:spcBef>
                <a:spcPts val="600"/>
              </a:spcBef>
              <a:buNone/>
            </a:pPr>
            <a:endParaRPr lang="en-ZA" altLang="en-US" sz="2000" dirty="0">
              <a:sym typeface="+mn-ea"/>
            </a:endParaRPr>
          </a:p>
          <a:p>
            <a:pPr marL="0" indent="0">
              <a:spcBef>
                <a:spcPts val="600"/>
              </a:spcBef>
              <a:buNone/>
            </a:pPr>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3.2</a:t>
            </a:r>
            <a:endParaRPr lang="en-GB" dirty="0">
              <a:solidFill>
                <a:schemeClr val="bg1">
                  <a:lumMod val="65000"/>
                </a:schemeClr>
              </a:solidFill>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487065" y="1277503"/>
            <a:ext cx="819510" cy="2835710"/>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3105" y="1404047"/>
            <a:ext cx="785404" cy="258262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Measurement </a:t>
            </a:r>
            <a:r>
              <a:rPr lang="en-ZA" dirty="0">
                <a:sym typeface="+mn-ea"/>
              </a:rPr>
              <a:t>conversions </a:t>
            </a:r>
            <a:r>
              <a:rPr lang="en-ZA" dirty="0"/>
              <a:t>and time </a:t>
            </a:r>
            <a:endParaRPr lang="en-GB" dirty="0"/>
          </a:p>
        </p:txBody>
      </p:sp>
      <p:sp>
        <p:nvSpPr>
          <p:cNvPr id="3" name="Text Placeholder 2"/>
          <p:cNvSpPr>
            <a:spLocks noGrp="1"/>
          </p:cNvSpPr>
          <p:nvPr>
            <p:ph type="body" idx="1"/>
          </p:nvPr>
        </p:nvSpPr>
        <p:spPr/>
        <p:txBody>
          <a:bodyPr/>
          <a:lstStyle/>
          <a:p>
            <a:r>
              <a:rPr lang="en-ZA" sz="3200" dirty="0"/>
              <a:t>Module </a:t>
            </a:r>
            <a:r>
              <a:rPr lang="en-ZA" sz="3200" dirty="0" smtClean="0"/>
              <a:t>3</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3 Module 3_1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93497" y="1412875"/>
            <a:ext cx="6109306" cy="4320000"/>
          </a:xfrm>
          <a:prstGeom prst="rect">
            <a:avLst/>
          </a:prstGeom>
        </p:spPr>
      </p:pic>
      <p:sp>
        <p:nvSpPr>
          <p:cNvPr id="5" name="Rectangle 4"/>
          <p:cNvSpPr/>
          <p:nvPr/>
        </p:nvSpPr>
        <p:spPr>
          <a:xfrm>
            <a:off x="211017" y="1239839"/>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3.6 page 44</a:t>
            </a: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80" y="2077219"/>
            <a:ext cx="2970990" cy="3504063"/>
          </a:xfrm>
          <a:prstGeom prst="rect">
            <a:avLst/>
          </a:prstGeom>
        </p:spPr>
      </p:pic>
      <p:sp>
        <p:nvSpPr>
          <p:cNvPr id="7" name="Text Placeholder 3"/>
          <p:cNvSpPr txBox="1"/>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smtClean="0">
                <a:solidFill>
                  <a:schemeClr val="bg1">
                    <a:lumMod val="65000"/>
                  </a:schemeClr>
                </a:solidFill>
              </a:rPr>
              <a:t>Unit 3.2</a:t>
            </a:r>
            <a:endParaRPr lang="en-GB" sz="1800" b="1"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88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3.2 </a:t>
            </a:r>
            <a:endParaRPr lang="en-ZA" dirty="0"/>
          </a:p>
        </p:txBody>
      </p:sp>
      <p:sp>
        <p:nvSpPr>
          <p:cNvPr id="3" name="Content Placeholder 2"/>
          <p:cNvSpPr>
            <a:spLocks noGrp="1"/>
          </p:cNvSpPr>
          <p:nvPr>
            <p:ph sz="quarter" idx="10"/>
          </p:nvPr>
        </p:nvSpPr>
        <p:spPr/>
        <p:txBody>
          <a:bodyPr/>
          <a:lstStyle/>
          <a:p>
            <a:r>
              <a:rPr lang="en-ZA" dirty="0" smtClean="0"/>
              <a:t>Exercise 3.2</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3.2 </a:t>
            </a:r>
            <a:r>
              <a:rPr lang="en-US" altLang="en-US" sz="2000" dirty="0" smtClean="0"/>
              <a:t>on </a:t>
            </a:r>
            <a:r>
              <a:rPr lang="en-US" altLang="en-US" sz="2000" b="1" dirty="0"/>
              <a:t>page </a:t>
            </a:r>
            <a:r>
              <a:rPr lang="en-ZA" altLang="en-US" sz="2000" b="1" dirty="0" smtClean="0"/>
              <a:t>44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Time notation and </a:t>
            </a:r>
            <a:r>
              <a:rPr lang="en-ZA" dirty="0" smtClean="0"/>
              <a:t>calculations</a:t>
            </a:r>
            <a:endParaRPr lang="en-GB" dirty="0"/>
          </a:p>
        </p:txBody>
      </p:sp>
      <p:sp>
        <p:nvSpPr>
          <p:cNvPr id="3" name="Content Placeholder 2"/>
          <p:cNvSpPr>
            <a:spLocks noGrp="1"/>
          </p:cNvSpPr>
          <p:nvPr>
            <p:ph idx="1"/>
          </p:nvPr>
        </p:nvSpPr>
        <p:spPr>
          <a:xfrm>
            <a:off x="399290" y="4239587"/>
            <a:ext cx="7735420" cy="1781801"/>
          </a:xfrm>
        </p:spPr>
        <p:txBody>
          <a:bodyPr anchor="ctr"/>
          <a:lstStyle/>
          <a:p>
            <a:r>
              <a:rPr lang="en-ZA" sz="2000" b="1" dirty="0"/>
              <a:t>Analogue clocks </a:t>
            </a:r>
            <a:r>
              <a:rPr lang="en-ZA" sz="2000" dirty="0"/>
              <a:t>show 12 hours on their faces and represent time by the position of hands on a dial. They use a mechanical method to keep time.</a:t>
            </a:r>
            <a:endParaRPr lang="en-ZA" sz="2000" dirty="0"/>
          </a:p>
          <a:p>
            <a:r>
              <a:rPr lang="en-ZA" sz="2000" b="1" dirty="0"/>
              <a:t>Digital clocks </a:t>
            </a:r>
            <a:r>
              <a:rPr lang="en-ZA" sz="2000" dirty="0"/>
              <a:t>usually show 24 hours. They use electronic methods of keeping </a:t>
            </a:r>
            <a:r>
              <a:rPr lang="en-ZA" sz="2000" dirty="0" smtClean="0"/>
              <a:t>time</a:t>
            </a:r>
            <a:endParaRPr lang="en-ZA"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3.3</a:t>
            </a:r>
            <a:endParaRPr lang="en-GB" dirty="0">
              <a:solidFill>
                <a:schemeClr val="bg1">
                  <a:lumMod val="65000"/>
                </a:schemeClr>
              </a:solidFill>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6822" y="1592288"/>
            <a:ext cx="6314735" cy="234399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Time notation and </a:t>
            </a:r>
            <a:r>
              <a:rPr lang="en-ZA" dirty="0" smtClean="0"/>
              <a:t>calculations</a:t>
            </a:r>
            <a:endParaRPr lang="en-GB" dirty="0"/>
          </a:p>
        </p:txBody>
      </p:sp>
      <p:sp>
        <p:nvSpPr>
          <p:cNvPr id="3" name="Content Placeholder 2"/>
          <p:cNvSpPr>
            <a:spLocks noGrp="1"/>
          </p:cNvSpPr>
          <p:nvPr>
            <p:ph idx="1"/>
          </p:nvPr>
        </p:nvSpPr>
        <p:spPr>
          <a:xfrm>
            <a:off x="399289" y="3936279"/>
            <a:ext cx="7905751" cy="2085109"/>
          </a:xfrm>
        </p:spPr>
        <p:txBody>
          <a:bodyPr anchor="ctr"/>
          <a:lstStyle/>
          <a:p>
            <a:r>
              <a:rPr lang="en-ZA" altLang="en-US" sz="2000" dirty="0">
                <a:sym typeface="+mn-ea"/>
              </a:rPr>
              <a:t>In </a:t>
            </a:r>
            <a:r>
              <a:rPr lang="en-ZA" altLang="en-US" sz="2000" b="1" dirty="0">
                <a:sym typeface="+mn-ea"/>
              </a:rPr>
              <a:t>a.m.</a:t>
            </a:r>
            <a:r>
              <a:rPr lang="en-ZA" altLang="en-US" sz="2000" dirty="0">
                <a:sym typeface="+mn-ea"/>
              </a:rPr>
              <a:t> and </a:t>
            </a:r>
            <a:r>
              <a:rPr lang="en-ZA" altLang="en-US" sz="2000" b="1" dirty="0">
                <a:sym typeface="+mn-ea"/>
              </a:rPr>
              <a:t>p.m. </a:t>
            </a:r>
            <a:r>
              <a:rPr lang="en-ZA" altLang="en-US" sz="2000" dirty="0">
                <a:sym typeface="+mn-ea"/>
              </a:rPr>
              <a:t>time, the 24-hour day is divided into two periods of twelve hours each:</a:t>
            </a:r>
            <a:endParaRPr lang="en-ZA" altLang="en-US" sz="2000" dirty="0">
              <a:sym typeface="+mn-ea"/>
            </a:endParaRPr>
          </a:p>
          <a:p>
            <a:pPr lvl="1"/>
            <a:r>
              <a:rPr lang="en-ZA" altLang="en-US" sz="2000" dirty="0">
                <a:sym typeface="+mn-ea"/>
              </a:rPr>
              <a:t>Before noon: from 12 a.m. to 12 p.m.</a:t>
            </a:r>
            <a:endParaRPr lang="en-ZA" altLang="en-US" sz="2000" dirty="0">
              <a:sym typeface="+mn-ea"/>
            </a:endParaRPr>
          </a:p>
          <a:p>
            <a:pPr lvl="1"/>
            <a:r>
              <a:rPr lang="en-ZA" altLang="en-US" sz="2000" dirty="0">
                <a:sym typeface="+mn-ea"/>
              </a:rPr>
              <a:t>After noon: from 12 p.m. to 12 a.m</a:t>
            </a:r>
            <a:r>
              <a:rPr lang="en-ZA" altLang="en-US" sz="2000" dirty="0" smtClean="0">
                <a:sym typeface="+mn-ea"/>
              </a:rPr>
              <a:t>.</a:t>
            </a:r>
            <a:endParaRPr lang="en-ZA" altLang="en-US" sz="2000" dirty="0" smtClean="0">
              <a:sym typeface="+mn-ea"/>
            </a:endParaRPr>
          </a:p>
          <a:p>
            <a:r>
              <a:rPr lang="en-ZA" altLang="en-US" sz="2000" dirty="0">
                <a:sym typeface="+mn-ea"/>
              </a:rPr>
              <a:t>Digital time is represented by 00:00 to 23:59</a:t>
            </a:r>
            <a:endParaRPr lang="en-ZA" altLang="en-US" sz="2000" dirty="0">
              <a:sym typeface="+mn-ea"/>
            </a:endParaRPr>
          </a:p>
          <a:p>
            <a:r>
              <a:rPr lang="en-ZA" altLang="en-US" sz="2000" dirty="0">
                <a:sym typeface="+mn-ea"/>
              </a:rPr>
              <a:t>The time 24:00 is the same as 00:00 (midnight).</a:t>
            </a:r>
            <a:r>
              <a:rPr lang="en-ZA" sz="2000" dirty="0">
                <a:sym typeface="+mn-ea"/>
              </a:rPr>
              <a:t> </a:t>
            </a:r>
            <a:endParaRPr lang="en-ZA" sz="2000"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3.3</a:t>
            </a:r>
            <a:endParaRPr lang="en-GB" dirty="0">
              <a:solidFill>
                <a:schemeClr val="bg1">
                  <a:lumMod val="65000"/>
                </a:schemeClr>
              </a:solidFill>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6822" y="1592288"/>
            <a:ext cx="6314735" cy="23439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Time </a:t>
            </a:r>
            <a:r>
              <a:rPr lang="en-ZA" dirty="0" smtClean="0">
                <a:sym typeface="+mn-ea"/>
              </a:rPr>
              <a:t>intervals</a:t>
            </a:r>
            <a:endParaRPr lang="en-GB" dirty="0"/>
          </a:p>
        </p:txBody>
      </p:sp>
      <p:sp>
        <p:nvSpPr>
          <p:cNvPr id="3" name="Content Placeholder 2"/>
          <p:cNvSpPr>
            <a:spLocks noGrp="1"/>
          </p:cNvSpPr>
          <p:nvPr>
            <p:ph idx="1"/>
          </p:nvPr>
        </p:nvSpPr>
        <p:spPr/>
        <p:txBody>
          <a:bodyPr/>
          <a:lstStyle/>
          <a:p>
            <a:pPr marL="0" indent="0">
              <a:buNone/>
            </a:pPr>
            <a:r>
              <a:rPr lang="en-ZA" sz="2000" dirty="0"/>
              <a:t>We calculate how long something takes to do. This is </a:t>
            </a:r>
            <a:r>
              <a:rPr lang="en-ZA" sz="2000" b="1" dirty="0"/>
              <a:t>duration</a:t>
            </a:r>
            <a:r>
              <a:rPr lang="en-ZA" sz="2000" dirty="0"/>
              <a:t>. </a:t>
            </a:r>
            <a:endParaRPr lang="en-ZA" sz="2000" dirty="0"/>
          </a:p>
          <a:p>
            <a:pPr marL="0" indent="0">
              <a:buNone/>
            </a:pPr>
            <a:r>
              <a:rPr lang="en-ZA" sz="2000" dirty="0"/>
              <a:t>Calculators use the decimal system; time uses a base of 60, so we cannot enter times without converting them to the decimal system. </a:t>
            </a:r>
            <a:endParaRPr lang="en-ZA" sz="2000" dirty="0"/>
          </a:p>
          <a:p>
            <a:pPr marL="0" indent="0">
              <a:buNone/>
            </a:pPr>
            <a:r>
              <a:rPr lang="en-ZA" sz="2000" b="1" dirty="0"/>
              <a:t>Converting between units of time</a:t>
            </a:r>
            <a:endParaRPr lang="en-ZA" sz="2000" b="1" dirty="0"/>
          </a:p>
          <a:p>
            <a:pPr marL="361950" indent="-180975"/>
            <a:r>
              <a:rPr lang="en-ZA" sz="2000" dirty="0"/>
              <a:t>1 minute = 60 seconds</a:t>
            </a:r>
            <a:endParaRPr lang="en-ZA" sz="2000" dirty="0"/>
          </a:p>
          <a:p>
            <a:pPr marL="361950" indent="-180975"/>
            <a:r>
              <a:rPr lang="en-ZA" sz="2000" dirty="0"/>
              <a:t>1 hour = 60 minutes </a:t>
            </a:r>
            <a:endParaRPr lang="en-ZA" sz="2000" dirty="0"/>
          </a:p>
          <a:p>
            <a:pPr marL="1078230" indent="0">
              <a:buNone/>
            </a:pPr>
            <a:r>
              <a:rPr lang="en-ZA" sz="2000" dirty="0" smtClean="0"/>
              <a:t>= </a:t>
            </a:r>
            <a:r>
              <a:rPr lang="en-ZA" sz="2000" dirty="0"/>
              <a:t>3 600 seconds</a:t>
            </a:r>
            <a:endParaRPr lang="en-ZA" sz="2000" dirty="0"/>
          </a:p>
          <a:p>
            <a:pPr marL="361950" indent="-180975"/>
            <a:r>
              <a:rPr lang="en-ZA" sz="2000" dirty="0"/>
              <a:t>1 day = 24 hours</a:t>
            </a:r>
            <a:endParaRPr lang="en-ZA" sz="2000" dirty="0"/>
          </a:p>
          <a:p>
            <a:pPr marL="361950" indent="-180975"/>
            <a:r>
              <a:rPr lang="en-ZA" sz="2000" dirty="0"/>
              <a:t>1 week = 7 days</a:t>
            </a:r>
            <a:endParaRPr lang="en-ZA" sz="2000" dirty="0"/>
          </a:p>
          <a:p>
            <a:pPr marL="361950" indent="-180975"/>
            <a:r>
              <a:rPr lang="en-ZA" sz="2000" dirty="0"/>
              <a:t>1 year = 365</a:t>
            </a:r>
            <a:r>
              <a:rPr lang="en-ZA" sz="2000" dirty="0">
                <a:latin typeface="Arial" panose="020B0604020202020204" pitchFamily="34" charset="0"/>
              </a:rPr>
              <a:t>¼ days</a:t>
            </a:r>
            <a:endParaRPr lang="en-ZA" sz="2000" dirty="0">
              <a:latin typeface="Arial" panose="020B0604020202020204" pitchFamily="34" charset="0"/>
            </a:endParaRPr>
          </a:p>
          <a:p>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3.3</a:t>
            </a:r>
            <a:endParaRPr lang="en-GB" dirty="0">
              <a:solidFill>
                <a:schemeClr val="bg1">
                  <a:lumMod val="65000"/>
                </a:schemeClr>
              </a:solidFill>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26166" y="3396584"/>
            <a:ext cx="3993872" cy="164915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The calendar year</a:t>
            </a:r>
            <a:endParaRPr lang="en-GB" dirty="0"/>
          </a:p>
        </p:txBody>
      </p:sp>
      <p:sp>
        <p:nvSpPr>
          <p:cNvPr id="3" name="Content Placeholder 2"/>
          <p:cNvSpPr>
            <a:spLocks noGrp="1"/>
          </p:cNvSpPr>
          <p:nvPr>
            <p:ph idx="1"/>
          </p:nvPr>
        </p:nvSpPr>
        <p:spPr>
          <a:xfrm>
            <a:off x="399289" y="3493696"/>
            <a:ext cx="7905751" cy="2670177"/>
          </a:xfrm>
        </p:spPr>
        <p:txBody>
          <a:bodyPr/>
          <a:lstStyle/>
          <a:p>
            <a:pPr marL="180975" indent="-180975">
              <a:spcBef>
                <a:spcPts val="600"/>
              </a:spcBef>
            </a:pPr>
            <a:r>
              <a:rPr lang="en-ZA" altLang="en-US" sz="2000" dirty="0" smtClean="0">
                <a:sym typeface="+mn-ea"/>
              </a:rPr>
              <a:t>Calendar </a:t>
            </a:r>
            <a:r>
              <a:rPr lang="en-ZA" altLang="en-US" sz="2000" dirty="0">
                <a:sym typeface="+mn-ea"/>
              </a:rPr>
              <a:t>years are grouped in fours. </a:t>
            </a:r>
            <a:endParaRPr lang="en-ZA" altLang="en-US" sz="2000" dirty="0">
              <a:sym typeface="+mn-ea"/>
            </a:endParaRPr>
          </a:p>
          <a:p>
            <a:pPr marL="180975" indent="-180975">
              <a:spcBef>
                <a:spcPts val="600"/>
              </a:spcBef>
            </a:pPr>
            <a:r>
              <a:rPr lang="en-ZA" altLang="en-US" sz="2000" dirty="0">
                <a:sym typeface="+mn-ea"/>
              </a:rPr>
              <a:t>After 3 years of 365 days, we have a “leap year” which has 366 days. </a:t>
            </a:r>
            <a:endParaRPr lang="en-ZA" altLang="en-US" sz="2000" dirty="0">
              <a:sym typeface="+mn-ea"/>
            </a:endParaRPr>
          </a:p>
          <a:p>
            <a:pPr marL="180975" indent="-180975">
              <a:spcBef>
                <a:spcPts val="600"/>
              </a:spcBef>
            </a:pPr>
            <a:r>
              <a:rPr lang="en-ZA" altLang="en-US" sz="2000" dirty="0">
                <a:sym typeface="+mn-ea"/>
              </a:rPr>
              <a:t>The years 2000, 2004, 2008, 2012, 2016, 2020 and 2024 are all leap years. </a:t>
            </a:r>
            <a:endParaRPr lang="en-ZA" altLang="en-US" sz="2000" dirty="0">
              <a:sym typeface="+mn-ea"/>
            </a:endParaRPr>
          </a:p>
          <a:p>
            <a:pPr marL="180975" indent="-180975">
              <a:spcBef>
                <a:spcPts val="600"/>
              </a:spcBef>
            </a:pPr>
            <a:r>
              <a:rPr lang="en-ZA" altLang="en-US" sz="2000" dirty="0">
                <a:sym typeface="+mn-ea"/>
              </a:rPr>
              <a:t>A year has 52 weeks and 1 day left over (or 2 in a leap year).</a:t>
            </a:r>
            <a:endParaRPr lang="en-ZA" altLang="en-US" sz="2000" dirty="0">
              <a:sym typeface="+mn-ea"/>
            </a:endParaRPr>
          </a:p>
          <a:p>
            <a:pPr marL="180975" indent="-180975">
              <a:spcBef>
                <a:spcPts val="600"/>
              </a:spcBef>
            </a:pPr>
            <a:r>
              <a:rPr lang="en-ZA" altLang="en-US" sz="2000" dirty="0">
                <a:sym typeface="+mn-ea"/>
              </a:rPr>
              <a:t>There are 12 months in a year.</a:t>
            </a:r>
            <a:endParaRPr lang="en-ZA" altLang="en-US" sz="2000" dirty="0">
              <a:sym typeface="+mn-ea"/>
            </a:endParaRPr>
          </a:p>
          <a:p>
            <a:pPr marL="180975" indent="-180975">
              <a:spcBef>
                <a:spcPts val="600"/>
              </a:spcBef>
            </a:pPr>
            <a:r>
              <a:rPr lang="en-ZA" altLang="en-US" sz="2000" dirty="0">
                <a:sym typeface="+mn-ea"/>
              </a:rPr>
              <a:t>The months have 30 or 31 days, except for February, which has 28 days (or 29 days in a leap year</a:t>
            </a:r>
            <a:r>
              <a:rPr lang="en-ZA" altLang="en-US" sz="2000" dirty="0" smtClean="0">
                <a:sym typeface="+mn-ea"/>
              </a:rPr>
              <a:t>).</a:t>
            </a:r>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3.3</a:t>
            </a:r>
            <a:endParaRPr lang="en-GB" dirty="0">
              <a:solidFill>
                <a:schemeClr val="bg1">
                  <a:lumMod val="65000"/>
                </a:schemeClr>
              </a:solidFill>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5752" y="1412875"/>
            <a:ext cx="4434437" cy="1994496"/>
          </a:xfrm>
          <a:prstGeom prst="rect">
            <a:avLst/>
          </a:prstGeom>
        </p:spPr>
      </p:pic>
      <p:sp>
        <p:nvSpPr>
          <p:cNvPr id="6" name="Rectangle 5"/>
          <p:cNvSpPr/>
          <p:nvPr/>
        </p:nvSpPr>
        <p:spPr>
          <a:xfrm>
            <a:off x="4960189" y="1412875"/>
            <a:ext cx="2959849" cy="1994496"/>
          </a:xfrm>
          <a:prstGeom prst="rect">
            <a:avLst/>
          </a:prstGeom>
          <a:solidFill>
            <a:srgbClr val="DBA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sz="2400" b="1" dirty="0" smtClean="0">
                <a:sym typeface="+mn-ea"/>
              </a:rPr>
              <a:t> </a:t>
            </a:r>
            <a:r>
              <a:rPr lang="en-ZA" altLang="en-US" sz="2600" b="1" dirty="0" smtClean="0">
                <a:sym typeface="+mn-ea"/>
              </a:rPr>
              <a:t>1 </a:t>
            </a:r>
            <a:r>
              <a:rPr lang="en-ZA" altLang="en-US" sz="2600" b="1" dirty="0">
                <a:sym typeface="+mn-ea"/>
              </a:rPr>
              <a:t>year = 365¼ days</a:t>
            </a:r>
            <a:r>
              <a:rPr lang="en-ZA" altLang="en-US" dirty="0">
                <a:sym typeface="+mn-ea"/>
              </a:rPr>
              <a:t>	</a:t>
            </a:r>
            <a:endParaRPr lang="en-ZA" altLang="en-US" dirty="0">
              <a:sym typeface="+mn-ea"/>
            </a:endParaRPr>
          </a:p>
          <a:p>
            <a:pPr algn="ctr"/>
            <a:r>
              <a:rPr lang="en-ZA" altLang="en-US" dirty="0" smtClean="0">
                <a:sym typeface="+mn-ea"/>
              </a:rPr>
              <a:t>The </a:t>
            </a:r>
            <a:r>
              <a:rPr lang="en-ZA" altLang="en-US" dirty="0">
                <a:sym typeface="+mn-ea"/>
              </a:rPr>
              <a:t>earth takes this long </a:t>
            </a:r>
            <a:r>
              <a:rPr lang="en-ZA" altLang="en-US" dirty="0" smtClean="0">
                <a:sym typeface="+mn-ea"/>
              </a:rPr>
              <a:t>to move </a:t>
            </a:r>
            <a:r>
              <a:rPr lang="en-ZA" altLang="en-US" dirty="0">
                <a:sym typeface="+mn-ea"/>
              </a:rPr>
              <a:t>once </a:t>
            </a:r>
            <a:r>
              <a:rPr lang="en-ZA" altLang="en-US" dirty="0" smtClean="0">
                <a:sym typeface="+mn-ea"/>
              </a:rPr>
              <a:t>around </a:t>
            </a:r>
            <a:r>
              <a:rPr lang="en-ZA" altLang="en-US" dirty="0">
                <a:sym typeface="+mn-ea"/>
              </a:rPr>
              <a:t>the sun. </a:t>
            </a:r>
            <a:endParaRPr lang="en-ZA" altLang="en-US" dirty="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3 Module 3_15">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93497" y="1439769"/>
            <a:ext cx="6109305" cy="4320000"/>
          </a:xfrm>
          <a:prstGeom prst="rect">
            <a:avLst/>
          </a:prstGeom>
        </p:spPr>
      </p:pic>
      <p:sp>
        <p:nvSpPr>
          <p:cNvPr id="5" name="Rectangle 4"/>
          <p:cNvSpPr/>
          <p:nvPr/>
        </p:nvSpPr>
        <p:spPr>
          <a:xfrm>
            <a:off x="219074" y="1239839"/>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3.7 page 465</a:t>
            </a: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80" y="1915854"/>
            <a:ext cx="2970990" cy="3504063"/>
          </a:xfrm>
          <a:prstGeom prst="rect">
            <a:avLst/>
          </a:prstGeom>
        </p:spPr>
      </p:pic>
      <p:sp>
        <p:nvSpPr>
          <p:cNvPr id="7" name="Text Placeholder 3"/>
          <p:cNvSpPr txBox="1"/>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smtClean="0">
                <a:solidFill>
                  <a:schemeClr val="bg1">
                    <a:lumMod val="65000"/>
                  </a:schemeClr>
                </a:solidFill>
              </a:rPr>
              <a:t>Unit 3.3</a:t>
            </a:r>
            <a:endParaRPr lang="en-GB" sz="1800" b="1"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12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3.3 </a:t>
            </a:r>
            <a:endParaRPr lang="en-ZA" dirty="0"/>
          </a:p>
        </p:txBody>
      </p:sp>
      <p:sp>
        <p:nvSpPr>
          <p:cNvPr id="3" name="Content Placeholder 2"/>
          <p:cNvSpPr>
            <a:spLocks noGrp="1"/>
          </p:cNvSpPr>
          <p:nvPr>
            <p:ph sz="quarter" idx="10"/>
          </p:nvPr>
        </p:nvSpPr>
        <p:spPr/>
        <p:txBody>
          <a:bodyPr/>
          <a:lstStyle/>
          <a:p>
            <a:r>
              <a:rPr lang="en-ZA" dirty="0" smtClean="0"/>
              <a:t>Exercise 3.3</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3.3 </a:t>
            </a:r>
            <a:r>
              <a:rPr lang="en-US" altLang="en-US" sz="2000" dirty="0" smtClean="0"/>
              <a:t>on </a:t>
            </a:r>
            <a:r>
              <a:rPr lang="en-US" altLang="en-US" sz="2000" b="1" dirty="0"/>
              <a:t>page </a:t>
            </a:r>
            <a:r>
              <a:rPr lang="en-ZA" altLang="en-US" sz="2000" b="1" dirty="0" smtClean="0"/>
              <a:t>47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Solving problems involving time</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3.3</a:t>
            </a:r>
            <a:endParaRPr lang="en-GB" dirty="0">
              <a:solidFill>
                <a:schemeClr val="bg1">
                  <a:lumMod val="65000"/>
                </a:schemeClr>
              </a:solidFill>
            </a:endParaRPr>
          </a:p>
        </p:txBody>
      </p:sp>
      <p:grpSp>
        <p:nvGrpSpPr>
          <p:cNvPr id="5" name="Group 4"/>
          <p:cNvGrpSpPr/>
          <p:nvPr/>
        </p:nvGrpSpPr>
        <p:grpSpPr>
          <a:xfrm>
            <a:off x="863600" y="1412875"/>
            <a:ext cx="7198724" cy="1470078"/>
            <a:chOff x="863600" y="2622794"/>
            <a:chExt cx="7198724" cy="1470078"/>
          </a:xfrm>
        </p:grpSpPr>
        <p:sp>
          <p:nvSpPr>
            <p:cNvPr id="6" name="Rectangle 5"/>
            <p:cNvSpPr/>
            <p:nvPr/>
          </p:nvSpPr>
          <p:spPr>
            <a:xfrm>
              <a:off x="863600" y="2622794"/>
              <a:ext cx="7198724" cy="147007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p:nvPr/>
          </p:nvSpPr>
          <p:spPr>
            <a:xfrm>
              <a:off x="1540457" y="2859129"/>
              <a:ext cx="6448590" cy="1154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ZA" altLang="en-US" sz="2000" b="1" i="1" dirty="0">
                  <a:solidFill>
                    <a:schemeClr val="bg1"/>
                  </a:solidFill>
                  <a:sym typeface="+mn-ea"/>
                </a:rPr>
                <a:t>Example 3.8 page 48</a:t>
              </a:r>
              <a:endParaRPr lang="en-ZA" altLang="en-US" sz="2000" b="1" i="1" dirty="0">
                <a:solidFill>
                  <a:schemeClr val="bg1"/>
                </a:solidFill>
                <a:sym typeface="+mn-ea"/>
              </a:endParaRPr>
            </a:p>
            <a:p>
              <a:pPr marL="266700" indent="-266700">
                <a:buFont typeface="+mj-lt"/>
                <a:buAutoNum type="arabicPeriod" startAt="2"/>
              </a:pPr>
              <a:r>
                <a:rPr lang="en-ZA" altLang="en-US" sz="2000" dirty="0"/>
                <a:t>If a flight starts at 06:43 and is 3 hours and 45 min long, at what time will the aeroplane land?</a:t>
              </a:r>
              <a:endParaRPr lang="en-ZA" altLang="en-US" sz="2000" dirty="0"/>
            </a:p>
          </p:txBody>
        </p:sp>
      </p:grpSp>
      <p:grpSp>
        <p:nvGrpSpPr>
          <p:cNvPr id="8" name="Group 7"/>
          <p:cNvGrpSpPr/>
          <p:nvPr/>
        </p:nvGrpSpPr>
        <p:grpSpPr>
          <a:xfrm>
            <a:off x="352501" y="1504151"/>
            <a:ext cx="1029149" cy="955774"/>
            <a:chOff x="352501" y="2871461"/>
            <a:chExt cx="1525437" cy="1416679"/>
          </a:xfrm>
        </p:grpSpPr>
        <p:sp>
          <p:nvSpPr>
            <p:cNvPr id="9" name="Rectangle 8"/>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1" name="Rectangle 10"/>
          <p:cNvSpPr/>
          <p:nvPr/>
        </p:nvSpPr>
        <p:spPr>
          <a:xfrm>
            <a:off x="863600" y="3024178"/>
            <a:ext cx="7198724" cy="2997210"/>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2" name="Group 11"/>
          <p:cNvGrpSpPr>
            <a:grpSpLocks noChangeAspect="1"/>
          </p:cNvGrpSpPr>
          <p:nvPr/>
        </p:nvGrpSpPr>
        <p:grpSpPr>
          <a:xfrm>
            <a:off x="348042" y="3113626"/>
            <a:ext cx="1031115" cy="957600"/>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9988" y="2055109"/>
            <a:ext cx="2996324" cy="3540458"/>
          </a:xfrm>
          <a:prstGeom prst="rect">
            <a:avLst/>
          </a:prstGeom>
          <a:noFill/>
          <a:ln>
            <a:noFill/>
          </a:ln>
        </p:spPr>
      </p:pic>
      <p:sp>
        <p:nvSpPr>
          <p:cNvPr id="16" name="Content Placeholder 2"/>
          <p:cNvSpPr txBox="1"/>
          <p:nvPr/>
        </p:nvSpPr>
        <p:spPr>
          <a:xfrm>
            <a:off x="1523054" y="3208786"/>
            <a:ext cx="6438974" cy="27435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600"/>
              </a:spcBef>
              <a:buFont typeface="+mj-lt"/>
              <a:buAutoNum type="arabicPeriod" startAt="2"/>
            </a:pPr>
            <a:r>
              <a:rPr lang="en-ZA" altLang="en-US" sz="2000" dirty="0"/>
              <a:t> </a:t>
            </a:r>
            <a:endParaRPr lang="en-ZA" altLang="en-US" sz="2000" dirty="0" smtClean="0"/>
          </a:p>
          <a:p>
            <a:pPr marL="85725" indent="0">
              <a:spcBef>
                <a:spcPts val="600"/>
              </a:spcBef>
              <a:buNone/>
            </a:pPr>
            <a:r>
              <a:rPr lang="en-ZA" altLang="en-US" sz="2000" dirty="0" smtClean="0"/>
              <a:t>06:43 </a:t>
            </a:r>
            <a:r>
              <a:rPr lang="en-ZA" altLang="en-US" sz="2000" dirty="0"/>
              <a:t>+ 3 h = 09:43			</a:t>
            </a:r>
            <a:endParaRPr lang="en-ZA" altLang="en-US" sz="2000" dirty="0"/>
          </a:p>
          <a:p>
            <a:pPr marL="85725" indent="0">
              <a:spcBef>
                <a:spcPts val="600"/>
              </a:spcBef>
              <a:buNone/>
            </a:pPr>
            <a:r>
              <a:rPr lang="en-ZA" altLang="en-US" sz="2000" dirty="0"/>
              <a:t>09:43 + 45 min 				</a:t>
            </a:r>
            <a:endParaRPr lang="en-ZA" altLang="en-US" sz="2000" dirty="0"/>
          </a:p>
          <a:p>
            <a:pPr marL="85725" indent="0">
              <a:spcBef>
                <a:spcPts val="600"/>
              </a:spcBef>
              <a:buNone/>
            </a:pPr>
            <a:r>
              <a:rPr lang="en-ZA" altLang="en-US" sz="2000" dirty="0"/>
              <a:t>= 09:43 + 17 min + 28 </a:t>
            </a:r>
            <a:r>
              <a:rPr lang="en-ZA" altLang="en-US" sz="2000" dirty="0" smtClean="0"/>
              <a:t>min     </a:t>
            </a:r>
            <a:endParaRPr lang="en-ZA" altLang="en-US" sz="2000" dirty="0" smtClean="0"/>
          </a:p>
          <a:p>
            <a:pPr marL="85725" indent="0">
              <a:spcBef>
                <a:spcPts val="600"/>
              </a:spcBef>
              <a:buNone/>
            </a:pPr>
            <a:r>
              <a:rPr lang="en-ZA" altLang="en-US" sz="2000" dirty="0" smtClean="0"/>
              <a:t>= </a:t>
            </a:r>
            <a:r>
              <a:rPr lang="en-ZA" altLang="en-US" sz="2000" dirty="0"/>
              <a:t>10:00 + 28 min 				</a:t>
            </a:r>
            <a:endParaRPr lang="en-ZA" altLang="en-US" sz="2000" dirty="0" smtClean="0"/>
          </a:p>
          <a:p>
            <a:pPr marL="85725" indent="0">
              <a:spcBef>
                <a:spcPts val="600"/>
              </a:spcBef>
              <a:buNone/>
            </a:pPr>
            <a:r>
              <a:rPr lang="en-ZA" altLang="en-US" sz="2000" dirty="0" smtClean="0"/>
              <a:t>= 10:28</a:t>
            </a:r>
            <a:endParaRPr lang="en-ZA" altLang="en-US" sz="2000" dirty="0" smtClean="0"/>
          </a:p>
          <a:p>
            <a:pPr marL="85725" indent="0">
              <a:spcBef>
                <a:spcPts val="600"/>
              </a:spcBef>
              <a:buNone/>
            </a:pPr>
            <a:r>
              <a:rPr lang="en-ZA" altLang="en-US" sz="2000" dirty="0" smtClean="0"/>
              <a:t>The plane will land at 10:28</a:t>
            </a:r>
            <a:endParaRPr lang="en-ZA" altLang="en-US" sz="2000" dirty="0"/>
          </a:p>
        </p:txBody>
      </p:sp>
      <p:sp>
        <p:nvSpPr>
          <p:cNvPr id="17" name="Content Placeholder 2"/>
          <p:cNvSpPr txBox="1"/>
          <p:nvPr/>
        </p:nvSpPr>
        <p:spPr>
          <a:xfrm>
            <a:off x="4010334" y="3199919"/>
            <a:ext cx="4533044" cy="27435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ZA" altLang="en-US" sz="2000" b="1" dirty="0" smtClean="0">
                <a:sym typeface="+mn-ea"/>
              </a:rPr>
              <a:t>OR</a:t>
            </a:r>
            <a:r>
              <a:rPr lang="en-ZA" altLang="en-US" sz="2000" dirty="0" smtClean="0">
                <a:sym typeface="+mn-ea"/>
              </a:rPr>
              <a:t> </a:t>
            </a:r>
            <a:r>
              <a:rPr lang="en-ZA" altLang="en-US" sz="2000" dirty="0">
                <a:sym typeface="+mn-ea"/>
              </a:rPr>
              <a:t>	</a:t>
            </a:r>
            <a:endParaRPr lang="en-ZA" altLang="en-US" sz="2000" dirty="0" smtClean="0">
              <a:sym typeface="+mn-ea"/>
            </a:endParaRPr>
          </a:p>
          <a:p>
            <a:pPr marL="0" indent="0">
              <a:spcBef>
                <a:spcPts val="600"/>
              </a:spcBef>
              <a:buNone/>
            </a:pPr>
            <a:r>
              <a:rPr lang="en-ZA" altLang="en-US" sz="2000" dirty="0" smtClean="0">
                <a:sym typeface="+mn-ea"/>
              </a:rPr>
              <a:t>          09:45 </a:t>
            </a:r>
            <a:r>
              <a:rPr lang="en-ZA" altLang="en-US" sz="2000" dirty="0">
                <a:sym typeface="+mn-ea"/>
              </a:rPr>
              <a:t>+ 15 min + 30 min </a:t>
            </a:r>
            <a:r>
              <a:rPr lang="en-ZA" altLang="en-US" sz="2000" dirty="0" smtClean="0">
                <a:sym typeface="+mn-ea"/>
              </a:rPr>
              <a:t> - </a:t>
            </a:r>
            <a:r>
              <a:rPr lang="en-ZA" altLang="en-US" sz="2000" dirty="0">
                <a:sym typeface="+mn-ea"/>
              </a:rPr>
              <a:t>2 min</a:t>
            </a:r>
            <a:endParaRPr lang="en-ZA" altLang="en-US" sz="2000" dirty="0"/>
          </a:p>
          <a:p>
            <a:pPr marL="85725" indent="0">
              <a:spcBef>
                <a:spcPts val="600"/>
              </a:spcBef>
              <a:buNone/>
            </a:pPr>
            <a:r>
              <a:rPr lang="en-ZA" altLang="en-US" sz="2000" dirty="0" smtClean="0"/>
              <a:t>        = </a:t>
            </a:r>
            <a:r>
              <a:rPr lang="en-ZA" altLang="en-US" sz="2000" dirty="0"/>
              <a:t>10:00 + 30 min - 2 min</a:t>
            </a:r>
            <a:endParaRPr lang="en-ZA" altLang="en-US" sz="2000" dirty="0"/>
          </a:p>
          <a:p>
            <a:pPr marL="85725" indent="0">
              <a:spcBef>
                <a:spcPts val="600"/>
              </a:spcBef>
              <a:buNone/>
            </a:pPr>
            <a:r>
              <a:rPr lang="en-ZA" altLang="en-US" sz="2000" dirty="0" smtClean="0"/>
              <a:t>        = 10:28</a:t>
            </a:r>
            <a:endParaRPr lang="en-ZA"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900" decel="100000" fill="hold"/>
                                        <p:tgtEl>
                                          <p:spTgt spid="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900" decel="100000" fill="hold"/>
                                        <p:tgtEl>
                                          <p:spTgt spid="1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xEl>
                                              <p:pRg st="1" end="1"/>
                                            </p:txEl>
                                          </p:spTgt>
                                        </p:tgtEl>
                                        <p:attrNameLst>
                                          <p:attrName>style.visibility</p:attrName>
                                        </p:attrNameLst>
                                      </p:cBhvr>
                                      <p:to>
                                        <p:strVal val="visible"/>
                                      </p:to>
                                    </p:set>
                                    <p:animEffect transition="in" filter="fade">
                                      <p:cBhvr>
                                        <p:cTn id="38" dur="500"/>
                                        <p:tgtEl>
                                          <p:spTgt spid="1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xEl>
                                              <p:pRg st="2" end="2"/>
                                            </p:txEl>
                                          </p:spTgt>
                                        </p:tgtEl>
                                        <p:attrNameLst>
                                          <p:attrName>style.visibility</p:attrName>
                                        </p:attrNameLst>
                                      </p:cBhvr>
                                      <p:to>
                                        <p:strVal val="visible"/>
                                      </p:to>
                                    </p:set>
                                    <p:animEffect transition="in" filter="fade">
                                      <p:cBhvr>
                                        <p:cTn id="43" dur="500"/>
                                        <p:tgtEl>
                                          <p:spTgt spid="1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xEl>
                                              <p:pRg st="3" end="3"/>
                                            </p:txEl>
                                          </p:spTgt>
                                        </p:tgtEl>
                                        <p:attrNameLst>
                                          <p:attrName>style.visibility</p:attrName>
                                        </p:attrNameLst>
                                      </p:cBhvr>
                                      <p:to>
                                        <p:strVal val="visible"/>
                                      </p:to>
                                    </p:set>
                                    <p:animEffect transition="in" filter="fade">
                                      <p:cBhvr>
                                        <p:cTn id="48" dur="500"/>
                                        <p:tgtEl>
                                          <p:spTgt spid="16">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xEl>
                                              <p:pRg st="4" end="4"/>
                                            </p:txEl>
                                          </p:spTgt>
                                        </p:tgtEl>
                                        <p:attrNameLst>
                                          <p:attrName>style.visibility</p:attrName>
                                        </p:attrNameLst>
                                      </p:cBhvr>
                                      <p:to>
                                        <p:strVal val="visible"/>
                                      </p:to>
                                    </p:set>
                                    <p:animEffect transition="in" filter="fade">
                                      <p:cBhvr>
                                        <p:cTn id="53" dur="500"/>
                                        <p:tgtEl>
                                          <p:spTgt spid="16">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xEl>
                                              <p:pRg st="5" end="5"/>
                                            </p:txEl>
                                          </p:spTgt>
                                        </p:tgtEl>
                                        <p:attrNameLst>
                                          <p:attrName>style.visibility</p:attrName>
                                        </p:attrNameLst>
                                      </p:cBhvr>
                                      <p:to>
                                        <p:strVal val="visible"/>
                                      </p:to>
                                    </p:set>
                                    <p:animEffect transition="in" filter="fade">
                                      <p:cBhvr>
                                        <p:cTn id="58" dur="500"/>
                                        <p:tgtEl>
                                          <p:spTgt spid="16">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xEl>
                                              <p:pRg st="6" end="6"/>
                                            </p:txEl>
                                          </p:spTgt>
                                        </p:tgtEl>
                                        <p:attrNameLst>
                                          <p:attrName>style.visibility</p:attrName>
                                        </p:attrNameLst>
                                      </p:cBhvr>
                                      <p:to>
                                        <p:strVal val="visible"/>
                                      </p:to>
                                    </p:set>
                                    <p:animEffect transition="in" filter="fade">
                                      <p:cBhvr>
                                        <p:cTn id="63" dur="500"/>
                                        <p:tgtEl>
                                          <p:spTgt spid="16">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xEl>
                                              <p:pRg st="0" end="0"/>
                                            </p:txEl>
                                          </p:spTgt>
                                        </p:tgtEl>
                                        <p:attrNameLst>
                                          <p:attrName>style.visibility</p:attrName>
                                        </p:attrNameLst>
                                      </p:cBhvr>
                                      <p:to>
                                        <p:strVal val="visible"/>
                                      </p:to>
                                    </p:set>
                                    <p:animEffect transition="in" filter="fade">
                                      <p:cBhvr>
                                        <p:cTn id="68" dur="500"/>
                                        <p:tgtEl>
                                          <p:spTgt spid="17">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xEl>
                                              <p:pRg st="1" end="1"/>
                                            </p:txEl>
                                          </p:spTgt>
                                        </p:tgtEl>
                                        <p:attrNameLst>
                                          <p:attrName>style.visibility</p:attrName>
                                        </p:attrNameLst>
                                      </p:cBhvr>
                                      <p:to>
                                        <p:strVal val="visible"/>
                                      </p:to>
                                    </p:set>
                                    <p:animEffect transition="in" filter="fade">
                                      <p:cBhvr>
                                        <p:cTn id="73" dur="500"/>
                                        <p:tgtEl>
                                          <p:spTgt spid="17">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7">
                                            <p:txEl>
                                              <p:pRg st="2" end="2"/>
                                            </p:txEl>
                                          </p:spTgt>
                                        </p:tgtEl>
                                        <p:attrNameLst>
                                          <p:attrName>style.visibility</p:attrName>
                                        </p:attrNameLst>
                                      </p:cBhvr>
                                      <p:to>
                                        <p:strVal val="visible"/>
                                      </p:to>
                                    </p:set>
                                    <p:animEffect transition="in" filter="fade">
                                      <p:cBhvr>
                                        <p:cTn id="78" dur="500"/>
                                        <p:tgtEl>
                                          <p:spTgt spid="17">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7">
                                            <p:txEl>
                                              <p:pRg st="3" end="3"/>
                                            </p:txEl>
                                          </p:spTgt>
                                        </p:tgtEl>
                                        <p:attrNameLst>
                                          <p:attrName>style.visibility</p:attrName>
                                        </p:attrNameLst>
                                      </p:cBhvr>
                                      <p:to>
                                        <p:strVal val="visible"/>
                                      </p:to>
                                    </p:set>
                                    <p:animEffect transition="in" filter="fade">
                                      <p:cBhvr>
                                        <p:cTn id="83"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uiExpand="1" build="p"/>
      <p:bldP spid="1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3.4</a:t>
            </a:r>
            <a:endParaRPr lang="en-ZA" dirty="0"/>
          </a:p>
        </p:txBody>
      </p:sp>
      <p:sp>
        <p:nvSpPr>
          <p:cNvPr id="3" name="Content Placeholder 2"/>
          <p:cNvSpPr>
            <a:spLocks noGrp="1"/>
          </p:cNvSpPr>
          <p:nvPr>
            <p:ph sz="quarter" idx="10"/>
          </p:nvPr>
        </p:nvSpPr>
        <p:spPr/>
        <p:txBody>
          <a:bodyPr/>
          <a:lstStyle/>
          <a:p>
            <a:r>
              <a:rPr lang="en-ZA" dirty="0" smtClean="0"/>
              <a:t>Exercise 3.4</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3.4 </a:t>
            </a:r>
            <a:r>
              <a:rPr lang="en-US" altLang="en-US" sz="2000" dirty="0" smtClean="0"/>
              <a:t>on </a:t>
            </a:r>
            <a:r>
              <a:rPr lang="en-US" altLang="en-US" sz="2000" b="1" dirty="0"/>
              <a:t>page </a:t>
            </a:r>
            <a:r>
              <a:rPr lang="en-US" altLang="en-US" sz="2000" b="1" dirty="0" smtClean="0"/>
              <a:t>5</a:t>
            </a:r>
            <a:r>
              <a:rPr lang="en-ZA" altLang="en-US" sz="2000" b="1" dirty="0" smtClean="0"/>
              <a:t>0</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smtClean="0"/>
              <a:t>3.1	Perform </a:t>
            </a:r>
            <a:r>
              <a:rPr lang="en-ZA" dirty="0"/>
              <a:t>conversions using known relationships </a:t>
            </a:r>
            <a:endParaRPr lang="en-ZA" dirty="0"/>
          </a:p>
          <a:p>
            <a:pPr marL="0" indent="0">
              <a:buNone/>
            </a:pPr>
            <a:r>
              <a:rPr lang="en-ZA" dirty="0" smtClean="0"/>
              <a:t>3.2	Convert </a:t>
            </a:r>
            <a:r>
              <a:rPr lang="en-ZA" dirty="0"/>
              <a:t>units of measurement using given </a:t>
            </a:r>
            <a:r>
              <a:rPr lang="en-ZA" dirty="0" smtClean="0"/>
              <a:t>	conversion </a:t>
            </a:r>
            <a:r>
              <a:rPr lang="en-ZA" dirty="0"/>
              <a:t>factors and tables</a:t>
            </a:r>
            <a:endParaRPr lang="en-ZA" dirty="0"/>
          </a:p>
          <a:p>
            <a:pPr marL="0" indent="0">
              <a:buNone/>
            </a:pPr>
            <a:r>
              <a:rPr lang="en-ZA" altLang="en-GB" dirty="0" smtClean="0"/>
              <a:t>3.3	Time </a:t>
            </a:r>
            <a:r>
              <a:rPr lang="en-ZA" altLang="en-GB" dirty="0"/>
              <a:t>notation and calculations</a:t>
            </a:r>
            <a:endParaRPr lang="en-ZA" altLang="en-GB" dirty="0"/>
          </a:p>
          <a:p>
            <a:pPr marL="0" indent="0">
              <a:buNone/>
            </a:pPr>
            <a:r>
              <a:rPr lang="en-ZA" altLang="en-GB" dirty="0" smtClean="0"/>
              <a:t>3.4	Solving </a:t>
            </a:r>
            <a:r>
              <a:rPr lang="en-ZA" altLang="en-GB" dirty="0"/>
              <a:t>problems involving time</a:t>
            </a:r>
            <a:endParaRPr lang="en-ZA" altLang="en-GB" dirty="0"/>
          </a:p>
          <a:p>
            <a:pPr marL="0" indent="0">
              <a:buNone/>
            </a:pPr>
            <a:r>
              <a:rPr lang="en-ZA" altLang="en-GB" dirty="0" smtClean="0"/>
              <a:t>3.5	Solve </a:t>
            </a:r>
            <a:r>
              <a:rPr lang="en-ZA" altLang="en-GB" dirty="0"/>
              <a:t>problems involving different time zones</a:t>
            </a:r>
            <a:endParaRPr lang="en-ZA" alt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Production </a:t>
            </a:r>
            <a:r>
              <a:rPr lang="en-ZA" dirty="0" smtClean="0">
                <a:sym typeface="+mn-ea"/>
              </a:rPr>
              <a:t>timetables</a:t>
            </a:r>
            <a:endParaRPr lang="en-GB" dirty="0"/>
          </a:p>
        </p:txBody>
      </p:sp>
      <p:sp>
        <p:nvSpPr>
          <p:cNvPr id="3" name="Content Placeholder 2"/>
          <p:cNvSpPr>
            <a:spLocks noGrp="1"/>
          </p:cNvSpPr>
          <p:nvPr>
            <p:ph idx="1"/>
          </p:nvPr>
        </p:nvSpPr>
        <p:spPr/>
        <p:txBody>
          <a:bodyPr/>
          <a:lstStyle/>
          <a:p>
            <a:pPr marL="0" indent="0">
              <a:buNone/>
            </a:pPr>
            <a:r>
              <a:rPr lang="en-ZA" altLang="en-GB" sz="2000" dirty="0">
                <a:sym typeface="+mn-ea"/>
              </a:rPr>
              <a:t>A production timetable, or a planned schedule for completing all of the tasks for a larger job needs to</a:t>
            </a:r>
            <a:r>
              <a:rPr lang="en-ZA" altLang="en-GB" sz="2000" dirty="0" smtClean="0">
                <a:sym typeface="+mn-ea"/>
              </a:rPr>
              <a:t>:</a:t>
            </a:r>
            <a:endParaRPr lang="en-GB" sz="2000" dirty="0"/>
          </a:p>
        </p:txBody>
      </p:sp>
      <p:sp>
        <p:nvSpPr>
          <p:cNvPr id="4" name="Text Placeholder 3"/>
          <p:cNvSpPr>
            <a:spLocks noGrp="1"/>
          </p:cNvSpPr>
          <p:nvPr>
            <p:ph type="body" sz="quarter" idx="10"/>
          </p:nvPr>
        </p:nvSpPr>
        <p:spPr/>
        <p:txBody>
          <a:bodyPr/>
          <a:lstStyle/>
          <a:p>
            <a:r>
              <a:rPr lang="en-ZA" dirty="0">
                <a:solidFill>
                  <a:schemeClr val="bg1">
                    <a:lumMod val="50000"/>
                  </a:schemeClr>
                </a:solidFill>
              </a:rPr>
              <a:t>Unit </a:t>
            </a:r>
            <a:r>
              <a:rPr lang="en-ZA" dirty="0" smtClean="0">
                <a:solidFill>
                  <a:schemeClr val="bg1">
                    <a:lumMod val="50000"/>
                  </a:schemeClr>
                </a:solidFill>
              </a:rPr>
              <a:t>3.4</a:t>
            </a:r>
            <a:endParaRPr lang="en-GB" dirty="0">
              <a:solidFill>
                <a:schemeClr val="bg1">
                  <a:lumMod val="50000"/>
                </a:schemeClr>
              </a:solidFill>
            </a:endParaRPr>
          </a:p>
        </p:txBody>
      </p:sp>
      <p:sp>
        <p:nvSpPr>
          <p:cNvPr id="5" name="Rectangle 4"/>
          <p:cNvSpPr/>
          <p:nvPr/>
        </p:nvSpPr>
        <p:spPr>
          <a:xfrm>
            <a:off x="498075" y="2291331"/>
            <a:ext cx="7416297" cy="538133"/>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1230203" y="2369368"/>
            <a:ext cx="6682893" cy="369332"/>
          </a:xfrm>
          <a:prstGeom prst="rect">
            <a:avLst/>
          </a:prstGeom>
          <a:noFill/>
        </p:spPr>
        <p:txBody>
          <a:bodyPr wrap="square" rtlCol="0">
            <a:spAutoFit/>
          </a:bodyPr>
          <a:lstStyle/>
          <a:p>
            <a:pPr marL="342900" indent="-342900"/>
            <a:r>
              <a:rPr lang="en-ZA" altLang="en-GB" dirty="0" smtClean="0">
                <a:sym typeface="+mn-ea"/>
              </a:rPr>
              <a:t>Order </a:t>
            </a:r>
            <a:r>
              <a:rPr lang="en-ZA" altLang="en-GB" dirty="0">
                <a:sym typeface="+mn-ea"/>
              </a:rPr>
              <a:t>the tasks correctly and plan the duration for each </a:t>
            </a:r>
            <a:r>
              <a:rPr lang="en-ZA" altLang="en-GB" dirty="0" smtClean="0">
                <a:sym typeface="+mn-ea"/>
              </a:rPr>
              <a:t>task.</a:t>
            </a:r>
            <a:endParaRPr lang="en-ZA" altLang="en-GB" dirty="0">
              <a:sym typeface="+mn-ea"/>
            </a:endParaRPr>
          </a:p>
        </p:txBody>
      </p:sp>
      <p:sp>
        <p:nvSpPr>
          <p:cNvPr id="8" name="Rectangle 7"/>
          <p:cNvSpPr/>
          <p:nvPr/>
        </p:nvSpPr>
        <p:spPr>
          <a:xfrm>
            <a:off x="1116284" y="2379671"/>
            <a:ext cx="45719" cy="36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p:cNvSpPr/>
          <p:nvPr/>
        </p:nvSpPr>
        <p:spPr>
          <a:xfrm>
            <a:off x="495523" y="2907501"/>
            <a:ext cx="7416297" cy="538133"/>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5" name="TextBox 14"/>
          <p:cNvSpPr txBox="1"/>
          <p:nvPr/>
        </p:nvSpPr>
        <p:spPr>
          <a:xfrm>
            <a:off x="1227651" y="2985538"/>
            <a:ext cx="6682893" cy="369332"/>
          </a:xfrm>
          <a:prstGeom prst="rect">
            <a:avLst/>
          </a:prstGeom>
          <a:noFill/>
        </p:spPr>
        <p:txBody>
          <a:bodyPr wrap="square" rtlCol="0">
            <a:spAutoFit/>
          </a:bodyPr>
          <a:lstStyle/>
          <a:p>
            <a:pPr marL="342900" indent="-342900"/>
            <a:r>
              <a:rPr lang="en-ZA" altLang="en-GB" dirty="0" smtClean="0">
                <a:sym typeface="+mn-ea"/>
              </a:rPr>
              <a:t>Manage </a:t>
            </a:r>
            <a:r>
              <a:rPr lang="en-ZA" altLang="en-GB" dirty="0">
                <a:sym typeface="+mn-ea"/>
              </a:rPr>
              <a:t>the </a:t>
            </a:r>
            <a:r>
              <a:rPr lang="en-ZA" altLang="en-GB" dirty="0" smtClean="0">
                <a:sym typeface="+mn-ea"/>
              </a:rPr>
              <a:t>workflow.</a:t>
            </a:r>
            <a:endParaRPr lang="en-ZA" altLang="en-GB" dirty="0">
              <a:sym typeface="+mn-ea"/>
            </a:endParaRPr>
          </a:p>
        </p:txBody>
      </p:sp>
      <p:sp>
        <p:nvSpPr>
          <p:cNvPr id="16" name="Rectangle 15"/>
          <p:cNvSpPr/>
          <p:nvPr/>
        </p:nvSpPr>
        <p:spPr>
          <a:xfrm>
            <a:off x="1113732" y="2995841"/>
            <a:ext cx="45719" cy="360000"/>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6"/>
          <p:cNvSpPr/>
          <p:nvPr/>
        </p:nvSpPr>
        <p:spPr>
          <a:xfrm>
            <a:off x="495523" y="3523671"/>
            <a:ext cx="7416297" cy="538133"/>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8" name="TextBox 17"/>
          <p:cNvSpPr txBox="1"/>
          <p:nvPr/>
        </p:nvSpPr>
        <p:spPr>
          <a:xfrm>
            <a:off x="1227651" y="3601708"/>
            <a:ext cx="6682893" cy="369332"/>
          </a:xfrm>
          <a:prstGeom prst="rect">
            <a:avLst/>
          </a:prstGeom>
          <a:noFill/>
        </p:spPr>
        <p:txBody>
          <a:bodyPr wrap="square" rtlCol="0">
            <a:spAutoFit/>
          </a:bodyPr>
          <a:lstStyle/>
          <a:p>
            <a:pPr marL="342900" indent="-342900"/>
            <a:r>
              <a:rPr lang="en-ZA" altLang="en-GB" dirty="0" smtClean="0">
                <a:sym typeface="+mn-ea"/>
              </a:rPr>
              <a:t>Identify </a:t>
            </a:r>
            <a:r>
              <a:rPr lang="en-ZA" altLang="en-GB" dirty="0">
                <a:sym typeface="+mn-ea"/>
              </a:rPr>
              <a:t>resource and timing </a:t>
            </a:r>
            <a:r>
              <a:rPr lang="en-ZA" altLang="en-GB" dirty="0" smtClean="0">
                <a:sym typeface="+mn-ea"/>
              </a:rPr>
              <a:t>conflicts.</a:t>
            </a:r>
            <a:endParaRPr lang="en-ZA" altLang="en-GB" dirty="0">
              <a:sym typeface="+mn-ea"/>
            </a:endParaRPr>
          </a:p>
        </p:txBody>
      </p:sp>
      <p:sp>
        <p:nvSpPr>
          <p:cNvPr id="19" name="Rectangle 18"/>
          <p:cNvSpPr/>
          <p:nvPr/>
        </p:nvSpPr>
        <p:spPr>
          <a:xfrm>
            <a:off x="1113732" y="3612011"/>
            <a:ext cx="45719" cy="36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p:cNvSpPr/>
          <p:nvPr/>
        </p:nvSpPr>
        <p:spPr>
          <a:xfrm>
            <a:off x="492971" y="4139841"/>
            <a:ext cx="7416297" cy="538133"/>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1" name="TextBox 20"/>
          <p:cNvSpPr txBox="1"/>
          <p:nvPr/>
        </p:nvSpPr>
        <p:spPr>
          <a:xfrm>
            <a:off x="1225099" y="4217878"/>
            <a:ext cx="6682893" cy="369332"/>
          </a:xfrm>
          <a:prstGeom prst="rect">
            <a:avLst/>
          </a:prstGeom>
          <a:noFill/>
        </p:spPr>
        <p:txBody>
          <a:bodyPr wrap="square" rtlCol="0">
            <a:spAutoFit/>
          </a:bodyPr>
          <a:lstStyle/>
          <a:p>
            <a:pPr marL="342900" indent="-342900"/>
            <a:r>
              <a:rPr lang="en-ZA" altLang="en-GB" dirty="0" smtClean="0">
                <a:sym typeface="+mn-ea"/>
              </a:rPr>
              <a:t>Manage </a:t>
            </a:r>
            <a:r>
              <a:rPr lang="en-ZA" altLang="en-GB" dirty="0">
                <a:sym typeface="+mn-ea"/>
              </a:rPr>
              <a:t>the ordering of materials in </a:t>
            </a:r>
            <a:r>
              <a:rPr lang="en-ZA" altLang="en-GB" dirty="0" smtClean="0">
                <a:sym typeface="+mn-ea"/>
              </a:rPr>
              <a:t>time.</a:t>
            </a:r>
            <a:endParaRPr lang="en-ZA" altLang="en-GB" dirty="0">
              <a:sym typeface="+mn-ea"/>
            </a:endParaRPr>
          </a:p>
        </p:txBody>
      </p:sp>
      <p:sp>
        <p:nvSpPr>
          <p:cNvPr id="22" name="Rectangle 21"/>
          <p:cNvSpPr/>
          <p:nvPr/>
        </p:nvSpPr>
        <p:spPr>
          <a:xfrm>
            <a:off x="1111180" y="4228181"/>
            <a:ext cx="45719" cy="360000"/>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22"/>
          <p:cNvSpPr/>
          <p:nvPr/>
        </p:nvSpPr>
        <p:spPr>
          <a:xfrm>
            <a:off x="492971" y="4756011"/>
            <a:ext cx="7416297" cy="538133"/>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4" name="TextBox 23"/>
          <p:cNvSpPr txBox="1"/>
          <p:nvPr/>
        </p:nvSpPr>
        <p:spPr>
          <a:xfrm>
            <a:off x="1225099" y="4834048"/>
            <a:ext cx="6682893" cy="369332"/>
          </a:xfrm>
          <a:prstGeom prst="rect">
            <a:avLst/>
          </a:prstGeom>
          <a:noFill/>
        </p:spPr>
        <p:txBody>
          <a:bodyPr wrap="square" rtlCol="0">
            <a:spAutoFit/>
          </a:bodyPr>
          <a:lstStyle/>
          <a:p>
            <a:pPr marL="342900" indent="-342900"/>
            <a:r>
              <a:rPr lang="en-ZA" altLang="en-GB" dirty="0" smtClean="0">
                <a:sym typeface="+mn-ea"/>
              </a:rPr>
              <a:t>Allow </a:t>
            </a:r>
            <a:r>
              <a:rPr lang="en-ZA" altLang="en-GB" dirty="0">
                <a:sym typeface="+mn-ea"/>
              </a:rPr>
              <a:t>manufacturers to estimate times for the final product.  </a:t>
            </a:r>
            <a:endParaRPr lang="en-ZA" altLang="en-GB" dirty="0">
              <a:sym typeface="+mn-ea"/>
            </a:endParaRPr>
          </a:p>
        </p:txBody>
      </p:sp>
      <p:sp>
        <p:nvSpPr>
          <p:cNvPr id="25" name="Rectangle 24"/>
          <p:cNvSpPr/>
          <p:nvPr/>
        </p:nvSpPr>
        <p:spPr>
          <a:xfrm>
            <a:off x="1111180" y="4844351"/>
            <a:ext cx="45719" cy="36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6" name="Picture 2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49988" y="2016145"/>
            <a:ext cx="2996324" cy="35404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0-#ppt_w/2"/>
                                          </p:val>
                                        </p:tav>
                                        <p:tav tm="100000">
                                          <p:val>
                                            <p:strVal val="#ppt_x"/>
                                          </p:val>
                                        </p:tav>
                                      </p:tavLst>
                                    </p:anim>
                                    <p:anim calcmode="lin" valueType="num">
                                      <p:cBhvr additive="base">
                                        <p:cTn id="60" dur="500" fill="hold"/>
                                        <p:tgtEl>
                                          <p:spTgt spid="20"/>
                                        </p:tgtEl>
                                        <p:attrNameLst>
                                          <p:attrName>ppt_y</p:attrName>
                                        </p:attrNameLst>
                                      </p:cBhvr>
                                      <p:tavLst>
                                        <p:tav tm="0">
                                          <p:val>
                                            <p:strVal val="#ppt_y"/>
                                          </p:val>
                                        </p:tav>
                                        <p:tav tm="100000">
                                          <p:val>
                                            <p:strVal val="#ppt_y"/>
                                          </p:val>
                                        </p:tav>
                                      </p:tavLst>
                                    </p:anim>
                                  </p:childTnLst>
                                </p:cTn>
                              </p:par>
                              <p:par>
                                <p:cTn id="61" presetID="53" presetClass="entr" presetSubtype="16"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fltVal val="0"/>
                                          </p:val>
                                        </p:tav>
                                        <p:tav tm="100000">
                                          <p:val>
                                            <p:strVal val="#ppt_h"/>
                                          </p:val>
                                        </p:tav>
                                      </p:tavLst>
                                    </p:anim>
                                    <p:animEffect transition="in" filter="fade">
                                      <p:cBhvr>
                                        <p:cTn id="65" dur="500"/>
                                        <p:tgtEl>
                                          <p:spTgt spid="22"/>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0-#ppt_w/2"/>
                                          </p:val>
                                        </p:tav>
                                        <p:tav tm="100000">
                                          <p:val>
                                            <p:strVal val="#ppt_x"/>
                                          </p:val>
                                        </p:tav>
                                      </p:tavLst>
                                    </p:anim>
                                    <p:anim calcmode="lin" valueType="num">
                                      <p:cBhvr additive="base">
                                        <p:cTn id="74" dur="500" fill="hold"/>
                                        <p:tgtEl>
                                          <p:spTgt spid="23"/>
                                        </p:tgtEl>
                                        <p:attrNameLst>
                                          <p:attrName>ppt_y</p:attrName>
                                        </p:attrNameLst>
                                      </p:cBhvr>
                                      <p:tavLst>
                                        <p:tav tm="0">
                                          <p:val>
                                            <p:strVal val="#ppt_y"/>
                                          </p:val>
                                        </p:tav>
                                        <p:tav tm="100000">
                                          <p:val>
                                            <p:strVal val="#ppt_y"/>
                                          </p:val>
                                        </p:tav>
                                      </p:tavLst>
                                    </p:anim>
                                  </p:childTnLst>
                                </p:cTn>
                              </p:par>
                              <p:par>
                                <p:cTn id="75" presetID="53" presetClass="entr" presetSubtype="16"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par>
                                <p:cTn id="80" presetID="10" presetClass="entr" presetSubtype="0" fill="hold" grpId="0" nodeType="withEffect">
                                  <p:stCondLst>
                                    <p:cond delay="50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p:bldP spid="8" grpId="0" animBg="1"/>
      <p:bldP spid="14" grpId="0" animBg="1"/>
      <p:bldP spid="15" grpId="0"/>
      <p:bldP spid="16" grpId="0" animBg="1"/>
      <p:bldP spid="17" grpId="0" animBg="1"/>
      <p:bldP spid="18" grpId="0"/>
      <p:bldP spid="19" grpId="0" animBg="1"/>
      <p:bldP spid="20" grpId="0" animBg="1"/>
      <p:bldP spid="21" grpId="0"/>
      <p:bldP spid="22" grpId="0" animBg="1"/>
      <p:bldP spid="23" grpId="0" animBg="1"/>
      <p:bldP spid="24" grpId="0"/>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3.5</a:t>
            </a:r>
            <a:endParaRPr lang="en-ZA" dirty="0"/>
          </a:p>
        </p:txBody>
      </p:sp>
      <p:sp>
        <p:nvSpPr>
          <p:cNvPr id="3" name="Content Placeholder 2"/>
          <p:cNvSpPr>
            <a:spLocks noGrp="1"/>
          </p:cNvSpPr>
          <p:nvPr>
            <p:ph sz="quarter" idx="10"/>
          </p:nvPr>
        </p:nvSpPr>
        <p:spPr/>
        <p:txBody>
          <a:bodyPr/>
          <a:lstStyle/>
          <a:p>
            <a:r>
              <a:rPr lang="en-ZA" dirty="0" smtClean="0"/>
              <a:t>Exercise 3.5</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3.5 </a:t>
            </a:r>
            <a:r>
              <a:rPr lang="en-US" altLang="en-US" dirty="0" smtClean="0"/>
              <a:t>on </a:t>
            </a:r>
            <a:r>
              <a:rPr lang="en-US" altLang="en-US" b="1" dirty="0"/>
              <a:t>page </a:t>
            </a:r>
            <a:r>
              <a:rPr lang="en-ZA" altLang="en-US" b="1" dirty="0" smtClean="0"/>
              <a:t>52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Solve problems involving different time </a:t>
            </a:r>
            <a:r>
              <a:rPr lang="en-ZA" altLang="en-US" sz="4400" dirty="0" smtClean="0"/>
              <a:t>zones</a:t>
            </a:r>
            <a:endParaRPr lang="en-GB" sz="4400" dirty="0"/>
          </a:p>
        </p:txBody>
      </p:sp>
      <p:sp>
        <p:nvSpPr>
          <p:cNvPr id="3" name="Content Placeholder 2"/>
          <p:cNvSpPr>
            <a:spLocks noGrp="1"/>
          </p:cNvSpPr>
          <p:nvPr>
            <p:ph idx="1"/>
          </p:nvPr>
        </p:nvSpPr>
        <p:spPr>
          <a:xfrm>
            <a:off x="399289" y="4221163"/>
            <a:ext cx="7905751" cy="1955350"/>
          </a:xfrm>
        </p:spPr>
        <p:txBody>
          <a:bodyPr anchor="ctr"/>
          <a:lstStyle/>
          <a:p>
            <a:pPr marL="180975" indent="-180975">
              <a:spcBef>
                <a:spcPts val="600"/>
              </a:spcBef>
              <a:buFont typeface="Arial" panose="020B0604020202020204" pitchFamily="34" charset="0"/>
              <a:buChar char="•"/>
            </a:pPr>
            <a:r>
              <a:rPr lang="en-ZA" altLang="en-US" dirty="0"/>
              <a:t>The earth rotates on its own axis and it also moves around the sun. Different parts of the earth receive sunlight at different times. </a:t>
            </a:r>
            <a:endParaRPr lang="en-ZA" altLang="en-US" dirty="0"/>
          </a:p>
          <a:p>
            <a:pPr marL="180975" indent="-180975">
              <a:spcBef>
                <a:spcPts val="600"/>
              </a:spcBef>
              <a:buFont typeface="Arial" panose="020B0604020202020204" pitchFamily="34" charset="0"/>
              <a:buChar char="•"/>
            </a:pPr>
            <a:r>
              <a:rPr lang="en-ZA" altLang="en-US" dirty="0"/>
              <a:t>The world is divided into time zones that run from north to south. </a:t>
            </a:r>
            <a:endParaRPr lang="en-ZA" altLang="en-US" dirty="0" smtClean="0"/>
          </a:p>
          <a:p>
            <a:pPr marL="180975" indent="-180975">
              <a:spcBef>
                <a:spcPts val="600"/>
              </a:spcBef>
              <a:buFont typeface="Arial" panose="020B0604020202020204" pitchFamily="34" charset="0"/>
              <a:buChar char="•"/>
            </a:pPr>
            <a:r>
              <a:rPr lang="en-ZA" altLang="en-US" dirty="0">
                <a:sym typeface="+mn-ea"/>
              </a:rPr>
              <a:t>There are 24 time zones to match the 24 hours of the day. </a:t>
            </a:r>
            <a:endParaRPr lang="en-ZA" altLang="en-US" dirty="0">
              <a:sym typeface="+mn-ea"/>
            </a:endParaRPr>
          </a:p>
          <a:p>
            <a:pPr marL="180975" indent="-180975">
              <a:spcBef>
                <a:spcPts val="600"/>
              </a:spcBef>
              <a:buFont typeface="Arial" panose="020B0604020202020204" pitchFamily="34" charset="0"/>
              <a:buChar char="•"/>
            </a:pPr>
            <a:r>
              <a:rPr lang="en-ZA" altLang="en-US" dirty="0">
                <a:sym typeface="+mn-ea"/>
              </a:rPr>
              <a:t>The time is the same everywhere within one time zone. </a:t>
            </a:r>
            <a:endParaRPr lang="en-ZA" altLang="en-US"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50000"/>
                  </a:schemeClr>
                </a:solidFill>
              </a:rPr>
              <a:t>Unit </a:t>
            </a:r>
            <a:r>
              <a:rPr lang="en-ZA" dirty="0" smtClean="0">
                <a:solidFill>
                  <a:schemeClr val="bg1">
                    <a:lumMod val="50000"/>
                  </a:schemeClr>
                </a:solidFill>
              </a:rPr>
              <a:t>3.4</a:t>
            </a:r>
            <a:endParaRPr lang="en-GB" dirty="0">
              <a:solidFill>
                <a:schemeClr val="bg1">
                  <a:lumMod val="50000"/>
                </a:schemeClr>
              </a:solidFill>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57062" y="1918477"/>
            <a:ext cx="4182175" cy="229406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Solve problems involving different time </a:t>
            </a:r>
            <a:r>
              <a:rPr lang="en-ZA" altLang="en-US" sz="4400" dirty="0" smtClean="0"/>
              <a:t>zones</a:t>
            </a:r>
            <a:endParaRPr lang="en-GB" sz="4400" dirty="0"/>
          </a:p>
        </p:txBody>
      </p:sp>
      <p:sp>
        <p:nvSpPr>
          <p:cNvPr id="3" name="Content Placeholder 2"/>
          <p:cNvSpPr>
            <a:spLocks noGrp="1"/>
          </p:cNvSpPr>
          <p:nvPr>
            <p:ph idx="1"/>
          </p:nvPr>
        </p:nvSpPr>
        <p:spPr>
          <a:xfrm>
            <a:off x="399289" y="4238415"/>
            <a:ext cx="7905751" cy="1955350"/>
          </a:xfrm>
        </p:spPr>
        <p:txBody>
          <a:bodyPr anchor="ctr"/>
          <a:lstStyle/>
          <a:p>
            <a:pPr marL="180975" indent="-180975">
              <a:spcBef>
                <a:spcPts val="600"/>
              </a:spcBef>
              <a:buFont typeface="Arial" panose="020B0604020202020204" pitchFamily="34" charset="0"/>
              <a:buChar char="•"/>
            </a:pPr>
            <a:r>
              <a:rPr lang="en-ZA" altLang="en-US" dirty="0"/>
              <a:t>The reference point for calculating times is the line called the Coordinated Universal Time (UTC), which runs through England. </a:t>
            </a:r>
            <a:endParaRPr lang="en-ZA" altLang="en-US" dirty="0"/>
          </a:p>
          <a:p>
            <a:pPr marL="180975" indent="-180975">
              <a:spcBef>
                <a:spcPts val="600"/>
              </a:spcBef>
              <a:buFont typeface="Arial" panose="020B0604020202020204" pitchFamily="34" charset="0"/>
              <a:buChar char="•"/>
            </a:pPr>
            <a:r>
              <a:rPr lang="en-ZA" altLang="en-US" dirty="0"/>
              <a:t>For countries to the west, we subtract hours from the UTC time. </a:t>
            </a:r>
            <a:endParaRPr lang="en-ZA" altLang="en-US" dirty="0"/>
          </a:p>
          <a:p>
            <a:pPr marL="180975" indent="-180975">
              <a:spcBef>
                <a:spcPts val="600"/>
              </a:spcBef>
              <a:buFont typeface="Arial" panose="020B0604020202020204" pitchFamily="34" charset="0"/>
              <a:buChar char="•"/>
            </a:pPr>
            <a:r>
              <a:rPr lang="en-ZA" altLang="en-US" dirty="0"/>
              <a:t>For countries to the east, we add hours to the UTC time. </a:t>
            </a:r>
            <a:endParaRPr lang="en-ZA" altLang="en-US" dirty="0"/>
          </a:p>
          <a:p>
            <a:pPr marL="180975" indent="-180975">
              <a:spcBef>
                <a:spcPts val="600"/>
              </a:spcBef>
              <a:buFont typeface="Arial" panose="020B0604020202020204" pitchFamily="34" charset="0"/>
              <a:buChar char="•"/>
            </a:pPr>
            <a:r>
              <a:rPr lang="en-ZA" altLang="en-US" dirty="0"/>
              <a:t>South Africa is in the time zone UTC +2, so the time is always 2 hours later than UTC. </a:t>
            </a:r>
            <a:endParaRPr lang="en-ZA" altLang="en-US" dirty="0"/>
          </a:p>
        </p:txBody>
      </p:sp>
      <p:sp>
        <p:nvSpPr>
          <p:cNvPr id="4" name="Text Placeholder 3"/>
          <p:cNvSpPr>
            <a:spLocks noGrp="1"/>
          </p:cNvSpPr>
          <p:nvPr>
            <p:ph type="body" sz="quarter" idx="10"/>
          </p:nvPr>
        </p:nvSpPr>
        <p:spPr/>
        <p:txBody>
          <a:bodyPr/>
          <a:lstStyle/>
          <a:p>
            <a:r>
              <a:rPr lang="en-ZA" dirty="0">
                <a:solidFill>
                  <a:schemeClr val="bg1">
                    <a:lumMod val="50000"/>
                  </a:schemeClr>
                </a:solidFill>
              </a:rPr>
              <a:t>Unit </a:t>
            </a:r>
            <a:r>
              <a:rPr lang="en-ZA" dirty="0" smtClean="0">
                <a:solidFill>
                  <a:schemeClr val="bg1">
                    <a:lumMod val="50000"/>
                  </a:schemeClr>
                </a:solidFill>
              </a:rPr>
              <a:t>3.4</a:t>
            </a:r>
            <a:endParaRPr lang="en-GB" dirty="0">
              <a:solidFill>
                <a:schemeClr val="bg1">
                  <a:lumMod val="50000"/>
                </a:schemeClr>
              </a:solidFill>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57062" y="1918477"/>
            <a:ext cx="4182175" cy="2294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3 Module 3_23">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93497" y="1412875"/>
            <a:ext cx="6109306" cy="4320000"/>
          </a:xfrm>
          <a:prstGeom prst="rect">
            <a:avLst/>
          </a:prstGeom>
        </p:spPr>
      </p:pic>
      <p:sp>
        <p:nvSpPr>
          <p:cNvPr id="5" name="Rectangle 4"/>
          <p:cNvSpPr/>
          <p:nvPr/>
        </p:nvSpPr>
        <p:spPr>
          <a:xfrm>
            <a:off x="107577" y="1239839"/>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3.11 page 55</a:t>
            </a: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80" y="2077219"/>
            <a:ext cx="2970990" cy="3504063"/>
          </a:xfrm>
          <a:prstGeom prst="rect">
            <a:avLst/>
          </a:prstGeom>
        </p:spPr>
      </p:pic>
      <p:sp>
        <p:nvSpPr>
          <p:cNvPr id="7" name="Text Placeholder 3"/>
          <p:cNvSpPr txBox="1"/>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smtClean="0">
                <a:solidFill>
                  <a:schemeClr val="bg1">
                    <a:lumMod val="65000"/>
                  </a:schemeClr>
                </a:solidFill>
              </a:rPr>
              <a:t>Unit 3.4</a:t>
            </a:r>
            <a:endParaRPr lang="en-GB" sz="1800" b="1"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77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3.6</a:t>
            </a:r>
            <a:endParaRPr lang="en-ZA" dirty="0"/>
          </a:p>
        </p:txBody>
      </p:sp>
      <p:sp>
        <p:nvSpPr>
          <p:cNvPr id="3" name="Content Placeholder 2"/>
          <p:cNvSpPr>
            <a:spLocks noGrp="1"/>
          </p:cNvSpPr>
          <p:nvPr>
            <p:ph sz="quarter" idx="10"/>
          </p:nvPr>
        </p:nvSpPr>
        <p:spPr/>
        <p:txBody>
          <a:bodyPr/>
          <a:lstStyle/>
          <a:p>
            <a:r>
              <a:rPr lang="en-ZA" dirty="0" smtClean="0"/>
              <a:t>Exercise 3.6</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3.6 </a:t>
            </a:r>
            <a:r>
              <a:rPr lang="en-US" altLang="en-US" sz="2000" dirty="0" smtClean="0"/>
              <a:t>on </a:t>
            </a:r>
            <a:r>
              <a:rPr lang="en-US" altLang="en-US" sz="2000" b="1" dirty="0"/>
              <a:t>page </a:t>
            </a:r>
            <a:r>
              <a:rPr lang="en-ZA" altLang="en-US" sz="2000" b="1" dirty="0" smtClean="0"/>
              <a:t>55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3</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Module assessment </a:t>
            </a:r>
            <a:r>
              <a:rPr lang="en-US" altLang="en-US" sz="2000" dirty="0"/>
              <a:t>on </a:t>
            </a:r>
            <a:r>
              <a:rPr lang="en-US" altLang="en-US" sz="2000" b="1" dirty="0"/>
              <a:t>page </a:t>
            </a:r>
            <a:r>
              <a:rPr lang="en-ZA" altLang="en-US" sz="2000" b="1" dirty="0" smtClean="0"/>
              <a:t>57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Perform conversions using known </a:t>
            </a:r>
            <a:r>
              <a:rPr lang="en-ZA" sz="4400" dirty="0" smtClean="0">
                <a:sym typeface="+mn-ea"/>
              </a:rPr>
              <a:t>relationships</a:t>
            </a:r>
            <a:endParaRPr lang="en-GB" sz="4400" dirty="0"/>
          </a:p>
        </p:txBody>
      </p:sp>
      <p:sp>
        <p:nvSpPr>
          <p:cNvPr id="4" name="Text Placeholder 3"/>
          <p:cNvSpPr>
            <a:spLocks noGrp="1"/>
          </p:cNvSpPr>
          <p:nvPr>
            <p:ph type="body" sz="quarter" idx="10"/>
          </p:nvPr>
        </p:nvSpPr>
        <p:spPr/>
        <p:txBody>
          <a:bodyPr/>
          <a:lstStyle/>
          <a:p>
            <a:r>
              <a:rPr lang="en-ZA" dirty="0"/>
              <a:t>Unit 3.1</a:t>
            </a:r>
            <a:endParaRPr lang="en-GB" dirty="0"/>
          </a:p>
        </p:txBody>
      </p:sp>
      <p:sp>
        <p:nvSpPr>
          <p:cNvPr id="3" name="Content Placeholder 2"/>
          <p:cNvSpPr>
            <a:spLocks noGrp="1"/>
          </p:cNvSpPr>
          <p:nvPr>
            <p:ph idx="1"/>
          </p:nvPr>
        </p:nvSpPr>
        <p:spPr/>
        <p:txBody>
          <a:bodyPr/>
          <a:lstStyle/>
          <a:p>
            <a:pPr marL="180975" indent="-180975">
              <a:buFont typeface="Arial" panose="020B0604020202020204" pitchFamily="34" charset="0"/>
              <a:buChar char="•"/>
            </a:pPr>
            <a:r>
              <a:rPr lang="en-ZA" altLang="en-US" dirty="0"/>
              <a:t>To convert from one unit of measurement to another:</a:t>
            </a:r>
            <a:endParaRPr lang="en-ZA" altLang="en-US" dirty="0"/>
          </a:p>
          <a:p>
            <a:pPr marL="180975" indent="-180975">
              <a:buFont typeface="Arial" panose="020B0604020202020204" pitchFamily="34" charset="0"/>
              <a:buChar char="•"/>
            </a:pPr>
            <a:r>
              <a:rPr lang="en-ZA" altLang="en-US" dirty="0"/>
              <a:t>Check whether you are converting to a bigger unit or a smaller unit.</a:t>
            </a:r>
            <a:endParaRPr lang="en-ZA" altLang="en-US" dirty="0"/>
          </a:p>
          <a:p>
            <a:pPr marL="180975" indent="-180975">
              <a:buFont typeface="Arial" panose="020B0604020202020204" pitchFamily="34" charset="0"/>
              <a:buChar char="•"/>
            </a:pPr>
            <a:r>
              <a:rPr lang="en-ZA" altLang="en-US" dirty="0"/>
              <a:t>Converting to a </a:t>
            </a:r>
            <a:r>
              <a:rPr lang="en-ZA" altLang="en-US" b="1" dirty="0"/>
              <a:t>bigger </a:t>
            </a:r>
            <a:r>
              <a:rPr lang="en-ZA" altLang="en-US" dirty="0"/>
              <a:t>unit, your measurement will be smaller, so you will </a:t>
            </a:r>
            <a:r>
              <a:rPr lang="en-ZA" altLang="en-US" b="1" dirty="0"/>
              <a:t>divide</a:t>
            </a:r>
            <a:r>
              <a:rPr lang="en-ZA" altLang="en-US" dirty="0"/>
              <a:t>. </a:t>
            </a:r>
            <a:endParaRPr lang="en-ZA" altLang="en-US" dirty="0"/>
          </a:p>
          <a:p>
            <a:pPr marL="180975" indent="-180975">
              <a:buFont typeface="Arial" panose="020B0604020202020204" pitchFamily="34" charset="0"/>
              <a:buChar char="•"/>
            </a:pPr>
            <a:r>
              <a:rPr lang="en-ZA" altLang="en-US" dirty="0">
                <a:sym typeface="+mn-ea"/>
              </a:rPr>
              <a:t>Converting to a </a:t>
            </a:r>
            <a:r>
              <a:rPr lang="en-ZA" altLang="en-US" b="1" dirty="0">
                <a:sym typeface="+mn-ea"/>
              </a:rPr>
              <a:t>smaller </a:t>
            </a:r>
            <a:r>
              <a:rPr lang="en-ZA" altLang="en-US" dirty="0">
                <a:sym typeface="+mn-ea"/>
              </a:rPr>
              <a:t>unit, your measurement will be bigger, so you will </a:t>
            </a:r>
            <a:r>
              <a:rPr lang="en-ZA" altLang="en-US" b="1" dirty="0">
                <a:sym typeface="+mn-ea"/>
              </a:rPr>
              <a:t>multiply</a:t>
            </a:r>
            <a:r>
              <a:rPr lang="en-ZA" altLang="en-US" dirty="0">
                <a:sym typeface="+mn-ea"/>
              </a:rPr>
              <a:t>. </a:t>
            </a:r>
            <a:endParaRPr lang="en-ZA" altLang="en-US" dirty="0">
              <a:sym typeface="+mn-ea"/>
            </a:endParaRPr>
          </a:p>
          <a:p>
            <a:pPr marL="180975" indent="-180975">
              <a:buFont typeface="Arial" panose="020B0604020202020204" pitchFamily="34" charset="0"/>
              <a:buChar char="•"/>
            </a:pPr>
            <a:endParaRPr lang="en-ZA" altLang="en-US" dirty="0"/>
          </a:p>
          <a:p>
            <a:pPr marL="180975" indent="-180975">
              <a:buFont typeface="Arial" panose="020B0604020202020204" pitchFamily="34" charset="0"/>
              <a:buChar char="•"/>
            </a:pPr>
            <a:endParaRPr lang="en-ZA" dirty="0"/>
          </a:p>
        </p:txBody>
      </p:sp>
      <p:sp>
        <p:nvSpPr>
          <p:cNvPr id="8" name="Rectangle 7"/>
          <p:cNvSpPr/>
          <p:nvPr/>
        </p:nvSpPr>
        <p:spPr>
          <a:xfrm>
            <a:off x="523175" y="4629943"/>
            <a:ext cx="7614651" cy="635400"/>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9" name="Content Placeholder 2"/>
          <p:cNvSpPr txBox="1"/>
          <p:nvPr/>
        </p:nvSpPr>
        <p:spPr>
          <a:xfrm>
            <a:off x="862767" y="4422042"/>
            <a:ext cx="78789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9CCB45"/>
                </a:solidFill>
              </a:rPr>
              <a:t>Tip:</a:t>
            </a:r>
            <a:endParaRPr lang="en-GB" sz="2000" b="1" i="1" dirty="0">
              <a:solidFill>
                <a:srgbClr val="9CCB45"/>
              </a:solidFill>
            </a:endParaRPr>
          </a:p>
        </p:txBody>
      </p:sp>
      <p:sp>
        <p:nvSpPr>
          <p:cNvPr id="10" name="Content Placeholder 2"/>
          <p:cNvSpPr>
            <a:spLocks noGrp="1"/>
          </p:cNvSpPr>
          <p:nvPr/>
        </p:nvSpPr>
        <p:spPr>
          <a:xfrm>
            <a:off x="619708" y="4827281"/>
            <a:ext cx="7319745" cy="334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r>
              <a:rPr lang="en-ZA" altLang="en-US" sz="2000" dirty="0"/>
              <a:t>Memorise </a:t>
            </a:r>
            <a:r>
              <a:rPr lang="en-ZA" altLang="en-US" sz="2000" dirty="0" smtClean="0"/>
              <a:t>the conventions on the slides to follow.</a:t>
            </a:r>
            <a:endParaRPr lang="en-ZA" altLang="en-US" sz="2000" dirty="0">
              <a:sym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Perform conversions using known </a:t>
            </a:r>
            <a:r>
              <a:rPr lang="en-ZA" sz="4400" dirty="0" smtClean="0">
                <a:sym typeface="+mn-ea"/>
              </a:rPr>
              <a:t>relationships</a:t>
            </a:r>
            <a:endParaRPr lang="en-GB" sz="4400" dirty="0"/>
          </a:p>
        </p:txBody>
      </p:sp>
      <p:sp>
        <p:nvSpPr>
          <p:cNvPr id="4" name="Text Placeholder 3"/>
          <p:cNvSpPr>
            <a:spLocks noGrp="1"/>
          </p:cNvSpPr>
          <p:nvPr>
            <p:ph type="body" sz="quarter" idx="10"/>
          </p:nvPr>
        </p:nvSpPr>
        <p:spPr/>
        <p:txBody>
          <a:bodyPr/>
          <a:lstStyle/>
          <a:p>
            <a:r>
              <a:rPr lang="en-ZA" dirty="0"/>
              <a:t>Unit 3.1</a:t>
            </a:r>
            <a:endParaRPr lang="en-GB" dirty="0"/>
          </a:p>
        </p:txBody>
      </p:sp>
      <p:sp>
        <p:nvSpPr>
          <p:cNvPr id="12" name="Rectangle 11"/>
          <p:cNvSpPr/>
          <p:nvPr/>
        </p:nvSpPr>
        <p:spPr>
          <a:xfrm>
            <a:off x="484419" y="2138835"/>
            <a:ext cx="7426004" cy="388255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p:nvPr/>
        </p:nvSpPr>
        <p:spPr>
          <a:xfrm>
            <a:off x="868447" y="1945983"/>
            <a:ext cx="1857500"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Units of length</a:t>
            </a:r>
            <a:endParaRPr lang="en-GB" sz="2000" b="1" i="1" dirty="0">
              <a:solidFill>
                <a:srgbClr val="64AFA8"/>
              </a:solidFill>
            </a:endParaRPr>
          </a:p>
        </p:txBody>
      </p:sp>
      <p:pic>
        <p:nvPicPr>
          <p:cNvPr id="15" name="Picture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38224" y="3085356"/>
            <a:ext cx="5735646" cy="2160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Perform conversions using known </a:t>
            </a:r>
            <a:r>
              <a:rPr lang="en-ZA" sz="4400" dirty="0" smtClean="0">
                <a:sym typeface="+mn-ea"/>
              </a:rPr>
              <a:t>relationships</a:t>
            </a:r>
            <a:endParaRPr lang="en-GB" sz="4400" dirty="0"/>
          </a:p>
        </p:txBody>
      </p:sp>
      <p:sp>
        <p:nvSpPr>
          <p:cNvPr id="4" name="Text Placeholder 3"/>
          <p:cNvSpPr>
            <a:spLocks noGrp="1"/>
          </p:cNvSpPr>
          <p:nvPr>
            <p:ph type="body" sz="quarter" idx="10"/>
          </p:nvPr>
        </p:nvSpPr>
        <p:spPr/>
        <p:txBody>
          <a:bodyPr/>
          <a:lstStyle/>
          <a:p>
            <a:r>
              <a:rPr lang="en-ZA" dirty="0"/>
              <a:t>Unit 3.1</a:t>
            </a:r>
            <a:endParaRPr lang="en-GB" dirty="0"/>
          </a:p>
        </p:txBody>
      </p:sp>
      <p:sp>
        <p:nvSpPr>
          <p:cNvPr id="12" name="Rectangle 11"/>
          <p:cNvSpPr/>
          <p:nvPr/>
        </p:nvSpPr>
        <p:spPr>
          <a:xfrm>
            <a:off x="484419" y="2138835"/>
            <a:ext cx="7435619" cy="388255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p:nvPr/>
        </p:nvSpPr>
        <p:spPr>
          <a:xfrm>
            <a:off x="868447" y="1945983"/>
            <a:ext cx="3158430"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Units of volume or capacity</a:t>
            </a:r>
            <a:endParaRPr lang="en-GB" sz="2000" b="1" i="1" dirty="0">
              <a:solidFill>
                <a:srgbClr val="64AFA8"/>
              </a:solidFill>
            </a:endParaRPr>
          </a:p>
        </p:txBody>
      </p:sp>
      <p:pic>
        <p:nvPicPr>
          <p:cNvPr id="15" name="Picture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04424" y="3085356"/>
            <a:ext cx="3594153" cy="2160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Perform conversions using known </a:t>
            </a:r>
            <a:r>
              <a:rPr lang="en-ZA" sz="4400" dirty="0" smtClean="0">
                <a:sym typeface="+mn-ea"/>
              </a:rPr>
              <a:t>relationships</a:t>
            </a:r>
            <a:endParaRPr lang="en-GB" sz="4400" dirty="0"/>
          </a:p>
        </p:txBody>
      </p:sp>
      <p:sp>
        <p:nvSpPr>
          <p:cNvPr id="4" name="Text Placeholder 3"/>
          <p:cNvSpPr>
            <a:spLocks noGrp="1"/>
          </p:cNvSpPr>
          <p:nvPr>
            <p:ph type="body" sz="quarter" idx="10"/>
          </p:nvPr>
        </p:nvSpPr>
        <p:spPr/>
        <p:txBody>
          <a:bodyPr/>
          <a:lstStyle/>
          <a:p>
            <a:r>
              <a:rPr lang="en-ZA" dirty="0" smtClean="0"/>
              <a:t>Unit 3.1</a:t>
            </a:r>
            <a:endParaRPr lang="en-GB" dirty="0"/>
          </a:p>
        </p:txBody>
      </p:sp>
      <p:sp>
        <p:nvSpPr>
          <p:cNvPr id="12" name="Rectangle 11"/>
          <p:cNvSpPr/>
          <p:nvPr/>
        </p:nvSpPr>
        <p:spPr>
          <a:xfrm>
            <a:off x="484419" y="2138835"/>
            <a:ext cx="7435619" cy="388255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p:nvPr/>
        </p:nvSpPr>
        <p:spPr>
          <a:xfrm>
            <a:off x="868447" y="1945983"/>
            <a:ext cx="175398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Units of mass</a:t>
            </a:r>
            <a:endParaRPr lang="en-GB" sz="2000" b="1" i="1" dirty="0">
              <a:solidFill>
                <a:srgbClr val="64AFA8"/>
              </a:solidFill>
            </a:endParaRPr>
          </a:p>
        </p:txBody>
      </p:sp>
      <p:pic>
        <p:nvPicPr>
          <p:cNvPr id="15" name="Picture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18734" y="3047605"/>
            <a:ext cx="5165532" cy="2160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90176" y="1419378"/>
            <a:ext cx="7202854" cy="141008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2" name="Title 1"/>
          <p:cNvSpPr>
            <a:spLocks noGrp="1"/>
          </p:cNvSpPr>
          <p:nvPr>
            <p:ph type="title"/>
          </p:nvPr>
        </p:nvSpPr>
        <p:spPr/>
        <p:txBody>
          <a:bodyPr/>
          <a:lstStyle/>
          <a:p>
            <a:r>
              <a:rPr lang="en-ZA" altLang="en-US" dirty="0"/>
              <a:t>Example 3.1 page 40</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3.1</a:t>
            </a:r>
            <a:endParaRPr lang="en-ZA" dirty="0">
              <a:solidFill>
                <a:schemeClr val="bg1">
                  <a:lumMod val="65000"/>
                </a:schemeClr>
              </a:solidFill>
            </a:endParaRPr>
          </a:p>
        </p:txBody>
      </p:sp>
      <p:sp>
        <p:nvSpPr>
          <p:cNvPr id="8" name="Content Placeholder 2"/>
          <p:cNvSpPr>
            <a:spLocks noGrp="1"/>
          </p:cNvSpPr>
          <p:nvPr>
            <p:ph idx="1"/>
          </p:nvPr>
        </p:nvSpPr>
        <p:spPr>
          <a:xfrm>
            <a:off x="1532177" y="1580694"/>
            <a:ext cx="6231595" cy="1131010"/>
          </a:xfrm>
          <a:prstGeom prst="rect">
            <a:avLst/>
          </a:prstGeom>
        </p:spPr>
        <p:txBody>
          <a:bodyPr/>
          <a:lstStyle/>
          <a:p>
            <a:pPr marL="266700" indent="-266700">
              <a:buFont typeface="+mj-lt"/>
              <a:buAutoNum type="arabicPeriod"/>
            </a:pPr>
            <a:r>
              <a:rPr lang="en-ZA" altLang="en-US" sz="2000" dirty="0" smtClean="0"/>
              <a:t>Convert </a:t>
            </a:r>
            <a:r>
              <a:rPr lang="en-ZA" altLang="en-US" sz="2000" dirty="0"/>
              <a:t>762,5 kg to grams. </a:t>
            </a:r>
            <a:endParaRPr lang="en-ZA" altLang="en-US" sz="2000" dirty="0"/>
          </a:p>
          <a:p>
            <a:pPr marL="266700" indent="-266700">
              <a:buFont typeface="+mj-lt"/>
              <a:buAutoNum type="arabicPeriod"/>
            </a:pPr>
            <a:r>
              <a:rPr lang="en-ZA" altLang="en-US" sz="2000" dirty="0" smtClean="0"/>
              <a:t>Convert </a:t>
            </a:r>
            <a:r>
              <a:rPr lang="en-ZA" altLang="en-US" sz="2000" dirty="0"/>
              <a:t>32,75 m to centimetres. </a:t>
            </a:r>
            <a:endParaRPr lang="en-ZA" altLang="en-US" sz="2000" dirty="0"/>
          </a:p>
          <a:p>
            <a:pPr marL="266700" indent="-266700">
              <a:buFont typeface="+mj-lt"/>
              <a:buAutoNum type="arabicPeriod"/>
            </a:pPr>
            <a:r>
              <a:rPr lang="en-ZA" altLang="en-US" sz="2000" dirty="0" smtClean="0"/>
              <a:t>How </a:t>
            </a:r>
            <a:r>
              <a:rPr lang="en-ZA" altLang="en-US" sz="2000" dirty="0"/>
              <a:t>much is 475 ml in litres?</a:t>
            </a:r>
            <a:endParaRPr lang="en-ZA" altLang="en-US" sz="2000" dirty="0"/>
          </a:p>
        </p:txBody>
      </p:sp>
      <p:grpSp>
        <p:nvGrpSpPr>
          <p:cNvPr id="20" name="Group 19"/>
          <p:cNvGrpSpPr/>
          <p:nvPr/>
        </p:nvGrpSpPr>
        <p:grpSpPr>
          <a:xfrm>
            <a:off x="352501" y="1588230"/>
            <a:ext cx="1029149" cy="955774"/>
            <a:chOff x="352501" y="2871461"/>
            <a:chExt cx="1525437" cy="1416679"/>
          </a:xfrm>
        </p:grpSpPr>
        <p:sp>
          <p:nvSpPr>
            <p:cNvPr id="21" name="Rectangle 2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2" name="Picture 21"/>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3" name="Rectangle 22"/>
          <p:cNvSpPr/>
          <p:nvPr/>
        </p:nvSpPr>
        <p:spPr>
          <a:xfrm>
            <a:off x="863600" y="2994190"/>
            <a:ext cx="7198724" cy="301531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4" name="Group 23"/>
          <p:cNvGrpSpPr>
            <a:grpSpLocks noChangeAspect="1"/>
          </p:cNvGrpSpPr>
          <p:nvPr/>
        </p:nvGrpSpPr>
        <p:grpSpPr>
          <a:xfrm>
            <a:off x="348042" y="3083638"/>
            <a:ext cx="1031115" cy="957600"/>
            <a:chOff x="352501" y="1521403"/>
            <a:chExt cx="1525437" cy="1416679"/>
          </a:xfrm>
        </p:grpSpPr>
        <p:sp>
          <p:nvSpPr>
            <p:cNvPr id="25" name="Rectangle 24"/>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7" name="Content Placeholder 2"/>
          <p:cNvSpPr txBox="1"/>
          <p:nvPr/>
        </p:nvSpPr>
        <p:spPr>
          <a:xfrm>
            <a:off x="1523054" y="3256433"/>
            <a:ext cx="6438974" cy="2644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Font typeface="+mj-lt"/>
              <a:buAutoNum type="arabicPeriod"/>
            </a:pPr>
            <a:r>
              <a:rPr lang="en-ZA" altLang="en-US" sz="2000" dirty="0" smtClean="0"/>
              <a:t>There </a:t>
            </a:r>
            <a:r>
              <a:rPr lang="en-ZA" altLang="en-US" sz="2000" dirty="0"/>
              <a:t>are 1 000 g in 1 kg, so multiply by 1 000. </a:t>
            </a:r>
            <a:endParaRPr lang="en-ZA" altLang="en-US" sz="2000" dirty="0"/>
          </a:p>
          <a:p>
            <a:pPr marL="266700" indent="0">
              <a:buNone/>
            </a:pPr>
            <a:r>
              <a:rPr lang="en-ZA" altLang="en-US" sz="2000" dirty="0"/>
              <a:t>762,5 </a:t>
            </a:r>
            <a:r>
              <a:rPr lang="en-ZA" altLang="en-US" sz="2000" dirty="0">
                <a:latin typeface="Arial" panose="020B0604020202020204" pitchFamily="34" charset="0"/>
              </a:rPr>
              <a:t>×</a:t>
            </a:r>
            <a:r>
              <a:rPr lang="en-ZA" altLang="en-US" sz="2000" dirty="0"/>
              <a:t> 1 000 = 762 500</a:t>
            </a:r>
            <a:endParaRPr lang="en-ZA" altLang="en-US" sz="2000" dirty="0"/>
          </a:p>
          <a:p>
            <a:pPr marL="266700" indent="-266700">
              <a:buFont typeface="+mj-lt"/>
              <a:buAutoNum type="arabicPeriod" startAt="2"/>
            </a:pPr>
            <a:r>
              <a:rPr lang="en-ZA" altLang="en-US" sz="2000" dirty="0" smtClean="0"/>
              <a:t>There </a:t>
            </a:r>
            <a:r>
              <a:rPr lang="en-ZA" altLang="en-US" sz="2000" dirty="0"/>
              <a:t>are 100 cm in 1 m, so multiply by 100. </a:t>
            </a:r>
            <a:endParaRPr lang="en-ZA" altLang="en-US" sz="2000" dirty="0"/>
          </a:p>
          <a:p>
            <a:pPr marL="266700" indent="0">
              <a:buNone/>
            </a:pPr>
            <a:r>
              <a:rPr lang="en-ZA" altLang="en-US" sz="2000" dirty="0"/>
              <a:t>32,75 </a:t>
            </a:r>
            <a:r>
              <a:rPr lang="en-ZA" altLang="en-US" sz="2000" dirty="0">
                <a:latin typeface="Arial" panose="020B0604020202020204" pitchFamily="34" charset="0"/>
                <a:sym typeface="+mn-ea"/>
              </a:rPr>
              <a:t>×</a:t>
            </a:r>
            <a:r>
              <a:rPr lang="en-ZA" altLang="en-US" sz="2000" dirty="0"/>
              <a:t> 100 = 3 275 cm</a:t>
            </a:r>
            <a:endParaRPr lang="en-ZA" altLang="en-US" sz="2000" dirty="0"/>
          </a:p>
          <a:p>
            <a:pPr marL="266700" indent="-266700">
              <a:buFont typeface="+mj-lt"/>
              <a:buAutoNum type="arabicPeriod" startAt="3"/>
            </a:pPr>
            <a:r>
              <a:rPr lang="en-ZA" altLang="en-US" sz="2000" dirty="0" smtClean="0"/>
              <a:t>There </a:t>
            </a:r>
            <a:r>
              <a:rPr lang="en-ZA" altLang="en-US" sz="2000" dirty="0"/>
              <a:t>are 0,001 litres in 1 ml, so divide by 1 000. </a:t>
            </a:r>
            <a:endParaRPr lang="en-ZA" altLang="en-US" sz="2000" dirty="0"/>
          </a:p>
          <a:p>
            <a:pPr marL="266700" indent="0">
              <a:buNone/>
            </a:pPr>
            <a:r>
              <a:rPr lang="en-ZA" altLang="en-US" sz="2000" dirty="0"/>
              <a:t>475 ml </a:t>
            </a:r>
            <a:r>
              <a:rPr lang="en-ZA" altLang="en-US" sz="2000" dirty="0">
                <a:latin typeface="Arial" panose="020B0604020202020204" pitchFamily="34" charset="0"/>
              </a:rPr>
              <a:t>÷ 1 000 = 0,475 ml</a:t>
            </a:r>
            <a:endParaRPr lang="en-ZA" altLang="en-US" sz="2000" dirty="0">
              <a:latin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2145" y="3187420"/>
            <a:ext cx="2332009" cy="27555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900" decel="100000" fill="hold"/>
                                        <p:tgtEl>
                                          <p:spTgt spid="2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fade">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fade">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fade">
                                      <p:cBhvr>
                                        <p:cTn id="38" dur="500"/>
                                        <p:tgtEl>
                                          <p:spTgt spid="2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xEl>
                                              <p:pRg st="4" end="4"/>
                                            </p:txEl>
                                          </p:spTgt>
                                        </p:tgtEl>
                                        <p:attrNameLst>
                                          <p:attrName>style.visibility</p:attrName>
                                        </p:attrNameLst>
                                      </p:cBhvr>
                                      <p:to>
                                        <p:strVal val="visible"/>
                                      </p:to>
                                    </p:set>
                                    <p:animEffect transition="in" filter="fade">
                                      <p:cBhvr>
                                        <p:cTn id="43" dur="500"/>
                                        <p:tgtEl>
                                          <p:spTgt spid="27">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xEl>
                                              <p:pRg st="5" end="5"/>
                                            </p:txEl>
                                          </p:spTgt>
                                        </p:tgtEl>
                                        <p:attrNameLst>
                                          <p:attrName>style.visibility</p:attrName>
                                        </p:attrNameLst>
                                      </p:cBhvr>
                                      <p:to>
                                        <p:strVal val="visible"/>
                                      </p:to>
                                    </p:set>
                                    <p:animEffect transition="in" filter="fade">
                                      <p:cBhvr>
                                        <p:cTn id="48"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3.1 </a:t>
            </a:r>
            <a:endParaRPr lang="en-ZA" dirty="0"/>
          </a:p>
        </p:txBody>
      </p:sp>
      <p:sp>
        <p:nvSpPr>
          <p:cNvPr id="3" name="Content Placeholder 2"/>
          <p:cNvSpPr>
            <a:spLocks noGrp="1"/>
          </p:cNvSpPr>
          <p:nvPr>
            <p:ph sz="quarter" idx="10"/>
          </p:nvPr>
        </p:nvSpPr>
        <p:spPr/>
        <p:txBody>
          <a:bodyPr/>
          <a:lstStyle/>
          <a:p>
            <a:r>
              <a:rPr lang="en-ZA" dirty="0" smtClean="0"/>
              <a:t>Exercise 3.1</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3.1 </a:t>
            </a:r>
            <a:r>
              <a:rPr lang="en-US" altLang="en-US" sz="2000" dirty="0" smtClean="0"/>
              <a:t>on </a:t>
            </a:r>
            <a:r>
              <a:rPr lang="en-US" altLang="en-US" sz="2000" b="1" dirty="0"/>
              <a:t>page </a:t>
            </a:r>
            <a:r>
              <a:rPr lang="en-US" altLang="en-US" sz="2000" b="1" dirty="0" smtClean="0"/>
              <a:t>4</a:t>
            </a:r>
            <a:r>
              <a:rPr lang="en-ZA" altLang="en-US" sz="2000" b="1" dirty="0" smtClean="0"/>
              <a:t>0</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7754</Words>
  <Application>WPS Presentation</Application>
  <PresentationFormat>On-screen Show (4:3)</PresentationFormat>
  <Paragraphs>415</Paragraphs>
  <Slides>37</Slides>
  <Notes>0</Notes>
  <HiddenSlides>0</HiddenSlides>
  <MMClips>4</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37</vt:i4>
      </vt:variant>
    </vt:vector>
  </HeadingPairs>
  <TitlesOfParts>
    <vt:vector size="45" baseType="lpstr">
      <vt:lpstr>Arial</vt:lpstr>
      <vt:lpstr>SimSun</vt:lpstr>
      <vt:lpstr>Wingdings</vt:lpstr>
      <vt:lpstr>Calibri</vt:lpstr>
      <vt:lpstr>Microsoft YaHei</vt:lpstr>
      <vt:lpstr/>
      <vt:lpstr>Arial Unicode MS</vt:lpstr>
      <vt:lpstr>Presentation2</vt:lpstr>
      <vt:lpstr>Mathematical Literacy</vt:lpstr>
      <vt:lpstr>Measurement conversions and time </vt:lpstr>
      <vt:lpstr>Overview</vt:lpstr>
      <vt:lpstr>Perform conversions using known relationships</vt:lpstr>
      <vt:lpstr>Perform conversions using known relationships</vt:lpstr>
      <vt:lpstr>Perform conversions using known relationships</vt:lpstr>
      <vt:lpstr>Perform conversions using known relationships</vt:lpstr>
      <vt:lpstr>Example 3.1 page 40</vt:lpstr>
      <vt:lpstr>PowerPoint 演示文稿</vt:lpstr>
      <vt:lpstr>Convert units of measurement using given conversion factors and tables</vt:lpstr>
      <vt:lpstr>Convert units of measurement using given conversion factors and tables</vt:lpstr>
      <vt:lpstr>Metric and imperial conversions</vt:lpstr>
      <vt:lpstr>Metric and imperial conversions</vt:lpstr>
      <vt:lpstr>Example 3.3 page 42</vt:lpstr>
      <vt:lpstr>Solid and liquid conversions</vt:lpstr>
      <vt:lpstr>Example 3.4 page 50</vt:lpstr>
      <vt:lpstr>Area and volume conversions</vt:lpstr>
      <vt:lpstr>Area and volume conversions</vt:lpstr>
      <vt:lpstr>Temperature conversions</vt:lpstr>
      <vt:lpstr>Example 3.6 page 52</vt:lpstr>
      <vt:lpstr>PowerPoint 演示文稿</vt:lpstr>
      <vt:lpstr>Time notation and calculations</vt:lpstr>
      <vt:lpstr>Time notation and calculations</vt:lpstr>
      <vt:lpstr>Time intervals</vt:lpstr>
      <vt:lpstr>The calendar year</vt:lpstr>
      <vt:lpstr>Example 3.7 page 55</vt:lpstr>
      <vt:lpstr>PowerPoint 演示文稿</vt:lpstr>
      <vt:lpstr>Solving problems involving time</vt:lpstr>
      <vt:lpstr>PowerPoint 演示文稿</vt:lpstr>
      <vt:lpstr>Production timetables</vt:lpstr>
      <vt:lpstr>PowerPoint 演示文稿</vt:lpstr>
      <vt:lpstr>Solve problems involving different time zones</vt:lpstr>
      <vt:lpstr>Solve problems involving different time zones</vt:lpstr>
      <vt:lpstr>Example 3.11 page 63</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fred</cp:lastModifiedBy>
  <cp:revision>536</cp:revision>
  <dcterms:created xsi:type="dcterms:W3CDTF">2017-08-15T07:49:00Z</dcterms:created>
  <dcterms:modified xsi:type="dcterms:W3CDTF">2017-12-08T10:09:25Z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