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tiff" ContentType="image/tiff"/>
  <Default Extension="wmf" ContentType="image/x-w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handoutMasterIdLst>
    <p:handoutMasterId r:id="rId56"/>
  </p:handoutMasterIdLst>
  <p:sldIdLst>
    <p:sldId id="256" r:id="rId3"/>
    <p:sldId id="257" r:id="rId4"/>
    <p:sldId id="258" r:id="rId5"/>
    <p:sldId id="317" r:id="rId6"/>
    <p:sldId id="347" r:id="rId7"/>
    <p:sldId id="346" r:id="rId8"/>
    <p:sldId id="318" r:id="rId9"/>
    <p:sldId id="349" r:id="rId10"/>
    <p:sldId id="319" r:id="rId11"/>
    <p:sldId id="320" r:id="rId12"/>
    <p:sldId id="380" r:id="rId13"/>
    <p:sldId id="321" r:id="rId14"/>
    <p:sldId id="315" r:id="rId15"/>
    <p:sldId id="322" r:id="rId16"/>
    <p:sldId id="350" r:id="rId17"/>
    <p:sldId id="351" r:id="rId18"/>
    <p:sldId id="325" r:id="rId19"/>
    <p:sldId id="326" r:id="rId20"/>
    <p:sldId id="355" r:id="rId21"/>
    <p:sldId id="356" r:id="rId22"/>
    <p:sldId id="357" r:id="rId23"/>
    <p:sldId id="353" r:id="rId24"/>
    <p:sldId id="358" r:id="rId25"/>
    <p:sldId id="359" r:id="rId26"/>
    <p:sldId id="360" r:id="rId27"/>
    <p:sldId id="328" r:id="rId28"/>
    <p:sldId id="363" r:id="rId29"/>
    <p:sldId id="381" r:id="rId30"/>
    <p:sldId id="329" r:id="rId31"/>
    <p:sldId id="365" r:id="rId32"/>
    <p:sldId id="366" r:id="rId33"/>
    <p:sldId id="382" r:id="rId34"/>
    <p:sldId id="383" r:id="rId35"/>
    <p:sldId id="367" r:id="rId36"/>
    <p:sldId id="379" r:id="rId37"/>
    <p:sldId id="370" r:id="rId38"/>
    <p:sldId id="371" r:id="rId39"/>
    <p:sldId id="372" r:id="rId40"/>
    <p:sldId id="335" r:id="rId41"/>
    <p:sldId id="336" r:id="rId42"/>
    <p:sldId id="373" r:id="rId43"/>
    <p:sldId id="338" r:id="rId44"/>
    <p:sldId id="339" r:id="rId45"/>
    <p:sldId id="340" r:id="rId46"/>
    <p:sldId id="375" r:id="rId47"/>
    <p:sldId id="341" r:id="rId48"/>
    <p:sldId id="342" r:id="rId49"/>
    <p:sldId id="343" r:id="rId50"/>
    <p:sldId id="344" r:id="rId51"/>
    <p:sldId id="377" r:id="rId52"/>
    <p:sldId id="345" r:id="rId53"/>
    <p:sldId id="316" r:id="rId54"/>
    <p:sldId id="384"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9293"/>
    <a:srgbClr val="9FD9DA"/>
    <a:srgbClr val="BDDA73"/>
    <a:srgbClr val="4BB3B5"/>
    <a:srgbClr val="9CD043"/>
    <a:srgbClr val="D9E8B0"/>
    <a:srgbClr val="FFFFFF"/>
    <a:srgbClr val="D8E8B1"/>
    <a:srgbClr val="9ED8DA"/>
    <a:srgbClr val="9CCB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深色样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57" autoAdjust="0"/>
    <p:restoredTop sz="94660"/>
  </p:normalViewPr>
  <p:slideViewPr>
    <p:cSldViewPr snapToGrid="0">
      <p:cViewPr varScale="1">
        <p:scale>
          <a:sx n="71" d="100"/>
          <a:sy n="71" d="100"/>
        </p:scale>
        <p:origin x="1308" y="54"/>
      </p:cViewPr>
      <p:guideLst>
        <p:guide orient="horz" pos="3416"/>
        <p:guide pos="2669"/>
        <p:guide orient="horz" pos="3793"/>
        <p:guide pos="1739"/>
        <p:guide orient="horz" pos="948"/>
        <p:guide orient="horz" pos="1940"/>
        <p:guide pos="3514"/>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1998" y="96"/>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9" Type="http://schemas.openxmlformats.org/officeDocument/2006/relationships/tableStyles" Target="tableStyles.xml"/><Relationship Id="rId58" Type="http://schemas.openxmlformats.org/officeDocument/2006/relationships/viewProps" Target="viewProps.xml"/><Relationship Id="rId57" Type="http://schemas.openxmlformats.org/officeDocument/2006/relationships/presProps" Target="presProps.xml"/><Relationship Id="rId56" Type="http://schemas.openxmlformats.org/officeDocument/2006/relationships/handoutMaster" Target="handoutMasters/handoutMaster1.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10.vml.rels><?xml version="1.0" encoding="UTF-8" standalone="yes"?>
<Relationships xmlns="http://schemas.openxmlformats.org/package/2006/relationships"><Relationship Id="rId4" Type="http://schemas.openxmlformats.org/officeDocument/2006/relationships/image" Target="../media/image59.wmf"/><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0.wmf"/></Relationships>
</file>

<file path=ppt/drawings/_rels/vmlDrawing12.vml.rels><?xml version="1.0" encoding="UTF-8" standalone="yes"?>
<Relationships xmlns="http://schemas.openxmlformats.org/package/2006/relationships"><Relationship Id="rId4" Type="http://schemas.openxmlformats.org/officeDocument/2006/relationships/image" Target="../media/image71.wmf"/><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6.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wmf"/><Relationship Id="rId1" Type="http://schemas.openxmlformats.org/officeDocument/2006/relationships/image" Target="../media/image8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39.wmf"/></Relationships>
</file>

<file path=ppt/drawings/_rels/vmlDrawing7.vml.rels><?xml version="1.0" encoding="UTF-8" standalone="yes"?>
<Relationships xmlns="http://schemas.openxmlformats.org/package/2006/relationships"><Relationship Id="rId4" Type="http://schemas.openxmlformats.org/officeDocument/2006/relationships/image" Target="../media/image50.wmf"/><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9.vml.rels><?xml version="1.0" encoding="UTF-8" standalone="yes"?>
<Relationships xmlns="http://schemas.openxmlformats.org/package/2006/relationships"><Relationship Id="rId4" Type="http://schemas.openxmlformats.org/officeDocument/2006/relationships/image" Target="../media/image55.wmf"/><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D87E42-A97C-45D3-8678-BF71BE5913AE}" type="datetimeFigureOut">
              <a:rPr lang="en-GB" smtClean="0"/>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4E351C-D2F9-4339-AEC5-7206194B4A5F}" type="slidenum">
              <a:rPr lang="en-GB" smtClean="0"/>
            </a:fld>
            <a:endParaRPr lang="en-GB"/>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endParaRPr lang="en-US" dirty="0"/>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smtClean="0"/>
              <a:t>Topic title</a:t>
            </a:r>
            <a:endParaRPr lang="en-US" dirty="0"/>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Topic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endParaRPr lang="en-US" dirty="0"/>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7"/>
            <a:ext cx="7910513" cy="479206"/>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3262376"/>
            <a:ext cx="8051800" cy="870712"/>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
        <p:nvSpPr>
          <p:cNvPr id="7" name="Text Placeholder 2"/>
          <p:cNvSpPr txBox="1"/>
          <p:nvPr userDrawn="1"/>
        </p:nvSpPr>
        <p:spPr>
          <a:xfrm>
            <a:off x="385763" y="4440022"/>
            <a:ext cx="7910513" cy="550427"/>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ZA" sz="1800" b="0" dirty="0">
              <a:solidFill>
                <a:schemeClr val="tx1"/>
              </a:solidFill>
            </a:endParaRPr>
          </a:p>
        </p:txBody>
      </p:sp>
      <p:sp>
        <p:nvSpPr>
          <p:cNvPr id="9" name="Text Placeholder 2"/>
          <p:cNvSpPr>
            <a:spLocks noGrp="1"/>
          </p:cNvSpPr>
          <p:nvPr>
            <p:ph type="body" idx="11" hasCustomPrompt="1"/>
          </p:nvPr>
        </p:nvSpPr>
        <p:spPr>
          <a:xfrm>
            <a:off x="392595" y="4475632"/>
            <a:ext cx="7910513" cy="479206"/>
          </a:xfrm>
          <a:prstGeom prst="rect">
            <a:avLst/>
          </a:prstGeom>
        </p:spPr>
        <p:txBody>
          <a:bodyPr>
            <a:normAutofit/>
          </a:bodyPr>
          <a:lstStyle>
            <a:lvl1pPr marL="0" indent="0" algn="l">
              <a:buNone/>
              <a:defRPr sz="1700" b="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464" y="454057"/>
            <a:ext cx="1722045" cy="2453948"/>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99289" y="1592288"/>
            <a:ext cx="7905751" cy="4485323"/>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6" name="Text Placeholder 5"/>
          <p:cNvSpPr>
            <a:spLocks noGrp="1"/>
          </p:cNvSpPr>
          <p:nvPr>
            <p:ph type="body" sz="quarter" idx="10" hasCustomPrompt="1"/>
          </p:nvPr>
        </p:nvSpPr>
        <p:spPr>
          <a:xfrm>
            <a:off x="399289" y="987108"/>
            <a:ext cx="7905751" cy="301871"/>
          </a:xfrm>
          <a:prstGeom prst="rect">
            <a:avLst/>
          </a:prstGeom>
        </p:spPr>
        <p:txBody>
          <a:bodyPr/>
          <a:lstStyle>
            <a:lvl1pPr marL="0" indent="0">
              <a:buNone/>
              <a:defRPr sz="1800" b="1"/>
            </a:lvl1pPr>
          </a:lstStyle>
          <a:p>
            <a:r>
              <a:rPr lang="en-ZA" sz="1800" dirty="0" smtClean="0">
                <a:solidFill>
                  <a:schemeClr val="bg2">
                    <a:lumMod val="75000"/>
                  </a:schemeClr>
                </a:solidFill>
              </a:rPr>
              <a:t>Unit</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1" y="417320"/>
            <a:ext cx="7905750" cy="720724"/>
          </a:xfrm>
          <a:prstGeom prst="rect">
            <a:avLst/>
          </a:prstGeom>
        </p:spPr>
        <p:txBody>
          <a:bodyPr/>
          <a:lstStyle>
            <a:lvl1pPr>
              <a:defRPr sz="4000" b="1">
                <a:latin typeface="+mn-lt"/>
              </a:defRPr>
            </a:lvl1pPr>
          </a:lstStyle>
          <a:p>
            <a:endParaRPr lang="en-US" dirty="0"/>
          </a:p>
        </p:txBody>
      </p:sp>
      <p:sp>
        <p:nvSpPr>
          <p:cNvPr id="4" name="Content Placeholder 2"/>
          <p:cNvSpPr>
            <a:spLocks noGrp="1"/>
          </p:cNvSpPr>
          <p:nvPr>
            <p:ph idx="1"/>
          </p:nvPr>
        </p:nvSpPr>
        <p:spPr>
          <a:xfrm>
            <a:off x="399289" y="1947672"/>
            <a:ext cx="7905751" cy="4129939"/>
          </a:xfrm>
          <a:prstGeom prst="rect">
            <a:avLst/>
          </a:prstGeom>
        </p:spPr>
        <p:txBody>
          <a:bodyPr/>
          <a:lstStyle>
            <a:lvl1pPr marL="0" indent="0">
              <a:buNone/>
              <a:defRPr sz="2000" baseline="0"/>
            </a:lvl1pPr>
            <a:lvl2pPr>
              <a:defRPr sz="1800"/>
            </a:lvl2pPr>
            <a:lvl3pPr>
              <a:defRPr sz="1600"/>
            </a:lvl3pPr>
            <a:lvl4pPr>
              <a:defRPr sz="1400"/>
            </a:lvl4pPr>
            <a:lvl5pPr>
              <a:defRPr sz="1200"/>
            </a:lvl5pPr>
          </a:lstStyle>
          <a:p>
            <a:pPr lvl="0"/>
            <a:endParaRPr lang="en-ZA" dirty="0" smtClean="0"/>
          </a:p>
        </p:txBody>
      </p:sp>
      <p:sp>
        <p:nvSpPr>
          <p:cNvPr id="5" name="Text Placeholder 5"/>
          <p:cNvSpPr>
            <a:spLocks noGrp="1"/>
          </p:cNvSpPr>
          <p:nvPr>
            <p:ph type="body" sz="quarter" idx="10"/>
          </p:nvPr>
        </p:nvSpPr>
        <p:spPr>
          <a:xfrm>
            <a:off x="399289" y="1563523"/>
            <a:ext cx="7905751" cy="301871"/>
          </a:xfrm>
          <a:prstGeom prst="rect">
            <a:avLst/>
          </a:prstGeom>
        </p:spPr>
        <p:txBody>
          <a:bodyPr/>
          <a:lstStyle>
            <a:lvl1pPr marL="0" indent="0">
              <a:buNone/>
              <a:defRPr sz="1800" b="1">
                <a:solidFill>
                  <a:schemeClr val="bg1">
                    <a:lumMod val="65000"/>
                  </a:schemeClr>
                </a:solidFill>
              </a:defRPr>
            </a:lvl1pPr>
          </a:lstStyle>
          <a:p>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ook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25709"/>
            <a:ext cx="3635892" cy="1033709"/>
          </a:xfrm>
          <a:prstGeom prst="rect">
            <a:avLst/>
          </a:prstGeom>
        </p:spPr>
      </p:pic>
      <p:sp>
        <p:nvSpPr>
          <p:cNvPr id="4" name="TextBox 3"/>
          <p:cNvSpPr txBox="1"/>
          <p:nvPr userDrawn="1"/>
        </p:nvSpPr>
        <p:spPr>
          <a:xfrm>
            <a:off x="687354" y="2710438"/>
            <a:ext cx="7264468" cy="3293209"/>
          </a:xfrm>
          <a:prstGeom prst="rect">
            <a:avLst/>
          </a:prstGeom>
          <a:noFill/>
        </p:spPr>
        <p:txBody>
          <a:bodyPr wrap="square" rtlCol="0">
            <a:spAutoFit/>
          </a:body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endParaRPr lang="en-ZA" sz="1600" kern="1200" dirty="0" smtClean="0">
              <a:solidFill>
                <a:schemeClr val="tx1"/>
              </a:solidFill>
              <a:effectLst/>
              <a:latin typeface="+mn-lt"/>
              <a:ea typeface="+mn-ea"/>
              <a:cs typeface="+mn-cs"/>
            </a:endParaRP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endParaRPr lang="en-ZA" sz="1600" kern="1200" dirty="0" smtClean="0">
              <a:solidFill>
                <a:schemeClr val="tx1"/>
              </a:solidFill>
              <a:effectLst/>
              <a:latin typeface="+mn-lt"/>
              <a:ea typeface="+mn-ea"/>
              <a:cs typeface="+mn-cs"/>
            </a:endParaRPr>
          </a:p>
          <a:p>
            <a:pPr algn="ctr"/>
            <a:r>
              <a:rPr lang="en-ZA" sz="1600" kern="1200" dirty="0" smtClean="0">
                <a:solidFill>
                  <a:schemeClr val="tx1"/>
                </a:solidFill>
                <a:effectLst/>
                <a:latin typeface="+mn-lt"/>
                <a:ea typeface="+mn-ea"/>
                <a:cs typeface="+mn-cs"/>
              </a:rPr>
              <a:t> </a:t>
            </a:r>
            <a:endParaRPr lang="en-ZA" sz="1600" kern="1200" dirty="0" smtClean="0">
              <a:solidFill>
                <a:schemeClr val="tx1"/>
              </a:solidFill>
              <a:effectLst/>
              <a:latin typeface="+mn-lt"/>
              <a:ea typeface="+mn-ea"/>
              <a:cs typeface="+mn-cs"/>
            </a:endParaRPr>
          </a:p>
          <a:p>
            <a:pPr algn="ctr"/>
            <a:r>
              <a:rPr lang="en-ZA" sz="1600" kern="1200" dirty="0" smtClean="0">
                <a:solidFill>
                  <a:schemeClr val="tx1"/>
                </a:solidFill>
                <a:effectLst/>
                <a:latin typeface="+mn-lt"/>
                <a:ea typeface="+mn-ea"/>
                <a:cs typeface="+mn-cs"/>
              </a:rPr>
              <a:t>Lecturers are granted permission to: (</a:t>
            </a:r>
            <a:r>
              <a:rPr lang="en-ZA" sz="1600" kern="1200" dirty="0" err="1" smtClean="0">
                <a:solidFill>
                  <a:schemeClr val="tx1"/>
                </a:solidFill>
                <a:effectLst/>
                <a:latin typeface="+mn-lt"/>
                <a:ea typeface="+mn-ea"/>
                <a:cs typeface="+mn-cs"/>
              </a:rPr>
              <a:t>i</a:t>
            </a:r>
            <a:r>
              <a:rPr lang="en-ZA" sz="1600" kern="1200" dirty="0" smtClean="0">
                <a:solidFill>
                  <a:schemeClr val="tx1"/>
                </a:solidFill>
                <a:effectLst/>
                <a:latin typeface="+mn-lt"/>
                <a:ea typeface="+mn-ea"/>
                <a:cs typeface="+mn-cs"/>
              </a:rPr>
              <a:t>) modify the slides by adding and removing content; (ii) print copies of the presentation; and (iii) download and save the slides to a computer or local server. </a:t>
            </a:r>
            <a:endParaRPr lang="en-ZA" sz="1600" kern="1200" dirty="0" smtClean="0">
              <a:solidFill>
                <a:schemeClr val="tx1"/>
              </a:solidFill>
              <a:effectLst/>
              <a:latin typeface="+mn-lt"/>
              <a:ea typeface="+mn-ea"/>
              <a:cs typeface="+mn-cs"/>
            </a:endParaRPr>
          </a:p>
          <a:p>
            <a:pPr algn="ctr"/>
            <a:r>
              <a:rPr lang="en-ZA" sz="1600" kern="1200" dirty="0" smtClean="0">
                <a:solidFill>
                  <a:schemeClr val="tx1"/>
                </a:solidFill>
                <a:effectLst/>
                <a:latin typeface="+mn-lt"/>
                <a:ea typeface="+mn-ea"/>
                <a:cs typeface="+mn-cs"/>
              </a:rPr>
              <a:t> </a:t>
            </a:r>
            <a:endParaRPr lang="en-ZA" sz="1600" kern="1200" dirty="0" smtClean="0">
              <a:solidFill>
                <a:schemeClr val="tx1"/>
              </a:solidFill>
              <a:effectLst/>
              <a:latin typeface="+mn-lt"/>
              <a:ea typeface="+mn-ea"/>
              <a:cs typeface="+mn-cs"/>
            </a:endParaRP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7" name="Straight Connector 6"/>
          <p:cNvCxnSpPr/>
          <p:nvPr userDrawn="1"/>
        </p:nvCxnSpPr>
        <p:spPr>
          <a:xfrm>
            <a:off x="2809457" y="2464904"/>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980662" y="1590261"/>
            <a:ext cx="6688369" cy="830997"/>
          </a:xfrm>
          <a:prstGeom prst="rect">
            <a:avLst/>
          </a:prstGeom>
          <a:noFill/>
        </p:spPr>
        <p:txBody>
          <a:bodyPr wrap="none" rtlCol="0">
            <a:spAutoFit/>
          </a:bodyPr>
          <a:lstStyle/>
          <a:p>
            <a:r>
              <a:rPr lang="en-ZA" sz="4800" b="1" dirty="0" smtClean="0"/>
              <a:t>TERMS AND CONDITIONS</a:t>
            </a:r>
            <a:endParaRPr lang="en-ZA" sz="4800" b="1"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1.tiff"/><Relationship Id="rId10" Type="http://schemas.openxmlformats.org/officeDocument/2006/relationships/image" Target="../media/image4.pn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8" name="Rectangle 7"/>
          <p:cNvSpPr/>
          <p:nvPr/>
        </p:nvSpPr>
        <p:spPr>
          <a:xfrm>
            <a:off x="0" y="6324794"/>
            <a:ext cx="9144000" cy="540000"/>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11" name="TextBox 10"/>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Maths Lit NQF Level 3</a:t>
            </a:r>
            <a:endParaRPr lang="en-ZA" sz="2400" b="1" dirty="0">
              <a:solidFill>
                <a:prstClr val="white"/>
              </a:solidFill>
            </a:endParaRPr>
          </a:p>
        </p:txBody>
      </p:sp>
      <p:pic>
        <p:nvPicPr>
          <p:cNvPr id="12" name="Picture 1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419326" y="5625158"/>
            <a:ext cx="724674" cy="69418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19.png"/><Relationship Id="rId3" Type="http://schemas.openxmlformats.org/officeDocument/2006/relationships/image" Target="../media/image18.png"/><Relationship Id="rId2" Type="http://schemas.microsoft.com/office/2007/relationships/media" Target="../media/media1.mp4"/><Relationship Id="rId1" Type="http://schemas.openxmlformats.org/officeDocument/2006/relationships/video" Target="../media/media1.mp4"/></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5.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8.png"/><Relationship Id="rId3" Type="http://schemas.openxmlformats.org/officeDocument/2006/relationships/image" Target="../media/image8.png"/><Relationship Id="rId2" Type="http://schemas.openxmlformats.org/officeDocument/2006/relationships/image" Target="../media/image27.png"/><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7.xml"/><Relationship Id="rId4" Type="http://schemas.openxmlformats.org/officeDocument/2006/relationships/image" Target="../media/image33.png"/><Relationship Id="rId3" Type="http://schemas.openxmlformats.org/officeDocument/2006/relationships/image" Target="../media/image32.wmf"/><Relationship Id="rId2" Type="http://schemas.openxmlformats.org/officeDocument/2006/relationships/oleObject" Target="../embeddings/oleObject1.bin"/><Relationship Id="rId1" Type="http://schemas.openxmlformats.org/officeDocument/2006/relationships/image" Target="../media/image27.png"/></Relationships>
</file>

<file path=ppt/slides/_rels/slide19.xml.rels><?xml version="1.0" encoding="UTF-8" standalone="yes"?>
<Relationships xmlns="http://schemas.openxmlformats.org/package/2006/relationships"><Relationship Id="rId9" Type="http://schemas.openxmlformats.org/officeDocument/2006/relationships/vmlDrawing" Target="../drawings/vmlDrawing2.vml"/><Relationship Id="rId8" Type="http://schemas.openxmlformats.org/officeDocument/2006/relationships/slideLayout" Target="../slideLayouts/slideLayout7.xml"/><Relationship Id="rId7" Type="http://schemas.openxmlformats.org/officeDocument/2006/relationships/image" Target="../media/image36.wmf"/><Relationship Id="rId6" Type="http://schemas.openxmlformats.org/officeDocument/2006/relationships/oleObject" Target="../embeddings/oleObject4.bin"/><Relationship Id="rId5" Type="http://schemas.openxmlformats.org/officeDocument/2006/relationships/image" Target="../media/image35.wmf"/><Relationship Id="rId4" Type="http://schemas.openxmlformats.org/officeDocument/2006/relationships/oleObject" Target="../embeddings/oleObject3.bin"/><Relationship Id="rId3" Type="http://schemas.openxmlformats.org/officeDocument/2006/relationships/image" Target="../media/image34.wmf"/><Relationship Id="rId2" Type="http://schemas.openxmlformats.org/officeDocument/2006/relationships/oleObject" Target="../embeddings/oleObject2.bin"/><Relationship Id="rId1"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6" Type="http://schemas.openxmlformats.org/officeDocument/2006/relationships/vmlDrawing" Target="../drawings/vmlDrawing3.vml"/><Relationship Id="rId5" Type="http://schemas.openxmlformats.org/officeDocument/2006/relationships/slideLayout" Target="../slideLayouts/slideLayout7.xml"/><Relationship Id="rId4" Type="http://schemas.openxmlformats.org/officeDocument/2006/relationships/image" Target="../media/image37.wmf"/><Relationship Id="rId3" Type="http://schemas.openxmlformats.org/officeDocument/2006/relationships/oleObject" Target="../embeddings/oleObject6.bin"/><Relationship Id="rId2" Type="http://schemas.openxmlformats.org/officeDocument/2006/relationships/image" Target="../media/image34.wmf"/><Relationship Id="rId1" Type="http://schemas.openxmlformats.org/officeDocument/2006/relationships/oleObject" Target="../embeddings/oleObject5.bin"/></Relationships>
</file>

<file path=ppt/slides/_rels/slide21.xml.rels><?xml version="1.0" encoding="UTF-8" standalone="yes"?>
<Relationships xmlns="http://schemas.openxmlformats.org/package/2006/relationships"><Relationship Id="rId6" Type="http://schemas.openxmlformats.org/officeDocument/2006/relationships/vmlDrawing" Target="../drawings/vmlDrawing4.vml"/><Relationship Id="rId5" Type="http://schemas.openxmlformats.org/officeDocument/2006/relationships/slideLayout" Target="../slideLayouts/slideLayout7.xml"/><Relationship Id="rId4" Type="http://schemas.openxmlformats.org/officeDocument/2006/relationships/image" Target="../media/image38.wmf"/><Relationship Id="rId3" Type="http://schemas.openxmlformats.org/officeDocument/2006/relationships/oleObject" Target="../embeddings/oleObject8.bin"/><Relationship Id="rId2" Type="http://schemas.openxmlformats.org/officeDocument/2006/relationships/image" Target="../media/image34.wmf"/><Relationship Id="rId1" Type="http://schemas.openxmlformats.org/officeDocument/2006/relationships/oleObject" Target="../embeddings/oleObject7.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7" Type="http://schemas.openxmlformats.org/officeDocument/2006/relationships/vmlDrawing" Target="../drawings/vmlDrawing5.vml"/><Relationship Id="rId6" Type="http://schemas.openxmlformats.org/officeDocument/2006/relationships/slideLayout" Target="../slideLayouts/slideLayout7.xml"/><Relationship Id="rId5" Type="http://schemas.openxmlformats.org/officeDocument/2006/relationships/image" Target="../media/image40.wmf"/><Relationship Id="rId4" Type="http://schemas.openxmlformats.org/officeDocument/2006/relationships/oleObject" Target="../embeddings/oleObject10.bin"/><Relationship Id="rId3" Type="http://schemas.openxmlformats.org/officeDocument/2006/relationships/image" Target="../media/image39.wmf"/><Relationship Id="rId2" Type="http://schemas.openxmlformats.org/officeDocument/2006/relationships/oleObject" Target="../embeddings/oleObject9.bin"/><Relationship Id="rId1" Type="http://schemas.openxmlformats.org/officeDocument/2006/relationships/image" Target="../media/image12.png"/></Relationships>
</file>

<file path=ppt/slides/_rels/slide24.xml.rels><?xml version="1.0" encoding="UTF-8" standalone="yes"?>
<Relationships xmlns="http://schemas.openxmlformats.org/package/2006/relationships"><Relationship Id="rId6" Type="http://schemas.openxmlformats.org/officeDocument/2006/relationships/vmlDrawing" Target="../drawings/vmlDrawing6.vml"/><Relationship Id="rId5" Type="http://schemas.openxmlformats.org/officeDocument/2006/relationships/slideLayout" Target="../slideLayouts/slideLayout7.xml"/><Relationship Id="rId4" Type="http://schemas.openxmlformats.org/officeDocument/2006/relationships/image" Target="../media/image41.wmf"/><Relationship Id="rId3" Type="http://schemas.openxmlformats.org/officeDocument/2006/relationships/oleObject" Target="../embeddings/oleObject12.bin"/><Relationship Id="rId2" Type="http://schemas.openxmlformats.org/officeDocument/2006/relationships/image" Target="../media/image39.wmf"/><Relationship Id="rId1" Type="http://schemas.openxmlformats.org/officeDocument/2006/relationships/oleObject" Target="../embeddings/oleObject11.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26.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26.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19.png"/><Relationship Id="rId3" Type="http://schemas.openxmlformats.org/officeDocument/2006/relationships/image" Target="../media/image18.png"/><Relationship Id="rId2" Type="http://schemas.microsoft.com/office/2007/relationships/media" Target="../media/media2.mp4"/><Relationship Id="rId1" Type="http://schemas.openxmlformats.org/officeDocument/2006/relationships/video" Target="../media/media2.mp4"/></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image" Target="../media/image50.wmf"/><Relationship Id="rId7" Type="http://schemas.openxmlformats.org/officeDocument/2006/relationships/oleObject" Target="../embeddings/oleObject16.bin"/><Relationship Id="rId6" Type="http://schemas.openxmlformats.org/officeDocument/2006/relationships/image" Target="../media/image49.wmf"/><Relationship Id="rId5" Type="http://schemas.openxmlformats.org/officeDocument/2006/relationships/oleObject" Target="../embeddings/oleObject15.bin"/><Relationship Id="rId4" Type="http://schemas.openxmlformats.org/officeDocument/2006/relationships/image" Target="../media/image48.wmf"/><Relationship Id="rId3" Type="http://schemas.openxmlformats.org/officeDocument/2006/relationships/oleObject" Target="../embeddings/oleObject14.bin"/><Relationship Id="rId2" Type="http://schemas.openxmlformats.org/officeDocument/2006/relationships/image" Target="../media/image47.wmf"/><Relationship Id="rId10" Type="http://schemas.openxmlformats.org/officeDocument/2006/relationships/vmlDrawing" Target="../drawings/vmlDrawing7.vml"/><Relationship Id="rId1" Type="http://schemas.openxmlformats.org/officeDocument/2006/relationships/oleObject" Target="../embeddings/oleObject13.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7.png"/><Relationship Id="rId1" Type="http://schemas.openxmlformats.org/officeDocument/2006/relationships/image" Target="../media/image16.png"/></Relationships>
</file>

<file path=ppt/slides/_rels/slide31.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17.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51.wmf"/><Relationship Id="rId12" Type="http://schemas.openxmlformats.org/officeDocument/2006/relationships/vmlDrawing" Target="../drawings/vmlDrawing8.vml"/><Relationship Id="rId11" Type="http://schemas.openxmlformats.org/officeDocument/2006/relationships/slideLayout" Target="../slideLayouts/slideLayout6.xml"/><Relationship Id="rId10" Type="http://schemas.openxmlformats.org/officeDocument/2006/relationships/image" Target="../media/image15.png"/><Relationship Id="rId1" Type="http://schemas.openxmlformats.org/officeDocument/2006/relationships/oleObject" Target="../embeddings/oleObject17.bin"/></Relationships>
</file>

<file path=ppt/slides/_rels/slide32.xml.rels><?xml version="1.0" encoding="UTF-8" standalone="yes"?>
<Relationships xmlns="http://schemas.openxmlformats.org/package/2006/relationships"><Relationship Id="rId9" Type="http://schemas.openxmlformats.org/officeDocument/2006/relationships/image" Target="../media/image55.wmf"/><Relationship Id="rId8" Type="http://schemas.openxmlformats.org/officeDocument/2006/relationships/oleObject" Target="../embeddings/oleObject21.bin"/><Relationship Id="rId7" Type="http://schemas.openxmlformats.org/officeDocument/2006/relationships/image" Target="../media/image54.wmf"/><Relationship Id="rId6" Type="http://schemas.openxmlformats.org/officeDocument/2006/relationships/oleObject" Target="../embeddings/oleObject20.bin"/><Relationship Id="rId5" Type="http://schemas.openxmlformats.org/officeDocument/2006/relationships/image" Target="../media/image53.wmf"/><Relationship Id="rId4" Type="http://schemas.openxmlformats.org/officeDocument/2006/relationships/oleObject" Target="../embeddings/oleObject19.bin"/><Relationship Id="rId3" Type="http://schemas.openxmlformats.org/officeDocument/2006/relationships/image" Target="../media/image52.wmf"/><Relationship Id="rId2" Type="http://schemas.openxmlformats.org/officeDocument/2006/relationships/oleObject" Target="../embeddings/oleObject18.bin"/><Relationship Id="rId12" Type="http://schemas.openxmlformats.org/officeDocument/2006/relationships/vmlDrawing" Target="../drawings/vmlDrawing9.vml"/><Relationship Id="rId11" Type="http://schemas.openxmlformats.org/officeDocument/2006/relationships/slideLayout" Target="../slideLayouts/slideLayout6.xml"/><Relationship Id="rId10" Type="http://schemas.openxmlformats.org/officeDocument/2006/relationships/oleObject" Target="../embeddings/oleObject22.bin"/><Relationship Id="rId1" Type="http://schemas.openxmlformats.org/officeDocument/2006/relationships/image" Target="../media/image29.png"/></Relationships>
</file>

<file path=ppt/slides/_rels/slide33.xml.rels><?xml version="1.0" encoding="UTF-8" standalone="yes"?>
<Relationships xmlns="http://schemas.openxmlformats.org/package/2006/relationships"><Relationship Id="rId9" Type="http://schemas.openxmlformats.org/officeDocument/2006/relationships/oleObject" Target="../embeddings/oleObject26.bin"/><Relationship Id="rId8" Type="http://schemas.openxmlformats.org/officeDocument/2006/relationships/image" Target="../media/image58.wmf"/><Relationship Id="rId7" Type="http://schemas.openxmlformats.org/officeDocument/2006/relationships/oleObject" Target="../embeddings/oleObject25.bin"/><Relationship Id="rId6" Type="http://schemas.openxmlformats.org/officeDocument/2006/relationships/image" Target="../media/image57.wmf"/><Relationship Id="rId5" Type="http://schemas.openxmlformats.org/officeDocument/2006/relationships/oleObject" Target="../embeddings/oleObject24.bin"/><Relationship Id="rId4" Type="http://schemas.openxmlformats.org/officeDocument/2006/relationships/image" Target="../media/image56.wmf"/><Relationship Id="rId3" Type="http://schemas.openxmlformats.org/officeDocument/2006/relationships/oleObject" Target="../embeddings/oleObject23.bin"/><Relationship Id="rId2" Type="http://schemas.openxmlformats.org/officeDocument/2006/relationships/image" Target="../media/image12.png"/><Relationship Id="rId12" Type="http://schemas.openxmlformats.org/officeDocument/2006/relationships/vmlDrawing" Target="../drawings/vmlDrawing10.vml"/><Relationship Id="rId11" Type="http://schemas.openxmlformats.org/officeDocument/2006/relationships/slideLayout" Target="../slideLayouts/slideLayout6.xml"/><Relationship Id="rId10" Type="http://schemas.openxmlformats.org/officeDocument/2006/relationships/image" Target="../media/image59.wmf"/><Relationship Id="rId1" Type="http://schemas.openxmlformats.org/officeDocument/2006/relationships/image" Target="../media/image30.png"/></Relationships>
</file>

<file path=ppt/slides/_rels/slide34.xml.rels><?xml version="1.0" encoding="UTF-8" standalone="yes"?>
<Relationships xmlns="http://schemas.openxmlformats.org/package/2006/relationships"><Relationship Id="rId9" Type="http://schemas.openxmlformats.org/officeDocument/2006/relationships/oleObject" Target="../embeddings/oleObject28.bin"/><Relationship Id="rId8" Type="http://schemas.openxmlformats.org/officeDocument/2006/relationships/image" Target="../media/image63.png"/><Relationship Id="rId7" Type="http://schemas.openxmlformats.org/officeDocument/2006/relationships/image" Target="../media/image62.png"/><Relationship Id="rId6" Type="http://schemas.openxmlformats.org/officeDocument/2006/relationships/image" Target="../media/image61.png"/><Relationship Id="rId5" Type="http://schemas.openxmlformats.org/officeDocument/2006/relationships/image" Target="../media/image30.png"/><Relationship Id="rId4" Type="http://schemas.openxmlformats.org/officeDocument/2006/relationships/image" Target="../media/image31.png"/><Relationship Id="rId3" Type="http://schemas.openxmlformats.org/officeDocument/2006/relationships/image" Target="../media/image29.png"/><Relationship Id="rId2" Type="http://schemas.openxmlformats.org/officeDocument/2006/relationships/image" Target="../media/image60.wmf"/><Relationship Id="rId14" Type="http://schemas.openxmlformats.org/officeDocument/2006/relationships/vmlDrawing" Target="../drawings/vmlDrawing11.vml"/><Relationship Id="rId13" Type="http://schemas.openxmlformats.org/officeDocument/2006/relationships/slideLayout" Target="../slideLayouts/slideLayout6.xml"/><Relationship Id="rId12" Type="http://schemas.openxmlformats.org/officeDocument/2006/relationships/image" Target="../media/image65.wmf"/><Relationship Id="rId11" Type="http://schemas.openxmlformats.org/officeDocument/2006/relationships/oleObject" Target="../embeddings/oleObject29.bin"/><Relationship Id="rId10" Type="http://schemas.openxmlformats.org/officeDocument/2006/relationships/image" Target="../media/image64.wmf"/><Relationship Id="rId1" Type="http://schemas.openxmlformats.org/officeDocument/2006/relationships/oleObject" Target="../embeddings/oleObject27.bin"/></Relationships>
</file>

<file path=ppt/slides/_rels/slide35.xml.rels><?xml version="1.0" encoding="UTF-8" standalone="yes"?>
<Relationships xmlns="http://schemas.openxmlformats.org/package/2006/relationships"><Relationship Id="rId9" Type="http://schemas.openxmlformats.org/officeDocument/2006/relationships/oleObject" Target="../embeddings/oleObject31.bin"/><Relationship Id="rId8" Type="http://schemas.openxmlformats.org/officeDocument/2006/relationships/image" Target="../media/image68.png"/><Relationship Id="rId7" Type="http://schemas.openxmlformats.org/officeDocument/2006/relationships/image" Target="../media/image67.png"/><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30.png"/><Relationship Id="rId3" Type="http://schemas.openxmlformats.org/officeDocument/2006/relationships/image" Target="../media/image66.wmf"/><Relationship Id="rId2" Type="http://schemas.openxmlformats.org/officeDocument/2006/relationships/oleObject" Target="../embeddings/oleObject30.bin"/><Relationship Id="rId17" Type="http://schemas.openxmlformats.org/officeDocument/2006/relationships/vmlDrawing" Target="../drawings/vmlDrawing12.vml"/><Relationship Id="rId16" Type="http://schemas.openxmlformats.org/officeDocument/2006/relationships/slideLayout" Target="../slideLayouts/slideLayout6.xml"/><Relationship Id="rId15" Type="http://schemas.openxmlformats.org/officeDocument/2006/relationships/image" Target="../media/image72.png"/><Relationship Id="rId14" Type="http://schemas.openxmlformats.org/officeDocument/2006/relationships/image" Target="../media/image71.wmf"/><Relationship Id="rId13" Type="http://schemas.openxmlformats.org/officeDocument/2006/relationships/oleObject" Target="../embeddings/oleObject33.bin"/><Relationship Id="rId12" Type="http://schemas.openxmlformats.org/officeDocument/2006/relationships/image" Target="../media/image70.wmf"/><Relationship Id="rId11" Type="http://schemas.openxmlformats.org/officeDocument/2006/relationships/oleObject" Target="../embeddings/oleObject32.bin"/><Relationship Id="rId10" Type="http://schemas.openxmlformats.org/officeDocument/2006/relationships/image" Target="../media/image69.wmf"/><Relationship Id="rId1" Type="http://schemas.openxmlformats.org/officeDocument/2006/relationships/image" Target="../media/image29.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3.pn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75.png"/><Relationship Id="rId3" Type="http://schemas.openxmlformats.org/officeDocument/2006/relationships/image" Target="../media/image74.png"/><Relationship Id="rId2" Type="http://schemas.openxmlformats.org/officeDocument/2006/relationships/image" Target="../media/image26.png"/><Relationship Id="rId1" Type="http://schemas.openxmlformats.org/officeDocument/2006/relationships/image" Target="../media/image72.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image" Target="../media/image2.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 Id="rId3" Type="http://schemas.openxmlformats.org/officeDocument/2006/relationships/image" Target="../media/image26.png"/><Relationship Id="rId2" Type="http://schemas.openxmlformats.org/officeDocument/2006/relationships/image" Target="../media/image79.png"/><Relationship Id="rId1" Type="http://schemas.openxmlformats.org/officeDocument/2006/relationships/image" Target="../media/image7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72.png"/><Relationship Id="rId2" Type="http://schemas.openxmlformats.org/officeDocument/2006/relationships/image" Target="../media/image29.png"/><Relationship Id="rId1" Type="http://schemas.openxmlformats.org/officeDocument/2006/relationships/image" Target="../media/image30.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2.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vmlDrawing" Target="../drawings/vmlDrawing13.vml"/><Relationship Id="rId7" Type="http://schemas.openxmlformats.org/officeDocument/2006/relationships/slideLayout" Target="../slideLayouts/slideLayout6.xml"/><Relationship Id="rId6" Type="http://schemas.openxmlformats.org/officeDocument/2006/relationships/image" Target="../media/image84.wmf"/><Relationship Id="rId5" Type="http://schemas.openxmlformats.org/officeDocument/2006/relationships/oleObject" Target="../embeddings/oleObject36.bin"/><Relationship Id="rId4" Type="http://schemas.openxmlformats.org/officeDocument/2006/relationships/image" Target="../media/image83.wmf"/><Relationship Id="rId3" Type="http://schemas.openxmlformats.org/officeDocument/2006/relationships/oleObject" Target="../embeddings/oleObject35.bin"/><Relationship Id="rId2" Type="http://schemas.openxmlformats.org/officeDocument/2006/relationships/image" Target="../media/image82.wmf"/><Relationship Id="rId1" Type="http://schemas.openxmlformats.org/officeDocument/2006/relationships/oleObject" Target="../embeddings/oleObject34.bin"/></Relationships>
</file>

<file path=ppt/slides/_rels/slide49.xml.rels><?xml version="1.0" encoding="UTF-8" standalone="yes"?>
<Relationships xmlns="http://schemas.openxmlformats.org/package/2006/relationships"><Relationship Id="rId5" Type="http://schemas.openxmlformats.org/officeDocument/2006/relationships/vmlDrawing" Target="../drawings/vmlDrawing14.vml"/><Relationship Id="rId4" Type="http://schemas.openxmlformats.org/officeDocument/2006/relationships/slideLayout" Target="../slideLayouts/slideLayout6.xml"/><Relationship Id="rId3" Type="http://schemas.openxmlformats.org/officeDocument/2006/relationships/image" Target="../media/image29.png"/><Relationship Id="rId2" Type="http://schemas.openxmlformats.org/officeDocument/2006/relationships/image" Target="../media/image85.wmf"/><Relationship Id="rId1" Type="http://schemas.openxmlformats.org/officeDocument/2006/relationships/oleObject" Target="../embeddings/oleObject37.bin"/></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image" Target="../media/image88.wmf"/><Relationship Id="rId7" Type="http://schemas.openxmlformats.org/officeDocument/2006/relationships/oleObject" Target="../embeddings/oleObject40.bin"/><Relationship Id="rId6" Type="http://schemas.openxmlformats.org/officeDocument/2006/relationships/image" Target="../media/image87.wmf"/><Relationship Id="rId5" Type="http://schemas.openxmlformats.org/officeDocument/2006/relationships/oleObject" Target="../embeddings/oleObject39.bin"/><Relationship Id="rId4" Type="http://schemas.openxmlformats.org/officeDocument/2006/relationships/image" Target="../media/image86.wmf"/><Relationship Id="rId3" Type="http://schemas.openxmlformats.org/officeDocument/2006/relationships/oleObject" Target="../embeddings/oleObject38.bin"/><Relationship Id="rId2" Type="http://schemas.openxmlformats.org/officeDocument/2006/relationships/image" Target="../media/image12.png"/><Relationship Id="rId10" Type="http://schemas.openxmlformats.org/officeDocument/2006/relationships/vmlDrawing" Target="../drawings/vmlDrawing15.vml"/><Relationship Id="rId1" Type="http://schemas.openxmlformats.org/officeDocument/2006/relationships/image" Target="../media/image3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ZA" sz="6600" dirty="0"/>
              <a:t>Mathematical Literacy</a:t>
            </a:r>
            <a:endParaRPr lang="en-GB" sz="6600" dirty="0"/>
          </a:p>
        </p:txBody>
      </p:sp>
      <p:sp>
        <p:nvSpPr>
          <p:cNvPr id="3" name="Subtitle 2"/>
          <p:cNvSpPr>
            <a:spLocks noGrp="1"/>
          </p:cNvSpPr>
          <p:nvPr>
            <p:ph type="subTitle" idx="1"/>
          </p:nvPr>
        </p:nvSpPr>
        <p:spPr/>
        <p:txBody>
          <a:bodyPr/>
          <a:lstStyle/>
          <a:p>
            <a:r>
              <a:rPr lang="en-ZA" dirty="0" smtClean="0"/>
              <a:t>NQF 3</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The memory keys</a:t>
            </a:r>
            <a:endParaRPr lang="en-GB" dirty="0"/>
          </a:p>
        </p:txBody>
      </p:sp>
      <p:sp>
        <p:nvSpPr>
          <p:cNvPr id="3" name="Content Placeholder 2"/>
          <p:cNvSpPr>
            <a:spLocks noGrp="1"/>
          </p:cNvSpPr>
          <p:nvPr>
            <p:ph idx="1"/>
          </p:nvPr>
        </p:nvSpPr>
        <p:spPr>
          <a:xfrm>
            <a:off x="399289" y="1592288"/>
            <a:ext cx="7887462" cy="4485323"/>
          </a:xfrm>
        </p:spPr>
        <p:txBody>
          <a:bodyPr/>
          <a:lstStyle/>
          <a:p>
            <a:pPr marL="0" indent="0">
              <a:spcBef>
                <a:spcPts val="1200"/>
              </a:spcBef>
              <a:buNone/>
            </a:pPr>
            <a:r>
              <a:rPr lang="en-ZA" altLang="en-US" sz="2000" dirty="0" smtClean="0">
                <a:sym typeface="+mn-ea"/>
              </a:rPr>
              <a:t>Memory </a:t>
            </a:r>
            <a:r>
              <a:rPr lang="en-ZA" altLang="en-US" sz="2000" dirty="0">
                <a:sym typeface="+mn-ea"/>
              </a:rPr>
              <a:t>keys allow you to keep a number in the memory and then recall it. </a:t>
            </a:r>
            <a:endParaRPr lang="en-ZA" altLang="en-US" sz="2000" dirty="0">
              <a:sym typeface="+mn-ea"/>
            </a:endParaRPr>
          </a:p>
          <a:p>
            <a:pPr marL="0" indent="0">
              <a:spcBef>
                <a:spcPts val="1200"/>
              </a:spcBef>
              <a:buNone/>
            </a:pPr>
            <a:endParaRPr lang="en-ZA" altLang="en-US" sz="2000" dirty="0">
              <a:sym typeface="+mn-ea"/>
            </a:endParaRPr>
          </a:p>
          <a:p>
            <a:pPr marL="361950" indent="-180975">
              <a:spcBef>
                <a:spcPts val="1200"/>
              </a:spcBef>
            </a:pPr>
            <a:r>
              <a:rPr lang="en-ZA" altLang="en-US" sz="2000" dirty="0">
                <a:sym typeface="+mn-ea"/>
              </a:rPr>
              <a:t>Use </a:t>
            </a:r>
            <a:r>
              <a:rPr lang="en-ZA" altLang="en-US" sz="2000" b="1" dirty="0">
                <a:sym typeface="+mn-ea"/>
              </a:rPr>
              <a:t>	 </a:t>
            </a:r>
            <a:r>
              <a:rPr lang="en-ZA" altLang="en-US" sz="2000" b="1" dirty="0" smtClean="0">
                <a:sym typeface="+mn-ea"/>
              </a:rPr>
              <a:t>        </a:t>
            </a:r>
            <a:r>
              <a:rPr lang="en-ZA" altLang="en-US" sz="2000" dirty="0" smtClean="0">
                <a:sym typeface="+mn-ea"/>
              </a:rPr>
              <a:t>to </a:t>
            </a:r>
            <a:r>
              <a:rPr lang="en-ZA" altLang="en-US" sz="2000" dirty="0">
                <a:sym typeface="+mn-ea"/>
              </a:rPr>
              <a:t>add a number to the memory.</a:t>
            </a:r>
            <a:endParaRPr lang="en-ZA" altLang="en-US" sz="2000" dirty="0">
              <a:sym typeface="+mn-ea"/>
            </a:endParaRPr>
          </a:p>
          <a:p>
            <a:pPr marL="361950" indent="-180975">
              <a:spcBef>
                <a:spcPts val="1200"/>
              </a:spcBef>
            </a:pPr>
            <a:r>
              <a:rPr lang="en-ZA" altLang="en-US" sz="2000" dirty="0">
                <a:sym typeface="+mn-ea"/>
              </a:rPr>
              <a:t>Use </a:t>
            </a:r>
            <a:r>
              <a:rPr lang="en-ZA" altLang="en-US" sz="2000" b="1" dirty="0">
                <a:sym typeface="+mn-ea"/>
              </a:rPr>
              <a:t> </a:t>
            </a:r>
            <a:r>
              <a:rPr lang="en-ZA" altLang="en-US" sz="2000" b="1" dirty="0" smtClean="0">
                <a:sym typeface="+mn-ea"/>
              </a:rPr>
              <a:t>          </a:t>
            </a:r>
            <a:r>
              <a:rPr lang="en-ZA" altLang="en-US" sz="2000" dirty="0" smtClean="0">
                <a:sym typeface="+mn-ea"/>
              </a:rPr>
              <a:t>to </a:t>
            </a:r>
            <a:r>
              <a:rPr lang="en-ZA" altLang="en-US" sz="2000" dirty="0">
                <a:sym typeface="+mn-ea"/>
              </a:rPr>
              <a:t>subtract a number from a number already in the memory.</a:t>
            </a:r>
            <a:endParaRPr lang="en-ZA" altLang="en-US" sz="2000" dirty="0">
              <a:sym typeface="+mn-ea"/>
            </a:endParaRPr>
          </a:p>
          <a:p>
            <a:pPr marL="361950" indent="-180975">
              <a:spcBef>
                <a:spcPts val="1200"/>
              </a:spcBef>
            </a:pPr>
            <a:r>
              <a:rPr lang="en-ZA" altLang="en-US" sz="2000" dirty="0">
                <a:sym typeface="+mn-ea"/>
              </a:rPr>
              <a:t>Press </a:t>
            </a:r>
            <a:r>
              <a:rPr lang="en-ZA" altLang="en-US" sz="2000" b="1" dirty="0">
                <a:sym typeface="+mn-ea"/>
              </a:rPr>
              <a:t> </a:t>
            </a:r>
            <a:r>
              <a:rPr lang="en-ZA" altLang="en-US" sz="2000" b="1" dirty="0" smtClean="0">
                <a:sym typeface="+mn-ea"/>
              </a:rPr>
              <a:t>               </a:t>
            </a:r>
            <a:r>
              <a:rPr lang="en-ZA" altLang="en-US" sz="2000" dirty="0" smtClean="0">
                <a:sym typeface="+mn-ea"/>
              </a:rPr>
              <a:t>once </a:t>
            </a:r>
            <a:r>
              <a:rPr lang="en-ZA" altLang="en-US" sz="2000" dirty="0">
                <a:sym typeface="+mn-ea"/>
              </a:rPr>
              <a:t>to show the number </a:t>
            </a:r>
            <a:r>
              <a:rPr lang="en-ZA" altLang="en-US" sz="2000" dirty="0" smtClean="0">
                <a:sym typeface="+mn-ea"/>
              </a:rPr>
              <a:t>stored,</a:t>
            </a:r>
            <a:endParaRPr lang="en-ZA" altLang="en-US" sz="2000" dirty="0">
              <a:sym typeface="+mn-ea"/>
            </a:endParaRPr>
          </a:p>
          <a:p>
            <a:pPr marL="361950" indent="-180975">
              <a:spcBef>
                <a:spcPts val="1200"/>
              </a:spcBef>
            </a:pPr>
            <a:r>
              <a:rPr lang="en-ZA" altLang="en-US" sz="2000" dirty="0">
                <a:sym typeface="+mn-ea"/>
              </a:rPr>
              <a:t>Press MRC twice to clear the number from the memory. </a:t>
            </a:r>
            <a:endParaRPr lang="en-ZA" altLang="en-US" sz="2000" dirty="0">
              <a:sym typeface="+mn-ea"/>
            </a:endParaRPr>
          </a:p>
          <a:p>
            <a:pPr marL="361950" indent="-180975">
              <a:spcBef>
                <a:spcPts val="1200"/>
              </a:spcBef>
            </a:pPr>
            <a:r>
              <a:rPr lang="en-ZA" altLang="en-US" sz="2000" dirty="0">
                <a:sym typeface="+mn-ea"/>
              </a:rPr>
              <a:t>The letter M appears at the top of the display to show that the display number has been stored in the memory. </a:t>
            </a:r>
            <a:endParaRPr lang="en-ZA" altLang="en-US" sz="2000" dirty="0">
              <a:sym typeface="+mn-ea"/>
            </a:endParaRPr>
          </a:p>
          <a:p>
            <a:pPr>
              <a:spcBef>
                <a:spcPts val="1200"/>
              </a:spcBef>
            </a:pPr>
            <a:endParaRPr lang="en-GB" sz="2000" dirty="0"/>
          </a:p>
        </p:txBody>
      </p:sp>
      <p:sp>
        <p:nvSpPr>
          <p:cNvPr id="4" name="Text Placeholder 3"/>
          <p:cNvSpPr>
            <a:spLocks noGrp="1"/>
          </p:cNvSpPr>
          <p:nvPr>
            <p:ph type="body" sz="quarter" idx="10"/>
          </p:nvPr>
        </p:nvSpPr>
        <p:spPr/>
        <p:txBody>
          <a:bodyPr/>
          <a:lstStyle/>
          <a:p>
            <a:r>
              <a:rPr lang="en-ZA" dirty="0">
                <a:solidFill>
                  <a:schemeClr val="bg1">
                    <a:lumMod val="50000"/>
                  </a:schemeClr>
                </a:solidFill>
              </a:rPr>
              <a:t>Module </a:t>
            </a:r>
            <a:r>
              <a:rPr lang="en-ZA" dirty="0" smtClean="0">
                <a:solidFill>
                  <a:schemeClr val="bg1">
                    <a:lumMod val="50000"/>
                  </a:schemeClr>
                </a:solidFill>
              </a:rPr>
              <a:t>2.1</a:t>
            </a:r>
            <a:endParaRPr lang="en-GB" dirty="0">
              <a:solidFill>
                <a:schemeClr val="bg1">
                  <a:lumMod val="50000"/>
                </a:schemeClr>
              </a:solidFill>
            </a:endParaRPr>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29462" y="2875975"/>
            <a:ext cx="504037" cy="360000"/>
          </a:xfrm>
          <a:prstGeom prst="rect">
            <a:avLst/>
          </a:prstGeom>
        </p:spPr>
      </p:pic>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9462" y="2475745"/>
            <a:ext cx="504037" cy="360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4567" y="3320178"/>
            <a:ext cx="816087" cy="360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Odule L3 M2 Slide 6">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193497" y="1339757"/>
            <a:ext cx="6109306" cy="4320000"/>
          </a:xfrm>
          <a:prstGeom prst="rect">
            <a:avLst/>
          </a:prstGeom>
        </p:spPr>
      </p:pic>
      <p:sp>
        <p:nvSpPr>
          <p:cNvPr id="5" name="Rectangle 4"/>
          <p:cNvSpPr/>
          <p:nvPr/>
        </p:nvSpPr>
        <p:spPr>
          <a:xfrm>
            <a:off x="228600" y="1239839"/>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Example 2.2 page 25</a:t>
            </a:r>
            <a:endParaRPr lang="en-GB"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2180" y="1915854"/>
            <a:ext cx="2970990" cy="3504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533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7"/>
                </p:tgtEl>
              </p:cMediaNode>
            </p:video>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7"/>
                                        </p:tgtEl>
                                      </p:cBhvr>
                                    </p:cmd>
                                  </p:childTnLst>
                                </p:cTn>
                              </p:par>
                            </p:childTnLst>
                          </p:cTn>
                        </p:par>
                      </p:childTnLst>
                    </p:cTn>
                  </p:par>
                </p:childTnLst>
              </p:cTn>
              <p:nextCondLst>
                <p:cond evt="onClick" delay="0">
                  <p:tgtEl>
                    <p:spTgt spid="7"/>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Clear and clear all keys</a:t>
            </a:r>
            <a:endParaRPr lang="en-GB" dirty="0"/>
          </a:p>
        </p:txBody>
      </p:sp>
      <p:sp>
        <p:nvSpPr>
          <p:cNvPr id="3" name="Content Placeholder 2"/>
          <p:cNvSpPr>
            <a:spLocks noGrp="1"/>
          </p:cNvSpPr>
          <p:nvPr>
            <p:ph idx="1"/>
          </p:nvPr>
        </p:nvSpPr>
        <p:spPr>
          <a:xfrm>
            <a:off x="399289" y="1428394"/>
            <a:ext cx="7905751" cy="4485323"/>
          </a:xfrm>
        </p:spPr>
        <p:txBody>
          <a:bodyPr/>
          <a:lstStyle/>
          <a:p>
            <a:pPr marL="0" indent="0">
              <a:spcBef>
                <a:spcPts val="1200"/>
              </a:spcBef>
              <a:buNone/>
            </a:pPr>
            <a:r>
              <a:rPr lang="en-ZA" altLang="en-US" sz="2000" dirty="0">
                <a:sym typeface="+mn-ea"/>
              </a:rPr>
              <a:t>Some basic calculators have a </a:t>
            </a:r>
            <a:r>
              <a:rPr lang="en-ZA" altLang="en-US" sz="2000" b="1" dirty="0">
                <a:sym typeface="+mn-ea"/>
              </a:rPr>
              <a:t> </a:t>
            </a:r>
            <a:r>
              <a:rPr lang="en-ZA" altLang="en-US" sz="2000" b="1" dirty="0" smtClean="0">
                <a:sym typeface="+mn-ea"/>
              </a:rPr>
              <a:t>       </a:t>
            </a:r>
            <a:r>
              <a:rPr lang="en-ZA" altLang="en-US" sz="2000" dirty="0" smtClean="0">
                <a:sym typeface="+mn-ea"/>
              </a:rPr>
              <a:t>and </a:t>
            </a:r>
            <a:r>
              <a:rPr lang="en-ZA" altLang="en-US" sz="2000" dirty="0">
                <a:sym typeface="+mn-ea"/>
              </a:rPr>
              <a:t>a </a:t>
            </a:r>
            <a:r>
              <a:rPr lang="en-ZA" altLang="en-US" sz="2000" b="1" dirty="0">
                <a:sym typeface="+mn-ea"/>
              </a:rPr>
              <a:t> </a:t>
            </a:r>
            <a:r>
              <a:rPr lang="en-ZA" altLang="en-US" sz="2000" b="1" dirty="0" smtClean="0">
                <a:sym typeface="+mn-ea"/>
              </a:rPr>
              <a:t>               </a:t>
            </a:r>
            <a:r>
              <a:rPr lang="en-ZA" altLang="en-US" sz="2000" dirty="0" smtClean="0">
                <a:sym typeface="+mn-ea"/>
              </a:rPr>
              <a:t>key</a:t>
            </a:r>
            <a:r>
              <a:rPr lang="en-ZA" altLang="en-US" sz="2000" dirty="0">
                <a:sym typeface="+mn-ea"/>
              </a:rPr>
              <a:t>. </a:t>
            </a:r>
            <a:endParaRPr lang="en-ZA" altLang="en-US" sz="2000" dirty="0">
              <a:sym typeface="+mn-ea"/>
            </a:endParaRPr>
          </a:p>
          <a:p>
            <a:pPr>
              <a:spcBef>
                <a:spcPts val="1200"/>
              </a:spcBef>
            </a:pPr>
            <a:r>
              <a:rPr lang="en-ZA" altLang="en-US" sz="2000" dirty="0">
                <a:sym typeface="+mn-ea"/>
              </a:rPr>
              <a:t>The </a:t>
            </a:r>
            <a:r>
              <a:rPr lang="en-ZA" altLang="en-US" sz="2000" b="1" dirty="0">
                <a:sym typeface="+mn-ea"/>
              </a:rPr>
              <a:t> </a:t>
            </a:r>
            <a:r>
              <a:rPr lang="en-ZA" altLang="en-US" sz="2000" b="1" dirty="0" smtClean="0">
                <a:sym typeface="+mn-ea"/>
              </a:rPr>
              <a:t>       </a:t>
            </a:r>
            <a:r>
              <a:rPr lang="en-ZA" altLang="en-US" sz="2000" dirty="0" smtClean="0">
                <a:sym typeface="+mn-ea"/>
              </a:rPr>
              <a:t>key </a:t>
            </a:r>
            <a:r>
              <a:rPr lang="en-ZA" altLang="en-US" sz="2000" dirty="0">
                <a:sym typeface="+mn-ea"/>
              </a:rPr>
              <a:t>(or </a:t>
            </a:r>
            <a:r>
              <a:rPr lang="en-ZA" altLang="en-US" sz="2000" dirty="0" smtClean="0">
                <a:sym typeface="+mn-ea"/>
              </a:rPr>
              <a:t>               key</a:t>
            </a:r>
            <a:r>
              <a:rPr lang="en-ZA" altLang="en-US" sz="2000" dirty="0">
                <a:sym typeface="+mn-ea"/>
              </a:rPr>
              <a:t>) clears everything on the display.  </a:t>
            </a:r>
            <a:endParaRPr lang="en-ZA" altLang="en-US" sz="2000" dirty="0">
              <a:sym typeface="+mn-ea"/>
            </a:endParaRPr>
          </a:p>
          <a:p>
            <a:pPr>
              <a:spcBef>
                <a:spcPts val="1200"/>
              </a:spcBef>
            </a:pPr>
            <a:r>
              <a:rPr lang="en-ZA" altLang="en-US" sz="2000" dirty="0">
                <a:sym typeface="+mn-ea"/>
              </a:rPr>
              <a:t>The </a:t>
            </a:r>
            <a:r>
              <a:rPr lang="en-ZA" altLang="en-US" sz="2000" b="1" dirty="0">
                <a:sym typeface="+mn-ea"/>
              </a:rPr>
              <a:t> </a:t>
            </a:r>
            <a:r>
              <a:rPr lang="en-ZA" altLang="en-US" sz="2000" b="1" dirty="0" smtClean="0">
                <a:sym typeface="+mn-ea"/>
              </a:rPr>
              <a:t>             </a:t>
            </a:r>
            <a:r>
              <a:rPr lang="en-ZA" altLang="en-US" sz="2000" dirty="0" smtClean="0">
                <a:sym typeface="+mn-ea"/>
              </a:rPr>
              <a:t>key </a:t>
            </a:r>
            <a:r>
              <a:rPr lang="en-ZA" altLang="en-US" sz="2000" dirty="0">
                <a:sym typeface="+mn-ea"/>
              </a:rPr>
              <a:t>stands for 'clear entry' and it clears the last thing that was entered. </a:t>
            </a:r>
            <a:endParaRPr lang="en-ZA" altLang="en-US" sz="2000" dirty="0" smtClean="0">
              <a:sym typeface="+mn-ea"/>
            </a:endParaRPr>
          </a:p>
          <a:p>
            <a:pPr>
              <a:spcBef>
                <a:spcPts val="1200"/>
              </a:spcBef>
            </a:pPr>
            <a:endParaRPr lang="en-ZA" altLang="en-US" sz="2000" dirty="0" smtClean="0">
              <a:sym typeface="+mn-ea"/>
            </a:endParaRPr>
          </a:p>
          <a:p>
            <a:pPr marL="0" indent="0">
              <a:spcBef>
                <a:spcPts val="1200"/>
              </a:spcBef>
              <a:buNone/>
            </a:pPr>
            <a:r>
              <a:rPr lang="en-ZA" altLang="en-US" sz="2000" b="1" dirty="0" smtClean="0">
                <a:sym typeface="+mn-ea"/>
              </a:rPr>
              <a:t>Decimal </a:t>
            </a:r>
            <a:r>
              <a:rPr lang="en-ZA" altLang="en-US" sz="2000" b="1" dirty="0">
                <a:sym typeface="+mn-ea"/>
              </a:rPr>
              <a:t>points and </a:t>
            </a:r>
            <a:r>
              <a:rPr lang="en-ZA" altLang="en-US" sz="2000" b="1" dirty="0" smtClean="0">
                <a:sym typeface="+mn-ea"/>
              </a:rPr>
              <a:t>separators</a:t>
            </a:r>
            <a:endParaRPr lang="en-ZA" altLang="en-US" sz="2000" b="1" dirty="0">
              <a:sym typeface="+mn-ea"/>
            </a:endParaRPr>
          </a:p>
          <a:p>
            <a:pPr>
              <a:spcBef>
                <a:spcPts val="1200"/>
              </a:spcBef>
            </a:pPr>
            <a:r>
              <a:rPr lang="en-ZA" altLang="en-US" sz="2000" dirty="0">
                <a:sym typeface="+mn-ea"/>
              </a:rPr>
              <a:t>Type in a decimal number e.g. 10 000,99. The calculator display often shows a decimal point, not a decimal comma. </a:t>
            </a:r>
            <a:endParaRPr lang="en-ZA" altLang="en-US" sz="2000" dirty="0">
              <a:sym typeface="+mn-ea"/>
            </a:endParaRPr>
          </a:p>
          <a:p>
            <a:pPr>
              <a:spcBef>
                <a:spcPts val="1200"/>
              </a:spcBef>
            </a:pPr>
            <a:r>
              <a:rPr lang="en-ZA" altLang="en-US" sz="2000" dirty="0">
                <a:sym typeface="+mn-ea"/>
              </a:rPr>
              <a:t>S</a:t>
            </a:r>
            <a:r>
              <a:rPr lang="en-ZA" altLang="en-US" sz="2000" dirty="0" smtClean="0">
                <a:sym typeface="+mn-ea"/>
              </a:rPr>
              <a:t>ome </a:t>
            </a:r>
            <a:r>
              <a:rPr lang="en-ZA" altLang="en-US" sz="2000" dirty="0">
                <a:sym typeface="+mn-ea"/>
              </a:rPr>
              <a:t>calculators show markings (separators) </a:t>
            </a:r>
            <a:r>
              <a:rPr lang="en-ZA" altLang="en-US" sz="2000" dirty="0" smtClean="0">
                <a:sym typeface="+mn-ea"/>
              </a:rPr>
              <a:t>                                   between </a:t>
            </a:r>
            <a:r>
              <a:rPr lang="en-ZA" altLang="en-US" sz="2000" dirty="0">
                <a:sym typeface="+mn-ea"/>
              </a:rPr>
              <a:t>groups of three digits to make the </a:t>
            </a:r>
            <a:r>
              <a:rPr lang="en-ZA" altLang="en-US" sz="2000" dirty="0" smtClean="0">
                <a:sym typeface="+mn-ea"/>
              </a:rPr>
              <a:t>                                                     display </a:t>
            </a:r>
            <a:r>
              <a:rPr lang="en-ZA" altLang="en-US" sz="2000" dirty="0">
                <a:sym typeface="+mn-ea"/>
              </a:rPr>
              <a:t>number easier to read. </a:t>
            </a:r>
            <a:endParaRPr lang="en-ZA" altLang="en-US" sz="2000" dirty="0">
              <a:sym typeface="+mn-ea"/>
            </a:endParaRPr>
          </a:p>
          <a:p>
            <a:pPr>
              <a:spcBef>
                <a:spcPts val="1200"/>
              </a:spcBef>
            </a:pPr>
            <a:endParaRPr lang="en-GB" sz="2000" dirty="0"/>
          </a:p>
        </p:txBody>
      </p:sp>
      <p:sp>
        <p:nvSpPr>
          <p:cNvPr id="4" name="Text Placeholder 3"/>
          <p:cNvSpPr>
            <a:spLocks noGrp="1"/>
          </p:cNvSpPr>
          <p:nvPr>
            <p:ph type="body" sz="quarter" idx="10"/>
          </p:nvPr>
        </p:nvSpPr>
        <p:spPr/>
        <p:txBody>
          <a:bodyPr/>
          <a:lstStyle/>
          <a:p>
            <a:r>
              <a:rPr lang="en-ZA" dirty="0">
                <a:solidFill>
                  <a:schemeClr val="bg1">
                    <a:lumMod val="50000"/>
                  </a:schemeClr>
                </a:solidFill>
              </a:rPr>
              <a:t>Module 2.1</a:t>
            </a:r>
            <a:endParaRPr lang="en-GB" dirty="0">
              <a:solidFill>
                <a:schemeClr val="bg1">
                  <a:lumMod val="50000"/>
                </a:schemeClr>
              </a:solidFill>
            </a:endParaRPr>
          </a:p>
        </p:txBody>
      </p:sp>
      <p:pic>
        <p:nvPicPr>
          <p:cNvPr id="6" name="Picture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579558" y="4286416"/>
            <a:ext cx="2316937" cy="1243116"/>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8614" y="1402516"/>
            <a:ext cx="379876" cy="3600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1859" y="1402516"/>
            <a:ext cx="379876" cy="360000"/>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8797" y="1402770"/>
            <a:ext cx="379876" cy="360000"/>
          </a:xfrm>
          <a:prstGeom prst="rect">
            <a:avLst/>
          </a:prstGeom>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5836" y="1813711"/>
            <a:ext cx="379876" cy="360000"/>
          </a:xfrm>
          <a:prstGeom prst="rect">
            <a:avLst/>
          </a:prstGeom>
        </p:spPr>
      </p:pic>
      <p:grpSp>
        <p:nvGrpSpPr>
          <p:cNvPr id="13" name="Group 12"/>
          <p:cNvGrpSpPr/>
          <p:nvPr/>
        </p:nvGrpSpPr>
        <p:grpSpPr>
          <a:xfrm>
            <a:off x="2383287" y="1819618"/>
            <a:ext cx="784820" cy="362719"/>
            <a:chOff x="6458733" y="1265412"/>
            <a:chExt cx="784820" cy="362719"/>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8733" y="1265412"/>
              <a:ext cx="379876" cy="360000"/>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3677" y="1268131"/>
              <a:ext cx="379876" cy="360000"/>
            </a:xfrm>
            <a:prstGeom prst="rect">
              <a:avLst/>
            </a:prstGeom>
          </p:spPr>
        </p:pic>
      </p:gr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5712" y="2237367"/>
            <a:ext cx="379876" cy="360000"/>
          </a:xfrm>
          <a:prstGeom prst="rect">
            <a:avLst/>
          </a:prstGeom>
        </p:spPr>
      </p:pic>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2650" y="2237621"/>
            <a:ext cx="379876" cy="360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2.1 </a:t>
            </a:r>
            <a:endParaRPr lang="en-ZA" dirty="0"/>
          </a:p>
        </p:txBody>
      </p:sp>
      <p:sp>
        <p:nvSpPr>
          <p:cNvPr id="3" name="Content Placeholder 2"/>
          <p:cNvSpPr>
            <a:spLocks noGrp="1"/>
          </p:cNvSpPr>
          <p:nvPr>
            <p:ph sz="quarter" idx="10"/>
          </p:nvPr>
        </p:nvSpPr>
        <p:spPr/>
        <p:txBody>
          <a:bodyPr/>
          <a:lstStyle/>
          <a:p>
            <a:r>
              <a:rPr lang="en-ZA" dirty="0" smtClean="0"/>
              <a:t>Exercise 2.1</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2.1 </a:t>
            </a:r>
            <a:r>
              <a:rPr lang="en-US" altLang="en-US" sz="2000" dirty="0"/>
              <a:t>on </a:t>
            </a:r>
            <a:r>
              <a:rPr lang="en-US" altLang="en-US" sz="2000" b="1" dirty="0"/>
              <a:t>page </a:t>
            </a:r>
            <a:r>
              <a:rPr lang="en-ZA" altLang="en-US" sz="2000" b="1" dirty="0" smtClean="0"/>
              <a:t>19 </a:t>
            </a:r>
            <a:r>
              <a:rPr lang="en-US" altLang="en-US" sz="2000" dirty="0"/>
              <a:t>of your Student’s Book</a:t>
            </a:r>
            <a:endParaRPr lang="en-US" altLang="en-US" sz="2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869934" y="2457616"/>
            <a:ext cx="2756432" cy="3257001"/>
          </a:xfrm>
          <a:prstGeom prst="rect">
            <a:avLst/>
          </a:prstGeom>
          <a:noFill/>
          <a:ln>
            <a:noFill/>
          </a:ln>
        </p:spPr>
      </p:pic>
      <p:sp>
        <p:nvSpPr>
          <p:cNvPr id="2" name="Title 1"/>
          <p:cNvSpPr>
            <a:spLocks noGrp="1"/>
          </p:cNvSpPr>
          <p:nvPr>
            <p:ph type="title"/>
          </p:nvPr>
        </p:nvSpPr>
        <p:spPr/>
        <p:txBody>
          <a:bodyPr/>
          <a:lstStyle/>
          <a:p>
            <a:r>
              <a:rPr lang="en-ZA" altLang="en-GB" sz="4400" dirty="0"/>
              <a:t>Adding and subtracting integers on a calculator</a:t>
            </a:r>
            <a:endParaRPr lang="en-GB" sz="4400" dirty="0"/>
          </a:p>
        </p:txBody>
      </p:sp>
      <p:sp>
        <p:nvSpPr>
          <p:cNvPr id="4" name="Text Placeholder 3"/>
          <p:cNvSpPr>
            <a:spLocks noGrp="1"/>
          </p:cNvSpPr>
          <p:nvPr>
            <p:ph type="body" sz="quarter" idx="10"/>
          </p:nvPr>
        </p:nvSpPr>
        <p:spPr/>
        <p:txBody>
          <a:bodyPr/>
          <a:lstStyle/>
          <a:p>
            <a:r>
              <a:rPr lang="en-ZA" dirty="0">
                <a:solidFill>
                  <a:schemeClr val="bg1">
                    <a:lumMod val="50000"/>
                  </a:schemeClr>
                </a:solidFill>
              </a:rPr>
              <a:t>Module </a:t>
            </a:r>
            <a:r>
              <a:rPr lang="en-ZA" dirty="0" smtClean="0">
                <a:solidFill>
                  <a:schemeClr val="bg1">
                    <a:lumMod val="50000"/>
                  </a:schemeClr>
                </a:solidFill>
              </a:rPr>
              <a:t>2.2</a:t>
            </a:r>
            <a:endParaRPr lang="en-GB" dirty="0">
              <a:solidFill>
                <a:schemeClr val="bg1">
                  <a:lumMod val="50000"/>
                </a:schemeClr>
              </a:solidFill>
            </a:endParaRPr>
          </a:p>
        </p:txBody>
      </p:sp>
      <p:grpSp>
        <p:nvGrpSpPr>
          <p:cNvPr id="34" name="Group 33"/>
          <p:cNvGrpSpPr/>
          <p:nvPr/>
        </p:nvGrpSpPr>
        <p:grpSpPr>
          <a:xfrm>
            <a:off x="2780243" y="3537229"/>
            <a:ext cx="2752284" cy="2346298"/>
            <a:chOff x="2780243" y="3537229"/>
            <a:chExt cx="2752284" cy="2346298"/>
          </a:xfrm>
        </p:grpSpPr>
        <p:sp>
          <p:nvSpPr>
            <p:cNvPr id="31" name="TextBox 30"/>
            <p:cNvSpPr txBox="1"/>
            <p:nvPr/>
          </p:nvSpPr>
          <p:spPr>
            <a:xfrm>
              <a:off x="3012096" y="5237196"/>
              <a:ext cx="2476248" cy="646331"/>
            </a:xfrm>
            <a:prstGeom prst="rect">
              <a:avLst/>
            </a:prstGeom>
            <a:noFill/>
          </p:spPr>
          <p:txBody>
            <a:bodyPr wrap="square" rtlCol="0">
              <a:spAutoFit/>
            </a:bodyPr>
            <a:lstStyle/>
            <a:p>
              <a:pPr marL="0" lvl="1" algn="ctr"/>
              <a:r>
                <a:rPr lang="en-ZA" b="1" dirty="0" smtClean="0"/>
                <a:t>Changes </a:t>
              </a:r>
              <a:r>
                <a:rPr lang="en-ZA" b="1" dirty="0"/>
                <a:t>in position up and down</a:t>
              </a:r>
              <a:endParaRPr lang="en-ZA" b="1"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6539"/>
            <a:stretch>
              <a:fillRect/>
            </a:stretch>
          </p:blipFill>
          <p:spPr>
            <a:xfrm>
              <a:off x="2780243" y="3537229"/>
              <a:ext cx="2752284" cy="552719"/>
            </a:xfrm>
            <a:prstGeom prst="rect">
              <a:avLst/>
            </a:prstGeom>
          </p:spPr>
        </p:pic>
      </p:grpSp>
      <p:sp>
        <p:nvSpPr>
          <p:cNvPr id="13" name="Rectangle 12"/>
          <p:cNvSpPr/>
          <p:nvPr/>
        </p:nvSpPr>
        <p:spPr>
          <a:xfrm>
            <a:off x="496800" y="2111531"/>
            <a:ext cx="7387743" cy="496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dirty="0"/>
              <a:t>Examples of negative numbers:</a:t>
            </a:r>
            <a:endParaRPr lang="en-ZA" sz="2400" b="1" dirty="0"/>
          </a:p>
        </p:txBody>
      </p:sp>
      <p:grpSp>
        <p:nvGrpSpPr>
          <p:cNvPr id="33" name="Group 32"/>
          <p:cNvGrpSpPr/>
          <p:nvPr/>
        </p:nvGrpSpPr>
        <p:grpSpPr>
          <a:xfrm>
            <a:off x="357488" y="2882557"/>
            <a:ext cx="2315533" cy="3000970"/>
            <a:chOff x="357488" y="2882557"/>
            <a:chExt cx="2315533" cy="300097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34088" r="26417" b="19903"/>
            <a:stretch>
              <a:fillRect/>
            </a:stretch>
          </p:blipFill>
          <p:spPr>
            <a:xfrm>
              <a:off x="357488" y="2882557"/>
              <a:ext cx="2315533" cy="2160000"/>
            </a:xfrm>
            <a:prstGeom prst="rect">
              <a:avLst/>
            </a:prstGeom>
          </p:spPr>
        </p:pic>
        <p:sp>
          <p:nvSpPr>
            <p:cNvPr id="16" name="TextBox 15"/>
            <p:cNvSpPr txBox="1"/>
            <p:nvPr/>
          </p:nvSpPr>
          <p:spPr>
            <a:xfrm>
              <a:off x="381001" y="5237196"/>
              <a:ext cx="2145503" cy="646331"/>
            </a:xfrm>
            <a:prstGeom prst="rect">
              <a:avLst/>
            </a:prstGeom>
            <a:noFill/>
          </p:spPr>
          <p:txBody>
            <a:bodyPr wrap="square" rtlCol="0">
              <a:spAutoFit/>
            </a:bodyPr>
            <a:lstStyle/>
            <a:p>
              <a:pPr algn="ctr"/>
              <a:r>
                <a:rPr lang="en-ZA" b="1" dirty="0" smtClean="0"/>
                <a:t>Temperatures below freezing point</a:t>
              </a:r>
              <a:endParaRPr lang="en-ZA" b="1" dirty="0"/>
            </a:p>
          </p:txBody>
        </p:sp>
      </p:grpSp>
      <p:grpSp>
        <p:nvGrpSpPr>
          <p:cNvPr id="35" name="Group 34"/>
          <p:cNvGrpSpPr/>
          <p:nvPr/>
        </p:nvGrpSpPr>
        <p:grpSpPr>
          <a:xfrm>
            <a:off x="5765413" y="3239272"/>
            <a:ext cx="2411405" cy="2655406"/>
            <a:chOff x="5765413" y="3239272"/>
            <a:chExt cx="2411405" cy="2655406"/>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19915" b="70382"/>
            <a:stretch>
              <a:fillRect/>
            </a:stretch>
          </p:blipFill>
          <p:spPr>
            <a:xfrm>
              <a:off x="5765413" y="3239272"/>
              <a:ext cx="2411405" cy="1330526"/>
            </a:xfrm>
            <a:prstGeom prst="rect">
              <a:avLst/>
            </a:prstGeom>
          </p:spPr>
        </p:pic>
        <p:sp>
          <p:nvSpPr>
            <p:cNvPr id="32" name="TextBox 31"/>
            <p:cNvSpPr txBox="1"/>
            <p:nvPr/>
          </p:nvSpPr>
          <p:spPr>
            <a:xfrm>
              <a:off x="5898363" y="5248347"/>
              <a:ext cx="2145503" cy="646331"/>
            </a:xfrm>
            <a:prstGeom prst="rect">
              <a:avLst/>
            </a:prstGeom>
            <a:noFill/>
          </p:spPr>
          <p:txBody>
            <a:bodyPr wrap="square" rtlCol="0">
              <a:spAutoFit/>
            </a:bodyPr>
            <a:lstStyle/>
            <a:p>
              <a:pPr marL="0" lvl="1" algn="ctr"/>
              <a:r>
                <a:rPr lang="en-ZA" b="1" dirty="0" smtClean="0"/>
                <a:t>Financial </a:t>
              </a:r>
              <a:r>
                <a:rPr lang="en-ZA" b="1" dirty="0"/>
                <a:t>calculations</a:t>
              </a:r>
              <a:endParaRPr lang="en-ZA"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500" fill="hold"/>
                                        <p:tgtEl>
                                          <p:spTgt spid="34"/>
                                        </p:tgtEl>
                                        <p:attrNameLst>
                                          <p:attrName>ppt_w</p:attrName>
                                        </p:attrNameLst>
                                      </p:cBhvr>
                                      <p:tavLst>
                                        <p:tav tm="0">
                                          <p:val>
                                            <p:fltVal val="0"/>
                                          </p:val>
                                        </p:tav>
                                        <p:tav tm="100000">
                                          <p:val>
                                            <p:strVal val="#ppt_w"/>
                                          </p:val>
                                        </p:tav>
                                      </p:tavLst>
                                    </p:anim>
                                    <p:anim calcmode="lin" valueType="num">
                                      <p:cBhvr>
                                        <p:cTn id="26" dur="500" fill="hold"/>
                                        <p:tgtEl>
                                          <p:spTgt spid="34"/>
                                        </p:tgtEl>
                                        <p:attrNameLst>
                                          <p:attrName>ppt_h</p:attrName>
                                        </p:attrNameLst>
                                      </p:cBhvr>
                                      <p:tavLst>
                                        <p:tav tm="0">
                                          <p:val>
                                            <p:fltVal val="0"/>
                                          </p:val>
                                        </p:tav>
                                        <p:tav tm="100000">
                                          <p:val>
                                            <p:strVal val="#ppt_h"/>
                                          </p:val>
                                        </p:tav>
                                      </p:tavLst>
                                    </p:anim>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p:cTn id="32" dur="500" fill="hold"/>
                                        <p:tgtEl>
                                          <p:spTgt spid="35"/>
                                        </p:tgtEl>
                                        <p:attrNameLst>
                                          <p:attrName>ppt_w</p:attrName>
                                        </p:attrNameLst>
                                      </p:cBhvr>
                                      <p:tavLst>
                                        <p:tav tm="0">
                                          <p:val>
                                            <p:fltVal val="0"/>
                                          </p:val>
                                        </p:tav>
                                        <p:tav tm="100000">
                                          <p:val>
                                            <p:strVal val="#ppt_w"/>
                                          </p:val>
                                        </p:tav>
                                      </p:tavLst>
                                    </p:anim>
                                    <p:anim calcmode="lin" valueType="num">
                                      <p:cBhvr>
                                        <p:cTn id="33" dur="500" fill="hold"/>
                                        <p:tgtEl>
                                          <p:spTgt spid="35"/>
                                        </p:tgtEl>
                                        <p:attrNameLst>
                                          <p:attrName>ppt_h</p:attrName>
                                        </p:attrNameLst>
                                      </p:cBhvr>
                                      <p:tavLst>
                                        <p:tav tm="0">
                                          <p:val>
                                            <p:fltVal val="0"/>
                                          </p:val>
                                        </p:tav>
                                        <p:tav tm="100000">
                                          <p:val>
                                            <p:strVal val="#ppt_h"/>
                                          </p:val>
                                        </p:tav>
                                      </p:tavLst>
                                    </p:anim>
                                    <p:animEffect transition="in" filter="fade">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987968" y="2301351"/>
            <a:ext cx="5973117" cy="2492990"/>
          </a:xfrm>
          <a:prstGeom prst="rect">
            <a:avLst/>
          </a:prstGeom>
          <a:noFill/>
        </p:spPr>
        <p:txBody>
          <a:bodyPr wrap="square" rtlCol="0">
            <a:spAutoFit/>
          </a:bodyPr>
          <a:lstStyle/>
          <a:p>
            <a:pPr algn="ctr"/>
            <a:r>
              <a:rPr lang="en-ZA" sz="2000" b="1" i="1" dirty="0"/>
              <a:t>Adding a negative is the same as subtracting</a:t>
            </a:r>
            <a:r>
              <a:rPr lang="en-ZA" sz="2000" i="1" dirty="0" smtClean="0"/>
              <a:t>.</a:t>
            </a:r>
            <a:endParaRPr lang="en-ZA" sz="2000" i="1" dirty="0" smtClean="0"/>
          </a:p>
          <a:p>
            <a:pPr marL="0" lvl="2" algn="ctr"/>
            <a:r>
              <a:rPr lang="en-ZA" sz="3200" dirty="0"/>
              <a:t>28 + (-16) = 28 - 16 = </a:t>
            </a:r>
            <a:r>
              <a:rPr lang="en-ZA" sz="3200" dirty="0" smtClean="0"/>
              <a:t>12</a:t>
            </a:r>
            <a:endParaRPr lang="en-ZA" sz="3200" dirty="0" smtClean="0"/>
          </a:p>
          <a:p>
            <a:pPr algn="ctr"/>
            <a:endParaRPr lang="en-ZA" sz="3200" b="1" i="1" dirty="0" smtClean="0">
              <a:solidFill>
                <a:srgbClr val="0D9293"/>
              </a:solidFill>
            </a:endParaRPr>
          </a:p>
          <a:p>
            <a:pPr algn="ctr"/>
            <a:r>
              <a:rPr lang="en-ZA" sz="2000" b="1" i="1" dirty="0" smtClean="0"/>
              <a:t>Subtracting </a:t>
            </a:r>
            <a:r>
              <a:rPr lang="en-ZA" sz="2000" b="1" i="1" dirty="0"/>
              <a:t>a negative is the same as </a:t>
            </a:r>
            <a:r>
              <a:rPr lang="en-ZA" sz="2000" b="1" i="1" dirty="0" smtClean="0"/>
              <a:t>adding.</a:t>
            </a:r>
            <a:endParaRPr lang="en-ZA" sz="2000" b="1" i="1" dirty="0" smtClean="0"/>
          </a:p>
          <a:p>
            <a:pPr algn="ctr"/>
            <a:r>
              <a:rPr lang="en-ZA" sz="3200" dirty="0" smtClean="0"/>
              <a:t>54 </a:t>
            </a:r>
            <a:r>
              <a:rPr lang="en-ZA" sz="3200" dirty="0"/>
              <a:t>- (-20) = 54 + 20 = 74</a:t>
            </a:r>
            <a:endParaRPr lang="en-ZA" sz="3200" dirty="0"/>
          </a:p>
          <a:p>
            <a:pPr marL="180975" indent="-180975" algn="ctr">
              <a:buFont typeface="Arial" panose="020B0604020202020204" pitchFamily="34" charset="0"/>
              <a:buChar char="•"/>
            </a:pPr>
            <a:endParaRPr lang="en-ZA" sz="2000" i="1" dirty="0"/>
          </a:p>
        </p:txBody>
      </p:sp>
      <p:sp>
        <p:nvSpPr>
          <p:cNvPr id="2" name="Title 1"/>
          <p:cNvSpPr>
            <a:spLocks noGrp="1"/>
          </p:cNvSpPr>
          <p:nvPr>
            <p:ph type="title"/>
          </p:nvPr>
        </p:nvSpPr>
        <p:spPr/>
        <p:txBody>
          <a:bodyPr/>
          <a:lstStyle/>
          <a:p>
            <a:r>
              <a:rPr lang="en-ZA" altLang="en-GB" dirty="0"/>
              <a:t>Adding and subtracting integers on a calculator</a:t>
            </a:r>
            <a:endParaRPr lang="en-GB" dirty="0"/>
          </a:p>
        </p:txBody>
      </p:sp>
      <p:sp>
        <p:nvSpPr>
          <p:cNvPr id="4" name="Text Placeholder 3"/>
          <p:cNvSpPr>
            <a:spLocks noGrp="1"/>
          </p:cNvSpPr>
          <p:nvPr>
            <p:ph type="body" sz="quarter" idx="10"/>
          </p:nvPr>
        </p:nvSpPr>
        <p:spPr/>
        <p:txBody>
          <a:bodyPr/>
          <a:lstStyle/>
          <a:p>
            <a:r>
              <a:rPr lang="en-ZA" dirty="0">
                <a:solidFill>
                  <a:schemeClr val="bg1">
                    <a:lumMod val="50000"/>
                  </a:schemeClr>
                </a:solidFill>
              </a:rPr>
              <a:t>Module </a:t>
            </a:r>
            <a:r>
              <a:rPr lang="en-ZA" dirty="0" smtClean="0">
                <a:solidFill>
                  <a:schemeClr val="bg1">
                    <a:lumMod val="50000"/>
                  </a:schemeClr>
                </a:solidFill>
              </a:rPr>
              <a:t>2.2</a:t>
            </a:r>
            <a:endParaRPr lang="en-GB" dirty="0">
              <a:solidFill>
                <a:schemeClr val="bg1">
                  <a:lumMod val="50000"/>
                </a:schemeClr>
              </a:solidFill>
            </a:endParaRPr>
          </a:p>
        </p:txBody>
      </p:sp>
      <p:sp>
        <p:nvSpPr>
          <p:cNvPr id="8" name="Rectangle 7"/>
          <p:cNvSpPr/>
          <p:nvPr/>
        </p:nvSpPr>
        <p:spPr>
          <a:xfrm>
            <a:off x="392652" y="2110220"/>
            <a:ext cx="7669672" cy="2522166"/>
          </a:xfrm>
          <a:prstGeom prst="rect">
            <a:avLst/>
          </a:prstGeom>
          <a:noFill/>
          <a:ln w="38100">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9" name="Group 8"/>
          <p:cNvGrpSpPr/>
          <p:nvPr/>
        </p:nvGrpSpPr>
        <p:grpSpPr>
          <a:xfrm>
            <a:off x="273782" y="1985181"/>
            <a:ext cx="1838942" cy="2280168"/>
            <a:chOff x="399289" y="3100030"/>
            <a:chExt cx="1838942" cy="2280168"/>
          </a:xfrm>
        </p:grpSpPr>
        <p:sp>
          <p:nvSpPr>
            <p:cNvPr id="10" name="TextBox 9"/>
            <p:cNvSpPr txBox="1"/>
            <p:nvPr/>
          </p:nvSpPr>
          <p:spPr>
            <a:xfrm rot="20773907">
              <a:off x="406882" y="3100030"/>
              <a:ext cx="1238865" cy="461665"/>
            </a:xfrm>
            <a:prstGeom prst="rect">
              <a:avLst/>
            </a:prstGeom>
            <a:solidFill>
              <a:schemeClr val="bg1"/>
            </a:solidFill>
          </p:spPr>
          <p:txBody>
            <a:bodyPr wrap="none" rtlCol="0">
              <a:spAutoFit/>
            </a:bodyPr>
            <a:lstStyle/>
            <a:p>
              <a:r>
                <a:rPr lang="en-ZA" sz="2400" b="1" dirty="0" smtClean="0">
                  <a:solidFill>
                    <a:srgbClr val="4BB3B5"/>
                  </a:solidFill>
                </a:rPr>
                <a:t>Formula</a:t>
              </a:r>
              <a:endParaRPr lang="en-ZA" sz="2400" b="1" dirty="0">
                <a:solidFill>
                  <a:srgbClr val="4BB3B5"/>
                </a:solidFill>
              </a:endParaRPr>
            </a:p>
          </p:txBody>
        </p:sp>
        <p:pic>
          <p:nvPicPr>
            <p:cNvPr id="11" name="Picture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99289" y="3319005"/>
              <a:ext cx="1838942" cy="2061193"/>
            </a:xfrm>
            <a:prstGeom prst="rect">
              <a:avLst/>
            </a:prstGeom>
          </p:spPr>
        </p:pic>
      </p:gr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2200" y="2323688"/>
            <a:ext cx="2870575" cy="3391872"/>
          </a:xfrm>
          <a:prstGeom prst="rect">
            <a:avLst/>
          </a:prstGeom>
          <a:noFill/>
          <a:ln>
            <a:noFill/>
          </a:ln>
        </p:spPr>
      </p:pic>
      <p:sp>
        <p:nvSpPr>
          <p:cNvPr id="14" name="Content Placeholder 2"/>
          <p:cNvSpPr>
            <a:spLocks noGrp="1"/>
          </p:cNvSpPr>
          <p:nvPr>
            <p:ph idx="1"/>
          </p:nvPr>
        </p:nvSpPr>
        <p:spPr>
          <a:xfrm>
            <a:off x="399289" y="4985471"/>
            <a:ext cx="7905751" cy="1092139"/>
          </a:xfrm>
        </p:spPr>
        <p:txBody>
          <a:bodyPr/>
          <a:lstStyle/>
          <a:p>
            <a:pPr marL="180975" indent="-180975">
              <a:buFont typeface="Arial" panose="020B0604020202020204" pitchFamily="34" charset="0"/>
              <a:buChar char="•"/>
            </a:pPr>
            <a:r>
              <a:rPr lang="en-ZA" b="1" dirty="0" smtClean="0"/>
              <a:t>Changing </a:t>
            </a:r>
            <a:r>
              <a:rPr lang="en-ZA" b="1" dirty="0"/>
              <a:t>the sign of numbers:</a:t>
            </a:r>
            <a:endParaRPr lang="en-ZA" b="1" dirty="0"/>
          </a:p>
          <a:p>
            <a:pPr marL="361950" lvl="1" indent="-180975"/>
            <a:r>
              <a:rPr lang="en-ZA" sz="2000" dirty="0"/>
              <a:t>Some calculators have a        </a:t>
            </a:r>
            <a:r>
              <a:rPr lang="en-ZA" sz="2000" dirty="0" smtClean="0"/>
              <a:t> key</a:t>
            </a:r>
            <a:r>
              <a:rPr lang="en-ZA" sz="2000" dirty="0"/>
              <a:t>. </a:t>
            </a:r>
            <a:endParaRPr lang="en-ZA" sz="2000" dirty="0"/>
          </a:p>
          <a:p>
            <a:pPr marL="361950" lvl="1" indent="-180975"/>
            <a:r>
              <a:rPr lang="en-ZA" sz="2000" dirty="0"/>
              <a:t>On others, you need to use the </a:t>
            </a:r>
            <a:r>
              <a:rPr lang="en-ZA" sz="2000" dirty="0" smtClean="0"/>
              <a:t>        key </a:t>
            </a:r>
            <a:r>
              <a:rPr lang="en-ZA" sz="2000" dirty="0"/>
              <a:t>before or after the number.  </a:t>
            </a:r>
            <a:endParaRPr lang="en-ZA" sz="2000"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8496" y="5661388"/>
            <a:ext cx="380072" cy="36000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1197" y="5324393"/>
            <a:ext cx="379680" cy="360000"/>
          </a:xfrm>
          <a:prstGeom prst="rect">
            <a:avLst/>
          </a:prstGeom>
        </p:spPr>
      </p:pic>
      <p:cxnSp>
        <p:nvCxnSpPr>
          <p:cNvPr id="18" name="Straight Connector 17"/>
          <p:cNvCxnSpPr/>
          <p:nvPr/>
        </p:nvCxnSpPr>
        <p:spPr>
          <a:xfrm>
            <a:off x="3226279" y="3390181"/>
            <a:ext cx="3493698" cy="0"/>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750" fill="hold"/>
                                        <p:tgtEl>
                                          <p:spTgt spid="9"/>
                                        </p:tgtEl>
                                        <p:attrNameLst>
                                          <p:attrName>ppt_w</p:attrName>
                                        </p:attrNameLst>
                                      </p:cBhvr>
                                      <p:tavLst>
                                        <p:tav tm="0">
                                          <p:val>
                                            <p:fltVal val="0"/>
                                          </p:val>
                                        </p:tav>
                                        <p:tav tm="100000">
                                          <p:val>
                                            <p:strVal val="#ppt_w"/>
                                          </p:val>
                                        </p:tav>
                                      </p:tavLst>
                                    </p:anim>
                                    <p:anim calcmode="lin" valueType="num">
                                      <p:cBhvr>
                                        <p:cTn id="12" dur="750" fill="hold"/>
                                        <p:tgtEl>
                                          <p:spTgt spid="9"/>
                                        </p:tgtEl>
                                        <p:attrNameLst>
                                          <p:attrName>ppt_h</p:attrName>
                                        </p:attrNameLst>
                                      </p:cBhvr>
                                      <p:tavLst>
                                        <p:tav tm="0">
                                          <p:val>
                                            <p:fltVal val="0"/>
                                          </p:val>
                                        </p:tav>
                                        <p:tav tm="100000">
                                          <p:val>
                                            <p:strVal val="#ppt_h"/>
                                          </p:val>
                                        </p:tav>
                                      </p:tavLst>
                                    </p:anim>
                                    <p:anim calcmode="lin" valueType="num">
                                      <p:cBhvr>
                                        <p:cTn id="13" dur="750" fill="hold"/>
                                        <p:tgtEl>
                                          <p:spTgt spid="9"/>
                                        </p:tgtEl>
                                        <p:attrNameLst>
                                          <p:attrName>style.rotation</p:attrName>
                                        </p:attrNameLst>
                                      </p:cBhvr>
                                      <p:tavLst>
                                        <p:tav tm="0">
                                          <p:val>
                                            <p:fltVal val="90"/>
                                          </p:val>
                                        </p:tav>
                                        <p:tav tm="100000">
                                          <p:val>
                                            <p:fltVal val="0"/>
                                          </p:val>
                                        </p:tav>
                                      </p:tavLst>
                                    </p:anim>
                                    <p:animEffect transition="in" filter="fade">
                                      <p:cBhvr>
                                        <p:cTn id="14" dur="750"/>
                                        <p:tgtEl>
                                          <p:spTgt spid="9"/>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fade">
                                      <p:cBhvr>
                                        <p:cTn id="27" dur="500"/>
                                        <p:tgtEl>
                                          <p:spTgt spid="1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3" end="3"/>
                                            </p:txEl>
                                          </p:spTgt>
                                        </p:tgtEl>
                                        <p:attrNameLst>
                                          <p:attrName>style.visibility</p:attrName>
                                        </p:attrNameLst>
                                      </p:cBhvr>
                                      <p:to>
                                        <p:strVal val="visible"/>
                                      </p:to>
                                    </p:set>
                                    <p:animEffect transition="in" filter="fade">
                                      <p:cBhvr>
                                        <p:cTn id="37" dur="500"/>
                                        <p:tgtEl>
                                          <p:spTgt spid="1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xEl>
                                              <p:pRg st="4" end="4"/>
                                            </p:txEl>
                                          </p:spTgt>
                                        </p:tgtEl>
                                        <p:attrNameLst>
                                          <p:attrName>style.visibility</p:attrName>
                                        </p:attrNameLst>
                                      </p:cBhvr>
                                      <p:to>
                                        <p:strVal val="visible"/>
                                      </p:to>
                                    </p:set>
                                    <p:animEffect transition="in" filter="fade">
                                      <p:cBhvr>
                                        <p:cTn id="42" dur="500"/>
                                        <p:tgtEl>
                                          <p:spTgt spid="1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 calcmode="lin" valueType="num">
                                      <p:cBhvr additive="base">
                                        <p:cTn id="47"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4">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4">
                                            <p:txEl>
                                              <p:pRg st="1" end="1"/>
                                            </p:txEl>
                                          </p:spTgt>
                                        </p:tgtEl>
                                        <p:attrNameLst>
                                          <p:attrName>style.visibility</p:attrName>
                                        </p:attrNameLst>
                                      </p:cBhvr>
                                      <p:to>
                                        <p:strVal val="visible"/>
                                      </p:to>
                                    </p:set>
                                    <p:anim calcmode="lin" valueType="num">
                                      <p:cBhvr additive="base">
                                        <p:cTn id="51" dur="500" fill="hold"/>
                                        <p:tgtEl>
                                          <p:spTgt spid="14">
                                            <p:txEl>
                                              <p:pRg st="1" end="1"/>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14">
                                            <p:txEl>
                                              <p:pRg st="1" end="1"/>
                                            </p:txEl>
                                          </p:spTgt>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4">
                                            <p:txEl>
                                              <p:pRg st="2" end="2"/>
                                            </p:txEl>
                                          </p:spTgt>
                                        </p:tgtEl>
                                        <p:attrNameLst>
                                          <p:attrName>style.visibility</p:attrName>
                                        </p:attrNameLst>
                                      </p:cBhvr>
                                      <p:to>
                                        <p:strVal val="visible"/>
                                      </p:to>
                                    </p:set>
                                    <p:anim calcmode="lin" valueType="num">
                                      <p:cBhvr additive="base">
                                        <p:cTn id="55" dur="500" fill="hold"/>
                                        <p:tgtEl>
                                          <p:spTgt spid="14">
                                            <p:txEl>
                                              <p:pRg st="2" end="2"/>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4">
                                            <p:txEl>
                                              <p:pRg st="2" end="2"/>
                                            </p:txEl>
                                          </p:spTgt>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0-#ppt_w/2"/>
                                          </p:val>
                                        </p:tav>
                                        <p:tav tm="100000">
                                          <p:val>
                                            <p:strVal val="#ppt_x"/>
                                          </p:val>
                                        </p:tav>
                                      </p:tavLst>
                                    </p:anim>
                                    <p:anim calcmode="lin" valueType="num">
                                      <p:cBhvr additive="base">
                                        <p:cTn id="6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8" grpId="0" animBg="1"/>
      <p:bldP spid="1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Example 2.3 page 21</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2.2</a:t>
            </a:r>
            <a:endParaRPr lang="en-GB" dirty="0">
              <a:solidFill>
                <a:schemeClr val="bg1">
                  <a:lumMod val="65000"/>
                </a:schemeClr>
              </a:solidFill>
            </a:endParaRPr>
          </a:p>
        </p:txBody>
      </p:sp>
      <p:grpSp>
        <p:nvGrpSpPr>
          <p:cNvPr id="9" name="Group 8"/>
          <p:cNvGrpSpPr/>
          <p:nvPr/>
        </p:nvGrpSpPr>
        <p:grpSpPr>
          <a:xfrm>
            <a:off x="863600" y="1412875"/>
            <a:ext cx="7198724" cy="2736432"/>
            <a:chOff x="863600" y="2622794"/>
            <a:chExt cx="7198724" cy="2736432"/>
          </a:xfrm>
        </p:grpSpPr>
        <p:sp>
          <p:nvSpPr>
            <p:cNvPr id="10" name="Rectangle 9"/>
            <p:cNvSpPr/>
            <p:nvPr/>
          </p:nvSpPr>
          <p:spPr>
            <a:xfrm>
              <a:off x="863600" y="2622794"/>
              <a:ext cx="7198724" cy="2736432"/>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2" name="Content Placeholder 2"/>
            <p:cNvSpPr txBox="1"/>
            <p:nvPr/>
          </p:nvSpPr>
          <p:spPr>
            <a:xfrm>
              <a:off x="1471448" y="2859128"/>
              <a:ext cx="6590875" cy="19911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buFont typeface="+mj-lt"/>
                <a:buAutoNum type="arabicPeriod"/>
              </a:pPr>
              <a:r>
                <a:rPr lang="en-ZA" altLang="en-US" sz="2000" dirty="0"/>
                <a:t>Caleb enters the lift of a tall building at the ground floor (level 0). He goes up 5 floors, down 6 floors, down another 3 floors and up 17 floors. </a:t>
              </a:r>
              <a:endParaRPr lang="en-ZA" altLang="en-US" sz="2000" dirty="0"/>
            </a:p>
            <a:p>
              <a:pPr marL="266700" indent="0">
                <a:buNone/>
              </a:pPr>
              <a:r>
                <a:rPr lang="en-ZA" altLang="en-US" sz="2000" dirty="0"/>
                <a:t>He then leaves the lift. Which floor is he on?  </a:t>
              </a:r>
              <a:endParaRPr lang="en-ZA" altLang="en-US" sz="2000" dirty="0"/>
            </a:p>
            <a:p>
              <a:pPr marL="266700" indent="-266700">
                <a:buFont typeface="+mj-lt"/>
                <a:buAutoNum type="arabicPeriod" startAt="2"/>
              </a:pPr>
              <a:r>
                <a:rPr lang="en-ZA" altLang="en-US" sz="2000" dirty="0"/>
                <a:t>A warehouse has stock of 267 chairs and receives an order for 500 chairs. </a:t>
              </a:r>
              <a:endParaRPr lang="en-ZA" altLang="en-US" sz="2000" dirty="0"/>
            </a:p>
            <a:p>
              <a:pPr marL="266700" indent="0">
                <a:buNone/>
              </a:pPr>
              <a:r>
                <a:rPr lang="en-ZA" altLang="en-US" sz="2000" dirty="0"/>
                <a:t>How many chairs are left in stock?  </a:t>
              </a:r>
              <a:endParaRPr lang="en-ZA" altLang="en-US" sz="2000" dirty="0"/>
            </a:p>
            <a:p>
              <a:pPr marL="266700" indent="-266700">
                <a:buFont typeface="+mj-lt"/>
                <a:buAutoNum type="arabicPeriod" startAt="2"/>
              </a:pPr>
              <a:endParaRPr lang="en-ZA" altLang="en-US" sz="2000" dirty="0"/>
            </a:p>
            <a:p>
              <a:pPr marL="266700" indent="-266700">
                <a:buFont typeface="+mj-lt"/>
                <a:buAutoNum type="arabicPeriod" startAt="2"/>
              </a:pPr>
              <a:endParaRPr lang="en-ZA" altLang="en-US" sz="2000" b="1" dirty="0"/>
            </a:p>
            <a:p>
              <a:pPr marL="266700" indent="-266700">
                <a:buFont typeface="+mj-lt"/>
                <a:buAutoNum type="arabicPeriod" startAt="2"/>
              </a:pPr>
              <a:endParaRPr lang="en-ZA" altLang="en-US" sz="2000" b="1" dirty="0"/>
            </a:p>
            <a:p>
              <a:pPr marL="266700" indent="-266700">
                <a:buFont typeface="+mj-lt"/>
                <a:buAutoNum type="arabicPeriod" startAt="2"/>
              </a:pPr>
              <a:endParaRPr lang="en-GB" sz="2000" b="1" dirty="0"/>
            </a:p>
          </p:txBody>
        </p:sp>
      </p:grpSp>
      <p:grpSp>
        <p:nvGrpSpPr>
          <p:cNvPr id="13" name="Group 12"/>
          <p:cNvGrpSpPr/>
          <p:nvPr/>
        </p:nvGrpSpPr>
        <p:grpSpPr>
          <a:xfrm>
            <a:off x="352501" y="1504151"/>
            <a:ext cx="1029149" cy="955774"/>
            <a:chOff x="352501" y="2871461"/>
            <a:chExt cx="1525437" cy="1416679"/>
          </a:xfrm>
        </p:grpSpPr>
        <p:sp>
          <p:nvSpPr>
            <p:cNvPr id="14" name="Rectangle 13"/>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5" name="Picture 14"/>
            <p:cNvPicPr>
              <a:picLocks noChangeAspect="1"/>
            </p:cNvPicPr>
            <p:nvPr/>
          </p:nvPicPr>
          <p:blipFill rotWithShape="1">
            <a:blip r:embed="rId1"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16" name="Rectangle 15"/>
          <p:cNvSpPr/>
          <p:nvPr/>
        </p:nvSpPr>
        <p:spPr>
          <a:xfrm>
            <a:off x="863600" y="4240496"/>
            <a:ext cx="7198724" cy="1780892"/>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7" name="Group 16"/>
          <p:cNvGrpSpPr>
            <a:grpSpLocks noChangeAspect="1"/>
          </p:cNvGrpSpPr>
          <p:nvPr/>
        </p:nvGrpSpPr>
        <p:grpSpPr>
          <a:xfrm>
            <a:off x="348042" y="4329944"/>
            <a:ext cx="1031115" cy="957600"/>
            <a:chOff x="352501" y="1521403"/>
            <a:chExt cx="1525437" cy="1416679"/>
          </a:xfrm>
        </p:grpSpPr>
        <p:sp>
          <p:nvSpPr>
            <p:cNvPr id="18" name="Rectangle 17"/>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2928" y="2043857"/>
            <a:ext cx="2970444" cy="3509878"/>
          </a:xfrm>
          <a:prstGeom prst="rect">
            <a:avLst/>
          </a:prstGeom>
          <a:noFill/>
          <a:ln>
            <a:noFill/>
          </a:ln>
        </p:spPr>
      </p:pic>
      <p:sp>
        <p:nvSpPr>
          <p:cNvPr id="21" name="Content Placeholder 2"/>
          <p:cNvSpPr txBox="1"/>
          <p:nvPr/>
        </p:nvSpPr>
        <p:spPr>
          <a:xfrm>
            <a:off x="1523054" y="4433729"/>
            <a:ext cx="6438974" cy="793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spcBef>
                <a:spcPts val="300"/>
              </a:spcBef>
              <a:buAutoNum type="arabicPeriod"/>
            </a:pPr>
            <a:r>
              <a:rPr lang="en-ZA" altLang="en-US" sz="2000" dirty="0" smtClean="0"/>
              <a:t>Use </a:t>
            </a:r>
            <a:r>
              <a:rPr lang="en-ZA" altLang="en-US" sz="2000" dirty="0"/>
              <a:t>the calculation 0 + 5 - 6 - 3 + 17 = 13. </a:t>
            </a:r>
            <a:endParaRPr lang="en-ZA" altLang="en-US" sz="2000" dirty="0"/>
          </a:p>
          <a:p>
            <a:pPr marL="266700" indent="0">
              <a:spcBef>
                <a:spcPts val="300"/>
              </a:spcBef>
              <a:buNone/>
            </a:pPr>
            <a:r>
              <a:rPr lang="en-ZA" altLang="en-US" sz="2000" dirty="0" smtClean="0"/>
              <a:t>He </a:t>
            </a:r>
            <a:r>
              <a:rPr lang="en-ZA" altLang="en-US" sz="2000" dirty="0"/>
              <a:t>is on the 13th floor.  </a:t>
            </a:r>
            <a:endParaRPr lang="en-ZA" altLang="en-US" sz="2000" dirty="0"/>
          </a:p>
          <a:p>
            <a:pPr marL="266700" indent="-266700">
              <a:spcBef>
                <a:spcPts val="300"/>
              </a:spcBef>
              <a:buFont typeface="+mj-lt"/>
              <a:buAutoNum type="arabicPeriod" startAt="2"/>
            </a:pPr>
            <a:r>
              <a:rPr lang="en-ZA" altLang="en-US" sz="2000" dirty="0" smtClean="0"/>
              <a:t>267 </a:t>
            </a:r>
            <a:r>
              <a:rPr lang="en-ZA" altLang="en-US" sz="2000" dirty="0"/>
              <a:t>- 500 = -223 chairs. </a:t>
            </a:r>
            <a:endParaRPr lang="en-ZA" altLang="en-US" sz="2000" dirty="0"/>
          </a:p>
          <a:p>
            <a:pPr marL="266700" indent="0">
              <a:spcBef>
                <a:spcPts val="300"/>
              </a:spcBef>
              <a:buNone/>
            </a:pPr>
            <a:r>
              <a:rPr lang="en-ZA" altLang="en-US" sz="2000" dirty="0"/>
              <a:t>The warehouse needs to find 223 chairs from somewhere else. </a:t>
            </a:r>
            <a:endParaRPr lang="en-ZA" altLang="en-US" sz="2000" dirty="0"/>
          </a:p>
          <a:p>
            <a:pPr>
              <a:spcBef>
                <a:spcPts val="300"/>
              </a:spcBef>
            </a:pPr>
            <a:endParaRPr lang="en-ZA" altLang="en-US" sz="2000" dirty="0"/>
          </a:p>
          <a:p>
            <a:pPr>
              <a:spcBef>
                <a:spcPts val="300"/>
              </a:spcBef>
            </a:pPr>
            <a:endParaRPr lang="en-ZA" altLang="en-US" sz="2000" dirty="0"/>
          </a:p>
          <a:p>
            <a:pPr>
              <a:spcBef>
                <a:spcPts val="300"/>
              </a:spcBef>
            </a:pPr>
            <a:endParaRPr lang="en-ZA"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900" decel="100000" fill="hold"/>
                                        <p:tgtEl>
                                          <p:spTgt spid="1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900" decel="100000" fill="hold"/>
                                        <p:tgtEl>
                                          <p:spTgt spid="1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0-#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Effect transition="in" filter="fade">
                                      <p:cBhvr>
                                        <p:cTn id="35" dur="500"/>
                                        <p:tgtEl>
                                          <p:spTgt spid="2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xEl>
                                              <p:pRg st="1" end="1"/>
                                            </p:txEl>
                                          </p:spTgt>
                                        </p:tgtEl>
                                        <p:attrNameLst>
                                          <p:attrName>style.visibility</p:attrName>
                                        </p:attrNameLst>
                                      </p:cBhvr>
                                      <p:to>
                                        <p:strVal val="visible"/>
                                      </p:to>
                                    </p:set>
                                    <p:animEffect transition="in" filter="fade">
                                      <p:cBhvr>
                                        <p:cTn id="40" dur="500"/>
                                        <p:tgtEl>
                                          <p:spTgt spid="2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
                                            <p:txEl>
                                              <p:pRg st="2" end="2"/>
                                            </p:txEl>
                                          </p:spTgt>
                                        </p:tgtEl>
                                        <p:attrNameLst>
                                          <p:attrName>style.visibility</p:attrName>
                                        </p:attrNameLst>
                                      </p:cBhvr>
                                      <p:to>
                                        <p:strVal val="visible"/>
                                      </p:to>
                                    </p:set>
                                    <p:animEffect transition="in" filter="fade">
                                      <p:cBhvr>
                                        <p:cTn id="45" dur="500"/>
                                        <p:tgtEl>
                                          <p:spTgt spid="21">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xEl>
                                              <p:pRg st="3" end="3"/>
                                            </p:txEl>
                                          </p:spTgt>
                                        </p:tgtEl>
                                        <p:attrNameLst>
                                          <p:attrName>style.visibility</p:attrName>
                                        </p:attrNameLst>
                                      </p:cBhvr>
                                      <p:to>
                                        <p:strVal val="visible"/>
                                      </p:to>
                                    </p:set>
                                    <p:animEffect transition="in" filter="fade">
                                      <p:cBhvr>
                                        <p:cTn id="50"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2.2 </a:t>
            </a:r>
            <a:endParaRPr lang="en-ZA" dirty="0"/>
          </a:p>
        </p:txBody>
      </p:sp>
      <p:sp>
        <p:nvSpPr>
          <p:cNvPr id="3" name="Content Placeholder 2"/>
          <p:cNvSpPr>
            <a:spLocks noGrp="1"/>
          </p:cNvSpPr>
          <p:nvPr>
            <p:ph sz="quarter" idx="10"/>
          </p:nvPr>
        </p:nvSpPr>
        <p:spPr/>
        <p:txBody>
          <a:bodyPr/>
          <a:lstStyle/>
          <a:p>
            <a:r>
              <a:rPr lang="en-ZA" dirty="0" smtClean="0"/>
              <a:t>Exercise 2.2</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2.2 </a:t>
            </a:r>
            <a:r>
              <a:rPr lang="en-US" altLang="en-US" sz="2000" dirty="0"/>
              <a:t>on </a:t>
            </a:r>
            <a:r>
              <a:rPr lang="en-US" altLang="en-US" sz="2000" b="1" dirty="0"/>
              <a:t>page </a:t>
            </a:r>
            <a:r>
              <a:rPr lang="en-US" altLang="en-US" sz="2000" b="1" dirty="0" smtClean="0"/>
              <a:t>2</a:t>
            </a:r>
            <a:r>
              <a:rPr lang="en-ZA" altLang="en-US" sz="2000" b="1" dirty="0" smtClean="0"/>
              <a:t>2</a:t>
            </a:r>
            <a:r>
              <a:rPr lang="en-US" altLang="en-US" sz="2000" b="1" dirty="0" smtClean="0"/>
              <a:t> </a:t>
            </a:r>
            <a:r>
              <a:rPr lang="en-US" altLang="en-US" sz="2000" dirty="0"/>
              <a:t>of your Student’s Book</a:t>
            </a:r>
            <a:endParaRPr lang="en-US" altLang="en-US" sz="2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92200" y="2323688"/>
            <a:ext cx="2870575" cy="3391872"/>
          </a:xfrm>
          <a:prstGeom prst="rect">
            <a:avLst/>
          </a:prstGeom>
          <a:noFill/>
          <a:ln>
            <a:noFill/>
          </a:ln>
        </p:spPr>
      </p:pic>
      <p:sp>
        <p:nvSpPr>
          <p:cNvPr id="7" name="Oval 6"/>
          <p:cNvSpPr/>
          <p:nvPr/>
        </p:nvSpPr>
        <p:spPr>
          <a:xfrm>
            <a:off x="2087593" y="2063800"/>
            <a:ext cx="1631441" cy="1631441"/>
          </a:xfrm>
          <a:prstGeom prst="ellipse">
            <a:avLst/>
          </a:prstGeom>
          <a:solidFill>
            <a:srgbClr val="D9E8B0"/>
          </a:solidFill>
          <a:ln w="38100">
            <a:solidFill>
              <a:srgbClr val="9CD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Pie 22"/>
          <p:cNvSpPr/>
          <p:nvPr/>
        </p:nvSpPr>
        <p:spPr>
          <a:xfrm>
            <a:off x="2091919" y="2076949"/>
            <a:ext cx="1566184" cy="1609365"/>
          </a:xfrm>
          <a:custGeom>
            <a:avLst/>
            <a:gdLst>
              <a:gd name="connsiteX0" fmla="*/ 1609200 w 1609200"/>
              <a:gd name="connsiteY0" fmla="*/ 804600 h 1609200"/>
              <a:gd name="connsiteX1" fmla="*/ 804600 w 1609200"/>
              <a:gd name="connsiteY1" fmla="*/ 1609200 h 1609200"/>
              <a:gd name="connsiteX2" fmla="*/ 0 w 1609200"/>
              <a:gd name="connsiteY2" fmla="*/ 804600 h 1609200"/>
              <a:gd name="connsiteX3" fmla="*/ 804600 w 1609200"/>
              <a:gd name="connsiteY3" fmla="*/ 0 h 1609200"/>
              <a:gd name="connsiteX4" fmla="*/ 804600 w 1609200"/>
              <a:gd name="connsiteY4" fmla="*/ 804600 h 1609200"/>
              <a:gd name="connsiteX5" fmla="*/ 1609200 w 1609200"/>
              <a:gd name="connsiteY5" fmla="*/ 804600 h 1609200"/>
              <a:gd name="connsiteX0-1" fmla="*/ 1587852 w 1587852"/>
              <a:gd name="connsiteY0-2" fmla="*/ 548426 h 1612314"/>
              <a:gd name="connsiteX1-3" fmla="*/ 804600 w 1587852"/>
              <a:gd name="connsiteY1-4" fmla="*/ 1609200 h 1612314"/>
              <a:gd name="connsiteX2-5" fmla="*/ 0 w 1587852"/>
              <a:gd name="connsiteY2-6" fmla="*/ 804600 h 1612314"/>
              <a:gd name="connsiteX3-7" fmla="*/ 804600 w 1587852"/>
              <a:gd name="connsiteY3-8" fmla="*/ 0 h 1612314"/>
              <a:gd name="connsiteX4-9" fmla="*/ 804600 w 1587852"/>
              <a:gd name="connsiteY4-10" fmla="*/ 804600 h 1612314"/>
              <a:gd name="connsiteX5-11" fmla="*/ 1587852 w 1587852"/>
              <a:gd name="connsiteY5-12" fmla="*/ 548426 h 1612314"/>
              <a:gd name="connsiteX0-13" fmla="*/ 1587852 w 1587852"/>
              <a:gd name="connsiteY0-14" fmla="*/ 548426 h 1612314"/>
              <a:gd name="connsiteX1-15" fmla="*/ 804600 w 1587852"/>
              <a:gd name="connsiteY1-16" fmla="*/ 1609200 h 1612314"/>
              <a:gd name="connsiteX2-17" fmla="*/ 0 w 1587852"/>
              <a:gd name="connsiteY2-18" fmla="*/ 804600 h 1612314"/>
              <a:gd name="connsiteX3-19" fmla="*/ 804600 w 1587852"/>
              <a:gd name="connsiteY3-20" fmla="*/ 0 h 1612314"/>
              <a:gd name="connsiteX4-21" fmla="*/ 804600 w 1587852"/>
              <a:gd name="connsiteY4-22" fmla="*/ 804600 h 1612314"/>
              <a:gd name="connsiteX5-23" fmla="*/ 1587852 w 1587852"/>
              <a:gd name="connsiteY5-24" fmla="*/ 548426 h 1612314"/>
              <a:gd name="connsiteX0-25" fmla="*/ 1587852 w 1587852"/>
              <a:gd name="connsiteY0-26" fmla="*/ 548426 h 1612314"/>
              <a:gd name="connsiteX1-27" fmla="*/ 804600 w 1587852"/>
              <a:gd name="connsiteY1-28" fmla="*/ 1609200 h 1612314"/>
              <a:gd name="connsiteX2-29" fmla="*/ 0 w 1587852"/>
              <a:gd name="connsiteY2-30" fmla="*/ 804600 h 1612314"/>
              <a:gd name="connsiteX3-31" fmla="*/ 804600 w 1587852"/>
              <a:gd name="connsiteY3-32" fmla="*/ 0 h 1612314"/>
              <a:gd name="connsiteX4-33" fmla="*/ 804600 w 1587852"/>
              <a:gd name="connsiteY4-34" fmla="*/ 804600 h 1612314"/>
              <a:gd name="connsiteX5-35" fmla="*/ 1587852 w 1587852"/>
              <a:gd name="connsiteY5-36" fmla="*/ 548426 h 1612314"/>
              <a:gd name="connsiteX0-37" fmla="*/ 1587852 w 1596047"/>
              <a:gd name="connsiteY0-38" fmla="*/ 548426 h 1612314"/>
              <a:gd name="connsiteX1-39" fmla="*/ 804600 w 1596047"/>
              <a:gd name="connsiteY1-40" fmla="*/ 1609200 h 1612314"/>
              <a:gd name="connsiteX2-41" fmla="*/ 0 w 1596047"/>
              <a:gd name="connsiteY2-42" fmla="*/ 804600 h 1612314"/>
              <a:gd name="connsiteX3-43" fmla="*/ 804600 w 1596047"/>
              <a:gd name="connsiteY3-44" fmla="*/ 0 h 1612314"/>
              <a:gd name="connsiteX4-45" fmla="*/ 804600 w 1596047"/>
              <a:gd name="connsiteY4-46" fmla="*/ 804600 h 1612314"/>
              <a:gd name="connsiteX5-47" fmla="*/ 1587852 w 1596047"/>
              <a:gd name="connsiteY5-48" fmla="*/ 548426 h 1612314"/>
              <a:gd name="connsiteX0-49" fmla="*/ 1587852 w 1591344"/>
              <a:gd name="connsiteY0-50" fmla="*/ 548426 h 1612314"/>
              <a:gd name="connsiteX1-51" fmla="*/ 804600 w 1591344"/>
              <a:gd name="connsiteY1-52" fmla="*/ 1609200 h 1612314"/>
              <a:gd name="connsiteX2-53" fmla="*/ 0 w 1591344"/>
              <a:gd name="connsiteY2-54" fmla="*/ 804600 h 1612314"/>
              <a:gd name="connsiteX3-55" fmla="*/ 804600 w 1591344"/>
              <a:gd name="connsiteY3-56" fmla="*/ 0 h 1612314"/>
              <a:gd name="connsiteX4-57" fmla="*/ 804600 w 1591344"/>
              <a:gd name="connsiteY4-58" fmla="*/ 804600 h 1612314"/>
              <a:gd name="connsiteX5-59" fmla="*/ 1587852 w 1591344"/>
              <a:gd name="connsiteY5-60" fmla="*/ 548426 h 1612314"/>
              <a:gd name="connsiteX0-61" fmla="*/ 1587852 w 1591344"/>
              <a:gd name="connsiteY0-62" fmla="*/ 548426 h 1612314"/>
              <a:gd name="connsiteX1-63" fmla="*/ 804600 w 1591344"/>
              <a:gd name="connsiteY1-64" fmla="*/ 1609200 h 1612314"/>
              <a:gd name="connsiteX2-65" fmla="*/ 0 w 1591344"/>
              <a:gd name="connsiteY2-66" fmla="*/ 804600 h 1612314"/>
              <a:gd name="connsiteX3-67" fmla="*/ 804600 w 1591344"/>
              <a:gd name="connsiteY3-68" fmla="*/ 0 h 1612314"/>
              <a:gd name="connsiteX4-69" fmla="*/ 804600 w 1591344"/>
              <a:gd name="connsiteY4-70" fmla="*/ 804600 h 1612314"/>
              <a:gd name="connsiteX5-71" fmla="*/ 1587852 w 1591344"/>
              <a:gd name="connsiteY5-72" fmla="*/ 548426 h 1612314"/>
              <a:gd name="connsiteX0-73" fmla="*/ 1587852 w 1591344"/>
              <a:gd name="connsiteY0-74" fmla="*/ 548426 h 1612314"/>
              <a:gd name="connsiteX1-75" fmla="*/ 804600 w 1591344"/>
              <a:gd name="connsiteY1-76" fmla="*/ 1609200 h 1612314"/>
              <a:gd name="connsiteX2-77" fmla="*/ 0 w 1591344"/>
              <a:gd name="connsiteY2-78" fmla="*/ 804600 h 1612314"/>
              <a:gd name="connsiteX3-79" fmla="*/ 804600 w 1591344"/>
              <a:gd name="connsiteY3-80" fmla="*/ 0 h 1612314"/>
              <a:gd name="connsiteX4-81" fmla="*/ 804600 w 1591344"/>
              <a:gd name="connsiteY4-82" fmla="*/ 804600 h 1612314"/>
              <a:gd name="connsiteX5-83" fmla="*/ 1587852 w 1591344"/>
              <a:gd name="connsiteY5-84" fmla="*/ 548426 h 1612314"/>
              <a:gd name="connsiteX0-85" fmla="*/ 1587852 w 1599290"/>
              <a:gd name="connsiteY0-86" fmla="*/ 548426 h 1612314"/>
              <a:gd name="connsiteX1-87" fmla="*/ 804600 w 1599290"/>
              <a:gd name="connsiteY1-88" fmla="*/ 1609200 h 1612314"/>
              <a:gd name="connsiteX2-89" fmla="*/ 0 w 1599290"/>
              <a:gd name="connsiteY2-90" fmla="*/ 804600 h 1612314"/>
              <a:gd name="connsiteX3-91" fmla="*/ 804600 w 1599290"/>
              <a:gd name="connsiteY3-92" fmla="*/ 0 h 1612314"/>
              <a:gd name="connsiteX4-93" fmla="*/ 804600 w 1599290"/>
              <a:gd name="connsiteY4-94" fmla="*/ 804600 h 1612314"/>
              <a:gd name="connsiteX5-95" fmla="*/ 1587852 w 1599290"/>
              <a:gd name="connsiteY5-96" fmla="*/ 548426 h 1612314"/>
              <a:gd name="connsiteX0-97" fmla="*/ 1587852 w 1599290"/>
              <a:gd name="connsiteY0-98" fmla="*/ 548426 h 1612314"/>
              <a:gd name="connsiteX1-99" fmla="*/ 804600 w 1599290"/>
              <a:gd name="connsiteY1-100" fmla="*/ 1609200 h 1612314"/>
              <a:gd name="connsiteX2-101" fmla="*/ 0 w 1599290"/>
              <a:gd name="connsiteY2-102" fmla="*/ 804600 h 1612314"/>
              <a:gd name="connsiteX3-103" fmla="*/ 804600 w 1599290"/>
              <a:gd name="connsiteY3-104" fmla="*/ 0 h 1612314"/>
              <a:gd name="connsiteX4-105" fmla="*/ 804600 w 1599290"/>
              <a:gd name="connsiteY4-106" fmla="*/ 804600 h 1612314"/>
              <a:gd name="connsiteX5-107" fmla="*/ 1587852 w 1599290"/>
              <a:gd name="connsiteY5-108" fmla="*/ 548426 h 1612314"/>
              <a:gd name="connsiteX0-109" fmla="*/ 1587852 w 1602849"/>
              <a:gd name="connsiteY0-110" fmla="*/ 548426 h 1610054"/>
              <a:gd name="connsiteX1-111" fmla="*/ 804600 w 1602849"/>
              <a:gd name="connsiteY1-112" fmla="*/ 1609200 h 1610054"/>
              <a:gd name="connsiteX2-113" fmla="*/ 0 w 1602849"/>
              <a:gd name="connsiteY2-114" fmla="*/ 804600 h 1610054"/>
              <a:gd name="connsiteX3-115" fmla="*/ 804600 w 1602849"/>
              <a:gd name="connsiteY3-116" fmla="*/ 0 h 1610054"/>
              <a:gd name="connsiteX4-117" fmla="*/ 804600 w 1602849"/>
              <a:gd name="connsiteY4-118" fmla="*/ 804600 h 1610054"/>
              <a:gd name="connsiteX5-119" fmla="*/ 1587852 w 1602849"/>
              <a:gd name="connsiteY5-120" fmla="*/ 548426 h 1610054"/>
              <a:gd name="connsiteX0-121" fmla="*/ 1587852 w 1588261"/>
              <a:gd name="connsiteY0-122" fmla="*/ 548426 h 1610054"/>
              <a:gd name="connsiteX1-123" fmla="*/ 804600 w 1588261"/>
              <a:gd name="connsiteY1-124" fmla="*/ 1609200 h 1610054"/>
              <a:gd name="connsiteX2-125" fmla="*/ 0 w 1588261"/>
              <a:gd name="connsiteY2-126" fmla="*/ 804600 h 1610054"/>
              <a:gd name="connsiteX3-127" fmla="*/ 804600 w 1588261"/>
              <a:gd name="connsiteY3-128" fmla="*/ 0 h 1610054"/>
              <a:gd name="connsiteX4-129" fmla="*/ 804600 w 1588261"/>
              <a:gd name="connsiteY4-130" fmla="*/ 804600 h 1610054"/>
              <a:gd name="connsiteX5-131" fmla="*/ 1587852 w 1588261"/>
              <a:gd name="connsiteY5-132" fmla="*/ 548426 h 1610054"/>
              <a:gd name="connsiteX0-133" fmla="*/ 1587852 w 1602001"/>
              <a:gd name="connsiteY0-134" fmla="*/ 548426 h 1610054"/>
              <a:gd name="connsiteX1-135" fmla="*/ 804600 w 1602001"/>
              <a:gd name="connsiteY1-136" fmla="*/ 1609200 h 1610054"/>
              <a:gd name="connsiteX2-137" fmla="*/ 0 w 1602001"/>
              <a:gd name="connsiteY2-138" fmla="*/ 804600 h 1610054"/>
              <a:gd name="connsiteX3-139" fmla="*/ 804600 w 1602001"/>
              <a:gd name="connsiteY3-140" fmla="*/ 0 h 1610054"/>
              <a:gd name="connsiteX4-141" fmla="*/ 804600 w 1602001"/>
              <a:gd name="connsiteY4-142" fmla="*/ 804600 h 1610054"/>
              <a:gd name="connsiteX5-143" fmla="*/ 1587852 w 1602001"/>
              <a:gd name="connsiteY5-144" fmla="*/ 548426 h 1610054"/>
              <a:gd name="connsiteX0-145" fmla="*/ 1587852 w 1607308"/>
              <a:gd name="connsiteY0-146" fmla="*/ 548426 h 1610054"/>
              <a:gd name="connsiteX1-147" fmla="*/ 804600 w 1607308"/>
              <a:gd name="connsiteY1-148" fmla="*/ 1609200 h 1610054"/>
              <a:gd name="connsiteX2-149" fmla="*/ 0 w 1607308"/>
              <a:gd name="connsiteY2-150" fmla="*/ 804600 h 1610054"/>
              <a:gd name="connsiteX3-151" fmla="*/ 804600 w 1607308"/>
              <a:gd name="connsiteY3-152" fmla="*/ 0 h 1610054"/>
              <a:gd name="connsiteX4-153" fmla="*/ 804600 w 1607308"/>
              <a:gd name="connsiteY4-154" fmla="*/ 804600 h 1610054"/>
              <a:gd name="connsiteX5-155" fmla="*/ 1587852 w 1607308"/>
              <a:gd name="connsiteY5-156" fmla="*/ 548426 h 1610054"/>
              <a:gd name="connsiteX0-157" fmla="*/ 1587852 w 1598015"/>
              <a:gd name="connsiteY0-158" fmla="*/ 548426 h 1610054"/>
              <a:gd name="connsiteX1-159" fmla="*/ 804600 w 1598015"/>
              <a:gd name="connsiteY1-160" fmla="*/ 1609200 h 1610054"/>
              <a:gd name="connsiteX2-161" fmla="*/ 0 w 1598015"/>
              <a:gd name="connsiteY2-162" fmla="*/ 804600 h 1610054"/>
              <a:gd name="connsiteX3-163" fmla="*/ 804600 w 1598015"/>
              <a:gd name="connsiteY3-164" fmla="*/ 0 h 1610054"/>
              <a:gd name="connsiteX4-165" fmla="*/ 804600 w 1598015"/>
              <a:gd name="connsiteY4-166" fmla="*/ 804600 h 1610054"/>
              <a:gd name="connsiteX5-167" fmla="*/ 1587852 w 1598015"/>
              <a:gd name="connsiteY5-168" fmla="*/ 548426 h 1610054"/>
              <a:gd name="connsiteX0-169" fmla="*/ 1587852 w 1611114"/>
              <a:gd name="connsiteY0-170" fmla="*/ 548426 h 1610054"/>
              <a:gd name="connsiteX1-171" fmla="*/ 804600 w 1611114"/>
              <a:gd name="connsiteY1-172" fmla="*/ 1609200 h 1610054"/>
              <a:gd name="connsiteX2-173" fmla="*/ 0 w 1611114"/>
              <a:gd name="connsiteY2-174" fmla="*/ 804600 h 1610054"/>
              <a:gd name="connsiteX3-175" fmla="*/ 804600 w 1611114"/>
              <a:gd name="connsiteY3-176" fmla="*/ 0 h 1610054"/>
              <a:gd name="connsiteX4-177" fmla="*/ 804600 w 1611114"/>
              <a:gd name="connsiteY4-178" fmla="*/ 804600 h 1610054"/>
              <a:gd name="connsiteX5-179" fmla="*/ 1587852 w 1611114"/>
              <a:gd name="connsiteY5-180" fmla="*/ 548426 h 1610054"/>
              <a:gd name="connsiteX0-181" fmla="*/ 1587852 w 1610145"/>
              <a:gd name="connsiteY0-182" fmla="*/ 548426 h 1610054"/>
              <a:gd name="connsiteX1-183" fmla="*/ 804600 w 1610145"/>
              <a:gd name="connsiteY1-184" fmla="*/ 1609200 h 1610054"/>
              <a:gd name="connsiteX2-185" fmla="*/ 0 w 1610145"/>
              <a:gd name="connsiteY2-186" fmla="*/ 804600 h 1610054"/>
              <a:gd name="connsiteX3-187" fmla="*/ 804600 w 1610145"/>
              <a:gd name="connsiteY3-188" fmla="*/ 0 h 1610054"/>
              <a:gd name="connsiteX4-189" fmla="*/ 804600 w 1610145"/>
              <a:gd name="connsiteY4-190" fmla="*/ 804600 h 1610054"/>
              <a:gd name="connsiteX5-191" fmla="*/ 1587852 w 1610145"/>
              <a:gd name="connsiteY5-192" fmla="*/ 548426 h 1610054"/>
              <a:gd name="connsiteX0-193" fmla="*/ 1587852 w 1611114"/>
              <a:gd name="connsiteY0-194" fmla="*/ 548426 h 1610054"/>
              <a:gd name="connsiteX1-195" fmla="*/ 804600 w 1611114"/>
              <a:gd name="connsiteY1-196" fmla="*/ 1609200 h 1610054"/>
              <a:gd name="connsiteX2-197" fmla="*/ 0 w 1611114"/>
              <a:gd name="connsiteY2-198" fmla="*/ 804600 h 1610054"/>
              <a:gd name="connsiteX3-199" fmla="*/ 804600 w 1611114"/>
              <a:gd name="connsiteY3-200" fmla="*/ 0 h 1610054"/>
              <a:gd name="connsiteX4-201" fmla="*/ 804600 w 1611114"/>
              <a:gd name="connsiteY4-202" fmla="*/ 804600 h 1610054"/>
              <a:gd name="connsiteX5-203" fmla="*/ 1587852 w 1611114"/>
              <a:gd name="connsiteY5-204" fmla="*/ 548426 h 1610054"/>
              <a:gd name="connsiteX0-205" fmla="*/ 1587852 w 1611114"/>
              <a:gd name="connsiteY0-206" fmla="*/ 548426 h 1609225"/>
              <a:gd name="connsiteX1-207" fmla="*/ 804600 w 1611114"/>
              <a:gd name="connsiteY1-208" fmla="*/ 1609200 h 1609225"/>
              <a:gd name="connsiteX2-209" fmla="*/ 0 w 1611114"/>
              <a:gd name="connsiteY2-210" fmla="*/ 804600 h 1609225"/>
              <a:gd name="connsiteX3-211" fmla="*/ 804600 w 1611114"/>
              <a:gd name="connsiteY3-212" fmla="*/ 0 h 1609225"/>
              <a:gd name="connsiteX4-213" fmla="*/ 804600 w 1611114"/>
              <a:gd name="connsiteY4-214" fmla="*/ 804600 h 1609225"/>
              <a:gd name="connsiteX5-215" fmla="*/ 1587852 w 1611114"/>
              <a:gd name="connsiteY5-216" fmla="*/ 548426 h 1609225"/>
              <a:gd name="connsiteX0-217" fmla="*/ 1566184 w 1584826"/>
              <a:gd name="connsiteY0-218" fmla="*/ 1055463 h 1636514"/>
              <a:gd name="connsiteX1-219" fmla="*/ 804600 w 1584826"/>
              <a:gd name="connsiteY1-220" fmla="*/ 1609200 h 1636514"/>
              <a:gd name="connsiteX2-221" fmla="*/ 0 w 1584826"/>
              <a:gd name="connsiteY2-222" fmla="*/ 804600 h 1636514"/>
              <a:gd name="connsiteX3-223" fmla="*/ 804600 w 1584826"/>
              <a:gd name="connsiteY3-224" fmla="*/ 0 h 1636514"/>
              <a:gd name="connsiteX4-225" fmla="*/ 804600 w 1584826"/>
              <a:gd name="connsiteY4-226" fmla="*/ 804600 h 1636514"/>
              <a:gd name="connsiteX5-227" fmla="*/ 1566184 w 1584826"/>
              <a:gd name="connsiteY5-228" fmla="*/ 1055463 h 1636514"/>
              <a:gd name="connsiteX0-229" fmla="*/ 1566184 w 1584826"/>
              <a:gd name="connsiteY0-230" fmla="*/ 1055463 h 1636514"/>
              <a:gd name="connsiteX1-231" fmla="*/ 804600 w 1584826"/>
              <a:gd name="connsiteY1-232" fmla="*/ 1609200 h 1636514"/>
              <a:gd name="connsiteX2-233" fmla="*/ 0 w 1584826"/>
              <a:gd name="connsiteY2-234" fmla="*/ 804600 h 1636514"/>
              <a:gd name="connsiteX3-235" fmla="*/ 804600 w 1584826"/>
              <a:gd name="connsiteY3-236" fmla="*/ 0 h 1636514"/>
              <a:gd name="connsiteX4-237" fmla="*/ 804600 w 1584826"/>
              <a:gd name="connsiteY4-238" fmla="*/ 804600 h 1636514"/>
              <a:gd name="connsiteX5-239" fmla="*/ 1566184 w 1584826"/>
              <a:gd name="connsiteY5-240" fmla="*/ 1055463 h 1636514"/>
              <a:gd name="connsiteX0-241" fmla="*/ 1566184 w 1566184"/>
              <a:gd name="connsiteY0-242" fmla="*/ 1055463 h 1614268"/>
              <a:gd name="connsiteX1-243" fmla="*/ 804600 w 1566184"/>
              <a:gd name="connsiteY1-244" fmla="*/ 1609200 h 1614268"/>
              <a:gd name="connsiteX2-245" fmla="*/ 0 w 1566184"/>
              <a:gd name="connsiteY2-246" fmla="*/ 804600 h 1614268"/>
              <a:gd name="connsiteX3-247" fmla="*/ 804600 w 1566184"/>
              <a:gd name="connsiteY3-248" fmla="*/ 0 h 1614268"/>
              <a:gd name="connsiteX4-249" fmla="*/ 804600 w 1566184"/>
              <a:gd name="connsiteY4-250" fmla="*/ 804600 h 1614268"/>
              <a:gd name="connsiteX5-251" fmla="*/ 1566184 w 1566184"/>
              <a:gd name="connsiteY5-252" fmla="*/ 1055463 h 1614268"/>
              <a:gd name="connsiteX0-253" fmla="*/ 1566184 w 1566184"/>
              <a:gd name="connsiteY0-254" fmla="*/ 1055463 h 1609691"/>
              <a:gd name="connsiteX1-255" fmla="*/ 804600 w 1566184"/>
              <a:gd name="connsiteY1-256" fmla="*/ 1609200 h 1609691"/>
              <a:gd name="connsiteX2-257" fmla="*/ 0 w 1566184"/>
              <a:gd name="connsiteY2-258" fmla="*/ 804600 h 1609691"/>
              <a:gd name="connsiteX3-259" fmla="*/ 804600 w 1566184"/>
              <a:gd name="connsiteY3-260" fmla="*/ 0 h 1609691"/>
              <a:gd name="connsiteX4-261" fmla="*/ 804600 w 1566184"/>
              <a:gd name="connsiteY4-262" fmla="*/ 804600 h 1609691"/>
              <a:gd name="connsiteX5-263" fmla="*/ 1566184 w 1566184"/>
              <a:gd name="connsiteY5-264" fmla="*/ 1055463 h 1609691"/>
              <a:gd name="connsiteX0-265" fmla="*/ 1566184 w 1566184"/>
              <a:gd name="connsiteY0-266" fmla="*/ 1055463 h 1609691"/>
              <a:gd name="connsiteX1-267" fmla="*/ 804600 w 1566184"/>
              <a:gd name="connsiteY1-268" fmla="*/ 1609200 h 1609691"/>
              <a:gd name="connsiteX2-269" fmla="*/ 0 w 1566184"/>
              <a:gd name="connsiteY2-270" fmla="*/ 804600 h 1609691"/>
              <a:gd name="connsiteX3-271" fmla="*/ 804600 w 1566184"/>
              <a:gd name="connsiteY3-272" fmla="*/ 0 h 1609691"/>
              <a:gd name="connsiteX4-273" fmla="*/ 804600 w 1566184"/>
              <a:gd name="connsiteY4-274" fmla="*/ 804600 h 1609691"/>
              <a:gd name="connsiteX5-275" fmla="*/ 1566184 w 1566184"/>
              <a:gd name="connsiteY5-276" fmla="*/ 1055463 h 1609691"/>
              <a:gd name="connsiteX0-277" fmla="*/ 1566184 w 1566184"/>
              <a:gd name="connsiteY0-278" fmla="*/ 1055463 h 1609399"/>
              <a:gd name="connsiteX1-279" fmla="*/ 804600 w 1566184"/>
              <a:gd name="connsiteY1-280" fmla="*/ 1609200 h 1609399"/>
              <a:gd name="connsiteX2-281" fmla="*/ 0 w 1566184"/>
              <a:gd name="connsiteY2-282" fmla="*/ 804600 h 1609399"/>
              <a:gd name="connsiteX3-283" fmla="*/ 804600 w 1566184"/>
              <a:gd name="connsiteY3-284" fmla="*/ 0 h 1609399"/>
              <a:gd name="connsiteX4-285" fmla="*/ 804600 w 1566184"/>
              <a:gd name="connsiteY4-286" fmla="*/ 804600 h 1609399"/>
              <a:gd name="connsiteX5-287" fmla="*/ 1566184 w 1566184"/>
              <a:gd name="connsiteY5-288" fmla="*/ 1055463 h 1609399"/>
              <a:gd name="connsiteX0-289" fmla="*/ 1566184 w 1566184"/>
              <a:gd name="connsiteY0-290" fmla="*/ 1055463 h 1609386"/>
              <a:gd name="connsiteX1-291" fmla="*/ 804600 w 1566184"/>
              <a:gd name="connsiteY1-292" fmla="*/ 1609200 h 1609386"/>
              <a:gd name="connsiteX2-293" fmla="*/ 0 w 1566184"/>
              <a:gd name="connsiteY2-294" fmla="*/ 804600 h 1609386"/>
              <a:gd name="connsiteX3-295" fmla="*/ 804600 w 1566184"/>
              <a:gd name="connsiteY3-296" fmla="*/ 0 h 1609386"/>
              <a:gd name="connsiteX4-297" fmla="*/ 804600 w 1566184"/>
              <a:gd name="connsiteY4-298" fmla="*/ 804600 h 1609386"/>
              <a:gd name="connsiteX5-299" fmla="*/ 1566184 w 1566184"/>
              <a:gd name="connsiteY5-300" fmla="*/ 1055463 h 1609386"/>
              <a:gd name="connsiteX0-301" fmla="*/ 1566184 w 1566184"/>
              <a:gd name="connsiteY0-302" fmla="*/ 1055463 h 1609365"/>
              <a:gd name="connsiteX1-303" fmla="*/ 804600 w 1566184"/>
              <a:gd name="connsiteY1-304" fmla="*/ 1609200 h 1609365"/>
              <a:gd name="connsiteX2-305" fmla="*/ 0 w 1566184"/>
              <a:gd name="connsiteY2-306" fmla="*/ 804600 h 1609365"/>
              <a:gd name="connsiteX3-307" fmla="*/ 804600 w 1566184"/>
              <a:gd name="connsiteY3-308" fmla="*/ 0 h 1609365"/>
              <a:gd name="connsiteX4-309" fmla="*/ 804600 w 1566184"/>
              <a:gd name="connsiteY4-310" fmla="*/ 804600 h 1609365"/>
              <a:gd name="connsiteX5-311" fmla="*/ 1566184 w 1566184"/>
              <a:gd name="connsiteY5-312" fmla="*/ 1055463 h 1609365"/>
              <a:gd name="connsiteX0-313" fmla="*/ 1566184 w 1566184"/>
              <a:gd name="connsiteY0-314" fmla="*/ 1055463 h 1609365"/>
              <a:gd name="connsiteX1-315" fmla="*/ 804600 w 1566184"/>
              <a:gd name="connsiteY1-316" fmla="*/ 1609200 h 1609365"/>
              <a:gd name="connsiteX2-317" fmla="*/ 0 w 1566184"/>
              <a:gd name="connsiteY2-318" fmla="*/ 804600 h 1609365"/>
              <a:gd name="connsiteX3-319" fmla="*/ 804600 w 1566184"/>
              <a:gd name="connsiteY3-320" fmla="*/ 0 h 1609365"/>
              <a:gd name="connsiteX4-321" fmla="*/ 804600 w 1566184"/>
              <a:gd name="connsiteY4-322" fmla="*/ 804600 h 1609365"/>
              <a:gd name="connsiteX5-323" fmla="*/ 1566184 w 1566184"/>
              <a:gd name="connsiteY5-324" fmla="*/ 1055463 h 1609365"/>
              <a:gd name="connsiteX0-325" fmla="*/ 1566184 w 1566184"/>
              <a:gd name="connsiteY0-326" fmla="*/ 1055463 h 1609365"/>
              <a:gd name="connsiteX1-327" fmla="*/ 804600 w 1566184"/>
              <a:gd name="connsiteY1-328" fmla="*/ 1609200 h 1609365"/>
              <a:gd name="connsiteX2-329" fmla="*/ 0 w 1566184"/>
              <a:gd name="connsiteY2-330" fmla="*/ 804600 h 1609365"/>
              <a:gd name="connsiteX3-331" fmla="*/ 804600 w 1566184"/>
              <a:gd name="connsiteY3-332" fmla="*/ 0 h 1609365"/>
              <a:gd name="connsiteX4-333" fmla="*/ 804600 w 1566184"/>
              <a:gd name="connsiteY4-334" fmla="*/ 804600 h 1609365"/>
              <a:gd name="connsiteX5-335" fmla="*/ 1566184 w 1566184"/>
              <a:gd name="connsiteY5-336" fmla="*/ 1055463 h 16093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566184" h="1609365">
                <a:moveTo>
                  <a:pt x="1566184" y="1055463"/>
                </a:moveTo>
                <a:cubicBezTo>
                  <a:pt x="1441368" y="1392299"/>
                  <a:pt x="1208640" y="1616341"/>
                  <a:pt x="804600" y="1609200"/>
                </a:cubicBezTo>
                <a:cubicBezTo>
                  <a:pt x="400560" y="1602059"/>
                  <a:pt x="0" y="1248968"/>
                  <a:pt x="0" y="804600"/>
                </a:cubicBezTo>
                <a:cubicBezTo>
                  <a:pt x="0" y="360232"/>
                  <a:pt x="360232" y="0"/>
                  <a:pt x="804600" y="0"/>
                </a:cubicBezTo>
                <a:lnTo>
                  <a:pt x="804600" y="804600"/>
                </a:lnTo>
                <a:cubicBezTo>
                  <a:pt x="1098802" y="873939"/>
                  <a:pt x="1359615" y="1006545"/>
                  <a:pt x="1566184" y="1055463"/>
                </a:cubicBezTo>
                <a:close/>
              </a:path>
            </a:pathLst>
          </a:custGeom>
          <a:solidFill>
            <a:srgbClr val="0D9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2" name="Title 1"/>
          <p:cNvSpPr>
            <a:spLocks noGrp="1"/>
          </p:cNvSpPr>
          <p:nvPr>
            <p:ph type="title"/>
          </p:nvPr>
        </p:nvSpPr>
        <p:spPr/>
        <p:txBody>
          <a:bodyPr/>
          <a:lstStyle/>
          <a:p>
            <a:r>
              <a:rPr lang="en-ZA" altLang="en-GB" sz="4400" dirty="0"/>
              <a:t>Use a calculator to perform calculations on </a:t>
            </a:r>
            <a:r>
              <a:rPr lang="en-ZA" altLang="en-GB" sz="4400" dirty="0" smtClean="0"/>
              <a:t>fractions</a:t>
            </a:r>
            <a:endParaRPr lang="en-GB" sz="4400" dirty="0"/>
          </a:p>
        </p:txBody>
      </p:sp>
      <p:sp>
        <p:nvSpPr>
          <p:cNvPr id="3" name="Content Placeholder 2"/>
          <p:cNvSpPr>
            <a:spLocks noGrp="1"/>
          </p:cNvSpPr>
          <p:nvPr>
            <p:ph idx="1"/>
          </p:nvPr>
        </p:nvSpPr>
        <p:spPr>
          <a:xfrm>
            <a:off x="399289" y="3860879"/>
            <a:ext cx="7905751" cy="2415138"/>
          </a:xfrm>
        </p:spPr>
        <p:txBody>
          <a:bodyPr/>
          <a:lstStyle/>
          <a:p>
            <a:pPr>
              <a:spcBef>
                <a:spcPts val="600"/>
              </a:spcBef>
            </a:pPr>
            <a:r>
              <a:rPr lang="en-ZA" b="1" dirty="0"/>
              <a:t>Types of fractions</a:t>
            </a:r>
            <a:endParaRPr lang="en-ZA" b="1" dirty="0"/>
          </a:p>
          <a:p>
            <a:pPr marL="180975" indent="-180975">
              <a:spcBef>
                <a:spcPts val="600"/>
              </a:spcBef>
              <a:buFont typeface="Arial" panose="020B0604020202020204" pitchFamily="34" charset="0"/>
              <a:buChar char="•"/>
            </a:pPr>
            <a:r>
              <a:rPr lang="en-ZA" dirty="0"/>
              <a:t>A fraction represents part of a whole that has been divided into equal pieces. </a:t>
            </a:r>
            <a:endParaRPr lang="en-ZA" dirty="0" smtClean="0"/>
          </a:p>
          <a:p>
            <a:pPr marL="180975" indent="-180975">
              <a:spcBef>
                <a:spcPts val="600"/>
              </a:spcBef>
              <a:buFont typeface="Arial" panose="020B0604020202020204" pitchFamily="34" charset="0"/>
              <a:buChar char="•"/>
            </a:pPr>
            <a:r>
              <a:rPr lang="en-ZA" dirty="0" smtClean="0"/>
              <a:t>If </a:t>
            </a:r>
            <a:r>
              <a:rPr lang="en-ZA" dirty="0"/>
              <a:t>you cut a board into 10 equal pieces and use 7, then you use  	 seven tenths of the board. 			</a:t>
            </a:r>
            <a:endParaRPr lang="en-ZA" dirty="0"/>
          </a:p>
          <a:p>
            <a:pPr marL="180975" indent="-180975">
              <a:spcBef>
                <a:spcPts val="600"/>
              </a:spcBef>
              <a:buFont typeface="Arial" panose="020B0604020202020204" pitchFamily="34" charset="0"/>
              <a:buChar char="•"/>
            </a:pPr>
            <a:r>
              <a:rPr lang="en-ZA" dirty="0" smtClean="0"/>
              <a:t>The </a:t>
            </a:r>
            <a:r>
              <a:rPr lang="en-ZA" dirty="0"/>
              <a:t>denominator of 10 shows the whole board is divided into 10 equal  </a:t>
            </a:r>
            <a:r>
              <a:rPr lang="en-ZA" dirty="0" smtClean="0"/>
              <a:t>parts</a:t>
            </a:r>
            <a:endParaRPr lang="en-GB" dirty="0"/>
          </a:p>
        </p:txBody>
      </p:sp>
      <p:sp>
        <p:nvSpPr>
          <p:cNvPr id="4" name="Text Placeholder 3"/>
          <p:cNvSpPr>
            <a:spLocks noGrp="1"/>
          </p:cNvSpPr>
          <p:nvPr>
            <p:ph type="body" sz="quarter" idx="10"/>
          </p:nvPr>
        </p:nvSpPr>
        <p:spPr/>
        <p:txBody>
          <a:bodyPr/>
          <a:lstStyle/>
          <a:p>
            <a:r>
              <a:rPr lang="en-ZA" dirty="0" smtClean="0"/>
              <a:t>Unit 2.3</a:t>
            </a:r>
            <a:endParaRPr lang="en-GB" dirty="0"/>
          </a:p>
        </p:txBody>
      </p:sp>
      <p:graphicFrame>
        <p:nvGraphicFramePr>
          <p:cNvPr id="6" name="Object 5"/>
          <p:cNvGraphicFramePr/>
          <p:nvPr/>
        </p:nvGraphicFramePr>
        <p:xfrm>
          <a:off x="7130359" y="4724400"/>
          <a:ext cx="358775" cy="520700"/>
        </p:xfrm>
        <a:graphic>
          <a:graphicData uri="http://schemas.openxmlformats.org/presentationml/2006/ole">
            <mc:AlternateContent xmlns:mc="http://schemas.openxmlformats.org/markup-compatibility/2006">
              <mc:Choice xmlns:v="urn:schemas-microsoft-com:vml" Requires="v">
                <p:oleObj spid="_x0000_s26759" name="Equation" r:id="rId2" imgW="4876800" imgH="9448800" progId="Equation.3">
                  <p:embed/>
                </p:oleObj>
              </mc:Choice>
              <mc:Fallback>
                <p:oleObj name="Equation" r:id="rId2" imgW="4876800" imgH="9448800" progId="Equation.3">
                  <p:embed/>
                  <p:pic>
                    <p:nvPicPr>
                      <p:cNvPr id="0" name="Picture 26747"/>
                      <p:cNvPicPr/>
                      <p:nvPr/>
                    </p:nvPicPr>
                    <p:blipFill>
                      <a:blip r:embed="rId3"/>
                      <a:stretch>
                        <a:fillRect/>
                      </a:stretch>
                    </p:blipFill>
                    <p:spPr>
                      <a:xfrm>
                        <a:off x="7130359" y="4724400"/>
                        <a:ext cx="358775" cy="520700"/>
                      </a:xfrm>
                      <a:prstGeom prst="rect">
                        <a:avLst/>
                      </a:prstGeom>
                    </p:spPr>
                  </p:pic>
                </p:oleObj>
              </mc:Fallback>
            </mc:AlternateContent>
          </a:graphicData>
        </a:graphic>
      </p:graphicFrame>
      <p:grpSp>
        <p:nvGrpSpPr>
          <p:cNvPr id="24" name="Group 23"/>
          <p:cNvGrpSpPr/>
          <p:nvPr/>
        </p:nvGrpSpPr>
        <p:grpSpPr>
          <a:xfrm>
            <a:off x="2087593" y="2057084"/>
            <a:ext cx="1631441" cy="1631442"/>
            <a:chOff x="2087590" y="2063800"/>
            <a:chExt cx="1631441" cy="1631442"/>
          </a:xfrm>
        </p:grpSpPr>
        <p:cxnSp>
          <p:nvCxnSpPr>
            <p:cNvPr id="9" name="Straight Connector 8"/>
            <p:cNvCxnSpPr>
              <a:stCxn id="7" idx="0"/>
              <a:endCxn id="7" idx="4"/>
            </p:cNvCxnSpPr>
            <p:nvPr/>
          </p:nvCxnSpPr>
          <p:spPr>
            <a:xfrm>
              <a:off x="2903314" y="2063800"/>
              <a:ext cx="0" cy="1631441"/>
            </a:xfrm>
            <a:prstGeom prst="line">
              <a:avLst/>
            </a:prstGeom>
            <a:ln w="28575">
              <a:solidFill>
                <a:srgbClr val="9CD04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2160000">
              <a:off x="2903312" y="2063800"/>
              <a:ext cx="0" cy="1631441"/>
            </a:xfrm>
            <a:prstGeom prst="line">
              <a:avLst/>
            </a:prstGeom>
            <a:ln w="28575">
              <a:solidFill>
                <a:srgbClr val="9CD04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4320000">
              <a:off x="2903311" y="2070125"/>
              <a:ext cx="0" cy="1631441"/>
            </a:xfrm>
            <a:prstGeom prst="line">
              <a:avLst/>
            </a:prstGeom>
            <a:ln w="28575">
              <a:solidFill>
                <a:srgbClr val="9CD04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6480000">
              <a:off x="2903311" y="2069283"/>
              <a:ext cx="0" cy="1631441"/>
            </a:xfrm>
            <a:prstGeom prst="line">
              <a:avLst/>
            </a:prstGeom>
            <a:ln w="28575">
              <a:solidFill>
                <a:srgbClr val="9CD04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8640000">
              <a:off x="2903310" y="2063801"/>
              <a:ext cx="0" cy="1631441"/>
            </a:xfrm>
            <a:prstGeom prst="line">
              <a:avLst/>
            </a:prstGeom>
            <a:ln w="28575">
              <a:solidFill>
                <a:srgbClr val="9CD043"/>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25" name="TextBox 24"/>
              <p:cNvSpPr txBox="1"/>
              <p:nvPr/>
            </p:nvSpPr>
            <p:spPr>
              <a:xfrm>
                <a:off x="5082896" y="2414172"/>
                <a:ext cx="840294" cy="11294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ZA" sz="3600" b="1" i="1" smtClean="0">
                              <a:latin typeface="Cambria Math" panose="02040503050406030204" pitchFamily="18" charset="0"/>
                            </a:rPr>
                          </m:ctrlPr>
                        </m:fPr>
                        <m:num>
                          <m:r>
                            <a:rPr lang="en-ZA" sz="3600" b="1" i="0" smtClean="0">
                              <a:solidFill>
                                <a:srgbClr val="0D9293"/>
                              </a:solidFill>
                              <a:latin typeface="Cambria Math" panose="02040503050406030204" pitchFamily="18" charset="0"/>
                            </a:rPr>
                            <m:t>𝟕</m:t>
                          </m:r>
                        </m:num>
                        <m:den>
                          <m:r>
                            <a:rPr lang="en-ZA" sz="3600" b="1" i="0" smtClean="0">
                              <a:solidFill>
                                <a:srgbClr val="9CD043"/>
                              </a:solidFill>
                              <a:latin typeface="Cambria Math" panose="02040503050406030204" pitchFamily="18" charset="0"/>
                            </a:rPr>
                            <m:t>𝟏𝟎</m:t>
                          </m:r>
                        </m:den>
                      </m:f>
                    </m:oMath>
                  </m:oMathPara>
                </a14:m>
                <a:endParaRPr lang="en-ZA" sz="3600" b="1" dirty="0"/>
              </a:p>
            </p:txBody>
          </p:sp>
        </mc:Choice>
        <mc:Fallback>
          <p:sp>
            <p:nvSpPr>
              <p:cNvPr id="25" name="TextBox 24"/>
              <p:cNvSpPr txBox="1">
                <a:spLocks noRot="1" noChangeAspect="1" noMove="1" noResize="1" noEditPoints="1" noAdjustHandles="1" noChangeArrowheads="1" noChangeShapeType="1" noTextEdit="1"/>
              </p:cNvSpPr>
              <p:nvPr/>
            </p:nvSpPr>
            <p:spPr>
              <a:xfrm>
                <a:off x="5082896" y="2414172"/>
                <a:ext cx="840294" cy="1129476"/>
              </a:xfrm>
              <a:prstGeom prst="rect">
                <a:avLst/>
              </a:prstGeom>
              <a:blipFill rotWithShape="1">
                <a:blip r:embed="rId4"/>
                <a:stretch>
                  <a:fillRect/>
                </a:stretch>
              </a:blipFill>
            </p:spPr>
            <p:txBody>
              <a:bodyPr/>
              <a:lstStyle/>
              <a:p>
                <a:r>
                  <a:rPr lang="en-ZA">
                    <a:noFill/>
                  </a:rPr>
                  <a:t> </a:t>
                </a:r>
                <a:endParaRPr lang="en-ZA">
                  <a:noFill/>
                </a:endParaRP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ppt_y"/>
                                          </p:val>
                                        </p:tav>
                                        <p:tav tm="100000">
                                          <p:val>
                                            <p:strVal val="#ppt_y"/>
                                          </p:val>
                                        </p:tav>
                                      </p:tavLst>
                                    </p:anim>
                                  </p:childTnLst>
                                </p:cTn>
                              </p:par>
                              <p:par>
                                <p:cTn id="24" presetID="21" presetClass="entr" presetSubtype="1"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heel(1)">
                                      <p:cBhvr>
                                        <p:cTn id="26" dur="20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0-#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par>
                                <p:cTn id="37" presetID="21" presetClass="entr" presetSubtype="2"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heel(2)">
                                      <p:cBhvr>
                                        <p:cTn id="39" dur="1000"/>
                                        <p:tgtEl>
                                          <p:spTgt spid="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 calcmode="lin" valueType="num">
                                      <p:cBhvr additive="base">
                                        <p:cTn id="4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animBg="1"/>
      <p:bldP spid="3" grpId="0" uiExpand="1" build="p"/>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974074" y="2477619"/>
            <a:ext cx="2756432" cy="3257001"/>
          </a:xfrm>
          <a:prstGeom prst="rect">
            <a:avLst/>
          </a:prstGeom>
          <a:noFill/>
          <a:ln>
            <a:noFill/>
          </a:ln>
        </p:spPr>
      </p:pic>
      <p:sp>
        <p:nvSpPr>
          <p:cNvPr id="2" name="Title 1"/>
          <p:cNvSpPr>
            <a:spLocks noGrp="1"/>
          </p:cNvSpPr>
          <p:nvPr>
            <p:ph type="title"/>
          </p:nvPr>
        </p:nvSpPr>
        <p:spPr/>
        <p:txBody>
          <a:bodyPr/>
          <a:lstStyle/>
          <a:p>
            <a:r>
              <a:rPr lang="en-ZA" altLang="en-GB" sz="4400" dirty="0"/>
              <a:t>Use a calculator to perform calculations on </a:t>
            </a:r>
            <a:r>
              <a:rPr lang="en-ZA" altLang="en-GB" sz="4400" dirty="0" smtClean="0"/>
              <a:t>fractions</a:t>
            </a:r>
            <a:endParaRPr lang="en-GB" sz="4400" dirty="0"/>
          </a:p>
        </p:txBody>
      </p:sp>
      <p:sp>
        <p:nvSpPr>
          <p:cNvPr id="4" name="Text Placeholder 3"/>
          <p:cNvSpPr>
            <a:spLocks noGrp="1"/>
          </p:cNvSpPr>
          <p:nvPr>
            <p:ph type="body" sz="quarter" idx="10"/>
          </p:nvPr>
        </p:nvSpPr>
        <p:spPr/>
        <p:txBody>
          <a:bodyPr/>
          <a:lstStyle/>
          <a:p>
            <a:r>
              <a:rPr lang="en-ZA" dirty="0" smtClean="0"/>
              <a:t>Unit 2.3</a:t>
            </a:r>
            <a:endParaRPr lang="en-GB" dirty="0"/>
          </a:p>
        </p:txBody>
      </p:sp>
      <p:sp>
        <p:nvSpPr>
          <p:cNvPr id="8" name="Rectangle 7"/>
          <p:cNvSpPr/>
          <p:nvPr/>
        </p:nvSpPr>
        <p:spPr>
          <a:xfrm>
            <a:off x="498075" y="5301388"/>
            <a:ext cx="7404809" cy="720000"/>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9" name="TextBox 8"/>
          <p:cNvSpPr txBox="1"/>
          <p:nvPr/>
        </p:nvSpPr>
        <p:spPr>
          <a:xfrm>
            <a:off x="429999" y="5373706"/>
            <a:ext cx="609600" cy="523220"/>
          </a:xfrm>
          <a:prstGeom prst="rect">
            <a:avLst/>
          </a:prstGeom>
          <a:noFill/>
        </p:spPr>
        <p:txBody>
          <a:bodyPr wrap="square" rtlCol="0">
            <a:spAutoFit/>
          </a:bodyPr>
          <a:lstStyle/>
          <a:p>
            <a:pPr algn="ctr"/>
            <a:r>
              <a:rPr lang="en-GB" sz="2800" b="1" dirty="0" smtClean="0">
                <a:solidFill>
                  <a:schemeClr val="bg1"/>
                </a:solidFill>
              </a:rPr>
              <a:t>1</a:t>
            </a:r>
            <a:endParaRPr lang="en-ZA" sz="2800" dirty="0" smtClean="0">
              <a:solidFill>
                <a:schemeClr val="bg1"/>
              </a:solidFill>
            </a:endParaRPr>
          </a:p>
        </p:txBody>
      </p:sp>
      <p:sp>
        <p:nvSpPr>
          <p:cNvPr id="10" name="TextBox 9"/>
          <p:cNvSpPr txBox="1"/>
          <p:nvPr/>
        </p:nvSpPr>
        <p:spPr>
          <a:xfrm>
            <a:off x="1082040" y="5434965"/>
            <a:ext cx="6730365" cy="398780"/>
          </a:xfrm>
          <a:prstGeom prst="rect">
            <a:avLst/>
          </a:prstGeom>
          <a:noFill/>
        </p:spPr>
        <p:txBody>
          <a:bodyPr wrap="square" rtlCol="0">
            <a:spAutoFit/>
          </a:bodyPr>
          <a:lstStyle/>
          <a:p>
            <a:r>
              <a:rPr lang="en-ZA" sz="2000" dirty="0"/>
              <a:t>Multiply the whole number by the denominator of the fraction.</a:t>
            </a:r>
            <a:endParaRPr lang="en-ZA" sz="2000" dirty="0"/>
          </a:p>
        </p:txBody>
      </p:sp>
      <p:sp>
        <p:nvSpPr>
          <p:cNvPr id="11" name="Rectangle 10"/>
          <p:cNvSpPr/>
          <p:nvPr/>
        </p:nvSpPr>
        <p:spPr>
          <a:xfrm>
            <a:off x="1062944" y="5428997"/>
            <a:ext cx="45719" cy="468000"/>
          </a:xfrm>
          <a:prstGeom prst="rect">
            <a:avLst/>
          </a:prstGeom>
          <a:solidFill>
            <a:srgbClr val="9CD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ectangle 11"/>
          <p:cNvSpPr/>
          <p:nvPr/>
        </p:nvSpPr>
        <p:spPr>
          <a:xfrm>
            <a:off x="496800" y="2133439"/>
            <a:ext cx="7404809" cy="496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dirty="0"/>
              <a:t>To change a mixed number to an improper fraction:</a:t>
            </a:r>
            <a:endParaRPr lang="en-ZA" sz="2400" b="1" dirty="0"/>
          </a:p>
        </p:txBody>
      </p:sp>
      <p:graphicFrame>
        <p:nvGraphicFramePr>
          <p:cNvPr id="23" name="Object 22"/>
          <p:cNvGraphicFramePr/>
          <p:nvPr/>
        </p:nvGraphicFramePr>
        <p:xfrm>
          <a:off x="1759204" y="3298889"/>
          <a:ext cx="893763" cy="1349375"/>
        </p:xfrm>
        <a:graphic>
          <a:graphicData uri="http://schemas.openxmlformats.org/presentationml/2006/ole">
            <mc:AlternateContent xmlns:mc="http://schemas.openxmlformats.org/markup-compatibility/2006">
              <mc:Choice xmlns:v="urn:schemas-microsoft-com:vml" Requires="v">
                <p:oleObj spid="_x0000_s39091" name="Equation" r:id="rId2" imgW="344805" imgH="545465" progId="Equation.DSMT4">
                  <p:embed/>
                </p:oleObj>
              </mc:Choice>
              <mc:Fallback>
                <p:oleObj name="Equation" r:id="rId2" imgW="344805" imgH="545465" progId="Equation.DSMT4">
                  <p:embed/>
                  <p:pic>
                    <p:nvPicPr>
                      <p:cNvPr id="0" name="Picture 39061"/>
                      <p:cNvPicPr/>
                      <p:nvPr/>
                    </p:nvPicPr>
                    <p:blipFill>
                      <a:blip r:embed="rId3"/>
                      <a:stretch>
                        <a:fillRect/>
                      </a:stretch>
                    </p:blipFill>
                    <p:spPr>
                      <a:xfrm>
                        <a:off x="1759204" y="3298889"/>
                        <a:ext cx="893763" cy="1349375"/>
                      </a:xfrm>
                      <a:prstGeom prst="rect">
                        <a:avLst/>
                      </a:prstGeom>
                    </p:spPr>
                  </p:pic>
                </p:oleObj>
              </mc:Fallback>
            </mc:AlternateContent>
          </a:graphicData>
        </a:graphic>
      </p:graphicFrame>
      <p:sp>
        <p:nvSpPr>
          <p:cNvPr id="24" name="Oval 23"/>
          <p:cNvSpPr/>
          <p:nvPr/>
        </p:nvSpPr>
        <p:spPr>
          <a:xfrm>
            <a:off x="1639062" y="3648456"/>
            <a:ext cx="585216" cy="585216"/>
          </a:xfrm>
          <a:prstGeom prst="ellipse">
            <a:avLst/>
          </a:prstGeom>
          <a:noFill/>
          <a:ln w="38100">
            <a:solidFill>
              <a:srgbClr val="0D92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2067941" y="4052830"/>
            <a:ext cx="585216" cy="585216"/>
          </a:xfrm>
          <a:prstGeom prst="ellipse">
            <a:avLst/>
          </a:prstGeom>
          <a:noFill/>
          <a:ln w="38100">
            <a:solidFill>
              <a:srgbClr val="0D92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6" name="Object 25"/>
          <p:cNvGraphicFramePr/>
          <p:nvPr/>
        </p:nvGraphicFramePr>
        <p:xfrm>
          <a:off x="5394579" y="3883343"/>
          <a:ext cx="122555" cy="43815"/>
        </p:xfrm>
        <a:graphic>
          <a:graphicData uri="http://schemas.openxmlformats.org/presentationml/2006/ole">
            <mc:AlternateContent xmlns:mc="http://schemas.openxmlformats.org/markup-compatibility/2006">
              <mc:Choice xmlns:v="urn:schemas-microsoft-com:vml" Requires="v">
                <p:oleObj spid="_x0000_s39092" name="Equation" r:id="rId4" imgW="1054100" imgH="393700" progId="Equation.DSMT4">
                  <p:embed/>
                </p:oleObj>
              </mc:Choice>
              <mc:Fallback>
                <p:oleObj name="Equation" r:id="rId4" imgW="1054100" imgH="393700" progId="Equation.DSMT4">
                  <p:embed/>
                  <p:pic>
                    <p:nvPicPr>
                      <p:cNvPr id="0" name="Picture 39062"/>
                      <p:cNvPicPr/>
                      <p:nvPr/>
                    </p:nvPicPr>
                    <p:blipFill>
                      <a:blip r:embed="rId5"/>
                      <a:stretch>
                        <a:fillRect/>
                      </a:stretch>
                    </p:blipFill>
                    <p:spPr>
                      <a:xfrm>
                        <a:off x="5394579" y="3883343"/>
                        <a:ext cx="122555" cy="43815"/>
                      </a:xfrm>
                      <a:prstGeom prst="rect">
                        <a:avLst/>
                      </a:prstGeom>
                    </p:spPr>
                  </p:pic>
                </p:oleObj>
              </mc:Fallback>
            </mc:AlternateContent>
          </a:graphicData>
        </a:graphic>
      </p:graphicFrame>
      <p:cxnSp>
        <p:nvCxnSpPr>
          <p:cNvPr id="27" name="Straight Arrow Connector 26"/>
          <p:cNvCxnSpPr/>
          <p:nvPr/>
        </p:nvCxnSpPr>
        <p:spPr>
          <a:xfrm>
            <a:off x="2803815" y="3905305"/>
            <a:ext cx="1055298" cy="0"/>
          </a:xfrm>
          <a:prstGeom prst="straightConnector1">
            <a:avLst/>
          </a:prstGeom>
          <a:ln w="38100">
            <a:solidFill>
              <a:srgbClr val="0D9293"/>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 name="Object 2"/>
          <p:cNvGraphicFramePr/>
          <p:nvPr/>
        </p:nvGraphicFramePr>
        <p:xfrm>
          <a:off x="4059555" y="3298825"/>
          <a:ext cx="1609090" cy="1350010"/>
        </p:xfrm>
        <a:graphic>
          <a:graphicData uri="http://schemas.openxmlformats.org/presentationml/2006/ole">
            <mc:AlternateContent xmlns:mc="http://schemas.openxmlformats.org/markup-compatibility/2006">
              <mc:Choice xmlns:v="urn:schemas-microsoft-com:vml" Requires="v">
                <p:oleObj spid="_x0000_s39093" name="" r:id="rId6" imgW="1143635" imgH="636270" progId="Equation.KSEE3">
                  <p:embed/>
                </p:oleObj>
              </mc:Choice>
              <mc:Fallback>
                <p:oleObj name="" r:id="rId6" imgW="1143635" imgH="636270" progId="Equation.KSEE3">
                  <p:embed/>
                  <p:pic>
                    <p:nvPicPr>
                      <p:cNvPr id="0" name="Picture 18"/>
                      <p:cNvPicPr/>
                      <p:nvPr/>
                    </p:nvPicPr>
                    <p:blipFill>
                      <a:blip r:embed="rId7"/>
                      <a:stretch>
                        <a:fillRect/>
                      </a:stretch>
                    </p:blipFill>
                    <p:spPr>
                      <a:xfrm>
                        <a:off x="4059555" y="3298825"/>
                        <a:ext cx="1609090" cy="135001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par>
                                <p:cTn id="31" presetID="53" presetClass="entr" presetSubtype="16"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heel(1)">
                                      <p:cBhvr>
                                        <p:cTn id="43" dur="10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heel(1)">
                                      <p:cBhvr>
                                        <p:cTn id="48" dur="10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par>
                                <p:cTn id="54" presetID="53" presetClass="entr" presetSubtype="16"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p:cTn id="56" dur="500" fill="hold"/>
                                        <p:tgtEl>
                                          <p:spTgt spid="26"/>
                                        </p:tgtEl>
                                        <p:attrNameLst>
                                          <p:attrName>ppt_w</p:attrName>
                                        </p:attrNameLst>
                                      </p:cBhvr>
                                      <p:tavLst>
                                        <p:tav tm="0">
                                          <p:val>
                                            <p:fltVal val="0"/>
                                          </p:val>
                                        </p:tav>
                                        <p:tav tm="100000">
                                          <p:val>
                                            <p:strVal val="#ppt_w"/>
                                          </p:val>
                                        </p:tav>
                                      </p:tavLst>
                                    </p:anim>
                                    <p:anim calcmode="lin" valueType="num">
                                      <p:cBhvr>
                                        <p:cTn id="57" dur="500" fill="hold"/>
                                        <p:tgtEl>
                                          <p:spTgt spid="26"/>
                                        </p:tgtEl>
                                        <p:attrNameLst>
                                          <p:attrName>ppt_h</p:attrName>
                                        </p:attrNameLst>
                                      </p:cBhvr>
                                      <p:tavLst>
                                        <p:tav tm="0">
                                          <p:val>
                                            <p:fltVal val="0"/>
                                          </p:val>
                                        </p:tav>
                                        <p:tav tm="100000">
                                          <p:val>
                                            <p:strVal val="#ppt_h"/>
                                          </p:val>
                                        </p:tav>
                                      </p:tavLst>
                                    </p:anim>
                                    <p:animEffect transition="in" filter="fad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bldLvl="0" animBg="1"/>
      <p:bldP spid="12"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a:t>Use an appropriate </a:t>
            </a:r>
            <a:r>
              <a:rPr lang="en-ZA" dirty="0" smtClean="0"/>
              <a:t>calculator </a:t>
            </a:r>
            <a:r>
              <a:rPr lang="en-ZA" dirty="0"/>
              <a:t>to perform calculations and </a:t>
            </a:r>
            <a:r>
              <a:rPr lang="en-ZA" dirty="0" smtClean="0"/>
              <a:t>solve problems </a:t>
            </a:r>
            <a:r>
              <a:rPr lang="en-ZA" dirty="0"/>
              <a:t>in a </a:t>
            </a:r>
            <a:r>
              <a:rPr lang="en-ZA" dirty="0" smtClean="0"/>
              <a:t>workplace </a:t>
            </a:r>
            <a:r>
              <a:rPr lang="en-ZA" dirty="0"/>
              <a:t>context</a:t>
            </a:r>
            <a:endParaRPr lang="en-GB" dirty="0"/>
          </a:p>
        </p:txBody>
      </p:sp>
      <p:sp>
        <p:nvSpPr>
          <p:cNvPr id="3" name="Text Placeholder 2"/>
          <p:cNvSpPr>
            <a:spLocks noGrp="1"/>
          </p:cNvSpPr>
          <p:nvPr>
            <p:ph type="body" idx="1"/>
          </p:nvPr>
        </p:nvSpPr>
        <p:spPr/>
        <p:txBody>
          <a:bodyPr/>
          <a:lstStyle/>
          <a:p>
            <a:r>
              <a:rPr lang="en-ZA" sz="3200" dirty="0"/>
              <a:t>Module 2</a:t>
            </a:r>
            <a:endParaRPr lang="en-GB"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GB" sz="4400" dirty="0"/>
              <a:t>Use a calculator to perform calculations on </a:t>
            </a:r>
            <a:r>
              <a:rPr lang="en-ZA" altLang="en-GB" sz="4400" dirty="0" smtClean="0"/>
              <a:t>fractions</a:t>
            </a:r>
            <a:endParaRPr lang="en-GB" sz="4400" dirty="0"/>
          </a:p>
        </p:txBody>
      </p:sp>
      <p:sp>
        <p:nvSpPr>
          <p:cNvPr id="4" name="Text Placeholder 3"/>
          <p:cNvSpPr>
            <a:spLocks noGrp="1"/>
          </p:cNvSpPr>
          <p:nvPr>
            <p:ph type="body" sz="quarter" idx="10"/>
          </p:nvPr>
        </p:nvSpPr>
        <p:spPr/>
        <p:txBody>
          <a:bodyPr/>
          <a:lstStyle/>
          <a:p>
            <a:r>
              <a:rPr lang="en-ZA" dirty="0" smtClean="0"/>
              <a:t>Unit 2.3</a:t>
            </a:r>
            <a:endParaRPr lang="en-GB" dirty="0"/>
          </a:p>
        </p:txBody>
      </p:sp>
      <p:sp>
        <p:nvSpPr>
          <p:cNvPr id="8" name="Rectangle 7"/>
          <p:cNvSpPr/>
          <p:nvPr/>
        </p:nvSpPr>
        <p:spPr>
          <a:xfrm>
            <a:off x="498075" y="5301388"/>
            <a:ext cx="7404809" cy="720000"/>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9" name="TextBox 8"/>
          <p:cNvSpPr txBox="1"/>
          <p:nvPr/>
        </p:nvSpPr>
        <p:spPr>
          <a:xfrm>
            <a:off x="524614" y="5380056"/>
            <a:ext cx="609600" cy="523220"/>
          </a:xfrm>
          <a:prstGeom prst="rect">
            <a:avLst/>
          </a:prstGeom>
          <a:noFill/>
        </p:spPr>
        <p:txBody>
          <a:bodyPr wrap="square" rtlCol="0">
            <a:spAutoFit/>
          </a:bodyPr>
          <a:lstStyle/>
          <a:p>
            <a:pPr algn="ctr"/>
            <a:r>
              <a:rPr lang="en-ZA" sz="2800" b="1" dirty="0">
                <a:solidFill>
                  <a:schemeClr val="bg1"/>
                </a:solidFill>
              </a:rPr>
              <a:t>2</a:t>
            </a:r>
            <a:endParaRPr lang="en-ZA" sz="2800" dirty="0" smtClean="0">
              <a:solidFill>
                <a:schemeClr val="bg1"/>
              </a:solidFill>
            </a:endParaRPr>
          </a:p>
        </p:txBody>
      </p:sp>
      <p:sp>
        <p:nvSpPr>
          <p:cNvPr id="10" name="TextBox 9"/>
          <p:cNvSpPr txBox="1"/>
          <p:nvPr/>
        </p:nvSpPr>
        <p:spPr>
          <a:xfrm>
            <a:off x="1230204" y="5459585"/>
            <a:ext cx="6231300" cy="398780"/>
          </a:xfrm>
          <a:prstGeom prst="rect">
            <a:avLst/>
          </a:prstGeom>
          <a:noFill/>
        </p:spPr>
        <p:txBody>
          <a:bodyPr wrap="square" rtlCol="0">
            <a:spAutoFit/>
          </a:bodyPr>
          <a:lstStyle/>
          <a:p>
            <a:r>
              <a:rPr lang="en-ZA" sz="2000" dirty="0"/>
              <a:t>Add this answer to the original numerator.</a:t>
            </a:r>
            <a:endParaRPr lang="en-ZA" sz="2000" dirty="0"/>
          </a:p>
        </p:txBody>
      </p:sp>
      <p:sp>
        <p:nvSpPr>
          <p:cNvPr id="11" name="Rectangle 10"/>
          <p:cNvSpPr/>
          <p:nvPr/>
        </p:nvSpPr>
        <p:spPr>
          <a:xfrm>
            <a:off x="1116284" y="5440427"/>
            <a:ext cx="45719" cy="468000"/>
          </a:xfrm>
          <a:prstGeom prst="rect">
            <a:avLst/>
          </a:prstGeom>
          <a:solidFill>
            <a:srgbClr val="9CD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ectangle 11"/>
          <p:cNvSpPr/>
          <p:nvPr/>
        </p:nvSpPr>
        <p:spPr>
          <a:xfrm>
            <a:off x="496800" y="2133439"/>
            <a:ext cx="7404809" cy="496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dirty="0"/>
              <a:t>To change a mixed number to an improper fraction:</a:t>
            </a:r>
            <a:endParaRPr lang="en-ZA" sz="2400" b="1" dirty="0"/>
          </a:p>
        </p:txBody>
      </p:sp>
      <p:graphicFrame>
        <p:nvGraphicFramePr>
          <p:cNvPr id="18" name="Object 17"/>
          <p:cNvGraphicFramePr/>
          <p:nvPr/>
        </p:nvGraphicFramePr>
        <p:xfrm>
          <a:off x="1759204" y="3298889"/>
          <a:ext cx="893763" cy="1349375"/>
        </p:xfrm>
        <a:graphic>
          <a:graphicData uri="http://schemas.openxmlformats.org/presentationml/2006/ole">
            <mc:AlternateContent xmlns:mc="http://schemas.openxmlformats.org/markup-compatibility/2006">
              <mc:Choice xmlns:v="urn:schemas-microsoft-com:vml" Requires="v">
                <p:oleObj spid="_x0000_s40106" name="Equation" r:id="rId1" imgW="344805" imgH="545465" progId="Equation.DSMT4">
                  <p:embed/>
                </p:oleObj>
              </mc:Choice>
              <mc:Fallback>
                <p:oleObj name="Equation" r:id="rId1" imgW="344805" imgH="545465" progId="Equation.DSMT4">
                  <p:embed/>
                  <p:pic>
                    <p:nvPicPr>
                      <p:cNvPr id="0" name="Picture 40085"/>
                      <p:cNvPicPr/>
                      <p:nvPr/>
                    </p:nvPicPr>
                    <p:blipFill>
                      <a:blip r:embed="rId2"/>
                      <a:stretch>
                        <a:fillRect/>
                      </a:stretch>
                    </p:blipFill>
                    <p:spPr>
                      <a:xfrm>
                        <a:off x="1759204" y="3298889"/>
                        <a:ext cx="893763" cy="1349375"/>
                      </a:xfrm>
                      <a:prstGeom prst="rect">
                        <a:avLst/>
                      </a:prstGeom>
                    </p:spPr>
                  </p:pic>
                </p:oleObj>
              </mc:Fallback>
            </mc:AlternateContent>
          </a:graphicData>
        </a:graphic>
      </p:graphicFrame>
      <p:cxnSp>
        <p:nvCxnSpPr>
          <p:cNvPr id="22" name="Straight Arrow Connector 21"/>
          <p:cNvCxnSpPr/>
          <p:nvPr/>
        </p:nvCxnSpPr>
        <p:spPr>
          <a:xfrm>
            <a:off x="2918115" y="3905305"/>
            <a:ext cx="1055298" cy="0"/>
          </a:xfrm>
          <a:prstGeom prst="straightConnector1">
            <a:avLst/>
          </a:prstGeom>
          <a:ln w="38100">
            <a:solidFill>
              <a:srgbClr val="0D9293"/>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 name="Object 4"/>
          <p:cNvGraphicFramePr/>
          <p:nvPr/>
        </p:nvGraphicFramePr>
        <p:xfrm>
          <a:off x="4322445" y="3230245"/>
          <a:ext cx="2010410" cy="1350010"/>
        </p:xfrm>
        <a:graphic>
          <a:graphicData uri="http://schemas.openxmlformats.org/presentationml/2006/ole">
            <mc:AlternateContent xmlns:mc="http://schemas.openxmlformats.org/markup-compatibility/2006">
              <mc:Choice xmlns:v="urn:schemas-microsoft-com:vml" Requires="v">
                <p:oleObj spid="_x0000_s40107" name="" r:id="rId3" imgW="1473200" imgH="1350010" progId="Equation.KSEE3">
                  <p:embed/>
                </p:oleObj>
              </mc:Choice>
              <mc:Fallback>
                <p:oleObj name="" r:id="rId3" imgW="1473200" imgH="1350010" progId="Equation.KSEE3">
                  <p:embed/>
                  <p:pic>
                    <p:nvPicPr>
                      <p:cNvPr id="0" name="Picture 5"/>
                      <p:cNvPicPr/>
                      <p:nvPr/>
                    </p:nvPicPr>
                    <p:blipFill>
                      <a:blip r:embed="rId4"/>
                      <a:stretch>
                        <a:fillRect/>
                      </a:stretch>
                    </p:blipFill>
                    <p:spPr>
                      <a:xfrm>
                        <a:off x="4322445" y="3230245"/>
                        <a:ext cx="2010410" cy="135001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GB" sz="4400" dirty="0"/>
              <a:t>Use a calculator to perform calculations on </a:t>
            </a:r>
            <a:r>
              <a:rPr lang="en-ZA" altLang="en-GB" sz="4400" dirty="0" smtClean="0"/>
              <a:t>fractions</a:t>
            </a:r>
            <a:endParaRPr lang="en-GB" sz="4400" dirty="0"/>
          </a:p>
        </p:txBody>
      </p:sp>
      <p:sp>
        <p:nvSpPr>
          <p:cNvPr id="4" name="Text Placeholder 3"/>
          <p:cNvSpPr>
            <a:spLocks noGrp="1"/>
          </p:cNvSpPr>
          <p:nvPr>
            <p:ph type="body" sz="quarter" idx="10"/>
          </p:nvPr>
        </p:nvSpPr>
        <p:spPr/>
        <p:txBody>
          <a:bodyPr/>
          <a:lstStyle/>
          <a:p>
            <a:r>
              <a:rPr lang="en-ZA" dirty="0" smtClean="0"/>
              <a:t>Unit 2.3</a:t>
            </a:r>
            <a:endParaRPr lang="en-GB" dirty="0"/>
          </a:p>
        </p:txBody>
      </p:sp>
      <p:sp>
        <p:nvSpPr>
          <p:cNvPr id="8" name="Rectangle 7"/>
          <p:cNvSpPr/>
          <p:nvPr/>
        </p:nvSpPr>
        <p:spPr>
          <a:xfrm>
            <a:off x="498075" y="5301388"/>
            <a:ext cx="7404809" cy="720000"/>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9" name="TextBox 8"/>
          <p:cNvSpPr txBox="1"/>
          <p:nvPr/>
        </p:nvSpPr>
        <p:spPr>
          <a:xfrm>
            <a:off x="524614" y="5380056"/>
            <a:ext cx="609600" cy="523220"/>
          </a:xfrm>
          <a:prstGeom prst="rect">
            <a:avLst/>
          </a:prstGeom>
          <a:noFill/>
        </p:spPr>
        <p:txBody>
          <a:bodyPr wrap="square" rtlCol="0">
            <a:spAutoFit/>
          </a:bodyPr>
          <a:lstStyle/>
          <a:p>
            <a:pPr algn="ctr"/>
            <a:r>
              <a:rPr lang="en-ZA" sz="2800" b="1" dirty="0">
                <a:solidFill>
                  <a:schemeClr val="bg1"/>
                </a:solidFill>
              </a:rPr>
              <a:t>3</a:t>
            </a:r>
            <a:endParaRPr lang="en-ZA" sz="2800" dirty="0" smtClean="0">
              <a:solidFill>
                <a:schemeClr val="bg1"/>
              </a:solidFill>
            </a:endParaRPr>
          </a:p>
        </p:txBody>
      </p:sp>
      <p:sp>
        <p:nvSpPr>
          <p:cNvPr id="10" name="TextBox 9"/>
          <p:cNvSpPr txBox="1"/>
          <p:nvPr/>
        </p:nvSpPr>
        <p:spPr>
          <a:xfrm>
            <a:off x="1230204" y="5351944"/>
            <a:ext cx="6231300" cy="706755"/>
          </a:xfrm>
          <a:prstGeom prst="rect">
            <a:avLst/>
          </a:prstGeom>
          <a:noFill/>
        </p:spPr>
        <p:txBody>
          <a:bodyPr wrap="square" rtlCol="0">
            <a:spAutoFit/>
          </a:bodyPr>
          <a:lstStyle/>
          <a:p>
            <a:r>
              <a:rPr lang="en-ZA" sz="2000" dirty="0"/>
              <a:t>Write the new numerator over the fraction line and the original denominator.</a:t>
            </a:r>
            <a:endParaRPr lang="en-ZA" sz="2000" dirty="0"/>
          </a:p>
        </p:txBody>
      </p:sp>
      <p:sp>
        <p:nvSpPr>
          <p:cNvPr id="11" name="Rectangle 10"/>
          <p:cNvSpPr/>
          <p:nvPr/>
        </p:nvSpPr>
        <p:spPr>
          <a:xfrm>
            <a:off x="1116284" y="5417567"/>
            <a:ext cx="45719" cy="468000"/>
          </a:xfrm>
          <a:prstGeom prst="rect">
            <a:avLst/>
          </a:prstGeom>
          <a:solidFill>
            <a:srgbClr val="9CD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ectangle 11"/>
          <p:cNvSpPr/>
          <p:nvPr/>
        </p:nvSpPr>
        <p:spPr>
          <a:xfrm>
            <a:off x="496800" y="2133439"/>
            <a:ext cx="7404809" cy="496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dirty="0"/>
              <a:t>To change a mixed number to an improper fraction:</a:t>
            </a:r>
            <a:endParaRPr lang="en-ZA" sz="2400" b="1" dirty="0"/>
          </a:p>
        </p:txBody>
      </p:sp>
      <p:graphicFrame>
        <p:nvGraphicFramePr>
          <p:cNvPr id="23" name="Object 22"/>
          <p:cNvGraphicFramePr/>
          <p:nvPr/>
        </p:nvGraphicFramePr>
        <p:xfrm>
          <a:off x="2698750" y="3298889"/>
          <a:ext cx="893763" cy="1349375"/>
        </p:xfrm>
        <a:graphic>
          <a:graphicData uri="http://schemas.openxmlformats.org/presentationml/2006/ole">
            <mc:AlternateContent xmlns:mc="http://schemas.openxmlformats.org/markup-compatibility/2006">
              <mc:Choice xmlns:v="urn:schemas-microsoft-com:vml" Requires="v">
                <p:oleObj spid="_x0000_s42144" name="Equation" r:id="rId1" imgW="344805" imgH="545465" progId="Equation.DSMT4">
                  <p:embed/>
                </p:oleObj>
              </mc:Choice>
              <mc:Fallback>
                <p:oleObj name="Equation" r:id="rId1" imgW="344805" imgH="545465" progId="Equation.DSMT4">
                  <p:embed/>
                  <p:pic>
                    <p:nvPicPr>
                      <p:cNvPr id="0" name="Picture 42123"/>
                      <p:cNvPicPr/>
                      <p:nvPr/>
                    </p:nvPicPr>
                    <p:blipFill>
                      <a:blip r:embed="rId2"/>
                      <a:stretch>
                        <a:fillRect/>
                      </a:stretch>
                    </p:blipFill>
                    <p:spPr>
                      <a:xfrm>
                        <a:off x="2698750" y="3298889"/>
                        <a:ext cx="893763" cy="1349375"/>
                      </a:xfrm>
                      <a:prstGeom prst="rect">
                        <a:avLst/>
                      </a:prstGeom>
                    </p:spPr>
                  </p:pic>
                </p:oleObj>
              </mc:Fallback>
            </mc:AlternateContent>
          </a:graphicData>
        </a:graphic>
      </p:graphicFrame>
      <p:graphicFrame>
        <p:nvGraphicFramePr>
          <p:cNvPr id="26" name="Object 25"/>
          <p:cNvGraphicFramePr/>
          <p:nvPr/>
        </p:nvGraphicFramePr>
        <p:xfrm>
          <a:off x="4903503" y="3298889"/>
          <a:ext cx="685767" cy="1260120"/>
        </p:xfrm>
        <a:graphic>
          <a:graphicData uri="http://schemas.openxmlformats.org/presentationml/2006/ole">
            <mc:AlternateContent xmlns:mc="http://schemas.openxmlformats.org/markup-compatibility/2006">
              <mc:Choice xmlns:v="urn:schemas-microsoft-com:vml" Requires="v">
                <p:oleObj spid="_x0000_s42145" name="Equation" r:id="rId3" imgW="4876800" imgH="9448800" progId="Equation.DSMT4">
                  <p:embed/>
                </p:oleObj>
              </mc:Choice>
              <mc:Fallback>
                <p:oleObj name="Equation" r:id="rId3" imgW="4876800" imgH="9448800" progId="Equation.DSMT4">
                  <p:embed/>
                  <p:pic>
                    <p:nvPicPr>
                      <p:cNvPr id="0" name="Picture 42124"/>
                      <p:cNvPicPr/>
                      <p:nvPr/>
                    </p:nvPicPr>
                    <p:blipFill>
                      <a:blip r:embed="rId4"/>
                      <a:stretch>
                        <a:fillRect/>
                      </a:stretch>
                    </p:blipFill>
                    <p:spPr>
                      <a:xfrm>
                        <a:off x="4903503" y="3298889"/>
                        <a:ext cx="685767" cy="1260120"/>
                      </a:xfrm>
                      <a:prstGeom prst="rect">
                        <a:avLst/>
                      </a:prstGeom>
                    </p:spPr>
                  </p:pic>
                </p:oleObj>
              </mc:Fallback>
            </mc:AlternateContent>
          </a:graphicData>
        </a:graphic>
      </p:graphicFrame>
      <p:grpSp>
        <p:nvGrpSpPr>
          <p:cNvPr id="5" name="Group 4"/>
          <p:cNvGrpSpPr/>
          <p:nvPr/>
        </p:nvGrpSpPr>
        <p:grpSpPr>
          <a:xfrm>
            <a:off x="3992245" y="3785235"/>
            <a:ext cx="415925" cy="250825"/>
            <a:chOff x="4248150" y="3026865"/>
            <a:chExt cx="540284" cy="295357"/>
          </a:xfrm>
          <a:solidFill>
            <a:srgbClr val="0D9293"/>
          </a:solidFill>
        </p:grpSpPr>
        <p:sp>
          <p:nvSpPr>
            <p:cNvPr id="3" name="Rectangle 2"/>
            <p:cNvSpPr/>
            <p:nvPr/>
          </p:nvSpPr>
          <p:spPr>
            <a:xfrm>
              <a:off x="4248150" y="3026865"/>
              <a:ext cx="540000" cy="68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248434" y="3253642"/>
              <a:ext cx="540000" cy="68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53" presetClass="entr" presetSubtype="16"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GB" sz="4400" dirty="0"/>
              <a:t>Use a calculator to perform calculations on </a:t>
            </a:r>
            <a:r>
              <a:rPr lang="en-ZA" altLang="en-GB" sz="4400" dirty="0" smtClean="0"/>
              <a:t>fractions</a:t>
            </a:r>
            <a:endParaRPr lang="en-GB" sz="4400" dirty="0"/>
          </a:p>
        </p:txBody>
      </p:sp>
      <p:sp>
        <p:nvSpPr>
          <p:cNvPr id="4" name="Text Placeholder 3"/>
          <p:cNvSpPr>
            <a:spLocks noGrp="1"/>
          </p:cNvSpPr>
          <p:nvPr>
            <p:ph type="body" sz="quarter" idx="10"/>
          </p:nvPr>
        </p:nvSpPr>
        <p:spPr/>
        <p:txBody>
          <a:bodyPr/>
          <a:lstStyle/>
          <a:p>
            <a:r>
              <a:rPr lang="en-ZA" dirty="0" smtClean="0"/>
              <a:t>Unit 2.3</a:t>
            </a:r>
            <a:endParaRPr lang="en-GB" dirty="0"/>
          </a:p>
        </p:txBody>
      </p:sp>
      <p:sp>
        <p:nvSpPr>
          <p:cNvPr id="8" name="Rectangle 7"/>
          <p:cNvSpPr/>
          <p:nvPr/>
        </p:nvSpPr>
        <p:spPr>
          <a:xfrm>
            <a:off x="498075" y="2709541"/>
            <a:ext cx="7404809" cy="72000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9" name="TextBox 8"/>
          <p:cNvSpPr txBox="1"/>
          <p:nvPr/>
        </p:nvSpPr>
        <p:spPr>
          <a:xfrm>
            <a:off x="524510" y="2788285"/>
            <a:ext cx="525145" cy="521970"/>
          </a:xfrm>
          <a:prstGeom prst="rect">
            <a:avLst/>
          </a:prstGeom>
          <a:noFill/>
        </p:spPr>
        <p:txBody>
          <a:bodyPr wrap="square" rtlCol="0">
            <a:spAutoFit/>
          </a:bodyPr>
          <a:lstStyle/>
          <a:p>
            <a:pPr algn="ctr"/>
            <a:r>
              <a:rPr lang="en-GB" sz="2800" b="1" dirty="0" smtClean="0">
                <a:solidFill>
                  <a:schemeClr val="bg1"/>
                </a:solidFill>
              </a:rPr>
              <a:t>1</a:t>
            </a:r>
            <a:endParaRPr lang="en-ZA" sz="2800" dirty="0" smtClean="0">
              <a:solidFill>
                <a:schemeClr val="bg1"/>
              </a:solidFill>
            </a:endParaRPr>
          </a:p>
        </p:txBody>
      </p:sp>
      <p:sp>
        <p:nvSpPr>
          <p:cNvPr id="10" name="TextBox 9"/>
          <p:cNvSpPr txBox="1"/>
          <p:nvPr/>
        </p:nvSpPr>
        <p:spPr>
          <a:xfrm>
            <a:off x="1162050" y="2707155"/>
            <a:ext cx="6647180" cy="398780"/>
          </a:xfrm>
          <a:prstGeom prst="rect">
            <a:avLst/>
          </a:prstGeom>
          <a:noFill/>
        </p:spPr>
        <p:txBody>
          <a:bodyPr wrap="square" rtlCol="0">
            <a:spAutoFit/>
          </a:bodyPr>
          <a:lstStyle/>
          <a:p>
            <a:r>
              <a:rPr lang="en-ZA" sz="2000" dirty="0"/>
              <a:t>Multiply the whole number by the denominator of the fraction.</a:t>
            </a:r>
            <a:endParaRPr lang="en-ZA" sz="2000" dirty="0"/>
          </a:p>
        </p:txBody>
      </p:sp>
      <p:sp>
        <p:nvSpPr>
          <p:cNvPr id="11" name="Rectangle 10"/>
          <p:cNvSpPr/>
          <p:nvPr/>
        </p:nvSpPr>
        <p:spPr>
          <a:xfrm>
            <a:off x="1116284" y="2825720"/>
            <a:ext cx="45719" cy="468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ectangle 11"/>
          <p:cNvSpPr/>
          <p:nvPr/>
        </p:nvSpPr>
        <p:spPr>
          <a:xfrm>
            <a:off x="496800" y="2133439"/>
            <a:ext cx="7404809" cy="496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dirty="0"/>
              <a:t>To change a mixed number to an improper fraction:</a:t>
            </a:r>
            <a:endParaRPr lang="en-ZA" sz="2400" b="1" dirty="0"/>
          </a:p>
        </p:txBody>
      </p:sp>
      <p:sp>
        <p:nvSpPr>
          <p:cNvPr id="30" name="Rectangle 29"/>
          <p:cNvSpPr/>
          <p:nvPr/>
        </p:nvSpPr>
        <p:spPr>
          <a:xfrm>
            <a:off x="496800" y="3498287"/>
            <a:ext cx="7404809" cy="720000"/>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31" name="TextBox 30"/>
          <p:cNvSpPr txBox="1"/>
          <p:nvPr/>
        </p:nvSpPr>
        <p:spPr>
          <a:xfrm>
            <a:off x="483334" y="3576955"/>
            <a:ext cx="609600" cy="523220"/>
          </a:xfrm>
          <a:prstGeom prst="rect">
            <a:avLst/>
          </a:prstGeom>
          <a:noFill/>
        </p:spPr>
        <p:txBody>
          <a:bodyPr wrap="square" rtlCol="0">
            <a:spAutoFit/>
          </a:bodyPr>
          <a:lstStyle/>
          <a:p>
            <a:pPr algn="ctr"/>
            <a:r>
              <a:rPr lang="en-GB" sz="2800" b="1" dirty="0">
                <a:solidFill>
                  <a:schemeClr val="bg1"/>
                </a:solidFill>
              </a:rPr>
              <a:t>2</a:t>
            </a:r>
            <a:endParaRPr lang="en-ZA" sz="2800" dirty="0" smtClean="0">
              <a:solidFill>
                <a:schemeClr val="bg1"/>
              </a:solidFill>
            </a:endParaRPr>
          </a:p>
        </p:txBody>
      </p:sp>
      <p:sp>
        <p:nvSpPr>
          <p:cNvPr id="32" name="TextBox 31"/>
          <p:cNvSpPr txBox="1"/>
          <p:nvPr/>
        </p:nvSpPr>
        <p:spPr>
          <a:xfrm>
            <a:off x="1162254" y="3653944"/>
            <a:ext cx="6231300" cy="398780"/>
          </a:xfrm>
          <a:prstGeom prst="rect">
            <a:avLst/>
          </a:prstGeom>
          <a:noFill/>
        </p:spPr>
        <p:txBody>
          <a:bodyPr wrap="square" rtlCol="0">
            <a:spAutoFit/>
          </a:bodyPr>
          <a:lstStyle/>
          <a:p>
            <a:r>
              <a:rPr lang="en-ZA" sz="2000" dirty="0"/>
              <a:t>Add this answer to the original numerator.</a:t>
            </a:r>
            <a:endParaRPr lang="en-ZA" sz="2000" dirty="0"/>
          </a:p>
        </p:txBody>
      </p:sp>
      <p:sp>
        <p:nvSpPr>
          <p:cNvPr id="33" name="Rectangle 32"/>
          <p:cNvSpPr/>
          <p:nvPr/>
        </p:nvSpPr>
        <p:spPr>
          <a:xfrm>
            <a:off x="1115009" y="3614466"/>
            <a:ext cx="45719" cy="468000"/>
          </a:xfrm>
          <a:prstGeom prst="rect">
            <a:avLst/>
          </a:prstGeom>
          <a:solidFill>
            <a:srgbClr val="9CD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33"/>
          <p:cNvSpPr/>
          <p:nvPr/>
        </p:nvSpPr>
        <p:spPr>
          <a:xfrm>
            <a:off x="493522" y="4304649"/>
            <a:ext cx="7404809" cy="72000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35" name="TextBox 34"/>
          <p:cNvSpPr txBox="1"/>
          <p:nvPr/>
        </p:nvSpPr>
        <p:spPr>
          <a:xfrm>
            <a:off x="493391" y="4383317"/>
            <a:ext cx="609600" cy="523220"/>
          </a:xfrm>
          <a:prstGeom prst="rect">
            <a:avLst/>
          </a:prstGeom>
          <a:noFill/>
        </p:spPr>
        <p:txBody>
          <a:bodyPr wrap="square" rtlCol="0">
            <a:spAutoFit/>
          </a:bodyPr>
          <a:lstStyle/>
          <a:p>
            <a:pPr algn="ctr"/>
            <a:r>
              <a:rPr lang="en-GB" sz="2800" b="1" dirty="0">
                <a:solidFill>
                  <a:schemeClr val="bg1"/>
                </a:solidFill>
              </a:rPr>
              <a:t>3</a:t>
            </a:r>
            <a:endParaRPr lang="en-ZA" sz="2800" dirty="0" smtClean="0">
              <a:solidFill>
                <a:schemeClr val="bg1"/>
              </a:solidFill>
            </a:endParaRPr>
          </a:p>
        </p:txBody>
      </p:sp>
      <p:sp>
        <p:nvSpPr>
          <p:cNvPr id="36" name="TextBox 35"/>
          <p:cNvSpPr txBox="1"/>
          <p:nvPr/>
        </p:nvSpPr>
        <p:spPr>
          <a:xfrm>
            <a:off x="1225651" y="4353517"/>
            <a:ext cx="6231300" cy="645160"/>
          </a:xfrm>
          <a:prstGeom prst="rect">
            <a:avLst/>
          </a:prstGeom>
          <a:noFill/>
        </p:spPr>
        <p:txBody>
          <a:bodyPr wrap="square" rtlCol="0">
            <a:spAutoFit/>
          </a:bodyPr>
          <a:lstStyle/>
          <a:p>
            <a:pPr>
              <a:lnSpc>
                <a:spcPct val="90000"/>
              </a:lnSpc>
            </a:pPr>
            <a:r>
              <a:rPr lang="en-ZA" sz="2000" dirty="0"/>
              <a:t>Write the new numerator over the fraction line and the original denominator.</a:t>
            </a:r>
            <a:endParaRPr lang="en-ZA" sz="2000" dirty="0"/>
          </a:p>
        </p:txBody>
      </p:sp>
      <p:sp>
        <p:nvSpPr>
          <p:cNvPr id="37" name="Rectangle 36"/>
          <p:cNvSpPr/>
          <p:nvPr/>
        </p:nvSpPr>
        <p:spPr>
          <a:xfrm>
            <a:off x="1111731" y="4420828"/>
            <a:ext cx="45719" cy="468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869934" y="2479524"/>
            <a:ext cx="2756432" cy="3257001"/>
          </a:xfrm>
          <a:prstGeom prst="rect">
            <a:avLst/>
          </a:prstGeom>
          <a:noFill/>
          <a:ln>
            <a:noFill/>
          </a:ln>
        </p:spPr>
      </p:pic>
      <p:sp>
        <p:nvSpPr>
          <p:cNvPr id="2" name="Title 1"/>
          <p:cNvSpPr>
            <a:spLocks noGrp="1"/>
          </p:cNvSpPr>
          <p:nvPr>
            <p:ph type="title"/>
          </p:nvPr>
        </p:nvSpPr>
        <p:spPr/>
        <p:txBody>
          <a:bodyPr/>
          <a:lstStyle/>
          <a:p>
            <a:r>
              <a:rPr lang="en-ZA" altLang="en-GB" sz="4400" dirty="0"/>
              <a:t>Use a calculator to perform calculations on </a:t>
            </a:r>
            <a:r>
              <a:rPr lang="en-ZA" altLang="en-GB" sz="4400" dirty="0" smtClean="0"/>
              <a:t>fractions</a:t>
            </a:r>
            <a:endParaRPr lang="en-GB" sz="4400" dirty="0"/>
          </a:p>
        </p:txBody>
      </p:sp>
      <p:sp>
        <p:nvSpPr>
          <p:cNvPr id="4" name="Text Placeholder 3"/>
          <p:cNvSpPr>
            <a:spLocks noGrp="1"/>
          </p:cNvSpPr>
          <p:nvPr>
            <p:ph type="body" sz="quarter" idx="10"/>
          </p:nvPr>
        </p:nvSpPr>
        <p:spPr/>
        <p:txBody>
          <a:bodyPr/>
          <a:lstStyle/>
          <a:p>
            <a:r>
              <a:rPr lang="en-ZA" dirty="0" smtClean="0"/>
              <a:t>Unit 2.3</a:t>
            </a:r>
            <a:endParaRPr lang="en-GB" dirty="0"/>
          </a:p>
        </p:txBody>
      </p:sp>
      <p:sp>
        <p:nvSpPr>
          <p:cNvPr id="8" name="Rectangle 7"/>
          <p:cNvSpPr/>
          <p:nvPr/>
        </p:nvSpPr>
        <p:spPr>
          <a:xfrm>
            <a:off x="498075" y="5301388"/>
            <a:ext cx="7404809" cy="720000"/>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9" name="TextBox 8"/>
          <p:cNvSpPr txBox="1"/>
          <p:nvPr/>
        </p:nvSpPr>
        <p:spPr>
          <a:xfrm>
            <a:off x="524614" y="5380056"/>
            <a:ext cx="609600" cy="523220"/>
          </a:xfrm>
          <a:prstGeom prst="rect">
            <a:avLst/>
          </a:prstGeom>
          <a:noFill/>
        </p:spPr>
        <p:txBody>
          <a:bodyPr wrap="square" rtlCol="0">
            <a:spAutoFit/>
          </a:bodyPr>
          <a:lstStyle/>
          <a:p>
            <a:pPr algn="ctr"/>
            <a:r>
              <a:rPr lang="en-GB" sz="2800" b="1" dirty="0" smtClean="0">
                <a:solidFill>
                  <a:schemeClr val="bg1"/>
                </a:solidFill>
              </a:rPr>
              <a:t>1</a:t>
            </a:r>
            <a:endParaRPr lang="en-ZA" sz="2800" dirty="0" smtClean="0">
              <a:solidFill>
                <a:schemeClr val="bg1"/>
              </a:solidFill>
            </a:endParaRPr>
          </a:p>
        </p:txBody>
      </p:sp>
      <p:sp>
        <p:nvSpPr>
          <p:cNvPr id="10" name="TextBox 9"/>
          <p:cNvSpPr txBox="1"/>
          <p:nvPr/>
        </p:nvSpPr>
        <p:spPr>
          <a:xfrm>
            <a:off x="1230204" y="5482445"/>
            <a:ext cx="6231300" cy="398780"/>
          </a:xfrm>
          <a:prstGeom prst="rect">
            <a:avLst/>
          </a:prstGeom>
          <a:noFill/>
        </p:spPr>
        <p:txBody>
          <a:bodyPr wrap="square" rtlCol="0">
            <a:spAutoFit/>
          </a:bodyPr>
          <a:lstStyle/>
          <a:p>
            <a:r>
              <a:rPr lang="en-ZA" sz="2000" dirty="0" smtClean="0"/>
              <a:t>Divide the numerator by the denominator.</a:t>
            </a:r>
            <a:endParaRPr lang="en-ZA" sz="2000" dirty="0" smtClean="0"/>
          </a:p>
        </p:txBody>
      </p:sp>
      <p:sp>
        <p:nvSpPr>
          <p:cNvPr id="11" name="Rectangle 10"/>
          <p:cNvSpPr/>
          <p:nvPr/>
        </p:nvSpPr>
        <p:spPr>
          <a:xfrm>
            <a:off x="1116284" y="5428997"/>
            <a:ext cx="45719" cy="468000"/>
          </a:xfrm>
          <a:prstGeom prst="rect">
            <a:avLst/>
          </a:prstGeom>
          <a:solidFill>
            <a:srgbClr val="9CD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ectangle 11"/>
          <p:cNvSpPr/>
          <p:nvPr/>
        </p:nvSpPr>
        <p:spPr>
          <a:xfrm>
            <a:off x="496800" y="2133439"/>
            <a:ext cx="7404809" cy="496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dirty="0"/>
              <a:t>To change </a:t>
            </a:r>
            <a:r>
              <a:rPr lang="en-ZA" sz="2400" b="1" dirty="0" smtClean="0"/>
              <a:t>an </a:t>
            </a:r>
            <a:r>
              <a:rPr lang="en-ZA" sz="2400" b="1" dirty="0"/>
              <a:t>improper </a:t>
            </a:r>
            <a:r>
              <a:rPr lang="en-ZA" sz="2400" b="1" dirty="0" smtClean="0"/>
              <a:t>fraction to a mixed number:</a:t>
            </a:r>
            <a:endParaRPr lang="en-ZA" sz="2400" b="1" dirty="0"/>
          </a:p>
        </p:txBody>
      </p:sp>
      <p:graphicFrame>
        <p:nvGraphicFramePr>
          <p:cNvPr id="23" name="Object 22"/>
          <p:cNvGraphicFramePr/>
          <p:nvPr/>
        </p:nvGraphicFramePr>
        <p:xfrm>
          <a:off x="2036619" y="3325602"/>
          <a:ext cx="595947" cy="1100348"/>
        </p:xfrm>
        <a:graphic>
          <a:graphicData uri="http://schemas.openxmlformats.org/presentationml/2006/ole">
            <mc:AlternateContent xmlns:mc="http://schemas.openxmlformats.org/markup-compatibility/2006">
              <mc:Choice xmlns:v="urn:schemas-microsoft-com:vml" Requires="v">
                <p:oleObj spid="_x0000_s43172" name="Equation" r:id="rId2" imgW="4876800" imgH="9448800" progId="Equation.DSMT4">
                  <p:embed/>
                </p:oleObj>
              </mc:Choice>
              <mc:Fallback>
                <p:oleObj name="Equation" r:id="rId2" imgW="4876800" imgH="9448800" progId="Equation.DSMT4">
                  <p:embed/>
                  <p:pic>
                    <p:nvPicPr>
                      <p:cNvPr id="0" name="Picture 43151"/>
                      <p:cNvPicPr/>
                      <p:nvPr/>
                    </p:nvPicPr>
                    <p:blipFill>
                      <a:blip r:embed="rId3"/>
                      <a:stretch>
                        <a:fillRect/>
                      </a:stretch>
                    </p:blipFill>
                    <p:spPr>
                      <a:xfrm>
                        <a:off x="2036619" y="3325602"/>
                        <a:ext cx="595947" cy="1100348"/>
                      </a:xfrm>
                      <a:prstGeom prst="rect">
                        <a:avLst/>
                      </a:prstGeom>
                    </p:spPr>
                  </p:pic>
                </p:oleObj>
              </mc:Fallback>
            </mc:AlternateContent>
          </a:graphicData>
        </a:graphic>
      </p:graphicFrame>
      <p:graphicFrame>
        <p:nvGraphicFramePr>
          <p:cNvPr id="26" name="Object 25"/>
          <p:cNvGraphicFramePr/>
          <p:nvPr/>
        </p:nvGraphicFramePr>
        <p:xfrm>
          <a:off x="4035520" y="3532714"/>
          <a:ext cx="2503606" cy="553862"/>
        </p:xfrm>
        <a:graphic>
          <a:graphicData uri="http://schemas.openxmlformats.org/presentationml/2006/ole">
            <mc:AlternateContent xmlns:mc="http://schemas.openxmlformats.org/markup-compatibility/2006">
              <mc:Choice xmlns:v="urn:schemas-microsoft-com:vml" Requires="v">
                <p:oleObj spid="_x0000_s43173" name="Equation" r:id="rId4" imgW="18288000" imgH="4267200" progId="Equation.DSMT4">
                  <p:embed/>
                </p:oleObj>
              </mc:Choice>
              <mc:Fallback>
                <p:oleObj name="Equation" r:id="rId4" imgW="18288000" imgH="4267200" progId="Equation.DSMT4">
                  <p:embed/>
                  <p:pic>
                    <p:nvPicPr>
                      <p:cNvPr id="0" name="Picture 43152"/>
                      <p:cNvPicPr/>
                      <p:nvPr/>
                    </p:nvPicPr>
                    <p:blipFill>
                      <a:blip r:embed="rId5"/>
                      <a:stretch>
                        <a:fillRect/>
                      </a:stretch>
                    </p:blipFill>
                    <p:spPr>
                      <a:xfrm>
                        <a:off x="4035520" y="3532714"/>
                        <a:ext cx="2503606" cy="553862"/>
                      </a:xfrm>
                      <a:prstGeom prst="rect">
                        <a:avLst/>
                      </a:prstGeom>
                    </p:spPr>
                  </p:pic>
                </p:oleObj>
              </mc:Fallback>
            </mc:AlternateContent>
          </a:graphicData>
        </a:graphic>
      </p:graphicFrame>
      <p:cxnSp>
        <p:nvCxnSpPr>
          <p:cNvPr id="27" name="Straight Arrow Connector 26"/>
          <p:cNvCxnSpPr/>
          <p:nvPr/>
        </p:nvCxnSpPr>
        <p:spPr>
          <a:xfrm>
            <a:off x="2815245" y="3836725"/>
            <a:ext cx="1055298" cy="0"/>
          </a:xfrm>
          <a:prstGeom prst="straightConnector1">
            <a:avLst/>
          </a:prstGeom>
          <a:ln w="38100">
            <a:solidFill>
              <a:srgbClr val="0D9293"/>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005482" y="4005667"/>
            <a:ext cx="2407920" cy="398780"/>
          </a:xfrm>
          <a:prstGeom prst="rect">
            <a:avLst/>
          </a:prstGeom>
          <a:noFill/>
        </p:spPr>
        <p:txBody>
          <a:bodyPr wrap="none" rtlCol="0">
            <a:spAutoFit/>
          </a:bodyPr>
          <a:lstStyle/>
          <a:p>
            <a:r>
              <a:rPr lang="en-ZA" sz="2000" dirty="0" smtClean="0">
                <a:solidFill>
                  <a:srgbClr val="0D9293"/>
                </a:solidFill>
              </a:rPr>
              <a:t>with a remainder of 2</a:t>
            </a:r>
            <a:endParaRPr lang="en-ZA" sz="2000" dirty="0" smtClean="0">
              <a:solidFill>
                <a:srgbClr val="0D929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par>
                                <p:cTn id="31" presetID="53" presetClass="entr" presetSubtype="16"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par>
                                <p:cTn id="44" presetID="53" presetClass="entr" presetSubtype="16"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p:cTn id="53" dur="500" fill="hold"/>
                                        <p:tgtEl>
                                          <p:spTgt spid="3"/>
                                        </p:tgtEl>
                                        <p:attrNameLst>
                                          <p:attrName>ppt_w</p:attrName>
                                        </p:attrNameLst>
                                      </p:cBhvr>
                                      <p:tavLst>
                                        <p:tav tm="0">
                                          <p:val>
                                            <p:fltVal val="0"/>
                                          </p:val>
                                        </p:tav>
                                        <p:tav tm="100000">
                                          <p:val>
                                            <p:strVal val="#ppt_w"/>
                                          </p:val>
                                        </p:tav>
                                      </p:tavLst>
                                    </p:anim>
                                    <p:anim calcmode="lin" valueType="num">
                                      <p:cBhvr>
                                        <p:cTn id="54" dur="500" fill="hold"/>
                                        <p:tgtEl>
                                          <p:spTgt spid="3"/>
                                        </p:tgtEl>
                                        <p:attrNameLst>
                                          <p:attrName>ppt_h</p:attrName>
                                        </p:attrNameLst>
                                      </p:cBhvr>
                                      <p:tavLst>
                                        <p:tav tm="0">
                                          <p:val>
                                            <p:fltVal val="0"/>
                                          </p:val>
                                        </p:tav>
                                        <p:tav tm="100000">
                                          <p:val>
                                            <p:strVal val="#ppt_h"/>
                                          </p:val>
                                        </p:tav>
                                      </p:tavLst>
                                    </p:anim>
                                    <p:animEffect transition="in" filter="fade">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P spid="1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GB" sz="4400" dirty="0"/>
              <a:t>Use a calculator to perform calculations on </a:t>
            </a:r>
            <a:r>
              <a:rPr lang="en-ZA" altLang="en-GB" sz="4400" dirty="0" smtClean="0"/>
              <a:t>fractions</a:t>
            </a:r>
            <a:endParaRPr lang="en-GB" sz="4400" dirty="0"/>
          </a:p>
        </p:txBody>
      </p:sp>
      <p:sp>
        <p:nvSpPr>
          <p:cNvPr id="4" name="Text Placeholder 3"/>
          <p:cNvSpPr>
            <a:spLocks noGrp="1"/>
          </p:cNvSpPr>
          <p:nvPr>
            <p:ph type="body" sz="quarter" idx="10"/>
          </p:nvPr>
        </p:nvSpPr>
        <p:spPr/>
        <p:txBody>
          <a:bodyPr/>
          <a:lstStyle/>
          <a:p>
            <a:r>
              <a:rPr lang="en-ZA" dirty="0" smtClean="0"/>
              <a:t>Unit 2.3</a:t>
            </a:r>
            <a:endParaRPr lang="en-GB" dirty="0"/>
          </a:p>
        </p:txBody>
      </p:sp>
      <p:sp>
        <p:nvSpPr>
          <p:cNvPr id="8" name="Rectangle 7"/>
          <p:cNvSpPr/>
          <p:nvPr/>
        </p:nvSpPr>
        <p:spPr>
          <a:xfrm>
            <a:off x="498075" y="5301388"/>
            <a:ext cx="7404809" cy="720000"/>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9" name="TextBox 8"/>
          <p:cNvSpPr txBox="1"/>
          <p:nvPr/>
        </p:nvSpPr>
        <p:spPr>
          <a:xfrm>
            <a:off x="524614" y="5380056"/>
            <a:ext cx="609600" cy="523220"/>
          </a:xfrm>
          <a:prstGeom prst="rect">
            <a:avLst/>
          </a:prstGeom>
          <a:noFill/>
        </p:spPr>
        <p:txBody>
          <a:bodyPr wrap="square" rtlCol="0">
            <a:spAutoFit/>
          </a:bodyPr>
          <a:lstStyle/>
          <a:p>
            <a:pPr algn="ctr"/>
            <a:r>
              <a:rPr lang="en-ZA" sz="2800" b="1" dirty="0">
                <a:solidFill>
                  <a:schemeClr val="bg1"/>
                </a:solidFill>
              </a:rPr>
              <a:t>2</a:t>
            </a:r>
            <a:endParaRPr lang="en-ZA" sz="2800" dirty="0" smtClean="0">
              <a:solidFill>
                <a:schemeClr val="bg1"/>
              </a:solidFill>
            </a:endParaRPr>
          </a:p>
        </p:txBody>
      </p:sp>
      <p:sp>
        <p:nvSpPr>
          <p:cNvPr id="10" name="TextBox 9"/>
          <p:cNvSpPr txBox="1"/>
          <p:nvPr/>
        </p:nvSpPr>
        <p:spPr>
          <a:xfrm>
            <a:off x="1230204" y="5356943"/>
            <a:ext cx="6231300" cy="645160"/>
          </a:xfrm>
          <a:prstGeom prst="rect">
            <a:avLst/>
          </a:prstGeom>
          <a:noFill/>
        </p:spPr>
        <p:txBody>
          <a:bodyPr wrap="square" rtlCol="0">
            <a:spAutoFit/>
          </a:bodyPr>
          <a:lstStyle/>
          <a:p>
            <a:pPr>
              <a:lnSpc>
                <a:spcPct val="90000"/>
              </a:lnSpc>
            </a:pPr>
            <a:r>
              <a:rPr lang="en-ZA" sz="2000" dirty="0" smtClean="0"/>
              <a:t>Write the whole number and the remainder, if any, as a left over fraction.</a:t>
            </a:r>
            <a:endParaRPr lang="en-ZA" sz="2000" dirty="0" smtClean="0"/>
          </a:p>
        </p:txBody>
      </p:sp>
      <p:sp>
        <p:nvSpPr>
          <p:cNvPr id="11" name="Rectangle 10"/>
          <p:cNvSpPr/>
          <p:nvPr/>
        </p:nvSpPr>
        <p:spPr>
          <a:xfrm>
            <a:off x="1116284" y="5440427"/>
            <a:ext cx="45719" cy="468000"/>
          </a:xfrm>
          <a:prstGeom prst="rect">
            <a:avLst/>
          </a:prstGeom>
          <a:solidFill>
            <a:srgbClr val="9CD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ectangle 11"/>
          <p:cNvSpPr/>
          <p:nvPr/>
        </p:nvSpPr>
        <p:spPr>
          <a:xfrm>
            <a:off x="496800" y="2133439"/>
            <a:ext cx="7404809" cy="496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dirty="0"/>
              <a:t>To change an improper fraction to a mixed number:</a:t>
            </a:r>
            <a:endParaRPr lang="en-ZA" sz="2400" b="1" dirty="0"/>
          </a:p>
        </p:txBody>
      </p:sp>
      <p:graphicFrame>
        <p:nvGraphicFramePr>
          <p:cNvPr id="13" name="Object 12"/>
          <p:cNvGraphicFramePr/>
          <p:nvPr/>
        </p:nvGraphicFramePr>
        <p:xfrm>
          <a:off x="2951019" y="3414226"/>
          <a:ext cx="595947" cy="1100348"/>
        </p:xfrm>
        <a:graphic>
          <a:graphicData uri="http://schemas.openxmlformats.org/presentationml/2006/ole">
            <mc:AlternateContent xmlns:mc="http://schemas.openxmlformats.org/markup-compatibility/2006">
              <mc:Choice xmlns:v="urn:schemas-microsoft-com:vml" Requires="v">
                <p:oleObj spid="_x0000_s44194" name="Equation" r:id="rId1" imgW="4876800" imgH="9448800" progId="Equation.DSMT4">
                  <p:embed/>
                </p:oleObj>
              </mc:Choice>
              <mc:Fallback>
                <p:oleObj name="Equation" r:id="rId1" imgW="4876800" imgH="9448800" progId="Equation.DSMT4">
                  <p:embed/>
                  <p:pic>
                    <p:nvPicPr>
                      <p:cNvPr id="0" name="Picture 44173"/>
                      <p:cNvPicPr/>
                      <p:nvPr/>
                    </p:nvPicPr>
                    <p:blipFill>
                      <a:blip r:embed="rId2"/>
                      <a:stretch>
                        <a:fillRect/>
                      </a:stretch>
                    </p:blipFill>
                    <p:spPr>
                      <a:xfrm>
                        <a:off x="2951019" y="3414226"/>
                        <a:ext cx="595947" cy="1100348"/>
                      </a:xfrm>
                      <a:prstGeom prst="rect">
                        <a:avLst/>
                      </a:prstGeom>
                    </p:spPr>
                  </p:pic>
                </p:oleObj>
              </mc:Fallback>
            </mc:AlternateContent>
          </a:graphicData>
        </a:graphic>
      </p:graphicFrame>
      <p:graphicFrame>
        <p:nvGraphicFramePr>
          <p:cNvPr id="14" name="Object 13"/>
          <p:cNvGraphicFramePr/>
          <p:nvPr/>
        </p:nvGraphicFramePr>
        <p:xfrm>
          <a:off x="4905376" y="3415349"/>
          <a:ext cx="992504" cy="1101600"/>
        </p:xfrm>
        <a:graphic>
          <a:graphicData uri="http://schemas.openxmlformats.org/presentationml/2006/ole">
            <mc:AlternateContent xmlns:mc="http://schemas.openxmlformats.org/markup-compatibility/2006">
              <mc:Choice xmlns:v="urn:schemas-microsoft-com:vml" Requires="v">
                <p:oleObj spid="_x0000_s44195" name="Equation" r:id="rId3" imgW="7924800" imgH="9448800" progId="Equation.DSMT4">
                  <p:embed/>
                </p:oleObj>
              </mc:Choice>
              <mc:Fallback>
                <p:oleObj name="Equation" r:id="rId3" imgW="7924800" imgH="9448800" progId="Equation.DSMT4">
                  <p:embed/>
                  <p:pic>
                    <p:nvPicPr>
                      <p:cNvPr id="0" name="Picture 44174"/>
                      <p:cNvPicPr/>
                      <p:nvPr/>
                    </p:nvPicPr>
                    <p:blipFill>
                      <a:blip r:embed="rId4"/>
                      <a:stretch>
                        <a:fillRect/>
                      </a:stretch>
                    </p:blipFill>
                    <p:spPr>
                      <a:xfrm>
                        <a:off x="4905376" y="3415349"/>
                        <a:ext cx="992504" cy="1101600"/>
                      </a:xfrm>
                      <a:prstGeom prst="rect">
                        <a:avLst/>
                      </a:prstGeom>
                    </p:spPr>
                  </p:pic>
                </p:oleObj>
              </mc:Fallback>
            </mc:AlternateContent>
          </a:graphicData>
        </a:graphic>
      </p:graphicFrame>
      <p:grpSp>
        <p:nvGrpSpPr>
          <p:cNvPr id="17" name="Group 16"/>
          <p:cNvGrpSpPr/>
          <p:nvPr/>
        </p:nvGrpSpPr>
        <p:grpSpPr>
          <a:xfrm>
            <a:off x="3978008" y="3825897"/>
            <a:ext cx="540284" cy="295357"/>
            <a:chOff x="4248150" y="3026865"/>
            <a:chExt cx="540284" cy="295357"/>
          </a:xfrm>
          <a:solidFill>
            <a:srgbClr val="0D9293"/>
          </a:solidFill>
        </p:grpSpPr>
        <p:sp>
          <p:nvSpPr>
            <p:cNvPr id="19" name="Rectangle 18"/>
            <p:cNvSpPr/>
            <p:nvPr/>
          </p:nvSpPr>
          <p:spPr>
            <a:xfrm>
              <a:off x="4248150" y="3026865"/>
              <a:ext cx="540000" cy="68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4248434" y="3253642"/>
              <a:ext cx="540000" cy="68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 Box 2"/>
          <p:cNvSpPr txBox="1"/>
          <p:nvPr/>
        </p:nvSpPr>
        <p:spPr>
          <a:xfrm>
            <a:off x="1134110" y="4581525"/>
            <a:ext cx="6033770" cy="398780"/>
          </a:xfrm>
          <a:prstGeom prst="rect">
            <a:avLst/>
          </a:prstGeom>
          <a:noFill/>
        </p:spPr>
        <p:txBody>
          <a:bodyPr wrap="none" rtlCol="0" anchor="t">
            <a:spAutoFit/>
          </a:bodyPr>
          <a:lstStyle/>
          <a:p>
            <a:r>
              <a:rPr lang="en-ZA" altLang="en-GB" sz="2000" dirty="0" smtClean="0">
                <a:latin typeface="+mn-ea"/>
                <a:sym typeface="+mn-ea"/>
              </a:rPr>
              <a:t>So there are 4 whole numbers with 2 thirds left over.</a:t>
            </a:r>
            <a:endParaRPr lang="en-ZA" altLang="en-GB" sz="2000" dirty="0" smtClean="0">
              <a:latin typeface="+mn-ea"/>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53" presetClass="entr" presetSubtype="16"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GB" sz="4400" dirty="0"/>
              <a:t>Use a calculator to perform calculations on </a:t>
            </a:r>
            <a:r>
              <a:rPr lang="en-ZA" altLang="en-GB" sz="4400" dirty="0" smtClean="0"/>
              <a:t>fractions</a:t>
            </a:r>
            <a:endParaRPr lang="en-GB" sz="4400" dirty="0"/>
          </a:p>
        </p:txBody>
      </p:sp>
      <p:sp>
        <p:nvSpPr>
          <p:cNvPr id="4" name="Text Placeholder 3"/>
          <p:cNvSpPr>
            <a:spLocks noGrp="1"/>
          </p:cNvSpPr>
          <p:nvPr>
            <p:ph type="body" sz="quarter" idx="10"/>
          </p:nvPr>
        </p:nvSpPr>
        <p:spPr/>
        <p:txBody>
          <a:bodyPr/>
          <a:lstStyle/>
          <a:p>
            <a:r>
              <a:rPr lang="en-ZA" dirty="0" smtClean="0"/>
              <a:t>Unit 2.3</a:t>
            </a:r>
            <a:endParaRPr lang="en-GB" dirty="0"/>
          </a:p>
        </p:txBody>
      </p:sp>
      <p:sp>
        <p:nvSpPr>
          <p:cNvPr id="8" name="Rectangle 7"/>
          <p:cNvSpPr/>
          <p:nvPr/>
        </p:nvSpPr>
        <p:spPr>
          <a:xfrm>
            <a:off x="498075" y="2709541"/>
            <a:ext cx="7404809" cy="72000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9" name="TextBox 8"/>
          <p:cNvSpPr txBox="1"/>
          <p:nvPr/>
        </p:nvSpPr>
        <p:spPr>
          <a:xfrm>
            <a:off x="524614" y="2788209"/>
            <a:ext cx="609600" cy="523220"/>
          </a:xfrm>
          <a:prstGeom prst="rect">
            <a:avLst/>
          </a:prstGeom>
          <a:noFill/>
        </p:spPr>
        <p:txBody>
          <a:bodyPr wrap="square" rtlCol="0">
            <a:spAutoFit/>
          </a:bodyPr>
          <a:lstStyle/>
          <a:p>
            <a:pPr algn="ctr"/>
            <a:r>
              <a:rPr lang="en-GB" sz="2800" b="1" dirty="0" smtClean="0">
                <a:solidFill>
                  <a:schemeClr val="bg1"/>
                </a:solidFill>
              </a:rPr>
              <a:t>1</a:t>
            </a:r>
            <a:endParaRPr lang="en-ZA" sz="2800" dirty="0" smtClean="0">
              <a:solidFill>
                <a:schemeClr val="bg1"/>
              </a:solidFill>
            </a:endParaRPr>
          </a:p>
        </p:txBody>
      </p:sp>
      <p:sp>
        <p:nvSpPr>
          <p:cNvPr id="10" name="TextBox 9"/>
          <p:cNvSpPr txBox="1"/>
          <p:nvPr/>
        </p:nvSpPr>
        <p:spPr>
          <a:xfrm>
            <a:off x="1230204" y="2867738"/>
            <a:ext cx="6231300" cy="398780"/>
          </a:xfrm>
          <a:prstGeom prst="rect">
            <a:avLst/>
          </a:prstGeom>
          <a:noFill/>
        </p:spPr>
        <p:txBody>
          <a:bodyPr wrap="square" rtlCol="0">
            <a:spAutoFit/>
          </a:bodyPr>
          <a:lstStyle/>
          <a:p>
            <a:r>
              <a:rPr lang="en-ZA" sz="2000" dirty="0"/>
              <a:t>Divide the numerator by the denominator.</a:t>
            </a:r>
            <a:endParaRPr lang="en-ZA" sz="2000" dirty="0"/>
          </a:p>
        </p:txBody>
      </p:sp>
      <p:sp>
        <p:nvSpPr>
          <p:cNvPr id="11" name="Rectangle 10"/>
          <p:cNvSpPr/>
          <p:nvPr/>
        </p:nvSpPr>
        <p:spPr>
          <a:xfrm>
            <a:off x="1116284" y="2825720"/>
            <a:ext cx="45719" cy="468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ectangle 11"/>
          <p:cNvSpPr/>
          <p:nvPr/>
        </p:nvSpPr>
        <p:spPr>
          <a:xfrm>
            <a:off x="496800" y="2133439"/>
            <a:ext cx="7404809" cy="496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dirty="0"/>
              <a:t>To change an improper fraction to a mixed number:</a:t>
            </a:r>
            <a:endParaRPr lang="en-ZA" sz="2400" b="1" dirty="0"/>
          </a:p>
        </p:txBody>
      </p:sp>
      <p:sp>
        <p:nvSpPr>
          <p:cNvPr id="30" name="Rectangle 29"/>
          <p:cNvSpPr/>
          <p:nvPr/>
        </p:nvSpPr>
        <p:spPr>
          <a:xfrm>
            <a:off x="496800" y="3498287"/>
            <a:ext cx="7404809" cy="720000"/>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31" name="TextBox 30"/>
          <p:cNvSpPr txBox="1"/>
          <p:nvPr/>
        </p:nvSpPr>
        <p:spPr>
          <a:xfrm>
            <a:off x="523339" y="3576955"/>
            <a:ext cx="609600" cy="523220"/>
          </a:xfrm>
          <a:prstGeom prst="rect">
            <a:avLst/>
          </a:prstGeom>
          <a:noFill/>
        </p:spPr>
        <p:txBody>
          <a:bodyPr wrap="square" rtlCol="0">
            <a:spAutoFit/>
          </a:bodyPr>
          <a:lstStyle/>
          <a:p>
            <a:pPr algn="ctr"/>
            <a:r>
              <a:rPr lang="en-GB" sz="2800" b="1" dirty="0">
                <a:solidFill>
                  <a:schemeClr val="bg1"/>
                </a:solidFill>
              </a:rPr>
              <a:t>2</a:t>
            </a:r>
            <a:endParaRPr lang="en-ZA" sz="2800" dirty="0" smtClean="0">
              <a:solidFill>
                <a:schemeClr val="bg1"/>
              </a:solidFill>
            </a:endParaRPr>
          </a:p>
        </p:txBody>
      </p:sp>
      <p:sp>
        <p:nvSpPr>
          <p:cNvPr id="32" name="TextBox 31"/>
          <p:cNvSpPr txBox="1"/>
          <p:nvPr/>
        </p:nvSpPr>
        <p:spPr>
          <a:xfrm>
            <a:off x="1228929" y="3502179"/>
            <a:ext cx="6231300" cy="706755"/>
          </a:xfrm>
          <a:prstGeom prst="rect">
            <a:avLst/>
          </a:prstGeom>
          <a:noFill/>
        </p:spPr>
        <p:txBody>
          <a:bodyPr wrap="square" rtlCol="0">
            <a:spAutoFit/>
          </a:bodyPr>
          <a:lstStyle/>
          <a:p>
            <a:r>
              <a:rPr lang="en-ZA" sz="2000" dirty="0"/>
              <a:t>Use the whole number answer as the whole and the remainder, if any, is the left over fraction.</a:t>
            </a:r>
            <a:endParaRPr lang="en-ZA" sz="2000" dirty="0"/>
          </a:p>
        </p:txBody>
      </p:sp>
      <p:sp>
        <p:nvSpPr>
          <p:cNvPr id="33" name="Rectangle 32"/>
          <p:cNvSpPr/>
          <p:nvPr/>
        </p:nvSpPr>
        <p:spPr>
          <a:xfrm>
            <a:off x="1115009" y="3614466"/>
            <a:ext cx="45719" cy="468000"/>
          </a:xfrm>
          <a:prstGeom prst="rect">
            <a:avLst/>
          </a:prstGeom>
          <a:solidFill>
            <a:srgbClr val="9CD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Equivalent </a:t>
            </a:r>
            <a:r>
              <a:rPr lang="en-ZA" dirty="0" smtClean="0">
                <a:sym typeface="+mn-ea"/>
              </a:rPr>
              <a:t>fractions</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2.3</a:t>
            </a:r>
            <a:endParaRPr lang="en-GB" dirty="0">
              <a:solidFill>
                <a:schemeClr val="bg1">
                  <a:lumMod val="65000"/>
                </a:schemeClr>
              </a:solidFill>
            </a:endParaRPr>
          </a:p>
        </p:txBody>
      </p:sp>
      <p:sp>
        <p:nvSpPr>
          <p:cNvPr id="11" name="Rectangle 10"/>
          <p:cNvSpPr/>
          <p:nvPr/>
        </p:nvSpPr>
        <p:spPr>
          <a:xfrm>
            <a:off x="495523" y="1718991"/>
            <a:ext cx="7505253" cy="972768"/>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2" name="Content Placeholder 2"/>
          <p:cNvSpPr txBox="1"/>
          <p:nvPr/>
        </p:nvSpPr>
        <p:spPr>
          <a:xfrm>
            <a:off x="893437" y="1506014"/>
            <a:ext cx="2832744"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smtClean="0">
                <a:solidFill>
                  <a:srgbClr val="64AFA8"/>
                </a:solidFill>
              </a:rPr>
              <a:t>Equivalent fractions</a:t>
            </a:r>
            <a:endParaRPr lang="en-GB" sz="2000" b="1" i="1" dirty="0">
              <a:solidFill>
                <a:srgbClr val="64AFA8"/>
              </a:solidFill>
            </a:endParaRPr>
          </a:p>
        </p:txBody>
      </p:sp>
      <p:sp>
        <p:nvSpPr>
          <p:cNvPr id="13" name="TextBox 12"/>
          <p:cNvSpPr txBox="1"/>
          <p:nvPr/>
        </p:nvSpPr>
        <p:spPr>
          <a:xfrm>
            <a:off x="653696" y="1885571"/>
            <a:ext cx="7251164" cy="707886"/>
          </a:xfrm>
          <a:prstGeom prst="rect">
            <a:avLst/>
          </a:prstGeom>
          <a:noFill/>
        </p:spPr>
        <p:txBody>
          <a:bodyPr wrap="square" rtlCol="0">
            <a:spAutoFit/>
          </a:bodyPr>
          <a:lstStyle/>
          <a:p>
            <a:r>
              <a:rPr lang="en-ZA" sz="2000" b="1" dirty="0">
                <a:sym typeface="+mn-ea"/>
              </a:rPr>
              <a:t>Equivalent fractions </a:t>
            </a:r>
            <a:r>
              <a:rPr lang="en-ZA" sz="2000" dirty="0">
                <a:sym typeface="+mn-ea"/>
              </a:rPr>
              <a:t>are fractions with the same value, </a:t>
            </a:r>
            <a:r>
              <a:rPr lang="en-ZA" sz="2000" dirty="0" smtClean="0">
                <a:sym typeface="+mn-ea"/>
              </a:rPr>
              <a:t>but </a:t>
            </a:r>
            <a:r>
              <a:rPr lang="en-ZA" sz="2000" dirty="0">
                <a:sym typeface="+mn-ea"/>
              </a:rPr>
              <a:t>different numbers in the numerator and denominator.</a:t>
            </a:r>
            <a:endParaRPr lang="en-ZA" sz="2000" dirty="0">
              <a:sym typeface="+mn-ea"/>
            </a:endParaRPr>
          </a:p>
        </p:txBody>
      </p:sp>
      <p:sp>
        <p:nvSpPr>
          <p:cNvPr id="14" name="Content Placeholder 2"/>
          <p:cNvSpPr txBox="1"/>
          <p:nvPr/>
        </p:nvSpPr>
        <p:spPr>
          <a:xfrm>
            <a:off x="7065045" y="2387382"/>
            <a:ext cx="626676"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7000" b="1" i="1" dirty="0" smtClean="0">
                <a:solidFill>
                  <a:srgbClr val="64AFA8"/>
                </a:solidFill>
              </a:rPr>
              <a:t>” </a:t>
            </a:r>
            <a:endParaRPr lang="en-GB" sz="7000" b="1" i="1" dirty="0">
              <a:solidFill>
                <a:srgbClr val="64AFA8"/>
              </a:solidFill>
            </a:endParaRPr>
          </a:p>
        </p:txBody>
      </p:sp>
      <p:sp>
        <p:nvSpPr>
          <p:cNvPr id="15" name="TextBox 14"/>
          <p:cNvSpPr txBox="1"/>
          <p:nvPr/>
        </p:nvSpPr>
        <p:spPr>
          <a:xfrm>
            <a:off x="2261314" y="3286399"/>
            <a:ext cx="5455184" cy="707886"/>
          </a:xfrm>
          <a:prstGeom prst="rect">
            <a:avLst/>
          </a:prstGeom>
          <a:noFill/>
        </p:spPr>
        <p:txBody>
          <a:bodyPr wrap="square" rtlCol="0">
            <a:spAutoFit/>
          </a:bodyPr>
          <a:lstStyle/>
          <a:p>
            <a:pPr algn="ctr"/>
            <a:r>
              <a:rPr lang="en-ZA" sz="2000" b="1" i="1" dirty="0">
                <a:sym typeface="+mn-ea"/>
              </a:rPr>
              <a:t>To make an equivalent fraction</a:t>
            </a:r>
            <a:r>
              <a:rPr lang="en-ZA" sz="2000" b="1" i="1" dirty="0" smtClean="0">
                <a:sym typeface="+mn-ea"/>
              </a:rPr>
              <a:t>, </a:t>
            </a:r>
            <a:r>
              <a:rPr lang="en-ZA" sz="2000" b="1" i="1" dirty="0">
                <a:sym typeface="+mn-ea"/>
              </a:rPr>
              <a:t>multiply the numerator and </a:t>
            </a:r>
            <a:r>
              <a:rPr lang="en-ZA" sz="2000" b="1" i="1" dirty="0" smtClean="0">
                <a:sym typeface="+mn-ea"/>
              </a:rPr>
              <a:t>denominator </a:t>
            </a:r>
            <a:r>
              <a:rPr lang="en-ZA" sz="2000" b="1" i="1" dirty="0">
                <a:sym typeface="+mn-ea"/>
              </a:rPr>
              <a:t>by the same number. </a:t>
            </a:r>
            <a:endParaRPr lang="en-ZA" sz="2000" b="1" i="1" dirty="0">
              <a:sym typeface="+mn-ea"/>
            </a:endParaRPr>
          </a:p>
        </p:txBody>
      </p:sp>
      <p:sp>
        <p:nvSpPr>
          <p:cNvPr id="16" name="Rectangle 15"/>
          <p:cNvSpPr/>
          <p:nvPr/>
        </p:nvSpPr>
        <p:spPr>
          <a:xfrm>
            <a:off x="541242" y="3095268"/>
            <a:ext cx="7482170" cy="2926120"/>
          </a:xfrm>
          <a:prstGeom prst="rect">
            <a:avLst/>
          </a:prstGeom>
          <a:noFill/>
          <a:ln w="38100">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7" name="Group 16"/>
          <p:cNvGrpSpPr/>
          <p:nvPr/>
        </p:nvGrpSpPr>
        <p:grpSpPr>
          <a:xfrm>
            <a:off x="422372" y="2970229"/>
            <a:ext cx="1838942" cy="2280168"/>
            <a:chOff x="399289" y="3100030"/>
            <a:chExt cx="1838942" cy="2280168"/>
          </a:xfrm>
        </p:grpSpPr>
        <p:sp>
          <p:nvSpPr>
            <p:cNvPr id="18" name="TextBox 17"/>
            <p:cNvSpPr txBox="1"/>
            <p:nvPr/>
          </p:nvSpPr>
          <p:spPr>
            <a:xfrm rot="20773907">
              <a:off x="406882" y="3100030"/>
              <a:ext cx="1238865" cy="461665"/>
            </a:xfrm>
            <a:prstGeom prst="rect">
              <a:avLst/>
            </a:prstGeom>
            <a:solidFill>
              <a:schemeClr val="bg1"/>
            </a:solidFill>
          </p:spPr>
          <p:txBody>
            <a:bodyPr wrap="none" rtlCol="0">
              <a:spAutoFit/>
            </a:bodyPr>
            <a:lstStyle/>
            <a:p>
              <a:r>
                <a:rPr lang="en-ZA" sz="2400" b="1" dirty="0" smtClean="0">
                  <a:solidFill>
                    <a:srgbClr val="4BB3B5"/>
                  </a:solidFill>
                </a:rPr>
                <a:t>Formula</a:t>
              </a:r>
              <a:endParaRPr lang="en-ZA" sz="2400" b="1" dirty="0">
                <a:solidFill>
                  <a:srgbClr val="4BB3B5"/>
                </a:solidFill>
              </a:endParaRPr>
            </a:p>
          </p:txBody>
        </p:sp>
        <p:pic>
          <p:nvPicPr>
            <p:cNvPr id="19" name="Picture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99289" y="3319005"/>
              <a:ext cx="1838942" cy="2061193"/>
            </a:xfrm>
            <a:prstGeom prst="rect">
              <a:avLst/>
            </a:prstGeom>
          </p:spPr>
        </p:pic>
      </p:grpSp>
      <mc:AlternateContent xmlns:mc="http://schemas.openxmlformats.org/markup-compatibility/2006">
        <mc:Choice xmlns:a14="http://schemas.microsoft.com/office/drawing/2010/main" Requires="a14">
          <p:sp>
            <p:nvSpPr>
              <p:cNvPr id="22" name="TextBox 21"/>
              <p:cNvSpPr txBox="1"/>
              <p:nvPr/>
            </p:nvSpPr>
            <p:spPr>
              <a:xfrm>
                <a:off x="4020462" y="4050154"/>
                <a:ext cx="1936887" cy="7861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GB" sz="2400" i="1" smtClean="0">
                              <a:latin typeface="Cambria Math" panose="02040503050406030204" pitchFamily="18" charset="0"/>
                            </a:rPr>
                          </m:ctrlPr>
                        </m:fPr>
                        <m:num>
                          <m:r>
                            <a:rPr lang="en-ZA" sz="2400" b="0" i="0" smtClean="0">
                              <a:latin typeface="Cambria Math" panose="02040503050406030204" pitchFamily="18" charset="0"/>
                            </a:rPr>
                            <m:t>1</m:t>
                          </m:r>
                        </m:num>
                        <m:den>
                          <m:r>
                            <a:rPr lang="en-ZA" sz="2400" b="0" i="0" smtClean="0">
                              <a:latin typeface="Cambria Math" panose="02040503050406030204" pitchFamily="18" charset="0"/>
                            </a:rPr>
                            <m:t>3</m:t>
                          </m:r>
                        </m:den>
                      </m:f>
                      <m:r>
                        <a:rPr lang="en-ZA" sz="2400" b="0" i="0" smtClean="0">
                          <a:latin typeface="Cambria Math" panose="02040503050406030204" pitchFamily="18" charset="0"/>
                        </a:rPr>
                        <m:t> </m:t>
                      </m:r>
                      <m:r>
                        <a:rPr lang="en-ZA" sz="2400" b="0" i="0" smtClean="0">
                          <a:latin typeface="Cambria Math" panose="02040503050406030204" pitchFamily="18" charset="0"/>
                          <a:ea typeface="Cambria Math" panose="02040503050406030204" pitchFamily="18" charset="0"/>
                        </a:rPr>
                        <m:t>× </m:t>
                      </m:r>
                      <m:f>
                        <m:fPr>
                          <m:ctrlPr>
                            <a:rPr lang="en-ZA" sz="2400" i="1" smtClean="0">
                              <a:latin typeface="Cambria Math" panose="02040503050406030204" pitchFamily="18" charset="0"/>
                              <a:ea typeface="Cambria Math" panose="02040503050406030204" pitchFamily="18" charset="0"/>
                            </a:rPr>
                          </m:ctrlPr>
                        </m:fPr>
                        <m:num>
                          <m:r>
                            <a:rPr lang="en-ZA" sz="2400" b="0" i="0" smtClean="0">
                              <a:latin typeface="Cambria Math" panose="02040503050406030204" pitchFamily="18" charset="0"/>
                              <a:ea typeface="Cambria Math" panose="02040503050406030204" pitchFamily="18" charset="0"/>
                            </a:rPr>
                            <m:t>2</m:t>
                          </m:r>
                        </m:num>
                        <m:den>
                          <m:r>
                            <a:rPr lang="en-ZA" sz="2400" b="0" i="0" smtClean="0">
                              <a:latin typeface="Cambria Math" panose="02040503050406030204" pitchFamily="18" charset="0"/>
                              <a:ea typeface="Cambria Math" panose="02040503050406030204" pitchFamily="18" charset="0"/>
                            </a:rPr>
                            <m:t>2</m:t>
                          </m:r>
                        </m:den>
                      </m:f>
                      <m:r>
                        <a:rPr lang="en-ZA" sz="2400" b="0" i="0" smtClean="0">
                          <a:latin typeface="Cambria Math" panose="02040503050406030204" pitchFamily="18" charset="0"/>
                          <a:ea typeface="Cambria Math" panose="02040503050406030204" pitchFamily="18" charset="0"/>
                        </a:rPr>
                        <m:t>= </m:t>
                      </m:r>
                      <m:f>
                        <m:fPr>
                          <m:ctrlPr>
                            <a:rPr lang="en-ZA" sz="2400" i="1" smtClean="0">
                              <a:latin typeface="Cambria Math" panose="02040503050406030204" pitchFamily="18" charset="0"/>
                              <a:ea typeface="Cambria Math" panose="02040503050406030204" pitchFamily="18" charset="0"/>
                            </a:rPr>
                          </m:ctrlPr>
                        </m:fPr>
                        <m:num>
                          <m:r>
                            <a:rPr lang="en-ZA" sz="2400" b="0" i="0" smtClean="0">
                              <a:latin typeface="Cambria Math" panose="02040503050406030204" pitchFamily="18" charset="0"/>
                              <a:ea typeface="Cambria Math" panose="02040503050406030204" pitchFamily="18" charset="0"/>
                            </a:rPr>
                            <m:t>2</m:t>
                          </m:r>
                        </m:num>
                        <m:den>
                          <m:r>
                            <a:rPr lang="en-ZA" sz="2400" b="0" i="0" smtClean="0">
                              <a:latin typeface="Cambria Math" panose="02040503050406030204" pitchFamily="18" charset="0"/>
                              <a:ea typeface="Cambria Math" panose="02040503050406030204" pitchFamily="18" charset="0"/>
                            </a:rPr>
                            <m:t>6</m:t>
                          </m:r>
                        </m:den>
                      </m:f>
                    </m:oMath>
                  </m:oMathPara>
                </a14:m>
                <a:endParaRPr lang="en-GB" sz="2400" dirty="0"/>
              </a:p>
            </p:txBody>
          </p:sp>
        </mc:Choice>
        <mc:Fallback>
          <p:sp>
            <p:nvSpPr>
              <p:cNvPr id="22" name="TextBox 21"/>
              <p:cNvSpPr txBox="1">
                <a:spLocks noRot="1" noChangeAspect="1" noMove="1" noResize="1" noEditPoints="1" noAdjustHandles="1" noChangeArrowheads="1" noChangeShapeType="1" noTextEdit="1"/>
              </p:cNvSpPr>
              <p:nvPr/>
            </p:nvSpPr>
            <p:spPr>
              <a:xfrm>
                <a:off x="4020462" y="4050154"/>
                <a:ext cx="1936887" cy="786177"/>
              </a:xfrm>
              <a:prstGeom prst="rect">
                <a:avLst/>
              </a:prstGeom>
              <a:blipFill rotWithShape="0">
                <a:blip r:embed="rId2"/>
                <a:stretch>
                  <a:fillRect/>
                </a:stretch>
              </a:blipFill>
            </p:spPr>
            <p:txBody>
              <a:bodyPr/>
              <a:lstStyle/>
              <a:p>
                <a:r>
                  <a:rPr lang="en-GB">
                    <a:noFill/>
                  </a:rPr>
                  <a:t> </a:t>
                </a:r>
                <a:endParaRPr lang="en-GB">
                  <a:noFill/>
                </a:endParaRPr>
              </a:p>
            </p:txBody>
          </p:sp>
        </mc:Fallback>
      </mc:AlternateContent>
      <p:graphicFrame>
        <p:nvGraphicFramePr>
          <p:cNvPr id="23" name="Table 22"/>
          <p:cNvGraphicFramePr/>
          <p:nvPr/>
        </p:nvGraphicFramePr>
        <p:xfrm>
          <a:off x="3592541" y="4988529"/>
          <a:ext cx="2792730" cy="381000"/>
        </p:xfrm>
        <a:graphic>
          <a:graphicData uri="http://schemas.openxmlformats.org/drawingml/2006/table">
            <a:tbl>
              <a:tblPr firstRow="1" bandRow="1">
                <a:tableStyleId>{5C22544A-7EE6-4342-B048-85BDC9FD1C3A}</a:tableStyleId>
              </a:tblPr>
              <a:tblGrid>
                <a:gridCol w="930910"/>
                <a:gridCol w="930910"/>
                <a:gridCol w="930910"/>
              </a:tblGrid>
              <a:tr h="381000">
                <a:tc>
                  <a:txBody>
                    <a:bodyPr/>
                    <a:lstStyle/>
                    <a:p>
                      <a:pPr>
                        <a:buNone/>
                      </a:pPr>
                      <a:endParaRPr lang="en-US" dirty="0"/>
                    </a:p>
                  </a:txBody>
                  <a:tcPr>
                    <a:solidFill>
                      <a:srgbClr val="9CD043"/>
                    </a:solidFill>
                  </a:tcPr>
                </a:tc>
                <a:tc>
                  <a:txBody>
                    <a:bodyPr/>
                    <a:lstStyle/>
                    <a:p>
                      <a:pPr>
                        <a:buNone/>
                      </a:pPr>
                      <a:endParaRPr lang="en-US" dirty="0"/>
                    </a:p>
                  </a:txBody>
                  <a:tcPr>
                    <a:solidFill>
                      <a:srgbClr val="BDDA73"/>
                    </a:solidFill>
                  </a:tcPr>
                </a:tc>
                <a:tc>
                  <a:txBody>
                    <a:bodyPr/>
                    <a:lstStyle/>
                    <a:p>
                      <a:pPr>
                        <a:buNone/>
                      </a:pPr>
                      <a:endParaRPr lang="en-US" dirty="0"/>
                    </a:p>
                  </a:txBody>
                  <a:tcPr>
                    <a:solidFill>
                      <a:srgbClr val="BDDA73"/>
                    </a:solidFill>
                  </a:tcPr>
                </a:tc>
              </a:tr>
            </a:tbl>
          </a:graphicData>
        </a:graphic>
      </p:graphicFrame>
      <p:graphicFrame>
        <p:nvGraphicFramePr>
          <p:cNvPr id="24" name="Table 23"/>
          <p:cNvGraphicFramePr/>
          <p:nvPr/>
        </p:nvGraphicFramePr>
        <p:xfrm>
          <a:off x="3592541" y="5450960"/>
          <a:ext cx="2792730" cy="381000"/>
        </p:xfrm>
        <a:graphic>
          <a:graphicData uri="http://schemas.openxmlformats.org/drawingml/2006/table">
            <a:tbl>
              <a:tblPr firstRow="1" bandRow="1">
                <a:tableStyleId>{5C22544A-7EE6-4342-B048-85BDC9FD1C3A}</a:tableStyleId>
              </a:tblPr>
              <a:tblGrid>
                <a:gridCol w="465455"/>
                <a:gridCol w="465455"/>
                <a:gridCol w="465455"/>
                <a:gridCol w="465455"/>
                <a:gridCol w="465455"/>
                <a:gridCol w="465455"/>
              </a:tblGrid>
              <a:tr h="381000">
                <a:tc>
                  <a:txBody>
                    <a:bodyPr/>
                    <a:lstStyle/>
                    <a:p>
                      <a:pPr>
                        <a:buNone/>
                      </a:pPr>
                      <a:endParaRPr lang="en-US" dirty="0"/>
                    </a:p>
                  </a:txBody>
                  <a:tcPr>
                    <a:solidFill>
                      <a:srgbClr val="9CD043"/>
                    </a:solidFill>
                  </a:tcPr>
                </a:tc>
                <a:tc>
                  <a:txBody>
                    <a:bodyPr/>
                    <a:lstStyle/>
                    <a:p>
                      <a:pPr>
                        <a:buNone/>
                      </a:pPr>
                      <a:endParaRPr lang="en-US" dirty="0"/>
                    </a:p>
                  </a:txBody>
                  <a:tcPr>
                    <a:solidFill>
                      <a:srgbClr val="9CD043"/>
                    </a:solidFill>
                  </a:tcPr>
                </a:tc>
                <a:tc>
                  <a:txBody>
                    <a:bodyPr/>
                    <a:lstStyle/>
                    <a:p>
                      <a:pPr>
                        <a:buNone/>
                      </a:pPr>
                      <a:endParaRPr lang="en-US" dirty="0"/>
                    </a:p>
                  </a:txBody>
                  <a:tcPr>
                    <a:solidFill>
                      <a:srgbClr val="BDDA73"/>
                    </a:solidFill>
                  </a:tcPr>
                </a:tc>
                <a:tc>
                  <a:txBody>
                    <a:bodyPr/>
                    <a:lstStyle/>
                    <a:p>
                      <a:pPr>
                        <a:buNone/>
                      </a:pPr>
                      <a:endParaRPr lang="en-US" dirty="0"/>
                    </a:p>
                  </a:txBody>
                  <a:tcPr>
                    <a:solidFill>
                      <a:srgbClr val="BDDA73"/>
                    </a:solidFill>
                  </a:tcPr>
                </a:tc>
                <a:tc>
                  <a:txBody>
                    <a:bodyPr/>
                    <a:lstStyle/>
                    <a:p>
                      <a:pPr>
                        <a:buNone/>
                      </a:pPr>
                      <a:endParaRPr lang="en-US" dirty="0"/>
                    </a:p>
                  </a:txBody>
                  <a:tcPr>
                    <a:solidFill>
                      <a:srgbClr val="BDDA73"/>
                    </a:solidFill>
                  </a:tcPr>
                </a:tc>
                <a:tc>
                  <a:txBody>
                    <a:bodyPr/>
                    <a:lstStyle/>
                    <a:p>
                      <a:pPr>
                        <a:buNone/>
                      </a:pPr>
                      <a:endParaRPr lang="en-US" dirty="0"/>
                    </a:p>
                  </a:txBody>
                  <a:tcPr>
                    <a:solidFill>
                      <a:srgbClr val="BDDA73"/>
                    </a:solidFill>
                  </a:tcPr>
                </a:tc>
              </a:tr>
            </a:tbl>
          </a:graphicData>
        </a:graphic>
      </p:graphicFrame>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4222" y="3201061"/>
            <a:ext cx="2307856" cy="27269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750" fill="hold"/>
                                        <p:tgtEl>
                                          <p:spTgt spid="17"/>
                                        </p:tgtEl>
                                        <p:attrNameLst>
                                          <p:attrName>ppt_w</p:attrName>
                                        </p:attrNameLst>
                                      </p:cBhvr>
                                      <p:tavLst>
                                        <p:tav tm="0">
                                          <p:val>
                                            <p:fltVal val="0"/>
                                          </p:val>
                                        </p:tav>
                                        <p:tav tm="100000">
                                          <p:val>
                                            <p:strVal val="#ppt_w"/>
                                          </p:val>
                                        </p:tav>
                                      </p:tavLst>
                                    </p:anim>
                                    <p:anim calcmode="lin" valueType="num">
                                      <p:cBhvr>
                                        <p:cTn id="12" dur="750" fill="hold"/>
                                        <p:tgtEl>
                                          <p:spTgt spid="17"/>
                                        </p:tgtEl>
                                        <p:attrNameLst>
                                          <p:attrName>ppt_h</p:attrName>
                                        </p:attrNameLst>
                                      </p:cBhvr>
                                      <p:tavLst>
                                        <p:tav tm="0">
                                          <p:val>
                                            <p:fltVal val="0"/>
                                          </p:val>
                                        </p:tav>
                                        <p:tav tm="100000">
                                          <p:val>
                                            <p:strVal val="#ppt_h"/>
                                          </p:val>
                                        </p:tav>
                                      </p:tavLst>
                                    </p:anim>
                                    <p:anim calcmode="lin" valueType="num">
                                      <p:cBhvr>
                                        <p:cTn id="13" dur="750" fill="hold"/>
                                        <p:tgtEl>
                                          <p:spTgt spid="17"/>
                                        </p:tgtEl>
                                        <p:attrNameLst>
                                          <p:attrName>style.rotation</p:attrName>
                                        </p:attrNameLst>
                                      </p:cBhvr>
                                      <p:tavLst>
                                        <p:tav tm="0">
                                          <p:val>
                                            <p:fltVal val="90"/>
                                          </p:val>
                                        </p:tav>
                                        <p:tav tm="100000">
                                          <p:val>
                                            <p:fltVal val="0"/>
                                          </p:val>
                                        </p:tav>
                                      </p:tavLst>
                                    </p:anim>
                                    <p:animEffect transition="in" filter="fade">
                                      <p:cBhvr>
                                        <p:cTn id="14" dur="750"/>
                                        <p:tgtEl>
                                          <p:spTgt spid="17"/>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 calcmode="lin" valueType="num">
                                      <p:cBhvr>
                                        <p:cTn id="2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1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8"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ppt_x</p:attrName>
                                        </p:attrNameLst>
                                      </p:cBhvr>
                                      <p:tavLst>
                                        <p:tav tm="0">
                                          <p:val>
                                            <p:strVal val="#ppt_x-#ppt_w/2"/>
                                          </p:val>
                                        </p:tav>
                                        <p:tav tm="100000">
                                          <p:val>
                                            <p:strVal val="#ppt_x"/>
                                          </p:val>
                                        </p:tav>
                                      </p:tavLst>
                                    </p:anim>
                                    <p:anim calcmode="lin" valueType="num">
                                      <p:cBhvr>
                                        <p:cTn id="37" dur="500" fill="hold"/>
                                        <p:tgtEl>
                                          <p:spTgt spid="23"/>
                                        </p:tgtEl>
                                        <p:attrNameLst>
                                          <p:attrName>ppt_y</p:attrName>
                                        </p:attrNameLst>
                                      </p:cBhvr>
                                      <p:tavLst>
                                        <p:tav tm="0">
                                          <p:val>
                                            <p:strVal val="#ppt_y"/>
                                          </p:val>
                                        </p:tav>
                                        <p:tav tm="100000">
                                          <p:val>
                                            <p:strVal val="#ppt_y"/>
                                          </p:val>
                                        </p:tav>
                                      </p:tavLst>
                                    </p:anim>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strVal val="#ppt_h"/>
                                          </p:val>
                                        </p:tav>
                                        <p:tav tm="100000">
                                          <p:val>
                                            <p:strVal val="#ppt_h"/>
                                          </p:val>
                                        </p:tav>
                                      </p:tavLst>
                                    </p:anim>
                                  </p:childTnLst>
                                </p:cTn>
                              </p:par>
                              <p:par>
                                <p:cTn id="40" presetID="17" presetClass="entr" presetSubtype="8"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ppt_x</p:attrName>
                                        </p:attrNameLst>
                                      </p:cBhvr>
                                      <p:tavLst>
                                        <p:tav tm="0">
                                          <p:val>
                                            <p:strVal val="#ppt_x-#ppt_w/2"/>
                                          </p:val>
                                        </p:tav>
                                        <p:tav tm="100000">
                                          <p:val>
                                            <p:strVal val="#ppt_x"/>
                                          </p:val>
                                        </p:tav>
                                      </p:tavLst>
                                    </p:anim>
                                    <p:anim calcmode="lin" valueType="num">
                                      <p:cBhvr>
                                        <p:cTn id="43" dur="500" fill="hold"/>
                                        <p:tgtEl>
                                          <p:spTgt spid="24"/>
                                        </p:tgtEl>
                                        <p:attrNameLst>
                                          <p:attrName>ppt_y</p:attrName>
                                        </p:attrNameLst>
                                      </p:cBhvr>
                                      <p:tavLst>
                                        <p:tav tm="0">
                                          <p:val>
                                            <p:strVal val="#ppt_y"/>
                                          </p:val>
                                        </p:tav>
                                        <p:tav tm="100000">
                                          <p:val>
                                            <p:strVal val="#ppt_y"/>
                                          </p:val>
                                        </p:tav>
                                      </p:tavLst>
                                    </p:anim>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animBg="1"/>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Equivalent </a:t>
            </a:r>
            <a:r>
              <a:rPr lang="en-ZA" dirty="0" smtClean="0">
                <a:sym typeface="+mn-ea"/>
              </a:rPr>
              <a:t>fractions</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2.3</a:t>
            </a:r>
            <a:endParaRPr lang="en-GB" dirty="0">
              <a:solidFill>
                <a:schemeClr val="bg1">
                  <a:lumMod val="65000"/>
                </a:schemeClr>
              </a:solidFill>
            </a:endParaRPr>
          </a:p>
        </p:txBody>
      </p:sp>
      <p:sp>
        <p:nvSpPr>
          <p:cNvPr id="11" name="Rectangle 10"/>
          <p:cNvSpPr/>
          <p:nvPr/>
        </p:nvSpPr>
        <p:spPr>
          <a:xfrm>
            <a:off x="518159" y="1707832"/>
            <a:ext cx="7505253" cy="972768"/>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2" name="Content Placeholder 2"/>
          <p:cNvSpPr txBox="1"/>
          <p:nvPr/>
        </p:nvSpPr>
        <p:spPr>
          <a:xfrm>
            <a:off x="893437" y="1506014"/>
            <a:ext cx="2832744"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smtClean="0">
                <a:solidFill>
                  <a:srgbClr val="64AFA8"/>
                </a:solidFill>
              </a:rPr>
              <a:t>Equivalent fractions</a:t>
            </a:r>
            <a:endParaRPr lang="en-GB" sz="2000" b="1" i="1" dirty="0">
              <a:solidFill>
                <a:srgbClr val="64AFA8"/>
              </a:solidFill>
            </a:endParaRPr>
          </a:p>
        </p:txBody>
      </p:sp>
      <p:sp>
        <p:nvSpPr>
          <p:cNvPr id="13" name="TextBox 12"/>
          <p:cNvSpPr txBox="1"/>
          <p:nvPr/>
        </p:nvSpPr>
        <p:spPr>
          <a:xfrm>
            <a:off x="653696" y="1885571"/>
            <a:ext cx="7251164" cy="707886"/>
          </a:xfrm>
          <a:prstGeom prst="rect">
            <a:avLst/>
          </a:prstGeom>
          <a:noFill/>
        </p:spPr>
        <p:txBody>
          <a:bodyPr wrap="square" rtlCol="0">
            <a:spAutoFit/>
          </a:bodyPr>
          <a:lstStyle/>
          <a:p>
            <a:r>
              <a:rPr lang="en-ZA" sz="2000" b="1" dirty="0">
                <a:sym typeface="+mn-ea"/>
              </a:rPr>
              <a:t>Equivalent fractions </a:t>
            </a:r>
            <a:r>
              <a:rPr lang="en-ZA" sz="2000" dirty="0">
                <a:sym typeface="+mn-ea"/>
              </a:rPr>
              <a:t>are fractions with the same value, </a:t>
            </a:r>
            <a:r>
              <a:rPr lang="en-ZA" sz="2000" dirty="0" smtClean="0">
                <a:sym typeface="+mn-ea"/>
              </a:rPr>
              <a:t>but </a:t>
            </a:r>
            <a:r>
              <a:rPr lang="en-ZA" sz="2000" dirty="0">
                <a:sym typeface="+mn-ea"/>
              </a:rPr>
              <a:t>different numbers in the numerator and denominator.</a:t>
            </a:r>
            <a:endParaRPr lang="en-ZA" sz="2000" dirty="0">
              <a:sym typeface="+mn-ea"/>
            </a:endParaRPr>
          </a:p>
        </p:txBody>
      </p:sp>
      <p:sp>
        <p:nvSpPr>
          <p:cNvPr id="14" name="Content Placeholder 2"/>
          <p:cNvSpPr txBox="1"/>
          <p:nvPr/>
        </p:nvSpPr>
        <p:spPr>
          <a:xfrm>
            <a:off x="7065045" y="2387382"/>
            <a:ext cx="626676"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7000" b="1" i="1" dirty="0" smtClean="0">
                <a:solidFill>
                  <a:srgbClr val="64AFA8"/>
                </a:solidFill>
              </a:rPr>
              <a:t>” </a:t>
            </a:r>
            <a:endParaRPr lang="en-GB" sz="7000" b="1" i="1" dirty="0">
              <a:solidFill>
                <a:srgbClr val="64AFA8"/>
              </a:solidFill>
            </a:endParaRPr>
          </a:p>
        </p:txBody>
      </p:sp>
      <p:sp>
        <p:nvSpPr>
          <p:cNvPr id="15" name="TextBox 14"/>
          <p:cNvSpPr txBox="1"/>
          <p:nvPr/>
        </p:nvSpPr>
        <p:spPr>
          <a:xfrm>
            <a:off x="2261314" y="3820937"/>
            <a:ext cx="5455184" cy="1640205"/>
          </a:xfrm>
          <a:prstGeom prst="rect">
            <a:avLst/>
          </a:prstGeom>
          <a:noFill/>
        </p:spPr>
        <p:txBody>
          <a:bodyPr wrap="square" rtlCol="0" anchor="ctr">
            <a:spAutoFit/>
          </a:bodyPr>
          <a:lstStyle/>
          <a:p>
            <a:pPr marL="182880" indent="-182880">
              <a:spcBef>
                <a:spcPts val="1000"/>
              </a:spcBef>
            </a:pPr>
            <a:r>
              <a:rPr lang="en-ZA" sz="2000" dirty="0">
                <a:sym typeface="+mn-ea"/>
              </a:rPr>
              <a:t>Multiplying by     is the same as multiplying by 1, so the value of </a:t>
            </a:r>
            <a:r>
              <a:rPr lang="en-ZA" sz="2000" dirty="0" smtClean="0">
                <a:sym typeface="+mn-ea"/>
              </a:rPr>
              <a:t>the fraction </a:t>
            </a:r>
            <a:r>
              <a:rPr lang="en-ZA" sz="2000" dirty="0">
                <a:sym typeface="+mn-ea"/>
              </a:rPr>
              <a:t>has not changed. </a:t>
            </a:r>
            <a:endParaRPr lang="en-ZA" sz="2000" dirty="0" smtClean="0">
              <a:sym typeface="+mn-ea"/>
            </a:endParaRPr>
          </a:p>
          <a:p>
            <a:pPr marL="182880" indent="-182880">
              <a:spcBef>
                <a:spcPts val="1000"/>
              </a:spcBef>
            </a:pPr>
            <a:endParaRPr lang="en-ZA" sz="2000" dirty="0">
              <a:sym typeface="+mn-ea"/>
            </a:endParaRPr>
          </a:p>
          <a:p>
            <a:pPr marL="182880" indent="-182880" algn="ctr">
              <a:spcBef>
                <a:spcPts val="1000"/>
              </a:spcBef>
            </a:pPr>
            <a:r>
              <a:rPr lang="en-ZA" sz="2000" dirty="0">
                <a:sym typeface="+mn-ea"/>
              </a:rPr>
              <a:t>So     </a:t>
            </a:r>
            <a:r>
              <a:rPr lang="en-ZA" sz="2000" dirty="0" smtClean="0">
                <a:sym typeface="+mn-ea"/>
              </a:rPr>
              <a:t>and       </a:t>
            </a:r>
            <a:r>
              <a:rPr lang="en-ZA" sz="2000" dirty="0">
                <a:sym typeface="+mn-ea"/>
              </a:rPr>
              <a:t>are equivalent fractions. </a:t>
            </a:r>
            <a:r>
              <a:rPr lang="en-ZA" sz="2400" dirty="0">
                <a:sym typeface="+mn-ea"/>
              </a:rPr>
              <a:t> </a:t>
            </a:r>
            <a:endParaRPr lang="en-ZA" sz="2400" dirty="0">
              <a:sym typeface="+mn-ea"/>
            </a:endParaRPr>
          </a:p>
        </p:txBody>
      </p:sp>
      <p:sp>
        <p:nvSpPr>
          <p:cNvPr id="16" name="Rectangle 15"/>
          <p:cNvSpPr/>
          <p:nvPr/>
        </p:nvSpPr>
        <p:spPr>
          <a:xfrm>
            <a:off x="507065" y="3095268"/>
            <a:ext cx="7482170" cy="2926120"/>
          </a:xfrm>
          <a:prstGeom prst="rect">
            <a:avLst/>
          </a:prstGeom>
          <a:noFill/>
          <a:ln w="38100">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7" name="Group 16"/>
          <p:cNvGrpSpPr/>
          <p:nvPr/>
        </p:nvGrpSpPr>
        <p:grpSpPr>
          <a:xfrm>
            <a:off x="422372" y="2970229"/>
            <a:ext cx="1838942" cy="2280168"/>
            <a:chOff x="399289" y="3100030"/>
            <a:chExt cx="1838942" cy="2280168"/>
          </a:xfrm>
        </p:grpSpPr>
        <p:sp>
          <p:nvSpPr>
            <p:cNvPr id="18" name="TextBox 17"/>
            <p:cNvSpPr txBox="1"/>
            <p:nvPr/>
          </p:nvSpPr>
          <p:spPr>
            <a:xfrm rot="20773907">
              <a:off x="406882" y="3100030"/>
              <a:ext cx="1238865" cy="461665"/>
            </a:xfrm>
            <a:prstGeom prst="rect">
              <a:avLst/>
            </a:prstGeom>
            <a:solidFill>
              <a:schemeClr val="bg1"/>
            </a:solidFill>
          </p:spPr>
          <p:txBody>
            <a:bodyPr wrap="none" rtlCol="0">
              <a:spAutoFit/>
            </a:bodyPr>
            <a:lstStyle/>
            <a:p>
              <a:r>
                <a:rPr lang="en-ZA" sz="2400" b="1" dirty="0" smtClean="0">
                  <a:solidFill>
                    <a:srgbClr val="4BB3B5"/>
                  </a:solidFill>
                </a:rPr>
                <a:t>Formula</a:t>
              </a:r>
              <a:endParaRPr lang="en-ZA" sz="2400" b="1" dirty="0">
                <a:solidFill>
                  <a:srgbClr val="4BB3B5"/>
                </a:solidFill>
              </a:endParaRPr>
            </a:p>
          </p:txBody>
        </p:sp>
        <p:pic>
          <p:nvPicPr>
            <p:cNvPr id="19" name="Picture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99289" y="3319005"/>
              <a:ext cx="1838942" cy="2061193"/>
            </a:xfrm>
            <a:prstGeom prst="rect">
              <a:avLst/>
            </a:prstGeom>
          </p:spPr>
        </p:pic>
      </p:grpSp>
      <mc:AlternateContent xmlns:mc="http://schemas.openxmlformats.org/markup-compatibility/2006">
        <mc:Choice xmlns:a14="http://schemas.microsoft.com/office/drawing/2010/main" Requires="a14">
          <p:sp>
            <p:nvSpPr>
              <p:cNvPr id="20" name="TextBox 19"/>
              <p:cNvSpPr txBox="1"/>
              <p:nvPr/>
            </p:nvSpPr>
            <p:spPr>
              <a:xfrm>
                <a:off x="3802434" y="3724151"/>
                <a:ext cx="413099" cy="4956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ZA" sz="1400" b="1" i="1" smtClean="0">
                              <a:latin typeface="Cambria Math" panose="02040503050406030204" pitchFamily="18" charset="0"/>
                              <a:ea typeface="Cambria Math" panose="02040503050406030204" pitchFamily="18" charset="0"/>
                            </a:rPr>
                          </m:ctrlPr>
                        </m:fPr>
                        <m:num>
                          <m:r>
                            <a:rPr lang="en-ZA" sz="1400" b="1" i="0" smtClean="0">
                              <a:latin typeface="Cambria Math" panose="02040503050406030204" pitchFamily="18" charset="0"/>
                              <a:ea typeface="Cambria Math" panose="02040503050406030204" pitchFamily="18" charset="0"/>
                            </a:rPr>
                            <m:t>𝟐</m:t>
                          </m:r>
                        </m:num>
                        <m:den>
                          <m:r>
                            <a:rPr lang="en-ZA" sz="1400" b="1" i="0" smtClean="0">
                              <a:latin typeface="Cambria Math" panose="02040503050406030204" pitchFamily="18" charset="0"/>
                              <a:ea typeface="Cambria Math" panose="02040503050406030204" pitchFamily="18" charset="0"/>
                            </a:rPr>
                            <m:t>𝟐</m:t>
                          </m:r>
                        </m:den>
                      </m:f>
                    </m:oMath>
                  </m:oMathPara>
                </a14:m>
                <a:endParaRPr lang="en-GB" sz="1600" b="1" dirty="0"/>
              </a:p>
            </p:txBody>
          </p:sp>
        </mc:Choice>
        <mc:Fallback>
          <p:sp>
            <p:nvSpPr>
              <p:cNvPr id="20" name="TextBox 19"/>
              <p:cNvSpPr txBox="1">
                <a:spLocks noRot="1" noChangeAspect="1" noMove="1" noResize="1" noEditPoints="1" noAdjustHandles="1" noChangeArrowheads="1" noChangeShapeType="1" noTextEdit="1"/>
              </p:cNvSpPr>
              <p:nvPr/>
            </p:nvSpPr>
            <p:spPr>
              <a:xfrm>
                <a:off x="3762429" y="3764156"/>
                <a:ext cx="413099" cy="495649"/>
              </a:xfrm>
              <a:prstGeom prst="rect">
                <a:avLst/>
              </a:prstGeom>
              <a:blipFill rotWithShape="0">
                <a:blip r:embed="rId2"/>
                <a:stretch>
                  <a:fillRect b="-1235"/>
                </a:stretch>
              </a:blipFill>
            </p:spPr>
            <p:txBody>
              <a:bodyPr/>
              <a:lstStyle/>
              <a:p>
                <a:r>
                  <a:rPr lang="en-GB">
                    <a:noFill/>
                  </a:rPr>
                  <a:t> </a:t>
                </a:r>
                <a:endParaRPr lang="en-GB">
                  <a:noFill/>
                </a:endParaRPr>
              </a:p>
            </p:txBody>
          </p:sp>
        </mc:Fallback>
      </mc:AlternateContent>
      <mc:AlternateContent xmlns:mc="http://schemas.openxmlformats.org/markup-compatibility/2006">
        <mc:Choice xmlns:a14="http://schemas.microsoft.com/office/drawing/2010/main" Requires="a14">
          <p:sp>
            <p:nvSpPr>
              <p:cNvPr id="21" name="TextBox 20"/>
              <p:cNvSpPr txBox="1"/>
              <p:nvPr/>
            </p:nvSpPr>
            <p:spPr>
              <a:xfrm>
                <a:off x="2941429" y="4865176"/>
                <a:ext cx="413099" cy="6127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ZA" b="1" i="1" smtClean="0">
                              <a:latin typeface="Cambria Math" panose="02040503050406030204" pitchFamily="18" charset="0"/>
                              <a:ea typeface="Cambria Math" panose="02040503050406030204" pitchFamily="18" charset="0"/>
                            </a:rPr>
                          </m:ctrlPr>
                        </m:fPr>
                        <m:num>
                          <m:r>
                            <a:rPr lang="en-ZA" b="1" i="0" smtClean="0">
                              <a:latin typeface="Cambria Math" panose="02040503050406030204" pitchFamily="18" charset="0"/>
                              <a:ea typeface="Cambria Math" panose="02040503050406030204" pitchFamily="18" charset="0"/>
                            </a:rPr>
                            <m:t>𝟏</m:t>
                          </m:r>
                        </m:num>
                        <m:den>
                          <m:r>
                            <a:rPr lang="en-ZA" b="1" i="0" smtClean="0">
                              <a:latin typeface="Cambria Math" panose="02040503050406030204" pitchFamily="18" charset="0"/>
                              <a:ea typeface="Cambria Math" panose="02040503050406030204" pitchFamily="18" charset="0"/>
                            </a:rPr>
                            <m:t>𝟑</m:t>
                          </m:r>
                        </m:den>
                      </m:f>
                    </m:oMath>
                  </m:oMathPara>
                </a14:m>
                <a:endParaRPr lang="en-GB" sz="2400" b="1" dirty="0"/>
              </a:p>
            </p:txBody>
          </p:sp>
        </mc:Choice>
        <mc:Fallback>
          <p:sp>
            <p:nvSpPr>
              <p:cNvPr id="21" name="TextBox 20"/>
              <p:cNvSpPr txBox="1">
                <a:spLocks noRot="1" noChangeAspect="1" noMove="1" noResize="1" noEditPoints="1" noAdjustHandles="1" noChangeArrowheads="1" noChangeShapeType="1" noTextEdit="1"/>
              </p:cNvSpPr>
              <p:nvPr/>
            </p:nvSpPr>
            <p:spPr>
              <a:xfrm>
                <a:off x="3248134" y="4865176"/>
                <a:ext cx="413099" cy="612732"/>
              </a:xfrm>
              <a:prstGeom prst="rect">
                <a:avLst/>
              </a:prstGeom>
              <a:blipFill rotWithShape="0">
                <a:blip r:embed="rId3"/>
                <a:stretch>
                  <a:fillRect/>
                </a:stretch>
              </a:blipFill>
            </p:spPr>
            <p:txBody>
              <a:bodyPr/>
              <a:lstStyle/>
              <a:p>
                <a:r>
                  <a:rPr lang="en-GB">
                    <a:noFill/>
                  </a:rPr>
                  <a:t> </a:t>
                </a:r>
                <a:endParaRPr lang="en-GB">
                  <a:noFill/>
                </a:endParaRPr>
              </a:p>
            </p:txBody>
          </p:sp>
        </mc:Fallback>
      </mc:AlternateContent>
      <mc:AlternateContent xmlns:mc="http://schemas.openxmlformats.org/markup-compatibility/2006">
        <mc:Choice xmlns:a14="http://schemas.microsoft.com/office/drawing/2010/main" Requires="a14">
          <p:sp>
            <p:nvSpPr>
              <p:cNvPr id="26" name="TextBox 25"/>
              <p:cNvSpPr txBox="1"/>
              <p:nvPr/>
            </p:nvSpPr>
            <p:spPr>
              <a:xfrm>
                <a:off x="3828093" y="4848482"/>
                <a:ext cx="413099" cy="6127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ZA" b="1" i="1" smtClean="0">
                              <a:latin typeface="Cambria Math" panose="02040503050406030204" pitchFamily="18" charset="0"/>
                              <a:ea typeface="Cambria Math" panose="02040503050406030204" pitchFamily="18" charset="0"/>
                            </a:rPr>
                          </m:ctrlPr>
                        </m:fPr>
                        <m:num>
                          <m:r>
                            <a:rPr lang="en-ZA" b="1" i="0" smtClean="0">
                              <a:latin typeface="Cambria Math" panose="02040503050406030204" pitchFamily="18" charset="0"/>
                              <a:ea typeface="Cambria Math" panose="02040503050406030204" pitchFamily="18" charset="0"/>
                            </a:rPr>
                            <m:t>𝟐</m:t>
                          </m:r>
                        </m:num>
                        <m:den>
                          <m:r>
                            <a:rPr lang="en-ZA" b="1" i="0" smtClean="0">
                              <a:latin typeface="Cambria Math" panose="02040503050406030204" pitchFamily="18" charset="0"/>
                              <a:ea typeface="Cambria Math" panose="02040503050406030204" pitchFamily="18" charset="0"/>
                            </a:rPr>
                            <m:t>𝟔</m:t>
                          </m:r>
                        </m:den>
                      </m:f>
                    </m:oMath>
                  </m:oMathPara>
                </a14:m>
                <a:endParaRPr lang="en-GB" sz="2000" b="1" dirty="0"/>
              </a:p>
            </p:txBody>
          </p:sp>
        </mc:Choice>
        <mc:Fallback>
          <p:sp>
            <p:nvSpPr>
              <p:cNvPr id="26" name="TextBox 25"/>
              <p:cNvSpPr txBox="1">
                <a:spLocks noRot="1" noChangeAspect="1" noMove="1" noResize="1" noEditPoints="1" noAdjustHandles="1" noChangeArrowheads="1" noChangeShapeType="1" noTextEdit="1"/>
              </p:cNvSpPr>
              <p:nvPr/>
            </p:nvSpPr>
            <p:spPr>
              <a:xfrm>
                <a:off x="3974778" y="4848482"/>
                <a:ext cx="413099" cy="612732"/>
              </a:xfrm>
              <a:prstGeom prst="rect">
                <a:avLst/>
              </a:prstGeom>
              <a:blipFill rotWithShape="0">
                <a:blip r:embed="rId4"/>
                <a:stretch>
                  <a:fillRect/>
                </a:stretch>
              </a:blipFill>
            </p:spPr>
            <p:txBody>
              <a:bodyPr/>
              <a:lstStyle/>
              <a:p>
                <a:r>
                  <a:rPr lang="en-GB">
                    <a:noFill/>
                  </a:rPr>
                  <a:t> </a:t>
                </a:r>
                <a:endParaRPr lang="en-GB">
                  <a:noFill/>
                </a:endParaRP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5">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p:cTn id="19" dur="500" fill="hold"/>
                                        <p:tgtEl>
                                          <p:spTgt spid="1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5">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5">
                                            <p:txEl>
                                              <p:pRg st="2" end="2"/>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fltVal val="0"/>
                                          </p:val>
                                        </p:tav>
                                        <p:tav tm="100000">
                                          <p:val>
                                            <p:strVal val="#ppt_h"/>
                                          </p:val>
                                        </p:tav>
                                      </p:tavLst>
                                    </p:anim>
                                    <p:animEffect transition="in" filter="fade">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20" grpId="0" bldLvl="0" animBg="1"/>
      <p:bldP spid="21" grpId="0" bldLvl="0" animBg="1"/>
      <p:bldP spid="26"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dule M2 Slide 23">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193497" y="1351765"/>
            <a:ext cx="6109305" cy="4320000"/>
          </a:xfrm>
          <a:prstGeom prst="rect">
            <a:avLst/>
          </a:prstGeom>
        </p:spPr>
      </p:pic>
      <p:sp>
        <p:nvSpPr>
          <p:cNvPr id="5" name="Rectangle 4"/>
          <p:cNvSpPr/>
          <p:nvPr/>
        </p:nvSpPr>
        <p:spPr>
          <a:xfrm>
            <a:off x="228600" y="1266824"/>
            <a:ext cx="8058151" cy="4754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Example 2.18 page 42</a:t>
            </a:r>
            <a:endParaRPr lang="en-GB"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2180" y="1915854"/>
            <a:ext cx="2970990" cy="3504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43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53696" y="1805561"/>
            <a:ext cx="7251164" cy="1631216"/>
          </a:xfrm>
          <a:prstGeom prst="rect">
            <a:avLst/>
          </a:prstGeom>
          <a:noFill/>
        </p:spPr>
        <p:txBody>
          <a:bodyPr wrap="square" rtlCol="0">
            <a:spAutoFit/>
          </a:bodyPr>
          <a:lstStyle/>
          <a:p>
            <a:pPr marL="342900" indent="-160655">
              <a:buFont typeface="Arial" panose="020B0604020202020204" pitchFamily="34" charset="0"/>
              <a:buChar char="•"/>
            </a:pPr>
            <a:endParaRPr lang="en-ZA" sz="2000" dirty="0" smtClean="0"/>
          </a:p>
          <a:p>
            <a:pPr marL="536575" indent="-355600">
              <a:buFont typeface="+mj-lt"/>
              <a:buAutoNum type="arabicPeriod"/>
            </a:pPr>
            <a:r>
              <a:rPr lang="en-ZA" sz="2000" dirty="0" smtClean="0"/>
              <a:t>To </a:t>
            </a:r>
            <a:r>
              <a:rPr lang="en-ZA" sz="2000" dirty="0"/>
              <a:t>add and subtract fractions, you must find a common </a:t>
            </a:r>
            <a:r>
              <a:rPr lang="en-ZA" sz="2000" dirty="0" smtClean="0"/>
              <a:t>denominator first.</a:t>
            </a:r>
            <a:endParaRPr lang="en-ZA" sz="2000" dirty="0" smtClean="0"/>
          </a:p>
          <a:p>
            <a:pPr marL="536575" indent="-355600">
              <a:buFont typeface="+mj-lt"/>
              <a:buAutoNum type="arabicPeriod"/>
            </a:pPr>
            <a:endParaRPr lang="en-ZA" sz="2000" dirty="0" smtClean="0"/>
          </a:p>
          <a:p>
            <a:pPr marL="1978025" indent="-1797050">
              <a:buFont typeface="+mj-lt"/>
              <a:buAutoNum type="arabicPeriod"/>
            </a:pPr>
            <a:r>
              <a:rPr lang="en-ZA" sz="2000" dirty="0" smtClean="0"/>
              <a:t>      lowest </a:t>
            </a:r>
            <a:r>
              <a:rPr lang="en-ZA" sz="2000" dirty="0"/>
              <a:t>common denominator (LCD) is 6</a:t>
            </a:r>
            <a:endParaRPr lang="en-ZA" sz="2000" dirty="0"/>
          </a:p>
        </p:txBody>
      </p:sp>
      <p:sp>
        <p:nvSpPr>
          <p:cNvPr id="2" name="Title 1"/>
          <p:cNvSpPr>
            <a:spLocks noGrp="1"/>
          </p:cNvSpPr>
          <p:nvPr>
            <p:ph type="title"/>
          </p:nvPr>
        </p:nvSpPr>
        <p:spPr/>
        <p:txBody>
          <a:bodyPr/>
          <a:lstStyle/>
          <a:p>
            <a:r>
              <a:rPr lang="en-ZA" dirty="0">
                <a:sym typeface="+mn-ea"/>
              </a:rPr>
              <a:t>Adding and subtracting </a:t>
            </a:r>
            <a:r>
              <a:rPr lang="en-ZA" dirty="0" smtClean="0">
                <a:sym typeface="+mn-ea"/>
              </a:rPr>
              <a:t>fractions</a:t>
            </a:r>
            <a:endParaRPr lang="en-GB" dirty="0"/>
          </a:p>
        </p:txBody>
      </p:sp>
      <p:sp>
        <p:nvSpPr>
          <p:cNvPr id="4" name="Text Placeholder 3"/>
          <p:cNvSpPr>
            <a:spLocks noGrp="1"/>
          </p:cNvSpPr>
          <p:nvPr>
            <p:ph type="body" sz="quarter" idx="10"/>
          </p:nvPr>
        </p:nvSpPr>
        <p:spPr/>
        <p:txBody>
          <a:bodyPr/>
          <a:lstStyle/>
          <a:p>
            <a:r>
              <a:rPr lang="en-ZA" dirty="0">
                <a:solidFill>
                  <a:schemeClr val="bg1">
                    <a:lumMod val="50000"/>
                  </a:schemeClr>
                </a:solidFill>
              </a:rPr>
              <a:t>Unit </a:t>
            </a:r>
            <a:r>
              <a:rPr lang="en-ZA" dirty="0" smtClean="0">
                <a:solidFill>
                  <a:schemeClr val="bg1">
                    <a:lumMod val="50000"/>
                  </a:schemeClr>
                </a:solidFill>
              </a:rPr>
              <a:t>2.3</a:t>
            </a:r>
            <a:endParaRPr lang="en-GB" dirty="0">
              <a:solidFill>
                <a:schemeClr val="bg1">
                  <a:lumMod val="50000"/>
                </a:schemeClr>
              </a:solidFill>
            </a:endParaRPr>
          </a:p>
        </p:txBody>
      </p:sp>
      <p:graphicFrame>
        <p:nvGraphicFramePr>
          <p:cNvPr id="7" name="Object 6"/>
          <p:cNvGraphicFramePr/>
          <p:nvPr/>
        </p:nvGraphicFramePr>
        <p:xfrm>
          <a:off x="1334770" y="2900158"/>
          <a:ext cx="1259840" cy="576580"/>
        </p:xfrm>
        <a:graphic>
          <a:graphicData uri="http://schemas.openxmlformats.org/presentationml/2006/ole">
            <mc:AlternateContent xmlns:mc="http://schemas.openxmlformats.org/markup-compatibility/2006">
              <mc:Choice xmlns:v="urn:schemas-microsoft-com:vml" Requires="v">
                <p:oleObj spid="_x0000_s30093" name="" r:id="rId1" imgW="2479040" imgH="685165" progId="Equation.KSEE3">
                  <p:embed/>
                </p:oleObj>
              </mc:Choice>
              <mc:Fallback>
                <p:oleObj name="" r:id="rId1" imgW="2479040" imgH="685165" progId="Equation.KSEE3">
                  <p:embed/>
                  <p:pic>
                    <p:nvPicPr>
                      <p:cNvPr id="0" name="Picture 30054"/>
                      <p:cNvPicPr/>
                      <p:nvPr/>
                    </p:nvPicPr>
                    <p:blipFill>
                      <a:blip r:embed="rId2"/>
                      <a:stretch>
                        <a:fillRect/>
                      </a:stretch>
                    </p:blipFill>
                    <p:spPr>
                      <a:xfrm>
                        <a:off x="1334770" y="2900158"/>
                        <a:ext cx="1259840" cy="576580"/>
                      </a:xfrm>
                      <a:prstGeom prst="rect">
                        <a:avLst/>
                      </a:prstGeom>
                    </p:spPr>
                  </p:pic>
                </p:oleObj>
              </mc:Fallback>
            </mc:AlternateContent>
          </a:graphicData>
        </a:graphic>
      </p:graphicFrame>
      <p:sp>
        <p:nvSpPr>
          <p:cNvPr id="9" name="Rectangle 8"/>
          <p:cNvSpPr/>
          <p:nvPr/>
        </p:nvSpPr>
        <p:spPr>
          <a:xfrm>
            <a:off x="495523" y="1638980"/>
            <a:ext cx="7505253" cy="4382408"/>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0" name="Content Placeholder 2"/>
          <p:cNvSpPr txBox="1"/>
          <p:nvPr/>
        </p:nvSpPr>
        <p:spPr>
          <a:xfrm>
            <a:off x="893437" y="1426004"/>
            <a:ext cx="1598303"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smtClean="0">
                <a:solidFill>
                  <a:srgbClr val="64AFA8"/>
                </a:solidFill>
              </a:rPr>
              <a:t>Method 1</a:t>
            </a:r>
            <a:endParaRPr lang="en-GB" sz="2000" b="1" i="1" dirty="0">
              <a:solidFill>
                <a:srgbClr val="64AFA8"/>
              </a:solidFill>
            </a:endParaRPr>
          </a:p>
        </p:txBody>
      </p:sp>
      <p:graphicFrame>
        <p:nvGraphicFramePr>
          <p:cNvPr id="13" name="Object 12"/>
          <p:cNvGraphicFramePr/>
          <p:nvPr/>
        </p:nvGraphicFramePr>
        <p:xfrm>
          <a:off x="1192530" y="3557905"/>
          <a:ext cx="1402080" cy="576004"/>
        </p:xfrm>
        <a:graphic>
          <a:graphicData uri="http://schemas.openxmlformats.org/presentationml/2006/ole">
            <mc:AlternateContent xmlns:mc="http://schemas.openxmlformats.org/markup-compatibility/2006">
              <mc:Choice xmlns:v="urn:schemas-microsoft-com:vml" Requires="v">
                <p:oleObj spid="_x0000_s30094" name="" r:id="rId3" imgW="2141855" imgH="771525" progId="Equation.KSEE3">
                  <p:embed/>
                </p:oleObj>
              </mc:Choice>
              <mc:Fallback>
                <p:oleObj name="" r:id="rId3" imgW="2141855" imgH="771525" progId="Equation.KSEE3">
                  <p:embed/>
                  <p:pic>
                    <p:nvPicPr>
                      <p:cNvPr id="0" name="Picture 30055"/>
                      <p:cNvPicPr/>
                      <p:nvPr/>
                    </p:nvPicPr>
                    <p:blipFill>
                      <a:blip r:embed="rId4"/>
                      <a:stretch>
                        <a:fillRect/>
                      </a:stretch>
                    </p:blipFill>
                    <p:spPr>
                      <a:xfrm>
                        <a:off x="1192530" y="3557905"/>
                        <a:ext cx="1402080" cy="576004"/>
                      </a:xfrm>
                      <a:prstGeom prst="rect">
                        <a:avLst/>
                      </a:prstGeom>
                    </p:spPr>
                  </p:pic>
                </p:oleObj>
              </mc:Fallback>
            </mc:AlternateContent>
          </a:graphicData>
        </a:graphic>
      </p:graphicFrame>
      <p:graphicFrame>
        <p:nvGraphicFramePr>
          <p:cNvPr id="16" name="Object 15"/>
          <p:cNvGraphicFramePr/>
          <p:nvPr/>
        </p:nvGraphicFramePr>
        <p:xfrm>
          <a:off x="1209675" y="4297045"/>
          <a:ext cx="894715" cy="575945"/>
        </p:xfrm>
        <a:graphic>
          <a:graphicData uri="http://schemas.openxmlformats.org/presentationml/2006/ole">
            <mc:AlternateContent xmlns:mc="http://schemas.openxmlformats.org/markup-compatibility/2006">
              <mc:Choice xmlns:v="urn:schemas-microsoft-com:vml" Requires="v">
                <p:oleObj spid="_x0000_s30095" name="Equation" r:id="rId5" imgW="12496800" imgH="9448800" progId="Equation.DSMT4">
                  <p:embed/>
                </p:oleObj>
              </mc:Choice>
              <mc:Fallback>
                <p:oleObj name="Equation" r:id="rId5" imgW="12496800" imgH="9448800" progId="Equation.DSMT4">
                  <p:embed/>
                  <p:pic>
                    <p:nvPicPr>
                      <p:cNvPr id="0" name="Picture 30056"/>
                      <p:cNvPicPr/>
                      <p:nvPr/>
                    </p:nvPicPr>
                    <p:blipFill>
                      <a:blip r:embed="rId6"/>
                      <a:stretch>
                        <a:fillRect/>
                      </a:stretch>
                    </p:blipFill>
                    <p:spPr>
                      <a:xfrm>
                        <a:off x="1209675" y="4297045"/>
                        <a:ext cx="894715" cy="575945"/>
                      </a:xfrm>
                      <a:prstGeom prst="rect">
                        <a:avLst/>
                      </a:prstGeom>
                    </p:spPr>
                  </p:pic>
                </p:oleObj>
              </mc:Fallback>
            </mc:AlternateContent>
          </a:graphicData>
        </a:graphic>
      </p:graphicFrame>
      <p:graphicFrame>
        <p:nvGraphicFramePr>
          <p:cNvPr id="17" name="Object 16"/>
          <p:cNvGraphicFramePr/>
          <p:nvPr/>
        </p:nvGraphicFramePr>
        <p:xfrm>
          <a:off x="1209675" y="4966335"/>
          <a:ext cx="553085" cy="575945"/>
        </p:xfrm>
        <a:graphic>
          <a:graphicData uri="http://schemas.openxmlformats.org/presentationml/2006/ole">
            <mc:AlternateContent xmlns:mc="http://schemas.openxmlformats.org/markup-compatibility/2006">
              <mc:Choice xmlns:v="urn:schemas-microsoft-com:vml" Requires="v">
                <p:oleObj spid="_x0000_s30096" name="Equation" r:id="rId7" imgW="7620000" imgH="9448800" progId="Equation.DSMT4">
                  <p:embed/>
                </p:oleObj>
              </mc:Choice>
              <mc:Fallback>
                <p:oleObj name="Equation" r:id="rId7" imgW="7620000" imgH="9448800" progId="Equation.DSMT4">
                  <p:embed/>
                  <p:pic>
                    <p:nvPicPr>
                      <p:cNvPr id="0" name="Picture 30057"/>
                      <p:cNvPicPr/>
                      <p:nvPr/>
                    </p:nvPicPr>
                    <p:blipFill>
                      <a:blip r:embed="rId8"/>
                      <a:stretch>
                        <a:fillRect/>
                      </a:stretch>
                    </p:blipFill>
                    <p:spPr>
                      <a:xfrm>
                        <a:off x="1209675" y="4966335"/>
                        <a:ext cx="553085" cy="575945"/>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smtClean="0">
                <a:latin typeface="+mn-lt"/>
              </a:rPr>
              <a:t>Overview</a:t>
            </a:r>
            <a:endParaRPr lang="en-GB" b="1" dirty="0">
              <a:latin typeface="+mn-lt"/>
            </a:endParaRPr>
          </a:p>
        </p:txBody>
      </p:sp>
      <p:sp>
        <p:nvSpPr>
          <p:cNvPr id="3" name="Content Placeholder 2"/>
          <p:cNvSpPr>
            <a:spLocks noGrp="1"/>
          </p:cNvSpPr>
          <p:nvPr>
            <p:ph idx="1"/>
          </p:nvPr>
        </p:nvSpPr>
        <p:spPr/>
        <p:txBody>
          <a:bodyPr/>
          <a:lstStyle/>
          <a:p>
            <a:pPr marL="0" indent="0">
              <a:buNone/>
            </a:pPr>
            <a:r>
              <a:rPr lang="en-ZA" dirty="0" smtClean="0"/>
              <a:t>2.1	Recognise </a:t>
            </a:r>
            <a:r>
              <a:rPr lang="en-ZA" dirty="0"/>
              <a:t>and practise the use of functions </a:t>
            </a:r>
            <a:r>
              <a:rPr lang="en-ZA" dirty="0" smtClean="0"/>
              <a:t>	and </a:t>
            </a:r>
            <a:r>
              <a:rPr lang="en-ZA" dirty="0"/>
              <a:t>characters on an appropriate calculator</a:t>
            </a:r>
            <a:endParaRPr lang="en-ZA" dirty="0"/>
          </a:p>
          <a:p>
            <a:pPr marL="0" indent="0">
              <a:buNone/>
            </a:pPr>
            <a:r>
              <a:rPr lang="en-ZA" dirty="0" smtClean="0"/>
              <a:t>2.2	Adding </a:t>
            </a:r>
            <a:r>
              <a:rPr lang="en-ZA" dirty="0"/>
              <a:t>and subtracting integers on a calculator</a:t>
            </a:r>
            <a:endParaRPr lang="en-ZA" dirty="0"/>
          </a:p>
          <a:p>
            <a:pPr marL="0" indent="0">
              <a:buNone/>
            </a:pPr>
            <a:r>
              <a:rPr lang="en-ZA" dirty="0" smtClean="0"/>
              <a:t>2.3	Use </a:t>
            </a:r>
            <a:r>
              <a:rPr lang="en-ZA" dirty="0"/>
              <a:t>a calculator to perform calculations on </a:t>
            </a:r>
            <a:r>
              <a:rPr lang="en-ZA" dirty="0" smtClean="0"/>
              <a:t>	fractions</a:t>
            </a:r>
            <a:endParaRPr lang="en-ZA" dirty="0"/>
          </a:p>
          <a:p>
            <a:pPr marL="0" indent="0">
              <a:buNone/>
            </a:pPr>
            <a:r>
              <a:rPr lang="en-ZA" dirty="0" smtClean="0">
                <a:sym typeface="+mn-ea"/>
              </a:rPr>
              <a:t>2.4	Use </a:t>
            </a:r>
            <a:r>
              <a:rPr lang="en-ZA" dirty="0">
                <a:sym typeface="+mn-ea"/>
              </a:rPr>
              <a:t>a calculator to perform calculations on </a:t>
            </a:r>
            <a:r>
              <a:rPr lang="en-ZA" dirty="0" smtClean="0">
                <a:sym typeface="+mn-ea"/>
              </a:rPr>
              <a:t>	decimals</a:t>
            </a:r>
            <a:endParaRPr lang="en-ZA" dirty="0">
              <a:sym typeface="+mn-ea"/>
            </a:endParaRPr>
          </a:p>
          <a:p>
            <a:pPr marL="0" indent="0">
              <a:buNone/>
            </a:pPr>
            <a:r>
              <a:rPr lang="en-ZA" dirty="0" smtClean="0">
                <a:sym typeface="+mn-ea"/>
              </a:rPr>
              <a:t>2.5	Use </a:t>
            </a:r>
            <a:r>
              <a:rPr lang="en-ZA" dirty="0">
                <a:sym typeface="+mn-ea"/>
              </a:rPr>
              <a:t>a calculator to perform calculations on </a:t>
            </a:r>
            <a:r>
              <a:rPr lang="en-ZA" dirty="0" smtClean="0">
                <a:sym typeface="+mn-ea"/>
              </a:rPr>
              <a:t>	percentages</a:t>
            </a:r>
            <a:endParaRPr lang="en-ZA"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53696" y="1805561"/>
            <a:ext cx="7251164" cy="3230245"/>
          </a:xfrm>
          <a:prstGeom prst="rect">
            <a:avLst/>
          </a:prstGeom>
          <a:noFill/>
        </p:spPr>
        <p:txBody>
          <a:bodyPr wrap="square" rtlCol="0">
            <a:spAutoFit/>
          </a:bodyPr>
          <a:lstStyle/>
          <a:p>
            <a:pPr marL="182880" indent="-1905"/>
            <a:endParaRPr lang="en-ZA" sz="2000" dirty="0"/>
          </a:p>
          <a:p>
            <a:pPr marL="536575" indent="-355600">
              <a:buFont typeface="+mj-lt"/>
              <a:buAutoNum type="arabicPeriod"/>
            </a:pPr>
            <a:r>
              <a:rPr lang="en-ZA" sz="2000" dirty="0" smtClean="0"/>
              <a:t>Treat </a:t>
            </a:r>
            <a:r>
              <a:rPr lang="en-ZA" sz="2000" dirty="0"/>
              <a:t>each fraction like a separate division calculation</a:t>
            </a:r>
            <a:r>
              <a:rPr lang="en-ZA" sz="2000" dirty="0" smtClean="0"/>
              <a:t>.</a:t>
            </a:r>
            <a:endParaRPr lang="en-ZA" sz="2000" dirty="0" smtClean="0"/>
          </a:p>
          <a:p>
            <a:pPr marL="536575" indent="-355600">
              <a:buFont typeface="+mj-lt"/>
              <a:buAutoNum type="arabicPeriod"/>
            </a:pPr>
            <a:endParaRPr lang="en-ZA" sz="2000" dirty="0"/>
          </a:p>
          <a:p>
            <a:pPr marL="182880" indent="-1905" algn="ctr"/>
            <a:r>
              <a:rPr lang="en-ZA" sz="2400" b="1" dirty="0" smtClean="0"/>
              <a:t>(</a:t>
            </a:r>
            <a:r>
              <a:rPr lang="en-ZA" sz="2400" b="1" dirty="0"/>
              <a:t>1 ÷ 2) </a:t>
            </a:r>
            <a:r>
              <a:rPr lang="en-ZA" sz="2400" b="1" dirty="0" smtClean="0"/>
              <a:t>=         , </a:t>
            </a:r>
            <a:r>
              <a:rPr lang="en-ZA" sz="2400" b="1" dirty="0"/>
              <a:t>(2 ÷ 3) = </a:t>
            </a:r>
            <a:r>
              <a:rPr lang="en-ZA" sz="2400" b="1" dirty="0" smtClean="0"/>
              <a:t>         (</a:t>
            </a:r>
            <a:r>
              <a:rPr lang="en-ZA" sz="2400" b="1" dirty="0"/>
              <a:t>1 ÷ 6) =  </a:t>
            </a:r>
            <a:r>
              <a:rPr lang="en-ZA" sz="2400" b="1" dirty="0" smtClean="0"/>
              <a:t>       ,        .        </a:t>
            </a:r>
            <a:endParaRPr lang="en-ZA" sz="2400" b="1" dirty="0" smtClean="0"/>
          </a:p>
          <a:p>
            <a:pPr marL="182880" indent="-1905" algn="ctr"/>
            <a:endParaRPr lang="en-ZA" sz="2000" b="1" dirty="0"/>
          </a:p>
          <a:p>
            <a:pPr marL="536575" indent="-355600">
              <a:buFont typeface="+mj-lt"/>
              <a:buAutoNum type="arabicPeriod" startAt="2"/>
            </a:pPr>
            <a:r>
              <a:rPr lang="en-ZA" sz="2000" dirty="0"/>
              <a:t>Put the answers of the calculations into the calculator's memory.</a:t>
            </a:r>
            <a:endParaRPr lang="en-ZA" sz="2000" dirty="0"/>
          </a:p>
          <a:p>
            <a:pPr marL="180975" indent="0">
              <a:buFont typeface="+mj-lt"/>
              <a:buNone/>
            </a:pPr>
            <a:endParaRPr lang="en-ZA" sz="2000" dirty="0"/>
          </a:p>
          <a:p>
            <a:pPr marL="536575" indent="-355600">
              <a:buFont typeface="+mj-lt"/>
              <a:buAutoNum type="arabicPeriod" startAt="3"/>
            </a:pPr>
            <a:r>
              <a:rPr lang="en-ZA" sz="2000" dirty="0"/>
              <a:t>Add to or subtract from the memory and press MRC to find the answer. You should get 1,333...</a:t>
            </a:r>
            <a:endParaRPr lang="en-ZA" sz="2000" dirty="0"/>
          </a:p>
        </p:txBody>
      </p:sp>
      <p:sp>
        <p:nvSpPr>
          <p:cNvPr id="2" name="Title 1"/>
          <p:cNvSpPr>
            <a:spLocks noGrp="1"/>
          </p:cNvSpPr>
          <p:nvPr>
            <p:ph type="title"/>
          </p:nvPr>
        </p:nvSpPr>
        <p:spPr/>
        <p:txBody>
          <a:bodyPr/>
          <a:lstStyle/>
          <a:p>
            <a:r>
              <a:rPr lang="en-ZA" dirty="0">
                <a:sym typeface="+mn-ea"/>
              </a:rPr>
              <a:t>Adding and subtracting </a:t>
            </a:r>
            <a:r>
              <a:rPr lang="en-ZA" dirty="0" smtClean="0">
                <a:sym typeface="+mn-ea"/>
              </a:rPr>
              <a:t>fractions</a:t>
            </a:r>
            <a:endParaRPr lang="en-GB" dirty="0"/>
          </a:p>
        </p:txBody>
      </p:sp>
      <p:sp>
        <p:nvSpPr>
          <p:cNvPr id="4" name="Text Placeholder 3"/>
          <p:cNvSpPr>
            <a:spLocks noGrp="1"/>
          </p:cNvSpPr>
          <p:nvPr>
            <p:ph type="body" sz="quarter" idx="10"/>
          </p:nvPr>
        </p:nvSpPr>
        <p:spPr/>
        <p:txBody>
          <a:bodyPr/>
          <a:lstStyle/>
          <a:p>
            <a:r>
              <a:rPr lang="en-ZA" dirty="0">
                <a:solidFill>
                  <a:schemeClr val="bg1">
                    <a:lumMod val="50000"/>
                  </a:schemeClr>
                </a:solidFill>
              </a:rPr>
              <a:t>Unit </a:t>
            </a:r>
            <a:r>
              <a:rPr lang="en-ZA" dirty="0" smtClean="0">
                <a:solidFill>
                  <a:schemeClr val="bg1">
                    <a:lumMod val="50000"/>
                  </a:schemeClr>
                </a:solidFill>
              </a:rPr>
              <a:t>2.3</a:t>
            </a:r>
            <a:endParaRPr lang="en-GB" dirty="0">
              <a:solidFill>
                <a:schemeClr val="bg1">
                  <a:lumMod val="50000"/>
                </a:schemeClr>
              </a:solidFill>
            </a:endParaRPr>
          </a:p>
        </p:txBody>
      </p:sp>
      <p:sp>
        <p:nvSpPr>
          <p:cNvPr id="9" name="Rectangle 8"/>
          <p:cNvSpPr/>
          <p:nvPr/>
        </p:nvSpPr>
        <p:spPr>
          <a:xfrm>
            <a:off x="495523" y="1638980"/>
            <a:ext cx="7505253" cy="4382408"/>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0" name="Content Placeholder 2"/>
          <p:cNvSpPr txBox="1"/>
          <p:nvPr/>
        </p:nvSpPr>
        <p:spPr>
          <a:xfrm>
            <a:off x="893437" y="1426004"/>
            <a:ext cx="3815723"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smtClean="0">
                <a:solidFill>
                  <a:srgbClr val="64AFA8"/>
                </a:solidFill>
              </a:rPr>
              <a:t>Method 2 (with a calculator)</a:t>
            </a:r>
            <a:endParaRPr lang="en-GB" sz="2000" b="1" i="1" dirty="0">
              <a:solidFill>
                <a:srgbClr val="64AFA8"/>
              </a:solidFill>
            </a:endParaRPr>
          </a:p>
        </p:txBody>
      </p:sp>
      <p:pic>
        <p:nvPicPr>
          <p:cNvPr id="12" name="Picture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48890" y="2769115"/>
            <a:ext cx="504037" cy="360000"/>
          </a:xfrm>
          <a:prstGeom prst="rect">
            <a:avLst/>
          </a:prstGeom>
        </p:spPr>
      </p:pic>
      <p:pic>
        <p:nvPicPr>
          <p:cNvPr id="15" name="Picture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365701" y="2777840"/>
            <a:ext cx="504037" cy="360000"/>
          </a:xfrm>
          <a:prstGeom prst="rect">
            <a:avLst/>
          </a:prstGeom>
        </p:spPr>
      </p:pic>
      <p:pic>
        <p:nvPicPr>
          <p:cNvPr id="18" name="Picture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91086" y="2778015"/>
            <a:ext cx="504037" cy="360000"/>
          </a:xfrm>
          <a:prstGeom prst="rect">
            <a:avLst/>
          </a:prstGeom>
        </p:spPr>
      </p:pic>
      <p:grpSp>
        <p:nvGrpSpPr>
          <p:cNvPr id="5" name="Group 4"/>
          <p:cNvGrpSpPr/>
          <p:nvPr/>
        </p:nvGrpSpPr>
        <p:grpSpPr>
          <a:xfrm>
            <a:off x="6643713" y="2777840"/>
            <a:ext cx="530956" cy="360000"/>
            <a:chOff x="4326795" y="4563168"/>
            <a:chExt cx="530956" cy="36000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6795" y="4563168"/>
              <a:ext cx="530956" cy="360000"/>
            </a:xfrm>
            <a:prstGeom prst="rect">
              <a:avLst/>
            </a:prstGeom>
          </p:spPr>
        </p:pic>
        <p:sp>
          <p:nvSpPr>
            <p:cNvPr id="3" name="Rectangle 2"/>
            <p:cNvSpPr/>
            <p:nvPr/>
          </p:nvSpPr>
          <p:spPr>
            <a:xfrm>
              <a:off x="4383464" y="4634845"/>
              <a:ext cx="421064" cy="219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11553" t="17922" r="35311" b="20105"/>
            <a:stretch>
              <a:fillRect/>
            </a:stretch>
          </p:blipFill>
          <p:spPr>
            <a:xfrm>
              <a:off x="4375456" y="4631703"/>
              <a:ext cx="433633" cy="223101"/>
            </a:xfrm>
            <a:prstGeom prst="rect">
              <a:avLst/>
            </a:prstGeom>
          </p:spPr>
        </p:pic>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63600" y="1412875"/>
            <a:ext cx="7198724" cy="1238885"/>
            <a:chOff x="863600" y="1412875"/>
            <a:chExt cx="7198724" cy="1238885"/>
          </a:xfrm>
        </p:grpSpPr>
        <p:grpSp>
          <p:nvGrpSpPr>
            <p:cNvPr id="9" name="Group 8"/>
            <p:cNvGrpSpPr/>
            <p:nvPr/>
          </p:nvGrpSpPr>
          <p:grpSpPr>
            <a:xfrm>
              <a:off x="863600" y="1412875"/>
              <a:ext cx="7198724" cy="1238885"/>
              <a:chOff x="863600" y="2622794"/>
              <a:chExt cx="7198724" cy="1238885"/>
            </a:xfrm>
          </p:grpSpPr>
          <p:sp>
            <p:nvSpPr>
              <p:cNvPr id="10" name="Rectangle 9"/>
              <p:cNvSpPr/>
              <p:nvPr/>
            </p:nvSpPr>
            <p:spPr>
              <a:xfrm>
                <a:off x="863600" y="2622794"/>
                <a:ext cx="7198724" cy="123888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sp>
            <p:nvSpPr>
              <p:cNvPr id="12" name="Content Placeholder 2"/>
              <p:cNvSpPr txBox="1"/>
              <p:nvPr/>
            </p:nvSpPr>
            <p:spPr>
              <a:xfrm>
                <a:off x="1471448" y="2859129"/>
                <a:ext cx="6590875" cy="8107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dirty="0"/>
                  <a:t>Calculate</a:t>
                </a:r>
                <a:endParaRPr lang="en-ZA" sz="2000" dirty="0"/>
              </a:p>
            </p:txBody>
          </p:sp>
        </p:grpSp>
        <p:graphicFrame>
          <p:nvGraphicFramePr>
            <p:cNvPr id="43" name="Object 42"/>
            <p:cNvGraphicFramePr/>
            <p:nvPr/>
          </p:nvGraphicFramePr>
          <p:xfrm>
            <a:off x="2762927" y="1605045"/>
            <a:ext cx="1309583" cy="753986"/>
          </p:xfrm>
          <a:graphic>
            <a:graphicData uri="http://schemas.openxmlformats.org/presentationml/2006/ole">
              <mc:AlternateContent xmlns:mc="http://schemas.openxmlformats.org/markup-compatibility/2006">
                <mc:Choice xmlns:v="urn:schemas-microsoft-com:vml" Requires="v">
                  <p:oleObj spid="_x0000_s48196" name="" r:id="rId1" imgW="622300" imgH="393700" progId="Equation.KSEE3">
                    <p:embed/>
                  </p:oleObj>
                </mc:Choice>
                <mc:Fallback>
                  <p:oleObj name="" r:id="rId1" imgW="622300" imgH="393700" progId="Equation.KSEE3">
                    <p:embed/>
                    <p:pic>
                      <p:nvPicPr>
                        <p:cNvPr id="0" name="Picture 48184"/>
                        <p:cNvPicPr/>
                        <p:nvPr/>
                      </p:nvPicPr>
                      <p:blipFill>
                        <a:blip r:embed="rId2"/>
                        <a:stretch>
                          <a:fillRect/>
                        </a:stretch>
                      </p:blipFill>
                      <p:spPr>
                        <a:xfrm>
                          <a:off x="2762927" y="1605045"/>
                          <a:ext cx="1309583" cy="753986"/>
                        </a:xfrm>
                        <a:prstGeom prst="rect">
                          <a:avLst/>
                        </a:prstGeom>
                      </p:spPr>
                    </p:pic>
                  </p:oleObj>
                </mc:Fallback>
              </mc:AlternateContent>
            </a:graphicData>
          </a:graphic>
        </p:graphicFrame>
      </p:grpSp>
      <p:sp>
        <p:nvSpPr>
          <p:cNvPr id="2" name="Title 1"/>
          <p:cNvSpPr>
            <a:spLocks noGrp="1"/>
          </p:cNvSpPr>
          <p:nvPr>
            <p:ph type="title"/>
          </p:nvPr>
        </p:nvSpPr>
        <p:spPr/>
        <p:txBody>
          <a:bodyPr/>
          <a:lstStyle/>
          <a:p>
            <a:r>
              <a:rPr lang="en-ZA" dirty="0"/>
              <a:t>Example 2.6 page 25</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2.3</a:t>
            </a:r>
            <a:endParaRPr lang="en-GB" dirty="0">
              <a:solidFill>
                <a:schemeClr val="bg1">
                  <a:lumMod val="65000"/>
                </a:schemeClr>
              </a:solidFill>
            </a:endParaRPr>
          </a:p>
        </p:txBody>
      </p:sp>
      <p:grpSp>
        <p:nvGrpSpPr>
          <p:cNvPr id="13" name="Group 12"/>
          <p:cNvGrpSpPr/>
          <p:nvPr/>
        </p:nvGrpSpPr>
        <p:grpSpPr>
          <a:xfrm>
            <a:off x="352501" y="1504151"/>
            <a:ext cx="1029149" cy="955774"/>
            <a:chOff x="352501" y="2871461"/>
            <a:chExt cx="1525437" cy="1416679"/>
          </a:xfrm>
        </p:grpSpPr>
        <p:sp>
          <p:nvSpPr>
            <p:cNvPr id="14" name="Rectangle 13"/>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16" name="Rectangle 15"/>
          <p:cNvSpPr/>
          <p:nvPr/>
        </p:nvSpPr>
        <p:spPr>
          <a:xfrm>
            <a:off x="863600" y="2793410"/>
            <a:ext cx="7198724" cy="322797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7" name="Group 16"/>
          <p:cNvGrpSpPr>
            <a:grpSpLocks noChangeAspect="1"/>
          </p:cNvGrpSpPr>
          <p:nvPr/>
        </p:nvGrpSpPr>
        <p:grpSpPr>
          <a:xfrm>
            <a:off x="348042" y="2882859"/>
            <a:ext cx="1031115" cy="957600"/>
            <a:chOff x="352501" y="1521403"/>
            <a:chExt cx="1525437" cy="1416679"/>
          </a:xfrm>
        </p:grpSpPr>
        <p:sp>
          <p:nvSpPr>
            <p:cNvPr id="18" name="Rectangle 17"/>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2928" y="2043857"/>
            <a:ext cx="2970444" cy="3509878"/>
          </a:xfrm>
          <a:prstGeom prst="rect">
            <a:avLst/>
          </a:prstGeom>
          <a:noFill/>
          <a:ln>
            <a:noFill/>
          </a:ln>
        </p:spPr>
      </p:pic>
      <p:sp>
        <p:nvSpPr>
          <p:cNvPr id="21" name="Content Placeholder 2"/>
          <p:cNvSpPr txBox="1"/>
          <p:nvPr/>
        </p:nvSpPr>
        <p:spPr>
          <a:xfrm>
            <a:off x="1523054" y="2986643"/>
            <a:ext cx="3563296" cy="27087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3525" indent="-263525">
              <a:buFont typeface="+mj-lt"/>
              <a:buAutoNum type="arabicPeriod"/>
            </a:pPr>
            <a:r>
              <a:rPr lang="en-ZA" sz="2000" dirty="0"/>
              <a:t>Divide first fraction and store the answer in the memory.</a:t>
            </a:r>
            <a:endParaRPr lang="en-ZA" sz="2000" dirty="0"/>
          </a:p>
          <a:p>
            <a:pPr marL="263525" indent="-263525">
              <a:buFont typeface="+mj-lt"/>
              <a:buAutoNum type="arabicPeriod"/>
            </a:pPr>
            <a:r>
              <a:rPr lang="en-ZA" sz="2000" dirty="0" smtClean="0"/>
              <a:t>Divide </a:t>
            </a:r>
            <a:r>
              <a:rPr lang="en-ZA" sz="2000" dirty="0"/>
              <a:t>second fraction and add answer to memory.</a:t>
            </a:r>
            <a:endParaRPr lang="en-ZA" sz="2000" dirty="0"/>
          </a:p>
          <a:p>
            <a:pPr marL="263525" indent="-263525">
              <a:buFont typeface="+mj-lt"/>
              <a:buAutoNum type="arabicPeriod"/>
            </a:pPr>
            <a:r>
              <a:rPr lang="en-ZA" sz="2000" dirty="0" smtClean="0"/>
              <a:t>Divide </a:t>
            </a:r>
            <a:r>
              <a:rPr lang="en-ZA" sz="2000" dirty="0"/>
              <a:t>third fraction and subtract answer from memory. </a:t>
            </a:r>
            <a:endParaRPr lang="en-ZA" sz="2000" dirty="0"/>
          </a:p>
          <a:p>
            <a:pPr marL="263525" indent="-263525">
              <a:buFont typeface="+mj-lt"/>
              <a:buAutoNum type="arabicPeriod"/>
            </a:pPr>
            <a:r>
              <a:rPr lang="en-ZA" sz="2000" dirty="0" smtClean="0"/>
              <a:t>Recall </a:t>
            </a:r>
            <a:r>
              <a:rPr lang="en-ZA" sz="2000" dirty="0"/>
              <a:t>answer from memory.</a:t>
            </a:r>
            <a:endParaRPr lang="en-ZA" sz="2000" dirty="0"/>
          </a:p>
        </p:txBody>
      </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5440" y="5171198"/>
            <a:ext cx="897696" cy="396000"/>
          </a:xfrm>
          <a:prstGeom prst="rect">
            <a:avLst/>
          </a:prstGeom>
        </p:spPr>
      </p:pic>
      <p:grpSp>
        <p:nvGrpSpPr>
          <p:cNvPr id="6" name="Group 5"/>
          <p:cNvGrpSpPr/>
          <p:nvPr/>
        </p:nvGrpSpPr>
        <p:grpSpPr>
          <a:xfrm>
            <a:off x="5541703" y="3102921"/>
            <a:ext cx="1984489" cy="400110"/>
            <a:chOff x="5541703" y="3102921"/>
            <a:chExt cx="1984489" cy="400110"/>
          </a:xfrm>
        </p:grpSpPr>
        <p:sp>
          <p:nvSpPr>
            <p:cNvPr id="3" name="TextBox 2"/>
            <p:cNvSpPr txBox="1"/>
            <p:nvPr/>
          </p:nvSpPr>
          <p:spPr>
            <a:xfrm>
              <a:off x="5541703" y="3102921"/>
              <a:ext cx="1021433" cy="400110"/>
            </a:xfrm>
            <a:prstGeom prst="rect">
              <a:avLst/>
            </a:prstGeom>
            <a:noFill/>
          </p:spPr>
          <p:txBody>
            <a:bodyPr wrap="none" rtlCol="0">
              <a:spAutoFit/>
            </a:bodyPr>
            <a:lstStyle/>
            <a:p>
              <a:r>
                <a:rPr lang="en-ZA" sz="2000" dirty="0" smtClean="0"/>
                <a:t>1          2</a:t>
              </a:r>
              <a:endParaRPr lang="en-GB" sz="2000" dirty="0"/>
            </a:p>
          </p:txBody>
        </p:sp>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0849" y="3107031"/>
              <a:ext cx="418081" cy="396000"/>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0167" y="3107031"/>
              <a:ext cx="418079" cy="396000"/>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71752" y="3107031"/>
              <a:ext cx="554440" cy="396000"/>
            </a:xfrm>
            <a:prstGeom prst="rect">
              <a:avLst/>
            </a:prstGeom>
          </p:spPr>
        </p:pic>
      </p:grpSp>
      <p:grpSp>
        <p:nvGrpSpPr>
          <p:cNvPr id="7" name="Group 6"/>
          <p:cNvGrpSpPr/>
          <p:nvPr/>
        </p:nvGrpSpPr>
        <p:grpSpPr>
          <a:xfrm>
            <a:off x="5541703" y="3738523"/>
            <a:ext cx="1984489" cy="400110"/>
            <a:chOff x="5541703" y="3738523"/>
            <a:chExt cx="1984489" cy="400110"/>
          </a:xfrm>
        </p:grpSpPr>
        <p:sp>
          <p:nvSpPr>
            <p:cNvPr id="35" name="TextBox 34"/>
            <p:cNvSpPr txBox="1"/>
            <p:nvPr/>
          </p:nvSpPr>
          <p:spPr>
            <a:xfrm>
              <a:off x="5541703" y="3738523"/>
              <a:ext cx="1021433" cy="400110"/>
            </a:xfrm>
            <a:prstGeom prst="rect">
              <a:avLst/>
            </a:prstGeom>
            <a:noFill/>
          </p:spPr>
          <p:txBody>
            <a:bodyPr wrap="none" rtlCol="0">
              <a:spAutoFit/>
            </a:bodyPr>
            <a:lstStyle/>
            <a:p>
              <a:r>
                <a:rPr lang="en-ZA" sz="2000" dirty="0"/>
                <a:t>2</a:t>
              </a:r>
              <a:r>
                <a:rPr lang="en-ZA" sz="2000" dirty="0" smtClean="0"/>
                <a:t>          </a:t>
              </a:r>
              <a:r>
                <a:rPr lang="en-ZA" sz="2000" dirty="0"/>
                <a:t>5</a:t>
              </a:r>
              <a:endParaRPr lang="en-GB" sz="2000" dirty="0"/>
            </a:p>
          </p:txBody>
        </p:sp>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0849" y="3742633"/>
              <a:ext cx="418081" cy="396000"/>
            </a:xfrm>
            <a:prstGeom prst="rect">
              <a:avLst/>
            </a:prstGeom>
          </p:spPr>
        </p:pic>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0167" y="3742633"/>
              <a:ext cx="418079" cy="396000"/>
            </a:xfrm>
            <a:prstGeom prst="rect">
              <a:avLst/>
            </a:prstGeom>
          </p:spPr>
        </p:pic>
        <p:pic>
          <p:nvPicPr>
            <p:cNvPr id="38" name="Picture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71752" y="3742633"/>
              <a:ext cx="554440" cy="396000"/>
            </a:xfrm>
            <a:prstGeom prst="rect">
              <a:avLst/>
            </a:prstGeom>
          </p:spPr>
        </p:pic>
      </p:grpSp>
      <p:grpSp>
        <p:nvGrpSpPr>
          <p:cNvPr id="8" name="Group 7"/>
          <p:cNvGrpSpPr/>
          <p:nvPr/>
        </p:nvGrpSpPr>
        <p:grpSpPr>
          <a:xfrm>
            <a:off x="5541703" y="4498838"/>
            <a:ext cx="1998416" cy="400980"/>
            <a:chOff x="5541703" y="4498838"/>
            <a:chExt cx="1998416" cy="400980"/>
          </a:xfrm>
        </p:grpSpPr>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5678" y="4498838"/>
              <a:ext cx="554441" cy="396000"/>
            </a:xfrm>
            <a:prstGeom prst="rect">
              <a:avLst/>
            </a:prstGeom>
          </p:spPr>
        </p:pic>
        <p:sp>
          <p:nvSpPr>
            <p:cNvPr id="39" name="TextBox 38"/>
            <p:cNvSpPr txBox="1"/>
            <p:nvPr/>
          </p:nvSpPr>
          <p:spPr>
            <a:xfrm>
              <a:off x="5541703" y="4499708"/>
              <a:ext cx="1021433" cy="400110"/>
            </a:xfrm>
            <a:prstGeom prst="rect">
              <a:avLst/>
            </a:prstGeom>
            <a:noFill/>
          </p:spPr>
          <p:txBody>
            <a:bodyPr wrap="none" rtlCol="0">
              <a:spAutoFit/>
            </a:bodyPr>
            <a:lstStyle/>
            <a:p>
              <a:r>
                <a:rPr lang="en-ZA" sz="2000" dirty="0" smtClean="0"/>
                <a:t>3          7</a:t>
              </a:r>
              <a:endParaRPr lang="en-GB" sz="2000" dirty="0"/>
            </a:p>
          </p:txBody>
        </p:sp>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0849" y="4503818"/>
              <a:ext cx="418081" cy="396000"/>
            </a:xfrm>
            <a:prstGeom prst="rect">
              <a:avLst/>
            </a:prstGeom>
          </p:spPr>
        </p:pic>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0167" y="4503818"/>
              <a:ext cx="418079" cy="396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900" decel="100000" fill="hold"/>
                                        <p:tgtEl>
                                          <p:spTgt spid="1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900" decel="100000" fill="hold"/>
                                        <p:tgtEl>
                                          <p:spTgt spid="1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0-#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Effect transition="in" filter="fade">
                                      <p:cBhvr>
                                        <p:cTn id="35" dur="500"/>
                                        <p:tgtEl>
                                          <p:spTgt spid="2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
                                            <p:txEl>
                                              <p:pRg st="1" end="1"/>
                                            </p:txEl>
                                          </p:spTgt>
                                        </p:tgtEl>
                                        <p:attrNameLst>
                                          <p:attrName>style.visibility</p:attrName>
                                        </p:attrNameLst>
                                      </p:cBhvr>
                                      <p:to>
                                        <p:strVal val="visible"/>
                                      </p:to>
                                    </p:set>
                                    <p:animEffect transition="in" filter="fade">
                                      <p:cBhvr>
                                        <p:cTn id="45" dur="500"/>
                                        <p:tgtEl>
                                          <p:spTgt spid="21">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xEl>
                                              <p:pRg st="2" end="2"/>
                                            </p:txEl>
                                          </p:spTgt>
                                        </p:tgtEl>
                                        <p:attrNameLst>
                                          <p:attrName>style.visibility</p:attrName>
                                        </p:attrNameLst>
                                      </p:cBhvr>
                                      <p:to>
                                        <p:strVal val="visible"/>
                                      </p:to>
                                    </p:set>
                                    <p:animEffect transition="in" filter="fade">
                                      <p:cBhvr>
                                        <p:cTn id="55" dur="500"/>
                                        <p:tgtEl>
                                          <p:spTgt spid="21">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1">
                                            <p:txEl>
                                              <p:pRg st="3" end="3"/>
                                            </p:txEl>
                                          </p:spTgt>
                                        </p:tgtEl>
                                        <p:attrNameLst>
                                          <p:attrName>style.visibility</p:attrName>
                                        </p:attrNameLst>
                                      </p:cBhvr>
                                      <p:to>
                                        <p:strVal val="visible"/>
                                      </p:to>
                                    </p:set>
                                    <p:animEffect transition="in" filter="fade">
                                      <p:cBhvr>
                                        <p:cTn id="65" dur="500"/>
                                        <p:tgtEl>
                                          <p:spTgt spid="21">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63600" y="1520824"/>
            <a:ext cx="7200900" cy="450056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2" name="Title 1"/>
          <p:cNvSpPr>
            <a:spLocks noGrp="1"/>
          </p:cNvSpPr>
          <p:nvPr>
            <p:ph type="title"/>
          </p:nvPr>
        </p:nvSpPr>
        <p:spPr/>
        <p:txBody>
          <a:bodyPr/>
          <a:lstStyle/>
          <a:p>
            <a:r>
              <a:rPr lang="en-ZA" dirty="0"/>
              <a:t>Example </a:t>
            </a:r>
            <a:r>
              <a:rPr lang="en-ZA" dirty="0" smtClean="0"/>
              <a:t>2.9 </a:t>
            </a:r>
            <a:r>
              <a:rPr lang="en-ZA" dirty="0"/>
              <a:t>page </a:t>
            </a:r>
            <a:r>
              <a:rPr lang="en-ZA" dirty="0" smtClean="0"/>
              <a:t>27</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2.5</a:t>
            </a:r>
            <a:endParaRPr lang="en-GB" dirty="0">
              <a:solidFill>
                <a:schemeClr val="bg1">
                  <a:lumMod val="65000"/>
                </a:schemeClr>
              </a:solidFill>
            </a:endParaRPr>
          </a:p>
        </p:txBody>
      </p:sp>
      <p:sp>
        <p:nvSpPr>
          <p:cNvPr id="11" name="Content Placeholder 2"/>
          <p:cNvSpPr txBox="1"/>
          <p:nvPr/>
        </p:nvSpPr>
        <p:spPr>
          <a:xfrm>
            <a:off x="2018259" y="1928836"/>
            <a:ext cx="5631478" cy="24647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125" indent="-365125">
              <a:lnSpc>
                <a:spcPct val="100000"/>
              </a:lnSpc>
              <a:buFont typeface="+mj-lt"/>
              <a:buAutoNum type="arabicPeriod"/>
            </a:pPr>
            <a:r>
              <a:rPr lang="en-ZA" sz="2000" dirty="0" smtClean="0"/>
              <a:t>A </a:t>
            </a:r>
            <a:r>
              <a:rPr lang="en-ZA" sz="2000" dirty="0"/>
              <a:t>restaurant makes a fruit smoothie from </a:t>
            </a:r>
            <a:endParaRPr lang="en-ZA" sz="2000" dirty="0" smtClean="0"/>
          </a:p>
          <a:p>
            <a:pPr marL="717550" indent="0">
              <a:lnSpc>
                <a:spcPct val="100000"/>
              </a:lnSpc>
              <a:buNone/>
            </a:pPr>
            <a:r>
              <a:rPr lang="en-ZA" sz="2000" dirty="0" smtClean="0"/>
              <a:t>cup yoghurt</a:t>
            </a:r>
            <a:endParaRPr lang="en-ZA" sz="2000" dirty="0" smtClean="0"/>
          </a:p>
          <a:p>
            <a:pPr marL="717550" indent="0">
              <a:lnSpc>
                <a:spcPct val="100000"/>
              </a:lnSpc>
              <a:buNone/>
            </a:pPr>
            <a:r>
              <a:rPr lang="en-ZA" sz="2000" dirty="0" smtClean="0"/>
              <a:t>cup </a:t>
            </a:r>
            <a:r>
              <a:rPr lang="en-ZA" sz="2000" dirty="0"/>
              <a:t>coconut </a:t>
            </a:r>
            <a:r>
              <a:rPr lang="en-ZA" sz="2000" dirty="0" smtClean="0"/>
              <a:t>milk,</a:t>
            </a:r>
            <a:endParaRPr lang="en-ZA" sz="2000" dirty="0" smtClean="0"/>
          </a:p>
          <a:p>
            <a:pPr marL="717550" indent="0">
              <a:lnSpc>
                <a:spcPct val="100000"/>
              </a:lnSpc>
              <a:buNone/>
            </a:pPr>
            <a:r>
              <a:rPr lang="en-ZA" sz="2000" dirty="0" smtClean="0"/>
              <a:t>cup </a:t>
            </a:r>
            <a:r>
              <a:rPr lang="en-ZA" sz="2000" dirty="0"/>
              <a:t>apple </a:t>
            </a:r>
            <a:r>
              <a:rPr lang="en-ZA" sz="2000" dirty="0" smtClean="0"/>
              <a:t>juice</a:t>
            </a:r>
            <a:endParaRPr lang="en-ZA" sz="2000" dirty="0" smtClean="0"/>
          </a:p>
          <a:p>
            <a:pPr marL="717550" indent="0">
              <a:lnSpc>
                <a:spcPct val="100000"/>
              </a:lnSpc>
              <a:buNone/>
            </a:pPr>
            <a:r>
              <a:rPr lang="en-ZA" sz="2000" dirty="0" smtClean="0"/>
              <a:t>cup </a:t>
            </a:r>
            <a:r>
              <a:rPr lang="en-ZA" sz="2000" dirty="0"/>
              <a:t>berry juice and </a:t>
            </a:r>
            <a:endParaRPr lang="en-ZA" sz="2000" dirty="0" smtClean="0"/>
          </a:p>
          <a:p>
            <a:pPr marL="717550" indent="0">
              <a:lnSpc>
                <a:spcPct val="100000"/>
              </a:lnSpc>
              <a:buNone/>
            </a:pPr>
            <a:r>
              <a:rPr lang="en-ZA" sz="2000" dirty="0" smtClean="0"/>
              <a:t>cup </a:t>
            </a:r>
            <a:r>
              <a:rPr lang="en-ZA" sz="2000" dirty="0"/>
              <a:t>of crushed pineapple. </a:t>
            </a:r>
            <a:endParaRPr lang="en-ZA" sz="2000" dirty="0" smtClean="0"/>
          </a:p>
          <a:p>
            <a:pPr marL="717550" indent="0">
              <a:lnSpc>
                <a:spcPct val="100000"/>
              </a:lnSpc>
              <a:buNone/>
            </a:pPr>
            <a:endParaRPr lang="en-ZA" sz="2000" dirty="0"/>
          </a:p>
          <a:p>
            <a:pPr marL="365125" indent="0">
              <a:lnSpc>
                <a:spcPct val="100000"/>
              </a:lnSpc>
              <a:buNone/>
            </a:pPr>
            <a:r>
              <a:rPr lang="en-ZA" sz="2000" dirty="0" smtClean="0"/>
              <a:t>How </a:t>
            </a:r>
            <a:r>
              <a:rPr lang="en-ZA" sz="2000" dirty="0"/>
              <a:t>many cups will the smoothie fill? </a:t>
            </a:r>
            <a:endParaRPr lang="en-GB" sz="2000" dirty="0"/>
          </a:p>
        </p:txBody>
      </p:sp>
      <p:grpSp>
        <p:nvGrpSpPr>
          <p:cNvPr id="20" name="Group 19"/>
          <p:cNvGrpSpPr/>
          <p:nvPr/>
        </p:nvGrpSpPr>
        <p:grpSpPr>
          <a:xfrm>
            <a:off x="352501" y="1683232"/>
            <a:ext cx="1525437" cy="1416679"/>
            <a:chOff x="352501" y="1683232"/>
            <a:chExt cx="1525437" cy="1416679"/>
          </a:xfrm>
        </p:grpSpPr>
        <p:sp>
          <p:nvSpPr>
            <p:cNvPr id="16" name="Rectangle 15"/>
            <p:cNvSpPr/>
            <p:nvPr/>
          </p:nvSpPr>
          <p:spPr>
            <a:xfrm>
              <a:off x="352501" y="1683232"/>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7" name="Picture 16"/>
            <p:cNvPicPr>
              <a:picLocks noChangeAspect="1"/>
            </p:cNvPicPr>
            <p:nvPr/>
          </p:nvPicPr>
          <p:blipFill rotWithShape="1">
            <a:blip r:embed="rId1" cstate="print">
              <a:extLst>
                <a:ext uri="{28A0092B-C50C-407E-A947-70E740481C1C}">
                  <a14:useLocalDpi xmlns:a14="http://schemas.microsoft.com/office/drawing/2010/main" val="0"/>
                </a:ext>
              </a:extLst>
            </a:blip>
            <a:srcRect l="28341" t="21938" r="24354" b="31691"/>
            <a:stretch>
              <a:fillRect/>
            </a:stretch>
          </p:blipFill>
          <p:spPr>
            <a:xfrm>
              <a:off x="626636" y="1893191"/>
              <a:ext cx="977166" cy="1010861"/>
            </a:xfrm>
            <a:prstGeom prst="rect">
              <a:avLst/>
            </a:prstGeom>
          </p:spPr>
        </p:pic>
      </p:grpSp>
      <p:graphicFrame>
        <p:nvGraphicFramePr>
          <p:cNvPr id="18" name="Content Placeholder 3"/>
          <p:cNvGraphicFramePr>
            <a:graphicFrameLocks noChangeAspect="1"/>
          </p:cNvGraphicFramePr>
          <p:nvPr/>
        </p:nvGraphicFramePr>
        <p:xfrm>
          <a:off x="2578978" y="2273083"/>
          <a:ext cx="173038" cy="415925"/>
        </p:xfrm>
        <a:graphic>
          <a:graphicData uri="http://schemas.openxmlformats.org/presentationml/2006/ole">
            <mc:AlternateContent xmlns:mc="http://schemas.openxmlformats.org/markup-compatibility/2006">
              <mc:Choice xmlns:v="urn:schemas-microsoft-com:vml" Requires="v">
                <p:oleObj spid="_x0000_s57356" name="Equation" r:id="rId2" imgW="3657600" imgH="9448800" progId="Equation.3">
                  <p:embed/>
                </p:oleObj>
              </mc:Choice>
              <mc:Fallback>
                <p:oleObj name="Equation" r:id="rId2" imgW="3657600" imgH="9448800" progId="Equation.3">
                  <p:embed/>
                  <p:pic>
                    <p:nvPicPr>
                      <p:cNvPr id="0" name="Picture 57355"/>
                      <p:cNvPicPr/>
                      <p:nvPr/>
                    </p:nvPicPr>
                    <p:blipFill>
                      <a:blip r:embed="rId3"/>
                      <a:stretch>
                        <a:fillRect/>
                      </a:stretch>
                    </p:blipFill>
                    <p:spPr>
                      <a:xfrm>
                        <a:off x="2578978" y="2273083"/>
                        <a:ext cx="173038" cy="415925"/>
                      </a:xfrm>
                      <a:prstGeom prst="rect">
                        <a:avLst/>
                      </a:prstGeom>
                    </p:spPr>
                  </p:pic>
                </p:oleObj>
              </mc:Fallback>
            </mc:AlternateContent>
          </a:graphicData>
        </a:graphic>
      </p:graphicFrame>
      <p:graphicFrame>
        <p:nvGraphicFramePr>
          <p:cNvPr id="19" name="Content Placeholder 3"/>
          <p:cNvGraphicFramePr>
            <a:graphicFrameLocks noChangeAspect="1"/>
          </p:cNvGraphicFramePr>
          <p:nvPr/>
        </p:nvGraphicFramePr>
        <p:xfrm>
          <a:off x="2578978" y="2711670"/>
          <a:ext cx="173038" cy="415925"/>
        </p:xfrm>
        <a:graphic>
          <a:graphicData uri="http://schemas.openxmlformats.org/presentationml/2006/ole">
            <mc:AlternateContent xmlns:mc="http://schemas.openxmlformats.org/markup-compatibility/2006">
              <mc:Choice xmlns:v="urn:schemas-microsoft-com:vml" Requires="v">
                <p:oleObj spid="_x0000_s57357" name="Equation" r:id="rId4" imgW="3657600" imgH="9448800" progId="Equation.3">
                  <p:embed/>
                </p:oleObj>
              </mc:Choice>
              <mc:Fallback>
                <p:oleObj name="Equation" r:id="rId4" imgW="3657600" imgH="9448800" progId="Equation.3">
                  <p:embed/>
                  <p:pic>
                    <p:nvPicPr>
                      <p:cNvPr id="0" name="Picture 57356"/>
                      <p:cNvPicPr/>
                      <p:nvPr/>
                    </p:nvPicPr>
                    <p:blipFill>
                      <a:blip r:embed="rId5"/>
                      <a:stretch>
                        <a:fillRect/>
                      </a:stretch>
                    </p:blipFill>
                    <p:spPr>
                      <a:xfrm>
                        <a:off x="2578978" y="2711670"/>
                        <a:ext cx="173038" cy="415925"/>
                      </a:xfrm>
                      <a:prstGeom prst="rect">
                        <a:avLst/>
                      </a:prstGeom>
                    </p:spPr>
                  </p:pic>
                </p:oleObj>
              </mc:Fallback>
            </mc:AlternateContent>
          </a:graphicData>
        </a:graphic>
      </p:graphicFrame>
      <p:graphicFrame>
        <p:nvGraphicFramePr>
          <p:cNvPr id="21" name="Content Placeholder 3"/>
          <p:cNvGraphicFramePr>
            <a:graphicFrameLocks noChangeAspect="1"/>
          </p:cNvGraphicFramePr>
          <p:nvPr/>
        </p:nvGraphicFramePr>
        <p:xfrm>
          <a:off x="2589433" y="3155731"/>
          <a:ext cx="158750" cy="415925"/>
        </p:xfrm>
        <a:graphic>
          <a:graphicData uri="http://schemas.openxmlformats.org/presentationml/2006/ole">
            <mc:AlternateContent xmlns:mc="http://schemas.openxmlformats.org/markup-compatibility/2006">
              <mc:Choice xmlns:v="urn:schemas-microsoft-com:vml" Requires="v">
                <p:oleObj spid="_x0000_s57358" name="Equation" r:id="rId6" imgW="3352800" imgH="9448800" progId="Equation.3">
                  <p:embed/>
                </p:oleObj>
              </mc:Choice>
              <mc:Fallback>
                <p:oleObj name="Equation" r:id="rId6" imgW="3352800" imgH="9448800" progId="Equation.3">
                  <p:embed/>
                  <p:pic>
                    <p:nvPicPr>
                      <p:cNvPr id="0" name="Picture 57357"/>
                      <p:cNvPicPr/>
                      <p:nvPr/>
                    </p:nvPicPr>
                    <p:blipFill>
                      <a:blip r:embed="rId7"/>
                      <a:stretch>
                        <a:fillRect/>
                      </a:stretch>
                    </p:blipFill>
                    <p:spPr>
                      <a:xfrm>
                        <a:off x="2589433" y="3155731"/>
                        <a:ext cx="158750" cy="415925"/>
                      </a:xfrm>
                      <a:prstGeom prst="rect">
                        <a:avLst/>
                      </a:prstGeom>
                    </p:spPr>
                  </p:pic>
                </p:oleObj>
              </mc:Fallback>
            </mc:AlternateContent>
          </a:graphicData>
        </a:graphic>
      </p:graphicFrame>
      <p:graphicFrame>
        <p:nvGraphicFramePr>
          <p:cNvPr id="22" name="Content Placeholder 3"/>
          <p:cNvGraphicFramePr>
            <a:graphicFrameLocks noChangeAspect="1"/>
          </p:cNvGraphicFramePr>
          <p:nvPr/>
        </p:nvGraphicFramePr>
        <p:xfrm>
          <a:off x="2554754" y="3606604"/>
          <a:ext cx="173038" cy="415925"/>
        </p:xfrm>
        <a:graphic>
          <a:graphicData uri="http://schemas.openxmlformats.org/presentationml/2006/ole">
            <mc:AlternateContent xmlns:mc="http://schemas.openxmlformats.org/markup-compatibility/2006">
              <mc:Choice xmlns:v="urn:schemas-microsoft-com:vml" Requires="v">
                <p:oleObj spid="_x0000_s57359" name="Equation" r:id="rId8" imgW="3657600" imgH="9448800" progId="Equation.3">
                  <p:embed/>
                </p:oleObj>
              </mc:Choice>
              <mc:Fallback>
                <p:oleObj name="Equation" r:id="rId8" imgW="3657600" imgH="9448800" progId="Equation.3">
                  <p:embed/>
                  <p:pic>
                    <p:nvPicPr>
                      <p:cNvPr id="0" name="Picture 57358"/>
                      <p:cNvPicPr/>
                      <p:nvPr/>
                    </p:nvPicPr>
                    <p:blipFill>
                      <a:blip r:embed="rId9"/>
                      <a:stretch>
                        <a:fillRect/>
                      </a:stretch>
                    </p:blipFill>
                    <p:spPr>
                      <a:xfrm>
                        <a:off x="2554754" y="3606604"/>
                        <a:ext cx="173038" cy="415925"/>
                      </a:xfrm>
                      <a:prstGeom prst="rect">
                        <a:avLst/>
                      </a:prstGeom>
                    </p:spPr>
                  </p:pic>
                </p:oleObj>
              </mc:Fallback>
            </mc:AlternateContent>
          </a:graphicData>
        </a:graphic>
      </p:graphicFrame>
      <p:graphicFrame>
        <p:nvGraphicFramePr>
          <p:cNvPr id="23" name="Content Placeholder 3"/>
          <p:cNvGraphicFramePr>
            <a:graphicFrameLocks noChangeAspect="1"/>
          </p:cNvGraphicFramePr>
          <p:nvPr/>
        </p:nvGraphicFramePr>
        <p:xfrm>
          <a:off x="2566477" y="4091256"/>
          <a:ext cx="173038" cy="415925"/>
        </p:xfrm>
        <a:graphic>
          <a:graphicData uri="http://schemas.openxmlformats.org/presentationml/2006/ole">
            <mc:AlternateContent xmlns:mc="http://schemas.openxmlformats.org/markup-compatibility/2006">
              <mc:Choice xmlns:v="urn:schemas-microsoft-com:vml" Requires="v">
                <p:oleObj spid="_x0000_s57360" name="Equation" r:id="rId10" imgW="3657600" imgH="9448800" progId="Equation.3">
                  <p:embed/>
                </p:oleObj>
              </mc:Choice>
              <mc:Fallback>
                <p:oleObj name="Equation" r:id="rId10" imgW="3657600" imgH="9448800" progId="Equation.3">
                  <p:embed/>
                  <p:pic>
                    <p:nvPicPr>
                      <p:cNvPr id="0" name="Picture 57359"/>
                      <p:cNvPicPr/>
                      <p:nvPr/>
                    </p:nvPicPr>
                    <p:blipFill>
                      <a:blip r:embed="rId9"/>
                      <a:stretch>
                        <a:fillRect/>
                      </a:stretch>
                    </p:blipFill>
                    <p:spPr>
                      <a:xfrm>
                        <a:off x="2566477" y="4091256"/>
                        <a:ext cx="173038" cy="415925"/>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2.9 page 27</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2.5</a:t>
            </a:r>
            <a:endParaRPr lang="en-GB" dirty="0">
              <a:solidFill>
                <a:schemeClr val="bg1">
                  <a:lumMod val="65000"/>
                </a:schemeClr>
              </a:solidFill>
            </a:endParaRPr>
          </a:p>
        </p:txBody>
      </p:sp>
      <p:sp>
        <p:nvSpPr>
          <p:cNvPr id="15" name="Rectangle 14"/>
          <p:cNvSpPr/>
          <p:nvPr/>
        </p:nvSpPr>
        <p:spPr>
          <a:xfrm>
            <a:off x="861646" y="1520825"/>
            <a:ext cx="7202854" cy="450056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6" name="Group 15"/>
          <p:cNvGrpSpPr/>
          <p:nvPr/>
        </p:nvGrpSpPr>
        <p:grpSpPr>
          <a:xfrm>
            <a:off x="352501" y="1683233"/>
            <a:ext cx="1525437" cy="1416679"/>
            <a:chOff x="352501" y="1521403"/>
            <a:chExt cx="1525437" cy="1416679"/>
          </a:xfrm>
        </p:grpSpPr>
        <p:sp>
          <p:nvSpPr>
            <p:cNvPr id="17" name="Rectangle 16"/>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8" name="Picture 17"/>
            <p:cNvPicPr>
              <a:picLocks noChangeAspect="1"/>
            </p:cNvPicPr>
            <p:nvPr/>
          </p:nvPicPr>
          <p:blipFill rotWithShape="1">
            <a:blip r:embed="rId1"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0143" y="2305329"/>
            <a:ext cx="2756432" cy="3257001"/>
          </a:xfrm>
          <a:prstGeom prst="rect">
            <a:avLst/>
          </a:prstGeom>
          <a:noFill/>
          <a:ln>
            <a:noFill/>
          </a:ln>
        </p:spPr>
      </p:pic>
      <p:graphicFrame>
        <p:nvGraphicFramePr>
          <p:cNvPr id="37" name="Content Placeholder 3"/>
          <p:cNvGraphicFramePr>
            <a:graphicFrameLocks noChangeAspect="1"/>
          </p:cNvGraphicFramePr>
          <p:nvPr/>
        </p:nvGraphicFramePr>
        <p:xfrm>
          <a:off x="2687221" y="1949401"/>
          <a:ext cx="1926752" cy="648000"/>
        </p:xfrm>
        <a:graphic>
          <a:graphicData uri="http://schemas.openxmlformats.org/presentationml/2006/ole">
            <mc:AlternateContent xmlns:mc="http://schemas.openxmlformats.org/markup-compatibility/2006">
              <mc:Choice xmlns:v="urn:schemas-microsoft-com:vml" Requires="v">
                <p:oleObj spid="_x0000_s58378" name="Equation" r:id="rId3" imgW="26212800" imgH="9448800" progId="Equation.3">
                  <p:embed/>
                </p:oleObj>
              </mc:Choice>
              <mc:Fallback>
                <p:oleObj name="Equation" r:id="rId3" imgW="26212800" imgH="9448800" progId="Equation.3">
                  <p:embed/>
                  <p:pic>
                    <p:nvPicPr>
                      <p:cNvPr id="0" name="Picture 58377"/>
                      <p:cNvPicPr/>
                      <p:nvPr/>
                    </p:nvPicPr>
                    <p:blipFill>
                      <a:blip r:embed="rId4"/>
                      <a:stretch>
                        <a:fillRect/>
                      </a:stretch>
                    </p:blipFill>
                    <p:spPr>
                      <a:xfrm>
                        <a:off x="2687221" y="1949401"/>
                        <a:ext cx="1926752" cy="648000"/>
                      </a:xfrm>
                      <a:prstGeom prst="rect">
                        <a:avLst/>
                      </a:prstGeom>
                    </p:spPr>
                  </p:pic>
                </p:oleObj>
              </mc:Fallback>
            </mc:AlternateContent>
          </a:graphicData>
        </a:graphic>
      </p:graphicFrame>
      <p:graphicFrame>
        <p:nvGraphicFramePr>
          <p:cNvPr id="14" name="Content Placeholder 3"/>
          <p:cNvGraphicFramePr>
            <a:graphicFrameLocks noChangeAspect="1"/>
          </p:cNvGraphicFramePr>
          <p:nvPr/>
        </p:nvGraphicFramePr>
        <p:xfrm>
          <a:off x="2452101" y="2817663"/>
          <a:ext cx="2823601" cy="648000"/>
        </p:xfrm>
        <a:graphic>
          <a:graphicData uri="http://schemas.openxmlformats.org/presentationml/2006/ole">
            <mc:AlternateContent xmlns:mc="http://schemas.openxmlformats.org/markup-compatibility/2006">
              <mc:Choice xmlns:v="urn:schemas-microsoft-com:vml" Requires="v">
                <p:oleObj spid="_x0000_s58379" name="Equation" r:id="rId5" imgW="38404800" imgH="9448800" progId="Equation.3">
                  <p:embed/>
                </p:oleObj>
              </mc:Choice>
              <mc:Fallback>
                <p:oleObj name="Equation" r:id="rId5" imgW="38404800" imgH="9448800" progId="Equation.3">
                  <p:embed/>
                  <p:pic>
                    <p:nvPicPr>
                      <p:cNvPr id="0" name="Picture 58378"/>
                      <p:cNvPicPr/>
                      <p:nvPr/>
                    </p:nvPicPr>
                    <p:blipFill>
                      <a:blip r:embed="rId6"/>
                      <a:stretch>
                        <a:fillRect/>
                      </a:stretch>
                    </p:blipFill>
                    <p:spPr>
                      <a:xfrm>
                        <a:off x="2452101" y="2817663"/>
                        <a:ext cx="2823601" cy="648000"/>
                      </a:xfrm>
                      <a:prstGeom prst="rect">
                        <a:avLst/>
                      </a:prstGeom>
                    </p:spPr>
                  </p:pic>
                </p:oleObj>
              </mc:Fallback>
            </mc:AlternateContent>
          </a:graphicData>
        </a:graphic>
      </p:graphicFrame>
      <p:graphicFrame>
        <p:nvGraphicFramePr>
          <p:cNvPr id="20" name="Content Placeholder 3"/>
          <p:cNvGraphicFramePr>
            <a:graphicFrameLocks noChangeAspect="1"/>
          </p:cNvGraphicFramePr>
          <p:nvPr/>
        </p:nvGraphicFramePr>
        <p:xfrm>
          <a:off x="2478327" y="3677187"/>
          <a:ext cx="603650" cy="648000"/>
        </p:xfrm>
        <a:graphic>
          <a:graphicData uri="http://schemas.openxmlformats.org/presentationml/2006/ole">
            <mc:AlternateContent xmlns:mc="http://schemas.openxmlformats.org/markup-compatibility/2006">
              <mc:Choice xmlns:v="urn:schemas-microsoft-com:vml" Requires="v">
                <p:oleObj spid="_x0000_s58380" name="Equation" r:id="rId7" imgW="8229600" imgH="9448800" progId="Equation.3">
                  <p:embed/>
                </p:oleObj>
              </mc:Choice>
              <mc:Fallback>
                <p:oleObj name="Equation" r:id="rId7" imgW="8229600" imgH="9448800" progId="Equation.3">
                  <p:embed/>
                  <p:pic>
                    <p:nvPicPr>
                      <p:cNvPr id="0" name="Picture 58379"/>
                      <p:cNvPicPr/>
                      <p:nvPr/>
                    </p:nvPicPr>
                    <p:blipFill>
                      <a:blip r:embed="rId8"/>
                      <a:stretch>
                        <a:fillRect/>
                      </a:stretch>
                    </p:blipFill>
                    <p:spPr>
                      <a:xfrm>
                        <a:off x="2478327" y="3677187"/>
                        <a:ext cx="603650" cy="648000"/>
                      </a:xfrm>
                      <a:prstGeom prst="rect">
                        <a:avLst/>
                      </a:prstGeom>
                    </p:spPr>
                  </p:pic>
                </p:oleObj>
              </mc:Fallback>
            </mc:AlternateContent>
          </a:graphicData>
        </a:graphic>
      </p:graphicFrame>
      <p:graphicFrame>
        <p:nvGraphicFramePr>
          <p:cNvPr id="21" name="Content Placeholder 3"/>
          <p:cNvGraphicFramePr>
            <a:graphicFrameLocks noChangeAspect="1"/>
          </p:cNvGraphicFramePr>
          <p:nvPr/>
        </p:nvGraphicFramePr>
        <p:xfrm>
          <a:off x="2521366" y="4476198"/>
          <a:ext cx="714524" cy="648000"/>
        </p:xfrm>
        <a:graphic>
          <a:graphicData uri="http://schemas.openxmlformats.org/presentationml/2006/ole">
            <mc:AlternateContent xmlns:mc="http://schemas.openxmlformats.org/markup-compatibility/2006">
              <mc:Choice xmlns:v="urn:schemas-microsoft-com:vml" Requires="v">
                <p:oleObj spid="_x0000_s58381" name="Equation" r:id="rId9" imgW="9753600" imgH="9448800" progId="Equation.3">
                  <p:embed/>
                </p:oleObj>
              </mc:Choice>
              <mc:Fallback>
                <p:oleObj name="Equation" r:id="rId9" imgW="9753600" imgH="9448800" progId="Equation.3">
                  <p:embed/>
                  <p:pic>
                    <p:nvPicPr>
                      <p:cNvPr id="0" name="Picture 58380"/>
                      <p:cNvPicPr/>
                      <p:nvPr/>
                    </p:nvPicPr>
                    <p:blipFill>
                      <a:blip r:embed="rId10"/>
                      <a:stretch>
                        <a:fillRect/>
                      </a:stretch>
                    </p:blipFill>
                    <p:spPr>
                      <a:xfrm>
                        <a:off x="2521366" y="4476198"/>
                        <a:ext cx="714524" cy="648000"/>
                      </a:xfrm>
                      <a:prstGeom prst="rect">
                        <a:avLst/>
                      </a:prstGeom>
                    </p:spPr>
                  </p:pic>
                </p:oleObj>
              </mc:Fallback>
            </mc:AlternateContent>
          </a:graphicData>
        </a:graphic>
      </p:graphicFrame>
      <p:sp>
        <p:nvSpPr>
          <p:cNvPr id="22" name="Content Placeholder 2"/>
          <p:cNvSpPr txBox="1"/>
          <p:nvPr/>
        </p:nvSpPr>
        <p:spPr>
          <a:xfrm>
            <a:off x="2018259" y="1928836"/>
            <a:ext cx="5631478" cy="24647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125" indent="-365125">
              <a:lnSpc>
                <a:spcPct val="100000"/>
              </a:lnSpc>
              <a:buFont typeface="+mj-lt"/>
              <a:buAutoNum type="arabicPeriod"/>
            </a:pPr>
            <a:r>
              <a:rPr lang="en-GB" sz="2000" dirty="0" smtClean="0"/>
              <a:t> </a:t>
            </a:r>
            <a:endParaRPr lang="en-GB" sz="2000" dirty="0"/>
          </a:p>
        </p:txBody>
      </p:sp>
      <p:sp>
        <p:nvSpPr>
          <p:cNvPr id="3" name="TextBox 2"/>
          <p:cNvSpPr txBox="1"/>
          <p:nvPr/>
        </p:nvSpPr>
        <p:spPr>
          <a:xfrm>
            <a:off x="3249637" y="4571999"/>
            <a:ext cx="707501" cy="430887"/>
          </a:xfrm>
          <a:prstGeom prst="rect">
            <a:avLst/>
          </a:prstGeom>
          <a:noFill/>
        </p:spPr>
        <p:txBody>
          <a:bodyPr wrap="none" rtlCol="0">
            <a:spAutoFit/>
          </a:bodyPr>
          <a:lstStyle/>
          <a:p>
            <a:r>
              <a:rPr lang="en-ZA" sz="2200" dirty="0" smtClean="0"/>
              <a:t>cups</a:t>
            </a:r>
            <a:endParaRPr lang="en-ZA" sz="2200" dirty="0"/>
          </a:p>
        </p:txBody>
      </p:sp>
      <p:sp>
        <p:nvSpPr>
          <p:cNvPr id="23" name="TextBox 22"/>
          <p:cNvSpPr txBox="1"/>
          <p:nvPr/>
        </p:nvSpPr>
        <p:spPr>
          <a:xfrm>
            <a:off x="5521115" y="2849275"/>
            <a:ext cx="2202052" cy="584775"/>
          </a:xfrm>
          <a:prstGeom prst="rect">
            <a:avLst/>
          </a:prstGeom>
          <a:noFill/>
        </p:spPr>
        <p:txBody>
          <a:bodyPr wrap="square" rtlCol="0">
            <a:spAutoFit/>
          </a:bodyPr>
          <a:lstStyle/>
          <a:p>
            <a:r>
              <a:rPr lang="en-ZA" sz="1600" dirty="0" smtClean="0">
                <a:solidFill>
                  <a:srgbClr val="FFFFFF"/>
                </a:solidFill>
              </a:rPr>
              <a:t>Lowest common denominator of 20</a:t>
            </a:r>
            <a:endParaRPr lang="en-ZA" sz="1600" dirty="0">
              <a:solidFill>
                <a:srgbClr val="FFFFFF"/>
              </a:solidFill>
            </a:endParaRPr>
          </a:p>
        </p:txBody>
      </p:sp>
      <p:sp>
        <p:nvSpPr>
          <p:cNvPr id="24" name="TextBox 23"/>
          <p:cNvSpPr txBox="1"/>
          <p:nvPr/>
        </p:nvSpPr>
        <p:spPr>
          <a:xfrm>
            <a:off x="5518103" y="3831671"/>
            <a:ext cx="2202052" cy="338554"/>
          </a:xfrm>
          <a:prstGeom prst="rect">
            <a:avLst/>
          </a:prstGeom>
          <a:noFill/>
        </p:spPr>
        <p:txBody>
          <a:bodyPr wrap="square" rtlCol="0">
            <a:spAutoFit/>
          </a:bodyPr>
          <a:lstStyle/>
          <a:p>
            <a:r>
              <a:rPr lang="en-ZA" sz="1600" dirty="0" smtClean="0">
                <a:solidFill>
                  <a:srgbClr val="FFFFFF"/>
                </a:solidFill>
              </a:rPr>
              <a:t>Add numerators</a:t>
            </a:r>
            <a:endParaRPr lang="en-ZA" sz="1600" dirty="0">
              <a:solidFill>
                <a:srgbClr val="FFFFFF"/>
              </a:solidFill>
            </a:endParaRPr>
          </a:p>
        </p:txBody>
      </p:sp>
      <p:sp>
        <p:nvSpPr>
          <p:cNvPr id="25" name="TextBox 24"/>
          <p:cNvSpPr txBox="1"/>
          <p:nvPr/>
        </p:nvSpPr>
        <p:spPr>
          <a:xfrm>
            <a:off x="5546235" y="4532709"/>
            <a:ext cx="2202052" cy="584775"/>
          </a:xfrm>
          <a:prstGeom prst="rect">
            <a:avLst/>
          </a:prstGeom>
          <a:noFill/>
        </p:spPr>
        <p:txBody>
          <a:bodyPr wrap="square" rtlCol="0">
            <a:spAutoFit/>
          </a:bodyPr>
          <a:lstStyle/>
          <a:p>
            <a:r>
              <a:rPr lang="en-ZA" sz="1600" dirty="0" smtClean="0">
                <a:solidFill>
                  <a:srgbClr val="FFFFFF"/>
                </a:solidFill>
              </a:rPr>
              <a:t>Change to mixed fraction</a:t>
            </a:r>
            <a:endParaRPr lang="en-ZA" sz="1600" dirty="0">
              <a:solidFill>
                <a:srgbClr val="FFFFFF"/>
              </a:solidFill>
            </a:endParaRPr>
          </a:p>
        </p:txBody>
      </p:sp>
      <p:sp>
        <p:nvSpPr>
          <p:cNvPr id="26" name="TextBox 25"/>
          <p:cNvSpPr txBox="1"/>
          <p:nvPr/>
        </p:nvSpPr>
        <p:spPr>
          <a:xfrm>
            <a:off x="2454537" y="5337175"/>
            <a:ext cx="3960251" cy="430887"/>
          </a:xfrm>
          <a:prstGeom prst="rect">
            <a:avLst/>
          </a:prstGeom>
          <a:noFill/>
        </p:spPr>
        <p:txBody>
          <a:bodyPr wrap="none" rtlCol="0">
            <a:spAutoFit/>
          </a:bodyPr>
          <a:lstStyle/>
          <a:p>
            <a:r>
              <a:rPr lang="en-ZA" sz="2200" dirty="0" smtClean="0"/>
              <a:t>OR Using a calculator = 1,45 cups</a:t>
            </a:r>
            <a:endParaRPr lang="en-ZA"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6"/>
                                        </p:tgtEl>
                                      </p:cBhvr>
                                    </p:animEffect>
                                    <p:set>
                                      <p:cBhvr>
                                        <p:cTn id="7" dur="1" fill="hold">
                                          <p:stCondLst>
                                            <p:cond delay="499"/>
                                          </p:stCondLst>
                                        </p:cTn>
                                        <p:tgtEl>
                                          <p:spTgt spid="3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900" decel="100000" fill="hold"/>
                                        <p:tgtEl>
                                          <p:spTgt spid="1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xEl>
                                              <p:pRg st="0" end="0"/>
                                            </p:txEl>
                                          </p:spTgt>
                                        </p:tgtEl>
                                        <p:attrNameLst>
                                          <p:attrName>style.visibility</p:attrName>
                                        </p:attrNameLst>
                                      </p:cBhvr>
                                      <p:to>
                                        <p:strVal val="visible"/>
                                      </p:to>
                                    </p:set>
                                    <p:animEffect transition="in" filter="fade">
                                      <p:cBhvr>
                                        <p:cTn id="26" dur="500"/>
                                        <p:tgtEl>
                                          <p:spTgt spid="2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6">
                                            <p:txEl>
                                              <p:pRg st="0" end="0"/>
                                            </p:txEl>
                                          </p:spTgt>
                                        </p:tgtEl>
                                        <p:attrNameLst>
                                          <p:attrName>style.visibility</p:attrName>
                                        </p:attrNameLst>
                                      </p:cBhvr>
                                      <p:to>
                                        <p:strVal val="visible"/>
                                      </p:to>
                                    </p:set>
                                    <p:animEffect transition="in" filter="fade">
                                      <p:cBhvr>
                                        <p:cTn id="61"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23" grpId="0"/>
      <p:bldP spid="24" grpId="0"/>
      <p:bldP spid="25" grpId="0"/>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863600" y="1412875"/>
            <a:ext cx="7198724" cy="1238885"/>
            <a:chOff x="863600" y="1412875"/>
            <a:chExt cx="7198724" cy="1238885"/>
          </a:xfrm>
        </p:grpSpPr>
        <p:grpSp>
          <p:nvGrpSpPr>
            <p:cNvPr id="9" name="Group 8"/>
            <p:cNvGrpSpPr/>
            <p:nvPr/>
          </p:nvGrpSpPr>
          <p:grpSpPr>
            <a:xfrm>
              <a:off x="863600" y="1412875"/>
              <a:ext cx="7198724" cy="1238885"/>
              <a:chOff x="863600" y="2622794"/>
              <a:chExt cx="7198724" cy="1238885"/>
            </a:xfrm>
          </p:grpSpPr>
          <p:sp>
            <p:nvSpPr>
              <p:cNvPr id="10" name="Rectangle 9"/>
              <p:cNvSpPr/>
              <p:nvPr/>
            </p:nvSpPr>
            <p:spPr>
              <a:xfrm>
                <a:off x="863600" y="2622794"/>
                <a:ext cx="7198724" cy="123888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sp>
            <p:nvSpPr>
              <p:cNvPr id="12" name="Content Placeholder 2"/>
              <p:cNvSpPr txBox="1"/>
              <p:nvPr/>
            </p:nvSpPr>
            <p:spPr>
              <a:xfrm>
                <a:off x="1471448" y="2859129"/>
                <a:ext cx="6590875" cy="8107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b="1" i="1" dirty="0" smtClean="0">
                    <a:solidFill>
                      <a:schemeClr val="bg1"/>
                    </a:solidFill>
                  </a:rPr>
                  <a:t>Example </a:t>
                </a:r>
                <a:r>
                  <a:rPr lang="en-ZA" sz="2000" b="1" i="1" dirty="0">
                    <a:solidFill>
                      <a:schemeClr val="bg1"/>
                    </a:solidFill>
                  </a:rPr>
                  <a:t>2.7 page 26</a:t>
                </a:r>
                <a:endParaRPr lang="en-ZA" sz="2000" b="1" i="1" dirty="0" smtClean="0">
                  <a:solidFill>
                    <a:schemeClr val="bg1"/>
                  </a:solidFill>
                </a:endParaRPr>
              </a:p>
              <a:p>
                <a:pPr marL="263525" indent="-263525">
                  <a:buFont typeface="+mj-lt"/>
                  <a:buAutoNum type="arabicPeriod"/>
                </a:pPr>
                <a:r>
                  <a:rPr lang="en-ZA" sz="2000" dirty="0" smtClean="0"/>
                  <a:t>Find</a:t>
                </a:r>
                <a:endParaRPr lang="en-ZA" sz="2000" dirty="0"/>
              </a:p>
            </p:txBody>
          </p:sp>
        </p:grpSp>
        <p:graphicFrame>
          <p:nvGraphicFramePr>
            <p:cNvPr id="44" name="Object 43"/>
            <p:cNvGraphicFramePr/>
            <p:nvPr/>
          </p:nvGraphicFramePr>
          <p:xfrm>
            <a:off x="2314987" y="1915797"/>
            <a:ext cx="1148303" cy="661130"/>
          </p:xfrm>
          <a:graphic>
            <a:graphicData uri="http://schemas.openxmlformats.org/presentationml/2006/ole">
              <mc:AlternateContent xmlns:mc="http://schemas.openxmlformats.org/markup-compatibility/2006">
                <mc:Choice xmlns:v="urn:schemas-microsoft-com:vml" Requires="v">
                  <p:oleObj spid="_x0000_s49342" name="Equation" r:id="rId1" imgW="14935200" imgH="9448800" progId="Equation.DSMT4">
                    <p:embed/>
                  </p:oleObj>
                </mc:Choice>
                <mc:Fallback>
                  <p:oleObj name="Equation" r:id="rId1" imgW="14935200" imgH="9448800" progId="Equation.DSMT4">
                    <p:embed/>
                    <p:pic>
                      <p:nvPicPr>
                        <p:cNvPr id="0" name="Picture 49312"/>
                        <p:cNvPicPr/>
                        <p:nvPr/>
                      </p:nvPicPr>
                      <p:blipFill>
                        <a:blip r:embed="rId2"/>
                        <a:stretch>
                          <a:fillRect/>
                        </a:stretch>
                      </p:blipFill>
                      <p:spPr>
                        <a:xfrm>
                          <a:off x="2314987" y="1915797"/>
                          <a:ext cx="1148303" cy="661130"/>
                        </a:xfrm>
                        <a:prstGeom prst="rect">
                          <a:avLst/>
                        </a:prstGeom>
                      </p:spPr>
                    </p:pic>
                  </p:oleObj>
                </mc:Fallback>
              </mc:AlternateContent>
            </a:graphicData>
          </a:graphic>
        </p:graphicFrame>
      </p:grpSp>
      <p:sp>
        <p:nvSpPr>
          <p:cNvPr id="2" name="Title 1"/>
          <p:cNvSpPr>
            <a:spLocks noGrp="1"/>
          </p:cNvSpPr>
          <p:nvPr>
            <p:ph type="title"/>
          </p:nvPr>
        </p:nvSpPr>
        <p:spPr/>
        <p:txBody>
          <a:bodyPr/>
          <a:lstStyle/>
          <a:p>
            <a:r>
              <a:rPr lang="en-ZA" dirty="0"/>
              <a:t>Multiplying fractions</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2.3</a:t>
            </a:r>
            <a:endParaRPr lang="en-GB" dirty="0">
              <a:solidFill>
                <a:schemeClr val="bg1">
                  <a:lumMod val="65000"/>
                </a:schemeClr>
              </a:solidFill>
            </a:endParaRPr>
          </a:p>
        </p:txBody>
      </p:sp>
      <p:grpSp>
        <p:nvGrpSpPr>
          <p:cNvPr id="13" name="Group 12"/>
          <p:cNvGrpSpPr/>
          <p:nvPr/>
        </p:nvGrpSpPr>
        <p:grpSpPr>
          <a:xfrm>
            <a:off x="352501" y="1504151"/>
            <a:ext cx="1029149" cy="955774"/>
            <a:chOff x="352501" y="2871461"/>
            <a:chExt cx="1525437" cy="1416679"/>
          </a:xfrm>
        </p:grpSpPr>
        <p:sp>
          <p:nvSpPr>
            <p:cNvPr id="14" name="Rectangle 13"/>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2928" y="2043857"/>
            <a:ext cx="2970444" cy="3509878"/>
          </a:xfrm>
          <a:prstGeom prst="rect">
            <a:avLst/>
          </a:prstGeom>
          <a:noFill/>
          <a:ln>
            <a:noFill/>
          </a:ln>
        </p:spPr>
      </p:pic>
      <p:sp>
        <p:nvSpPr>
          <p:cNvPr id="45" name="Rectangle 44"/>
          <p:cNvSpPr/>
          <p:nvPr/>
        </p:nvSpPr>
        <p:spPr>
          <a:xfrm>
            <a:off x="863600" y="2897492"/>
            <a:ext cx="7198724" cy="312389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46" name="Group 45"/>
          <p:cNvGrpSpPr>
            <a:grpSpLocks noChangeAspect="1"/>
          </p:cNvGrpSpPr>
          <p:nvPr/>
        </p:nvGrpSpPr>
        <p:grpSpPr>
          <a:xfrm>
            <a:off x="348042" y="2986941"/>
            <a:ext cx="1031115" cy="957600"/>
            <a:chOff x="352501" y="1521403"/>
            <a:chExt cx="1525437" cy="1416679"/>
          </a:xfrm>
        </p:grpSpPr>
        <p:sp>
          <p:nvSpPr>
            <p:cNvPr id="47" name="Rectangle 46"/>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48" name="Picture 47"/>
            <p:cNvPicPr>
              <a:picLocks noChangeAspect="1"/>
            </p:cNvPicPr>
            <p:nvPr/>
          </p:nvPicPr>
          <p:blipFill rotWithShape="1">
            <a:blip r:embed="rId5"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49" name="TextBox 48"/>
          <p:cNvSpPr txBox="1"/>
          <p:nvPr/>
        </p:nvSpPr>
        <p:spPr>
          <a:xfrm>
            <a:off x="1598519" y="3314577"/>
            <a:ext cx="2412421" cy="400110"/>
          </a:xfrm>
          <a:prstGeom prst="rect">
            <a:avLst/>
          </a:prstGeom>
          <a:noFill/>
        </p:spPr>
        <p:txBody>
          <a:bodyPr wrap="square" rtlCol="0">
            <a:spAutoFit/>
          </a:bodyPr>
          <a:lstStyle/>
          <a:p>
            <a:r>
              <a:rPr lang="en-ZA" sz="2000" b="1" dirty="0" smtClean="0">
                <a:solidFill>
                  <a:schemeClr val="bg1"/>
                </a:solidFill>
              </a:rPr>
              <a:t>Without </a:t>
            </a:r>
            <a:r>
              <a:rPr lang="en-ZA" sz="2000" b="1" dirty="0">
                <a:solidFill>
                  <a:schemeClr val="bg1"/>
                </a:solidFill>
              </a:rPr>
              <a:t>a calculator</a:t>
            </a:r>
            <a:r>
              <a:rPr lang="en-ZA" sz="2000" b="1" dirty="0" smtClean="0">
                <a:solidFill>
                  <a:schemeClr val="bg1"/>
                </a:solidFill>
              </a:rPr>
              <a:t>:</a:t>
            </a:r>
            <a:endParaRPr lang="en-ZA" sz="2000" b="1" dirty="0">
              <a:solidFill>
                <a:schemeClr val="bg1"/>
              </a:solidFill>
            </a:endParaRPr>
          </a:p>
        </p:txBody>
      </p:sp>
      <p:sp>
        <p:nvSpPr>
          <p:cNvPr id="50" name="TextBox 49"/>
          <p:cNvSpPr txBox="1"/>
          <p:nvPr/>
        </p:nvSpPr>
        <p:spPr>
          <a:xfrm>
            <a:off x="4755425" y="3316327"/>
            <a:ext cx="2278234" cy="400110"/>
          </a:xfrm>
          <a:prstGeom prst="rect">
            <a:avLst/>
          </a:prstGeom>
          <a:noFill/>
        </p:spPr>
        <p:txBody>
          <a:bodyPr wrap="square" rtlCol="0">
            <a:spAutoFit/>
          </a:bodyPr>
          <a:lstStyle/>
          <a:p>
            <a:r>
              <a:rPr lang="en-ZA" sz="2000" b="1" dirty="0" smtClean="0">
                <a:solidFill>
                  <a:schemeClr val="bg1"/>
                </a:solidFill>
                <a:sym typeface="+mn-ea"/>
              </a:rPr>
              <a:t>With </a:t>
            </a:r>
            <a:r>
              <a:rPr lang="en-ZA" sz="2000" b="1" dirty="0">
                <a:solidFill>
                  <a:schemeClr val="bg1"/>
                </a:solidFill>
                <a:sym typeface="+mn-ea"/>
              </a:rPr>
              <a:t>a calculator: </a:t>
            </a:r>
            <a:endParaRPr lang="en-ZA" sz="2000" b="1" dirty="0">
              <a:solidFill>
                <a:schemeClr val="bg1"/>
              </a:solidFill>
            </a:endParaRPr>
          </a:p>
        </p:txBody>
      </p:sp>
      <p:sp>
        <p:nvSpPr>
          <p:cNvPr id="51" name="TextBox 50"/>
          <p:cNvSpPr txBox="1"/>
          <p:nvPr/>
        </p:nvSpPr>
        <p:spPr>
          <a:xfrm>
            <a:off x="1382395" y="4370705"/>
            <a:ext cx="2896235" cy="645160"/>
          </a:xfrm>
          <a:prstGeom prst="rect">
            <a:avLst/>
          </a:prstGeom>
          <a:noFill/>
        </p:spPr>
        <p:txBody>
          <a:bodyPr wrap="square" rtlCol="0">
            <a:spAutoFit/>
          </a:bodyPr>
          <a:lstStyle/>
          <a:p>
            <a:r>
              <a:rPr lang="en-ZA" dirty="0" smtClean="0">
                <a:solidFill>
                  <a:srgbClr val="FFFFFF"/>
                </a:solidFill>
              </a:rPr>
              <a:t>Cancel </a:t>
            </a:r>
            <a:r>
              <a:rPr lang="en-ZA" dirty="0">
                <a:solidFill>
                  <a:srgbClr val="FFFFFF"/>
                </a:solidFill>
              </a:rPr>
              <a:t>common factors in </a:t>
            </a:r>
            <a:r>
              <a:rPr lang="en-ZA" dirty="0" smtClean="0">
                <a:solidFill>
                  <a:srgbClr val="FFFFFF"/>
                </a:solidFill>
              </a:rPr>
              <a:t>numerator </a:t>
            </a:r>
            <a:r>
              <a:rPr lang="en-ZA" dirty="0">
                <a:solidFill>
                  <a:srgbClr val="FFFFFF"/>
                </a:solidFill>
              </a:rPr>
              <a:t>and denominator </a:t>
            </a:r>
            <a:endParaRPr lang="en-ZA" dirty="0">
              <a:solidFill>
                <a:srgbClr val="FFFFFF"/>
              </a:solidFill>
            </a:endParaRPr>
          </a:p>
        </p:txBody>
      </p:sp>
      <p:sp>
        <p:nvSpPr>
          <p:cNvPr id="52" name="TextBox 51"/>
          <p:cNvSpPr txBox="1"/>
          <p:nvPr/>
        </p:nvSpPr>
        <p:spPr>
          <a:xfrm>
            <a:off x="1565529" y="4950096"/>
            <a:ext cx="3068725" cy="400110"/>
          </a:xfrm>
          <a:prstGeom prst="rect">
            <a:avLst/>
          </a:prstGeom>
          <a:noFill/>
        </p:spPr>
        <p:txBody>
          <a:bodyPr wrap="square" rtlCol="0">
            <a:spAutoFit/>
          </a:bodyPr>
          <a:lstStyle/>
          <a:p>
            <a:r>
              <a:rPr lang="en-ZA" sz="2000" b="1" dirty="0" smtClean="0"/>
              <a:t>= R26</a:t>
            </a:r>
            <a:endParaRPr lang="en-ZA" sz="2000" b="1" dirty="0"/>
          </a:p>
        </p:txBody>
      </p:sp>
      <p:sp>
        <p:nvSpPr>
          <p:cNvPr id="53" name="TextBox 52"/>
          <p:cNvSpPr txBox="1"/>
          <p:nvPr/>
        </p:nvSpPr>
        <p:spPr>
          <a:xfrm>
            <a:off x="4766552" y="4549986"/>
            <a:ext cx="2807666" cy="400110"/>
          </a:xfrm>
          <a:prstGeom prst="rect">
            <a:avLst/>
          </a:prstGeom>
          <a:noFill/>
        </p:spPr>
        <p:txBody>
          <a:bodyPr wrap="square" rtlCol="0">
            <a:spAutoFit/>
          </a:bodyPr>
          <a:lstStyle/>
          <a:p>
            <a:r>
              <a:rPr lang="en-ZA" sz="2000" b="1" dirty="0" smtClean="0"/>
              <a:t>= R26</a:t>
            </a:r>
            <a:endParaRPr lang="en-ZA" sz="2000" b="1" dirty="0"/>
          </a:p>
        </p:txBody>
      </p:sp>
      <p:cxnSp>
        <p:nvCxnSpPr>
          <p:cNvPr id="54" name="Straight Connector 53"/>
          <p:cNvCxnSpPr/>
          <p:nvPr/>
        </p:nvCxnSpPr>
        <p:spPr>
          <a:xfrm flipH="1">
            <a:off x="4431734" y="3307726"/>
            <a:ext cx="1" cy="212915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a:off x="4755425" y="3887215"/>
            <a:ext cx="2824920" cy="461665"/>
            <a:chOff x="4549770" y="4965221"/>
            <a:chExt cx="2824920" cy="461665"/>
          </a:xfrm>
        </p:grpSpPr>
        <p:sp>
          <p:nvSpPr>
            <p:cNvPr id="56" name="TextBox 55"/>
            <p:cNvSpPr txBox="1"/>
            <p:nvPr/>
          </p:nvSpPr>
          <p:spPr>
            <a:xfrm>
              <a:off x="4549770" y="4965221"/>
              <a:ext cx="2824920" cy="461665"/>
            </a:xfrm>
            <a:prstGeom prst="rect">
              <a:avLst/>
            </a:prstGeom>
            <a:noFill/>
          </p:spPr>
          <p:txBody>
            <a:bodyPr wrap="square" rtlCol="0">
              <a:spAutoFit/>
            </a:bodyPr>
            <a:lstStyle/>
            <a:p>
              <a:r>
                <a:rPr lang="en-ZA" sz="2400" dirty="0" smtClean="0"/>
                <a:t>2        5               65</a:t>
              </a:r>
              <a:endParaRPr lang="en-ZA" sz="2400" dirty="0"/>
            </a:p>
          </p:txBody>
        </p:sp>
        <p:pic>
          <p:nvPicPr>
            <p:cNvPr id="57" name="Picture 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4555" y="5011589"/>
              <a:ext cx="410479" cy="388800"/>
            </a:xfrm>
            <a:prstGeom prst="rect">
              <a:avLst/>
            </a:prstGeom>
          </p:spPr>
        </p:pic>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7305" y="5017904"/>
              <a:ext cx="410478" cy="388800"/>
            </a:xfrm>
            <a:prstGeom prst="rect">
              <a:avLst/>
            </a:prstGeom>
          </p:spPr>
        </p:pic>
        <p:pic>
          <p:nvPicPr>
            <p:cNvPr id="59" name="Picture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2767" y="5017904"/>
              <a:ext cx="410478" cy="388800"/>
            </a:xfrm>
            <a:prstGeom prst="rect">
              <a:avLst/>
            </a:prstGeom>
          </p:spPr>
        </p:pic>
        <p:pic>
          <p:nvPicPr>
            <p:cNvPr id="60" name="Picture 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8575" y="5017250"/>
              <a:ext cx="410478" cy="388800"/>
            </a:xfrm>
            <a:prstGeom prst="rect">
              <a:avLst/>
            </a:prstGeom>
          </p:spPr>
        </p:pic>
      </p:grpSp>
      <p:grpSp>
        <p:nvGrpSpPr>
          <p:cNvPr id="61" name="Group 60"/>
          <p:cNvGrpSpPr/>
          <p:nvPr/>
        </p:nvGrpSpPr>
        <p:grpSpPr>
          <a:xfrm>
            <a:off x="1649296" y="3805043"/>
            <a:ext cx="2957186" cy="528482"/>
            <a:chOff x="923558" y="3632687"/>
            <a:chExt cx="2957186" cy="528482"/>
          </a:xfrm>
        </p:grpSpPr>
        <p:sp>
          <p:nvSpPr>
            <p:cNvPr id="62" name="TextBox 61"/>
            <p:cNvSpPr txBox="1"/>
            <p:nvPr/>
          </p:nvSpPr>
          <p:spPr>
            <a:xfrm>
              <a:off x="1055824" y="3666036"/>
              <a:ext cx="2824920" cy="461665"/>
            </a:xfrm>
            <a:prstGeom prst="rect">
              <a:avLst/>
            </a:prstGeom>
            <a:noFill/>
          </p:spPr>
          <p:txBody>
            <a:bodyPr wrap="square" rtlCol="0">
              <a:spAutoFit/>
            </a:bodyPr>
            <a:lstStyle/>
            <a:p>
              <a:r>
                <a:rPr lang="en-ZA" sz="2400" dirty="0"/>
                <a:t> </a:t>
              </a:r>
              <a:r>
                <a:rPr lang="en-ZA" sz="2400" dirty="0" smtClean="0"/>
                <a:t>x R65 =     x 65        </a:t>
              </a:r>
              <a:endParaRPr lang="en-ZA" sz="2400" dirty="0"/>
            </a:p>
          </p:txBody>
        </p:sp>
        <p:graphicFrame>
          <p:nvGraphicFramePr>
            <p:cNvPr id="63" name="Object 62"/>
            <p:cNvGraphicFramePr/>
            <p:nvPr/>
          </p:nvGraphicFramePr>
          <p:xfrm>
            <a:off x="923558" y="3640061"/>
            <a:ext cx="264531" cy="521108"/>
          </p:xfrm>
          <a:graphic>
            <a:graphicData uri="http://schemas.openxmlformats.org/presentationml/2006/ole">
              <mc:AlternateContent xmlns:mc="http://schemas.openxmlformats.org/markup-compatibility/2006">
                <mc:Choice xmlns:v="urn:schemas-microsoft-com:vml" Requires="v">
                  <p:oleObj spid="_x0000_s49343" name="Equation" r:id="rId9" imgW="3657600" imgH="9448800" progId="Equation.3">
                    <p:embed/>
                  </p:oleObj>
                </mc:Choice>
                <mc:Fallback>
                  <p:oleObj name="Equation" r:id="rId9" imgW="3657600" imgH="9448800" progId="Equation.3">
                    <p:embed/>
                    <p:pic>
                      <p:nvPicPr>
                        <p:cNvPr id="0" name="Picture 49313"/>
                        <p:cNvPicPr/>
                        <p:nvPr/>
                      </p:nvPicPr>
                      <p:blipFill>
                        <a:blip r:embed="rId10"/>
                        <a:stretch>
                          <a:fillRect/>
                        </a:stretch>
                      </p:blipFill>
                      <p:spPr>
                        <a:xfrm>
                          <a:off x="923558" y="3640061"/>
                          <a:ext cx="264531" cy="521108"/>
                        </a:xfrm>
                        <a:prstGeom prst="rect">
                          <a:avLst/>
                        </a:prstGeom>
                      </p:spPr>
                    </p:pic>
                  </p:oleObj>
                </mc:Fallback>
              </mc:AlternateContent>
            </a:graphicData>
          </a:graphic>
        </p:graphicFrame>
        <p:graphicFrame>
          <p:nvGraphicFramePr>
            <p:cNvPr id="64" name="Object 63"/>
            <p:cNvGraphicFramePr/>
            <p:nvPr/>
          </p:nvGraphicFramePr>
          <p:xfrm>
            <a:off x="2137620" y="3632687"/>
            <a:ext cx="264531" cy="521108"/>
          </p:xfrm>
          <a:graphic>
            <a:graphicData uri="http://schemas.openxmlformats.org/presentationml/2006/ole">
              <mc:AlternateContent xmlns:mc="http://schemas.openxmlformats.org/markup-compatibility/2006">
                <mc:Choice xmlns:v="urn:schemas-microsoft-com:vml" Requires="v">
                  <p:oleObj spid="_x0000_s49344" name="Equation" r:id="rId11" imgW="3657600" imgH="9448800" progId="Equation.3">
                    <p:embed/>
                  </p:oleObj>
                </mc:Choice>
                <mc:Fallback>
                  <p:oleObj name="Equation" r:id="rId11" imgW="3657600" imgH="9448800" progId="Equation.3">
                    <p:embed/>
                    <p:pic>
                      <p:nvPicPr>
                        <p:cNvPr id="0" name="Picture 49314"/>
                        <p:cNvPicPr/>
                        <p:nvPr/>
                      </p:nvPicPr>
                      <p:blipFill>
                        <a:blip r:embed="rId12"/>
                        <a:stretch>
                          <a:fillRect/>
                        </a:stretch>
                      </p:blipFill>
                      <p:spPr>
                        <a:xfrm>
                          <a:off x="2137620" y="3632687"/>
                          <a:ext cx="264531" cy="521108"/>
                        </a:xfrm>
                        <a:prstGeom prst="rect">
                          <a:avLst/>
                        </a:prstGeom>
                      </p:spPr>
                    </p:pic>
                  </p:oleObj>
                </mc:Fallback>
              </mc:AlternateContent>
            </a:graphicData>
          </a:graphic>
        </p:graphicFrame>
      </p:grpSp>
      <p:cxnSp>
        <p:nvCxnSpPr>
          <p:cNvPr id="65" name="Straight Connector 64"/>
          <p:cNvCxnSpPr/>
          <p:nvPr/>
        </p:nvCxnSpPr>
        <p:spPr>
          <a:xfrm flipV="1">
            <a:off x="2857033" y="4141377"/>
            <a:ext cx="225493" cy="155278"/>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338837" y="3914552"/>
            <a:ext cx="399735" cy="27469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3679396" y="3777221"/>
            <a:ext cx="372868" cy="276999"/>
          </a:xfrm>
          <a:prstGeom prst="rect">
            <a:avLst/>
          </a:prstGeom>
          <a:noFill/>
        </p:spPr>
        <p:txBody>
          <a:bodyPr wrap="square" rtlCol="0">
            <a:spAutoFit/>
          </a:bodyPr>
          <a:lstStyle/>
          <a:p>
            <a:r>
              <a:rPr lang="en-ZA" sz="1200" b="1" dirty="0" smtClean="0">
                <a:solidFill>
                  <a:srgbClr val="FFFFFF"/>
                </a:solidFill>
              </a:rPr>
              <a:t>13</a:t>
            </a:r>
            <a:endParaRPr lang="en-ZA" sz="1200" b="1"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900" decel="100000" fill="hold"/>
                                        <p:tgtEl>
                                          <p:spTgt spid="1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37" presetClass="entr" presetSubtype="0"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anim calcmode="lin" valueType="num">
                                      <p:cBhvr>
                                        <p:cTn id="23" dur="1000" fill="hold"/>
                                        <p:tgtEl>
                                          <p:spTgt spid="46"/>
                                        </p:tgtEl>
                                        <p:attrNameLst>
                                          <p:attrName>ppt_x</p:attrName>
                                        </p:attrNameLst>
                                      </p:cBhvr>
                                      <p:tavLst>
                                        <p:tav tm="0">
                                          <p:val>
                                            <p:strVal val="#ppt_x"/>
                                          </p:val>
                                        </p:tav>
                                        <p:tav tm="100000">
                                          <p:val>
                                            <p:strVal val="#ppt_x"/>
                                          </p:val>
                                        </p:tav>
                                      </p:tavLst>
                                    </p:anim>
                                    <p:anim calcmode="lin" valueType="num">
                                      <p:cBhvr>
                                        <p:cTn id="24" dur="900" decel="100000" fill="hold"/>
                                        <p:tgtEl>
                                          <p:spTgt spid="46"/>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6"/>
                                        </p:tgtEl>
                                        <p:attrNameLst>
                                          <p:attrName>ppt_y</p:attrName>
                                        </p:attrNameLst>
                                      </p:cBhvr>
                                      <p:tavLst>
                                        <p:tav tm="0">
                                          <p:val>
                                            <p:strVal val="#ppt_y-.03"/>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500" fill="hold"/>
                                        <p:tgtEl>
                                          <p:spTgt spid="45"/>
                                        </p:tgtEl>
                                        <p:attrNameLst>
                                          <p:attrName>ppt_x</p:attrName>
                                        </p:attrNameLst>
                                      </p:cBhvr>
                                      <p:tavLst>
                                        <p:tav tm="0">
                                          <p:val>
                                            <p:strVal val="0-#ppt_w/2"/>
                                          </p:val>
                                        </p:tav>
                                        <p:tav tm="100000">
                                          <p:val>
                                            <p:strVal val="#ppt_x"/>
                                          </p:val>
                                        </p:tav>
                                      </p:tavLst>
                                    </p:anim>
                                    <p:anim calcmode="lin" valueType="num">
                                      <p:cBhvr additive="base">
                                        <p:cTn id="29"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500"/>
                                        <p:tgtEl>
                                          <p:spTgt spid="6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ipe(left)">
                                      <p:cBhvr>
                                        <p:cTn id="49" dur="500"/>
                                        <p:tgtEl>
                                          <p:spTgt spid="6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wipe(down)">
                                      <p:cBhvr>
                                        <p:cTn id="54" dur="500"/>
                                        <p:tgtEl>
                                          <p:spTgt spid="6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fade">
                                      <p:cBhvr>
                                        <p:cTn id="59" dur="500"/>
                                        <p:tgtEl>
                                          <p:spTgt spid="6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wipe(up)">
                                      <p:cBhvr>
                                        <p:cTn id="69" dur="500"/>
                                        <p:tgtEl>
                                          <p:spTgt spid="5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fade">
                                      <p:cBhvr>
                                        <p:cTn id="74" dur="500"/>
                                        <p:tgtEl>
                                          <p:spTgt spid="5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500"/>
                                        <p:tgtEl>
                                          <p:spTgt spid="5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fade">
                                      <p:cBhvr>
                                        <p:cTn id="8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9" grpId="0"/>
      <p:bldP spid="50" grpId="0"/>
      <p:bldP spid="51" grpId="0"/>
      <p:bldP spid="52" grpId="0"/>
      <p:bldP spid="53" grpId="0"/>
      <p:bldP spid="6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Dividing fractions</a:t>
            </a:r>
            <a:endParaRPr lang="en-ZA" dirty="0"/>
          </a:p>
        </p:txBody>
      </p:sp>
      <p:sp>
        <p:nvSpPr>
          <p:cNvPr id="4" name="Text Placeholder 3"/>
          <p:cNvSpPr>
            <a:spLocks noGrp="1"/>
          </p:cNvSpPr>
          <p:nvPr>
            <p:ph type="body" sz="quarter" idx="10"/>
          </p:nvPr>
        </p:nvSpPr>
        <p:spPr/>
        <p:txBody>
          <a:bodyPr/>
          <a:lstStyle/>
          <a:p>
            <a:r>
              <a:rPr lang="en-ZA" dirty="0" smtClean="0">
                <a:solidFill>
                  <a:schemeClr val="bg1">
                    <a:lumMod val="65000"/>
                  </a:schemeClr>
                </a:solidFill>
              </a:rPr>
              <a:t>Unit 2.3</a:t>
            </a:r>
            <a:endParaRPr lang="en-ZA" dirty="0">
              <a:solidFill>
                <a:schemeClr val="bg1">
                  <a:lumMod val="65000"/>
                </a:schemeClr>
              </a:solidFill>
            </a:endParaRPr>
          </a:p>
        </p:txBody>
      </p:sp>
      <p:grpSp>
        <p:nvGrpSpPr>
          <p:cNvPr id="5" name="Group 4"/>
          <p:cNvGrpSpPr/>
          <p:nvPr/>
        </p:nvGrpSpPr>
        <p:grpSpPr>
          <a:xfrm>
            <a:off x="863600" y="1403910"/>
            <a:ext cx="7198995" cy="1313815"/>
            <a:chOff x="863600" y="1415098"/>
            <a:chExt cx="7198724" cy="1138327"/>
          </a:xfrm>
        </p:grpSpPr>
        <p:sp>
          <p:nvSpPr>
            <p:cNvPr id="6" name="Rectangle 5"/>
            <p:cNvSpPr/>
            <p:nvPr/>
          </p:nvSpPr>
          <p:spPr>
            <a:xfrm>
              <a:off x="863600" y="1415098"/>
              <a:ext cx="7198724" cy="113832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Content Placeholder 2"/>
            <p:cNvSpPr txBox="1"/>
            <p:nvPr/>
          </p:nvSpPr>
          <p:spPr>
            <a:xfrm>
              <a:off x="1506802" y="1545623"/>
              <a:ext cx="2840914" cy="339596"/>
            </a:xfrm>
            <a:prstGeom prst="rect">
              <a:avLst/>
            </a:prstGeom>
            <a:no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altLang="en-US" sz="2000" b="1" i="1" dirty="0" smtClean="0">
                  <a:solidFill>
                    <a:schemeClr val="bg1"/>
                  </a:solidFill>
                  <a:sym typeface="+mn-ea"/>
                </a:rPr>
                <a:t>Example 2.8 page 27</a:t>
              </a:r>
              <a:endParaRPr lang="en-ZA" altLang="en-US" sz="2000" b="1" i="1" dirty="0">
                <a:solidFill>
                  <a:schemeClr val="bg1"/>
                </a:solidFill>
                <a:sym typeface="+mn-ea"/>
              </a:endParaRPr>
            </a:p>
          </p:txBody>
        </p:sp>
        <p:sp>
          <p:nvSpPr>
            <p:cNvPr id="8" name="TextBox 7"/>
            <p:cNvSpPr txBox="1"/>
            <p:nvPr/>
          </p:nvSpPr>
          <p:spPr>
            <a:xfrm>
              <a:off x="1522853" y="1949730"/>
              <a:ext cx="6315437" cy="345514"/>
            </a:xfrm>
            <a:prstGeom prst="rect">
              <a:avLst/>
            </a:prstGeom>
            <a:noFill/>
          </p:spPr>
          <p:txBody>
            <a:bodyPr wrap="square" rtlCol="0">
              <a:spAutoFit/>
            </a:bodyPr>
            <a:lstStyle/>
            <a:p>
              <a:r>
                <a:rPr lang="en-ZA" altLang="en-US" sz="2000" dirty="0" smtClean="0">
                  <a:sym typeface="+mn-ea"/>
                </a:rPr>
                <a:t>Calculate </a:t>
              </a:r>
              <a:endParaRPr lang="en-ZA" altLang="en-US" sz="2000" dirty="0" smtClean="0">
                <a:sym typeface="+mn-ea"/>
              </a:endParaRPr>
            </a:p>
          </p:txBody>
        </p:sp>
      </p:grpSp>
      <p:grpSp>
        <p:nvGrpSpPr>
          <p:cNvPr id="9" name="Group 8"/>
          <p:cNvGrpSpPr/>
          <p:nvPr/>
        </p:nvGrpSpPr>
        <p:grpSpPr>
          <a:xfrm>
            <a:off x="352501" y="1571386"/>
            <a:ext cx="1029149" cy="955774"/>
            <a:chOff x="352501" y="2871461"/>
            <a:chExt cx="1525437" cy="1416679"/>
          </a:xfrm>
        </p:grpSpPr>
        <p:sp>
          <p:nvSpPr>
            <p:cNvPr id="10" name="Rectangle 9"/>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1" name="Picture 10"/>
            <p:cNvPicPr>
              <a:picLocks noChangeAspect="1"/>
            </p:cNvPicPr>
            <p:nvPr/>
          </p:nvPicPr>
          <p:blipFill rotWithShape="1">
            <a:blip r:embed="rId1"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graphicFrame>
        <p:nvGraphicFramePr>
          <p:cNvPr id="12" name="Object 11"/>
          <p:cNvGraphicFramePr/>
          <p:nvPr/>
        </p:nvGraphicFramePr>
        <p:xfrm>
          <a:off x="2760980" y="1872652"/>
          <a:ext cx="871855" cy="722630"/>
        </p:xfrm>
        <a:graphic>
          <a:graphicData uri="http://schemas.openxmlformats.org/presentationml/2006/ole">
            <mc:AlternateContent xmlns:mc="http://schemas.openxmlformats.org/markup-compatibility/2006">
              <mc:Choice xmlns:v="urn:schemas-microsoft-com:vml" Requires="v">
                <p:oleObj spid="_x0000_s56346" name="" r:id="rId2" imgW="433070" imgH="675005" progId="Equation.KSEE3">
                  <p:embed/>
                </p:oleObj>
              </mc:Choice>
              <mc:Fallback>
                <p:oleObj name="" r:id="rId2" imgW="433070" imgH="675005" progId="Equation.KSEE3">
                  <p:embed/>
                  <p:pic>
                    <p:nvPicPr>
                      <p:cNvPr id="0" name="Picture 56345"/>
                      <p:cNvPicPr/>
                      <p:nvPr/>
                    </p:nvPicPr>
                    <p:blipFill>
                      <a:blip r:embed="rId3"/>
                      <a:stretch>
                        <a:fillRect/>
                      </a:stretch>
                    </p:blipFill>
                    <p:spPr>
                      <a:xfrm>
                        <a:off x="2760980" y="1872652"/>
                        <a:ext cx="871855" cy="722630"/>
                      </a:xfrm>
                      <a:prstGeom prst="rect">
                        <a:avLst/>
                      </a:prstGeom>
                    </p:spPr>
                  </p:pic>
                </p:oleObj>
              </mc:Fallback>
            </mc:AlternateContent>
          </a:graphicData>
        </a:graphic>
      </p:graphicFrame>
      <p:sp>
        <p:nvSpPr>
          <p:cNvPr id="13" name="Rectangle 12"/>
          <p:cNvSpPr/>
          <p:nvPr/>
        </p:nvSpPr>
        <p:spPr>
          <a:xfrm>
            <a:off x="863600" y="2897492"/>
            <a:ext cx="7198724" cy="312389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4" name="Group 13"/>
          <p:cNvGrpSpPr>
            <a:grpSpLocks noChangeAspect="1"/>
          </p:cNvGrpSpPr>
          <p:nvPr/>
        </p:nvGrpSpPr>
        <p:grpSpPr>
          <a:xfrm>
            <a:off x="348042" y="2986941"/>
            <a:ext cx="1031115" cy="957600"/>
            <a:chOff x="352501" y="1521403"/>
            <a:chExt cx="1525437" cy="1416679"/>
          </a:xfrm>
        </p:grpSpPr>
        <p:sp>
          <p:nvSpPr>
            <p:cNvPr id="15" name="Rectangle 14"/>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17" name="TextBox 16"/>
          <p:cNvSpPr txBox="1"/>
          <p:nvPr/>
        </p:nvSpPr>
        <p:spPr>
          <a:xfrm>
            <a:off x="1637254" y="3154557"/>
            <a:ext cx="2412421" cy="400110"/>
          </a:xfrm>
          <a:prstGeom prst="rect">
            <a:avLst/>
          </a:prstGeom>
          <a:noFill/>
        </p:spPr>
        <p:txBody>
          <a:bodyPr wrap="square" rtlCol="0">
            <a:spAutoFit/>
          </a:bodyPr>
          <a:lstStyle/>
          <a:p>
            <a:r>
              <a:rPr lang="en-ZA" sz="2000" b="1" dirty="0" smtClean="0">
                <a:solidFill>
                  <a:schemeClr val="bg1"/>
                </a:solidFill>
              </a:rPr>
              <a:t>Without </a:t>
            </a:r>
            <a:r>
              <a:rPr lang="en-ZA" sz="2000" b="1" dirty="0">
                <a:solidFill>
                  <a:schemeClr val="bg1"/>
                </a:solidFill>
              </a:rPr>
              <a:t>a calculator</a:t>
            </a:r>
            <a:r>
              <a:rPr lang="en-ZA" sz="2000" b="1" dirty="0" smtClean="0">
                <a:solidFill>
                  <a:schemeClr val="bg1"/>
                </a:solidFill>
              </a:rPr>
              <a:t>:</a:t>
            </a:r>
            <a:endParaRPr lang="en-ZA" sz="2000" b="1" dirty="0">
              <a:solidFill>
                <a:schemeClr val="bg1"/>
              </a:solidFill>
            </a:endParaRPr>
          </a:p>
        </p:txBody>
      </p:sp>
      <p:sp>
        <p:nvSpPr>
          <p:cNvPr id="18" name="TextBox 17"/>
          <p:cNvSpPr txBox="1"/>
          <p:nvPr/>
        </p:nvSpPr>
        <p:spPr>
          <a:xfrm>
            <a:off x="4561217" y="3154963"/>
            <a:ext cx="2278234" cy="400110"/>
          </a:xfrm>
          <a:prstGeom prst="rect">
            <a:avLst/>
          </a:prstGeom>
          <a:noFill/>
        </p:spPr>
        <p:txBody>
          <a:bodyPr wrap="square" rtlCol="0">
            <a:spAutoFit/>
          </a:bodyPr>
          <a:lstStyle/>
          <a:p>
            <a:r>
              <a:rPr lang="en-ZA" sz="2000" b="1" dirty="0" smtClean="0">
                <a:solidFill>
                  <a:schemeClr val="bg1"/>
                </a:solidFill>
                <a:sym typeface="+mn-ea"/>
              </a:rPr>
              <a:t>With </a:t>
            </a:r>
            <a:r>
              <a:rPr lang="en-ZA" sz="2000" b="1" dirty="0">
                <a:solidFill>
                  <a:schemeClr val="bg1"/>
                </a:solidFill>
                <a:sym typeface="+mn-ea"/>
              </a:rPr>
              <a:t>a calculator: </a:t>
            </a:r>
            <a:endParaRPr lang="en-ZA" sz="2000" b="1" dirty="0">
              <a:solidFill>
                <a:schemeClr val="bg1"/>
              </a:solidFill>
            </a:endParaRPr>
          </a:p>
        </p:txBody>
      </p:sp>
      <p:sp>
        <p:nvSpPr>
          <p:cNvPr id="19" name="TextBox 18"/>
          <p:cNvSpPr txBox="1"/>
          <p:nvPr/>
        </p:nvSpPr>
        <p:spPr>
          <a:xfrm>
            <a:off x="1637030" y="3457575"/>
            <a:ext cx="2208530" cy="645160"/>
          </a:xfrm>
          <a:prstGeom prst="rect">
            <a:avLst/>
          </a:prstGeom>
          <a:noFill/>
        </p:spPr>
        <p:txBody>
          <a:bodyPr wrap="square" rtlCol="0">
            <a:spAutoFit/>
          </a:bodyPr>
          <a:lstStyle/>
          <a:p>
            <a:r>
              <a:rPr lang="en-ZA" altLang="en-US" dirty="0">
                <a:solidFill>
                  <a:srgbClr val="FFFFFF"/>
                </a:solidFill>
              </a:rPr>
              <a:t>Invert the second fraction and multiply </a:t>
            </a:r>
            <a:endParaRPr lang="en-ZA" altLang="en-US" dirty="0">
              <a:solidFill>
                <a:srgbClr val="FFFFFF"/>
              </a:solidFill>
            </a:endParaRPr>
          </a:p>
        </p:txBody>
      </p:sp>
      <p:grpSp>
        <p:nvGrpSpPr>
          <p:cNvPr id="20" name="Group 19"/>
          <p:cNvGrpSpPr/>
          <p:nvPr/>
        </p:nvGrpSpPr>
        <p:grpSpPr>
          <a:xfrm>
            <a:off x="4550369" y="3768049"/>
            <a:ext cx="2057496" cy="461665"/>
            <a:chOff x="4555897" y="3714859"/>
            <a:chExt cx="2057496" cy="461665"/>
          </a:xfrm>
        </p:grpSpPr>
        <p:sp>
          <p:nvSpPr>
            <p:cNvPr id="21" name="TextBox 20"/>
            <p:cNvSpPr txBox="1"/>
            <p:nvPr/>
          </p:nvSpPr>
          <p:spPr>
            <a:xfrm>
              <a:off x="4555897" y="3714859"/>
              <a:ext cx="2057496" cy="461665"/>
            </a:xfrm>
            <a:prstGeom prst="rect">
              <a:avLst/>
            </a:prstGeom>
            <a:noFill/>
          </p:spPr>
          <p:txBody>
            <a:bodyPr wrap="square" rtlCol="0">
              <a:spAutoFit/>
            </a:bodyPr>
            <a:lstStyle/>
            <a:p>
              <a:r>
                <a:rPr lang="en-ZA" sz="2400" dirty="0"/>
                <a:t>3</a:t>
              </a:r>
              <a:r>
                <a:rPr lang="en-ZA" sz="2400" dirty="0" smtClean="0"/>
                <a:t>        5               </a:t>
              </a:r>
              <a:endParaRPr lang="en-ZA" sz="2400" dirty="0"/>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8684" y="3758665"/>
              <a:ext cx="410478" cy="388800"/>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8894" y="3758665"/>
              <a:ext cx="410478" cy="388800"/>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8055" y="3762008"/>
              <a:ext cx="529239" cy="378000"/>
            </a:xfrm>
            <a:prstGeom prst="rect">
              <a:avLst/>
            </a:prstGeom>
          </p:spPr>
        </p:pic>
      </p:grpSp>
      <p:grpSp>
        <p:nvGrpSpPr>
          <p:cNvPr id="25" name="Group 24"/>
          <p:cNvGrpSpPr/>
          <p:nvPr/>
        </p:nvGrpSpPr>
        <p:grpSpPr>
          <a:xfrm>
            <a:off x="4538491" y="4350176"/>
            <a:ext cx="3292765" cy="461665"/>
            <a:chOff x="4567951" y="4220514"/>
            <a:chExt cx="3292765" cy="461665"/>
          </a:xfrm>
        </p:grpSpPr>
        <p:sp>
          <p:nvSpPr>
            <p:cNvPr id="26" name="TextBox 25"/>
            <p:cNvSpPr txBox="1"/>
            <p:nvPr/>
          </p:nvSpPr>
          <p:spPr>
            <a:xfrm>
              <a:off x="4567951" y="4220514"/>
              <a:ext cx="2057496" cy="461665"/>
            </a:xfrm>
            <a:prstGeom prst="rect">
              <a:avLst/>
            </a:prstGeom>
            <a:noFill/>
          </p:spPr>
          <p:txBody>
            <a:bodyPr wrap="square" rtlCol="0">
              <a:spAutoFit/>
            </a:bodyPr>
            <a:lstStyle/>
            <a:p>
              <a:r>
                <a:rPr lang="en-ZA" sz="2400" dirty="0" smtClean="0"/>
                <a:t>9        10               </a:t>
              </a:r>
              <a:endParaRPr lang="en-ZA" sz="2400" dirty="0"/>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4201" y="4260259"/>
              <a:ext cx="410478" cy="388800"/>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70432" y="4260985"/>
              <a:ext cx="856892" cy="378000"/>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3642" y="4255008"/>
              <a:ext cx="410478" cy="388800"/>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9420" y="4256964"/>
              <a:ext cx="410478" cy="388800"/>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0238" y="4254833"/>
              <a:ext cx="410478" cy="388800"/>
            </a:xfrm>
            <a:prstGeom prst="rect">
              <a:avLst/>
            </a:prstGeom>
          </p:spPr>
        </p:pic>
      </p:grpSp>
      <p:graphicFrame>
        <p:nvGraphicFramePr>
          <p:cNvPr id="32" name="Object 31"/>
          <p:cNvGraphicFramePr/>
          <p:nvPr/>
        </p:nvGraphicFramePr>
        <p:xfrm>
          <a:off x="4642971" y="4973729"/>
          <a:ext cx="1348105" cy="720000"/>
        </p:xfrm>
        <a:graphic>
          <a:graphicData uri="http://schemas.openxmlformats.org/presentationml/2006/ole">
            <mc:AlternateContent xmlns:mc="http://schemas.openxmlformats.org/markup-compatibility/2006">
              <mc:Choice xmlns:v="urn:schemas-microsoft-com:vml" Requires="v">
                <p:oleObj spid="_x0000_s56347" name="Equation" r:id="rId9" imgW="18592800" imgH="9448800" progId="Equation.DSMT4">
                  <p:embed/>
                </p:oleObj>
              </mc:Choice>
              <mc:Fallback>
                <p:oleObj name="Equation" r:id="rId9" imgW="18592800" imgH="9448800" progId="Equation.DSMT4">
                  <p:embed/>
                  <p:pic>
                    <p:nvPicPr>
                      <p:cNvPr id="0" name="Picture 56346"/>
                      <p:cNvPicPr/>
                      <p:nvPr/>
                    </p:nvPicPr>
                    <p:blipFill>
                      <a:blip r:embed="rId10"/>
                      <a:stretch>
                        <a:fillRect/>
                      </a:stretch>
                    </p:blipFill>
                    <p:spPr>
                      <a:xfrm>
                        <a:off x="4642971" y="4973729"/>
                        <a:ext cx="1348105" cy="720000"/>
                      </a:xfrm>
                      <a:prstGeom prst="rect">
                        <a:avLst/>
                      </a:prstGeom>
                    </p:spPr>
                  </p:pic>
                </p:oleObj>
              </mc:Fallback>
            </mc:AlternateContent>
          </a:graphicData>
        </a:graphic>
      </p:graphicFrame>
      <p:cxnSp>
        <p:nvCxnSpPr>
          <p:cNvPr id="33" name="Straight Connector 32"/>
          <p:cNvCxnSpPr/>
          <p:nvPr/>
        </p:nvCxnSpPr>
        <p:spPr>
          <a:xfrm>
            <a:off x="4237528" y="3080274"/>
            <a:ext cx="10622" cy="282903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34" name="Object 33"/>
          <p:cNvGraphicFramePr/>
          <p:nvPr/>
        </p:nvGraphicFramePr>
        <p:xfrm>
          <a:off x="1797050" y="4994312"/>
          <a:ext cx="1169670" cy="683895"/>
        </p:xfrm>
        <a:graphic>
          <a:graphicData uri="http://schemas.openxmlformats.org/presentationml/2006/ole">
            <mc:AlternateContent xmlns:mc="http://schemas.openxmlformats.org/markup-compatibility/2006">
              <mc:Choice xmlns:v="urn:schemas-microsoft-com:vml" Requires="v">
                <p:oleObj spid="_x0000_s56348" name="Equation" r:id="rId11" imgW="609600" imgH="393700" progId="Equation.3">
                  <p:embed/>
                </p:oleObj>
              </mc:Choice>
              <mc:Fallback>
                <p:oleObj name="Equation" r:id="rId11" imgW="609600" imgH="393700" progId="Equation.3">
                  <p:embed/>
                  <p:pic>
                    <p:nvPicPr>
                      <p:cNvPr id="0" name="Picture 56347"/>
                      <p:cNvPicPr/>
                      <p:nvPr/>
                    </p:nvPicPr>
                    <p:blipFill>
                      <a:blip r:embed="rId12"/>
                      <a:stretch>
                        <a:fillRect/>
                      </a:stretch>
                    </p:blipFill>
                    <p:spPr>
                      <a:xfrm>
                        <a:off x="1797050" y="4994312"/>
                        <a:ext cx="1169670" cy="683895"/>
                      </a:xfrm>
                      <a:prstGeom prst="rect">
                        <a:avLst/>
                      </a:prstGeom>
                    </p:spPr>
                  </p:pic>
                </p:oleObj>
              </mc:Fallback>
            </mc:AlternateContent>
          </a:graphicData>
        </a:graphic>
      </p:graphicFrame>
      <p:graphicFrame>
        <p:nvGraphicFramePr>
          <p:cNvPr id="35" name="Object 34"/>
          <p:cNvGraphicFramePr/>
          <p:nvPr/>
        </p:nvGraphicFramePr>
        <p:xfrm>
          <a:off x="1715826" y="4126529"/>
          <a:ext cx="1740068" cy="729970"/>
        </p:xfrm>
        <a:graphic>
          <a:graphicData uri="http://schemas.openxmlformats.org/presentationml/2006/ole">
            <mc:AlternateContent xmlns:mc="http://schemas.openxmlformats.org/markup-compatibility/2006">
              <mc:Choice xmlns:v="urn:schemas-microsoft-com:vml" Requires="v">
                <p:oleObj spid="_x0000_s56349" name="" r:id="rId13" imgW="1169035" imgH="683895" progId="Equation.KSEE3">
                  <p:embed/>
                </p:oleObj>
              </mc:Choice>
              <mc:Fallback>
                <p:oleObj name="" r:id="rId13" imgW="1169035" imgH="683895" progId="Equation.KSEE3">
                  <p:embed/>
                  <p:pic>
                    <p:nvPicPr>
                      <p:cNvPr id="0" name="Picture 56348"/>
                      <p:cNvPicPr/>
                      <p:nvPr/>
                    </p:nvPicPr>
                    <p:blipFill>
                      <a:blip r:embed="rId14"/>
                      <a:stretch>
                        <a:fillRect/>
                      </a:stretch>
                    </p:blipFill>
                    <p:spPr>
                      <a:xfrm>
                        <a:off x="1715826" y="4126529"/>
                        <a:ext cx="1740068" cy="729970"/>
                      </a:xfrm>
                      <a:prstGeom prst="rect">
                        <a:avLst/>
                      </a:prstGeom>
                    </p:spPr>
                  </p:pic>
                </p:oleObj>
              </mc:Fallback>
            </mc:AlternateContent>
          </a:graphicData>
        </a:graphic>
      </p:graphicFrame>
      <p:pic>
        <p:nvPicPr>
          <p:cNvPr id="36" name="Picture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17515" y="2150707"/>
            <a:ext cx="2963656" cy="350185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6"/>
                                        </p:tgtEl>
                                      </p:cBhvr>
                                    </p:animEffect>
                                    <p:set>
                                      <p:cBhvr>
                                        <p:cTn id="7" dur="1" fill="hold">
                                          <p:stCondLst>
                                            <p:cond delay="499"/>
                                          </p:stCondLst>
                                        </p:cTn>
                                        <p:tgtEl>
                                          <p:spTgt spid="3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900" decel="100000" fill="hold"/>
                                        <p:tgtEl>
                                          <p:spTgt spid="9"/>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900" decel="100000" fill="hold"/>
                                        <p:tgtEl>
                                          <p:spTgt spid="14"/>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up)">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18"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Converting fractions to decimals </a:t>
            </a:r>
            <a:endParaRPr lang="en-GB" dirty="0"/>
          </a:p>
        </p:txBody>
      </p:sp>
      <p:sp>
        <p:nvSpPr>
          <p:cNvPr id="3" name="Content Placeholder 2"/>
          <p:cNvSpPr>
            <a:spLocks noGrp="1"/>
          </p:cNvSpPr>
          <p:nvPr>
            <p:ph idx="1"/>
          </p:nvPr>
        </p:nvSpPr>
        <p:spPr>
          <a:xfrm>
            <a:off x="399289" y="2148840"/>
            <a:ext cx="7905751" cy="3928771"/>
          </a:xfrm>
        </p:spPr>
        <p:txBody>
          <a:bodyPr anchor="b"/>
          <a:lstStyle/>
          <a:p>
            <a:pPr algn="ctr"/>
            <a:r>
              <a:rPr lang="en-ZA" altLang="en-US" sz="2400" dirty="0" smtClean="0"/>
              <a:t>One </a:t>
            </a:r>
            <a:r>
              <a:rPr lang="en-ZA" altLang="en-US" sz="2400" dirty="0"/>
              <a:t>form can be converted to another. </a:t>
            </a:r>
            <a:endParaRPr lang="en-ZA" altLang="en-US" sz="2400"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2.3</a:t>
            </a:r>
            <a:endParaRPr lang="en-GB" dirty="0">
              <a:solidFill>
                <a:schemeClr val="bg1">
                  <a:lumMod val="65000"/>
                </a:schemeClr>
              </a:solidFill>
            </a:endParaRPr>
          </a:p>
        </p:txBody>
      </p:sp>
      <p:sp>
        <p:nvSpPr>
          <p:cNvPr id="5" name="Rectangle 4"/>
          <p:cNvSpPr/>
          <p:nvPr/>
        </p:nvSpPr>
        <p:spPr>
          <a:xfrm>
            <a:off x="496800" y="1520825"/>
            <a:ext cx="7404809" cy="496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altLang="en-US" sz="2400" b="1" dirty="0"/>
              <a:t>27 parts out of 100 parts can be written as a: </a:t>
            </a:r>
            <a:endParaRPr lang="en-ZA" altLang="en-US" sz="2400" b="1" dirty="0"/>
          </a:p>
        </p:txBody>
      </p:sp>
      <p:grpSp>
        <p:nvGrpSpPr>
          <p:cNvPr id="16" name="Group 15"/>
          <p:cNvGrpSpPr/>
          <p:nvPr/>
        </p:nvGrpSpPr>
        <p:grpSpPr>
          <a:xfrm>
            <a:off x="563666" y="2594610"/>
            <a:ext cx="2092090" cy="2360622"/>
            <a:chOff x="563666" y="2594610"/>
            <a:chExt cx="2092090" cy="2360622"/>
          </a:xfrm>
        </p:grpSpPr>
        <mc:AlternateContent xmlns:mc="http://schemas.openxmlformats.org/markup-compatibility/2006">
          <mc:Choice xmlns:a14="http://schemas.microsoft.com/office/drawing/2010/main" Requires="a14">
            <p:sp>
              <p:nvSpPr>
                <p:cNvPr id="6" name="TextBox 5"/>
                <p:cNvSpPr txBox="1"/>
                <p:nvPr/>
              </p:nvSpPr>
              <p:spPr>
                <a:xfrm>
                  <a:off x="563666" y="2594610"/>
                  <a:ext cx="2092090" cy="165353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GB" sz="5400" b="1" i="1" smtClean="0">
                                <a:latin typeface="Cambria Math" panose="02040503050406030204" pitchFamily="18" charset="0"/>
                              </a:rPr>
                            </m:ctrlPr>
                          </m:fPr>
                          <m:num>
                            <m:r>
                              <a:rPr lang="en-ZA" sz="5400" b="1" i="1" smtClean="0">
                                <a:latin typeface="Cambria Math" panose="02040503050406030204" pitchFamily="18" charset="0"/>
                              </a:rPr>
                              <m:t>𝟐𝟕</m:t>
                            </m:r>
                          </m:num>
                          <m:den>
                            <m:r>
                              <a:rPr lang="en-ZA" sz="5400" b="1" i="1" smtClean="0">
                                <a:latin typeface="Cambria Math" panose="02040503050406030204" pitchFamily="18" charset="0"/>
                              </a:rPr>
                              <m:t>𝟏𝟎𝟎</m:t>
                            </m:r>
                          </m:den>
                        </m:f>
                      </m:oMath>
                    </m:oMathPara>
                  </a14:m>
                  <a:endParaRPr lang="en-GB" sz="5400" b="1" dirty="0"/>
                </a:p>
              </p:txBody>
            </p:sp>
          </mc:Choice>
          <mc:Fallback>
            <p:sp>
              <p:nvSpPr>
                <p:cNvPr id="6" name="TextBox 5"/>
                <p:cNvSpPr txBox="1">
                  <a:spLocks noRot="1" noChangeAspect="1" noMove="1" noResize="1" noEditPoints="1" noAdjustHandles="1" noChangeArrowheads="1" noChangeShapeType="1" noTextEdit="1"/>
                </p:cNvSpPr>
                <p:nvPr/>
              </p:nvSpPr>
              <p:spPr>
                <a:xfrm>
                  <a:off x="563666" y="2594610"/>
                  <a:ext cx="2092090" cy="1653530"/>
                </a:xfrm>
                <a:prstGeom prst="rect">
                  <a:avLst/>
                </a:prstGeom>
                <a:blipFill rotWithShape="0">
                  <a:blip r:embed="rId1"/>
                  <a:stretch>
                    <a:fillRect/>
                  </a:stretch>
                </a:blipFill>
              </p:spPr>
              <p:txBody>
                <a:bodyPr/>
                <a:lstStyle/>
                <a:p>
                  <a:r>
                    <a:rPr lang="en-GB">
                      <a:noFill/>
                    </a:rPr>
                    <a:t> </a:t>
                  </a:r>
                  <a:endParaRPr lang="en-GB">
                    <a:noFill/>
                  </a:endParaRPr>
                </a:p>
              </p:txBody>
            </p:sp>
          </mc:Fallback>
        </mc:AlternateContent>
        <p:sp>
          <p:nvSpPr>
            <p:cNvPr id="7" name="TextBox 6"/>
            <p:cNvSpPr txBox="1"/>
            <p:nvPr/>
          </p:nvSpPr>
          <p:spPr>
            <a:xfrm>
              <a:off x="781514" y="4493567"/>
              <a:ext cx="1800000" cy="461665"/>
            </a:xfrm>
            <a:prstGeom prst="rect">
              <a:avLst/>
            </a:prstGeom>
            <a:solidFill>
              <a:srgbClr val="0D9293"/>
            </a:solidFill>
          </p:spPr>
          <p:txBody>
            <a:bodyPr wrap="square" rtlCol="0">
              <a:spAutoFit/>
            </a:bodyPr>
            <a:lstStyle/>
            <a:p>
              <a:pPr algn="ctr"/>
              <a:r>
                <a:rPr lang="en-ZA" sz="2400" b="1" dirty="0" smtClean="0">
                  <a:solidFill>
                    <a:schemeClr val="bg1"/>
                  </a:solidFill>
                </a:rPr>
                <a:t>Fraction</a:t>
              </a:r>
              <a:endParaRPr lang="en-GB" sz="2400" b="1" dirty="0">
                <a:solidFill>
                  <a:schemeClr val="bg1"/>
                </a:solidFill>
              </a:endParaRPr>
            </a:p>
          </p:txBody>
        </p:sp>
      </p:grpSp>
      <p:grpSp>
        <p:nvGrpSpPr>
          <p:cNvPr id="17" name="Group 16"/>
          <p:cNvGrpSpPr/>
          <p:nvPr/>
        </p:nvGrpSpPr>
        <p:grpSpPr>
          <a:xfrm>
            <a:off x="3311377" y="2909261"/>
            <a:ext cx="1800000" cy="2045970"/>
            <a:chOff x="3311377" y="2909261"/>
            <a:chExt cx="1800000" cy="2045970"/>
          </a:xfrm>
        </p:grpSpPr>
        <p:sp>
          <p:nvSpPr>
            <p:cNvPr id="8" name="TextBox 7"/>
            <p:cNvSpPr txBox="1"/>
            <p:nvPr/>
          </p:nvSpPr>
          <p:spPr>
            <a:xfrm>
              <a:off x="3311377" y="4493566"/>
              <a:ext cx="1800000" cy="461665"/>
            </a:xfrm>
            <a:prstGeom prst="rect">
              <a:avLst/>
            </a:prstGeom>
            <a:solidFill>
              <a:srgbClr val="9CD043"/>
            </a:solidFill>
          </p:spPr>
          <p:txBody>
            <a:bodyPr wrap="square" rtlCol="0">
              <a:spAutoFit/>
            </a:bodyPr>
            <a:lstStyle/>
            <a:p>
              <a:pPr algn="ctr"/>
              <a:r>
                <a:rPr lang="en-ZA" sz="2400" b="1" dirty="0" smtClean="0">
                  <a:solidFill>
                    <a:schemeClr val="bg1"/>
                  </a:solidFill>
                </a:rPr>
                <a:t>Decimal</a:t>
              </a:r>
              <a:endParaRPr lang="en-GB" sz="2400" b="1" dirty="0">
                <a:solidFill>
                  <a:schemeClr val="bg1"/>
                </a:solidFill>
              </a:endParaRPr>
            </a:p>
          </p:txBody>
        </p:sp>
        <p:sp>
          <p:nvSpPr>
            <p:cNvPr id="10" name="TextBox 9"/>
            <p:cNvSpPr txBox="1"/>
            <p:nvPr/>
          </p:nvSpPr>
          <p:spPr>
            <a:xfrm>
              <a:off x="3377341" y="2909261"/>
              <a:ext cx="1726083" cy="1107996"/>
            </a:xfrm>
            <a:prstGeom prst="rect">
              <a:avLst/>
            </a:prstGeom>
            <a:noFill/>
          </p:spPr>
          <p:txBody>
            <a:bodyPr wrap="square" rtlCol="0">
              <a:spAutoFit/>
            </a:bodyPr>
            <a:lstStyle/>
            <a:p>
              <a:r>
                <a:rPr lang="en-ZA" sz="6600" b="1" dirty="0" smtClean="0"/>
                <a:t>0,27</a:t>
              </a:r>
              <a:endParaRPr lang="en-GB" sz="6600" b="1" dirty="0"/>
            </a:p>
          </p:txBody>
        </p:sp>
      </p:grpSp>
      <p:grpSp>
        <p:nvGrpSpPr>
          <p:cNvPr id="18" name="Group 17"/>
          <p:cNvGrpSpPr/>
          <p:nvPr/>
        </p:nvGrpSpPr>
        <p:grpSpPr>
          <a:xfrm>
            <a:off x="5889511" y="2877034"/>
            <a:ext cx="1800000" cy="2078198"/>
            <a:chOff x="5889511" y="2877034"/>
            <a:chExt cx="1800000" cy="2078198"/>
          </a:xfrm>
        </p:grpSpPr>
        <p:sp>
          <p:nvSpPr>
            <p:cNvPr id="9" name="TextBox 8"/>
            <p:cNvSpPr txBox="1"/>
            <p:nvPr/>
          </p:nvSpPr>
          <p:spPr>
            <a:xfrm>
              <a:off x="5889511" y="4493567"/>
              <a:ext cx="1800000" cy="461665"/>
            </a:xfrm>
            <a:prstGeom prst="rect">
              <a:avLst/>
            </a:prstGeom>
            <a:solidFill>
              <a:srgbClr val="0D9293"/>
            </a:solidFill>
          </p:spPr>
          <p:txBody>
            <a:bodyPr wrap="square" rtlCol="0">
              <a:spAutoFit/>
            </a:bodyPr>
            <a:lstStyle/>
            <a:p>
              <a:pPr algn="ctr"/>
              <a:r>
                <a:rPr lang="en-ZA" sz="2400" b="1" dirty="0" smtClean="0">
                  <a:solidFill>
                    <a:schemeClr val="bg1"/>
                  </a:solidFill>
                </a:rPr>
                <a:t>Percentage</a:t>
              </a:r>
              <a:endParaRPr lang="en-GB" sz="2400" b="1" dirty="0">
                <a:solidFill>
                  <a:schemeClr val="bg1"/>
                </a:solidFill>
              </a:endParaRPr>
            </a:p>
          </p:txBody>
        </p:sp>
        <p:sp>
          <p:nvSpPr>
            <p:cNvPr id="11" name="TextBox 10"/>
            <p:cNvSpPr txBox="1"/>
            <p:nvPr/>
          </p:nvSpPr>
          <p:spPr>
            <a:xfrm>
              <a:off x="5949460" y="2877034"/>
              <a:ext cx="1726083" cy="1107996"/>
            </a:xfrm>
            <a:prstGeom prst="rect">
              <a:avLst/>
            </a:prstGeom>
            <a:noFill/>
          </p:spPr>
          <p:txBody>
            <a:bodyPr wrap="square" rtlCol="0">
              <a:spAutoFit/>
            </a:bodyPr>
            <a:lstStyle/>
            <a:p>
              <a:r>
                <a:rPr lang="en-ZA" sz="6600" b="1" dirty="0" smtClean="0"/>
                <a:t>27%</a:t>
              </a:r>
              <a:endParaRPr lang="en-GB" sz="6600" b="1" dirty="0"/>
            </a:p>
          </p:txBody>
        </p:sp>
      </p:grpSp>
      <p:sp>
        <p:nvSpPr>
          <p:cNvPr id="12" name="Rectangle 11"/>
          <p:cNvSpPr/>
          <p:nvPr/>
        </p:nvSpPr>
        <p:spPr>
          <a:xfrm>
            <a:off x="2772288" y="2302591"/>
            <a:ext cx="72000" cy="306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578466" y="2302591"/>
            <a:ext cx="72000" cy="306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17515" y="2150707"/>
            <a:ext cx="2963656" cy="350185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0" end="0"/>
                                            </p:txEl>
                                          </p:spTgt>
                                        </p:tgtEl>
                                        <p:attrNameLst>
                                          <p:attrName>style.visibility</p:attrName>
                                        </p:attrNameLst>
                                      </p:cBhvr>
                                      <p:to>
                                        <p:strVal val="visible"/>
                                      </p:to>
                                    </p:set>
                                    <p:anim calcmode="lin" valueType="num">
                                      <p:cBhvr>
                                        <p:cTn id="4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12"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Converting fractions to decimals </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2.3</a:t>
            </a:r>
            <a:endParaRPr lang="en-GB" dirty="0">
              <a:solidFill>
                <a:schemeClr val="bg1">
                  <a:lumMod val="65000"/>
                </a:schemeClr>
              </a:solidFill>
            </a:endParaRPr>
          </a:p>
        </p:txBody>
      </p:sp>
      <p:pic>
        <p:nvPicPr>
          <p:cNvPr id="19" name="Picture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66322" y="2150707"/>
            <a:ext cx="2963656" cy="3501857"/>
          </a:xfrm>
          <a:prstGeom prst="rect">
            <a:avLst/>
          </a:prstGeom>
          <a:noFill/>
          <a:ln>
            <a:noFill/>
          </a:ln>
        </p:spPr>
      </p:pic>
      <p:sp>
        <p:nvSpPr>
          <p:cNvPr id="20" name="TextBox 19"/>
          <p:cNvSpPr txBox="1"/>
          <p:nvPr/>
        </p:nvSpPr>
        <p:spPr>
          <a:xfrm>
            <a:off x="2261314" y="1805343"/>
            <a:ext cx="5455184" cy="2862322"/>
          </a:xfrm>
          <a:prstGeom prst="rect">
            <a:avLst/>
          </a:prstGeom>
          <a:noFill/>
        </p:spPr>
        <p:txBody>
          <a:bodyPr wrap="square" rtlCol="0" anchor="ctr">
            <a:spAutoFit/>
          </a:bodyPr>
          <a:lstStyle/>
          <a:p>
            <a:pPr algn="ctr"/>
            <a:r>
              <a:rPr lang="en-ZA" altLang="en-US" sz="2000" dirty="0">
                <a:sym typeface="+mn-ea"/>
              </a:rPr>
              <a:t>Divide the numerator by the denominator. </a:t>
            </a:r>
            <a:endParaRPr lang="en-ZA" altLang="en-US" sz="2000" dirty="0" smtClean="0">
              <a:sym typeface="+mn-ea"/>
            </a:endParaRPr>
          </a:p>
          <a:p>
            <a:pPr marL="182880" indent="-182880" algn="ctr">
              <a:buFont typeface="Arial" panose="020B0604020202020204" pitchFamily="34" charset="0"/>
              <a:buChar char="•"/>
            </a:pPr>
            <a:endParaRPr lang="en-ZA" altLang="en-US" sz="2000" dirty="0">
              <a:sym typeface="+mn-ea"/>
            </a:endParaRPr>
          </a:p>
          <a:p>
            <a:pPr algn="ctr"/>
            <a:r>
              <a:rPr lang="en-ZA" altLang="en-US" sz="2000" dirty="0">
                <a:sym typeface="+mn-ea"/>
              </a:rPr>
              <a:t>     </a:t>
            </a:r>
            <a:endParaRPr lang="en-ZA" altLang="en-US" sz="2000" dirty="0" smtClean="0">
              <a:sym typeface="+mn-ea"/>
            </a:endParaRPr>
          </a:p>
          <a:p>
            <a:pPr algn="ctr"/>
            <a:endParaRPr lang="en-ZA" altLang="en-US" sz="2000" dirty="0">
              <a:sym typeface="+mn-ea"/>
            </a:endParaRPr>
          </a:p>
          <a:p>
            <a:pPr algn="ctr"/>
            <a:r>
              <a:rPr lang="en-ZA" altLang="en-US" sz="2000" dirty="0">
                <a:sym typeface="+mn-ea"/>
              </a:rPr>
              <a:t>			</a:t>
            </a:r>
            <a:endParaRPr lang="en-ZA" altLang="en-US" sz="2000" dirty="0"/>
          </a:p>
          <a:p>
            <a:pPr algn="ctr"/>
            <a:r>
              <a:rPr lang="en-ZA" altLang="en-US" sz="2000" dirty="0"/>
              <a:t>The whole number in a mixed number will remain a whole number in the decimal form. </a:t>
            </a:r>
            <a:endParaRPr lang="en-ZA" altLang="en-US" sz="2000" dirty="0"/>
          </a:p>
          <a:p>
            <a:pPr marL="182880" indent="-182880" algn="ctr">
              <a:buFont typeface="Arial" panose="020B0604020202020204" pitchFamily="34" charset="0"/>
              <a:buChar char="•"/>
            </a:pPr>
            <a:endParaRPr lang="en-ZA" altLang="en-US" sz="2000" dirty="0"/>
          </a:p>
          <a:p>
            <a:pPr marL="182880" indent="-182880" algn="ctr">
              <a:buFont typeface="Arial" panose="020B0604020202020204" pitchFamily="34" charset="0"/>
              <a:buChar char="•"/>
            </a:pPr>
            <a:endParaRPr lang="en-ZA" altLang="en-US" sz="2000" dirty="0"/>
          </a:p>
        </p:txBody>
      </p:sp>
      <p:sp>
        <p:nvSpPr>
          <p:cNvPr id="21" name="Rectangle 20"/>
          <p:cNvSpPr/>
          <p:nvPr/>
        </p:nvSpPr>
        <p:spPr>
          <a:xfrm>
            <a:off x="541242" y="1520824"/>
            <a:ext cx="7482170" cy="4500563"/>
          </a:xfrm>
          <a:prstGeom prst="rect">
            <a:avLst/>
          </a:prstGeom>
          <a:noFill/>
          <a:ln w="38100">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22" name="Group 21"/>
          <p:cNvGrpSpPr/>
          <p:nvPr/>
        </p:nvGrpSpPr>
        <p:grpSpPr>
          <a:xfrm>
            <a:off x="422372" y="1395786"/>
            <a:ext cx="1838942" cy="2280168"/>
            <a:chOff x="399289" y="3100030"/>
            <a:chExt cx="1838942" cy="2280168"/>
          </a:xfrm>
        </p:grpSpPr>
        <p:sp>
          <p:nvSpPr>
            <p:cNvPr id="23" name="TextBox 22"/>
            <p:cNvSpPr txBox="1"/>
            <p:nvPr/>
          </p:nvSpPr>
          <p:spPr>
            <a:xfrm rot="20773907">
              <a:off x="406882" y="3100030"/>
              <a:ext cx="1238865" cy="461665"/>
            </a:xfrm>
            <a:prstGeom prst="rect">
              <a:avLst/>
            </a:prstGeom>
            <a:solidFill>
              <a:schemeClr val="bg1"/>
            </a:solidFill>
          </p:spPr>
          <p:txBody>
            <a:bodyPr wrap="none" rtlCol="0">
              <a:spAutoFit/>
            </a:bodyPr>
            <a:lstStyle/>
            <a:p>
              <a:r>
                <a:rPr lang="en-ZA" sz="2400" b="1" dirty="0" smtClean="0">
                  <a:solidFill>
                    <a:srgbClr val="4BB3B5"/>
                  </a:solidFill>
                </a:rPr>
                <a:t>Formula</a:t>
              </a:r>
              <a:endParaRPr lang="en-ZA" sz="2400" b="1" dirty="0">
                <a:solidFill>
                  <a:srgbClr val="4BB3B5"/>
                </a:solidFill>
              </a:endParaRP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289" y="3319005"/>
              <a:ext cx="1838942" cy="2061193"/>
            </a:xfrm>
            <a:prstGeom prst="rect">
              <a:avLst/>
            </a:prstGeom>
          </p:spPr>
        </p:pic>
      </p:grpSp>
      <mc:AlternateContent xmlns:mc="http://schemas.openxmlformats.org/markup-compatibility/2006">
        <mc:Choice xmlns:a14="http://schemas.microsoft.com/office/drawing/2010/main" Requires="a14">
          <p:sp>
            <p:nvSpPr>
              <p:cNvPr id="15" name="TextBox 14"/>
              <p:cNvSpPr txBox="1"/>
              <p:nvPr/>
            </p:nvSpPr>
            <p:spPr>
              <a:xfrm>
                <a:off x="3700882" y="2425885"/>
                <a:ext cx="2476960" cy="803682"/>
              </a:xfrm>
              <a:prstGeom prst="rect">
                <a:avLst/>
              </a:prstGeom>
              <a:noFill/>
            </p:spPr>
            <p:txBody>
              <a:bodyPr wrap="none" rtlCol="0">
                <a:spAutoFit/>
              </a:bodyPr>
              <a:lstStyle/>
              <a:p>
                <a14:m>
                  <m:oMath xmlns:m="http://schemas.openxmlformats.org/officeDocument/2006/math">
                    <m:f>
                      <m:fPr>
                        <m:ctrlPr>
                          <a:rPr lang="en-GB" sz="3200" b="1" i="1" smtClean="0">
                            <a:latin typeface="Cambria Math" panose="02040503050406030204" pitchFamily="18" charset="0"/>
                          </a:rPr>
                        </m:ctrlPr>
                      </m:fPr>
                      <m:num>
                        <m:r>
                          <a:rPr lang="en-ZA" sz="3200" b="1" i="1" smtClean="0">
                            <a:latin typeface="Cambria Math" panose="02040503050406030204" pitchFamily="18" charset="0"/>
                          </a:rPr>
                          <m:t>𝟑</m:t>
                        </m:r>
                      </m:num>
                      <m:den>
                        <m:r>
                          <a:rPr lang="en-ZA" sz="3200" b="1" i="1" smtClean="0">
                            <a:latin typeface="Cambria Math" panose="02040503050406030204" pitchFamily="18" charset="0"/>
                          </a:rPr>
                          <m:t>𝟓</m:t>
                        </m:r>
                      </m:den>
                    </m:f>
                  </m:oMath>
                </a14:m>
                <a:r>
                  <a:rPr lang="en-GB" sz="3200" b="1" dirty="0" smtClean="0"/>
                  <a:t> = 3 ÷ 5 = 0,6</a:t>
                </a:r>
                <a:endParaRPr lang="en-GB" sz="3200" b="1" dirty="0"/>
              </a:p>
            </p:txBody>
          </p:sp>
        </mc:Choice>
        <mc:Fallback>
          <p:sp>
            <p:nvSpPr>
              <p:cNvPr id="15" name="TextBox 14"/>
              <p:cNvSpPr txBox="1">
                <a:spLocks noRot="1" noChangeAspect="1" noMove="1" noResize="1" noEditPoints="1" noAdjustHandles="1" noChangeArrowheads="1" noChangeShapeType="1" noTextEdit="1"/>
              </p:cNvSpPr>
              <p:nvPr/>
            </p:nvSpPr>
            <p:spPr>
              <a:xfrm>
                <a:off x="3700882" y="2425885"/>
                <a:ext cx="2476960" cy="803682"/>
              </a:xfrm>
              <a:prstGeom prst="rect">
                <a:avLst/>
              </a:prstGeom>
              <a:blipFill rotWithShape="0">
                <a:blip r:embed="rId3"/>
                <a:stretch>
                  <a:fillRect r="-5419" b="-12121"/>
                </a:stretch>
              </a:blipFill>
            </p:spPr>
            <p:txBody>
              <a:bodyPr/>
              <a:lstStyle/>
              <a:p>
                <a:r>
                  <a:rPr lang="en-GB">
                    <a:noFill/>
                  </a:rPr>
                  <a:t> </a:t>
                </a:r>
                <a:endParaRPr lang="en-GB">
                  <a:noFill/>
                </a:endParaRPr>
              </a:p>
            </p:txBody>
          </p:sp>
        </mc:Fallback>
      </mc:AlternateContent>
      <mc:AlternateContent xmlns:mc="http://schemas.openxmlformats.org/markup-compatibility/2006">
        <mc:Choice xmlns:a14="http://schemas.microsoft.com/office/drawing/2010/main" Requires="a14">
          <p:sp>
            <p:nvSpPr>
              <p:cNvPr id="30" name="TextBox 29"/>
              <p:cNvSpPr txBox="1"/>
              <p:nvPr/>
            </p:nvSpPr>
            <p:spPr>
              <a:xfrm>
                <a:off x="3517162" y="4090590"/>
                <a:ext cx="3108543" cy="1788567"/>
              </a:xfrm>
              <a:prstGeom prst="rect">
                <a:avLst/>
              </a:prstGeom>
              <a:noFill/>
            </p:spPr>
            <p:txBody>
              <a:bodyPr wrap="none" rtlCol="0">
                <a:spAutoFit/>
              </a:bodyPr>
              <a:lstStyle/>
              <a:p>
                <a:r>
                  <a:rPr lang="en-GB" sz="3200" b="1" dirty="0" smtClean="0"/>
                  <a:t>1 </a:t>
                </a:r>
                <a14:m>
                  <m:oMath xmlns:m="http://schemas.openxmlformats.org/officeDocument/2006/math">
                    <m:f>
                      <m:fPr>
                        <m:ctrlPr>
                          <a:rPr lang="en-GB" sz="3200" b="1" i="1" smtClean="0">
                            <a:latin typeface="Cambria Math" panose="02040503050406030204" pitchFamily="18" charset="0"/>
                          </a:rPr>
                        </m:ctrlPr>
                      </m:fPr>
                      <m:num>
                        <m:r>
                          <a:rPr lang="en-ZA" sz="3200" b="1" i="1" smtClean="0">
                            <a:latin typeface="Cambria Math" panose="02040503050406030204" pitchFamily="18" charset="0"/>
                          </a:rPr>
                          <m:t>𝟔</m:t>
                        </m:r>
                      </m:num>
                      <m:den>
                        <m:r>
                          <a:rPr lang="en-ZA" sz="3200" b="1" i="1" smtClean="0">
                            <a:latin typeface="Cambria Math" panose="02040503050406030204" pitchFamily="18" charset="0"/>
                          </a:rPr>
                          <m:t>𝟏𝟎</m:t>
                        </m:r>
                      </m:den>
                    </m:f>
                  </m:oMath>
                </a14:m>
                <a:r>
                  <a:rPr lang="en-GB" sz="3200" b="1" dirty="0" smtClean="0"/>
                  <a:t> = 1 </a:t>
                </a:r>
                <a:r>
                  <a:rPr lang="en-GB" sz="3200" b="1" dirty="0"/>
                  <a:t>+</a:t>
                </a:r>
                <a:r>
                  <a:rPr lang="en-GB" sz="3200" b="1" dirty="0" smtClean="0"/>
                  <a:t> (6 ÷ 10)</a:t>
                </a:r>
              </a:p>
              <a:p>
                <a:pPr marL="720725"/>
                <a:r>
                  <a:rPr lang="en-ZA" sz="3200" b="1" dirty="0" smtClean="0"/>
                  <a:t>= 1 + 0,6 </a:t>
                </a:r>
              </a:p>
              <a:p>
                <a:pPr marL="720725"/>
                <a:r>
                  <a:rPr lang="en-ZA" sz="3200" b="1" dirty="0" smtClean="0"/>
                  <a:t>= 1,6</a:t>
                </a:r>
                <a:endParaRPr lang="en-GB" sz="3200" b="1" dirty="0"/>
              </a:p>
            </p:txBody>
          </p:sp>
        </mc:Choice>
        <mc:Fallback>
          <p:sp>
            <p:nvSpPr>
              <p:cNvPr id="30" name="TextBox 29"/>
              <p:cNvSpPr txBox="1">
                <a:spLocks noRot="1" noChangeAspect="1" noMove="1" noResize="1" noEditPoints="1" noAdjustHandles="1" noChangeArrowheads="1" noChangeShapeType="1" noTextEdit="1"/>
              </p:cNvSpPr>
              <p:nvPr/>
            </p:nvSpPr>
            <p:spPr>
              <a:xfrm>
                <a:off x="3517162" y="4090590"/>
                <a:ext cx="3108543" cy="1788567"/>
              </a:xfrm>
              <a:prstGeom prst="rect">
                <a:avLst/>
              </a:prstGeom>
              <a:blipFill rotWithShape="0">
                <a:blip r:embed="rId4"/>
                <a:stretch>
                  <a:fillRect l="-5098" r="-3922" b="-10580"/>
                </a:stretch>
              </a:blipFill>
            </p:spPr>
            <p:txBody>
              <a:bodyPr/>
              <a:lstStyle/>
              <a:p>
                <a:r>
                  <a:rPr lang="en-GB">
                    <a:noFill/>
                  </a:rPr>
                  <a:t> </a:t>
                </a:r>
                <a:endParaRPr lang="en-GB">
                  <a:noFill/>
                </a:endParaRP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heel(1)">
                                      <p:cBhvr>
                                        <p:cTn id="11" dur="1000"/>
                                        <p:tgtEl>
                                          <p:spTgt spid="21"/>
                                        </p:tgtEl>
                                      </p:cBhvr>
                                    </p:animEffect>
                                  </p:childTnLst>
                                </p:cTn>
                              </p:par>
                              <p:par>
                                <p:cTn id="12" presetID="31" presetClass="entr" presetSubtype="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750" fill="hold"/>
                                        <p:tgtEl>
                                          <p:spTgt spid="22"/>
                                        </p:tgtEl>
                                        <p:attrNameLst>
                                          <p:attrName>ppt_w</p:attrName>
                                        </p:attrNameLst>
                                      </p:cBhvr>
                                      <p:tavLst>
                                        <p:tav tm="0">
                                          <p:val>
                                            <p:fltVal val="0"/>
                                          </p:val>
                                        </p:tav>
                                        <p:tav tm="100000">
                                          <p:val>
                                            <p:strVal val="#ppt_w"/>
                                          </p:val>
                                        </p:tav>
                                      </p:tavLst>
                                    </p:anim>
                                    <p:anim calcmode="lin" valueType="num">
                                      <p:cBhvr>
                                        <p:cTn id="15" dur="750" fill="hold"/>
                                        <p:tgtEl>
                                          <p:spTgt spid="22"/>
                                        </p:tgtEl>
                                        <p:attrNameLst>
                                          <p:attrName>ppt_h</p:attrName>
                                        </p:attrNameLst>
                                      </p:cBhvr>
                                      <p:tavLst>
                                        <p:tav tm="0">
                                          <p:val>
                                            <p:fltVal val="0"/>
                                          </p:val>
                                        </p:tav>
                                        <p:tav tm="100000">
                                          <p:val>
                                            <p:strVal val="#ppt_h"/>
                                          </p:val>
                                        </p:tav>
                                      </p:tavLst>
                                    </p:anim>
                                    <p:anim calcmode="lin" valueType="num">
                                      <p:cBhvr>
                                        <p:cTn id="16" dur="750" fill="hold"/>
                                        <p:tgtEl>
                                          <p:spTgt spid="22"/>
                                        </p:tgtEl>
                                        <p:attrNameLst>
                                          <p:attrName>style.rotation</p:attrName>
                                        </p:attrNameLst>
                                      </p:cBhvr>
                                      <p:tavLst>
                                        <p:tav tm="0">
                                          <p:val>
                                            <p:fltVal val="90"/>
                                          </p:val>
                                        </p:tav>
                                        <p:tav tm="100000">
                                          <p:val>
                                            <p:fltVal val="0"/>
                                          </p:val>
                                        </p:tav>
                                      </p:tavLst>
                                    </p:anim>
                                    <p:animEffect transition="in" filter="fade">
                                      <p:cBhvr>
                                        <p:cTn id="17" dur="75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 calcmode="lin" valueType="num">
                                      <p:cBhvr>
                                        <p:cTn id="22"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0">
                                            <p:txEl>
                                              <p:pRg st="5" end="5"/>
                                            </p:txEl>
                                          </p:spTgt>
                                        </p:tgtEl>
                                        <p:attrNameLst>
                                          <p:attrName>style.visibility</p:attrName>
                                        </p:attrNameLst>
                                      </p:cBhvr>
                                      <p:to>
                                        <p:strVal val="visible"/>
                                      </p:to>
                                    </p:set>
                                    <p:anim calcmode="lin" valueType="num">
                                      <p:cBhvr>
                                        <p:cTn id="36" dur="500" fill="hold"/>
                                        <p:tgtEl>
                                          <p:spTgt spid="20">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20">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20">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Effect transition="in" filter="fade">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1" grpId="0" animBg="1"/>
      <p:bldP spid="15" grpId="0"/>
      <p:bldP spid="3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sz="4400" dirty="0"/>
              <a:t>Converting fractions to percentages</a:t>
            </a:r>
            <a:endParaRPr lang="en-GB" sz="4400" dirty="0"/>
          </a:p>
        </p:txBody>
      </p:sp>
      <p:sp>
        <p:nvSpPr>
          <p:cNvPr id="3" name="Content Placeholder 2"/>
          <p:cNvSpPr>
            <a:spLocks noGrp="1"/>
          </p:cNvSpPr>
          <p:nvPr>
            <p:ph idx="1"/>
          </p:nvPr>
        </p:nvSpPr>
        <p:spPr/>
        <p:txBody>
          <a:bodyPr/>
          <a:lstStyle/>
          <a:p>
            <a:pPr marL="263525" indent="-263525">
              <a:buFont typeface="Arial" panose="020B0604020202020204" pitchFamily="34" charset="0"/>
              <a:buChar char="•"/>
            </a:pPr>
            <a:r>
              <a:rPr lang="en-ZA" altLang="en-US" dirty="0"/>
              <a:t>Percentages are fractions where the denominator is 100. </a:t>
            </a:r>
            <a:endParaRPr lang="en-ZA" altLang="en-US" dirty="0"/>
          </a:p>
          <a:p>
            <a:r>
              <a:rPr lang="en-ZA" altLang="en-US" dirty="0">
                <a:sym typeface="+mn-ea"/>
              </a:rPr>
              <a:t>	</a:t>
            </a:r>
            <a:r>
              <a:rPr lang="en-ZA" altLang="en-US" sz="500" dirty="0">
                <a:sym typeface="+mn-ea"/>
              </a:rPr>
              <a:t>  </a:t>
            </a:r>
            <a:r>
              <a:rPr lang="en-ZA" altLang="en-US" sz="500" dirty="0" smtClean="0">
                <a:sym typeface="+mn-ea"/>
              </a:rPr>
              <a:t>     </a:t>
            </a:r>
            <a:r>
              <a:rPr lang="en-ZA" altLang="en-US" sz="100" dirty="0" smtClean="0">
                <a:sym typeface="+mn-ea"/>
              </a:rPr>
              <a:t>                                                                                             </a:t>
            </a:r>
            <a:r>
              <a:rPr lang="en-ZA" altLang="en-US" dirty="0" smtClean="0">
                <a:sym typeface="+mn-ea"/>
              </a:rPr>
              <a:t>or </a:t>
            </a:r>
            <a:r>
              <a:rPr lang="en-ZA" altLang="en-US" dirty="0">
                <a:sym typeface="+mn-ea"/>
              </a:rPr>
              <a:t>0,7 which is 70</a:t>
            </a:r>
            <a:r>
              <a:rPr lang="en-ZA" altLang="en-US" dirty="0" smtClean="0">
                <a:sym typeface="+mn-ea"/>
              </a:rPr>
              <a:t>%</a:t>
            </a:r>
            <a:endParaRPr lang="en-ZA" altLang="en-US" dirty="0" smtClean="0">
              <a:sym typeface="+mn-ea"/>
            </a:endParaRPr>
          </a:p>
          <a:p>
            <a:endParaRPr lang="en-ZA" altLang="en-US" dirty="0">
              <a:sym typeface="+mn-ea"/>
            </a:endParaRPr>
          </a:p>
          <a:p>
            <a:pPr marL="263525" indent="-263525">
              <a:buFont typeface="Arial" panose="020B0604020202020204" pitchFamily="34" charset="0"/>
              <a:buChar char="•"/>
            </a:pPr>
            <a:r>
              <a:rPr lang="en-ZA" altLang="en-US" dirty="0">
                <a:sym typeface="+mn-ea"/>
              </a:rPr>
              <a:t>One whole is 100%</a:t>
            </a:r>
            <a:endParaRPr lang="en-ZA" altLang="en-US" dirty="0">
              <a:sym typeface="+mn-ea"/>
            </a:endParaRPr>
          </a:p>
          <a:p>
            <a:pPr marL="263525" indent="-263525">
              <a:buFont typeface="Arial" panose="020B0604020202020204" pitchFamily="34" charset="0"/>
              <a:buChar char="•"/>
            </a:pPr>
            <a:r>
              <a:rPr lang="en-ZA" altLang="en-US" dirty="0">
                <a:sym typeface="+mn-ea"/>
              </a:rPr>
              <a:t>A whole number is a multiple of 100% e.g. 3 is 300</a:t>
            </a:r>
            <a:r>
              <a:rPr lang="en-ZA" altLang="en-US" dirty="0" smtClean="0">
                <a:sym typeface="+mn-ea"/>
              </a:rPr>
              <a:t>%</a:t>
            </a:r>
            <a:endParaRPr lang="en-ZA" altLang="en-US" dirty="0">
              <a:sym typeface="+mn-ea"/>
            </a:endParaRPr>
          </a:p>
          <a:p>
            <a:pPr marL="354330"/>
            <a:r>
              <a:rPr lang="en-ZA" altLang="en-US" sz="2800" dirty="0">
                <a:sym typeface="+mn-ea"/>
              </a:rPr>
              <a:t>    </a:t>
            </a:r>
            <a:r>
              <a:rPr lang="en-ZA" altLang="en-US" dirty="0">
                <a:sym typeface="+mn-ea"/>
              </a:rPr>
              <a:t>=  4 ÷ 5 = 0,8 = 80</a:t>
            </a:r>
            <a:r>
              <a:rPr lang="en-ZA" altLang="en-US" dirty="0" smtClean="0">
                <a:sym typeface="+mn-ea"/>
              </a:rPr>
              <a:t>%</a:t>
            </a:r>
            <a:endParaRPr lang="en-ZA" altLang="en-US" dirty="0" smtClean="0">
              <a:sym typeface="+mn-ea"/>
            </a:endParaRPr>
          </a:p>
          <a:p>
            <a:pPr marL="354330"/>
            <a:endParaRPr lang="en-ZA" altLang="en-US" dirty="0">
              <a:sym typeface="+mn-ea"/>
            </a:endParaRPr>
          </a:p>
          <a:p>
            <a:pPr marL="354330"/>
            <a:r>
              <a:rPr lang="en-ZA" altLang="en-US" dirty="0">
                <a:sym typeface="+mn-ea"/>
              </a:rPr>
              <a:t>    </a:t>
            </a:r>
            <a:r>
              <a:rPr lang="en-ZA" altLang="en-US" dirty="0" smtClean="0">
                <a:sym typeface="+mn-ea"/>
              </a:rPr>
              <a:t>  = </a:t>
            </a:r>
            <a:r>
              <a:rPr lang="en-ZA" altLang="en-US" dirty="0">
                <a:sym typeface="+mn-ea"/>
              </a:rPr>
              <a:t>1 ÷ 3 = 0,33333... (round off to 0,333) = 33,3%</a:t>
            </a:r>
            <a:endParaRPr lang="en-ZA" altLang="en-US" dirty="0">
              <a:sym typeface="+mn-ea"/>
            </a:endParaRPr>
          </a:p>
          <a:p>
            <a:pPr marL="263525" indent="-263525">
              <a:buFont typeface="Arial" panose="020B0604020202020204" pitchFamily="34" charset="0"/>
              <a:buChar char="•"/>
            </a:pPr>
            <a:endParaRPr lang="en-GB" dirty="0"/>
          </a:p>
        </p:txBody>
      </p:sp>
      <p:sp>
        <p:nvSpPr>
          <p:cNvPr id="4" name="Text Placeholder 3"/>
          <p:cNvSpPr>
            <a:spLocks noGrp="1"/>
          </p:cNvSpPr>
          <p:nvPr>
            <p:ph type="body" sz="quarter" idx="10"/>
          </p:nvPr>
        </p:nvSpPr>
        <p:spPr>
          <a:xfrm>
            <a:off x="399289" y="1597813"/>
            <a:ext cx="7905751" cy="301871"/>
          </a:xfrm>
        </p:spPr>
        <p:txBody>
          <a:bodyPr/>
          <a:lstStyle/>
          <a:p>
            <a:r>
              <a:rPr lang="en-ZA" dirty="0"/>
              <a:t>Unit </a:t>
            </a:r>
            <a:r>
              <a:rPr lang="en-ZA" dirty="0" smtClean="0"/>
              <a:t>2.3</a:t>
            </a:r>
            <a:endParaRPr lang="en-GB" dirty="0"/>
          </a:p>
        </p:txBody>
      </p:sp>
      <mc:AlternateContent xmlns:mc="http://schemas.openxmlformats.org/markup-compatibility/2006">
        <mc:Choice xmlns:a14="http://schemas.microsoft.com/office/drawing/2010/main" Requires="a14">
          <p:sp>
            <p:nvSpPr>
              <p:cNvPr id="5" name="TextBox 4"/>
              <p:cNvSpPr txBox="1"/>
              <p:nvPr/>
            </p:nvSpPr>
            <p:spPr>
              <a:xfrm>
                <a:off x="732593" y="2254096"/>
                <a:ext cx="996170" cy="4970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sz="1400" b="1" i="1" smtClean="0">
                              <a:latin typeface="Cambria Math" panose="02040503050406030204" pitchFamily="18" charset="0"/>
                            </a:rPr>
                          </m:ctrlPr>
                        </m:fPr>
                        <m:num>
                          <m:r>
                            <a:rPr lang="en-ZA" sz="1400" b="1" i="1" smtClean="0">
                              <a:latin typeface="Cambria Math" panose="02040503050406030204" pitchFamily="18" charset="0"/>
                            </a:rPr>
                            <m:t>𝟕</m:t>
                          </m:r>
                        </m:num>
                        <m:den>
                          <m:r>
                            <a:rPr lang="en-ZA" sz="1400" b="1" i="1" smtClean="0">
                              <a:latin typeface="Cambria Math" panose="02040503050406030204" pitchFamily="18" charset="0"/>
                            </a:rPr>
                            <m:t>𝟏𝟎</m:t>
                          </m:r>
                        </m:den>
                      </m:f>
                      <m:r>
                        <a:rPr lang="en-ZA" sz="1400" b="1" i="1" smtClean="0">
                          <a:latin typeface="Cambria Math" panose="02040503050406030204" pitchFamily="18" charset="0"/>
                        </a:rPr>
                        <m:t>=</m:t>
                      </m:r>
                      <m:f>
                        <m:fPr>
                          <m:ctrlPr>
                            <a:rPr lang="en-GB" sz="1400" b="1" i="1">
                              <a:latin typeface="Cambria Math" panose="02040503050406030204" pitchFamily="18" charset="0"/>
                            </a:rPr>
                          </m:ctrlPr>
                        </m:fPr>
                        <m:num>
                          <m:r>
                            <a:rPr lang="en-ZA" sz="1400" b="1" i="1">
                              <a:latin typeface="Cambria Math" panose="02040503050406030204" pitchFamily="18" charset="0"/>
                            </a:rPr>
                            <m:t>𝟕</m:t>
                          </m:r>
                          <m:r>
                            <a:rPr lang="en-ZA" sz="1400" b="1" i="1" smtClean="0">
                              <a:latin typeface="Cambria Math" panose="02040503050406030204" pitchFamily="18" charset="0"/>
                            </a:rPr>
                            <m:t>𝟎</m:t>
                          </m:r>
                        </m:num>
                        <m:den>
                          <m:r>
                            <a:rPr lang="en-ZA" sz="1400" b="1" i="1">
                              <a:latin typeface="Cambria Math" panose="02040503050406030204" pitchFamily="18" charset="0"/>
                            </a:rPr>
                            <m:t>𝟏𝟎</m:t>
                          </m:r>
                          <m:r>
                            <a:rPr lang="en-ZA" sz="1400" b="1" i="1" smtClean="0">
                              <a:latin typeface="Cambria Math" panose="02040503050406030204" pitchFamily="18" charset="0"/>
                            </a:rPr>
                            <m:t>𝟎</m:t>
                          </m:r>
                        </m:den>
                      </m:f>
                    </m:oMath>
                  </m:oMathPara>
                </a14:m>
                <a:endParaRPr lang="en-GB" sz="1400" b="1" dirty="0"/>
              </a:p>
            </p:txBody>
          </p:sp>
        </mc:Choice>
        <mc:Fallback>
          <p:sp>
            <p:nvSpPr>
              <p:cNvPr id="5" name="TextBox 4"/>
              <p:cNvSpPr txBox="1">
                <a:spLocks noRot="1" noChangeAspect="1" noMove="1" noResize="1" noEditPoints="1" noAdjustHandles="1" noChangeArrowheads="1" noChangeShapeType="1" noTextEdit="1"/>
              </p:cNvSpPr>
              <p:nvPr/>
            </p:nvSpPr>
            <p:spPr>
              <a:xfrm>
                <a:off x="732790" y="2254250"/>
                <a:ext cx="1092835" cy="545465"/>
              </a:xfrm>
              <a:prstGeom prst="rect">
                <a:avLst/>
              </a:prstGeom>
              <a:blipFill rotWithShape="0">
                <a:blip r:embed="rId1"/>
                <a:stretch>
                  <a:fillRect b="-1235"/>
                </a:stretch>
              </a:blipFill>
            </p:spPr>
            <p:txBody>
              <a:bodyPr/>
              <a:lstStyle/>
              <a:p>
                <a:r>
                  <a:rPr lang="en-GB">
                    <a:noFill/>
                  </a:rPr>
                  <a:t> </a:t>
                </a:r>
                <a:endParaRPr lang="en-GB">
                  <a:noFill/>
                </a:endParaRPr>
              </a:p>
            </p:txBody>
          </p:sp>
        </mc:Fallback>
      </mc:AlternateContent>
      <mc:AlternateContent xmlns:mc="http://schemas.openxmlformats.org/markup-compatibility/2006">
        <mc:Choice xmlns:a14="http://schemas.microsoft.com/office/drawing/2010/main" Requires="a14">
          <p:sp>
            <p:nvSpPr>
              <p:cNvPr id="8" name="TextBox 7"/>
              <p:cNvSpPr txBox="1"/>
              <p:nvPr/>
            </p:nvSpPr>
            <p:spPr>
              <a:xfrm>
                <a:off x="756738" y="3889984"/>
                <a:ext cx="375423" cy="6117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b="1" i="1" smtClean="0">
                              <a:latin typeface="Cambria Math" panose="02040503050406030204" pitchFamily="18" charset="0"/>
                            </a:rPr>
                          </m:ctrlPr>
                        </m:fPr>
                        <m:num>
                          <m:r>
                            <a:rPr lang="en-ZA" b="1" i="1" smtClean="0">
                              <a:latin typeface="Cambria Math" panose="02040503050406030204" pitchFamily="18" charset="0"/>
                            </a:rPr>
                            <m:t>𝟒</m:t>
                          </m:r>
                        </m:num>
                        <m:den>
                          <m:r>
                            <a:rPr lang="en-ZA" b="1" i="1" smtClean="0">
                              <a:latin typeface="Cambria Math" panose="02040503050406030204" pitchFamily="18" charset="0"/>
                            </a:rPr>
                            <m:t>𝟓</m:t>
                          </m:r>
                        </m:den>
                      </m:f>
                    </m:oMath>
                  </m:oMathPara>
                </a14:m>
                <a:endParaRPr lang="en-GB" b="1" dirty="0"/>
              </a:p>
            </p:txBody>
          </p:sp>
        </mc:Choice>
        <mc:Fallback>
          <p:sp>
            <p:nvSpPr>
              <p:cNvPr id="8" name="TextBox 7"/>
              <p:cNvSpPr txBox="1">
                <a:spLocks noRot="1" noChangeAspect="1" noMove="1" noResize="1" noEditPoints="1" noAdjustHandles="1" noChangeArrowheads="1" noChangeShapeType="1" noTextEdit="1"/>
              </p:cNvSpPr>
              <p:nvPr/>
            </p:nvSpPr>
            <p:spPr>
              <a:xfrm>
                <a:off x="732790" y="3890010"/>
                <a:ext cx="375285" cy="611505"/>
              </a:xfrm>
              <a:prstGeom prst="rect">
                <a:avLst/>
              </a:prstGeom>
              <a:blipFill rotWithShape="0">
                <a:blip r:embed="rId2"/>
                <a:stretch>
                  <a:fillRect/>
                </a:stretch>
              </a:blipFill>
            </p:spPr>
            <p:txBody>
              <a:bodyPr/>
              <a:lstStyle/>
              <a:p>
                <a:r>
                  <a:rPr lang="en-GB">
                    <a:noFill/>
                  </a:rPr>
                  <a:t> </a:t>
                </a:r>
                <a:endParaRPr lang="en-GB">
                  <a:noFill/>
                </a:endParaRPr>
              </a:p>
            </p:txBody>
          </p:sp>
        </mc:Fallback>
      </mc:AlternateContent>
      <mc:AlternateContent xmlns:mc="http://schemas.openxmlformats.org/markup-compatibility/2006">
        <mc:Choice xmlns:a14="http://schemas.microsoft.com/office/drawing/2010/main" Requires="a14">
          <p:sp>
            <p:nvSpPr>
              <p:cNvPr id="9" name="TextBox 8"/>
              <p:cNvSpPr txBox="1"/>
              <p:nvPr/>
            </p:nvSpPr>
            <p:spPr>
              <a:xfrm>
                <a:off x="756738" y="4676951"/>
                <a:ext cx="375424" cy="6127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b="1" i="1" smtClean="0">
                              <a:latin typeface="Cambria Math" panose="02040503050406030204" pitchFamily="18" charset="0"/>
                            </a:rPr>
                          </m:ctrlPr>
                        </m:fPr>
                        <m:num>
                          <m:r>
                            <a:rPr lang="en-ZA" b="1" i="1" smtClean="0">
                              <a:latin typeface="Cambria Math" panose="02040503050406030204" pitchFamily="18" charset="0"/>
                            </a:rPr>
                            <m:t>𝟏</m:t>
                          </m:r>
                        </m:num>
                        <m:den>
                          <m:r>
                            <a:rPr lang="en-ZA" b="1" i="1" smtClean="0">
                              <a:latin typeface="Cambria Math" panose="02040503050406030204" pitchFamily="18" charset="0"/>
                            </a:rPr>
                            <m:t>𝟑</m:t>
                          </m:r>
                        </m:den>
                      </m:f>
                    </m:oMath>
                  </m:oMathPara>
                </a14:m>
                <a:endParaRPr lang="en-GB" b="1" dirty="0"/>
              </a:p>
            </p:txBody>
          </p:sp>
        </mc:Choice>
        <mc:Fallback>
          <p:sp>
            <p:nvSpPr>
              <p:cNvPr id="9" name="TextBox 8"/>
              <p:cNvSpPr txBox="1">
                <a:spLocks noRot="1" noChangeAspect="1" noMove="1" noResize="1" noEditPoints="1" noAdjustHandles="1" noChangeArrowheads="1" noChangeShapeType="1" noTextEdit="1"/>
              </p:cNvSpPr>
              <p:nvPr/>
            </p:nvSpPr>
            <p:spPr>
              <a:xfrm>
                <a:off x="756738" y="4676951"/>
                <a:ext cx="375424" cy="612732"/>
              </a:xfrm>
              <a:prstGeom prst="rect">
                <a:avLst/>
              </a:prstGeom>
              <a:blipFill rotWithShape="0">
                <a:blip r:embed="rId3"/>
                <a:stretch>
                  <a:fillRect/>
                </a:stretch>
              </a:blipFill>
            </p:spPr>
            <p:txBody>
              <a:bodyPr/>
              <a:lstStyle/>
              <a:p>
                <a:r>
                  <a:rPr lang="en-GB">
                    <a:noFill/>
                  </a:rPr>
                  <a:t> </a:t>
                </a:r>
                <a:endParaRPr lang="en-GB">
                  <a:noFill/>
                </a:endParaRPr>
              </a:p>
            </p:txBody>
          </p:sp>
        </mc:Fallback>
      </mc:AlternateContent>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2.3 </a:t>
            </a:r>
            <a:endParaRPr lang="en-ZA" dirty="0"/>
          </a:p>
        </p:txBody>
      </p:sp>
      <p:sp>
        <p:nvSpPr>
          <p:cNvPr id="3" name="Content Placeholder 2"/>
          <p:cNvSpPr>
            <a:spLocks noGrp="1"/>
          </p:cNvSpPr>
          <p:nvPr>
            <p:ph sz="quarter" idx="10"/>
          </p:nvPr>
        </p:nvSpPr>
        <p:spPr/>
        <p:txBody>
          <a:bodyPr/>
          <a:lstStyle/>
          <a:p>
            <a:r>
              <a:rPr lang="en-ZA" dirty="0" smtClean="0"/>
              <a:t>Exercise 2.3</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2.3 </a:t>
            </a:r>
            <a:r>
              <a:rPr lang="en-US" altLang="en-US" sz="2000" dirty="0"/>
              <a:t>on </a:t>
            </a:r>
            <a:r>
              <a:rPr lang="en-US" altLang="en-US" sz="2000" b="1" dirty="0"/>
              <a:t>page </a:t>
            </a:r>
            <a:r>
              <a:rPr lang="en-ZA" altLang="en-US" sz="2000" b="1" dirty="0" smtClean="0"/>
              <a:t>29 </a:t>
            </a:r>
            <a:r>
              <a:rPr lang="en-US" altLang="en-US" sz="2000" dirty="0"/>
              <a:t>of your Student’s Book</a:t>
            </a:r>
            <a:endParaRPr lang="en-US" altLang="en-US" sz="2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p:spPr>
        <p:txBody>
          <a:bodyPr/>
          <a:lstStyle/>
          <a:p>
            <a:r>
              <a:rPr lang="en-ZA" dirty="0">
                <a:sym typeface="+mn-ea"/>
              </a:rPr>
              <a:t>Recognise and practise the use of functions and characters on an appropriate calculator</a:t>
            </a:r>
            <a:endParaRPr lang="en-GB" dirty="0"/>
          </a:p>
        </p:txBody>
      </p:sp>
      <p:sp>
        <p:nvSpPr>
          <p:cNvPr id="4" name="Text Placeholder 3"/>
          <p:cNvSpPr>
            <a:spLocks noGrp="1"/>
          </p:cNvSpPr>
          <p:nvPr>
            <p:ph type="body" sz="quarter" idx="10"/>
          </p:nvPr>
        </p:nvSpPr>
        <p:spPr>
          <a:xfrm>
            <a:off x="399289" y="2066443"/>
            <a:ext cx="7905751" cy="301871"/>
          </a:xfrm>
        </p:spPr>
        <p:txBody>
          <a:bodyPr/>
          <a:lstStyle/>
          <a:p>
            <a:r>
              <a:rPr lang="en-ZA" dirty="0" smtClean="0"/>
              <a:t>Unit 2.1</a:t>
            </a:r>
            <a:endParaRPr lang="en-GB" dirty="0"/>
          </a:p>
        </p:txBody>
      </p:sp>
      <p:pic>
        <p:nvPicPr>
          <p:cNvPr id="12" name="Picture 11"/>
          <p:cNvPicPr>
            <a:picLocks noChangeAspect="1"/>
          </p:cNvPicPr>
          <p:nvPr/>
        </p:nvPicPr>
        <p:blipFill>
          <a:blip r:embed="rId1"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6044783" y="2882287"/>
            <a:ext cx="1969157" cy="2748512"/>
          </a:xfrm>
          <a:prstGeom prst="rect">
            <a:avLst/>
          </a:prstGeom>
        </p:spPr>
      </p:pic>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2641" y="3264208"/>
            <a:ext cx="2922341" cy="2226209"/>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615" y="3003057"/>
            <a:ext cx="2079562" cy="2503602"/>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sym typeface="+mn-ea"/>
              </a:rPr>
              <a:t>Use a calculator to perform calculations on decimals</a:t>
            </a:r>
            <a:br>
              <a:rPr lang="en-US" sz="4400" dirty="0"/>
            </a:br>
            <a:endParaRPr lang="en-GB" sz="4400" dirty="0"/>
          </a:p>
        </p:txBody>
      </p:sp>
      <p:sp>
        <p:nvSpPr>
          <p:cNvPr id="3" name="Content Placeholder 2"/>
          <p:cNvSpPr>
            <a:spLocks noGrp="1"/>
          </p:cNvSpPr>
          <p:nvPr>
            <p:ph idx="1"/>
          </p:nvPr>
        </p:nvSpPr>
        <p:spPr/>
        <p:txBody>
          <a:bodyPr/>
          <a:lstStyle/>
          <a:p>
            <a:pPr marL="182880" indent="-182880">
              <a:buFont typeface="Arial" panose="020B0604020202020204" pitchFamily="34" charset="0"/>
              <a:buChar char="•"/>
            </a:pPr>
            <a:r>
              <a:rPr lang="en-ZA" dirty="0"/>
              <a:t>Decimals, like fractions, describe parts of a whole number, in units of tenths, hundredths, thousandths and so on. </a:t>
            </a:r>
            <a:endParaRPr lang="en-ZA" dirty="0"/>
          </a:p>
          <a:p>
            <a:pPr marL="182880" indent="-182880">
              <a:buFont typeface="Arial" panose="020B0604020202020204" pitchFamily="34" charset="0"/>
              <a:buChar char="•"/>
            </a:pPr>
            <a:r>
              <a:rPr lang="en-ZA" dirty="0"/>
              <a:t>The decimal comma separates the whole number from the fraction.</a:t>
            </a:r>
            <a:endParaRPr lang="en-ZA" dirty="0"/>
          </a:p>
          <a:p>
            <a:pPr marL="182880" indent="-182880">
              <a:buFont typeface="Arial" panose="020B0604020202020204" pitchFamily="34" charset="0"/>
              <a:buChar char="•"/>
            </a:pPr>
            <a:r>
              <a:rPr lang="en-ZA" dirty="0"/>
              <a:t>A decimal number has digits representing the whole number, the decimal comma and digits </a:t>
            </a:r>
            <a:r>
              <a:rPr lang="en-ZA" dirty="0" smtClean="0"/>
              <a:t>representing </a:t>
            </a:r>
            <a:r>
              <a:rPr lang="en-ZA" dirty="0"/>
              <a:t>the fraction e.g. </a:t>
            </a:r>
            <a:r>
              <a:rPr lang="en-ZA" sz="2800" dirty="0">
                <a:solidFill>
                  <a:srgbClr val="FF0000"/>
                </a:solidFill>
              </a:rPr>
              <a:t>67,05</a:t>
            </a:r>
            <a:endParaRPr lang="en-ZA" sz="2800" dirty="0">
              <a:solidFill>
                <a:srgbClr val="FF0000"/>
              </a:solidFill>
            </a:endParaRPr>
          </a:p>
          <a:p>
            <a:pPr marL="182880" indent="-182880">
              <a:buFont typeface="Arial" panose="020B0604020202020204" pitchFamily="34" charset="0"/>
              <a:buChar char="•"/>
            </a:pPr>
            <a:r>
              <a:rPr lang="en-ZA" dirty="0"/>
              <a:t>Decimals are used to: </a:t>
            </a:r>
            <a:endParaRPr lang="en-ZA" dirty="0"/>
          </a:p>
          <a:p>
            <a:pPr marL="536575" lvl="1" indent="-182880"/>
            <a:r>
              <a:rPr lang="en-ZA" sz="2000" dirty="0"/>
              <a:t>show amounts of money e.g. R32,95</a:t>
            </a:r>
            <a:endParaRPr lang="en-ZA" sz="2000" dirty="0"/>
          </a:p>
          <a:p>
            <a:pPr marL="536575" lvl="1" indent="-182880"/>
            <a:r>
              <a:rPr lang="en-ZA" sz="2000" dirty="0"/>
              <a:t>show measurements e.g. 12,302 kg</a:t>
            </a:r>
            <a:endParaRPr lang="en-ZA" sz="2000" dirty="0"/>
          </a:p>
          <a:p>
            <a:pPr marL="536575" lvl="1" indent="-182880"/>
            <a:r>
              <a:rPr lang="en-ZA" sz="2000" dirty="0"/>
              <a:t>in business, to show the value of stocks, averages and interest rates</a:t>
            </a:r>
            <a:endParaRPr lang="en-ZA" sz="2000" dirty="0"/>
          </a:p>
          <a:p>
            <a:pPr marL="536575" lvl="1" indent="-182880"/>
            <a:r>
              <a:rPr lang="en-ZA" sz="2000" dirty="0"/>
              <a:t>to read measuring instruments</a:t>
            </a:r>
            <a:endParaRPr lang="en-ZA" sz="2000" dirty="0"/>
          </a:p>
          <a:p>
            <a:pPr marL="536575" lvl="1" indent="-182880"/>
            <a:r>
              <a:rPr lang="en-ZA" sz="2000" dirty="0"/>
              <a:t>in calculations</a:t>
            </a:r>
            <a:endParaRPr lang="en-ZA" sz="2000" dirty="0"/>
          </a:p>
          <a:p>
            <a:r>
              <a:rPr lang="en-ZA" b="1" dirty="0"/>
              <a:t>			</a:t>
            </a:r>
            <a:r>
              <a:rPr lang="en-GB" sz="2200" dirty="0"/>
              <a:t> </a:t>
            </a:r>
            <a:endParaRPr lang="en-ZA" sz="2250" dirty="0"/>
          </a:p>
          <a:p>
            <a:endParaRPr lang="en-GB" dirty="0"/>
          </a:p>
        </p:txBody>
      </p:sp>
      <p:sp>
        <p:nvSpPr>
          <p:cNvPr id="4" name="Text Placeholder 3"/>
          <p:cNvSpPr>
            <a:spLocks noGrp="1"/>
          </p:cNvSpPr>
          <p:nvPr>
            <p:ph type="body" sz="quarter" idx="10"/>
          </p:nvPr>
        </p:nvSpPr>
        <p:spPr/>
        <p:txBody>
          <a:bodyPr/>
          <a:lstStyle/>
          <a:p>
            <a:r>
              <a:rPr lang="en-ZA" dirty="0"/>
              <a:t>Unit </a:t>
            </a:r>
            <a:r>
              <a:rPr lang="en-ZA" dirty="0" smtClean="0"/>
              <a:t>2.3</a:t>
            </a:r>
            <a:endParaRPr lang="en-GB"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sym typeface="+mn-ea"/>
              </a:rPr>
              <a:t>Converting decimals and fractions</a:t>
            </a:r>
            <a:endParaRPr lang="en-GB" sz="4400" dirty="0"/>
          </a:p>
        </p:txBody>
      </p:sp>
      <p:sp>
        <p:nvSpPr>
          <p:cNvPr id="3" name="Content Placeholder 2"/>
          <p:cNvSpPr>
            <a:spLocks noGrp="1"/>
          </p:cNvSpPr>
          <p:nvPr>
            <p:ph idx="1"/>
          </p:nvPr>
        </p:nvSpPr>
        <p:spPr/>
        <p:txBody>
          <a:bodyPr/>
          <a:lstStyle/>
          <a:p>
            <a:pPr marL="182880" indent="-182880">
              <a:buFont typeface="Arial" panose="020B0604020202020204" pitchFamily="34" charset="0"/>
              <a:buChar char="•"/>
            </a:pPr>
            <a:r>
              <a:rPr lang="en-ZA" dirty="0"/>
              <a:t>Any fraction can be expressed as a decimal by dividing the numerator by the denominator. </a:t>
            </a:r>
            <a:endParaRPr lang="en-ZA" dirty="0" smtClean="0"/>
          </a:p>
          <a:p>
            <a:pPr marL="182880" indent="-182880">
              <a:buFont typeface="Arial" panose="020B0604020202020204" pitchFamily="34" charset="0"/>
              <a:buChar char="•"/>
            </a:pPr>
            <a:endParaRPr lang="en-ZA" dirty="0"/>
          </a:p>
          <a:p>
            <a:pPr marL="182880" indent="-182880">
              <a:buFont typeface="Arial" panose="020B0604020202020204" pitchFamily="34" charset="0"/>
              <a:buChar char="•"/>
            </a:pPr>
            <a:endParaRPr lang="en-ZA" dirty="0" smtClean="0"/>
          </a:p>
          <a:p>
            <a:pPr marL="182880" indent="-182880">
              <a:buFont typeface="Arial" panose="020B0604020202020204" pitchFamily="34" charset="0"/>
              <a:buChar char="•"/>
            </a:pPr>
            <a:endParaRPr lang="en-ZA" dirty="0"/>
          </a:p>
          <a:p>
            <a:pPr marL="182880" indent="-182880">
              <a:buFont typeface="Arial" panose="020B0604020202020204" pitchFamily="34" charset="0"/>
              <a:buChar char="•"/>
            </a:pPr>
            <a:endParaRPr lang="en-ZA" dirty="0" smtClean="0"/>
          </a:p>
          <a:p>
            <a:pPr marL="182880" indent="-182880">
              <a:buFont typeface="Arial" panose="020B0604020202020204" pitchFamily="34" charset="0"/>
              <a:buChar char="•"/>
            </a:pPr>
            <a:endParaRPr lang="en-ZA" dirty="0"/>
          </a:p>
          <a:p>
            <a:endParaRPr lang="en-ZA" sz="1400" dirty="0" smtClean="0"/>
          </a:p>
          <a:p>
            <a:endParaRPr lang="en-ZA" sz="100" dirty="0"/>
          </a:p>
          <a:p>
            <a:pPr marL="182880" indent="-182880">
              <a:buFont typeface="Arial" panose="020B0604020202020204" pitchFamily="34" charset="0"/>
              <a:buChar char="•"/>
            </a:pPr>
            <a:r>
              <a:rPr lang="en-ZA" dirty="0">
                <a:sym typeface="+mn-ea"/>
              </a:rPr>
              <a:t>Recurring decimals have digits that keep repeating shown by a dot above the digit</a:t>
            </a:r>
            <a:r>
              <a:rPr lang="en-ZA" dirty="0" smtClean="0">
                <a:sym typeface="+mn-ea"/>
              </a:rPr>
              <a:t>.</a:t>
            </a:r>
            <a:endParaRPr lang="en-ZA" dirty="0"/>
          </a:p>
        </p:txBody>
      </p:sp>
      <p:sp>
        <p:nvSpPr>
          <p:cNvPr id="4" name="Text Placeholder 3"/>
          <p:cNvSpPr>
            <a:spLocks noGrp="1"/>
          </p:cNvSpPr>
          <p:nvPr>
            <p:ph type="body" sz="quarter" idx="10"/>
          </p:nvPr>
        </p:nvSpPr>
        <p:spPr/>
        <p:txBody>
          <a:bodyPr/>
          <a:lstStyle/>
          <a:p>
            <a:r>
              <a:rPr lang="en-ZA" dirty="0" smtClean="0"/>
              <a:t>Unit 2.3</a:t>
            </a:r>
            <a:endParaRPr lang="en-GB" dirty="0"/>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66322" y="6171548"/>
            <a:ext cx="2963656" cy="3501857"/>
          </a:xfrm>
          <a:prstGeom prst="rect">
            <a:avLst/>
          </a:prstGeom>
          <a:noFill/>
          <a:ln>
            <a:noFill/>
          </a:ln>
        </p:spPr>
      </p:pic>
      <mc:AlternateContent xmlns:mc="http://schemas.openxmlformats.org/markup-compatibility/2006">
        <mc:Choice xmlns:a14="http://schemas.microsoft.com/office/drawing/2010/main" Requires="a14">
          <p:sp>
            <p:nvSpPr>
              <p:cNvPr id="6" name="TextBox 5"/>
              <p:cNvSpPr txBox="1"/>
              <p:nvPr/>
            </p:nvSpPr>
            <p:spPr>
              <a:xfrm>
                <a:off x="2052678" y="2647295"/>
                <a:ext cx="2443434" cy="2268506"/>
              </a:xfrm>
              <a:prstGeom prst="rect">
                <a:avLst/>
              </a:prstGeom>
              <a:noFill/>
            </p:spPr>
            <p:txBody>
              <a:bodyPr wrap="square" rtlCol="0" anchor="ctr">
                <a:spAutoFit/>
              </a:bodyPr>
              <a:lstStyle/>
              <a:p>
                <a:pPr>
                  <a:lnSpc>
                    <a:spcPct val="150000"/>
                  </a:lnSpc>
                  <a:spcBef>
                    <a:spcPts val="200"/>
                  </a:spcBef>
                </a:pPr>
                <a14:m>
                  <m:oMathPara xmlns:m="http://schemas.openxmlformats.org/officeDocument/2006/math">
                    <m:oMathParaPr>
                      <m:jc m:val="centerGroup"/>
                    </m:oMathParaPr>
                    <m:oMath xmlns:m="http://schemas.openxmlformats.org/officeDocument/2006/math">
                      <m:f>
                        <m:fPr>
                          <m:ctrlPr>
                            <a:rPr lang="en-ZA" altLang="en-US" sz="1600" i="1" smtClean="0">
                              <a:latin typeface="Cambria Math" panose="02040503050406030204" pitchFamily="18" charset="0"/>
                              <a:sym typeface="+mn-ea"/>
                            </a:rPr>
                          </m:ctrlPr>
                        </m:fPr>
                        <m:num>
                          <m:r>
                            <a:rPr lang="en-ZA" altLang="en-US" sz="1600" b="0" i="1" smtClean="0">
                              <a:latin typeface="Cambria Math" panose="02040503050406030204" pitchFamily="18" charset="0"/>
                              <a:sym typeface="+mn-ea"/>
                            </a:rPr>
                            <m:t>1</m:t>
                          </m:r>
                        </m:num>
                        <m:den>
                          <m:r>
                            <a:rPr lang="en-ZA" altLang="en-US" sz="1600" b="0" i="1" smtClean="0">
                              <a:latin typeface="Cambria Math" panose="02040503050406030204" pitchFamily="18" charset="0"/>
                              <a:sym typeface="+mn-ea"/>
                            </a:rPr>
                            <m:t>2</m:t>
                          </m:r>
                        </m:den>
                      </m:f>
                      <m:r>
                        <a:rPr lang="en-ZA" altLang="en-US" sz="1600" i="1">
                          <a:latin typeface="Cambria Math" panose="02040503050406030204" pitchFamily="18" charset="0"/>
                          <a:ea typeface="Cambria Math" panose="02040503050406030204" pitchFamily="18" charset="0"/>
                          <a:sym typeface="+mn-ea"/>
                        </a:rPr>
                        <m:t>=</m:t>
                      </m:r>
                      <m:r>
                        <a:rPr lang="en-ZA" altLang="en-US" sz="1600" b="0" i="1" smtClean="0">
                          <a:latin typeface="Cambria Math" panose="02040503050406030204" pitchFamily="18" charset="0"/>
                          <a:ea typeface="Cambria Math" panose="02040503050406030204" pitchFamily="18" charset="0"/>
                          <a:sym typeface="+mn-ea"/>
                        </a:rPr>
                        <m:t> </m:t>
                      </m:r>
                      <m:f>
                        <m:fPr>
                          <m:ctrlPr>
                            <a:rPr lang="en-ZA" altLang="en-US" sz="1600" b="0" i="1" smtClean="0">
                              <a:latin typeface="Cambria Math" panose="02040503050406030204" pitchFamily="18" charset="0"/>
                              <a:ea typeface="Cambria Math" panose="02040503050406030204" pitchFamily="18" charset="0"/>
                              <a:sym typeface="+mn-ea"/>
                            </a:rPr>
                          </m:ctrlPr>
                        </m:fPr>
                        <m:num>
                          <m:r>
                            <a:rPr lang="en-ZA" altLang="en-US" sz="1600" b="0" i="1" smtClean="0">
                              <a:latin typeface="Cambria Math" panose="02040503050406030204" pitchFamily="18" charset="0"/>
                              <a:ea typeface="Cambria Math" panose="02040503050406030204" pitchFamily="18" charset="0"/>
                              <a:sym typeface="+mn-ea"/>
                            </a:rPr>
                            <m:t>5</m:t>
                          </m:r>
                        </m:num>
                        <m:den>
                          <m:r>
                            <a:rPr lang="en-ZA" altLang="en-US" sz="1600" b="0" i="1" smtClean="0">
                              <a:latin typeface="Cambria Math" panose="02040503050406030204" pitchFamily="18" charset="0"/>
                              <a:ea typeface="Cambria Math" panose="02040503050406030204" pitchFamily="18" charset="0"/>
                              <a:sym typeface="+mn-ea"/>
                            </a:rPr>
                            <m:t>10</m:t>
                          </m:r>
                        </m:den>
                      </m:f>
                      <m:r>
                        <a:rPr lang="en-ZA" altLang="en-US" sz="1600" b="0" i="1" smtClean="0">
                          <a:latin typeface="Cambria Math" panose="02040503050406030204" pitchFamily="18" charset="0"/>
                          <a:ea typeface="Cambria Math" panose="02040503050406030204" pitchFamily="18" charset="0"/>
                          <a:sym typeface="+mn-ea"/>
                        </a:rPr>
                        <m:t>=0,5</m:t>
                      </m:r>
                    </m:oMath>
                  </m:oMathPara>
                </a14:m>
                <a:endParaRPr lang="en-ZA" altLang="en-US" sz="900" b="0" dirty="0" smtClean="0">
                  <a:ea typeface="Cambria Math" panose="02040503050406030204" pitchFamily="18" charset="0"/>
                  <a:sym typeface="+mn-ea"/>
                </a:endParaRPr>
              </a:p>
              <a:p>
                <a:pPr>
                  <a:lnSpc>
                    <a:spcPct val="150000"/>
                  </a:lnSpc>
                  <a:spcBef>
                    <a:spcPts val="200"/>
                  </a:spcBef>
                </a:pPr>
                <a14:m>
                  <m:oMathPara xmlns:m="http://schemas.openxmlformats.org/officeDocument/2006/math">
                    <m:oMathParaPr>
                      <m:jc m:val="centerGroup"/>
                    </m:oMathParaPr>
                    <m:oMath xmlns:m="http://schemas.openxmlformats.org/officeDocument/2006/math">
                      <m:r>
                        <a:rPr lang="en-ZA" altLang="en-US" sz="1600" i="1">
                          <a:latin typeface="Cambria Math" panose="02040503050406030204" pitchFamily="18" charset="0"/>
                          <a:ea typeface="Cambria Math" panose="02040503050406030204" pitchFamily="18" charset="0"/>
                          <a:sym typeface="+mn-ea"/>
                        </a:rPr>
                        <m:t>0,</m:t>
                      </m:r>
                      <m:r>
                        <a:rPr lang="en-ZA" altLang="en-US" sz="1600" b="0" i="1" smtClean="0">
                          <a:latin typeface="Cambria Math" panose="02040503050406030204" pitchFamily="18" charset="0"/>
                          <a:ea typeface="Cambria Math" panose="02040503050406030204" pitchFamily="18" charset="0"/>
                          <a:sym typeface="+mn-ea"/>
                        </a:rPr>
                        <m:t>02= </m:t>
                      </m:r>
                      <m:f>
                        <m:fPr>
                          <m:ctrlPr>
                            <a:rPr lang="en-ZA" altLang="en-US" sz="1600" b="0" i="1" smtClean="0">
                              <a:latin typeface="Cambria Math" panose="02040503050406030204" pitchFamily="18" charset="0"/>
                              <a:ea typeface="Cambria Math" panose="02040503050406030204" pitchFamily="18" charset="0"/>
                              <a:sym typeface="+mn-ea"/>
                            </a:rPr>
                          </m:ctrlPr>
                        </m:fPr>
                        <m:num>
                          <m:r>
                            <a:rPr lang="en-ZA" altLang="en-US" sz="1600" b="0" i="1" smtClean="0">
                              <a:latin typeface="Cambria Math" panose="02040503050406030204" pitchFamily="18" charset="0"/>
                              <a:ea typeface="Cambria Math" panose="02040503050406030204" pitchFamily="18" charset="0"/>
                              <a:sym typeface="+mn-ea"/>
                            </a:rPr>
                            <m:t>2</m:t>
                          </m:r>
                        </m:num>
                        <m:den>
                          <m:r>
                            <a:rPr lang="en-ZA" altLang="en-US" sz="1600" b="0" i="1" smtClean="0">
                              <a:latin typeface="Cambria Math" panose="02040503050406030204" pitchFamily="18" charset="0"/>
                              <a:ea typeface="Cambria Math" panose="02040503050406030204" pitchFamily="18" charset="0"/>
                              <a:sym typeface="+mn-ea"/>
                            </a:rPr>
                            <m:t>100</m:t>
                          </m:r>
                        </m:den>
                      </m:f>
                      <m:r>
                        <a:rPr lang="en-ZA" altLang="en-US" sz="1600" b="0" i="1" smtClean="0">
                          <a:latin typeface="Cambria Math" panose="02040503050406030204" pitchFamily="18" charset="0"/>
                          <a:ea typeface="Cambria Math" panose="02040503050406030204" pitchFamily="18" charset="0"/>
                          <a:sym typeface="+mn-ea"/>
                        </a:rPr>
                        <m:t> = </m:t>
                      </m:r>
                      <m:f>
                        <m:fPr>
                          <m:ctrlPr>
                            <a:rPr lang="en-ZA" altLang="en-US" sz="1600" b="0" i="1" smtClean="0">
                              <a:latin typeface="Cambria Math" panose="02040503050406030204" pitchFamily="18" charset="0"/>
                              <a:ea typeface="Cambria Math" panose="02040503050406030204" pitchFamily="18" charset="0"/>
                              <a:sym typeface="+mn-ea"/>
                            </a:rPr>
                          </m:ctrlPr>
                        </m:fPr>
                        <m:num>
                          <m:r>
                            <a:rPr lang="en-ZA" altLang="en-US" sz="1600" b="0" i="1" smtClean="0">
                              <a:latin typeface="Cambria Math" panose="02040503050406030204" pitchFamily="18" charset="0"/>
                              <a:ea typeface="Cambria Math" panose="02040503050406030204" pitchFamily="18" charset="0"/>
                              <a:sym typeface="+mn-ea"/>
                            </a:rPr>
                            <m:t>1</m:t>
                          </m:r>
                        </m:num>
                        <m:den>
                          <m:r>
                            <a:rPr lang="en-ZA" altLang="en-US" sz="1600" b="0" i="1" smtClean="0">
                              <a:latin typeface="Cambria Math" panose="02040503050406030204" pitchFamily="18" charset="0"/>
                              <a:ea typeface="Cambria Math" panose="02040503050406030204" pitchFamily="18" charset="0"/>
                              <a:sym typeface="+mn-ea"/>
                            </a:rPr>
                            <m:t>50</m:t>
                          </m:r>
                        </m:den>
                      </m:f>
                    </m:oMath>
                  </m:oMathPara>
                </a14:m>
                <a:endParaRPr lang="en-ZA" altLang="en-US" sz="1600" dirty="0">
                  <a:ea typeface="Cambria Math" panose="02040503050406030204" pitchFamily="18" charset="0"/>
                  <a:sym typeface="+mn-ea"/>
                </a:endParaRPr>
              </a:p>
              <a:p>
                <a:pPr>
                  <a:lnSpc>
                    <a:spcPct val="150000"/>
                  </a:lnSpc>
                  <a:spcBef>
                    <a:spcPts val="200"/>
                  </a:spcBef>
                </a:pPr>
                <a14:m>
                  <m:oMathPara xmlns:m="http://schemas.openxmlformats.org/officeDocument/2006/math">
                    <m:oMathParaPr>
                      <m:jc m:val="centerGroup"/>
                    </m:oMathParaPr>
                    <m:oMath xmlns:m="http://schemas.openxmlformats.org/officeDocument/2006/math">
                      <m:r>
                        <a:rPr lang="en-ZA" altLang="en-US" sz="1600" i="1" smtClean="0">
                          <a:latin typeface="Cambria Math" panose="02040503050406030204" pitchFamily="18" charset="0"/>
                          <a:ea typeface="Cambria Math" panose="02040503050406030204" pitchFamily="18" charset="0"/>
                          <a:sym typeface="+mn-ea"/>
                        </a:rPr>
                        <m:t>4</m:t>
                      </m:r>
                      <m:r>
                        <a:rPr lang="en-ZA" altLang="en-US" sz="1600" i="1">
                          <a:latin typeface="Cambria Math" panose="02040503050406030204" pitchFamily="18" charset="0"/>
                          <a:ea typeface="Cambria Math" panose="02040503050406030204" pitchFamily="18" charset="0"/>
                          <a:sym typeface="+mn-ea"/>
                        </a:rPr>
                        <m:t>,</m:t>
                      </m:r>
                      <m:r>
                        <a:rPr lang="en-ZA" altLang="en-US" sz="1600" b="0" i="1" smtClean="0">
                          <a:latin typeface="Cambria Math" panose="02040503050406030204" pitchFamily="18" charset="0"/>
                          <a:ea typeface="Cambria Math" panose="02040503050406030204" pitchFamily="18" charset="0"/>
                          <a:sym typeface="+mn-ea"/>
                        </a:rPr>
                        <m:t>36</m:t>
                      </m:r>
                      <m:r>
                        <a:rPr lang="en-ZA" altLang="en-US" sz="1600" i="1">
                          <a:latin typeface="Cambria Math" panose="02040503050406030204" pitchFamily="18" charset="0"/>
                          <a:ea typeface="Cambria Math" panose="02040503050406030204" pitchFamily="18" charset="0"/>
                          <a:sym typeface="+mn-ea"/>
                        </a:rPr>
                        <m:t>= </m:t>
                      </m:r>
                      <m:f>
                        <m:fPr>
                          <m:ctrlPr>
                            <a:rPr lang="en-ZA" altLang="en-US" sz="1600" i="1">
                              <a:latin typeface="Cambria Math" panose="02040503050406030204" pitchFamily="18" charset="0"/>
                              <a:ea typeface="Cambria Math" panose="02040503050406030204" pitchFamily="18" charset="0"/>
                              <a:sym typeface="+mn-ea"/>
                            </a:rPr>
                          </m:ctrlPr>
                        </m:fPr>
                        <m:num>
                          <m:r>
                            <a:rPr lang="en-ZA" altLang="en-US" sz="1600" b="0" i="1" smtClean="0">
                              <a:latin typeface="Cambria Math" panose="02040503050406030204" pitchFamily="18" charset="0"/>
                              <a:ea typeface="Cambria Math" panose="02040503050406030204" pitchFamily="18" charset="0"/>
                              <a:sym typeface="+mn-ea"/>
                            </a:rPr>
                            <m:t>436</m:t>
                          </m:r>
                        </m:num>
                        <m:den>
                          <m:r>
                            <a:rPr lang="en-ZA" altLang="en-US" sz="1600" i="1">
                              <a:latin typeface="Cambria Math" panose="02040503050406030204" pitchFamily="18" charset="0"/>
                              <a:ea typeface="Cambria Math" panose="02040503050406030204" pitchFamily="18" charset="0"/>
                              <a:sym typeface="+mn-ea"/>
                            </a:rPr>
                            <m:t>100</m:t>
                          </m:r>
                        </m:den>
                      </m:f>
                      <m:r>
                        <a:rPr lang="en-ZA" altLang="en-US" sz="1600" i="1">
                          <a:latin typeface="Cambria Math" panose="02040503050406030204" pitchFamily="18" charset="0"/>
                          <a:ea typeface="Cambria Math" panose="02040503050406030204" pitchFamily="18" charset="0"/>
                          <a:sym typeface="+mn-ea"/>
                        </a:rPr>
                        <m:t> = </m:t>
                      </m:r>
                      <m:f>
                        <m:fPr>
                          <m:ctrlPr>
                            <a:rPr lang="en-ZA" altLang="en-US" sz="1600" i="1">
                              <a:latin typeface="Cambria Math" panose="02040503050406030204" pitchFamily="18" charset="0"/>
                              <a:ea typeface="Cambria Math" panose="02040503050406030204" pitchFamily="18" charset="0"/>
                              <a:sym typeface="+mn-ea"/>
                            </a:rPr>
                          </m:ctrlPr>
                        </m:fPr>
                        <m:num>
                          <m:r>
                            <a:rPr lang="en-ZA" altLang="en-US" sz="1600" b="0" i="1" smtClean="0">
                              <a:latin typeface="Cambria Math" panose="02040503050406030204" pitchFamily="18" charset="0"/>
                              <a:ea typeface="Cambria Math" panose="02040503050406030204" pitchFamily="18" charset="0"/>
                              <a:sym typeface="+mn-ea"/>
                            </a:rPr>
                            <m:t>109</m:t>
                          </m:r>
                        </m:num>
                        <m:den>
                          <m:r>
                            <a:rPr lang="en-ZA" altLang="en-US" sz="1600" b="0" i="1" smtClean="0">
                              <a:latin typeface="Cambria Math" panose="02040503050406030204" pitchFamily="18" charset="0"/>
                              <a:ea typeface="Cambria Math" panose="02040503050406030204" pitchFamily="18" charset="0"/>
                              <a:sym typeface="+mn-ea"/>
                            </a:rPr>
                            <m:t>25</m:t>
                          </m:r>
                        </m:den>
                      </m:f>
                    </m:oMath>
                  </m:oMathPara>
                </a14:m>
                <a:endParaRPr lang="en-ZA" altLang="en-US" sz="1600" b="0" dirty="0" smtClean="0">
                  <a:ea typeface="Cambria Math" panose="02040503050406030204" pitchFamily="18" charset="0"/>
                  <a:sym typeface="+mn-ea"/>
                </a:endParaRPr>
              </a:p>
            </p:txBody>
          </p:sp>
        </mc:Choice>
        <mc:Fallback>
          <p:sp>
            <p:nvSpPr>
              <p:cNvPr id="6" name="TextBox 5"/>
              <p:cNvSpPr txBox="1">
                <a:spLocks noRot="1" noChangeAspect="1" noMove="1" noResize="1" noEditPoints="1" noAdjustHandles="1" noChangeArrowheads="1" noChangeShapeType="1" noTextEdit="1"/>
              </p:cNvSpPr>
              <p:nvPr/>
            </p:nvSpPr>
            <p:spPr>
              <a:xfrm>
                <a:off x="2052678" y="2647295"/>
                <a:ext cx="2443434" cy="2268506"/>
              </a:xfrm>
              <a:prstGeom prst="rect">
                <a:avLst/>
              </a:prstGeom>
              <a:blipFill rotWithShape="0">
                <a:blip r:embed="rId2"/>
                <a:stretch>
                  <a:fillRect/>
                </a:stretch>
              </a:blipFill>
            </p:spPr>
            <p:txBody>
              <a:bodyPr/>
              <a:lstStyle/>
              <a:p>
                <a:r>
                  <a:rPr lang="en-GB">
                    <a:noFill/>
                  </a:rPr>
                  <a:t> </a:t>
                </a:r>
                <a:endParaRPr lang="en-GB">
                  <a:noFill/>
                </a:endParaRPr>
              </a:p>
            </p:txBody>
          </p:sp>
        </mc:Fallback>
      </mc:AlternateContent>
      <p:sp>
        <p:nvSpPr>
          <p:cNvPr id="7" name="Rectangle 6"/>
          <p:cNvSpPr/>
          <p:nvPr/>
        </p:nvSpPr>
        <p:spPr>
          <a:xfrm>
            <a:off x="541242" y="2726532"/>
            <a:ext cx="7482170" cy="2250281"/>
          </a:xfrm>
          <a:prstGeom prst="rect">
            <a:avLst/>
          </a:prstGeom>
          <a:noFill/>
          <a:ln w="38100">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8" name="Group 7"/>
          <p:cNvGrpSpPr/>
          <p:nvPr/>
        </p:nvGrpSpPr>
        <p:grpSpPr>
          <a:xfrm>
            <a:off x="422372" y="2601493"/>
            <a:ext cx="1838942" cy="2280168"/>
            <a:chOff x="399289" y="3100030"/>
            <a:chExt cx="1838942" cy="2280168"/>
          </a:xfrm>
        </p:grpSpPr>
        <p:sp>
          <p:nvSpPr>
            <p:cNvPr id="9" name="TextBox 8"/>
            <p:cNvSpPr txBox="1"/>
            <p:nvPr/>
          </p:nvSpPr>
          <p:spPr>
            <a:xfrm rot="20773907">
              <a:off x="406882" y="3100030"/>
              <a:ext cx="1238865" cy="461665"/>
            </a:xfrm>
            <a:prstGeom prst="rect">
              <a:avLst/>
            </a:prstGeom>
            <a:solidFill>
              <a:schemeClr val="bg1"/>
            </a:solidFill>
          </p:spPr>
          <p:txBody>
            <a:bodyPr wrap="none" rtlCol="0">
              <a:spAutoFit/>
            </a:bodyPr>
            <a:lstStyle/>
            <a:p>
              <a:r>
                <a:rPr lang="en-ZA" sz="2400" b="1" dirty="0" smtClean="0">
                  <a:solidFill>
                    <a:srgbClr val="4BB3B5"/>
                  </a:solidFill>
                </a:rPr>
                <a:t>Formula</a:t>
              </a:r>
              <a:endParaRPr lang="en-ZA" sz="2400" b="1" dirty="0">
                <a:solidFill>
                  <a:srgbClr val="4BB3B5"/>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289" y="3319005"/>
              <a:ext cx="1838942" cy="2061193"/>
            </a:xfrm>
            <a:prstGeom prst="rect">
              <a:avLst/>
            </a:prstGeom>
          </p:spPr>
        </p:pic>
      </p:grpSp>
      <mc:AlternateContent xmlns:mc="http://schemas.openxmlformats.org/markup-compatibility/2006">
        <mc:Choice xmlns:a14="http://schemas.microsoft.com/office/drawing/2010/main" Requires="a14">
          <p:sp>
            <p:nvSpPr>
              <p:cNvPr id="18" name="Rectangle 17"/>
              <p:cNvSpPr/>
              <p:nvPr/>
            </p:nvSpPr>
            <p:spPr>
              <a:xfrm>
                <a:off x="5801752" y="3898555"/>
                <a:ext cx="1574983" cy="5549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600" b="0" i="1">
                          <a:latin typeface="Cambria Math" panose="02040503050406030204" pitchFamily="18" charset="0"/>
                        </a:rPr>
                        <m:t>4</m:t>
                      </m:r>
                      <m:r>
                        <a:rPr lang="en-GB" sz="1600" b="0" i="0">
                          <a:latin typeface="Cambria Math" panose="02040503050406030204" pitchFamily="18" charset="0"/>
                        </a:rPr>
                        <m:t>+</m:t>
                      </m:r>
                      <m:f>
                        <m:fPr>
                          <m:ctrlPr>
                            <a:rPr lang="en-GB" sz="1600" i="1">
                              <a:latin typeface="Cambria Math" panose="02040503050406030204" pitchFamily="18" charset="0"/>
                            </a:rPr>
                          </m:ctrlPr>
                        </m:fPr>
                        <m:num>
                          <m:r>
                            <a:rPr lang="en-GB" sz="1600" b="0" i="0">
                              <a:latin typeface="Cambria Math" panose="02040503050406030204" pitchFamily="18" charset="0"/>
                            </a:rPr>
                            <m:t>36</m:t>
                          </m:r>
                        </m:num>
                        <m:den>
                          <m:r>
                            <a:rPr lang="en-GB" sz="1600" b="0" i="0">
                              <a:latin typeface="Cambria Math" panose="02040503050406030204" pitchFamily="18" charset="0"/>
                            </a:rPr>
                            <m:t>100</m:t>
                          </m:r>
                        </m:den>
                      </m:f>
                      <m:r>
                        <a:rPr lang="en-GB" sz="1600" b="0" i="0">
                          <a:latin typeface="Cambria Math" panose="02040503050406030204" pitchFamily="18" charset="0"/>
                        </a:rPr>
                        <m:t>=4</m:t>
                      </m:r>
                      <m:f>
                        <m:fPr>
                          <m:ctrlPr>
                            <a:rPr lang="en-GB" sz="1600" i="1">
                              <a:latin typeface="Cambria Math" panose="02040503050406030204" pitchFamily="18" charset="0"/>
                            </a:rPr>
                          </m:ctrlPr>
                        </m:fPr>
                        <m:num>
                          <m:r>
                            <a:rPr lang="en-GB" sz="1600" b="0" i="0">
                              <a:latin typeface="Cambria Math" panose="02040503050406030204" pitchFamily="18" charset="0"/>
                            </a:rPr>
                            <m:t>9</m:t>
                          </m:r>
                        </m:num>
                        <m:den>
                          <m:r>
                            <a:rPr lang="en-GB" sz="1600" b="0" i="0">
                              <a:latin typeface="Cambria Math" panose="02040503050406030204" pitchFamily="18" charset="0"/>
                            </a:rPr>
                            <m:t>25</m:t>
                          </m:r>
                        </m:den>
                      </m:f>
                    </m:oMath>
                  </m:oMathPara>
                </a14:m>
                <a:endParaRPr lang="en-GB" dirty="0"/>
              </a:p>
            </p:txBody>
          </p:sp>
        </mc:Choice>
        <mc:Fallback>
          <p:sp>
            <p:nvSpPr>
              <p:cNvPr id="18" name="Rectangle 17"/>
              <p:cNvSpPr>
                <a:spLocks noRot="1" noChangeAspect="1" noMove="1" noResize="1" noEditPoints="1" noAdjustHandles="1" noChangeArrowheads="1" noChangeShapeType="1" noTextEdit="1"/>
              </p:cNvSpPr>
              <p:nvPr/>
            </p:nvSpPr>
            <p:spPr>
              <a:xfrm>
                <a:off x="5833502" y="4267490"/>
                <a:ext cx="1574983" cy="554960"/>
              </a:xfrm>
              <a:prstGeom prst="rect">
                <a:avLst/>
              </a:prstGeom>
              <a:blipFill rotWithShape="0">
                <a:blip r:embed="rId4"/>
                <a:stretch>
                  <a:fillRect/>
                </a:stretch>
              </a:blipFill>
            </p:spPr>
            <p:txBody>
              <a:bodyPr/>
              <a:lstStyle/>
              <a:p>
                <a:r>
                  <a:rPr lang="en-GB">
                    <a:noFill/>
                  </a:rPr>
                  <a:t> </a:t>
                </a:r>
                <a:endParaRPr lang="en-GB">
                  <a:noFill/>
                </a:endParaRPr>
              </a:p>
            </p:txBody>
          </p:sp>
        </mc:Fallback>
      </mc:AlternateContent>
      <p:sp>
        <p:nvSpPr>
          <p:cNvPr id="20" name="TextBox 19"/>
          <p:cNvSpPr txBox="1"/>
          <p:nvPr/>
        </p:nvSpPr>
        <p:spPr>
          <a:xfrm>
            <a:off x="4841980" y="4344555"/>
            <a:ext cx="502061" cy="400110"/>
          </a:xfrm>
          <a:prstGeom prst="rect">
            <a:avLst/>
          </a:prstGeom>
          <a:noFill/>
        </p:spPr>
        <p:txBody>
          <a:bodyPr wrap="none" rtlCol="0">
            <a:spAutoFit/>
          </a:bodyPr>
          <a:lstStyle/>
          <a:p>
            <a:r>
              <a:rPr lang="en-ZA" sz="2000" b="1" dirty="0" smtClean="0"/>
              <a:t>OR</a:t>
            </a:r>
            <a:endParaRPr lang="en-GB" sz="2000" b="1" dirty="0"/>
          </a:p>
        </p:txBody>
      </p:sp>
      <p:sp>
        <p:nvSpPr>
          <p:cNvPr id="21" name="TextBox 20"/>
          <p:cNvSpPr txBox="1"/>
          <p:nvPr/>
        </p:nvSpPr>
        <p:spPr>
          <a:xfrm>
            <a:off x="5489657" y="2951722"/>
            <a:ext cx="2263797" cy="706755"/>
          </a:xfrm>
          <a:prstGeom prst="rect">
            <a:avLst/>
          </a:prstGeom>
          <a:noFill/>
        </p:spPr>
        <p:txBody>
          <a:bodyPr wrap="square" rtlCol="0">
            <a:spAutoFit/>
          </a:bodyPr>
          <a:lstStyle/>
          <a:p>
            <a:pPr algn="ctr"/>
            <a:r>
              <a:rPr lang="en-ZA" sz="2000" dirty="0" smtClean="0"/>
              <a:t>Divide numerator by denominator</a:t>
            </a:r>
            <a:endParaRPr lang="en-ZA" sz="2000" dirty="0" smtClean="0"/>
          </a:p>
        </p:txBody>
      </p:sp>
      <mc:AlternateContent xmlns:mc="http://schemas.openxmlformats.org/markup-compatibility/2006">
        <mc:Choice xmlns:a14="http://schemas.microsoft.com/office/drawing/2010/main" Requires="a14">
          <p:sp>
            <p:nvSpPr>
              <p:cNvPr id="22" name="TextBox 21"/>
              <p:cNvSpPr txBox="1"/>
              <p:nvPr/>
            </p:nvSpPr>
            <p:spPr>
              <a:xfrm>
                <a:off x="1642446" y="5385505"/>
                <a:ext cx="2853666" cy="6183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i="1" smtClean="0">
                              <a:latin typeface="Cambria Math" panose="02040503050406030204" pitchFamily="18" charset="0"/>
                            </a:rPr>
                          </m:ctrlPr>
                        </m:fPr>
                        <m:num>
                          <m:r>
                            <a:rPr lang="en-ZA" b="0" i="1" smtClean="0">
                              <a:latin typeface="Cambria Math" panose="02040503050406030204" pitchFamily="18" charset="0"/>
                            </a:rPr>
                            <m:t>245</m:t>
                          </m:r>
                        </m:num>
                        <m:den>
                          <m:r>
                            <a:rPr lang="en-ZA" b="0" i="1" smtClean="0">
                              <a:latin typeface="Cambria Math" panose="02040503050406030204" pitchFamily="18" charset="0"/>
                            </a:rPr>
                            <m:t>999</m:t>
                          </m:r>
                        </m:den>
                      </m:f>
                      <m:r>
                        <a:rPr lang="en-ZA" b="0" i="1" smtClean="0">
                          <a:latin typeface="Cambria Math" panose="02040503050406030204" pitchFamily="18" charset="0"/>
                        </a:rPr>
                        <m:t>=0,245245=0,</m:t>
                      </m:r>
                      <m:acc>
                        <m:accPr>
                          <m:chr m:val="̇"/>
                          <m:ctrlPr>
                            <a:rPr lang="en-ZA" b="0" i="1" smtClean="0">
                              <a:latin typeface="Cambria Math" panose="02040503050406030204" pitchFamily="18" charset="0"/>
                            </a:rPr>
                          </m:ctrlPr>
                        </m:accPr>
                        <m:e>
                          <m:r>
                            <a:rPr lang="en-ZA" b="0" i="1" smtClean="0">
                              <a:latin typeface="Cambria Math" panose="02040503050406030204" pitchFamily="18" charset="0"/>
                            </a:rPr>
                            <m:t>2</m:t>
                          </m:r>
                        </m:e>
                      </m:acc>
                      <m:r>
                        <a:rPr lang="en-ZA" b="0" i="1" smtClean="0">
                          <a:latin typeface="Cambria Math" panose="02040503050406030204" pitchFamily="18" charset="0"/>
                        </a:rPr>
                        <m:t>4</m:t>
                      </m:r>
                      <m:acc>
                        <m:accPr>
                          <m:chr m:val="̇"/>
                          <m:ctrlPr>
                            <a:rPr lang="en-ZA" b="0" i="1" smtClean="0">
                              <a:latin typeface="Cambria Math" panose="02040503050406030204" pitchFamily="18" charset="0"/>
                            </a:rPr>
                          </m:ctrlPr>
                        </m:accPr>
                        <m:e>
                          <m:r>
                            <a:rPr lang="en-ZA" b="0" i="1" smtClean="0">
                              <a:latin typeface="Cambria Math" panose="02040503050406030204" pitchFamily="18" charset="0"/>
                            </a:rPr>
                            <m:t>5</m:t>
                          </m:r>
                        </m:e>
                      </m:acc>
                    </m:oMath>
                  </m:oMathPara>
                </a14:m>
                <a:endParaRPr lang="en-GB" dirty="0"/>
              </a:p>
            </p:txBody>
          </p:sp>
        </mc:Choice>
        <mc:Fallback>
          <p:sp>
            <p:nvSpPr>
              <p:cNvPr id="22" name="TextBox 21"/>
              <p:cNvSpPr txBox="1">
                <a:spLocks noRot="1" noChangeAspect="1" noMove="1" noResize="1" noEditPoints="1" noAdjustHandles="1" noChangeArrowheads="1" noChangeShapeType="1" noTextEdit="1"/>
              </p:cNvSpPr>
              <p:nvPr/>
            </p:nvSpPr>
            <p:spPr>
              <a:xfrm>
                <a:off x="1642446" y="5385505"/>
                <a:ext cx="2853666" cy="618311"/>
              </a:xfrm>
              <a:prstGeom prst="rect">
                <a:avLst/>
              </a:prstGeom>
              <a:blipFill rotWithShape="0">
                <a:blip r:embed="rId5"/>
                <a:stretch>
                  <a:fillRect/>
                </a:stretch>
              </a:blipFill>
            </p:spPr>
            <p:txBody>
              <a:bodyPr/>
              <a:lstStyle/>
              <a:p>
                <a:r>
                  <a:rPr lang="en-GB">
                    <a:noFill/>
                  </a:rPr>
                  <a:t> </a:t>
                </a:r>
                <a:endParaRPr lang="en-GB">
                  <a:noFill/>
                </a:endParaRPr>
              </a:p>
            </p:txBody>
          </p:sp>
        </mc:Fallback>
      </mc:AlternateContent>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Adding and subtracting decimals</a:t>
            </a:r>
            <a:endParaRPr lang="en-GB" dirty="0"/>
          </a:p>
        </p:txBody>
      </p:sp>
      <p:sp>
        <p:nvSpPr>
          <p:cNvPr id="3" name="Content Placeholder 2"/>
          <p:cNvSpPr>
            <a:spLocks noGrp="1"/>
          </p:cNvSpPr>
          <p:nvPr>
            <p:ph idx="1"/>
          </p:nvPr>
        </p:nvSpPr>
        <p:spPr/>
        <p:txBody>
          <a:bodyPr/>
          <a:lstStyle/>
          <a:p>
            <a:pPr marL="182880" indent="-182880"/>
            <a:r>
              <a:rPr lang="en-ZA" sz="2000" dirty="0"/>
              <a:t>Work from left to right, adding or subtracting numbers of the same place value. </a:t>
            </a:r>
            <a:endParaRPr lang="en-ZA" sz="2000" dirty="0"/>
          </a:p>
          <a:p>
            <a:pPr marL="182880" indent="-182880"/>
            <a:r>
              <a:rPr lang="en-ZA" sz="2000" dirty="0"/>
              <a:t>Keep the decimal comma in the correct place. </a:t>
            </a:r>
            <a:endParaRPr lang="en-ZA" sz="2000" dirty="0"/>
          </a:p>
          <a:p>
            <a:pPr marL="182880" indent="-182880"/>
            <a:r>
              <a:rPr lang="en-ZA" sz="2000" dirty="0"/>
              <a:t>Without a calculator:</a:t>
            </a:r>
            <a:endParaRPr lang="en-ZA" sz="2000" dirty="0"/>
          </a:p>
          <a:p>
            <a:pPr marL="354330" lvl="2" indent="-171450"/>
            <a:r>
              <a:rPr lang="en-ZA" dirty="0"/>
              <a:t>write the numbers underneath each other </a:t>
            </a:r>
            <a:endParaRPr lang="en-ZA" dirty="0"/>
          </a:p>
          <a:p>
            <a:pPr marL="354330" lvl="2" indent="-171450"/>
            <a:r>
              <a:rPr lang="en-ZA" dirty="0"/>
              <a:t>insert zeros if the numbers do not have the same number of decimal </a:t>
            </a:r>
            <a:r>
              <a:rPr lang="en-ZA" dirty="0" smtClean="0"/>
              <a:t>places</a:t>
            </a:r>
            <a:endParaRPr lang="en-ZA" sz="2000" dirty="0"/>
          </a:p>
          <a:p>
            <a:pPr marL="0" indent="0">
              <a:buNone/>
            </a:pPr>
            <a:r>
              <a:rPr lang="en-ZA" sz="2000" b="1" dirty="0"/>
              <a:t>Example: </a:t>
            </a:r>
            <a:endParaRPr lang="en-ZA" sz="2000" b="1" dirty="0"/>
          </a:p>
          <a:p>
            <a:pPr marL="182880" indent="-182880"/>
            <a:r>
              <a:rPr lang="en-ZA" sz="2000" dirty="0"/>
              <a:t>Calculate and then check with a calculator.</a:t>
            </a:r>
            <a:endParaRPr lang="en-ZA" sz="2000" dirty="0"/>
          </a:p>
          <a:p>
            <a:pPr marL="0" indent="0">
              <a:buNone/>
            </a:pPr>
            <a:r>
              <a:rPr lang="en-ZA" sz="2000" dirty="0"/>
              <a:t>	</a:t>
            </a:r>
            <a:r>
              <a:rPr lang="en-ZA" b="1" dirty="0"/>
              <a:t>8,201 + 0,97 + 1,34</a:t>
            </a:r>
            <a:endParaRPr lang="en-ZA" b="1" dirty="0"/>
          </a:p>
          <a:p>
            <a:pPr marL="182880" indent="-182880"/>
            <a:endParaRPr lang="en-ZA" sz="2000" dirty="0">
              <a:solidFill>
                <a:srgbClr val="0070C0"/>
              </a:solidFill>
            </a:endParaRPr>
          </a:p>
          <a:p>
            <a:pPr marL="182880" indent="-182880"/>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2.4</a:t>
            </a:r>
            <a:endParaRPr lang="en-GB" dirty="0">
              <a:solidFill>
                <a:schemeClr val="bg1">
                  <a:lumMod val="65000"/>
                </a:schemeClr>
              </a:solidFill>
            </a:endParaRPr>
          </a:p>
        </p:txBody>
      </p:sp>
      <p:graphicFrame>
        <p:nvGraphicFramePr>
          <p:cNvPr id="5" name="Table 4"/>
          <p:cNvGraphicFramePr/>
          <p:nvPr/>
        </p:nvGraphicFramePr>
        <p:xfrm>
          <a:off x="5616575" y="4214813"/>
          <a:ext cx="2219780" cy="1524000"/>
        </p:xfrm>
        <a:graphic>
          <a:graphicData uri="http://schemas.openxmlformats.org/drawingml/2006/table">
            <a:tbl>
              <a:tblPr lastRow="1">
                <a:tableStyleId>{E8034E78-7F5D-4C2E-B375-FC64B27BC917}</a:tableStyleId>
              </a:tblPr>
              <a:tblGrid>
                <a:gridCol w="419735"/>
                <a:gridCol w="360045"/>
                <a:gridCol w="360000"/>
                <a:gridCol w="360000"/>
                <a:gridCol w="359955"/>
                <a:gridCol w="360045"/>
              </a:tblGrid>
              <a:tr h="381000">
                <a:tc>
                  <a:txBody>
                    <a:bodyPr/>
                    <a:lstStyle/>
                    <a:p>
                      <a:pPr algn="ctr">
                        <a:buNone/>
                      </a:pPr>
                      <a:endParaRPr lang="en-US" dirty="0">
                        <a:solidFill>
                          <a:schemeClr val="tx1"/>
                        </a:solidFill>
                      </a:endParaRPr>
                    </a:p>
                  </a:txBody>
                  <a:tcPr>
                    <a:solidFill>
                      <a:srgbClr val="9FD9DA"/>
                    </a:solidFill>
                  </a:tcPr>
                </a:tc>
                <a:tc>
                  <a:txBody>
                    <a:bodyPr/>
                    <a:lstStyle/>
                    <a:p>
                      <a:pPr algn="ctr">
                        <a:buNone/>
                      </a:pPr>
                      <a:r>
                        <a:rPr lang="en-ZA" altLang="en-US" dirty="0">
                          <a:solidFill>
                            <a:schemeClr val="tx1"/>
                          </a:solidFill>
                        </a:rPr>
                        <a:t>8</a:t>
                      </a:r>
                      <a:endParaRPr lang="en-ZA" altLang="en-US" dirty="0">
                        <a:solidFill>
                          <a:schemeClr val="tx1"/>
                        </a:solidFill>
                      </a:endParaRPr>
                    </a:p>
                  </a:txBody>
                  <a:tcPr>
                    <a:solidFill>
                      <a:srgbClr val="9FD9DA"/>
                    </a:solidFill>
                  </a:tcPr>
                </a:tc>
                <a:tc>
                  <a:txBody>
                    <a:bodyPr/>
                    <a:lstStyle/>
                    <a:p>
                      <a:pPr algn="ctr">
                        <a:buNone/>
                      </a:pPr>
                      <a:r>
                        <a:rPr lang="en-ZA" altLang="en-US" dirty="0">
                          <a:solidFill>
                            <a:schemeClr val="tx1"/>
                          </a:solidFill>
                        </a:rPr>
                        <a:t>,</a:t>
                      </a:r>
                      <a:endParaRPr lang="en-ZA" altLang="en-US" dirty="0">
                        <a:solidFill>
                          <a:schemeClr val="tx1"/>
                        </a:solidFill>
                      </a:endParaRPr>
                    </a:p>
                  </a:txBody>
                  <a:tcPr>
                    <a:solidFill>
                      <a:srgbClr val="9FD9DA"/>
                    </a:solidFill>
                  </a:tcPr>
                </a:tc>
                <a:tc>
                  <a:txBody>
                    <a:bodyPr/>
                    <a:lstStyle/>
                    <a:p>
                      <a:pPr algn="ctr">
                        <a:buNone/>
                      </a:pPr>
                      <a:r>
                        <a:rPr lang="en-ZA" altLang="en-US" dirty="0">
                          <a:solidFill>
                            <a:schemeClr val="tx1"/>
                          </a:solidFill>
                        </a:rPr>
                        <a:t>2</a:t>
                      </a:r>
                      <a:endParaRPr lang="en-ZA" altLang="en-US" dirty="0">
                        <a:solidFill>
                          <a:schemeClr val="tx1"/>
                        </a:solidFill>
                      </a:endParaRPr>
                    </a:p>
                  </a:txBody>
                  <a:tcPr>
                    <a:solidFill>
                      <a:srgbClr val="9FD9DA"/>
                    </a:solidFill>
                  </a:tcPr>
                </a:tc>
                <a:tc>
                  <a:txBody>
                    <a:bodyPr/>
                    <a:lstStyle/>
                    <a:p>
                      <a:pPr algn="ctr">
                        <a:buNone/>
                      </a:pPr>
                      <a:r>
                        <a:rPr lang="en-ZA" altLang="en-US" dirty="0">
                          <a:solidFill>
                            <a:schemeClr val="tx1"/>
                          </a:solidFill>
                        </a:rPr>
                        <a:t>0</a:t>
                      </a:r>
                      <a:endParaRPr lang="en-ZA" altLang="en-US" dirty="0">
                        <a:solidFill>
                          <a:schemeClr val="tx1"/>
                        </a:solidFill>
                      </a:endParaRPr>
                    </a:p>
                  </a:txBody>
                  <a:tcPr>
                    <a:solidFill>
                      <a:srgbClr val="9FD9DA"/>
                    </a:solidFill>
                  </a:tcPr>
                </a:tc>
                <a:tc>
                  <a:txBody>
                    <a:bodyPr/>
                    <a:lstStyle/>
                    <a:p>
                      <a:pPr algn="ctr">
                        <a:buNone/>
                      </a:pPr>
                      <a:r>
                        <a:rPr lang="en-ZA" altLang="en-US">
                          <a:solidFill>
                            <a:schemeClr val="tx1"/>
                          </a:solidFill>
                        </a:rPr>
                        <a:t>1</a:t>
                      </a:r>
                      <a:endParaRPr lang="en-ZA" altLang="en-US">
                        <a:solidFill>
                          <a:schemeClr val="tx1"/>
                        </a:solidFill>
                      </a:endParaRPr>
                    </a:p>
                  </a:txBody>
                  <a:tcPr>
                    <a:solidFill>
                      <a:srgbClr val="9FD9DA"/>
                    </a:solidFill>
                  </a:tcPr>
                </a:tc>
              </a:tr>
              <a:tr h="381000">
                <a:tc>
                  <a:txBody>
                    <a:bodyPr/>
                    <a:lstStyle/>
                    <a:p>
                      <a:pPr algn="ctr">
                        <a:buNone/>
                      </a:pPr>
                      <a:endParaRPr lang="en-US">
                        <a:solidFill>
                          <a:schemeClr val="tx1"/>
                        </a:solidFill>
                      </a:endParaRPr>
                    </a:p>
                  </a:txBody>
                  <a:tcPr>
                    <a:solidFill>
                      <a:srgbClr val="9FD9DA"/>
                    </a:solidFill>
                  </a:tcPr>
                </a:tc>
                <a:tc>
                  <a:txBody>
                    <a:bodyPr/>
                    <a:lstStyle/>
                    <a:p>
                      <a:pPr algn="ctr">
                        <a:buNone/>
                      </a:pPr>
                      <a:r>
                        <a:rPr lang="en-ZA" altLang="en-US" dirty="0">
                          <a:solidFill>
                            <a:schemeClr val="tx1"/>
                          </a:solidFill>
                        </a:rPr>
                        <a:t>0</a:t>
                      </a:r>
                      <a:endParaRPr lang="en-ZA" altLang="en-US" dirty="0">
                        <a:solidFill>
                          <a:schemeClr val="tx1"/>
                        </a:solidFill>
                      </a:endParaRPr>
                    </a:p>
                  </a:txBody>
                  <a:tcPr>
                    <a:solidFill>
                      <a:srgbClr val="9FD9DA"/>
                    </a:solidFill>
                  </a:tcPr>
                </a:tc>
                <a:tc>
                  <a:txBody>
                    <a:bodyPr/>
                    <a:lstStyle/>
                    <a:p>
                      <a:pPr algn="ctr">
                        <a:buNone/>
                      </a:pPr>
                      <a:r>
                        <a:rPr lang="en-ZA" altLang="en-US" dirty="0">
                          <a:solidFill>
                            <a:schemeClr val="tx1"/>
                          </a:solidFill>
                        </a:rPr>
                        <a:t>,</a:t>
                      </a:r>
                      <a:endParaRPr lang="en-ZA" altLang="en-US" dirty="0">
                        <a:solidFill>
                          <a:schemeClr val="tx1"/>
                        </a:solidFill>
                      </a:endParaRPr>
                    </a:p>
                  </a:txBody>
                  <a:tcPr>
                    <a:solidFill>
                      <a:srgbClr val="9FD9DA"/>
                    </a:solidFill>
                  </a:tcPr>
                </a:tc>
                <a:tc>
                  <a:txBody>
                    <a:bodyPr/>
                    <a:lstStyle/>
                    <a:p>
                      <a:pPr algn="ctr">
                        <a:buNone/>
                      </a:pPr>
                      <a:r>
                        <a:rPr lang="en-ZA" altLang="en-US" dirty="0">
                          <a:solidFill>
                            <a:schemeClr val="tx1"/>
                          </a:solidFill>
                        </a:rPr>
                        <a:t>9</a:t>
                      </a:r>
                      <a:endParaRPr lang="en-ZA" altLang="en-US" dirty="0">
                        <a:solidFill>
                          <a:schemeClr val="tx1"/>
                        </a:solidFill>
                      </a:endParaRPr>
                    </a:p>
                  </a:txBody>
                  <a:tcPr>
                    <a:solidFill>
                      <a:srgbClr val="9FD9DA"/>
                    </a:solidFill>
                  </a:tcPr>
                </a:tc>
                <a:tc>
                  <a:txBody>
                    <a:bodyPr/>
                    <a:lstStyle/>
                    <a:p>
                      <a:pPr algn="ctr">
                        <a:buNone/>
                      </a:pPr>
                      <a:r>
                        <a:rPr lang="en-ZA" altLang="en-US" dirty="0">
                          <a:solidFill>
                            <a:schemeClr val="tx1"/>
                          </a:solidFill>
                        </a:rPr>
                        <a:t>7</a:t>
                      </a:r>
                      <a:endParaRPr lang="en-ZA" altLang="en-US" dirty="0">
                        <a:solidFill>
                          <a:schemeClr val="tx1"/>
                        </a:solidFill>
                      </a:endParaRPr>
                    </a:p>
                  </a:txBody>
                  <a:tcPr>
                    <a:solidFill>
                      <a:srgbClr val="9FD9DA"/>
                    </a:solidFill>
                  </a:tcPr>
                </a:tc>
                <a:tc>
                  <a:txBody>
                    <a:bodyPr/>
                    <a:lstStyle/>
                    <a:p>
                      <a:pPr algn="ctr">
                        <a:buNone/>
                      </a:pPr>
                      <a:r>
                        <a:rPr lang="en-ZA" altLang="en-US" dirty="0">
                          <a:solidFill>
                            <a:schemeClr val="tx1"/>
                          </a:solidFill>
                        </a:rPr>
                        <a:t>0</a:t>
                      </a:r>
                      <a:endParaRPr lang="en-ZA" altLang="en-US" dirty="0">
                        <a:solidFill>
                          <a:schemeClr val="tx1"/>
                        </a:solidFill>
                      </a:endParaRPr>
                    </a:p>
                  </a:txBody>
                  <a:tcPr>
                    <a:solidFill>
                      <a:srgbClr val="9FD9DA"/>
                    </a:solidFill>
                  </a:tcPr>
                </a:tc>
              </a:tr>
              <a:tr h="381000">
                <a:tc>
                  <a:txBody>
                    <a:bodyPr/>
                    <a:lstStyle/>
                    <a:p>
                      <a:pPr algn="ctr">
                        <a:buNone/>
                      </a:pPr>
                      <a:r>
                        <a:rPr lang="en-ZA" altLang="en-US">
                          <a:solidFill>
                            <a:schemeClr val="tx1"/>
                          </a:solidFill>
                        </a:rPr>
                        <a:t>+</a:t>
                      </a:r>
                      <a:endParaRPr lang="en-ZA" altLang="en-US">
                        <a:solidFill>
                          <a:schemeClr val="tx1"/>
                        </a:solidFill>
                      </a:endParaRPr>
                    </a:p>
                  </a:txBody>
                  <a:tcPr>
                    <a:solidFill>
                      <a:srgbClr val="9FD9DA"/>
                    </a:solidFill>
                  </a:tcPr>
                </a:tc>
                <a:tc>
                  <a:txBody>
                    <a:bodyPr/>
                    <a:lstStyle/>
                    <a:p>
                      <a:pPr algn="ctr">
                        <a:buNone/>
                      </a:pPr>
                      <a:r>
                        <a:rPr lang="en-ZA" altLang="en-US">
                          <a:solidFill>
                            <a:schemeClr val="tx1"/>
                          </a:solidFill>
                        </a:rPr>
                        <a:t>1</a:t>
                      </a:r>
                      <a:endParaRPr lang="en-ZA" altLang="en-US">
                        <a:solidFill>
                          <a:schemeClr val="tx1"/>
                        </a:solidFill>
                      </a:endParaRPr>
                    </a:p>
                  </a:txBody>
                  <a:tcPr>
                    <a:solidFill>
                      <a:srgbClr val="9FD9DA"/>
                    </a:solidFill>
                  </a:tcPr>
                </a:tc>
                <a:tc>
                  <a:txBody>
                    <a:bodyPr/>
                    <a:lstStyle/>
                    <a:p>
                      <a:pPr algn="ctr">
                        <a:buNone/>
                      </a:pPr>
                      <a:r>
                        <a:rPr lang="en-ZA" altLang="en-US" dirty="0">
                          <a:solidFill>
                            <a:schemeClr val="tx1"/>
                          </a:solidFill>
                        </a:rPr>
                        <a:t>,</a:t>
                      </a:r>
                      <a:endParaRPr lang="en-ZA" altLang="en-US" dirty="0">
                        <a:solidFill>
                          <a:schemeClr val="tx1"/>
                        </a:solidFill>
                      </a:endParaRPr>
                    </a:p>
                  </a:txBody>
                  <a:tcPr>
                    <a:solidFill>
                      <a:srgbClr val="9FD9DA"/>
                    </a:solidFill>
                  </a:tcPr>
                </a:tc>
                <a:tc>
                  <a:txBody>
                    <a:bodyPr/>
                    <a:lstStyle/>
                    <a:p>
                      <a:pPr algn="ctr">
                        <a:buNone/>
                      </a:pPr>
                      <a:r>
                        <a:rPr lang="en-ZA" altLang="en-US" dirty="0">
                          <a:solidFill>
                            <a:schemeClr val="tx1"/>
                          </a:solidFill>
                        </a:rPr>
                        <a:t>3</a:t>
                      </a:r>
                      <a:endParaRPr lang="en-ZA" altLang="en-US" dirty="0">
                        <a:solidFill>
                          <a:schemeClr val="tx1"/>
                        </a:solidFill>
                      </a:endParaRPr>
                    </a:p>
                  </a:txBody>
                  <a:tcPr>
                    <a:solidFill>
                      <a:srgbClr val="9FD9DA"/>
                    </a:solidFill>
                  </a:tcPr>
                </a:tc>
                <a:tc>
                  <a:txBody>
                    <a:bodyPr/>
                    <a:lstStyle/>
                    <a:p>
                      <a:pPr algn="ctr">
                        <a:buNone/>
                      </a:pPr>
                      <a:r>
                        <a:rPr lang="en-ZA" altLang="en-US" dirty="0">
                          <a:solidFill>
                            <a:schemeClr val="tx1"/>
                          </a:solidFill>
                        </a:rPr>
                        <a:t>4</a:t>
                      </a:r>
                      <a:endParaRPr lang="en-ZA" altLang="en-US" dirty="0">
                        <a:solidFill>
                          <a:schemeClr val="tx1"/>
                        </a:solidFill>
                      </a:endParaRPr>
                    </a:p>
                  </a:txBody>
                  <a:tcPr>
                    <a:solidFill>
                      <a:srgbClr val="9FD9DA"/>
                    </a:solidFill>
                  </a:tcPr>
                </a:tc>
                <a:tc>
                  <a:txBody>
                    <a:bodyPr/>
                    <a:lstStyle/>
                    <a:p>
                      <a:pPr algn="ctr">
                        <a:buNone/>
                      </a:pPr>
                      <a:r>
                        <a:rPr lang="en-ZA" altLang="en-US" dirty="0">
                          <a:solidFill>
                            <a:schemeClr val="tx1"/>
                          </a:solidFill>
                        </a:rPr>
                        <a:t>0</a:t>
                      </a:r>
                      <a:endParaRPr lang="en-ZA" altLang="en-US" dirty="0">
                        <a:solidFill>
                          <a:schemeClr val="tx1"/>
                        </a:solidFill>
                      </a:endParaRPr>
                    </a:p>
                  </a:txBody>
                  <a:tcPr>
                    <a:solidFill>
                      <a:srgbClr val="9FD9DA"/>
                    </a:solidFill>
                  </a:tcPr>
                </a:tc>
              </a:tr>
              <a:tr h="381000">
                <a:tc>
                  <a:txBody>
                    <a:bodyPr/>
                    <a:lstStyle/>
                    <a:p>
                      <a:pPr algn="ctr">
                        <a:buNone/>
                      </a:pPr>
                      <a:r>
                        <a:rPr lang="en-ZA" altLang="en-US" dirty="0">
                          <a:solidFill>
                            <a:schemeClr val="tx1"/>
                          </a:solidFill>
                        </a:rPr>
                        <a:t>1</a:t>
                      </a:r>
                      <a:endParaRPr lang="en-ZA" altLang="en-US" dirty="0">
                        <a:solidFill>
                          <a:schemeClr val="tx1"/>
                        </a:solidFill>
                      </a:endParaRPr>
                    </a:p>
                  </a:txBody>
                  <a:tcPr>
                    <a:solidFill>
                      <a:srgbClr val="BDDA73"/>
                    </a:solidFill>
                  </a:tcPr>
                </a:tc>
                <a:tc>
                  <a:txBody>
                    <a:bodyPr/>
                    <a:lstStyle/>
                    <a:p>
                      <a:pPr algn="ctr">
                        <a:buNone/>
                      </a:pPr>
                      <a:r>
                        <a:rPr lang="en-ZA" altLang="en-US" dirty="0">
                          <a:solidFill>
                            <a:schemeClr val="tx1"/>
                          </a:solidFill>
                        </a:rPr>
                        <a:t>0</a:t>
                      </a:r>
                      <a:endParaRPr lang="en-ZA" altLang="en-US" dirty="0">
                        <a:solidFill>
                          <a:schemeClr val="tx1"/>
                        </a:solidFill>
                      </a:endParaRPr>
                    </a:p>
                  </a:txBody>
                  <a:tcPr>
                    <a:solidFill>
                      <a:srgbClr val="BDDA73"/>
                    </a:solidFill>
                  </a:tcPr>
                </a:tc>
                <a:tc>
                  <a:txBody>
                    <a:bodyPr/>
                    <a:lstStyle/>
                    <a:p>
                      <a:pPr algn="ctr">
                        <a:buNone/>
                      </a:pPr>
                      <a:r>
                        <a:rPr lang="en-ZA" altLang="en-US" dirty="0">
                          <a:solidFill>
                            <a:schemeClr val="tx1"/>
                          </a:solidFill>
                        </a:rPr>
                        <a:t>,</a:t>
                      </a:r>
                      <a:endParaRPr lang="en-ZA" altLang="en-US" dirty="0">
                        <a:solidFill>
                          <a:schemeClr val="tx1"/>
                        </a:solidFill>
                      </a:endParaRPr>
                    </a:p>
                  </a:txBody>
                  <a:tcPr>
                    <a:solidFill>
                      <a:srgbClr val="BDDA73"/>
                    </a:solidFill>
                  </a:tcPr>
                </a:tc>
                <a:tc>
                  <a:txBody>
                    <a:bodyPr/>
                    <a:lstStyle/>
                    <a:p>
                      <a:pPr algn="ctr">
                        <a:buNone/>
                      </a:pPr>
                      <a:r>
                        <a:rPr lang="en-ZA" altLang="en-US" dirty="0">
                          <a:solidFill>
                            <a:schemeClr val="tx1"/>
                          </a:solidFill>
                        </a:rPr>
                        <a:t>5</a:t>
                      </a:r>
                      <a:endParaRPr lang="en-ZA" altLang="en-US" dirty="0">
                        <a:solidFill>
                          <a:schemeClr val="tx1"/>
                        </a:solidFill>
                      </a:endParaRPr>
                    </a:p>
                  </a:txBody>
                  <a:tcPr>
                    <a:solidFill>
                      <a:srgbClr val="BDDA73"/>
                    </a:solidFill>
                  </a:tcPr>
                </a:tc>
                <a:tc>
                  <a:txBody>
                    <a:bodyPr/>
                    <a:lstStyle/>
                    <a:p>
                      <a:pPr algn="ctr">
                        <a:buNone/>
                      </a:pPr>
                      <a:r>
                        <a:rPr lang="en-ZA" altLang="en-US" dirty="0">
                          <a:solidFill>
                            <a:schemeClr val="tx1"/>
                          </a:solidFill>
                        </a:rPr>
                        <a:t>1</a:t>
                      </a:r>
                      <a:endParaRPr lang="en-ZA" altLang="en-US" dirty="0">
                        <a:solidFill>
                          <a:schemeClr val="tx1"/>
                        </a:solidFill>
                      </a:endParaRPr>
                    </a:p>
                  </a:txBody>
                  <a:tcPr>
                    <a:solidFill>
                      <a:srgbClr val="BDDA73"/>
                    </a:solidFill>
                  </a:tcPr>
                </a:tc>
                <a:tc>
                  <a:txBody>
                    <a:bodyPr/>
                    <a:lstStyle/>
                    <a:p>
                      <a:pPr algn="ctr">
                        <a:buNone/>
                      </a:pPr>
                      <a:r>
                        <a:rPr lang="en-ZA" altLang="en-US" dirty="0">
                          <a:solidFill>
                            <a:schemeClr val="tx1"/>
                          </a:solidFill>
                        </a:rPr>
                        <a:t>1</a:t>
                      </a:r>
                      <a:endParaRPr lang="en-ZA" altLang="en-US" dirty="0">
                        <a:solidFill>
                          <a:schemeClr val="tx1"/>
                        </a:solidFill>
                      </a:endParaRPr>
                    </a:p>
                  </a:txBody>
                  <a:tcPr>
                    <a:solidFill>
                      <a:srgbClr val="BDDA73"/>
                    </a:solidFill>
                  </a:tcPr>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Multiplying decimals</a:t>
            </a:r>
            <a:endParaRPr lang="en-GB" dirty="0"/>
          </a:p>
        </p:txBody>
      </p:sp>
      <p:sp>
        <p:nvSpPr>
          <p:cNvPr id="3" name="Content Placeholder 2"/>
          <p:cNvSpPr>
            <a:spLocks noGrp="1"/>
          </p:cNvSpPr>
          <p:nvPr>
            <p:ph idx="1"/>
          </p:nvPr>
        </p:nvSpPr>
        <p:spPr>
          <a:xfrm>
            <a:off x="399289" y="1500848"/>
            <a:ext cx="7905751" cy="4485323"/>
          </a:xfrm>
        </p:spPr>
        <p:txBody>
          <a:bodyPr/>
          <a:lstStyle/>
          <a:p>
            <a:pPr marL="0" indent="0">
              <a:buNone/>
            </a:pPr>
            <a:r>
              <a:rPr lang="en-ZA" sz="2000" dirty="0"/>
              <a:t>Without a calculator:</a:t>
            </a:r>
            <a:endParaRPr lang="en-ZA" sz="2000" dirty="0"/>
          </a:p>
          <a:p>
            <a:pPr marL="354330" lvl="1" indent="-171450"/>
            <a:r>
              <a:rPr lang="en-ZA" sz="2000" dirty="0"/>
              <a:t>Multiply as with whole numbers, without decimal commas. </a:t>
            </a:r>
            <a:endParaRPr lang="en-ZA" sz="2000" dirty="0"/>
          </a:p>
          <a:p>
            <a:pPr marL="354330" lvl="1" indent="-171450"/>
            <a:r>
              <a:rPr lang="en-ZA" sz="2000" dirty="0"/>
              <a:t>Count the number of decimal places in each number multiplied.</a:t>
            </a:r>
            <a:endParaRPr lang="en-ZA" sz="2000" dirty="0"/>
          </a:p>
          <a:p>
            <a:pPr marL="354330" lvl="1" indent="-171450"/>
            <a:r>
              <a:rPr lang="en-ZA" sz="2000" dirty="0"/>
              <a:t>The answer needs that number of decimal places. Count the places from the right of the answer. </a:t>
            </a:r>
            <a:endParaRPr lang="en-ZA" sz="2000" dirty="0">
              <a:solidFill>
                <a:srgbClr val="00B0F0"/>
              </a:solidFill>
            </a:endParaRPr>
          </a:p>
          <a:p>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2.4</a:t>
            </a:r>
            <a:endParaRPr lang="en-GB" dirty="0">
              <a:solidFill>
                <a:schemeClr val="bg1">
                  <a:lumMod val="65000"/>
                </a:schemeClr>
              </a:solidFill>
            </a:endParaRPr>
          </a:p>
        </p:txBody>
      </p:sp>
      <p:sp>
        <p:nvSpPr>
          <p:cNvPr id="5" name="Rectangle 4"/>
          <p:cNvSpPr/>
          <p:nvPr/>
        </p:nvSpPr>
        <p:spPr>
          <a:xfrm>
            <a:off x="852170" y="4525116"/>
            <a:ext cx="7198724" cy="156707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6" name="Group 5"/>
          <p:cNvGrpSpPr>
            <a:grpSpLocks noChangeAspect="1"/>
          </p:cNvGrpSpPr>
          <p:nvPr/>
        </p:nvGrpSpPr>
        <p:grpSpPr>
          <a:xfrm>
            <a:off x="336612" y="4614565"/>
            <a:ext cx="1031115" cy="957600"/>
            <a:chOff x="352501" y="1521403"/>
            <a:chExt cx="1525437" cy="1416679"/>
          </a:xfrm>
        </p:grpSpPr>
        <p:sp>
          <p:nvSpPr>
            <p:cNvPr id="7" name="Rectangle 6"/>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1"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TextBox 8"/>
          <p:cNvSpPr txBox="1"/>
          <p:nvPr/>
        </p:nvSpPr>
        <p:spPr>
          <a:xfrm>
            <a:off x="1575659" y="4668471"/>
            <a:ext cx="6239771" cy="1323439"/>
          </a:xfrm>
          <a:prstGeom prst="rect">
            <a:avLst/>
          </a:prstGeom>
          <a:noFill/>
        </p:spPr>
        <p:txBody>
          <a:bodyPr wrap="square" rtlCol="0">
            <a:spAutoFit/>
          </a:bodyPr>
          <a:lstStyle/>
          <a:p>
            <a:pPr lvl="0" indent="0">
              <a:buNone/>
            </a:pPr>
            <a:r>
              <a:rPr lang="en-ZA" sz="2000" dirty="0"/>
              <a:t>To calculate 225,75 </a:t>
            </a:r>
            <a:r>
              <a:rPr lang="en-ZA" sz="2000" dirty="0">
                <a:latin typeface="Arial" panose="020B0604020202020204" pitchFamily="34" charset="0"/>
              </a:rPr>
              <a:t>×</a:t>
            </a:r>
            <a:r>
              <a:rPr lang="en-ZA" sz="2000" dirty="0"/>
              <a:t> 3,5:</a:t>
            </a:r>
            <a:endParaRPr lang="en-ZA" sz="2000" dirty="0"/>
          </a:p>
          <a:p>
            <a:pPr lvl="0" indent="0">
              <a:buNone/>
            </a:pPr>
            <a:r>
              <a:rPr lang="en-ZA" sz="2000" dirty="0"/>
              <a:t>22 575 </a:t>
            </a:r>
            <a:r>
              <a:rPr lang="en-ZA" sz="2000" dirty="0">
                <a:latin typeface="Arial" panose="020B0604020202020204" pitchFamily="34" charset="0"/>
                <a:sym typeface="+mn-ea"/>
              </a:rPr>
              <a:t>×</a:t>
            </a:r>
            <a:r>
              <a:rPr lang="en-ZA" sz="2000" dirty="0"/>
              <a:t> 35 = 790 125</a:t>
            </a:r>
            <a:endParaRPr lang="en-ZA" sz="2000" dirty="0"/>
          </a:p>
          <a:p>
            <a:pPr lvl="0" indent="0">
              <a:buNone/>
            </a:pPr>
            <a:r>
              <a:rPr lang="en-ZA" sz="2000" dirty="0"/>
              <a:t>There are three decimal places.  </a:t>
            </a:r>
            <a:endParaRPr lang="en-ZA" sz="2000" dirty="0"/>
          </a:p>
          <a:p>
            <a:pPr lvl="0" indent="0">
              <a:buNone/>
            </a:pPr>
            <a:r>
              <a:rPr lang="en-ZA" sz="2000" dirty="0"/>
              <a:t>The fee is R790,125 Round off to R790,13 </a:t>
            </a:r>
            <a:endParaRPr lang="en-ZA" sz="2000" dirty="0">
              <a:solidFill>
                <a:srgbClr val="00B0F0"/>
              </a:solidFill>
            </a:endParaRPr>
          </a:p>
        </p:txBody>
      </p:sp>
      <p:grpSp>
        <p:nvGrpSpPr>
          <p:cNvPr id="11" name="Group 10"/>
          <p:cNvGrpSpPr/>
          <p:nvPr/>
        </p:nvGrpSpPr>
        <p:grpSpPr>
          <a:xfrm>
            <a:off x="852170" y="3245138"/>
            <a:ext cx="7198724" cy="1138327"/>
            <a:chOff x="863600" y="1415098"/>
            <a:chExt cx="7198724" cy="1138327"/>
          </a:xfrm>
        </p:grpSpPr>
        <p:sp>
          <p:nvSpPr>
            <p:cNvPr id="12" name="Rectangle 11"/>
            <p:cNvSpPr/>
            <p:nvPr/>
          </p:nvSpPr>
          <p:spPr>
            <a:xfrm>
              <a:off x="863600" y="1415098"/>
              <a:ext cx="7198724" cy="113832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3" name="Content Placeholder 2"/>
            <p:cNvSpPr txBox="1"/>
            <p:nvPr/>
          </p:nvSpPr>
          <p:spPr>
            <a:xfrm>
              <a:off x="1506855" y="1545908"/>
              <a:ext cx="3173730" cy="339725"/>
            </a:xfrm>
            <a:prstGeom prst="rect">
              <a:avLst/>
            </a:prstGeom>
            <a:no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altLang="en-US" sz="2000" b="1" i="1" dirty="0" smtClean="0">
                  <a:solidFill>
                    <a:schemeClr val="bg1"/>
                  </a:solidFill>
                  <a:sym typeface="+mn-ea"/>
                </a:rPr>
                <a:t>Example 2.15 page 32 no 2</a:t>
              </a:r>
              <a:endParaRPr lang="en-ZA" altLang="en-US" sz="2000" b="1" i="1" dirty="0">
                <a:solidFill>
                  <a:schemeClr val="bg1"/>
                </a:solidFill>
                <a:sym typeface="+mn-ea"/>
              </a:endParaRPr>
            </a:p>
          </p:txBody>
        </p:sp>
        <p:sp>
          <p:nvSpPr>
            <p:cNvPr id="14" name="TextBox 13"/>
            <p:cNvSpPr txBox="1"/>
            <p:nvPr/>
          </p:nvSpPr>
          <p:spPr>
            <a:xfrm>
              <a:off x="1522853" y="1820212"/>
              <a:ext cx="6315437" cy="707886"/>
            </a:xfrm>
            <a:prstGeom prst="rect">
              <a:avLst/>
            </a:prstGeom>
            <a:noFill/>
          </p:spPr>
          <p:txBody>
            <a:bodyPr wrap="square" rtlCol="0">
              <a:spAutoFit/>
            </a:bodyPr>
            <a:lstStyle/>
            <a:p>
              <a:pPr lvl="0"/>
              <a:r>
                <a:rPr lang="en-ZA" sz="2000" b="1" dirty="0"/>
                <a:t>A plumber charges R225,75 per hour and works for 3,5 hours. What is his fee?</a:t>
              </a:r>
              <a:endParaRPr lang="en-ZA" sz="2000" b="1" dirty="0"/>
            </a:p>
          </p:txBody>
        </p:sp>
      </p:grpSp>
      <p:grpSp>
        <p:nvGrpSpPr>
          <p:cNvPr id="33" name="Group 32"/>
          <p:cNvGrpSpPr/>
          <p:nvPr/>
        </p:nvGrpSpPr>
        <p:grpSpPr>
          <a:xfrm>
            <a:off x="341071" y="3334191"/>
            <a:ext cx="1029149" cy="955774"/>
            <a:chOff x="352501" y="2871461"/>
            <a:chExt cx="1525437" cy="1416679"/>
          </a:xfrm>
        </p:grpSpPr>
        <p:sp>
          <p:nvSpPr>
            <p:cNvPr id="34" name="Rectangle 33"/>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35" name="Picture 34"/>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3815" y="3471321"/>
            <a:ext cx="2128670" cy="251523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6"/>
                                        </p:tgtEl>
                                      </p:cBhvr>
                                    </p:animEffect>
                                    <p:set>
                                      <p:cBhvr>
                                        <p:cTn id="7" dur="1" fill="hold">
                                          <p:stCondLst>
                                            <p:cond delay="499"/>
                                          </p:stCondLst>
                                        </p:cTn>
                                        <p:tgtEl>
                                          <p:spTgt spid="3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anim calcmode="lin" valueType="num">
                                      <p:cBhvr>
                                        <p:cTn id="12" dur="1000" fill="hold"/>
                                        <p:tgtEl>
                                          <p:spTgt spid="33"/>
                                        </p:tgtEl>
                                        <p:attrNameLst>
                                          <p:attrName>ppt_x</p:attrName>
                                        </p:attrNameLst>
                                      </p:cBhvr>
                                      <p:tavLst>
                                        <p:tav tm="0">
                                          <p:val>
                                            <p:strVal val="#ppt_x"/>
                                          </p:val>
                                        </p:tav>
                                        <p:tav tm="100000">
                                          <p:val>
                                            <p:strVal val="#ppt_x"/>
                                          </p:val>
                                        </p:tav>
                                      </p:tavLst>
                                    </p:anim>
                                    <p:anim calcmode="lin" valueType="num">
                                      <p:cBhvr>
                                        <p:cTn id="13" dur="900" decel="100000" fill="hold"/>
                                        <p:tgtEl>
                                          <p:spTgt spid="3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900" decel="100000" fill="hold"/>
                                        <p:tgtEl>
                                          <p:spTgt spid="6"/>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500"/>
                                        <p:tgtEl>
                                          <p:spTgt spid="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xEl>
                                              <p:pRg st="1" end="1"/>
                                            </p:txEl>
                                          </p:spTgt>
                                        </p:tgtEl>
                                        <p:attrNameLst>
                                          <p:attrName>style.visibility</p:attrName>
                                        </p:attrNameLst>
                                      </p:cBhvr>
                                      <p:to>
                                        <p:strVal val="visible"/>
                                      </p:to>
                                    </p:set>
                                    <p:animEffect transition="in" filter="fade">
                                      <p:cBhvr>
                                        <p:cTn id="40" dur="500"/>
                                        <p:tgtEl>
                                          <p:spTgt spid="9">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xEl>
                                              <p:pRg st="2" end="2"/>
                                            </p:txEl>
                                          </p:spTgt>
                                        </p:tgtEl>
                                        <p:attrNameLst>
                                          <p:attrName>style.visibility</p:attrName>
                                        </p:attrNameLst>
                                      </p:cBhvr>
                                      <p:to>
                                        <p:strVal val="visible"/>
                                      </p:to>
                                    </p:set>
                                    <p:animEffect transition="in" filter="fade">
                                      <p:cBhvr>
                                        <p:cTn id="45" dur="500"/>
                                        <p:tgtEl>
                                          <p:spTgt spid="9">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xEl>
                                              <p:pRg st="3" end="3"/>
                                            </p:txEl>
                                          </p:spTgt>
                                        </p:tgtEl>
                                        <p:attrNameLst>
                                          <p:attrName>style.visibility</p:attrName>
                                        </p:attrNameLst>
                                      </p:cBhvr>
                                      <p:to>
                                        <p:strVal val="visible"/>
                                      </p:to>
                                    </p:set>
                                    <p:animEffect transition="in" filter="fade">
                                      <p:cBhvr>
                                        <p:cTn id="5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sym typeface="+mn-ea"/>
              </a:rPr>
              <a:t>Multiplying and dividing decimals</a:t>
            </a:r>
            <a:endParaRPr lang="en-GB" sz="4400" dirty="0"/>
          </a:p>
        </p:txBody>
      </p:sp>
      <p:sp>
        <p:nvSpPr>
          <p:cNvPr id="4" name="Text Placeholder 3"/>
          <p:cNvSpPr>
            <a:spLocks noGrp="1"/>
          </p:cNvSpPr>
          <p:nvPr>
            <p:ph type="body" sz="quarter" idx="10"/>
          </p:nvPr>
        </p:nvSpPr>
        <p:spPr/>
        <p:txBody>
          <a:bodyPr/>
          <a:lstStyle/>
          <a:p>
            <a:r>
              <a:rPr lang="en-ZA" dirty="0"/>
              <a:t>Unit </a:t>
            </a:r>
            <a:r>
              <a:rPr lang="en-ZA" dirty="0" smtClean="0"/>
              <a:t>2.4</a:t>
            </a:r>
            <a:endParaRPr lang="en-GB" dirty="0"/>
          </a:p>
        </p:txBody>
      </p:sp>
      <p:sp>
        <p:nvSpPr>
          <p:cNvPr id="5" name="Content Placeholder 2"/>
          <p:cNvSpPr txBox="1"/>
          <p:nvPr/>
        </p:nvSpPr>
        <p:spPr>
          <a:xfrm>
            <a:off x="381000" y="1966705"/>
            <a:ext cx="7528559" cy="405468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ZA" dirty="0" smtClean="0"/>
              <a:t>When we multiply by a power of 10, we count the number of zeros and move the decimal comma the same number of places to the right.</a:t>
            </a:r>
            <a:endParaRPr lang="en-ZA" dirty="0" smtClean="0"/>
          </a:p>
          <a:p>
            <a:endParaRPr lang="en-ZA" dirty="0" smtClean="0"/>
          </a:p>
          <a:p>
            <a:r>
              <a:rPr lang="en-ZA" b="1" dirty="0" smtClean="0"/>
              <a:t>Example 2.16 page 33</a:t>
            </a:r>
            <a:endParaRPr lang="en-ZA" b="1" dirty="0" smtClean="0"/>
          </a:p>
          <a:p>
            <a:pPr marL="446405" indent="-263525">
              <a:buFont typeface="+mj-lt"/>
              <a:buAutoNum type="arabicPeriod"/>
            </a:pPr>
            <a:r>
              <a:rPr lang="en-ZA" dirty="0" smtClean="0"/>
              <a:t>41,563 </a:t>
            </a:r>
            <a:r>
              <a:rPr lang="en-ZA" dirty="0" smtClean="0">
                <a:latin typeface="Arial" panose="020B0604020202020204" pitchFamily="34" charset="0"/>
              </a:rPr>
              <a:t>×</a:t>
            </a:r>
            <a:r>
              <a:rPr lang="en-ZA" dirty="0" smtClean="0"/>
              <a:t> 100 = 4 156,3		</a:t>
            </a:r>
            <a:endParaRPr lang="en-ZA" b="1" dirty="0" smtClean="0">
              <a:solidFill>
                <a:srgbClr val="0D9293"/>
              </a:solidFill>
            </a:endParaRPr>
          </a:p>
          <a:p>
            <a:pPr marL="446405" indent="-263525">
              <a:buFont typeface="+mj-lt"/>
              <a:buAutoNum type="arabicPeriod"/>
            </a:pPr>
            <a:r>
              <a:rPr lang="en-ZA" dirty="0" smtClean="0"/>
              <a:t>62,7903 </a:t>
            </a:r>
            <a:r>
              <a:rPr lang="en-ZA" dirty="0" smtClean="0">
                <a:latin typeface="Arial" panose="020B0604020202020204" pitchFamily="34" charset="0"/>
                <a:sym typeface="+mn-ea"/>
              </a:rPr>
              <a:t>×</a:t>
            </a:r>
            <a:r>
              <a:rPr lang="en-ZA" dirty="0" smtClean="0"/>
              <a:t> 1 000 = 62 790,3		</a:t>
            </a:r>
            <a:endParaRPr lang="en-ZA" b="1" dirty="0" smtClean="0">
              <a:solidFill>
                <a:srgbClr val="0D9293"/>
              </a:solidFill>
            </a:endParaRPr>
          </a:p>
          <a:p>
            <a:pPr marL="446405" indent="-263525">
              <a:buFont typeface="+mj-lt"/>
              <a:buAutoNum type="arabicPeriod"/>
            </a:pPr>
            <a:r>
              <a:rPr lang="en-ZA" dirty="0" smtClean="0"/>
              <a:t>1,0045 </a:t>
            </a:r>
            <a:r>
              <a:rPr lang="en-ZA" dirty="0" smtClean="0">
                <a:latin typeface="Arial" panose="020B0604020202020204" pitchFamily="34" charset="0"/>
                <a:sym typeface="+mn-ea"/>
              </a:rPr>
              <a:t>×</a:t>
            </a:r>
            <a:r>
              <a:rPr lang="en-ZA" dirty="0" smtClean="0"/>
              <a:t> 100 = 100,45  		</a:t>
            </a:r>
            <a:endParaRPr lang="en-ZA" b="1" dirty="0" smtClean="0">
              <a:solidFill>
                <a:srgbClr val="0D9293"/>
              </a:solidFill>
            </a:endParaRPr>
          </a:p>
        </p:txBody>
      </p:sp>
      <p:grpSp>
        <p:nvGrpSpPr>
          <p:cNvPr id="8" name="Group 7"/>
          <p:cNvGrpSpPr/>
          <p:nvPr/>
        </p:nvGrpSpPr>
        <p:grpSpPr>
          <a:xfrm>
            <a:off x="1237616" y="3697398"/>
            <a:ext cx="262890" cy="142875"/>
            <a:chOff x="2425" y="4853"/>
            <a:chExt cx="861" cy="366"/>
          </a:xfrm>
        </p:grpSpPr>
        <p:sp>
          <p:nvSpPr>
            <p:cNvPr id="9" name="Arc 8"/>
            <p:cNvSpPr/>
            <p:nvPr/>
          </p:nvSpPr>
          <p:spPr>
            <a:xfrm rot="11040000">
              <a:off x="2425" y="4853"/>
              <a:ext cx="418" cy="366"/>
            </a:xfrm>
            <a:prstGeom prst="arc">
              <a:avLst>
                <a:gd name="adj1" fmla="val 9673741"/>
                <a:gd name="adj2" fmla="val 0"/>
              </a:avLst>
            </a:prstGeom>
            <a:ln w="19050">
              <a:solidFill>
                <a:srgbClr val="0D9293"/>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rgbClr val="0D9293"/>
                </a:solidFill>
              </a:endParaRPr>
            </a:p>
          </p:txBody>
        </p:sp>
        <p:sp>
          <p:nvSpPr>
            <p:cNvPr id="10" name="Arc 9"/>
            <p:cNvSpPr/>
            <p:nvPr/>
          </p:nvSpPr>
          <p:spPr>
            <a:xfrm rot="11040000">
              <a:off x="2868" y="4853"/>
              <a:ext cx="418" cy="366"/>
            </a:xfrm>
            <a:prstGeom prst="arc">
              <a:avLst>
                <a:gd name="adj1" fmla="val 9673741"/>
                <a:gd name="adj2" fmla="val 0"/>
              </a:avLst>
            </a:prstGeom>
            <a:ln w="19050">
              <a:solidFill>
                <a:srgbClr val="0D9293"/>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rgbClr val="0D9293"/>
                </a:solidFill>
              </a:endParaRPr>
            </a:p>
          </p:txBody>
        </p:sp>
      </p:grpSp>
      <p:grpSp>
        <p:nvGrpSpPr>
          <p:cNvPr id="11" name="Group 10"/>
          <p:cNvGrpSpPr/>
          <p:nvPr/>
        </p:nvGrpSpPr>
        <p:grpSpPr>
          <a:xfrm>
            <a:off x="1181739" y="4151740"/>
            <a:ext cx="464185" cy="116205"/>
            <a:chOff x="7652" y="6710"/>
            <a:chExt cx="1304" cy="366"/>
          </a:xfrm>
        </p:grpSpPr>
        <p:sp>
          <p:nvSpPr>
            <p:cNvPr id="12" name="Arc 11"/>
            <p:cNvSpPr/>
            <p:nvPr/>
          </p:nvSpPr>
          <p:spPr>
            <a:xfrm rot="11040000">
              <a:off x="7652" y="6710"/>
              <a:ext cx="418" cy="366"/>
            </a:xfrm>
            <a:prstGeom prst="arc">
              <a:avLst>
                <a:gd name="adj1" fmla="val 9673741"/>
                <a:gd name="adj2" fmla="val 0"/>
              </a:avLst>
            </a:prstGeom>
            <a:ln w="19050">
              <a:solidFill>
                <a:srgbClr val="0D9293"/>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rgbClr val="0D9293"/>
                </a:solidFill>
              </a:endParaRPr>
            </a:p>
          </p:txBody>
        </p:sp>
        <p:sp>
          <p:nvSpPr>
            <p:cNvPr id="13" name="Arc 12"/>
            <p:cNvSpPr/>
            <p:nvPr/>
          </p:nvSpPr>
          <p:spPr>
            <a:xfrm rot="11040000">
              <a:off x="8095" y="6710"/>
              <a:ext cx="418" cy="366"/>
            </a:xfrm>
            <a:prstGeom prst="arc">
              <a:avLst>
                <a:gd name="adj1" fmla="val 9673741"/>
                <a:gd name="adj2" fmla="val 0"/>
              </a:avLst>
            </a:prstGeom>
            <a:ln w="19050">
              <a:solidFill>
                <a:srgbClr val="0D9293"/>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rgbClr val="0D9293"/>
                </a:solidFill>
              </a:endParaRPr>
            </a:p>
          </p:txBody>
        </p:sp>
        <p:sp>
          <p:nvSpPr>
            <p:cNvPr id="14" name="Arc 13"/>
            <p:cNvSpPr/>
            <p:nvPr/>
          </p:nvSpPr>
          <p:spPr>
            <a:xfrm rot="11040000">
              <a:off x="8538" y="6710"/>
              <a:ext cx="418" cy="366"/>
            </a:xfrm>
            <a:prstGeom prst="arc">
              <a:avLst>
                <a:gd name="adj1" fmla="val 9673741"/>
                <a:gd name="adj2" fmla="val 0"/>
              </a:avLst>
            </a:prstGeom>
            <a:ln w="19050">
              <a:solidFill>
                <a:srgbClr val="0D9293"/>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rgbClr val="0D9293"/>
                </a:solidFill>
              </a:endParaRPr>
            </a:p>
          </p:txBody>
        </p:sp>
      </p:grpSp>
      <p:grpSp>
        <p:nvGrpSpPr>
          <p:cNvPr id="15" name="Group 14"/>
          <p:cNvGrpSpPr/>
          <p:nvPr/>
        </p:nvGrpSpPr>
        <p:grpSpPr>
          <a:xfrm>
            <a:off x="1101343" y="4529414"/>
            <a:ext cx="262890" cy="142875"/>
            <a:chOff x="2425" y="4853"/>
            <a:chExt cx="861" cy="366"/>
          </a:xfrm>
        </p:grpSpPr>
        <p:sp>
          <p:nvSpPr>
            <p:cNvPr id="16" name="Arc 15"/>
            <p:cNvSpPr/>
            <p:nvPr/>
          </p:nvSpPr>
          <p:spPr>
            <a:xfrm rot="11040000">
              <a:off x="2425" y="4853"/>
              <a:ext cx="418" cy="366"/>
            </a:xfrm>
            <a:prstGeom prst="arc">
              <a:avLst>
                <a:gd name="adj1" fmla="val 9673741"/>
                <a:gd name="adj2" fmla="val 0"/>
              </a:avLst>
            </a:prstGeom>
            <a:ln w="19050">
              <a:solidFill>
                <a:srgbClr val="0D9293"/>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rgbClr val="0D9293"/>
                </a:solidFill>
              </a:endParaRPr>
            </a:p>
          </p:txBody>
        </p:sp>
        <p:sp>
          <p:nvSpPr>
            <p:cNvPr id="17" name="Arc 16"/>
            <p:cNvSpPr/>
            <p:nvPr/>
          </p:nvSpPr>
          <p:spPr>
            <a:xfrm rot="11040000">
              <a:off x="2868" y="4853"/>
              <a:ext cx="418" cy="366"/>
            </a:xfrm>
            <a:prstGeom prst="arc">
              <a:avLst>
                <a:gd name="adj1" fmla="val 9673741"/>
                <a:gd name="adj2" fmla="val 0"/>
              </a:avLst>
            </a:prstGeom>
            <a:ln w="19050">
              <a:solidFill>
                <a:srgbClr val="0D9293"/>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rgbClr val="0D9293"/>
                </a:solidFill>
              </a:endParaRPr>
            </a:p>
          </p:txBody>
        </p:sp>
      </p:grpSp>
      <p:sp>
        <p:nvSpPr>
          <p:cNvPr id="3" name="TextBox 2"/>
          <p:cNvSpPr txBox="1"/>
          <p:nvPr/>
        </p:nvSpPr>
        <p:spPr>
          <a:xfrm>
            <a:off x="4170682" y="3493065"/>
            <a:ext cx="871585" cy="400110"/>
          </a:xfrm>
          <a:prstGeom prst="rect">
            <a:avLst/>
          </a:prstGeom>
          <a:noFill/>
        </p:spPr>
        <p:txBody>
          <a:bodyPr wrap="none" rtlCol="0">
            <a:spAutoFit/>
          </a:bodyPr>
          <a:lstStyle/>
          <a:p>
            <a:r>
              <a:rPr lang="en-ZA" sz="2000" b="1" dirty="0">
                <a:solidFill>
                  <a:srgbClr val="0D9293"/>
                </a:solidFill>
              </a:rPr>
              <a:t>2 </a:t>
            </a:r>
            <a:r>
              <a:rPr lang="en-ZA" sz="2000" b="1" dirty="0" smtClean="0">
                <a:solidFill>
                  <a:srgbClr val="0D9293"/>
                </a:solidFill>
              </a:rPr>
              <a:t>right</a:t>
            </a:r>
            <a:endParaRPr lang="en-ZA" sz="2000" b="1" dirty="0">
              <a:solidFill>
                <a:srgbClr val="0D9293"/>
              </a:solidFill>
            </a:endParaRPr>
          </a:p>
        </p:txBody>
      </p:sp>
      <p:sp>
        <p:nvSpPr>
          <p:cNvPr id="27" name="TextBox 26"/>
          <p:cNvSpPr txBox="1"/>
          <p:nvPr/>
        </p:nvSpPr>
        <p:spPr>
          <a:xfrm>
            <a:off x="4168879" y="3879542"/>
            <a:ext cx="871585" cy="400110"/>
          </a:xfrm>
          <a:prstGeom prst="rect">
            <a:avLst/>
          </a:prstGeom>
          <a:noFill/>
        </p:spPr>
        <p:txBody>
          <a:bodyPr wrap="none" rtlCol="0">
            <a:spAutoFit/>
          </a:bodyPr>
          <a:lstStyle/>
          <a:p>
            <a:r>
              <a:rPr lang="en-ZA" sz="2000" b="1" dirty="0" smtClean="0">
                <a:solidFill>
                  <a:srgbClr val="0D9293"/>
                </a:solidFill>
              </a:rPr>
              <a:t>3 right</a:t>
            </a:r>
            <a:endParaRPr lang="en-ZA" sz="2000" b="1" dirty="0">
              <a:solidFill>
                <a:srgbClr val="0D9293"/>
              </a:solidFill>
            </a:endParaRPr>
          </a:p>
        </p:txBody>
      </p:sp>
      <p:sp>
        <p:nvSpPr>
          <p:cNvPr id="28" name="TextBox 27"/>
          <p:cNvSpPr txBox="1"/>
          <p:nvPr/>
        </p:nvSpPr>
        <p:spPr>
          <a:xfrm>
            <a:off x="4168862" y="4268222"/>
            <a:ext cx="871585" cy="400110"/>
          </a:xfrm>
          <a:prstGeom prst="rect">
            <a:avLst/>
          </a:prstGeom>
          <a:noFill/>
        </p:spPr>
        <p:txBody>
          <a:bodyPr wrap="none" rtlCol="0">
            <a:spAutoFit/>
          </a:bodyPr>
          <a:lstStyle/>
          <a:p>
            <a:r>
              <a:rPr lang="en-ZA" sz="2000" b="1" dirty="0">
                <a:solidFill>
                  <a:srgbClr val="0D9293"/>
                </a:solidFill>
              </a:rPr>
              <a:t>2 </a:t>
            </a:r>
            <a:r>
              <a:rPr lang="en-ZA" sz="2000" b="1" dirty="0" smtClean="0">
                <a:solidFill>
                  <a:srgbClr val="0D9293"/>
                </a:solidFill>
              </a:rPr>
              <a:t>right</a:t>
            </a:r>
            <a:endParaRPr lang="en-ZA" sz="2000" b="1" dirty="0">
              <a:solidFill>
                <a:srgbClr val="0D9293"/>
              </a:solidFill>
            </a:endParaRPr>
          </a:p>
        </p:txBody>
      </p:sp>
      <p:pic>
        <p:nvPicPr>
          <p:cNvPr id="29" name="Picture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08287" y="3295375"/>
            <a:ext cx="2279725" cy="26937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additive="base">
                                        <p:cTn id="17"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 calcmode="lin" valueType="num">
                                      <p:cBhvr additive="base">
                                        <p:cTn id="33"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125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 calcmode="lin" valueType="num">
                                      <p:cBhvr additive="base">
                                        <p:cTn id="47"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1000"/>
                                        <p:tgtEl>
                                          <p:spTgt spid="1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3" grpId="0"/>
      <p:bldP spid="27" grpId="0"/>
      <p:bldP spid="2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08287" y="3052835"/>
            <a:ext cx="2279725" cy="2693724"/>
          </a:xfrm>
          <a:prstGeom prst="rect">
            <a:avLst/>
          </a:prstGeom>
          <a:noFill/>
          <a:ln>
            <a:noFill/>
          </a:ln>
        </p:spPr>
      </p:pic>
      <p:sp>
        <p:nvSpPr>
          <p:cNvPr id="2" name="Title 1"/>
          <p:cNvSpPr>
            <a:spLocks noGrp="1"/>
          </p:cNvSpPr>
          <p:nvPr>
            <p:ph type="title"/>
          </p:nvPr>
        </p:nvSpPr>
        <p:spPr/>
        <p:txBody>
          <a:bodyPr/>
          <a:lstStyle/>
          <a:p>
            <a:r>
              <a:rPr lang="en-ZA" sz="4400" dirty="0">
                <a:sym typeface="+mn-ea"/>
              </a:rPr>
              <a:t>Multiplying and dividing decimals</a:t>
            </a:r>
            <a:endParaRPr lang="en-GB" sz="4400" dirty="0"/>
          </a:p>
        </p:txBody>
      </p:sp>
      <p:sp>
        <p:nvSpPr>
          <p:cNvPr id="4" name="Text Placeholder 3"/>
          <p:cNvSpPr>
            <a:spLocks noGrp="1"/>
          </p:cNvSpPr>
          <p:nvPr>
            <p:ph type="body" sz="quarter" idx="10"/>
          </p:nvPr>
        </p:nvSpPr>
        <p:spPr/>
        <p:txBody>
          <a:bodyPr/>
          <a:lstStyle/>
          <a:p>
            <a:r>
              <a:rPr lang="en-ZA" dirty="0"/>
              <a:t>Unit </a:t>
            </a:r>
            <a:r>
              <a:rPr lang="en-ZA" dirty="0" smtClean="0"/>
              <a:t>2.4</a:t>
            </a:r>
            <a:endParaRPr lang="en-GB" dirty="0"/>
          </a:p>
        </p:txBody>
      </p:sp>
      <p:sp>
        <p:nvSpPr>
          <p:cNvPr id="5" name="Content Placeholder 2"/>
          <p:cNvSpPr txBox="1"/>
          <p:nvPr/>
        </p:nvSpPr>
        <p:spPr>
          <a:xfrm>
            <a:off x="381000" y="1966705"/>
            <a:ext cx="7528559" cy="405468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ZA" dirty="0" smtClean="0"/>
              <a:t>When we divide by a power of 10, we count the number of zeros and move the decimal comma the same number of places to the left.</a:t>
            </a:r>
            <a:endParaRPr lang="en-ZA" dirty="0" smtClean="0"/>
          </a:p>
          <a:p>
            <a:endParaRPr lang="en-ZA" sz="300" dirty="0" smtClean="0"/>
          </a:p>
          <a:p>
            <a:pPr lvl="0"/>
            <a:r>
              <a:rPr lang="en-ZA" b="1" dirty="0"/>
              <a:t>Example 2.17 page 33</a:t>
            </a:r>
            <a:endParaRPr lang="en-ZA" b="1" dirty="0"/>
          </a:p>
          <a:p>
            <a:pPr marL="446405" lvl="0" indent="-263525"/>
            <a:r>
              <a:rPr lang="en-ZA" dirty="0"/>
              <a:t>1.   41,56 </a:t>
            </a:r>
            <a:r>
              <a:rPr lang="en-ZA" dirty="0">
                <a:latin typeface="Arial" panose="020B0604020202020204" pitchFamily="34" charset="0"/>
              </a:rPr>
              <a:t>÷ </a:t>
            </a:r>
            <a:r>
              <a:rPr lang="en-ZA" dirty="0"/>
              <a:t>1 000 = </a:t>
            </a:r>
            <a:r>
              <a:rPr lang="en-ZA" dirty="0" smtClean="0"/>
              <a:t>0,04156</a:t>
            </a:r>
            <a:endParaRPr lang="en-ZA" dirty="0">
              <a:solidFill>
                <a:srgbClr val="FF0000"/>
              </a:solidFill>
            </a:endParaRPr>
          </a:p>
          <a:p>
            <a:pPr marL="720725" lvl="0" indent="-538480"/>
            <a:r>
              <a:rPr lang="en-ZA" dirty="0"/>
              <a:t>2. </a:t>
            </a:r>
            <a:r>
              <a:rPr lang="en-ZA" dirty="0" smtClean="0"/>
              <a:t>  81,2 </a:t>
            </a:r>
            <a:r>
              <a:rPr lang="en-ZA" dirty="0">
                <a:latin typeface="Arial" panose="020B0604020202020204" pitchFamily="34" charset="0"/>
                <a:sym typeface="+mn-ea"/>
              </a:rPr>
              <a:t>÷ </a:t>
            </a:r>
            <a:r>
              <a:rPr lang="en-ZA" dirty="0"/>
              <a:t>10 = </a:t>
            </a:r>
            <a:r>
              <a:rPr lang="en-ZA" dirty="0" smtClean="0"/>
              <a:t>8,12</a:t>
            </a:r>
            <a:endParaRPr lang="en-ZA" dirty="0">
              <a:solidFill>
                <a:srgbClr val="FF0000"/>
              </a:solidFill>
            </a:endParaRPr>
          </a:p>
          <a:p>
            <a:pPr marL="536575" lvl="0" indent="-354330">
              <a:buAutoNum type="arabicPeriod" startAt="3"/>
            </a:pPr>
            <a:r>
              <a:rPr lang="en-ZA" dirty="0" smtClean="0"/>
              <a:t>1 </a:t>
            </a:r>
            <a:r>
              <a:rPr lang="en-ZA" dirty="0"/>
              <a:t>004,698 </a:t>
            </a:r>
            <a:r>
              <a:rPr lang="en-ZA" dirty="0">
                <a:latin typeface="Arial" panose="020B0604020202020204" pitchFamily="34" charset="0"/>
                <a:sym typeface="+mn-ea"/>
              </a:rPr>
              <a:t>÷ </a:t>
            </a:r>
            <a:r>
              <a:rPr lang="en-ZA" dirty="0"/>
              <a:t>100 = </a:t>
            </a:r>
            <a:r>
              <a:rPr lang="en-ZA" dirty="0" smtClean="0"/>
              <a:t>10,04698</a:t>
            </a:r>
            <a:endParaRPr lang="en-ZA" dirty="0" smtClean="0"/>
          </a:p>
          <a:p>
            <a:pPr marL="182880" lvl="0"/>
            <a:endParaRPr lang="en-ZA" sz="600" dirty="0"/>
          </a:p>
          <a:p>
            <a:pPr marL="357505" indent="-174625">
              <a:spcBef>
                <a:spcPts val="600"/>
              </a:spcBef>
              <a:buFont typeface="Arial" panose="020B0604020202020204" pitchFamily="34" charset="0"/>
              <a:buChar char="•"/>
            </a:pPr>
            <a:r>
              <a:rPr lang="en-ZA" dirty="0" smtClean="0"/>
              <a:t> </a:t>
            </a:r>
            <a:r>
              <a:rPr lang="en-ZA" dirty="0"/>
              <a:t>64 375,86 ÷ 23,24  	   </a:t>
            </a:r>
            <a:endParaRPr lang="en-ZA" dirty="0"/>
          </a:p>
          <a:p>
            <a:pPr marL="357505">
              <a:spcBef>
                <a:spcPts val="600"/>
              </a:spcBef>
            </a:pPr>
            <a:r>
              <a:rPr lang="en-ZA" dirty="0"/>
              <a:t>= </a:t>
            </a:r>
            <a:r>
              <a:rPr lang="en-ZA" dirty="0">
                <a:sym typeface="+mn-ea"/>
              </a:rPr>
              <a:t>6 437 586 ÷ 2 324 </a:t>
            </a:r>
            <a:endParaRPr lang="en-ZA" dirty="0">
              <a:sym typeface="+mn-ea"/>
            </a:endParaRPr>
          </a:p>
          <a:p>
            <a:pPr marL="357505">
              <a:spcBef>
                <a:spcPts val="600"/>
              </a:spcBef>
            </a:pPr>
            <a:r>
              <a:rPr lang="en-ZA" dirty="0">
                <a:sym typeface="+mn-ea"/>
              </a:rPr>
              <a:t>= 2 770,045611...</a:t>
            </a:r>
            <a:endParaRPr lang="en-ZA" dirty="0">
              <a:sym typeface="+mn-ea"/>
            </a:endParaRPr>
          </a:p>
          <a:p>
            <a:pPr marL="357505">
              <a:spcBef>
                <a:spcPts val="600"/>
              </a:spcBef>
            </a:pPr>
            <a:r>
              <a:rPr lang="en-ZA" dirty="0">
                <a:sym typeface="+mn-ea"/>
              </a:rPr>
              <a:t>= 2 770,05 rounded to two decimal </a:t>
            </a:r>
            <a:r>
              <a:rPr lang="en-ZA" dirty="0" smtClean="0">
                <a:sym typeface="+mn-ea"/>
              </a:rPr>
              <a:t>places.</a:t>
            </a:r>
            <a:r>
              <a:rPr lang="en-ZA" dirty="0" smtClean="0"/>
              <a:t>	</a:t>
            </a:r>
            <a:endParaRPr lang="en-ZA" b="1" dirty="0" smtClean="0">
              <a:solidFill>
                <a:srgbClr val="0D9293"/>
              </a:solidFill>
            </a:endParaRPr>
          </a:p>
        </p:txBody>
      </p:sp>
      <p:grpSp>
        <p:nvGrpSpPr>
          <p:cNvPr id="11" name="Group 10"/>
          <p:cNvGrpSpPr/>
          <p:nvPr/>
        </p:nvGrpSpPr>
        <p:grpSpPr>
          <a:xfrm>
            <a:off x="826640" y="3444023"/>
            <a:ext cx="464185" cy="116205"/>
            <a:chOff x="7652" y="6710"/>
            <a:chExt cx="1304" cy="366"/>
          </a:xfrm>
        </p:grpSpPr>
        <p:sp>
          <p:nvSpPr>
            <p:cNvPr id="12" name="Arc 11"/>
            <p:cNvSpPr/>
            <p:nvPr/>
          </p:nvSpPr>
          <p:spPr>
            <a:xfrm rot="11040000">
              <a:off x="7652" y="6710"/>
              <a:ext cx="418" cy="366"/>
            </a:xfrm>
            <a:prstGeom prst="arc">
              <a:avLst>
                <a:gd name="adj1" fmla="val 9673741"/>
                <a:gd name="adj2" fmla="val 0"/>
              </a:avLst>
            </a:prstGeom>
            <a:ln w="19050">
              <a:solidFill>
                <a:srgbClr val="0D9293"/>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rgbClr val="0D9293"/>
                </a:solidFill>
              </a:endParaRPr>
            </a:p>
          </p:txBody>
        </p:sp>
        <p:sp>
          <p:nvSpPr>
            <p:cNvPr id="13" name="Arc 12"/>
            <p:cNvSpPr/>
            <p:nvPr/>
          </p:nvSpPr>
          <p:spPr>
            <a:xfrm rot="11040000">
              <a:off x="8095" y="6710"/>
              <a:ext cx="418" cy="366"/>
            </a:xfrm>
            <a:prstGeom prst="arc">
              <a:avLst>
                <a:gd name="adj1" fmla="val 9673741"/>
                <a:gd name="adj2" fmla="val 0"/>
              </a:avLst>
            </a:prstGeom>
            <a:ln w="19050">
              <a:solidFill>
                <a:srgbClr val="0D9293"/>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rgbClr val="0D9293"/>
                </a:solidFill>
              </a:endParaRPr>
            </a:p>
          </p:txBody>
        </p:sp>
        <p:sp>
          <p:nvSpPr>
            <p:cNvPr id="14" name="Arc 13"/>
            <p:cNvSpPr/>
            <p:nvPr/>
          </p:nvSpPr>
          <p:spPr>
            <a:xfrm rot="11040000">
              <a:off x="8538" y="6710"/>
              <a:ext cx="418" cy="366"/>
            </a:xfrm>
            <a:prstGeom prst="arc">
              <a:avLst>
                <a:gd name="adj1" fmla="val 9673741"/>
                <a:gd name="adj2" fmla="val 0"/>
              </a:avLst>
            </a:prstGeom>
            <a:ln w="19050">
              <a:solidFill>
                <a:srgbClr val="0D9293"/>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rgbClr val="0D9293"/>
                </a:solidFill>
              </a:endParaRPr>
            </a:p>
          </p:txBody>
        </p:sp>
      </p:grpSp>
      <p:sp>
        <p:nvSpPr>
          <p:cNvPr id="17" name="Arc 16"/>
          <p:cNvSpPr/>
          <p:nvPr/>
        </p:nvSpPr>
        <p:spPr>
          <a:xfrm rot="11040000">
            <a:off x="1129599" y="3805559"/>
            <a:ext cx="173654" cy="142875"/>
          </a:xfrm>
          <a:prstGeom prst="arc">
            <a:avLst>
              <a:gd name="adj1" fmla="val 9673741"/>
              <a:gd name="adj2" fmla="val 0"/>
            </a:avLst>
          </a:prstGeom>
          <a:ln w="19050">
            <a:solidFill>
              <a:srgbClr val="0D9293"/>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rgbClr val="0D9293"/>
              </a:solidFill>
            </a:endParaRPr>
          </a:p>
        </p:txBody>
      </p:sp>
      <p:sp>
        <p:nvSpPr>
          <p:cNvPr id="3" name="TextBox 2"/>
          <p:cNvSpPr txBox="1"/>
          <p:nvPr/>
        </p:nvSpPr>
        <p:spPr>
          <a:xfrm>
            <a:off x="4227832" y="3179159"/>
            <a:ext cx="732636" cy="400110"/>
          </a:xfrm>
          <a:prstGeom prst="rect">
            <a:avLst/>
          </a:prstGeom>
          <a:noFill/>
        </p:spPr>
        <p:txBody>
          <a:bodyPr wrap="none" rtlCol="0">
            <a:spAutoFit/>
          </a:bodyPr>
          <a:lstStyle/>
          <a:p>
            <a:r>
              <a:rPr lang="en-ZA" sz="2000" b="1" dirty="0" smtClean="0">
                <a:solidFill>
                  <a:srgbClr val="0D9293"/>
                </a:solidFill>
              </a:rPr>
              <a:t>3 left</a:t>
            </a:r>
            <a:endParaRPr lang="en-ZA" sz="2000" b="1" dirty="0">
              <a:solidFill>
                <a:srgbClr val="0D9293"/>
              </a:solidFill>
            </a:endParaRPr>
          </a:p>
        </p:txBody>
      </p:sp>
      <p:sp>
        <p:nvSpPr>
          <p:cNvPr id="27" name="TextBox 26"/>
          <p:cNvSpPr txBox="1"/>
          <p:nvPr/>
        </p:nvSpPr>
        <p:spPr>
          <a:xfrm>
            <a:off x="4226029" y="3565636"/>
            <a:ext cx="732636" cy="400110"/>
          </a:xfrm>
          <a:prstGeom prst="rect">
            <a:avLst/>
          </a:prstGeom>
          <a:noFill/>
        </p:spPr>
        <p:txBody>
          <a:bodyPr wrap="none" rtlCol="0">
            <a:spAutoFit/>
          </a:bodyPr>
          <a:lstStyle/>
          <a:p>
            <a:r>
              <a:rPr lang="en-ZA" sz="2000" b="1" dirty="0">
                <a:solidFill>
                  <a:srgbClr val="0D9293"/>
                </a:solidFill>
              </a:rPr>
              <a:t>1</a:t>
            </a:r>
            <a:r>
              <a:rPr lang="en-ZA" sz="2000" b="1" dirty="0" smtClean="0">
                <a:solidFill>
                  <a:srgbClr val="0D9293"/>
                </a:solidFill>
              </a:rPr>
              <a:t> left</a:t>
            </a:r>
            <a:endParaRPr lang="en-ZA" sz="2000" b="1" dirty="0">
              <a:solidFill>
                <a:srgbClr val="0D9293"/>
              </a:solidFill>
            </a:endParaRPr>
          </a:p>
        </p:txBody>
      </p:sp>
      <p:sp>
        <p:nvSpPr>
          <p:cNvPr id="28" name="TextBox 27"/>
          <p:cNvSpPr txBox="1"/>
          <p:nvPr/>
        </p:nvSpPr>
        <p:spPr>
          <a:xfrm>
            <a:off x="4226012" y="3954316"/>
            <a:ext cx="732636" cy="400110"/>
          </a:xfrm>
          <a:prstGeom prst="rect">
            <a:avLst/>
          </a:prstGeom>
          <a:noFill/>
        </p:spPr>
        <p:txBody>
          <a:bodyPr wrap="none" rtlCol="0">
            <a:spAutoFit/>
          </a:bodyPr>
          <a:lstStyle/>
          <a:p>
            <a:r>
              <a:rPr lang="en-ZA" sz="2000" b="1" dirty="0" smtClean="0">
                <a:solidFill>
                  <a:srgbClr val="0D9293"/>
                </a:solidFill>
              </a:rPr>
              <a:t>2 left</a:t>
            </a:r>
            <a:endParaRPr lang="en-ZA" sz="2000" b="1" dirty="0">
              <a:solidFill>
                <a:srgbClr val="0D9293"/>
              </a:solidFill>
            </a:endParaRPr>
          </a:p>
        </p:txBody>
      </p:sp>
      <p:grpSp>
        <p:nvGrpSpPr>
          <p:cNvPr id="18" name="Group 17"/>
          <p:cNvGrpSpPr/>
          <p:nvPr/>
        </p:nvGrpSpPr>
        <p:grpSpPr>
          <a:xfrm>
            <a:off x="1288114" y="4238221"/>
            <a:ext cx="306490" cy="116205"/>
            <a:chOff x="7652" y="6710"/>
            <a:chExt cx="861" cy="366"/>
          </a:xfrm>
        </p:grpSpPr>
        <p:sp>
          <p:nvSpPr>
            <p:cNvPr id="19" name="Arc 18"/>
            <p:cNvSpPr/>
            <p:nvPr/>
          </p:nvSpPr>
          <p:spPr>
            <a:xfrm rot="11040000">
              <a:off x="7652" y="6710"/>
              <a:ext cx="418" cy="366"/>
            </a:xfrm>
            <a:prstGeom prst="arc">
              <a:avLst>
                <a:gd name="adj1" fmla="val 9673741"/>
                <a:gd name="adj2" fmla="val 0"/>
              </a:avLst>
            </a:prstGeom>
            <a:ln w="19050">
              <a:solidFill>
                <a:srgbClr val="0D9293"/>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rgbClr val="0D9293"/>
                </a:solidFill>
              </a:endParaRPr>
            </a:p>
          </p:txBody>
        </p:sp>
        <p:sp>
          <p:nvSpPr>
            <p:cNvPr id="20" name="Arc 19"/>
            <p:cNvSpPr/>
            <p:nvPr/>
          </p:nvSpPr>
          <p:spPr>
            <a:xfrm rot="11040000">
              <a:off x="8095" y="6710"/>
              <a:ext cx="418" cy="366"/>
            </a:xfrm>
            <a:prstGeom prst="arc">
              <a:avLst>
                <a:gd name="adj1" fmla="val 9673741"/>
                <a:gd name="adj2" fmla="val 0"/>
              </a:avLst>
            </a:prstGeom>
            <a:ln w="19050">
              <a:solidFill>
                <a:srgbClr val="0D9293"/>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rgbClr val="0D9293"/>
                </a:solidFill>
              </a:endParaRPr>
            </a:p>
          </p:txBody>
        </p:sp>
      </p:grpSp>
      <p:sp>
        <p:nvSpPr>
          <p:cNvPr id="23" name="TextBox 22"/>
          <p:cNvSpPr txBox="1"/>
          <p:nvPr/>
        </p:nvSpPr>
        <p:spPr>
          <a:xfrm>
            <a:off x="4226012" y="4543051"/>
            <a:ext cx="3470933" cy="707886"/>
          </a:xfrm>
          <a:prstGeom prst="rect">
            <a:avLst/>
          </a:prstGeom>
          <a:noFill/>
        </p:spPr>
        <p:txBody>
          <a:bodyPr wrap="square" rtlCol="0">
            <a:spAutoFit/>
          </a:bodyPr>
          <a:lstStyle/>
          <a:p>
            <a:pPr lvl="0"/>
            <a:r>
              <a:rPr lang="en-ZA" sz="2000" b="1" dirty="0">
                <a:solidFill>
                  <a:srgbClr val="0D9293"/>
                </a:solidFill>
                <a:sym typeface="+mn-ea"/>
              </a:rPr>
              <a:t>Multiply by 100 to get rid of decimal in denominator</a:t>
            </a:r>
            <a:endParaRPr lang="en-ZA" sz="2000" b="1" dirty="0">
              <a:solidFill>
                <a:srgbClr val="0D9293"/>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additive="base">
                                        <p:cTn id="17"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right)">
                                      <p:cBhvr>
                                        <p:cTn id="23" dur="125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 calcmode="lin" valueType="num">
                                      <p:cBhvr additive="base">
                                        <p:cTn id="33"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right)">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 calcmode="lin" valueType="num">
                                      <p:cBhvr additive="base">
                                        <p:cTn id="49"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right)">
                                      <p:cBhvr>
                                        <p:cTn id="55" dur="125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5">
                                            <p:txEl>
                                              <p:pRg st="7" end="7"/>
                                            </p:txEl>
                                          </p:spTgt>
                                        </p:tgtEl>
                                        <p:attrNameLst>
                                          <p:attrName>style.visibility</p:attrName>
                                        </p:attrNameLst>
                                      </p:cBhvr>
                                      <p:to>
                                        <p:strVal val="visible"/>
                                      </p:to>
                                    </p:set>
                                    <p:anim calcmode="lin" valueType="num">
                                      <p:cBhvr additive="base">
                                        <p:cTn id="65"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5">
                                            <p:txEl>
                                              <p:pRg st="8" end="8"/>
                                            </p:txEl>
                                          </p:spTgt>
                                        </p:tgtEl>
                                        <p:attrNameLst>
                                          <p:attrName>style.visibility</p:attrName>
                                        </p:attrNameLst>
                                      </p:cBhvr>
                                      <p:to>
                                        <p:strVal val="visible"/>
                                      </p:to>
                                    </p:set>
                                    <p:anim calcmode="lin" valueType="num">
                                      <p:cBhvr additive="base">
                                        <p:cTn id="71" dur="500" fill="hold"/>
                                        <p:tgtEl>
                                          <p:spTgt spid="5">
                                            <p:txEl>
                                              <p:pRg st="8" end="8"/>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5">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5">
                                            <p:txEl>
                                              <p:pRg st="9" end="9"/>
                                            </p:txEl>
                                          </p:spTgt>
                                        </p:tgtEl>
                                        <p:attrNameLst>
                                          <p:attrName>style.visibility</p:attrName>
                                        </p:attrNameLst>
                                      </p:cBhvr>
                                      <p:to>
                                        <p:strVal val="visible"/>
                                      </p:to>
                                    </p:set>
                                    <p:anim calcmode="lin" valueType="num">
                                      <p:cBhvr additive="base">
                                        <p:cTn id="77" dur="500" fill="hold"/>
                                        <p:tgtEl>
                                          <p:spTgt spid="5">
                                            <p:txEl>
                                              <p:pRg st="9" end="9"/>
                                            </p:txEl>
                                          </p:spTgt>
                                        </p:tgtEl>
                                        <p:attrNameLst>
                                          <p:attrName>ppt_x</p:attrName>
                                        </p:attrNameLst>
                                      </p:cBhvr>
                                      <p:tavLst>
                                        <p:tav tm="0">
                                          <p:val>
                                            <p:strVal val="0-#ppt_w/2"/>
                                          </p:val>
                                        </p:tav>
                                        <p:tav tm="100000">
                                          <p:val>
                                            <p:strVal val="#ppt_x"/>
                                          </p:val>
                                        </p:tav>
                                      </p:tavLst>
                                    </p:anim>
                                    <p:anim calcmode="lin" valueType="num">
                                      <p:cBhvr additive="base">
                                        <p:cTn id="78" dur="500" fill="hold"/>
                                        <p:tgtEl>
                                          <p:spTgt spid="5">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grpId="0" nodeType="clickEffect">
                                  <p:stCondLst>
                                    <p:cond delay="0"/>
                                  </p:stCondLst>
                                  <p:childTnLst>
                                    <p:set>
                                      <p:cBhvr>
                                        <p:cTn id="82" dur="1" fill="hold">
                                          <p:stCondLst>
                                            <p:cond delay="0"/>
                                          </p:stCondLst>
                                        </p:cTn>
                                        <p:tgtEl>
                                          <p:spTgt spid="5">
                                            <p:txEl>
                                              <p:pRg st="10" end="10"/>
                                            </p:txEl>
                                          </p:spTgt>
                                        </p:tgtEl>
                                        <p:attrNameLst>
                                          <p:attrName>style.visibility</p:attrName>
                                        </p:attrNameLst>
                                      </p:cBhvr>
                                      <p:to>
                                        <p:strVal val="visible"/>
                                      </p:to>
                                    </p:set>
                                    <p:anim calcmode="lin" valueType="num">
                                      <p:cBhvr additive="base">
                                        <p:cTn id="83" dur="500" fill="hold"/>
                                        <p:tgtEl>
                                          <p:spTgt spid="5">
                                            <p:txEl>
                                              <p:pRg st="10" end="10"/>
                                            </p:txEl>
                                          </p:spTgt>
                                        </p:tgtEl>
                                        <p:attrNameLst>
                                          <p:attrName>ppt_x</p:attrName>
                                        </p:attrNameLst>
                                      </p:cBhvr>
                                      <p:tavLst>
                                        <p:tav tm="0">
                                          <p:val>
                                            <p:strVal val="0-#ppt_w/2"/>
                                          </p:val>
                                        </p:tav>
                                        <p:tav tm="100000">
                                          <p:val>
                                            <p:strVal val="#ppt_x"/>
                                          </p:val>
                                        </p:tav>
                                      </p:tavLst>
                                    </p:anim>
                                    <p:anim calcmode="lin" valueType="num">
                                      <p:cBhvr additive="base">
                                        <p:cTn id="84" dur="500" fill="hold"/>
                                        <p:tgtEl>
                                          <p:spTgt spid="5">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7" grpId="0" animBg="1"/>
      <p:bldP spid="3" grpId="0"/>
      <p:bldP spid="27" grpId="0"/>
      <p:bldP spid="28" grpId="0"/>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2.4 </a:t>
            </a:r>
            <a:endParaRPr lang="en-ZA" dirty="0"/>
          </a:p>
        </p:txBody>
      </p:sp>
      <p:sp>
        <p:nvSpPr>
          <p:cNvPr id="3" name="Content Placeholder 2"/>
          <p:cNvSpPr>
            <a:spLocks noGrp="1"/>
          </p:cNvSpPr>
          <p:nvPr>
            <p:ph sz="quarter" idx="10"/>
          </p:nvPr>
        </p:nvSpPr>
        <p:spPr/>
        <p:txBody>
          <a:bodyPr/>
          <a:lstStyle/>
          <a:p>
            <a:r>
              <a:rPr lang="en-ZA" dirty="0" smtClean="0"/>
              <a:t>Exercise 2.4</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2.4 </a:t>
            </a:r>
            <a:r>
              <a:rPr lang="en-US" altLang="en-US" sz="2000" dirty="0"/>
              <a:t>on </a:t>
            </a:r>
            <a:r>
              <a:rPr lang="en-US" altLang="en-US" sz="2000" b="1" dirty="0"/>
              <a:t>page </a:t>
            </a:r>
            <a:r>
              <a:rPr lang="en-ZA" altLang="en-US" sz="2000" b="1" dirty="0" smtClean="0"/>
              <a:t>33 </a:t>
            </a:r>
            <a:r>
              <a:rPr lang="en-US" altLang="en-US" sz="2000" dirty="0"/>
              <a:t>of your Student’s Book</a:t>
            </a:r>
            <a:endParaRPr lang="en-GB" altLang="en-US" sz="20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sym typeface="+mn-ea"/>
              </a:rPr>
              <a:t>Use a calculator to perform calculations on percentages</a:t>
            </a:r>
            <a:endParaRPr lang="en-GB" sz="4400" dirty="0"/>
          </a:p>
        </p:txBody>
      </p:sp>
      <p:sp>
        <p:nvSpPr>
          <p:cNvPr id="3" name="Content Placeholder 2"/>
          <p:cNvSpPr>
            <a:spLocks noGrp="1"/>
          </p:cNvSpPr>
          <p:nvPr>
            <p:ph idx="1"/>
          </p:nvPr>
        </p:nvSpPr>
        <p:spPr>
          <a:xfrm>
            <a:off x="399289" y="1947672"/>
            <a:ext cx="8008731" cy="4129939"/>
          </a:xfrm>
        </p:spPr>
        <p:txBody>
          <a:bodyPr/>
          <a:lstStyle/>
          <a:p>
            <a:pPr marL="177800" indent="-177800">
              <a:lnSpc>
                <a:spcPct val="100000"/>
              </a:lnSpc>
              <a:buFont typeface="Arial" panose="020B0604020202020204" pitchFamily="34" charset="0"/>
              <a:buChar char="•"/>
            </a:pPr>
            <a:r>
              <a:rPr lang="en-ZA" dirty="0"/>
              <a:t>'Percent' means parts per 100.  </a:t>
            </a:r>
            <a:endParaRPr lang="en-ZA" dirty="0"/>
          </a:p>
          <a:p>
            <a:pPr marL="177800" indent="-177800">
              <a:lnSpc>
                <a:spcPct val="100000"/>
              </a:lnSpc>
              <a:buFont typeface="Arial" panose="020B0604020202020204" pitchFamily="34" charset="0"/>
              <a:buChar char="•"/>
            </a:pPr>
            <a:r>
              <a:rPr lang="en-ZA" dirty="0"/>
              <a:t>If you divide a whole quantity into 100 equal parts, then one part is 1</a:t>
            </a:r>
            <a:r>
              <a:rPr lang="en-ZA" dirty="0" smtClean="0"/>
              <a:t>%.</a:t>
            </a:r>
            <a:endParaRPr lang="en-ZA" dirty="0" smtClean="0"/>
          </a:p>
          <a:p>
            <a:pPr marL="177800" indent="-177800">
              <a:lnSpc>
                <a:spcPct val="100000"/>
              </a:lnSpc>
              <a:buFont typeface="Arial" panose="020B0604020202020204" pitchFamily="34" charset="0"/>
              <a:buChar char="•"/>
            </a:pPr>
            <a:r>
              <a:rPr lang="en-ZA" dirty="0" smtClean="0"/>
              <a:t>The </a:t>
            </a:r>
            <a:r>
              <a:rPr lang="en-ZA" dirty="0"/>
              <a:t>whole amount is 100</a:t>
            </a:r>
            <a:r>
              <a:rPr lang="en-ZA" dirty="0" smtClean="0"/>
              <a:t>%.</a:t>
            </a:r>
            <a:endParaRPr lang="en-ZA" dirty="0" smtClean="0"/>
          </a:p>
          <a:p>
            <a:pPr marL="177800" indent="-177800">
              <a:lnSpc>
                <a:spcPct val="100000"/>
              </a:lnSpc>
              <a:buFont typeface="Arial" panose="020B0604020202020204" pitchFamily="34" charset="0"/>
              <a:buChar char="•"/>
            </a:pPr>
            <a:endParaRPr lang="en-ZA" dirty="0"/>
          </a:p>
          <a:p>
            <a:pPr>
              <a:lnSpc>
                <a:spcPct val="100000"/>
              </a:lnSpc>
            </a:pPr>
            <a:r>
              <a:rPr lang="en-ZA" b="1" dirty="0"/>
              <a:t>Example </a:t>
            </a:r>
            <a:endParaRPr lang="en-ZA" b="1" dirty="0"/>
          </a:p>
          <a:p>
            <a:pPr marL="342900" indent="-165100">
              <a:lnSpc>
                <a:spcPct val="100000"/>
              </a:lnSpc>
              <a:buFont typeface="Arial" panose="020B0604020202020204" pitchFamily="34" charset="0"/>
              <a:buChar char="•"/>
            </a:pPr>
            <a:r>
              <a:rPr lang="en-ZA" dirty="0"/>
              <a:t>If your business has R14 250 in cash, then R14 250 is </a:t>
            </a:r>
            <a:r>
              <a:rPr lang="en-ZA" b="1" dirty="0"/>
              <a:t>100%</a:t>
            </a:r>
            <a:r>
              <a:rPr lang="en-ZA" dirty="0"/>
              <a:t> of your cash. </a:t>
            </a:r>
            <a:endParaRPr lang="en-ZA" dirty="0"/>
          </a:p>
          <a:p>
            <a:pPr marL="342900" indent="-165100">
              <a:lnSpc>
                <a:spcPct val="100000"/>
              </a:lnSpc>
              <a:buFont typeface="Arial" panose="020B0604020202020204" pitchFamily="34" charset="0"/>
              <a:buChar char="•"/>
            </a:pPr>
            <a:r>
              <a:rPr lang="en-ZA" dirty="0"/>
              <a:t>In decimal numbers, 100% is 1,00 or just 1. </a:t>
            </a:r>
            <a:endParaRPr lang="en-ZA" dirty="0"/>
          </a:p>
          <a:p>
            <a:pPr marL="357505">
              <a:lnSpc>
                <a:spcPct val="100000"/>
              </a:lnSpc>
            </a:pPr>
            <a:r>
              <a:rPr lang="en-ZA" dirty="0"/>
              <a:t>1% = 0,01		</a:t>
            </a:r>
            <a:r>
              <a:rPr lang="en-ZA" dirty="0" smtClean="0"/>
              <a:t>15</a:t>
            </a:r>
            <a:r>
              <a:rPr lang="en-ZA" dirty="0"/>
              <a:t>% = 0,15		90% = 0,9</a:t>
            </a:r>
            <a:endParaRPr lang="en-ZA" dirty="0"/>
          </a:p>
          <a:p>
            <a:pPr>
              <a:lnSpc>
                <a:spcPct val="100000"/>
              </a:lnSpc>
            </a:pPr>
            <a:endParaRPr lang="en-GB" dirty="0"/>
          </a:p>
        </p:txBody>
      </p:sp>
      <p:sp>
        <p:nvSpPr>
          <p:cNvPr id="4" name="Text Placeholder 3"/>
          <p:cNvSpPr>
            <a:spLocks noGrp="1"/>
          </p:cNvSpPr>
          <p:nvPr>
            <p:ph type="body" sz="quarter" idx="10"/>
          </p:nvPr>
        </p:nvSpPr>
        <p:spPr/>
        <p:txBody>
          <a:bodyPr/>
          <a:lstStyle/>
          <a:p>
            <a:r>
              <a:rPr lang="en-ZA" dirty="0"/>
              <a:t>Unit </a:t>
            </a:r>
            <a:r>
              <a:rPr lang="en-ZA" dirty="0" smtClean="0"/>
              <a:t>2.5</a:t>
            </a:r>
            <a:endParaRPr lang="en-GB"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409575" y="1669733"/>
            <a:ext cx="7877176" cy="4351655"/>
          </a:xfrm>
        </p:spPr>
        <p:txBody>
          <a:bodyPr>
            <a:noAutofit/>
          </a:bodyPr>
          <a:lstStyle/>
          <a:p>
            <a:pPr marL="177800" indent="-177800"/>
            <a:r>
              <a:rPr lang="en-ZA" sz="2000" dirty="0" smtClean="0">
                <a:sym typeface="+mn-ea"/>
              </a:rPr>
              <a:t>Percentages are fractions with a denominator of 100. </a:t>
            </a:r>
            <a:endParaRPr lang="en-ZA" sz="2000" dirty="0" smtClean="0">
              <a:sym typeface="+mn-ea"/>
            </a:endParaRPr>
          </a:p>
          <a:p>
            <a:pPr marL="0" indent="0">
              <a:buNone/>
            </a:pPr>
            <a:endParaRPr lang="en-ZA" sz="2000" dirty="0" smtClean="0"/>
          </a:p>
          <a:p>
            <a:pPr marL="177800" indent="-177800"/>
            <a:r>
              <a:rPr lang="en-ZA" sz="2000" dirty="0" smtClean="0">
                <a:sym typeface="+mn-ea"/>
              </a:rPr>
              <a:t>19% means 19 parts in every 100. </a:t>
            </a:r>
            <a:endParaRPr lang="en-ZA" sz="2000" dirty="0" smtClean="0">
              <a:sym typeface="+mn-ea"/>
            </a:endParaRPr>
          </a:p>
          <a:p>
            <a:pPr marL="177800" indent="-177800"/>
            <a:endParaRPr lang="en-ZA" sz="2000" dirty="0" smtClean="0"/>
          </a:p>
          <a:p>
            <a:pPr marL="177800" indent="-177800"/>
            <a:r>
              <a:rPr lang="en-ZA" sz="2000" dirty="0" smtClean="0">
                <a:sym typeface="+mn-ea"/>
              </a:rPr>
              <a:t>19% means         or 0,19</a:t>
            </a:r>
            <a:endParaRPr lang="en-ZA" sz="2000" dirty="0" smtClean="0"/>
          </a:p>
          <a:p>
            <a:pPr marL="177800" indent="-177800"/>
            <a:endParaRPr lang="en-ZA" sz="2000" dirty="0" smtClean="0"/>
          </a:p>
          <a:p>
            <a:pPr marL="177800" indent="-177800"/>
            <a:r>
              <a:rPr lang="en-ZA" sz="2000" dirty="0" smtClean="0">
                <a:sym typeface="+mn-ea"/>
              </a:rPr>
              <a:t>35% of 50 can be rewritten as  </a:t>
            </a:r>
            <a:endParaRPr lang="en-ZA" sz="2000" dirty="0" smtClean="0">
              <a:sym typeface="+mn-ea"/>
            </a:endParaRPr>
          </a:p>
          <a:p>
            <a:pPr marL="177800" indent="-177800"/>
            <a:endParaRPr lang="en-ZA" sz="2000" dirty="0" smtClean="0"/>
          </a:p>
          <a:p>
            <a:pPr marL="177800" indent="-177800"/>
            <a:r>
              <a:rPr lang="en-ZA" sz="2000" dirty="0" smtClean="0"/>
              <a:t>0,72 can be rewritten as         or 72%.</a:t>
            </a:r>
            <a:endParaRPr lang="en-ZA" sz="2000" dirty="0" smtClean="0"/>
          </a:p>
          <a:p>
            <a:pPr marL="177800" indent="-177800"/>
            <a:endParaRPr lang="en-ZA" sz="2000" dirty="0" smtClean="0"/>
          </a:p>
        </p:txBody>
      </p:sp>
      <p:sp>
        <p:nvSpPr>
          <p:cNvPr id="2" name="Title 1"/>
          <p:cNvSpPr>
            <a:spLocks noGrp="1"/>
          </p:cNvSpPr>
          <p:nvPr>
            <p:ph type="title"/>
          </p:nvPr>
        </p:nvSpPr>
        <p:spPr/>
        <p:txBody>
          <a:bodyPr/>
          <a:lstStyle/>
          <a:p>
            <a:r>
              <a:rPr lang="en-ZA" dirty="0"/>
              <a:t>Percentages</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2.5</a:t>
            </a:r>
            <a:endParaRPr lang="en-GB" dirty="0">
              <a:solidFill>
                <a:schemeClr val="bg1">
                  <a:lumMod val="65000"/>
                </a:schemeClr>
              </a:solidFill>
            </a:endParaRPr>
          </a:p>
        </p:txBody>
      </p:sp>
      <p:graphicFrame>
        <p:nvGraphicFramePr>
          <p:cNvPr id="6" name="Object 5"/>
          <p:cNvGraphicFramePr>
            <a:graphicFrameLocks noChangeAspect="1"/>
          </p:cNvGraphicFramePr>
          <p:nvPr/>
        </p:nvGraphicFramePr>
        <p:xfrm>
          <a:off x="1908851" y="3175116"/>
          <a:ext cx="441444" cy="576004"/>
        </p:xfrm>
        <a:graphic>
          <a:graphicData uri="http://schemas.openxmlformats.org/presentationml/2006/ole">
            <mc:AlternateContent xmlns:mc="http://schemas.openxmlformats.org/markup-compatibility/2006">
              <mc:Choice xmlns:v="urn:schemas-microsoft-com:vml" Requires="v">
                <p:oleObj spid="_x0000_s37098" name="" r:id="rId1" imgW="382905" imgH="580390" progId="Equation.KSEE3">
                  <p:embed/>
                </p:oleObj>
              </mc:Choice>
              <mc:Fallback>
                <p:oleObj name="" r:id="rId1" imgW="382905" imgH="580390" progId="Equation.KSEE3">
                  <p:embed/>
                  <p:pic>
                    <p:nvPicPr>
                      <p:cNvPr id="0" name="Picture 37068"/>
                      <p:cNvPicPr/>
                      <p:nvPr/>
                    </p:nvPicPr>
                    <p:blipFill>
                      <a:blip r:embed="rId2"/>
                      <a:stretch>
                        <a:fillRect/>
                      </a:stretch>
                    </p:blipFill>
                    <p:spPr>
                      <a:xfrm>
                        <a:off x="1908851" y="3175116"/>
                        <a:ext cx="441444" cy="576004"/>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3224041" y="4768285"/>
          <a:ext cx="484469" cy="576004"/>
        </p:xfrm>
        <a:graphic>
          <a:graphicData uri="http://schemas.openxmlformats.org/presentationml/2006/ole">
            <mc:AlternateContent xmlns:mc="http://schemas.openxmlformats.org/markup-compatibility/2006">
              <mc:Choice xmlns:v="urn:schemas-microsoft-com:vml" Requires="v">
                <p:oleObj spid="_x0000_s37099" name="" r:id="rId3" imgW="590550" imgH="688340" progId="Equation.KSEE3">
                  <p:embed/>
                </p:oleObj>
              </mc:Choice>
              <mc:Fallback>
                <p:oleObj name="" r:id="rId3" imgW="590550" imgH="688340" progId="Equation.KSEE3">
                  <p:embed/>
                  <p:pic>
                    <p:nvPicPr>
                      <p:cNvPr id="0" name="Picture 37069"/>
                      <p:cNvPicPr/>
                      <p:nvPr/>
                    </p:nvPicPr>
                    <p:blipFill>
                      <a:blip r:embed="rId4"/>
                      <a:stretch>
                        <a:fillRect/>
                      </a:stretch>
                    </p:blipFill>
                    <p:spPr>
                      <a:xfrm>
                        <a:off x="3224041" y="4768285"/>
                        <a:ext cx="484469" cy="576004"/>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3831335" y="3982844"/>
          <a:ext cx="1778624" cy="576004"/>
        </p:xfrm>
        <a:graphic>
          <a:graphicData uri="http://schemas.openxmlformats.org/presentationml/2006/ole">
            <mc:AlternateContent xmlns:mc="http://schemas.openxmlformats.org/markup-compatibility/2006">
              <mc:Choice xmlns:v="urn:schemas-microsoft-com:vml" Requires="v">
                <p:oleObj spid="_x0000_s37100" name="Equation" r:id="rId5" imgW="29565600" imgH="9448800" progId="Equation.DSMT4">
                  <p:embed/>
                </p:oleObj>
              </mc:Choice>
              <mc:Fallback>
                <p:oleObj name="Equation" r:id="rId5" imgW="29565600" imgH="9448800" progId="Equation.DSMT4">
                  <p:embed/>
                  <p:pic>
                    <p:nvPicPr>
                      <p:cNvPr id="0" name="Picture 37070"/>
                      <p:cNvPicPr/>
                      <p:nvPr/>
                    </p:nvPicPr>
                    <p:blipFill>
                      <a:blip r:embed="rId6"/>
                      <a:stretch>
                        <a:fillRect/>
                      </a:stretch>
                    </p:blipFill>
                    <p:spPr>
                      <a:xfrm>
                        <a:off x="3831335" y="3982844"/>
                        <a:ext cx="1778624" cy="576004"/>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63600" y="1520824"/>
            <a:ext cx="7200900" cy="450056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2" name="Title 1"/>
          <p:cNvSpPr>
            <a:spLocks noGrp="1"/>
          </p:cNvSpPr>
          <p:nvPr>
            <p:ph type="title"/>
          </p:nvPr>
        </p:nvSpPr>
        <p:spPr/>
        <p:txBody>
          <a:bodyPr/>
          <a:lstStyle/>
          <a:p>
            <a:r>
              <a:rPr lang="en-ZA" dirty="0"/>
              <a:t>Example 2.18 page 35</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2.5</a:t>
            </a:r>
            <a:endParaRPr lang="en-GB" dirty="0">
              <a:solidFill>
                <a:schemeClr val="bg1">
                  <a:lumMod val="65000"/>
                </a:schemeClr>
              </a:solidFill>
            </a:endParaRPr>
          </a:p>
        </p:txBody>
      </p:sp>
      <p:sp>
        <p:nvSpPr>
          <p:cNvPr id="11" name="Content Placeholder 2"/>
          <p:cNvSpPr txBox="1"/>
          <p:nvPr/>
        </p:nvSpPr>
        <p:spPr>
          <a:xfrm>
            <a:off x="2018030" y="1929130"/>
            <a:ext cx="5631180" cy="33248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505" indent="-357505">
              <a:spcBef>
                <a:spcPts val="1200"/>
              </a:spcBef>
              <a:buAutoNum type="arabicPeriod"/>
            </a:pPr>
            <a:r>
              <a:rPr lang="en-GB" sz="2000" dirty="0" smtClean="0"/>
              <a:t>Write </a:t>
            </a:r>
            <a:r>
              <a:rPr lang="en-GB" sz="2000" dirty="0"/>
              <a:t>48% as a fraction in its simplest form. </a:t>
            </a:r>
            <a:endParaRPr lang="en-GB" sz="2000" dirty="0" smtClean="0"/>
          </a:p>
          <a:p>
            <a:pPr marL="357505" indent="-357505">
              <a:spcBef>
                <a:spcPts val="1200"/>
              </a:spcBef>
              <a:buAutoNum type="arabicPeriod"/>
            </a:pPr>
            <a:r>
              <a:rPr lang="en-GB" sz="2000" dirty="0" smtClean="0"/>
              <a:t>Write </a:t>
            </a:r>
            <a:r>
              <a:rPr lang="en-GB" sz="2000" dirty="0"/>
              <a:t>37,5% as a decimal fraction. </a:t>
            </a:r>
            <a:endParaRPr lang="en-GB" sz="2000" dirty="0" smtClean="0"/>
          </a:p>
          <a:p>
            <a:pPr marL="357505" indent="-357505">
              <a:spcBef>
                <a:spcPts val="1200"/>
              </a:spcBef>
              <a:buAutoNum type="arabicPeriod"/>
            </a:pPr>
            <a:r>
              <a:rPr lang="en-GB" sz="2000" dirty="0" smtClean="0"/>
              <a:t>Change </a:t>
            </a:r>
            <a:r>
              <a:rPr lang="en-GB" sz="2000" dirty="0"/>
              <a:t>0,415 to a percentage. </a:t>
            </a:r>
            <a:endParaRPr lang="en-GB" sz="2000" dirty="0" smtClean="0"/>
          </a:p>
          <a:p>
            <a:pPr marL="357505" indent="-357505">
              <a:spcBef>
                <a:spcPts val="1200"/>
              </a:spcBef>
              <a:buAutoNum type="arabicPeriod"/>
            </a:pPr>
            <a:r>
              <a:rPr lang="en-GB" sz="2000" dirty="0" smtClean="0"/>
              <a:t>Change         </a:t>
            </a:r>
            <a:r>
              <a:rPr lang="en-GB" sz="2000" dirty="0"/>
              <a:t>to a percentage. </a:t>
            </a:r>
            <a:endParaRPr lang="en-GB" sz="2000" dirty="0" smtClean="0"/>
          </a:p>
          <a:p>
            <a:pPr marL="357505" indent="-357505">
              <a:spcBef>
                <a:spcPts val="1200"/>
              </a:spcBef>
              <a:buAutoNum type="arabicPeriod"/>
            </a:pPr>
            <a:r>
              <a:rPr lang="en-GB" sz="2000" dirty="0" smtClean="0"/>
              <a:t>Calculate </a:t>
            </a:r>
            <a:r>
              <a:rPr lang="en-GB" sz="2000" dirty="0"/>
              <a:t>25% of 200. </a:t>
            </a:r>
            <a:endParaRPr lang="en-GB" sz="2000" dirty="0"/>
          </a:p>
          <a:p>
            <a:pPr marL="357505" indent="-357505">
              <a:spcBef>
                <a:spcPts val="1200"/>
              </a:spcBef>
              <a:buAutoNum type="arabicPeriod"/>
            </a:pPr>
            <a:r>
              <a:rPr lang="en-GB" sz="2000" dirty="0"/>
              <a:t>Use your calculator to </a:t>
            </a:r>
            <a:r>
              <a:rPr lang="en-GB" sz="2000" dirty="0" smtClean="0"/>
              <a:t>calculate 31</a:t>
            </a:r>
            <a:r>
              <a:rPr lang="en-GB" sz="2000" dirty="0"/>
              <a:t>% of R2,86. </a:t>
            </a:r>
            <a:endParaRPr lang="en-GB" sz="2000" dirty="0"/>
          </a:p>
          <a:p>
            <a:pPr marL="357505" indent="-357505">
              <a:spcBef>
                <a:spcPts val="1200"/>
              </a:spcBef>
              <a:buAutoNum type="arabicPeriod"/>
            </a:pPr>
            <a:r>
              <a:rPr lang="en-GB" sz="2000" dirty="0"/>
              <a:t>Calculate 27% of R18. </a:t>
            </a:r>
            <a:endParaRPr lang="en-GB" sz="2000" dirty="0"/>
          </a:p>
        </p:txBody>
      </p:sp>
      <p:graphicFrame>
        <p:nvGraphicFramePr>
          <p:cNvPr id="6" name="Content Placeholder 3"/>
          <p:cNvGraphicFramePr>
            <a:graphicFrameLocks noChangeAspect="1"/>
          </p:cNvGraphicFramePr>
          <p:nvPr/>
        </p:nvGraphicFramePr>
        <p:xfrm>
          <a:off x="3264535" y="3114675"/>
          <a:ext cx="412750" cy="575945"/>
        </p:xfrm>
        <a:graphic>
          <a:graphicData uri="http://schemas.openxmlformats.org/presentationml/2006/ole">
            <mc:AlternateContent xmlns:mc="http://schemas.openxmlformats.org/markup-compatibility/2006">
              <mc:Choice xmlns:v="urn:schemas-microsoft-com:vml" Requires="v">
                <p:oleObj spid="_x0000_s38166" name="Equation" r:id="rId1" imgW="5486400" imgH="9448800" progId="Equation.DSMT4">
                  <p:embed/>
                </p:oleObj>
              </mc:Choice>
              <mc:Fallback>
                <p:oleObj name="Equation" r:id="rId1" imgW="5486400" imgH="9448800" progId="Equation.DSMT4">
                  <p:embed/>
                  <p:pic>
                    <p:nvPicPr>
                      <p:cNvPr id="0" name="Picture 38154"/>
                      <p:cNvPicPr/>
                      <p:nvPr/>
                    </p:nvPicPr>
                    <p:blipFill>
                      <a:blip r:embed="rId2"/>
                      <a:stretch>
                        <a:fillRect/>
                      </a:stretch>
                    </p:blipFill>
                    <p:spPr>
                      <a:xfrm>
                        <a:off x="3264535" y="3114675"/>
                        <a:ext cx="412750" cy="575945"/>
                      </a:xfrm>
                      <a:prstGeom prst="rect">
                        <a:avLst/>
                      </a:prstGeom>
                    </p:spPr>
                  </p:pic>
                </p:oleObj>
              </mc:Fallback>
            </mc:AlternateContent>
          </a:graphicData>
        </a:graphic>
      </p:graphicFrame>
      <p:grpSp>
        <p:nvGrpSpPr>
          <p:cNvPr id="20" name="Group 19"/>
          <p:cNvGrpSpPr/>
          <p:nvPr/>
        </p:nvGrpSpPr>
        <p:grpSpPr>
          <a:xfrm>
            <a:off x="352501" y="1683232"/>
            <a:ext cx="1525437" cy="1416679"/>
            <a:chOff x="352501" y="1683232"/>
            <a:chExt cx="1525437" cy="1416679"/>
          </a:xfrm>
        </p:grpSpPr>
        <p:sp>
          <p:nvSpPr>
            <p:cNvPr id="16" name="Rectangle 15"/>
            <p:cNvSpPr/>
            <p:nvPr/>
          </p:nvSpPr>
          <p:spPr>
            <a:xfrm>
              <a:off x="352501" y="1683232"/>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28341" t="21938" r="24354" b="31691"/>
            <a:stretch>
              <a:fillRect/>
            </a:stretch>
          </p:blipFill>
          <p:spPr>
            <a:xfrm>
              <a:off x="626636" y="1893191"/>
              <a:ext cx="977166" cy="1010861"/>
            </a:xfrm>
            <a:prstGeom prst="rect">
              <a:avLst/>
            </a:prstGeom>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p:spPr>
        <p:txBody>
          <a:bodyPr/>
          <a:lstStyle/>
          <a:p>
            <a:r>
              <a:rPr lang="en-ZA" dirty="0">
                <a:sym typeface="+mn-ea"/>
              </a:rPr>
              <a:t>Recognise and practise the use of functions and characters on an appropriate calculator</a:t>
            </a:r>
            <a:endParaRPr lang="en-GB" dirty="0"/>
          </a:p>
        </p:txBody>
      </p:sp>
      <p:sp>
        <p:nvSpPr>
          <p:cNvPr id="3" name="Content Placeholder 2"/>
          <p:cNvSpPr>
            <a:spLocks noGrp="1"/>
          </p:cNvSpPr>
          <p:nvPr>
            <p:ph idx="1"/>
          </p:nvPr>
        </p:nvSpPr>
        <p:spPr>
          <a:xfrm>
            <a:off x="399289" y="2496312"/>
            <a:ext cx="7528385" cy="3581299"/>
          </a:xfrm>
        </p:spPr>
        <p:txBody>
          <a:bodyPr/>
          <a:lstStyle/>
          <a:p>
            <a:pPr>
              <a:spcBef>
                <a:spcPts val="1200"/>
              </a:spcBef>
            </a:pPr>
            <a:r>
              <a:rPr lang="en-ZA" altLang="en-GB" dirty="0"/>
              <a:t>Get to know how your calculator works. </a:t>
            </a:r>
            <a:br>
              <a:rPr lang="en-ZA" altLang="en-GB" dirty="0"/>
            </a:br>
            <a:r>
              <a:rPr lang="en-ZA" altLang="en-GB" dirty="0"/>
              <a:t>Identify and find</a:t>
            </a:r>
            <a:r>
              <a:rPr lang="en-ZA" altLang="en-GB" dirty="0" smtClean="0"/>
              <a:t>:</a:t>
            </a:r>
            <a:endParaRPr lang="en-ZA" altLang="en-GB" dirty="0" smtClean="0"/>
          </a:p>
          <a:p>
            <a:pPr marL="342900" indent="-342900">
              <a:spcBef>
                <a:spcPts val="1200"/>
              </a:spcBef>
              <a:buFont typeface="Arial" panose="020B0604020202020204" pitchFamily="34" charset="0"/>
              <a:buChar char="•"/>
            </a:pPr>
            <a:r>
              <a:rPr lang="en-ZA" altLang="en-GB" dirty="0" smtClean="0"/>
              <a:t>the </a:t>
            </a:r>
            <a:r>
              <a:rPr lang="en-ZA" altLang="en-GB" dirty="0"/>
              <a:t>numbers (usually in the middle, with zero at the bottom</a:t>
            </a:r>
            <a:r>
              <a:rPr lang="en-ZA" altLang="en-GB" dirty="0" smtClean="0"/>
              <a:t>).</a:t>
            </a:r>
            <a:endParaRPr lang="en-ZA" altLang="en-GB" dirty="0" smtClean="0"/>
          </a:p>
          <a:p>
            <a:pPr marL="342900" indent="-342900">
              <a:spcBef>
                <a:spcPts val="1200"/>
              </a:spcBef>
              <a:buFont typeface="Arial" panose="020B0604020202020204" pitchFamily="34" charset="0"/>
              <a:buChar char="•"/>
            </a:pPr>
            <a:r>
              <a:rPr lang="en-ZA" altLang="en-GB" dirty="0" smtClean="0"/>
              <a:t>basic </a:t>
            </a:r>
            <a:r>
              <a:rPr lang="en-ZA" altLang="en-GB" dirty="0"/>
              <a:t>maths symbols (usually on the right). </a:t>
            </a:r>
            <a:endParaRPr lang="en-ZA" altLang="en-GB" dirty="0" smtClean="0"/>
          </a:p>
          <a:p>
            <a:pPr marL="342900" indent="-342900">
              <a:spcBef>
                <a:spcPts val="1200"/>
              </a:spcBef>
              <a:buFont typeface="Arial" panose="020B0604020202020204" pitchFamily="34" charset="0"/>
              <a:buChar char="•"/>
            </a:pPr>
            <a:r>
              <a:rPr lang="en-ZA" altLang="en-GB" dirty="0" smtClean="0"/>
              <a:t>the </a:t>
            </a:r>
            <a:r>
              <a:rPr lang="en-ZA" altLang="en-GB" dirty="0"/>
              <a:t>percentage key </a:t>
            </a:r>
            <a:endParaRPr lang="en-ZA" altLang="en-GB" dirty="0" smtClean="0"/>
          </a:p>
          <a:p>
            <a:pPr marL="342900" indent="-342900">
              <a:spcBef>
                <a:spcPts val="1200"/>
              </a:spcBef>
              <a:buFont typeface="Arial" panose="020B0604020202020204" pitchFamily="34" charset="0"/>
              <a:buChar char="•"/>
            </a:pPr>
            <a:r>
              <a:rPr lang="en-ZA" altLang="en-GB" dirty="0" smtClean="0"/>
              <a:t>the </a:t>
            </a:r>
            <a:r>
              <a:rPr lang="en-ZA" altLang="en-GB" dirty="0"/>
              <a:t>square root </a:t>
            </a:r>
            <a:r>
              <a:rPr lang="en-ZA" altLang="en-GB" dirty="0" smtClean="0"/>
              <a:t>key</a:t>
            </a:r>
            <a:endParaRPr lang="en-ZA" altLang="en-GB" dirty="0" smtClean="0"/>
          </a:p>
          <a:p>
            <a:pPr marL="342900" indent="-342900">
              <a:spcBef>
                <a:spcPts val="1200"/>
              </a:spcBef>
              <a:buFont typeface="Arial" panose="020B0604020202020204" pitchFamily="34" charset="0"/>
              <a:buChar char="•"/>
            </a:pPr>
            <a:r>
              <a:rPr lang="en-ZA" altLang="en-GB" dirty="0" smtClean="0"/>
              <a:t>the </a:t>
            </a:r>
            <a:r>
              <a:rPr lang="en-ZA" altLang="en-GB" dirty="0"/>
              <a:t>equals </a:t>
            </a:r>
            <a:r>
              <a:rPr lang="en-ZA" altLang="en-GB" dirty="0" smtClean="0"/>
              <a:t>key</a:t>
            </a:r>
            <a:endParaRPr lang="en-ZA" altLang="en-GB" dirty="0" smtClean="0"/>
          </a:p>
        </p:txBody>
      </p:sp>
      <p:sp>
        <p:nvSpPr>
          <p:cNvPr id="4" name="Text Placeholder 3"/>
          <p:cNvSpPr>
            <a:spLocks noGrp="1"/>
          </p:cNvSpPr>
          <p:nvPr>
            <p:ph type="body" sz="quarter" idx="10"/>
          </p:nvPr>
        </p:nvSpPr>
        <p:spPr>
          <a:xfrm>
            <a:off x="399289" y="2066443"/>
            <a:ext cx="7905751" cy="301871"/>
          </a:xfrm>
        </p:spPr>
        <p:txBody>
          <a:bodyPr/>
          <a:lstStyle/>
          <a:p>
            <a:r>
              <a:rPr lang="en-ZA" dirty="0"/>
              <a:t>Unit 2.1</a:t>
            </a:r>
            <a:endParaRPr lang="en-GB" dirty="0"/>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335355" y="3555690"/>
            <a:ext cx="380073" cy="360000"/>
          </a:xfrm>
          <a:prstGeom prst="rect">
            <a:avLst/>
          </a:prstGeom>
        </p:spPr>
      </p:pic>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8832" y="3555690"/>
            <a:ext cx="380073" cy="360000"/>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0015" y="4864421"/>
            <a:ext cx="380072" cy="3600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3067" y="3555690"/>
            <a:ext cx="380072" cy="36000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2730" y="3555690"/>
            <a:ext cx="380073" cy="360000"/>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7522" y="3978774"/>
            <a:ext cx="380072" cy="360000"/>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4833" y="4423639"/>
            <a:ext cx="380072" cy="359823"/>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2.18 page 35</a:t>
            </a:r>
            <a:r>
              <a:rPr lang="en-ZA" sz="3200" dirty="0"/>
              <a:t> continued ...</a:t>
            </a:r>
            <a:endParaRPr lang="en-ZA" sz="32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2.5</a:t>
            </a:r>
            <a:endParaRPr lang="en-GB" dirty="0">
              <a:solidFill>
                <a:schemeClr val="bg1">
                  <a:lumMod val="65000"/>
                </a:schemeClr>
              </a:solidFill>
            </a:endParaRPr>
          </a:p>
        </p:txBody>
      </p:sp>
      <p:sp>
        <p:nvSpPr>
          <p:cNvPr id="15" name="Rectangle 14"/>
          <p:cNvSpPr/>
          <p:nvPr/>
        </p:nvSpPr>
        <p:spPr>
          <a:xfrm>
            <a:off x="861646" y="1520825"/>
            <a:ext cx="7202854" cy="450056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6" name="Group 15"/>
          <p:cNvGrpSpPr/>
          <p:nvPr/>
        </p:nvGrpSpPr>
        <p:grpSpPr>
          <a:xfrm>
            <a:off x="352501" y="1683233"/>
            <a:ext cx="1525437" cy="1416679"/>
            <a:chOff x="352501" y="1521403"/>
            <a:chExt cx="1525437" cy="1416679"/>
          </a:xfrm>
        </p:grpSpPr>
        <p:sp>
          <p:nvSpPr>
            <p:cNvPr id="17" name="Rectangle 16"/>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8" name="Picture 17"/>
            <p:cNvPicPr>
              <a:picLocks noChangeAspect="1"/>
            </p:cNvPicPr>
            <p:nvPr/>
          </p:nvPicPr>
          <p:blipFill rotWithShape="1">
            <a:blip r:embed="rId1"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19" name="TextBox 18"/>
          <p:cNvSpPr txBox="1"/>
          <p:nvPr/>
        </p:nvSpPr>
        <p:spPr>
          <a:xfrm>
            <a:off x="2042355" y="2031607"/>
            <a:ext cx="6315437" cy="2862322"/>
          </a:xfrm>
          <a:prstGeom prst="rect">
            <a:avLst/>
          </a:prstGeom>
          <a:noFill/>
        </p:spPr>
        <p:txBody>
          <a:bodyPr wrap="square" rtlCol="0">
            <a:spAutoFit/>
          </a:bodyPr>
          <a:lstStyle/>
          <a:p>
            <a:pPr marL="357505" indent="-357505">
              <a:buFont typeface="+mj-lt"/>
              <a:buAutoNum type="arabicPeriod"/>
              <a:tabLst>
                <a:tab pos="267970" algn="l"/>
              </a:tabLst>
            </a:pPr>
            <a:r>
              <a:rPr lang="en-ZA" sz="2000" dirty="0" smtClean="0"/>
              <a:t>48</a:t>
            </a:r>
            <a:r>
              <a:rPr lang="en-ZA" sz="2000" dirty="0"/>
              <a:t>% = </a:t>
            </a:r>
            <a:endParaRPr lang="en-ZA" sz="2000" dirty="0"/>
          </a:p>
          <a:p>
            <a:pPr marL="357505" indent="-357505">
              <a:buFont typeface="+mj-lt"/>
              <a:buAutoNum type="arabicPeriod"/>
              <a:tabLst>
                <a:tab pos="267970" algn="l"/>
              </a:tabLst>
            </a:pPr>
            <a:endParaRPr lang="en-ZA" sz="2000" dirty="0"/>
          </a:p>
          <a:p>
            <a:pPr marL="357505" indent="-357505">
              <a:buFont typeface="+mj-lt"/>
              <a:buAutoNum type="arabicPeriod"/>
              <a:tabLst>
                <a:tab pos="267970" algn="l"/>
              </a:tabLst>
            </a:pPr>
            <a:r>
              <a:rPr lang="en-ZA" sz="2000" dirty="0" smtClean="0"/>
              <a:t>37,5</a:t>
            </a:r>
            <a:r>
              <a:rPr lang="en-ZA" sz="2000" dirty="0"/>
              <a:t>% = 37,5 ÷ 100 = 0,375 </a:t>
            </a:r>
            <a:endParaRPr lang="en-ZA" sz="2000" dirty="0"/>
          </a:p>
          <a:p>
            <a:pPr marL="357505" indent="-357505">
              <a:buFont typeface="+mj-lt"/>
              <a:buAutoNum type="arabicPeriod"/>
              <a:tabLst>
                <a:tab pos="267970" algn="l"/>
              </a:tabLst>
            </a:pPr>
            <a:endParaRPr lang="en-ZA" sz="2000" dirty="0"/>
          </a:p>
          <a:p>
            <a:pPr marL="357505" indent="-357505">
              <a:buFont typeface="+mj-lt"/>
              <a:buAutoNum type="arabicPeriod"/>
              <a:tabLst>
                <a:tab pos="267970" algn="l"/>
              </a:tabLst>
            </a:pPr>
            <a:r>
              <a:rPr lang="en-ZA" sz="2000" dirty="0" smtClean="0"/>
              <a:t>0,415 </a:t>
            </a:r>
            <a:r>
              <a:rPr lang="en-ZA" sz="2000" dirty="0"/>
              <a:t>x 100 = 41,5%</a:t>
            </a:r>
            <a:endParaRPr lang="en-ZA" sz="2000" dirty="0"/>
          </a:p>
          <a:p>
            <a:pPr marL="357505" indent="-357505">
              <a:buFont typeface="+mj-lt"/>
              <a:buAutoNum type="arabicPeriod"/>
              <a:tabLst>
                <a:tab pos="267970" algn="l"/>
              </a:tabLst>
            </a:pPr>
            <a:endParaRPr lang="en-ZA" sz="2000" dirty="0"/>
          </a:p>
          <a:p>
            <a:pPr marL="357505" indent="-357505">
              <a:buFont typeface="+mj-lt"/>
              <a:buAutoNum type="arabicPeriod"/>
              <a:tabLst>
                <a:tab pos="267970" algn="l"/>
              </a:tabLst>
            </a:pPr>
            <a:r>
              <a:rPr lang="en-ZA" sz="2000" dirty="0"/>
              <a:t> </a:t>
            </a:r>
            <a:endParaRPr lang="en-ZA" sz="2000" dirty="0"/>
          </a:p>
          <a:p>
            <a:pPr marL="357505" indent="-357505">
              <a:buFont typeface="+mj-lt"/>
              <a:buAutoNum type="arabicPeriod"/>
              <a:tabLst>
                <a:tab pos="267970" algn="l"/>
              </a:tabLst>
            </a:pPr>
            <a:endParaRPr lang="en-ZA" sz="2000" dirty="0"/>
          </a:p>
          <a:p>
            <a:pPr marL="357505" indent="-357505">
              <a:buFont typeface="+mj-lt"/>
              <a:buAutoNum type="arabicPeriod"/>
              <a:tabLst>
                <a:tab pos="267970" algn="l"/>
              </a:tabLst>
            </a:pPr>
            <a:r>
              <a:rPr lang="en-ZA" sz="2000" dirty="0" smtClean="0"/>
              <a:t>25</a:t>
            </a:r>
            <a:r>
              <a:rPr lang="en-ZA" sz="2000" dirty="0"/>
              <a:t>% of 200 = </a:t>
            </a:r>
            <a:endParaRPr lang="en-ZA" sz="2000" dirty="0"/>
          </a:p>
        </p:txBody>
      </p:sp>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0974" y="2305329"/>
            <a:ext cx="2756432" cy="3257001"/>
          </a:xfrm>
          <a:prstGeom prst="rect">
            <a:avLst/>
          </a:prstGeom>
          <a:noFill/>
          <a:ln>
            <a:noFill/>
          </a:ln>
        </p:spPr>
      </p:pic>
      <p:graphicFrame>
        <p:nvGraphicFramePr>
          <p:cNvPr id="37" name="Content Placeholder 3"/>
          <p:cNvGraphicFramePr>
            <a:graphicFrameLocks noChangeAspect="1"/>
          </p:cNvGraphicFramePr>
          <p:nvPr/>
        </p:nvGraphicFramePr>
        <p:xfrm>
          <a:off x="3139869" y="1936320"/>
          <a:ext cx="870818" cy="612000"/>
        </p:xfrm>
        <a:graphic>
          <a:graphicData uri="http://schemas.openxmlformats.org/presentationml/2006/ole">
            <mc:AlternateContent xmlns:mc="http://schemas.openxmlformats.org/markup-compatibility/2006">
              <mc:Choice xmlns:v="urn:schemas-microsoft-com:vml" Requires="v">
                <p:oleObj spid="_x0000_s55349" name="" r:id="rId3" imgW="764540" imgH="577850" progId="Equation.KSEE3">
                  <p:embed/>
                </p:oleObj>
              </mc:Choice>
              <mc:Fallback>
                <p:oleObj name="" r:id="rId3" imgW="764540" imgH="577850" progId="Equation.KSEE3">
                  <p:embed/>
                  <p:pic>
                    <p:nvPicPr>
                      <p:cNvPr id="0" name="Picture 55319"/>
                      <p:cNvPicPr/>
                      <p:nvPr/>
                    </p:nvPicPr>
                    <p:blipFill>
                      <a:blip r:embed="rId4"/>
                      <a:stretch>
                        <a:fillRect/>
                      </a:stretch>
                    </p:blipFill>
                    <p:spPr>
                      <a:xfrm>
                        <a:off x="3139869" y="1936320"/>
                        <a:ext cx="870818" cy="612000"/>
                      </a:xfrm>
                      <a:prstGeom prst="rect">
                        <a:avLst/>
                      </a:prstGeom>
                    </p:spPr>
                  </p:pic>
                </p:oleObj>
              </mc:Fallback>
            </mc:AlternateContent>
          </a:graphicData>
        </a:graphic>
      </p:graphicFrame>
      <p:graphicFrame>
        <p:nvGraphicFramePr>
          <p:cNvPr id="38" name="Object 37"/>
          <p:cNvGraphicFramePr>
            <a:graphicFrameLocks noChangeAspect="1"/>
          </p:cNvGraphicFramePr>
          <p:nvPr/>
        </p:nvGraphicFramePr>
        <p:xfrm>
          <a:off x="2469045" y="3771106"/>
          <a:ext cx="2432871" cy="612000"/>
        </p:xfrm>
        <a:graphic>
          <a:graphicData uri="http://schemas.openxmlformats.org/presentationml/2006/ole">
            <mc:AlternateContent xmlns:mc="http://schemas.openxmlformats.org/markup-compatibility/2006">
              <mc:Choice xmlns:v="urn:schemas-microsoft-com:vml" Requires="v">
                <p:oleObj spid="_x0000_s55350" name="" r:id="rId5" imgW="2537460" imgH="805815" progId="Equation.KSEE3">
                  <p:embed/>
                </p:oleObj>
              </mc:Choice>
              <mc:Fallback>
                <p:oleObj name="" r:id="rId5" imgW="2537460" imgH="805815" progId="Equation.KSEE3">
                  <p:embed/>
                  <p:pic>
                    <p:nvPicPr>
                      <p:cNvPr id="0" name="Picture 55320"/>
                      <p:cNvPicPr/>
                      <p:nvPr/>
                    </p:nvPicPr>
                    <p:blipFill>
                      <a:blip r:embed="rId6"/>
                      <a:stretch>
                        <a:fillRect/>
                      </a:stretch>
                    </p:blipFill>
                    <p:spPr>
                      <a:xfrm>
                        <a:off x="2469045" y="3771106"/>
                        <a:ext cx="2432871" cy="612000"/>
                      </a:xfrm>
                      <a:prstGeom prst="rect">
                        <a:avLst/>
                      </a:prstGeom>
                    </p:spPr>
                  </p:pic>
                </p:oleObj>
              </mc:Fallback>
            </mc:AlternateContent>
          </a:graphicData>
        </a:graphic>
      </p:graphicFrame>
      <p:graphicFrame>
        <p:nvGraphicFramePr>
          <p:cNvPr id="39" name="Object 38"/>
          <p:cNvGraphicFramePr>
            <a:graphicFrameLocks noChangeAspect="1"/>
          </p:cNvGraphicFramePr>
          <p:nvPr/>
        </p:nvGraphicFramePr>
        <p:xfrm>
          <a:off x="3841592" y="4391129"/>
          <a:ext cx="1903912" cy="612000"/>
        </p:xfrm>
        <a:graphic>
          <a:graphicData uri="http://schemas.openxmlformats.org/presentationml/2006/ole">
            <mc:AlternateContent xmlns:mc="http://schemas.openxmlformats.org/markup-compatibility/2006">
              <mc:Choice xmlns:v="urn:schemas-microsoft-com:vml" Requires="v">
                <p:oleObj spid="_x0000_s55351" name="" r:id="rId7" imgW="1689735" imgH="624205" progId="Equation.KSEE3">
                  <p:embed/>
                </p:oleObj>
              </mc:Choice>
              <mc:Fallback>
                <p:oleObj name="" r:id="rId7" imgW="1689735" imgH="624205" progId="Equation.KSEE3">
                  <p:embed/>
                  <p:pic>
                    <p:nvPicPr>
                      <p:cNvPr id="0" name="Picture 55321"/>
                      <p:cNvPicPr/>
                      <p:nvPr/>
                    </p:nvPicPr>
                    <p:blipFill>
                      <a:blip r:embed="rId8"/>
                      <a:stretch>
                        <a:fillRect/>
                      </a:stretch>
                    </p:blipFill>
                    <p:spPr>
                      <a:xfrm>
                        <a:off x="3841592" y="4391129"/>
                        <a:ext cx="1903912" cy="6120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6"/>
                                        </p:tgtEl>
                                      </p:cBhvr>
                                    </p:animEffect>
                                    <p:set>
                                      <p:cBhvr>
                                        <p:cTn id="7" dur="1" fill="hold">
                                          <p:stCondLst>
                                            <p:cond delay="499"/>
                                          </p:stCondLst>
                                        </p:cTn>
                                        <p:tgtEl>
                                          <p:spTgt spid="3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900" decel="100000" fill="hold"/>
                                        <p:tgtEl>
                                          <p:spTgt spid="1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fade">
                                      <p:cBhvr>
                                        <p:cTn id="23" dur="500"/>
                                        <p:tgtEl>
                                          <p:spTgt spid="19">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xEl>
                                              <p:pRg st="2" end="2"/>
                                            </p:txEl>
                                          </p:spTgt>
                                        </p:tgtEl>
                                        <p:attrNameLst>
                                          <p:attrName>style.visibility</p:attrName>
                                        </p:attrNameLst>
                                      </p:cBhvr>
                                      <p:to>
                                        <p:strVal val="visible"/>
                                      </p:to>
                                    </p:set>
                                    <p:animEffect transition="in" filter="fade">
                                      <p:cBhvr>
                                        <p:cTn id="31" dur="500"/>
                                        <p:tgtEl>
                                          <p:spTgt spid="19">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xEl>
                                              <p:pRg st="4" end="4"/>
                                            </p:txEl>
                                          </p:spTgt>
                                        </p:tgtEl>
                                        <p:attrNameLst>
                                          <p:attrName>style.visibility</p:attrName>
                                        </p:attrNameLst>
                                      </p:cBhvr>
                                      <p:to>
                                        <p:strVal val="visible"/>
                                      </p:to>
                                    </p:set>
                                    <p:animEffect transition="in" filter="fade">
                                      <p:cBhvr>
                                        <p:cTn id="36" dur="500"/>
                                        <p:tgtEl>
                                          <p:spTgt spid="19">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xEl>
                                              <p:pRg st="6" end="6"/>
                                            </p:txEl>
                                          </p:spTgt>
                                        </p:tgtEl>
                                        <p:attrNameLst>
                                          <p:attrName>style.visibility</p:attrName>
                                        </p:attrNameLst>
                                      </p:cBhvr>
                                      <p:to>
                                        <p:strVal val="visible"/>
                                      </p:to>
                                    </p:set>
                                    <p:animEffect transition="in" filter="fade">
                                      <p:cBhvr>
                                        <p:cTn id="41" dur="500"/>
                                        <p:tgtEl>
                                          <p:spTgt spid="19">
                                            <p:txEl>
                                              <p:pRg st="6" end="6"/>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xEl>
                                              <p:pRg st="8" end="8"/>
                                            </p:txEl>
                                          </p:spTgt>
                                        </p:tgtEl>
                                        <p:attrNameLst>
                                          <p:attrName>style.visibility</p:attrName>
                                        </p:attrNameLst>
                                      </p:cBhvr>
                                      <p:to>
                                        <p:strVal val="visible"/>
                                      </p:to>
                                    </p:set>
                                    <p:animEffect transition="in" filter="fade">
                                      <p:cBhvr>
                                        <p:cTn id="49" dur="500"/>
                                        <p:tgtEl>
                                          <p:spTgt spid="19">
                                            <p:txEl>
                                              <p:pRg st="8" end="8"/>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2.5 </a:t>
            </a:r>
            <a:endParaRPr lang="en-ZA" dirty="0"/>
          </a:p>
        </p:txBody>
      </p:sp>
      <p:sp>
        <p:nvSpPr>
          <p:cNvPr id="3" name="Content Placeholder 2"/>
          <p:cNvSpPr>
            <a:spLocks noGrp="1"/>
          </p:cNvSpPr>
          <p:nvPr>
            <p:ph sz="quarter" idx="10"/>
          </p:nvPr>
        </p:nvSpPr>
        <p:spPr/>
        <p:txBody>
          <a:bodyPr/>
          <a:lstStyle/>
          <a:p>
            <a:r>
              <a:rPr lang="en-ZA" dirty="0" smtClean="0"/>
              <a:t>Exercise 2.5</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2.5 </a:t>
            </a:r>
            <a:r>
              <a:rPr lang="en-US" altLang="en-US" sz="2000" dirty="0"/>
              <a:t>on </a:t>
            </a:r>
            <a:r>
              <a:rPr lang="en-US" altLang="en-US" sz="2000" b="1" dirty="0"/>
              <a:t>page </a:t>
            </a:r>
            <a:r>
              <a:rPr lang="en-ZA" altLang="en-US" sz="2000" b="1" dirty="0" smtClean="0"/>
              <a:t>36 </a:t>
            </a:r>
            <a:r>
              <a:rPr lang="en-US" altLang="en-US" sz="2000" dirty="0"/>
              <a:t>of your Student’s Book</a:t>
            </a:r>
            <a:endParaRPr lang="en-US" altLang="en-US" sz="20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Module 2</a:t>
            </a:r>
            <a:endParaRPr lang="en-GB" dirty="0"/>
          </a:p>
        </p:txBody>
      </p:sp>
      <p:sp>
        <p:nvSpPr>
          <p:cNvPr id="3" name="Content Placeholder 2"/>
          <p:cNvSpPr>
            <a:spLocks noGrp="1"/>
          </p:cNvSpPr>
          <p:nvPr>
            <p:ph sz="quarter" idx="10"/>
          </p:nvPr>
        </p:nvSpPr>
        <p:spPr/>
        <p:txBody>
          <a:bodyPr/>
          <a:lstStyle/>
          <a:p>
            <a:r>
              <a:rPr lang="en-US" altLang="en-US" dirty="0"/>
              <a:t>Module assessment</a:t>
            </a:r>
            <a:endParaRPr lang="en-GB"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Module assessment </a:t>
            </a:r>
            <a:r>
              <a:rPr lang="en-US" altLang="en-US" sz="2000" dirty="0"/>
              <a:t>on </a:t>
            </a:r>
            <a:r>
              <a:rPr lang="en-US" altLang="en-US" sz="2000" b="1" dirty="0"/>
              <a:t>page </a:t>
            </a:r>
            <a:r>
              <a:rPr lang="en-ZA" altLang="en-US" sz="2000" b="1" dirty="0" smtClean="0"/>
              <a:t>37 </a:t>
            </a:r>
            <a:r>
              <a:rPr lang="en-US" altLang="en-US" sz="2000" dirty="0"/>
              <a:t>of your Student’s Book</a:t>
            </a:r>
            <a:endParaRPr lang="en-US" altLang="en-US" sz="20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p:spPr>
        <p:txBody>
          <a:bodyPr/>
          <a:lstStyle/>
          <a:p>
            <a:r>
              <a:rPr lang="en-ZA" dirty="0">
                <a:sym typeface="+mn-ea"/>
              </a:rPr>
              <a:t>Recognise and practise the use of functions and characters on an appropriate calculator</a:t>
            </a:r>
            <a:endParaRPr lang="en-GB" dirty="0"/>
          </a:p>
        </p:txBody>
      </p:sp>
      <p:sp>
        <p:nvSpPr>
          <p:cNvPr id="3" name="Content Placeholder 2"/>
          <p:cNvSpPr>
            <a:spLocks noGrp="1"/>
          </p:cNvSpPr>
          <p:nvPr>
            <p:ph idx="1"/>
          </p:nvPr>
        </p:nvSpPr>
        <p:spPr>
          <a:xfrm>
            <a:off x="399289" y="2496312"/>
            <a:ext cx="7905751" cy="3581299"/>
          </a:xfrm>
        </p:spPr>
        <p:txBody>
          <a:bodyPr/>
          <a:lstStyle/>
          <a:p>
            <a:pPr>
              <a:spcBef>
                <a:spcPts val="1200"/>
              </a:spcBef>
            </a:pPr>
            <a:r>
              <a:rPr lang="en-ZA" altLang="en-GB" dirty="0"/>
              <a:t>Get to know how your calculator works. </a:t>
            </a:r>
            <a:br>
              <a:rPr lang="en-ZA" altLang="en-GB" dirty="0"/>
            </a:br>
            <a:endParaRPr lang="en-ZA" altLang="en-GB" dirty="0" smtClean="0"/>
          </a:p>
          <a:p>
            <a:pPr marL="342900" indent="-342900">
              <a:spcBef>
                <a:spcPts val="1200"/>
              </a:spcBef>
              <a:buFont typeface="Arial" panose="020B0604020202020204" pitchFamily="34" charset="0"/>
              <a:buChar char="•"/>
            </a:pPr>
            <a:r>
              <a:rPr lang="en-ZA" altLang="en-GB" dirty="0" smtClean="0"/>
              <a:t>To </a:t>
            </a:r>
            <a:r>
              <a:rPr lang="en-ZA" altLang="en-GB" dirty="0"/>
              <a:t>add, subtract, multiply or divide, press a number key, an operation key and another </a:t>
            </a:r>
            <a:r>
              <a:rPr lang="en-ZA" altLang="en-GB" dirty="0" smtClean="0"/>
              <a:t>number </a:t>
            </a:r>
            <a:r>
              <a:rPr lang="en-ZA" altLang="en-GB" dirty="0"/>
              <a:t>key. </a:t>
            </a:r>
            <a:endParaRPr lang="en-ZA" altLang="en-GB" dirty="0" smtClean="0"/>
          </a:p>
          <a:p>
            <a:pPr marL="342900" indent="-342900">
              <a:spcBef>
                <a:spcPts val="1200"/>
              </a:spcBef>
              <a:buFont typeface="Arial" panose="020B0604020202020204" pitchFamily="34" charset="0"/>
              <a:buChar char="•"/>
            </a:pPr>
            <a:r>
              <a:rPr lang="en-ZA" altLang="en-GB" dirty="0" smtClean="0"/>
              <a:t>Press </a:t>
            </a:r>
            <a:r>
              <a:rPr lang="en-ZA" altLang="en-GB" dirty="0"/>
              <a:t>equals for the answer. </a:t>
            </a:r>
            <a:endParaRPr lang="en-ZA" altLang="en-GB" dirty="0" smtClean="0"/>
          </a:p>
          <a:p>
            <a:pPr marL="342900" indent="-342900">
              <a:spcBef>
                <a:spcPts val="1200"/>
              </a:spcBef>
              <a:buFont typeface="Arial" panose="020B0604020202020204" pitchFamily="34" charset="0"/>
              <a:buChar char="•"/>
            </a:pPr>
            <a:r>
              <a:rPr lang="en-ZA" altLang="en-GB" dirty="0" smtClean="0"/>
              <a:t>Basic </a:t>
            </a:r>
            <a:r>
              <a:rPr lang="en-ZA" altLang="en-GB" dirty="0"/>
              <a:t>calculators do the operations in the same order that you press the keys. </a:t>
            </a:r>
            <a:endParaRPr lang="en-ZA" altLang="en-GB" dirty="0" smtClean="0"/>
          </a:p>
          <a:p>
            <a:pPr marL="342900" indent="-342900">
              <a:spcBef>
                <a:spcPts val="1200"/>
              </a:spcBef>
              <a:buFont typeface="Arial" panose="020B0604020202020204" pitchFamily="34" charset="0"/>
              <a:buChar char="•"/>
            </a:pPr>
            <a:r>
              <a:rPr lang="en-ZA" altLang="en-GB" dirty="0" smtClean="0"/>
              <a:t>Scientific </a:t>
            </a:r>
            <a:r>
              <a:rPr lang="en-ZA" altLang="en-GB" dirty="0"/>
              <a:t>calculators follow the BODMAS order of operations. </a:t>
            </a:r>
            <a:endParaRPr lang="en-GB" dirty="0"/>
          </a:p>
        </p:txBody>
      </p:sp>
      <p:sp>
        <p:nvSpPr>
          <p:cNvPr id="4" name="Text Placeholder 3"/>
          <p:cNvSpPr>
            <a:spLocks noGrp="1"/>
          </p:cNvSpPr>
          <p:nvPr>
            <p:ph type="body" sz="quarter" idx="10"/>
          </p:nvPr>
        </p:nvSpPr>
        <p:spPr>
          <a:xfrm>
            <a:off x="399289" y="2066443"/>
            <a:ext cx="7905751" cy="301871"/>
          </a:xfrm>
        </p:spPr>
        <p:txBody>
          <a:bodyPr/>
          <a:lstStyle/>
          <a:p>
            <a:r>
              <a:rPr lang="en-ZA" dirty="0"/>
              <a:t>Unit 2.1</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92967" y="2021801"/>
            <a:ext cx="7676248" cy="4705985"/>
          </a:xfrm>
        </p:spPr>
        <p:txBody>
          <a:bodyPr>
            <a:normAutofit/>
          </a:bodyPr>
          <a:lstStyle/>
          <a:p>
            <a:pPr marL="0" indent="0">
              <a:buNone/>
            </a:pPr>
            <a:endParaRPr lang="en-ZA" b="1" dirty="0" smtClean="0">
              <a:sym typeface="+mn-ea"/>
            </a:endParaRPr>
          </a:p>
          <a:p>
            <a:pPr marL="0" indent="0">
              <a:buNone/>
            </a:pPr>
            <a:endParaRPr lang="en-ZA" b="1" dirty="0">
              <a:sym typeface="+mn-ea"/>
            </a:endParaRPr>
          </a:p>
          <a:p>
            <a:pPr marL="0" indent="0">
              <a:buNone/>
            </a:pPr>
            <a:endParaRPr lang="en-ZA" b="1" dirty="0">
              <a:sym typeface="+mn-ea"/>
            </a:endParaRPr>
          </a:p>
          <a:p>
            <a:pPr marL="0" indent="0">
              <a:buNone/>
            </a:pPr>
            <a:endParaRPr lang="en-ZA" b="1" dirty="0" smtClean="0">
              <a:sym typeface="+mn-ea"/>
            </a:endParaRPr>
          </a:p>
          <a:p>
            <a:pPr marL="0" indent="0">
              <a:buNone/>
            </a:pPr>
            <a:r>
              <a:rPr lang="en-ZA" b="1" dirty="0" smtClean="0">
                <a:sym typeface="+mn-ea"/>
              </a:rPr>
              <a:t>Squares </a:t>
            </a:r>
            <a:endParaRPr lang="en-ZA" b="1" dirty="0" smtClean="0">
              <a:sym typeface="+mn-ea"/>
            </a:endParaRPr>
          </a:p>
          <a:p>
            <a:pPr marL="361950" indent="-180975">
              <a:buFont typeface="Arial" panose="020B0604020202020204" pitchFamily="34" charset="0"/>
              <a:buChar char="•"/>
            </a:pPr>
            <a:r>
              <a:rPr lang="en-ZA" sz="1800" dirty="0" smtClean="0">
                <a:sym typeface="+mn-ea"/>
              </a:rPr>
              <a:t>The number that is being raised to the power is called the </a:t>
            </a:r>
            <a:r>
              <a:rPr lang="en-ZA" sz="1800" b="1" dirty="0" smtClean="0">
                <a:sym typeface="+mn-ea"/>
              </a:rPr>
              <a:t>base</a:t>
            </a:r>
            <a:r>
              <a:rPr lang="en-ZA" sz="1800" dirty="0" smtClean="0">
                <a:sym typeface="+mn-ea"/>
              </a:rPr>
              <a:t>. </a:t>
            </a:r>
            <a:endParaRPr lang="en-ZA" sz="1800" dirty="0" smtClean="0">
              <a:sym typeface="+mn-ea"/>
            </a:endParaRPr>
          </a:p>
          <a:p>
            <a:pPr marL="361950" indent="-180975">
              <a:buFont typeface="Arial" panose="020B0604020202020204" pitchFamily="34" charset="0"/>
              <a:buChar char="•"/>
            </a:pPr>
            <a:r>
              <a:rPr lang="en-ZA" sz="1800" dirty="0" smtClean="0">
                <a:sym typeface="+mn-ea"/>
              </a:rPr>
              <a:t>The number that the base is raised to is called the </a:t>
            </a:r>
            <a:r>
              <a:rPr lang="en-ZA" sz="1800" b="1" dirty="0" smtClean="0">
                <a:sym typeface="+mn-ea"/>
              </a:rPr>
              <a:t>exponent</a:t>
            </a:r>
            <a:r>
              <a:rPr lang="en-ZA" sz="1800" dirty="0" smtClean="0">
                <a:sym typeface="+mn-ea"/>
              </a:rPr>
              <a:t>.</a:t>
            </a:r>
            <a:endParaRPr lang="en-ZA" sz="1800" dirty="0" smtClean="0">
              <a:sym typeface="+mn-ea"/>
            </a:endParaRPr>
          </a:p>
          <a:p>
            <a:pPr marL="361950" indent="-180975">
              <a:buFont typeface="Arial" panose="020B0604020202020204" pitchFamily="34" charset="0"/>
              <a:buChar char="•"/>
            </a:pPr>
            <a:r>
              <a:rPr lang="en-ZA" sz="1800" dirty="0" smtClean="0">
                <a:sym typeface="+mn-ea"/>
              </a:rPr>
              <a:t>3 squared is written 3</a:t>
            </a:r>
            <a:r>
              <a:rPr lang="en-ZA" sz="1800" baseline="30000" dirty="0" smtClean="0">
                <a:sym typeface="+mn-ea"/>
              </a:rPr>
              <a:t>2</a:t>
            </a:r>
            <a:r>
              <a:rPr lang="en-ZA" sz="1800" dirty="0" smtClean="0">
                <a:sym typeface="+mn-ea"/>
              </a:rPr>
              <a:t> and means 3 </a:t>
            </a:r>
            <a:r>
              <a:rPr lang="en-ZA" sz="1800" dirty="0" smtClean="0">
                <a:latin typeface="Arial" panose="020B0604020202020204" pitchFamily="34" charset="0"/>
                <a:sym typeface="+mn-ea"/>
              </a:rPr>
              <a:t>×</a:t>
            </a:r>
            <a:r>
              <a:rPr lang="en-ZA" sz="1800" dirty="0" smtClean="0">
                <a:sym typeface="+mn-ea"/>
              </a:rPr>
              <a:t> 3. </a:t>
            </a:r>
            <a:endParaRPr lang="en-ZA" sz="1800" dirty="0" smtClean="0">
              <a:sym typeface="+mn-ea"/>
            </a:endParaRPr>
          </a:p>
          <a:p>
            <a:pPr marL="361950" indent="-180975">
              <a:buFont typeface="Arial" panose="020B0604020202020204" pitchFamily="34" charset="0"/>
              <a:buChar char="•"/>
            </a:pPr>
            <a:r>
              <a:rPr lang="en-ZA" sz="1800" dirty="0" smtClean="0">
                <a:sym typeface="+mn-ea"/>
              </a:rPr>
              <a:t>On a calculator, press the number key, followed by           key.</a:t>
            </a:r>
            <a:endParaRPr lang="en-ZA" sz="1800" dirty="0" smtClean="0">
              <a:sym typeface="+mn-ea"/>
            </a:endParaRPr>
          </a:p>
          <a:p>
            <a:pPr marL="361950" indent="-180975">
              <a:buFont typeface="Arial" panose="020B0604020202020204" pitchFamily="34" charset="0"/>
              <a:buChar char="•"/>
            </a:pPr>
            <a:r>
              <a:rPr lang="en-ZA" sz="1800" dirty="0" smtClean="0">
                <a:sym typeface="+mn-ea"/>
              </a:rPr>
              <a:t> For example, 16          gives an answer of 256 (without pressing the equals key)</a:t>
            </a:r>
            <a:endParaRPr lang="en-ZA" sz="1800" dirty="0" smtClean="0">
              <a:sym typeface="+mn-ea"/>
            </a:endParaRPr>
          </a:p>
        </p:txBody>
      </p:sp>
      <p:pic>
        <p:nvPicPr>
          <p:cNvPr id="23" name="Picture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870974" y="2483779"/>
            <a:ext cx="2756432" cy="3257001"/>
          </a:xfrm>
          <a:prstGeom prst="rect">
            <a:avLst/>
          </a:prstGeom>
          <a:noFill/>
          <a:ln>
            <a:noFill/>
          </a:ln>
        </p:spPr>
      </p:pic>
      <p:cxnSp>
        <p:nvCxnSpPr>
          <p:cNvPr id="16" name="Straight Arrow Connector 15"/>
          <p:cNvCxnSpPr/>
          <p:nvPr/>
        </p:nvCxnSpPr>
        <p:spPr>
          <a:xfrm>
            <a:off x="3818628" y="3186379"/>
            <a:ext cx="105529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2786922" y="1986331"/>
            <a:ext cx="1328126" cy="1328126"/>
          </a:xfrm>
          <a:prstGeom prst="ellipse">
            <a:avLst/>
          </a:prstGeom>
          <a:solidFill>
            <a:schemeClr val="bg1">
              <a:lumMod val="9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altLang="en-GB" dirty="0">
                <a:sym typeface="+mn-ea"/>
              </a:rPr>
              <a:t>Squares, square roots, cubes, cube roots</a:t>
            </a:r>
            <a:endParaRPr lang="en-GB" dirty="0"/>
          </a:p>
        </p:txBody>
      </p:sp>
      <p:sp>
        <p:nvSpPr>
          <p:cNvPr id="4" name="Text Placeholder 3"/>
          <p:cNvSpPr>
            <a:spLocks noGrp="1"/>
          </p:cNvSpPr>
          <p:nvPr>
            <p:ph type="body" sz="quarter" idx="10"/>
          </p:nvPr>
        </p:nvSpPr>
        <p:spPr/>
        <p:txBody>
          <a:bodyPr/>
          <a:lstStyle/>
          <a:p>
            <a:r>
              <a:rPr lang="en-ZA" dirty="0"/>
              <a:t>Unit 2.1</a:t>
            </a:r>
            <a:endParaRPr lang="en-GB" dirty="0"/>
          </a:p>
        </p:txBody>
      </p:sp>
      <p:sp>
        <p:nvSpPr>
          <p:cNvPr id="3" name="TextBox 2"/>
          <p:cNvSpPr txBox="1"/>
          <p:nvPr/>
        </p:nvSpPr>
        <p:spPr>
          <a:xfrm>
            <a:off x="3081818" y="2098512"/>
            <a:ext cx="861133" cy="1200329"/>
          </a:xfrm>
          <a:prstGeom prst="rect">
            <a:avLst/>
          </a:prstGeom>
          <a:noFill/>
        </p:spPr>
        <p:txBody>
          <a:bodyPr wrap="none" rtlCol="0">
            <a:spAutoFit/>
          </a:bodyPr>
          <a:lstStyle/>
          <a:p>
            <a:r>
              <a:rPr lang="en-ZA" sz="7200" b="1" dirty="0" smtClean="0">
                <a:solidFill>
                  <a:srgbClr val="9CD043"/>
                </a:solidFill>
              </a:rPr>
              <a:t>3</a:t>
            </a:r>
            <a:r>
              <a:rPr lang="en-ZA" sz="4800" baseline="65000" dirty="0" smtClean="0">
                <a:solidFill>
                  <a:srgbClr val="9CD043"/>
                </a:solidFill>
              </a:rPr>
              <a:t>2</a:t>
            </a:r>
            <a:endParaRPr lang="en-ZA" sz="4800" baseline="65000" dirty="0">
              <a:solidFill>
                <a:srgbClr val="9CD043"/>
              </a:solidFill>
            </a:endParaRPr>
          </a:p>
        </p:txBody>
      </p:sp>
      <p:cxnSp>
        <p:nvCxnSpPr>
          <p:cNvPr id="12" name="Straight Arrow Connector 11"/>
          <p:cNvCxnSpPr/>
          <p:nvPr/>
        </p:nvCxnSpPr>
        <p:spPr>
          <a:xfrm>
            <a:off x="3907768" y="2389518"/>
            <a:ext cx="96615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672631" y="2698676"/>
            <a:ext cx="1201295" cy="157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927590" y="2196703"/>
            <a:ext cx="1089850" cy="369332"/>
          </a:xfrm>
          <a:prstGeom prst="rect">
            <a:avLst/>
          </a:prstGeom>
          <a:noFill/>
        </p:spPr>
        <p:txBody>
          <a:bodyPr wrap="none" rtlCol="0">
            <a:spAutoFit/>
          </a:bodyPr>
          <a:lstStyle/>
          <a:p>
            <a:r>
              <a:rPr lang="en-ZA" b="1" dirty="0" smtClean="0">
                <a:solidFill>
                  <a:srgbClr val="0D9293"/>
                </a:solidFill>
              </a:rPr>
              <a:t>Exponent</a:t>
            </a:r>
            <a:endParaRPr lang="en-ZA" b="1" dirty="0">
              <a:solidFill>
                <a:srgbClr val="0D9293"/>
              </a:solidFill>
            </a:endParaRPr>
          </a:p>
        </p:txBody>
      </p:sp>
      <p:sp>
        <p:nvSpPr>
          <p:cNvPr id="19" name="TextBox 18"/>
          <p:cNvSpPr txBox="1"/>
          <p:nvPr/>
        </p:nvSpPr>
        <p:spPr>
          <a:xfrm>
            <a:off x="4935874" y="2529783"/>
            <a:ext cx="635110" cy="369332"/>
          </a:xfrm>
          <a:prstGeom prst="rect">
            <a:avLst/>
          </a:prstGeom>
          <a:noFill/>
        </p:spPr>
        <p:txBody>
          <a:bodyPr wrap="none" rtlCol="0">
            <a:spAutoFit/>
          </a:bodyPr>
          <a:lstStyle/>
          <a:p>
            <a:r>
              <a:rPr lang="en-ZA" b="1" dirty="0" smtClean="0">
                <a:solidFill>
                  <a:srgbClr val="0D9293"/>
                </a:solidFill>
              </a:rPr>
              <a:t>Base</a:t>
            </a:r>
            <a:endParaRPr lang="en-ZA" b="1" dirty="0">
              <a:solidFill>
                <a:srgbClr val="0D9293"/>
              </a:solidFill>
            </a:endParaRPr>
          </a:p>
        </p:txBody>
      </p:sp>
      <p:sp>
        <p:nvSpPr>
          <p:cNvPr id="20" name="TextBox 19"/>
          <p:cNvSpPr txBox="1"/>
          <p:nvPr/>
        </p:nvSpPr>
        <p:spPr>
          <a:xfrm>
            <a:off x="4927590" y="3001713"/>
            <a:ext cx="794256" cy="369332"/>
          </a:xfrm>
          <a:prstGeom prst="rect">
            <a:avLst/>
          </a:prstGeom>
          <a:noFill/>
        </p:spPr>
        <p:txBody>
          <a:bodyPr wrap="none" rtlCol="0">
            <a:spAutoFit/>
          </a:bodyPr>
          <a:lstStyle/>
          <a:p>
            <a:r>
              <a:rPr lang="en-ZA" b="1" dirty="0" smtClean="0">
                <a:solidFill>
                  <a:srgbClr val="0D9293"/>
                </a:solidFill>
              </a:rPr>
              <a:t>Power</a:t>
            </a:r>
            <a:endParaRPr lang="en-ZA" b="1" dirty="0">
              <a:solidFill>
                <a:srgbClr val="0D9293"/>
              </a:solidFill>
            </a:endParaRPr>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1846" y="5122294"/>
            <a:ext cx="379876" cy="360000"/>
          </a:xfrm>
          <a:prstGeom prst="rect">
            <a:avLst/>
          </a:prstGeom>
        </p:spPr>
      </p:pic>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7593" y="5482294"/>
            <a:ext cx="379876" cy="36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2" presetClass="entr" presetSubtype="8" fill="hold" grpId="0"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 calcmode="lin" valueType="num">
                                      <p:cBhvr additive="base">
                                        <p:cTn id="16"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 calcmode="lin" valueType="num">
                                      <p:cBhvr additive="base">
                                        <p:cTn id="22"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anim calcmode="lin" valueType="num">
                                      <p:cBhvr additive="base">
                                        <p:cTn id="38"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53" presetClass="entr" presetSubtype="16" fill="hold" nodeType="with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anim calcmode="lin" valueType="num">
                                      <p:cBhvr>
                                        <p:cTn id="4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18">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5">
                                            <p:txEl>
                                              <p:pRg st="7" end="7"/>
                                            </p:txEl>
                                          </p:spTgt>
                                        </p:tgtEl>
                                        <p:attrNameLst>
                                          <p:attrName>style.visibility</p:attrName>
                                        </p:attrNameLst>
                                      </p:cBhvr>
                                      <p:to>
                                        <p:strVal val="visible"/>
                                      </p:to>
                                    </p:set>
                                    <p:anim calcmode="lin" valueType="num">
                                      <p:cBhvr additive="base">
                                        <p:cTn id="54"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22" presetClass="entr" presetSubtype="8"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left)">
                                      <p:cBhvr>
                                        <p:cTn id="65" dur="500"/>
                                        <p:tgtEl>
                                          <p:spTgt spid="16"/>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500" fill="hold"/>
                                        <p:tgtEl>
                                          <p:spTgt spid="20"/>
                                        </p:tgtEl>
                                        <p:attrNameLst>
                                          <p:attrName>ppt_w</p:attrName>
                                        </p:attrNameLst>
                                      </p:cBhvr>
                                      <p:tavLst>
                                        <p:tav tm="0">
                                          <p:val>
                                            <p:fltVal val="0"/>
                                          </p:val>
                                        </p:tav>
                                        <p:tav tm="100000">
                                          <p:val>
                                            <p:strVal val="#ppt_w"/>
                                          </p:val>
                                        </p:tav>
                                      </p:tavLst>
                                    </p:anim>
                                    <p:anim calcmode="lin" valueType="num">
                                      <p:cBhvr>
                                        <p:cTn id="69" dur="500" fill="hold"/>
                                        <p:tgtEl>
                                          <p:spTgt spid="20"/>
                                        </p:tgtEl>
                                        <p:attrNameLst>
                                          <p:attrName>ppt_h</p:attrName>
                                        </p:attrNameLst>
                                      </p:cBhvr>
                                      <p:tavLst>
                                        <p:tav tm="0">
                                          <p:val>
                                            <p:fltVal val="0"/>
                                          </p:val>
                                        </p:tav>
                                        <p:tav tm="100000">
                                          <p:val>
                                            <p:strVal val="#ppt_h"/>
                                          </p:val>
                                        </p:tav>
                                      </p:tavLst>
                                    </p:anim>
                                    <p:animEffect transition="in" filter="fade">
                                      <p:cBhvr>
                                        <p:cTn id="70" dur="5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5">
                                            <p:txEl>
                                              <p:pRg st="8" end="8"/>
                                            </p:txEl>
                                          </p:spTgt>
                                        </p:tgtEl>
                                        <p:attrNameLst>
                                          <p:attrName>style.visibility</p:attrName>
                                        </p:attrNameLst>
                                      </p:cBhvr>
                                      <p:to>
                                        <p:strVal val="visible"/>
                                      </p:to>
                                    </p:set>
                                    <p:anim calcmode="lin" valueType="num">
                                      <p:cBhvr additive="base">
                                        <p:cTn id="75" dur="500" fill="hold"/>
                                        <p:tgtEl>
                                          <p:spTgt spid="5">
                                            <p:txEl>
                                              <p:pRg st="8" end="8"/>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5">
                                            <p:txEl>
                                              <p:pRg st="8" end="8"/>
                                            </p:txEl>
                                          </p:spTgt>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0-#ppt_w/2"/>
                                          </p:val>
                                        </p:tav>
                                        <p:tav tm="100000">
                                          <p:val>
                                            <p:strVal val="#ppt_x"/>
                                          </p:val>
                                        </p:tav>
                                      </p:tavLst>
                                    </p:anim>
                                    <p:anim calcmode="lin" valueType="num">
                                      <p:cBhvr additive="base">
                                        <p:cTn id="8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5">
                                            <p:txEl>
                                              <p:pRg st="9" end="9"/>
                                            </p:txEl>
                                          </p:spTgt>
                                        </p:tgtEl>
                                        <p:attrNameLst>
                                          <p:attrName>style.visibility</p:attrName>
                                        </p:attrNameLst>
                                      </p:cBhvr>
                                      <p:to>
                                        <p:strVal val="visible"/>
                                      </p:to>
                                    </p:set>
                                    <p:anim calcmode="lin" valueType="num">
                                      <p:cBhvr additive="base">
                                        <p:cTn id="85" dur="500" fill="hold"/>
                                        <p:tgtEl>
                                          <p:spTgt spid="5">
                                            <p:txEl>
                                              <p:pRg st="9" end="9"/>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5">
                                            <p:txEl>
                                              <p:pRg st="9" end="9"/>
                                            </p:txEl>
                                          </p:spTgt>
                                        </p:tgtEl>
                                        <p:attrNameLst>
                                          <p:attrName>ppt_y</p:attrName>
                                        </p:attrNameLst>
                                      </p:cBhvr>
                                      <p:tavLst>
                                        <p:tav tm="0">
                                          <p:val>
                                            <p:strVal val="#ppt_y"/>
                                          </p:val>
                                        </p:tav>
                                        <p:tav tm="100000">
                                          <p:val>
                                            <p:strVal val="#ppt_y"/>
                                          </p:val>
                                        </p:tav>
                                      </p:tavLst>
                                    </p:anim>
                                  </p:childTnLst>
                                </p:cTn>
                              </p:par>
                              <p:par>
                                <p:cTn id="87" presetID="2" presetClass="entr" presetSubtype="8" fill="hold" nodeType="withEffect">
                                  <p:stCondLst>
                                    <p:cond delay="0"/>
                                  </p:stCondLst>
                                  <p:childTnLst>
                                    <p:set>
                                      <p:cBhvr>
                                        <p:cTn id="88" dur="1" fill="hold">
                                          <p:stCondLst>
                                            <p:cond delay="0"/>
                                          </p:stCondLst>
                                        </p:cTn>
                                        <p:tgtEl>
                                          <p:spTgt spid="22"/>
                                        </p:tgtEl>
                                        <p:attrNameLst>
                                          <p:attrName>style.visibility</p:attrName>
                                        </p:attrNameLst>
                                      </p:cBhvr>
                                      <p:to>
                                        <p:strVal val="visible"/>
                                      </p:to>
                                    </p:set>
                                    <p:anim calcmode="lin" valueType="num">
                                      <p:cBhvr additive="base">
                                        <p:cTn id="89" dur="500" fill="hold"/>
                                        <p:tgtEl>
                                          <p:spTgt spid="22"/>
                                        </p:tgtEl>
                                        <p:attrNameLst>
                                          <p:attrName>ppt_x</p:attrName>
                                        </p:attrNameLst>
                                      </p:cBhvr>
                                      <p:tavLst>
                                        <p:tav tm="0">
                                          <p:val>
                                            <p:strVal val="0-#ppt_w/2"/>
                                          </p:val>
                                        </p:tav>
                                        <p:tav tm="100000">
                                          <p:val>
                                            <p:strVal val="#ppt_x"/>
                                          </p:val>
                                        </p:tav>
                                      </p:tavLst>
                                    </p:anim>
                                    <p:anim calcmode="lin" valueType="num">
                                      <p:cBhvr additive="base">
                                        <p:cTn id="9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5" grpId="0" animBg="1"/>
      <p:bldP spid="3"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92760" y="2021840"/>
            <a:ext cx="7676515" cy="4019550"/>
          </a:xfrm>
        </p:spPr>
        <p:txBody>
          <a:bodyPr>
            <a:normAutofit/>
          </a:bodyPr>
          <a:lstStyle/>
          <a:p>
            <a:pPr marL="0" indent="0">
              <a:buNone/>
            </a:pPr>
            <a:endParaRPr lang="en-ZA" b="1" dirty="0" smtClean="0">
              <a:sym typeface="+mn-ea"/>
            </a:endParaRPr>
          </a:p>
          <a:p>
            <a:pPr marL="0" indent="0">
              <a:buNone/>
            </a:pPr>
            <a:endParaRPr lang="en-ZA" b="1" dirty="0">
              <a:sym typeface="+mn-ea"/>
            </a:endParaRPr>
          </a:p>
          <a:p>
            <a:pPr marL="0" indent="0">
              <a:buNone/>
            </a:pPr>
            <a:endParaRPr lang="en-ZA" b="1" dirty="0">
              <a:sym typeface="+mn-ea"/>
            </a:endParaRPr>
          </a:p>
          <a:p>
            <a:pPr marL="0" indent="0">
              <a:buNone/>
            </a:pPr>
            <a:endParaRPr lang="en-ZA" b="1" dirty="0" smtClean="0">
              <a:sym typeface="+mn-ea"/>
            </a:endParaRPr>
          </a:p>
          <a:p>
            <a:pPr marL="0" indent="0">
              <a:buNone/>
            </a:pPr>
            <a:r>
              <a:rPr lang="en-ZA" b="1" dirty="0" smtClean="0">
                <a:sym typeface="+mn-ea"/>
              </a:rPr>
              <a:t>Square roots </a:t>
            </a:r>
            <a:endParaRPr lang="en-ZA" b="1" dirty="0" smtClean="0">
              <a:sym typeface="+mn-ea"/>
            </a:endParaRPr>
          </a:p>
          <a:p>
            <a:pPr marL="361950" indent="-180975">
              <a:buFont typeface="Arial" panose="020B0604020202020204" pitchFamily="34" charset="0"/>
              <a:buChar char="•"/>
            </a:pPr>
            <a:r>
              <a:rPr lang="en-ZA" altLang="en-US" dirty="0">
                <a:sym typeface="+mn-ea"/>
              </a:rPr>
              <a:t>The number that is squared is the </a:t>
            </a:r>
            <a:r>
              <a:rPr lang="en-ZA" altLang="en-US" b="1" dirty="0">
                <a:sym typeface="+mn-ea"/>
              </a:rPr>
              <a:t>square root</a:t>
            </a:r>
            <a:r>
              <a:rPr lang="en-ZA" altLang="en-US" dirty="0">
                <a:sym typeface="+mn-ea"/>
              </a:rPr>
              <a:t>. </a:t>
            </a:r>
            <a:endParaRPr lang="en-ZA" altLang="en-US" dirty="0">
              <a:sym typeface="+mn-ea"/>
            </a:endParaRPr>
          </a:p>
          <a:p>
            <a:pPr marL="361950" indent="-180975">
              <a:buFont typeface="Arial" panose="020B0604020202020204" pitchFamily="34" charset="0"/>
              <a:buChar char="•"/>
            </a:pPr>
            <a:r>
              <a:rPr lang="en-ZA" altLang="en-US" dirty="0">
                <a:sym typeface="+mn-ea"/>
              </a:rPr>
              <a:t>So the square root of (4)</a:t>
            </a:r>
            <a:r>
              <a:rPr lang="en-ZA" altLang="en-US" baseline="30000" dirty="0">
                <a:sym typeface="+mn-ea"/>
              </a:rPr>
              <a:t>2</a:t>
            </a:r>
            <a:r>
              <a:rPr lang="en-ZA" altLang="en-US" dirty="0">
                <a:sym typeface="+mn-ea"/>
              </a:rPr>
              <a:t> is 4.  </a:t>
            </a:r>
            <a:endParaRPr lang="en-ZA" altLang="en-US" dirty="0">
              <a:sym typeface="+mn-ea"/>
            </a:endParaRPr>
          </a:p>
          <a:p>
            <a:pPr marL="361950" indent="-180975">
              <a:buFont typeface="Arial" panose="020B0604020202020204" pitchFamily="34" charset="0"/>
              <a:buChar char="•"/>
            </a:pPr>
            <a:r>
              <a:rPr lang="en-ZA" altLang="en-US" dirty="0">
                <a:sym typeface="+mn-ea"/>
              </a:rPr>
              <a:t>On a calculator, enter the number and then  </a:t>
            </a:r>
            <a:endParaRPr lang="en-US" dirty="0"/>
          </a:p>
          <a:p>
            <a:endParaRPr lang="en-ZA" dirty="0">
              <a:sym typeface="+mn-ea"/>
            </a:endParaRPr>
          </a:p>
          <a:p>
            <a:endParaRPr lang="en-ZA" sz="1800" dirty="0">
              <a:sym typeface="+mn-ea"/>
            </a:endParaRPr>
          </a:p>
          <a:p>
            <a:endParaRPr lang="en-ZA" altLang="en-US" sz="1800" dirty="0">
              <a:sym typeface="+mn-ea"/>
            </a:endParaRPr>
          </a:p>
        </p:txBody>
      </p:sp>
      <p:cxnSp>
        <p:nvCxnSpPr>
          <p:cNvPr id="16" name="Straight Arrow Connector 15"/>
          <p:cNvCxnSpPr/>
          <p:nvPr/>
        </p:nvCxnSpPr>
        <p:spPr>
          <a:xfrm>
            <a:off x="3720501" y="2634289"/>
            <a:ext cx="105529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ZA" altLang="en-GB" dirty="0">
                <a:sym typeface="+mn-ea"/>
              </a:rPr>
              <a:t>Squares, square roots, cubes, cube roots</a:t>
            </a:r>
            <a:endParaRPr lang="en-GB" dirty="0"/>
          </a:p>
        </p:txBody>
      </p:sp>
      <p:sp>
        <p:nvSpPr>
          <p:cNvPr id="4" name="Text Placeholder 3"/>
          <p:cNvSpPr>
            <a:spLocks noGrp="1"/>
          </p:cNvSpPr>
          <p:nvPr>
            <p:ph type="body" sz="quarter" idx="10"/>
          </p:nvPr>
        </p:nvSpPr>
        <p:spPr/>
        <p:txBody>
          <a:bodyPr/>
          <a:lstStyle/>
          <a:p>
            <a:r>
              <a:rPr lang="en-ZA" dirty="0"/>
              <a:t>Unit 2.1</a:t>
            </a:r>
            <a:endParaRPr lang="en-GB" dirty="0"/>
          </a:p>
        </p:txBody>
      </p:sp>
      <p:grpSp>
        <p:nvGrpSpPr>
          <p:cNvPr id="8" name="Group 7"/>
          <p:cNvGrpSpPr/>
          <p:nvPr/>
        </p:nvGrpSpPr>
        <p:grpSpPr>
          <a:xfrm>
            <a:off x="2089108" y="2029461"/>
            <a:ext cx="1328126" cy="1328126"/>
            <a:chOff x="1640536" y="1986331"/>
            <a:chExt cx="1328126" cy="1328126"/>
          </a:xfrm>
        </p:grpSpPr>
        <p:sp>
          <p:nvSpPr>
            <p:cNvPr id="15" name="Oval 14"/>
            <p:cNvSpPr/>
            <p:nvPr/>
          </p:nvSpPr>
          <p:spPr>
            <a:xfrm>
              <a:off x="1640536" y="1986331"/>
              <a:ext cx="1328126" cy="1328126"/>
            </a:xfrm>
            <a:prstGeom prst="ellipse">
              <a:avLst/>
            </a:prstGeom>
            <a:solidFill>
              <a:schemeClr val="bg1">
                <a:lumMod val="9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TextBox 2"/>
            <p:cNvSpPr txBox="1"/>
            <p:nvPr/>
          </p:nvSpPr>
          <p:spPr>
            <a:xfrm>
              <a:off x="1935432" y="2098512"/>
              <a:ext cx="861133" cy="1200329"/>
            </a:xfrm>
            <a:prstGeom prst="rect">
              <a:avLst/>
            </a:prstGeom>
            <a:noFill/>
          </p:spPr>
          <p:txBody>
            <a:bodyPr wrap="none" rtlCol="0">
              <a:spAutoFit/>
            </a:bodyPr>
            <a:lstStyle/>
            <a:p>
              <a:r>
                <a:rPr lang="en-ZA" sz="7200" b="1" dirty="0" smtClean="0">
                  <a:solidFill>
                    <a:srgbClr val="9CD043"/>
                  </a:solidFill>
                </a:rPr>
                <a:t>3</a:t>
              </a:r>
              <a:r>
                <a:rPr lang="en-ZA" sz="4800" baseline="65000" dirty="0" smtClean="0">
                  <a:solidFill>
                    <a:srgbClr val="9CD043"/>
                  </a:solidFill>
                </a:rPr>
                <a:t>2</a:t>
              </a:r>
              <a:endParaRPr lang="en-ZA" sz="4800" baseline="65000" dirty="0">
                <a:solidFill>
                  <a:srgbClr val="9CD043"/>
                </a:solidFill>
              </a:endParaRPr>
            </a:p>
          </p:txBody>
        </p:sp>
      </p:grpSp>
      <p:pic>
        <p:nvPicPr>
          <p:cNvPr id="21" name="Picture 2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515717" y="4797726"/>
            <a:ext cx="379876" cy="359638"/>
          </a:xfrm>
          <a:prstGeom prst="rect">
            <a:avLst/>
          </a:prstGeom>
        </p:spPr>
      </p:pic>
      <mc:AlternateContent xmlns:mc="http://schemas.openxmlformats.org/markup-compatibility/2006">
        <mc:Choice xmlns:a14="http://schemas.microsoft.com/office/drawing/2010/main" Requires="a14">
          <p:sp>
            <p:nvSpPr>
              <p:cNvPr id="7" name="TextBox 6"/>
              <p:cNvSpPr txBox="1"/>
              <p:nvPr/>
            </p:nvSpPr>
            <p:spPr>
              <a:xfrm>
                <a:off x="5023818" y="2118864"/>
                <a:ext cx="1362424" cy="10211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ad>
                        <m:radPr>
                          <m:degHide m:val="on"/>
                          <m:ctrlPr>
                            <a:rPr lang="en-ZA" sz="5400" b="1" i="1" dirty="0" smtClean="0">
                              <a:solidFill>
                                <a:srgbClr val="0D9293"/>
                              </a:solidFill>
                              <a:latin typeface="Cambria Math" panose="02040503050406030204" pitchFamily="18" charset="0"/>
                              <a:ea typeface="Cambria Math" panose="02040503050406030204" pitchFamily="18" charset="0"/>
                            </a:rPr>
                          </m:ctrlPr>
                        </m:radPr>
                        <m:deg/>
                        <m:e>
                          <m:r>
                            <a:rPr lang="en-ZA" sz="5400" b="1" i="1" dirty="0" smtClean="0">
                              <a:solidFill>
                                <a:srgbClr val="0D9293"/>
                              </a:solidFill>
                              <a:latin typeface="Cambria Math" panose="02040503050406030204" pitchFamily="18" charset="0"/>
                              <a:ea typeface="Cambria Math" panose="02040503050406030204" pitchFamily="18" charset="0"/>
                            </a:rPr>
                            <m:t>𝟗</m:t>
                          </m:r>
                        </m:e>
                      </m:rad>
                      <m:r>
                        <a:rPr lang="en-ZA" sz="5400" b="1" i="1" dirty="0" smtClean="0">
                          <a:solidFill>
                            <a:srgbClr val="0D9293"/>
                          </a:solidFill>
                          <a:latin typeface="Cambria Math" panose="02040503050406030204" pitchFamily="18" charset="0"/>
                          <a:ea typeface="Cambria Math" panose="02040503050406030204" pitchFamily="18" charset="0"/>
                        </a:rPr>
                        <m:t> </m:t>
                      </m:r>
                    </m:oMath>
                  </m:oMathPara>
                </a14:m>
                <a:endParaRPr lang="en-ZA" sz="5400" b="1" dirty="0">
                  <a:solidFill>
                    <a:srgbClr val="0D9293"/>
                  </a:solidFill>
                </a:endParaRPr>
              </a:p>
            </p:txBody>
          </p:sp>
        </mc:Choice>
        <mc:Fallback>
          <p:sp>
            <p:nvSpPr>
              <p:cNvPr id="7" name="TextBox 6"/>
              <p:cNvSpPr txBox="1">
                <a:spLocks noRot="1" noChangeAspect="1" noMove="1" noResize="1" noEditPoints="1" noAdjustHandles="1" noChangeArrowheads="1" noChangeShapeType="1" noTextEdit="1"/>
              </p:cNvSpPr>
              <p:nvPr/>
            </p:nvSpPr>
            <p:spPr>
              <a:xfrm>
                <a:off x="5023818" y="2118864"/>
                <a:ext cx="1362424" cy="1021113"/>
              </a:xfrm>
              <a:prstGeom prst="rect">
                <a:avLst/>
              </a:prstGeom>
              <a:blipFill rotWithShape="1">
                <a:blip r:embed="rId2"/>
                <a:stretch>
                  <a:fillRect/>
                </a:stretch>
              </a:blipFill>
            </p:spPr>
            <p:txBody>
              <a:bodyPr/>
              <a:lstStyle/>
              <a:p>
                <a:r>
                  <a:rPr lang="en-ZA">
                    <a:noFill/>
                  </a:rPr>
                  <a:t> </a:t>
                </a:r>
                <a:endParaRPr lang="en-ZA">
                  <a:noFill/>
                </a:endParaRP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 calcmode="lin" valueType="num">
                                      <p:cBhvr additive="base">
                                        <p:cTn id="12"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 calcmode="lin" valueType="num">
                                      <p:cBhvr additive="base">
                                        <p:cTn id="18"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 calcmode="lin" valueType="num">
                                      <p:cBhvr additive="base">
                                        <p:cTn id="34"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5">
                                            <p:txEl>
                                              <p:pRg st="7" end="7"/>
                                            </p:txEl>
                                          </p:spTgt>
                                        </p:tgtEl>
                                        <p:attrNameLst>
                                          <p:attrName>style.visibility</p:attrName>
                                        </p:attrNameLst>
                                      </p:cBhvr>
                                      <p:to>
                                        <p:strVal val="visible"/>
                                      </p:to>
                                    </p:set>
                                    <p:anim calcmode="lin" valueType="num">
                                      <p:cBhvr additive="base">
                                        <p:cTn id="40"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5">
                                            <p:txEl>
                                              <p:pRg st="7" end="7"/>
                                            </p:txEl>
                                          </p:spTgt>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0-#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GB" sz="4200" dirty="0">
                <a:sym typeface="+mn-ea"/>
              </a:rPr>
              <a:t>Raising numbers to higher powers</a:t>
            </a:r>
            <a:endParaRPr lang="en-ZA" altLang="en-GB" sz="4200" dirty="0">
              <a:sym typeface="+mn-ea"/>
            </a:endParaRPr>
          </a:p>
        </p:txBody>
      </p:sp>
      <p:sp>
        <p:nvSpPr>
          <p:cNvPr id="3" name="Content Placeholder 2"/>
          <p:cNvSpPr>
            <a:spLocks noGrp="1"/>
          </p:cNvSpPr>
          <p:nvPr>
            <p:ph idx="1"/>
          </p:nvPr>
        </p:nvSpPr>
        <p:spPr>
          <a:xfrm>
            <a:off x="399289" y="1656207"/>
            <a:ext cx="7905751" cy="4129939"/>
          </a:xfrm>
        </p:spPr>
        <p:txBody>
          <a:bodyPr/>
          <a:lstStyle/>
          <a:p>
            <a:r>
              <a:rPr lang="en-ZA" dirty="0">
                <a:sym typeface="+mn-ea"/>
              </a:rPr>
              <a:t>3 cubed is written 3</a:t>
            </a:r>
            <a:r>
              <a:rPr lang="en-ZA" baseline="30000" dirty="0">
                <a:sym typeface="+mn-ea"/>
              </a:rPr>
              <a:t>3</a:t>
            </a:r>
            <a:r>
              <a:rPr lang="en-ZA" dirty="0">
                <a:sym typeface="+mn-ea"/>
              </a:rPr>
              <a:t> and means 3 </a:t>
            </a:r>
            <a:r>
              <a:rPr lang="en-ZA" dirty="0">
                <a:latin typeface="Arial" panose="020B0604020202020204" pitchFamily="34" charset="0"/>
                <a:sym typeface="+mn-ea"/>
              </a:rPr>
              <a:t>×</a:t>
            </a:r>
            <a:r>
              <a:rPr lang="en-ZA" dirty="0">
                <a:sym typeface="+mn-ea"/>
              </a:rPr>
              <a:t> 3 </a:t>
            </a:r>
            <a:r>
              <a:rPr lang="en-ZA" dirty="0">
                <a:latin typeface="Arial" panose="020B0604020202020204" pitchFamily="34" charset="0"/>
                <a:sym typeface="+mn-ea"/>
              </a:rPr>
              <a:t>×</a:t>
            </a:r>
            <a:r>
              <a:rPr lang="en-ZA" dirty="0">
                <a:sym typeface="+mn-ea"/>
              </a:rPr>
              <a:t> 3. </a:t>
            </a:r>
            <a:endParaRPr lang="en-ZA" dirty="0">
              <a:sym typeface="+mn-ea"/>
            </a:endParaRPr>
          </a:p>
          <a:p>
            <a:r>
              <a:rPr lang="en-ZA" dirty="0">
                <a:sym typeface="+mn-ea"/>
              </a:rPr>
              <a:t>On a calculator, </a:t>
            </a:r>
            <a:endParaRPr lang="en-ZA" dirty="0">
              <a:sym typeface="+mn-ea"/>
            </a:endParaRPr>
          </a:p>
          <a:p>
            <a:pPr marL="361950" lvl="1" indent="-180975"/>
            <a:r>
              <a:rPr lang="en-ZA" sz="2000" dirty="0">
                <a:sym typeface="+mn-ea"/>
              </a:rPr>
              <a:t>you can multiply the number by itself twice   </a:t>
            </a:r>
            <a:endParaRPr lang="en-ZA" sz="2000" dirty="0">
              <a:sym typeface="+mn-ea"/>
            </a:endParaRPr>
          </a:p>
          <a:p>
            <a:pPr marL="361950" lvl="1" indent="0">
              <a:buNone/>
            </a:pPr>
            <a:r>
              <a:rPr lang="en-ZA" sz="2000" dirty="0">
                <a:sym typeface="+mn-ea"/>
              </a:rPr>
              <a:t>or</a:t>
            </a:r>
            <a:endParaRPr lang="en-ZA" sz="2000" dirty="0">
              <a:sym typeface="+mn-ea"/>
            </a:endParaRPr>
          </a:p>
          <a:p>
            <a:pPr marL="361950" lvl="1" indent="-180975"/>
            <a:r>
              <a:rPr lang="en-ZA" sz="2000" dirty="0">
                <a:sym typeface="+mn-ea"/>
              </a:rPr>
              <a:t>square the number and multiply the answer by the number again</a:t>
            </a:r>
            <a:endParaRPr lang="en-ZA" sz="2000" dirty="0">
              <a:sym typeface="+mn-ea"/>
            </a:endParaRPr>
          </a:p>
          <a:p>
            <a:pPr marL="361950" lvl="1" indent="0">
              <a:buNone/>
            </a:pPr>
            <a:r>
              <a:rPr lang="en-ZA" sz="2000" dirty="0">
                <a:sym typeface="+mn-ea"/>
              </a:rPr>
              <a:t>or</a:t>
            </a:r>
            <a:endParaRPr lang="en-ZA" sz="2000" dirty="0">
              <a:sym typeface="+mn-ea"/>
            </a:endParaRPr>
          </a:p>
          <a:p>
            <a:pPr marL="361950" lvl="1" indent="-180975"/>
            <a:r>
              <a:rPr lang="en-ZA" sz="2000" dirty="0">
                <a:sym typeface="+mn-ea"/>
              </a:rPr>
              <a:t>multiply the number by itself and press the equals key:</a:t>
            </a:r>
            <a:endParaRPr lang="en-ZA" sz="2000" dirty="0">
              <a:sym typeface="+mn-ea"/>
            </a:endParaRPr>
          </a:p>
          <a:p>
            <a:pPr marL="361950" lvl="2" indent="0">
              <a:buNone/>
            </a:pPr>
            <a:r>
              <a:rPr lang="en-ZA" sz="2000" dirty="0" smtClean="0">
                <a:sym typeface="+mn-ea"/>
              </a:rPr>
              <a:t>Press </a:t>
            </a:r>
            <a:r>
              <a:rPr lang="en-ZA" sz="2000" dirty="0">
                <a:sym typeface="+mn-ea"/>
              </a:rPr>
              <a:t>5 </a:t>
            </a:r>
            <a:r>
              <a:rPr lang="en-ZA" sz="2000" dirty="0">
                <a:latin typeface="Arial" panose="020B0604020202020204" pitchFamily="34" charset="0"/>
                <a:sym typeface="+mn-ea"/>
              </a:rPr>
              <a:t>×</a:t>
            </a:r>
            <a:r>
              <a:rPr lang="en-ZA" sz="2000" dirty="0">
                <a:sym typeface="+mn-ea"/>
              </a:rPr>
              <a:t> 5 =. 	   Your answer is 25. 	  You have worked out 5</a:t>
            </a:r>
            <a:r>
              <a:rPr lang="en-ZA" sz="2000" baseline="30000" dirty="0">
                <a:sym typeface="+mn-ea"/>
              </a:rPr>
              <a:t>2</a:t>
            </a:r>
            <a:r>
              <a:rPr lang="en-ZA" sz="2000" dirty="0">
                <a:sym typeface="+mn-ea"/>
              </a:rPr>
              <a:t>.</a:t>
            </a:r>
            <a:endParaRPr lang="en-ZA" sz="2000" dirty="0">
              <a:sym typeface="+mn-ea"/>
            </a:endParaRPr>
          </a:p>
          <a:p>
            <a:pPr marL="361950" lvl="2" indent="0">
              <a:buNone/>
            </a:pPr>
            <a:r>
              <a:rPr lang="en-ZA" sz="2000" dirty="0">
                <a:sym typeface="+mn-ea"/>
              </a:rPr>
              <a:t>Press = again. 	   The screen shows 125. 	  You have worked out 5</a:t>
            </a:r>
            <a:r>
              <a:rPr lang="en-ZA" sz="2000" baseline="30000" dirty="0">
                <a:sym typeface="+mn-ea"/>
              </a:rPr>
              <a:t>3</a:t>
            </a:r>
            <a:r>
              <a:rPr lang="en-ZA" sz="2000" dirty="0">
                <a:sym typeface="+mn-ea"/>
              </a:rPr>
              <a:t>. </a:t>
            </a:r>
            <a:endParaRPr lang="en-ZA" sz="2000" dirty="0">
              <a:sym typeface="+mn-ea"/>
            </a:endParaRPr>
          </a:p>
          <a:p>
            <a:pPr marL="361950" lvl="2" indent="0">
              <a:buNone/>
            </a:pPr>
            <a:r>
              <a:rPr lang="en-ZA" sz="2000" dirty="0">
                <a:sym typeface="+mn-ea"/>
              </a:rPr>
              <a:t>Press = again.    The screen shows 625. 	  You have worked out 5</a:t>
            </a:r>
            <a:r>
              <a:rPr lang="en-ZA" sz="2000" baseline="30000" dirty="0">
                <a:sym typeface="+mn-ea"/>
              </a:rPr>
              <a:t>4</a:t>
            </a:r>
            <a:r>
              <a:rPr lang="en-ZA" sz="2000" dirty="0">
                <a:sym typeface="+mn-ea"/>
              </a:rPr>
              <a:t>. </a:t>
            </a:r>
            <a:endParaRPr lang="en-ZA" sz="2000" dirty="0">
              <a:sym typeface="+mn-ea"/>
            </a:endParaRPr>
          </a:p>
          <a:p>
            <a:pPr marL="361950" lvl="3" indent="0">
              <a:buNone/>
            </a:pPr>
            <a:r>
              <a:rPr lang="en-ZA" sz="2000" dirty="0">
                <a:sym typeface="+mn-ea"/>
              </a:rPr>
              <a:t>Press = again. 	   The screen shows 3 125. 	  You have worked out 5</a:t>
            </a:r>
            <a:r>
              <a:rPr lang="en-ZA" sz="2000" baseline="30000" dirty="0">
                <a:sym typeface="+mn-ea"/>
              </a:rPr>
              <a:t>5</a:t>
            </a:r>
            <a:r>
              <a:rPr lang="en-ZA" sz="2000" dirty="0">
                <a:sym typeface="+mn-ea"/>
              </a:rPr>
              <a:t>. </a:t>
            </a:r>
            <a:endParaRPr lang="en-ZA" sz="2000" dirty="0">
              <a:sym typeface="+mn-ea"/>
            </a:endParaRPr>
          </a:p>
          <a:p>
            <a:pPr lvl="1"/>
            <a:endParaRPr lang="en-ZA" altLang="en-US" sz="2000" dirty="0">
              <a:sym typeface="+mn-ea"/>
            </a:endParaRPr>
          </a:p>
          <a:p>
            <a:endParaRPr lang="en-ZA" altLang="en-US" dirty="0">
              <a:sym typeface="+mn-ea"/>
            </a:endParaRPr>
          </a:p>
          <a:p>
            <a:endParaRPr lang="en-ZA" altLang="en-US" dirty="0">
              <a:sym typeface="+mn-ea"/>
            </a:endParaRPr>
          </a:p>
          <a:p>
            <a:endParaRPr lang="en-GB" dirty="0"/>
          </a:p>
        </p:txBody>
      </p:sp>
      <p:sp>
        <p:nvSpPr>
          <p:cNvPr id="4" name="Text Placeholder 3"/>
          <p:cNvSpPr>
            <a:spLocks noGrp="1"/>
          </p:cNvSpPr>
          <p:nvPr>
            <p:ph type="body" sz="quarter" idx="10"/>
          </p:nvPr>
        </p:nvSpPr>
        <p:spPr>
          <a:xfrm>
            <a:off x="399289" y="1138073"/>
            <a:ext cx="7905751" cy="301871"/>
          </a:xfrm>
        </p:spPr>
        <p:txBody>
          <a:bodyPr/>
          <a:lstStyle/>
          <a:p>
            <a:r>
              <a:rPr lang="en-ZA" dirty="0"/>
              <a:t>Unit 2.1</a:t>
            </a:r>
            <a:endParaRPr lang="en-GB"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12851</Words>
  <Application>WPS Presentation</Application>
  <PresentationFormat>On-screen Show (4:3)</PresentationFormat>
  <Paragraphs>739</Paragraphs>
  <Slides>53</Slides>
  <Notes>0</Notes>
  <HiddenSlides>0</HiddenSlides>
  <MMClips>2</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40</vt:i4>
      </vt:variant>
      <vt:variant>
        <vt:lpstr>幻灯片标题</vt:lpstr>
      </vt:variant>
      <vt:variant>
        <vt:i4>53</vt:i4>
      </vt:variant>
    </vt:vector>
  </HeadingPairs>
  <TitlesOfParts>
    <vt:vector size="102" baseType="lpstr">
      <vt:lpstr>Arial</vt:lpstr>
      <vt:lpstr>SimSun</vt:lpstr>
      <vt:lpstr>Wingdings</vt:lpstr>
      <vt:lpstr>Calibri</vt:lpstr>
      <vt:lpstr>Microsoft YaHei</vt:lpstr>
      <vt:lpstr/>
      <vt:lpstr>Arial Unicode MS</vt:lpstr>
      <vt:lpstr>Segoe Print</vt:lpstr>
      <vt:lpstr>Presentation2</vt:lpstr>
      <vt:lpstr>Equation.3</vt:lpstr>
      <vt:lpstr>Equation.DSMT4</vt:lpstr>
      <vt:lpstr>Equation.DSMT4</vt:lpstr>
      <vt:lpstr>Equation.DSMT4</vt:lpstr>
      <vt:lpstr>Equation.KSEE3</vt:lpstr>
      <vt:lpstr>Equation.KSEE3</vt:lpstr>
      <vt:lpstr>Equation.DSMT4</vt:lpstr>
      <vt:lpstr>Equation.DSMT4</vt:lpstr>
      <vt:lpstr>Equation.KSEE3</vt:lpstr>
      <vt:lpstr>Equation.3</vt:lpstr>
      <vt:lpstr>Equation.3</vt:lpstr>
      <vt:lpstr>Equation.DSMT4</vt:lpstr>
      <vt:lpstr>Equation.3</vt:lpstr>
      <vt:lpstr>Equation.3</vt:lpstr>
      <vt:lpstr>Equation.3</vt:lpstr>
      <vt:lpstr>Equation.3</vt:lpstr>
      <vt:lpstr>Equation.3</vt:lpstr>
      <vt:lpstr>Equation.3</vt:lpstr>
      <vt:lpstr>Equation.3</vt:lpstr>
      <vt:lpstr>Equation.DSMT4</vt:lpstr>
      <vt:lpstr>Equation.3</vt:lpstr>
      <vt:lpstr>Equation.3</vt:lpstr>
      <vt:lpstr>Equation.DSMT4</vt:lpstr>
      <vt:lpstr>Equation.KSEE3</vt:lpstr>
      <vt:lpstr>Equation.DSMT4</vt:lpstr>
      <vt:lpstr>Equation.3</vt:lpstr>
      <vt:lpstr>Equation.KSEE3</vt:lpstr>
      <vt:lpstr>Equation.KSEE3</vt:lpstr>
      <vt:lpstr>Equation.KSEE3</vt:lpstr>
      <vt:lpstr>Equation.DSMT4</vt:lpstr>
      <vt:lpstr>Equation.DSMT4</vt:lpstr>
      <vt:lpstr>Equation.KSEE3</vt:lpstr>
      <vt:lpstr>Equation.KSEE3</vt:lpstr>
      <vt:lpstr>Equation.KSEE3</vt:lpstr>
      <vt:lpstr>Equation.KSEE3</vt:lpstr>
      <vt:lpstr>Equation.DSMT4</vt:lpstr>
      <vt:lpstr>Equation.KSEE3</vt:lpstr>
      <vt:lpstr>Equation.DSMT4</vt:lpstr>
      <vt:lpstr>Equation.DSMT4</vt:lpstr>
      <vt:lpstr>Equation.DSMT4</vt:lpstr>
      <vt:lpstr>Mathematical Literacy</vt:lpstr>
      <vt:lpstr>Use an appropriate calculator to perform calculations and solve problems in a workplace context</vt:lpstr>
      <vt:lpstr>Overview</vt:lpstr>
      <vt:lpstr>Recognise and practise the use of functions and characters on an appropriate calculator</vt:lpstr>
      <vt:lpstr>Recognise and practise the use of functions and characters on an appropriate calculator</vt:lpstr>
      <vt:lpstr>Recognise and practise the use of functions and characters on an appropriate calculator</vt:lpstr>
      <vt:lpstr>Squares, square roots, cubes, cube roots</vt:lpstr>
      <vt:lpstr>Squares, square roots, cubes, cube roots</vt:lpstr>
      <vt:lpstr>Raising numbers to higher powers</vt:lpstr>
      <vt:lpstr>The memory keys</vt:lpstr>
      <vt:lpstr>Example 2.2 page 25</vt:lpstr>
      <vt:lpstr>Clear and clear all keys</vt:lpstr>
      <vt:lpstr>PowerPoint 演示文稿</vt:lpstr>
      <vt:lpstr>Adding and subtracting integers on a calculator</vt:lpstr>
      <vt:lpstr>Adding and subtracting integers on a calculator</vt:lpstr>
      <vt:lpstr>Example 2.3 page 21</vt:lpstr>
      <vt:lpstr>PowerPoint 演示文稿</vt:lpstr>
      <vt:lpstr>Use a calculator to perform calculations on fractions</vt:lpstr>
      <vt:lpstr>Use a calculator to perform calculations on fractions</vt:lpstr>
      <vt:lpstr>Use a calculator to perform calculations on fractions</vt:lpstr>
      <vt:lpstr>Use a calculator to perform calculations on fractions</vt:lpstr>
      <vt:lpstr>Use a calculator to perform calculations on fractions</vt:lpstr>
      <vt:lpstr>Use a calculator to perform calculations on fractions</vt:lpstr>
      <vt:lpstr>Use a calculator to perform calculations on fractions</vt:lpstr>
      <vt:lpstr>Use a calculator to perform calculations on fractions</vt:lpstr>
      <vt:lpstr>Equivalent fractions</vt:lpstr>
      <vt:lpstr>Equivalent fractions</vt:lpstr>
      <vt:lpstr>Example 2.18 page 42</vt:lpstr>
      <vt:lpstr>Adding and subtracting fractions</vt:lpstr>
      <vt:lpstr>Adding and subtracting fractions</vt:lpstr>
      <vt:lpstr>Example 2.6 page 25</vt:lpstr>
      <vt:lpstr>Example 2.9 page 34</vt:lpstr>
      <vt:lpstr>Example 2.9 page 34</vt:lpstr>
      <vt:lpstr>Multiplying fractions</vt:lpstr>
      <vt:lpstr>Dividing fractions</vt:lpstr>
      <vt:lpstr>Converting fractions to decimals </vt:lpstr>
      <vt:lpstr>Converting fractions to decimals </vt:lpstr>
      <vt:lpstr>Converting fractions to percentages</vt:lpstr>
      <vt:lpstr>PowerPoint 演示文稿</vt:lpstr>
      <vt:lpstr>Use a calculator to perform calculations on decimals </vt:lpstr>
      <vt:lpstr>Converting decimals and fractions</vt:lpstr>
      <vt:lpstr>Adding and subtracting decimals</vt:lpstr>
      <vt:lpstr>Multiplying decimals</vt:lpstr>
      <vt:lpstr>Multiplying and dividing decimals</vt:lpstr>
      <vt:lpstr>Multiplying and dividing decimals</vt:lpstr>
      <vt:lpstr>PowerPoint 演示文稿</vt:lpstr>
      <vt:lpstr>Use a calculator to perform calculations on percentages</vt:lpstr>
      <vt:lpstr>Percentages</vt:lpstr>
      <vt:lpstr>Example 2.18 page 35</vt:lpstr>
      <vt:lpstr>Example 2.18 page 35 continued ...</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Storer</dc:creator>
  <cp:lastModifiedBy>fred</cp:lastModifiedBy>
  <cp:revision>610</cp:revision>
  <dcterms:created xsi:type="dcterms:W3CDTF">2017-08-15T07:49:00Z</dcterms:created>
  <dcterms:modified xsi:type="dcterms:W3CDTF">2017-12-08T09:57:13Z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1033-10.2.0.5978</vt:lpwstr>
  </property>
</Properties>
</file>