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handoutMasterIdLst>
    <p:handoutMasterId r:id="rId26"/>
  </p:handoutMasterIdLst>
  <p:sldIdLst>
    <p:sldId id="256" r:id="rId2"/>
    <p:sldId id="257" r:id="rId3"/>
    <p:sldId id="258" r:id="rId4"/>
    <p:sldId id="317" r:id="rId5"/>
    <p:sldId id="315" r:id="rId6"/>
    <p:sldId id="318" r:id="rId7"/>
    <p:sldId id="319" r:id="rId8"/>
    <p:sldId id="320" r:id="rId9"/>
    <p:sldId id="321" r:id="rId10"/>
    <p:sldId id="322" r:id="rId11"/>
    <p:sldId id="339" r:id="rId12"/>
    <p:sldId id="324" r:id="rId13"/>
    <p:sldId id="326" r:id="rId14"/>
    <p:sldId id="327" r:id="rId15"/>
    <p:sldId id="328" r:id="rId16"/>
    <p:sldId id="329" r:id="rId17"/>
    <p:sldId id="330" r:id="rId18"/>
    <p:sldId id="331" r:id="rId19"/>
    <p:sldId id="332" r:id="rId20"/>
    <p:sldId id="334" r:id="rId21"/>
    <p:sldId id="335" r:id="rId22"/>
    <p:sldId id="337" r:id="rId23"/>
    <p:sldId id="316" r:id="rId24"/>
    <p:sldId id="338"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999">
          <p15:clr>
            <a:srgbClr val="A4A3A4"/>
          </p15:clr>
        </p15:guide>
        <p15:guide id="2" pos="2676">
          <p15:clr>
            <a:srgbClr val="A4A3A4"/>
          </p15:clr>
        </p15:guide>
        <p15:guide id="3" orient="horz" pos="3793">
          <p15:clr>
            <a:srgbClr val="A4A3A4"/>
          </p15:clr>
        </p15:guide>
        <p15:guide id="4" pos="1360">
          <p15:clr>
            <a:srgbClr val="A4A3A4"/>
          </p15:clr>
        </p15:guide>
        <p15:guide id="5" orient="horz" pos="890">
          <p15:clr>
            <a:srgbClr val="A4A3A4"/>
          </p15:clr>
        </p15:guide>
        <p15:guide id="6" orient="horz" pos="1139">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DA73"/>
    <a:srgbClr val="4BB3B5"/>
    <a:srgbClr val="FFFFFF"/>
    <a:srgbClr val="9FD9DA"/>
    <a:srgbClr val="D8E8B1"/>
    <a:srgbClr val="9CD043"/>
    <a:srgbClr val="D9E8B0"/>
    <a:srgbClr val="9ED8DA"/>
    <a:srgbClr val="0D9293"/>
    <a:srgbClr val="9CCB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57" autoAdjust="0"/>
    <p:restoredTop sz="94660"/>
  </p:normalViewPr>
  <p:slideViewPr>
    <p:cSldViewPr snapToGrid="0">
      <p:cViewPr varScale="1">
        <p:scale>
          <a:sx n="71" d="100"/>
          <a:sy n="71" d="100"/>
        </p:scale>
        <p:origin x="1308" y="54"/>
      </p:cViewPr>
      <p:guideLst>
        <p:guide orient="horz" pos="2999"/>
        <p:guide pos="2676"/>
        <p:guide orient="horz" pos="3793"/>
        <p:guide pos="1360"/>
        <p:guide orient="horz" pos="890"/>
        <p:guide orient="horz" pos="1139"/>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0" d="100"/>
          <a:sy n="80" d="100"/>
        </p:scale>
        <p:origin x="1998"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BD87E42-A97C-45D3-8678-BF71BE5913AE}" type="datetimeFigureOut">
              <a:rPr lang="en-GB" smtClean="0"/>
              <a:t>08/12/2017</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14E351C-D2F9-4339-AEC5-7206194B4A5F}" type="slidenum">
              <a:rPr lang="en-GB" smtClean="0"/>
              <a:t>‹#›</a:t>
            </a:fld>
            <a:endParaRPr lang="en-GB"/>
          </a:p>
        </p:txBody>
      </p:sp>
    </p:spTree>
    <p:extLst>
      <p:ext uri="{BB962C8B-B14F-4D97-AF65-F5344CB8AC3E}">
        <p14:creationId xmlns:p14="http://schemas.microsoft.com/office/powerpoint/2010/main" val="2253176398"/>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ook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001" y="1676398"/>
            <a:ext cx="7915274" cy="2114552"/>
          </a:xfrm>
          <a:prstGeom prst="rect">
            <a:avLst/>
          </a:prstGeom>
        </p:spPr>
        <p:txBody>
          <a:bodyPr anchor="b">
            <a:normAutofit/>
          </a:bodyPr>
          <a:lstStyle>
            <a:lvl1pPr algn="ctr">
              <a:defRPr sz="7200" b="1">
                <a:latin typeface="+mn-lt"/>
              </a:defRPr>
            </a:lvl1pPr>
          </a:lstStyle>
          <a:p>
            <a:r>
              <a:rPr lang="en-US" dirty="0"/>
              <a:t>Book title</a:t>
            </a:r>
          </a:p>
        </p:txBody>
      </p:sp>
      <p:sp>
        <p:nvSpPr>
          <p:cNvPr id="3" name="Subtitle 2"/>
          <p:cNvSpPr>
            <a:spLocks noGrp="1"/>
          </p:cNvSpPr>
          <p:nvPr>
            <p:ph type="subTitle" idx="1" hasCustomPrompt="1"/>
          </p:nvPr>
        </p:nvSpPr>
        <p:spPr>
          <a:xfrm>
            <a:off x="381001" y="3952877"/>
            <a:ext cx="7915274" cy="1495425"/>
          </a:xfrm>
          <a:prstGeom prst="rect">
            <a:avLst/>
          </a:prstGeom>
        </p:spPr>
        <p:txBody>
          <a:bodyPr>
            <a:normAutofit/>
          </a:bodyPr>
          <a:lstStyle>
            <a:lvl1pPr marL="0" indent="0" algn="ctr">
              <a:buNone/>
              <a:defRPr sz="4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Level</a:t>
            </a: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81001" y="1285875"/>
            <a:ext cx="7905751" cy="4891088"/>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ustDataLst>
      <p:tags r:id="rId1"/>
    </p:custDataLst>
    <p:extLst>
      <p:ext uri="{BB962C8B-B14F-4D97-AF65-F5344CB8AC3E}">
        <p14:creationId xmlns:p14="http://schemas.microsoft.com/office/powerpoint/2010/main" val="364214258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opic titl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85763" y="1143002"/>
            <a:ext cx="7910513" cy="2636839"/>
          </a:xfrm>
          <a:prstGeom prst="rect">
            <a:avLst/>
          </a:prstGeom>
        </p:spPr>
        <p:txBody>
          <a:bodyPr anchor="b">
            <a:normAutofit/>
          </a:bodyPr>
          <a:lstStyle>
            <a:lvl1pPr algn="l">
              <a:defRPr sz="6600" b="1">
                <a:latin typeface="+mn-lt"/>
              </a:defRPr>
            </a:lvl1pPr>
          </a:lstStyle>
          <a:p>
            <a:r>
              <a:rPr lang="en-US" dirty="0" smtClean="0"/>
              <a:t>Topic title</a:t>
            </a:r>
            <a:endParaRPr lang="en-US" dirty="0"/>
          </a:p>
        </p:txBody>
      </p:sp>
      <p:sp>
        <p:nvSpPr>
          <p:cNvPr id="4"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4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Topic number</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Modul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5763" y="1143002"/>
            <a:ext cx="7910513" cy="2636839"/>
          </a:xfrm>
          <a:prstGeom prst="rect">
            <a:avLst/>
          </a:prstGeom>
        </p:spPr>
        <p:txBody>
          <a:bodyPr anchor="b">
            <a:normAutofit/>
          </a:bodyPr>
          <a:lstStyle>
            <a:lvl1pPr algn="l">
              <a:defRPr sz="5400" b="1">
                <a:latin typeface="+mn-lt"/>
              </a:defRPr>
            </a:lvl1pPr>
          </a:lstStyle>
          <a:p>
            <a:r>
              <a:rPr lang="en-US" dirty="0"/>
              <a:t>Module title</a:t>
            </a:r>
          </a:p>
        </p:txBody>
      </p:sp>
      <p:sp>
        <p:nvSpPr>
          <p:cNvPr id="3"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Module number</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ummative assessmen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Module </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6" name="TextBox 5"/>
          <p:cNvSpPr txBox="1"/>
          <p:nvPr/>
        </p:nvSpPr>
        <p:spPr>
          <a:xfrm>
            <a:off x="403411" y="1405577"/>
            <a:ext cx="7892863" cy="2400657"/>
          </a:xfrm>
          <a:prstGeom prst="rect">
            <a:avLst/>
          </a:prstGeom>
          <a:noFill/>
        </p:spPr>
        <p:txBody>
          <a:bodyPr wrap="square" rtlCol="0">
            <a:spAutoFit/>
          </a:bodyPr>
          <a:lstStyle/>
          <a:p>
            <a:pPr defTabSz="457200"/>
            <a:endParaRPr lang="en-US" sz="5000" dirty="0">
              <a:solidFill>
                <a:prstClr val="black"/>
              </a:solidFill>
            </a:endParaRPr>
          </a:p>
          <a:p>
            <a:pPr defTabSz="457200"/>
            <a:endParaRPr lang="en-US" sz="5000" dirty="0">
              <a:solidFill>
                <a:prstClr val="black"/>
              </a:solidFill>
            </a:endParaRPr>
          </a:p>
          <a:p>
            <a:pPr defTabSz="457200"/>
            <a:r>
              <a:rPr lang="en-US" sz="4800" b="1" dirty="0">
                <a:solidFill>
                  <a:prstClr val="black"/>
                </a:solidFill>
              </a:rPr>
              <a:t>Summative assessment</a:t>
            </a:r>
            <a:endParaRPr lang="en-GB" sz="4800" b="1" dirty="0">
              <a:solidFill>
                <a:prstClr val="black"/>
              </a:solidFill>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activity">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85763" y="3960817"/>
            <a:ext cx="7910513" cy="479206"/>
          </a:xfrm>
          <a:prstGeom prst="rect">
            <a:avLst/>
          </a:prstGeom>
        </p:spPr>
        <p:txBody>
          <a:bodyPr>
            <a:normAutofit/>
          </a:bodyPr>
          <a:lstStyle>
            <a:lvl1pPr marL="0" indent="0" algn="l">
              <a:buNone/>
              <a:defRPr sz="3000" b="1" baseline="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Module number</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4" name="Content Placeholder 3"/>
          <p:cNvSpPr>
            <a:spLocks noGrp="1"/>
          </p:cNvSpPr>
          <p:nvPr>
            <p:ph sz="quarter" idx="10" hasCustomPrompt="1"/>
          </p:nvPr>
        </p:nvSpPr>
        <p:spPr>
          <a:xfrm>
            <a:off x="392595" y="3262376"/>
            <a:ext cx="8051800" cy="870712"/>
          </a:xfrm>
          <a:prstGeom prst="rect">
            <a:avLst/>
          </a:prstGeom>
        </p:spPr>
        <p:txBody>
          <a:bodyPr>
            <a:normAutofit/>
          </a:bodyPr>
          <a:lstStyle>
            <a:lvl1pPr marL="0" indent="0" algn="l" defTabSz="457200" rtl="0" eaLnBrk="1" latinLnBrk="0" hangingPunct="1">
              <a:buNone/>
              <a:defRPr lang="en-US" sz="4800" b="1" kern="1200" dirty="0">
                <a:solidFill>
                  <a:schemeClr val="tx1"/>
                </a:solidFill>
                <a:latin typeface="+mn-lt"/>
                <a:ea typeface="+mn-ea"/>
                <a:cs typeface="+mn-cs"/>
              </a:defRPr>
            </a:lvl1pPr>
          </a:lstStyle>
          <a:p>
            <a:pPr lvl="0"/>
            <a:r>
              <a:rPr lang="en-US" dirty="0" smtClean="0"/>
              <a:t>Learning activity number</a:t>
            </a:r>
            <a:endParaRPr lang="en-US" dirty="0"/>
          </a:p>
        </p:txBody>
      </p:sp>
      <p:sp>
        <p:nvSpPr>
          <p:cNvPr id="7" name="Text Placeholder 2"/>
          <p:cNvSpPr txBox="1"/>
          <p:nvPr userDrawn="1"/>
        </p:nvSpPr>
        <p:spPr>
          <a:xfrm>
            <a:off x="385763" y="4440022"/>
            <a:ext cx="7910513" cy="550427"/>
          </a:xfrm>
          <a:prstGeom prst="rect">
            <a:avLst/>
          </a:prstGeom>
        </p:spPr>
        <p:txBody>
          <a:bodyPr>
            <a:normAutofit/>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endParaRPr lang="en-ZA" sz="1800" b="0" dirty="0">
              <a:solidFill>
                <a:schemeClr val="tx1"/>
              </a:solidFill>
            </a:endParaRPr>
          </a:p>
        </p:txBody>
      </p:sp>
      <p:sp>
        <p:nvSpPr>
          <p:cNvPr id="9" name="Text Placeholder 2"/>
          <p:cNvSpPr>
            <a:spLocks noGrp="1"/>
          </p:cNvSpPr>
          <p:nvPr>
            <p:ph type="body" idx="11" hasCustomPrompt="1"/>
          </p:nvPr>
        </p:nvSpPr>
        <p:spPr>
          <a:xfrm>
            <a:off x="392595" y="4475632"/>
            <a:ext cx="7910513" cy="479206"/>
          </a:xfrm>
          <a:prstGeom prst="rect">
            <a:avLst/>
          </a:prstGeom>
        </p:spPr>
        <p:txBody>
          <a:bodyPr>
            <a:normAutofit/>
          </a:bodyPr>
          <a:lstStyle>
            <a:lvl1pPr marL="0" indent="0" algn="l">
              <a:buNone/>
              <a:defRPr sz="1700" b="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Module number</a:t>
            </a:r>
            <a:endParaRPr lang="en-US"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1464" y="454057"/>
            <a:ext cx="1722045" cy="2453948"/>
          </a:xfrm>
          <a:prstGeom prst="rect">
            <a:avLst/>
          </a:prstGeom>
        </p:spPr>
      </p:pic>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1" y="417320"/>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99289" y="1592288"/>
            <a:ext cx="7905751" cy="448532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 Placeholder 5"/>
          <p:cNvSpPr>
            <a:spLocks noGrp="1"/>
          </p:cNvSpPr>
          <p:nvPr>
            <p:ph type="body" sz="quarter" idx="10" hasCustomPrompt="1"/>
          </p:nvPr>
        </p:nvSpPr>
        <p:spPr>
          <a:xfrm>
            <a:off x="399289" y="987108"/>
            <a:ext cx="7905751" cy="301871"/>
          </a:xfrm>
          <a:prstGeom prst="rect">
            <a:avLst/>
          </a:prstGeom>
        </p:spPr>
        <p:txBody>
          <a:bodyPr/>
          <a:lstStyle>
            <a:lvl1pPr marL="0" indent="0">
              <a:buNone/>
              <a:defRPr sz="1800" b="1"/>
            </a:lvl1pPr>
          </a:lstStyle>
          <a:p>
            <a:r>
              <a:rPr lang="en-ZA" sz="1800" dirty="0" smtClean="0">
                <a:solidFill>
                  <a:schemeClr val="bg2">
                    <a:lumMod val="75000"/>
                  </a:schemeClr>
                </a:solidFill>
              </a:rPr>
              <a:t>Unit</a:t>
            </a:r>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81001" y="417320"/>
            <a:ext cx="7905750" cy="720724"/>
          </a:xfrm>
          <a:prstGeom prst="rect">
            <a:avLst/>
          </a:prstGeom>
        </p:spPr>
        <p:txBody>
          <a:bodyPr/>
          <a:lstStyle>
            <a:lvl1pPr>
              <a:defRPr sz="4000" b="1">
                <a:latin typeface="+mn-lt"/>
              </a:defRPr>
            </a:lvl1pPr>
          </a:lstStyle>
          <a:p>
            <a:endParaRPr lang="en-US" dirty="0"/>
          </a:p>
        </p:txBody>
      </p:sp>
      <p:sp>
        <p:nvSpPr>
          <p:cNvPr id="4" name="Content Placeholder 2"/>
          <p:cNvSpPr>
            <a:spLocks noGrp="1"/>
          </p:cNvSpPr>
          <p:nvPr>
            <p:ph idx="1"/>
          </p:nvPr>
        </p:nvSpPr>
        <p:spPr>
          <a:xfrm>
            <a:off x="399289" y="1947672"/>
            <a:ext cx="7905751" cy="4129939"/>
          </a:xfrm>
          <a:prstGeom prst="rect">
            <a:avLst/>
          </a:prstGeom>
        </p:spPr>
        <p:txBody>
          <a:bodyPr/>
          <a:lstStyle>
            <a:lvl1pPr marL="0" indent="0">
              <a:buNone/>
              <a:defRPr sz="2000" baseline="0"/>
            </a:lvl1pPr>
            <a:lvl2pPr>
              <a:defRPr sz="1800"/>
            </a:lvl2pPr>
            <a:lvl3pPr>
              <a:defRPr sz="1600"/>
            </a:lvl3pPr>
            <a:lvl4pPr>
              <a:defRPr sz="1400"/>
            </a:lvl4pPr>
            <a:lvl5pPr>
              <a:defRPr sz="1200"/>
            </a:lvl5pPr>
          </a:lstStyle>
          <a:p>
            <a:pPr lvl="0"/>
            <a:endParaRPr lang="en-ZA" dirty="0" smtClean="0"/>
          </a:p>
        </p:txBody>
      </p:sp>
      <p:sp>
        <p:nvSpPr>
          <p:cNvPr id="5" name="Text Placeholder 5"/>
          <p:cNvSpPr>
            <a:spLocks noGrp="1"/>
          </p:cNvSpPr>
          <p:nvPr>
            <p:ph type="body" sz="quarter" idx="10"/>
          </p:nvPr>
        </p:nvSpPr>
        <p:spPr>
          <a:xfrm>
            <a:off x="399289" y="1563523"/>
            <a:ext cx="7905751" cy="301871"/>
          </a:xfrm>
          <a:prstGeom prst="rect">
            <a:avLst/>
          </a:prstGeom>
        </p:spPr>
        <p:txBody>
          <a:bodyPr/>
          <a:lstStyle>
            <a:lvl1pPr marL="0" indent="0">
              <a:buNone/>
              <a:defRPr sz="1800" b="1">
                <a:solidFill>
                  <a:schemeClr val="bg1">
                    <a:lumMod val="65000"/>
                  </a:schemeClr>
                </a:solidFill>
              </a:defRPr>
            </a:lvl1pPr>
          </a:lstStyle>
          <a:p>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Book titl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20692" y="425709"/>
            <a:ext cx="3635892" cy="1033709"/>
          </a:xfrm>
          <a:prstGeom prst="rect">
            <a:avLst/>
          </a:prstGeom>
        </p:spPr>
      </p:pic>
      <p:sp>
        <p:nvSpPr>
          <p:cNvPr id="4" name="TextBox 3"/>
          <p:cNvSpPr txBox="1"/>
          <p:nvPr userDrawn="1"/>
        </p:nvSpPr>
        <p:spPr>
          <a:xfrm>
            <a:off x="687354" y="2710438"/>
            <a:ext cx="7264468" cy="3293209"/>
          </a:xfrm>
          <a:prstGeom prst="rect">
            <a:avLst/>
          </a:prstGeom>
          <a:noFill/>
        </p:spPr>
        <p:txBody>
          <a:bodyPr wrap="square" rtlCol="0">
            <a:spAutoFit/>
          </a:bodyPr>
          <a:lstStyle/>
          <a:p>
            <a:pPr algn="ctr"/>
            <a:r>
              <a:rPr lang="en-ZA" sz="1600" kern="1200" dirty="0" smtClean="0">
                <a:solidFill>
                  <a:schemeClr val="tx1"/>
                </a:solidFill>
                <a:effectLst/>
                <a:latin typeface="+mn-lt"/>
                <a:ea typeface="+mn-ea"/>
                <a:cs typeface="+mn-cs"/>
              </a:rPr>
              <a:t>This PowerPoint Presentation has been developed by Macmillan Education South Africa (Pty) Ltd. </a:t>
            </a:r>
          </a:p>
          <a:p>
            <a:pPr algn="ctr"/>
            <a:r>
              <a:rPr lang="en-ZA" sz="1600" kern="1200" dirty="0" smtClean="0">
                <a:solidFill>
                  <a:schemeClr val="tx1"/>
                </a:solidFill>
                <a:effectLst/>
                <a:latin typeface="+mn-lt"/>
                <a:ea typeface="+mn-ea"/>
                <a:cs typeface="+mn-cs"/>
              </a:rPr>
              <a:t>All texts, images, videos, animations, audio and vector simulations contained in the slides are property of Macmillan South Africa. Reproducing, reselling and redistributing this material without the written permission of Macmillan South Africa is prohibited. </a:t>
            </a:r>
          </a:p>
          <a:p>
            <a:pPr algn="ctr"/>
            <a:r>
              <a:rPr lang="en-ZA" sz="1600" kern="1200" dirty="0" smtClean="0">
                <a:solidFill>
                  <a:schemeClr val="tx1"/>
                </a:solidFill>
                <a:effectLst/>
                <a:latin typeface="+mn-lt"/>
                <a:ea typeface="+mn-ea"/>
                <a:cs typeface="+mn-cs"/>
              </a:rPr>
              <a:t> </a:t>
            </a:r>
          </a:p>
          <a:p>
            <a:pPr algn="ctr"/>
            <a:r>
              <a:rPr lang="en-ZA" sz="1600" kern="1200" dirty="0" smtClean="0">
                <a:solidFill>
                  <a:schemeClr val="tx1"/>
                </a:solidFill>
                <a:effectLst/>
                <a:latin typeface="+mn-lt"/>
                <a:ea typeface="+mn-ea"/>
                <a:cs typeface="+mn-cs"/>
              </a:rPr>
              <a:t>Lecturers are granted permission to: (</a:t>
            </a:r>
            <a:r>
              <a:rPr lang="en-ZA" sz="1600" kern="1200" dirty="0" err="1" smtClean="0">
                <a:solidFill>
                  <a:schemeClr val="tx1"/>
                </a:solidFill>
                <a:effectLst/>
                <a:latin typeface="+mn-lt"/>
                <a:ea typeface="+mn-ea"/>
                <a:cs typeface="+mn-cs"/>
              </a:rPr>
              <a:t>i</a:t>
            </a:r>
            <a:r>
              <a:rPr lang="en-ZA" sz="1600" kern="1200" dirty="0" smtClean="0">
                <a:solidFill>
                  <a:schemeClr val="tx1"/>
                </a:solidFill>
                <a:effectLst/>
                <a:latin typeface="+mn-lt"/>
                <a:ea typeface="+mn-ea"/>
                <a:cs typeface="+mn-cs"/>
              </a:rPr>
              <a:t>) modify the slides by adding and removing content; (ii) print copies of the presentation; and (iii) download and save the slides to a computer or local server. </a:t>
            </a:r>
          </a:p>
          <a:p>
            <a:pPr algn="ctr"/>
            <a:r>
              <a:rPr lang="en-ZA" sz="1600" kern="1200" dirty="0" smtClean="0">
                <a:solidFill>
                  <a:schemeClr val="tx1"/>
                </a:solidFill>
                <a:effectLst/>
                <a:latin typeface="+mn-lt"/>
                <a:ea typeface="+mn-ea"/>
                <a:cs typeface="+mn-cs"/>
              </a:rPr>
              <a:t> </a:t>
            </a:r>
          </a:p>
          <a:p>
            <a:pPr algn="ctr"/>
            <a:r>
              <a:rPr lang="en-ZA" sz="1600" kern="1200" dirty="0" smtClean="0">
                <a:solidFill>
                  <a:schemeClr val="tx1"/>
                </a:solidFill>
                <a:effectLst/>
                <a:latin typeface="+mn-lt"/>
                <a:ea typeface="+mn-ea"/>
                <a:cs typeface="+mn-cs"/>
              </a:rPr>
              <a:t>Nothing in this copyright notice constitutes permission to assert or imply that your use of the materials is sponsored or endorsed by Macmillan South Africa. </a:t>
            </a:r>
            <a:endParaRPr lang="en-ZA" sz="1600" dirty="0"/>
          </a:p>
        </p:txBody>
      </p:sp>
      <p:cxnSp>
        <p:nvCxnSpPr>
          <p:cNvPr id="7" name="Straight Connector 6"/>
          <p:cNvCxnSpPr/>
          <p:nvPr userDrawn="1"/>
        </p:nvCxnSpPr>
        <p:spPr>
          <a:xfrm>
            <a:off x="2809457" y="2464904"/>
            <a:ext cx="2880000" cy="0"/>
          </a:xfrm>
          <a:prstGeom prst="line">
            <a:avLst/>
          </a:prstGeom>
          <a:ln w="76200">
            <a:solidFill>
              <a:srgbClr val="BDDA73"/>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userDrawn="1"/>
        </p:nvSpPr>
        <p:spPr>
          <a:xfrm>
            <a:off x="980662" y="1590261"/>
            <a:ext cx="6688369" cy="830997"/>
          </a:xfrm>
          <a:prstGeom prst="rect">
            <a:avLst/>
          </a:prstGeom>
          <a:noFill/>
        </p:spPr>
        <p:txBody>
          <a:bodyPr wrap="none" rtlCol="0">
            <a:spAutoFit/>
          </a:bodyPr>
          <a:lstStyle/>
          <a:p>
            <a:r>
              <a:rPr lang="en-ZA" sz="4800" b="1" dirty="0" smtClean="0"/>
              <a:t>TERMS AND CONDITIONS</a:t>
            </a:r>
            <a:endParaRPr lang="en-ZA" sz="4800" b="1" dirty="0"/>
          </a:p>
        </p:txBody>
      </p:sp>
    </p:spTree>
    <p:custDataLst>
      <p:tags r:id="rId1"/>
    </p:custDataLst>
    <p:extLst>
      <p:ext uri="{BB962C8B-B14F-4D97-AF65-F5344CB8AC3E}">
        <p14:creationId xmlns:p14="http://schemas.microsoft.com/office/powerpoint/2010/main" val="71241067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272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tif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8424000" y="2"/>
            <a:ext cx="720000" cy="68518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a:solidFill>
                <a:prstClr val="white"/>
              </a:solidFill>
            </a:endParaRPr>
          </a:p>
        </p:txBody>
      </p:sp>
      <p:sp>
        <p:nvSpPr>
          <p:cNvPr id="8" name="Rectangle 7"/>
          <p:cNvSpPr/>
          <p:nvPr/>
        </p:nvSpPr>
        <p:spPr>
          <a:xfrm>
            <a:off x="0" y="6324794"/>
            <a:ext cx="9144000" cy="540000"/>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a:solidFill>
                <a:prstClr val="white"/>
              </a:solidFill>
            </a:endParaRPr>
          </a:p>
        </p:txBody>
      </p:sp>
      <p:sp>
        <p:nvSpPr>
          <p:cNvPr id="9" name="Rectangle 8"/>
          <p:cNvSpPr/>
          <p:nvPr/>
        </p:nvSpPr>
        <p:spPr>
          <a:xfrm>
            <a:off x="6373906" y="6324600"/>
            <a:ext cx="2770094" cy="533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sz="1800">
              <a:solidFill>
                <a:prstClr val="white"/>
              </a:solidFill>
            </a:endParaRPr>
          </a:p>
        </p:txBody>
      </p:sp>
      <p:pic>
        <p:nvPicPr>
          <p:cNvPr id="5" name="Picture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494930" y="6407026"/>
            <a:ext cx="2547117" cy="419247"/>
          </a:xfrm>
          <a:prstGeom prst="rect">
            <a:avLst/>
          </a:prstGeom>
        </p:spPr>
      </p:pic>
      <p:sp>
        <p:nvSpPr>
          <p:cNvPr id="11" name="TextBox 10"/>
          <p:cNvSpPr txBox="1"/>
          <p:nvPr userDrawn="1"/>
        </p:nvSpPr>
        <p:spPr>
          <a:xfrm>
            <a:off x="54553" y="6371015"/>
            <a:ext cx="3433157"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smtClean="0">
                <a:solidFill>
                  <a:prstClr val="white"/>
                </a:solidFill>
              </a:rPr>
              <a:t>Maths Lit NQF Level 3</a:t>
            </a:r>
            <a:endParaRPr lang="en-ZA" sz="2400" b="1" dirty="0">
              <a:solidFill>
                <a:prstClr val="white"/>
              </a:solidFill>
            </a:endParaRPr>
          </a:p>
        </p:txBody>
      </p:sp>
      <p:pic>
        <p:nvPicPr>
          <p:cNvPr id="12" name="Picture 1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419326" y="5636588"/>
            <a:ext cx="724674" cy="69418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4" r:id="rId8"/>
    <p:sldLayoutId id="2147483662" r:id="rId9"/>
    <p:sldLayoutId id="2147483665" r:id="rId1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tif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png"/><Relationship Id="rId1" Type="http://schemas.openxmlformats.org/officeDocument/2006/relationships/slideLayout" Target="../slideLayouts/slideLayout6.xml"/><Relationship Id="rId5" Type="http://schemas.openxmlformats.org/officeDocument/2006/relationships/image" Target="../media/image12.tiff"/><Relationship Id="rId4" Type="http://schemas.openxmlformats.org/officeDocument/2006/relationships/image" Target="../media/image11.tiff"/></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ZA" sz="6600" dirty="0"/>
              <a:t>Mathematical Literacy</a:t>
            </a:r>
            <a:endParaRPr lang="en-GB" sz="6600" dirty="0"/>
          </a:p>
        </p:txBody>
      </p:sp>
      <p:sp>
        <p:nvSpPr>
          <p:cNvPr id="3" name="Subtitle 2"/>
          <p:cNvSpPr>
            <a:spLocks noGrp="1"/>
          </p:cNvSpPr>
          <p:nvPr>
            <p:ph type="subTitle" idx="1"/>
          </p:nvPr>
        </p:nvSpPr>
        <p:spPr/>
        <p:txBody>
          <a:bodyPr/>
          <a:lstStyle/>
          <a:p>
            <a:r>
              <a:rPr lang="en-ZA" dirty="0" smtClean="0"/>
              <a:t>NQF 3</a:t>
            </a:r>
            <a:endParaRPr lang="en-GB"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smtClean="0"/>
              <a:t>Unit 18.1 </a:t>
            </a:r>
            <a:endParaRPr lang="en-ZA" dirty="0"/>
          </a:p>
        </p:txBody>
      </p:sp>
      <p:sp>
        <p:nvSpPr>
          <p:cNvPr id="3" name="Content Placeholder 2"/>
          <p:cNvSpPr>
            <a:spLocks noGrp="1"/>
          </p:cNvSpPr>
          <p:nvPr>
            <p:ph sz="quarter" idx="10"/>
          </p:nvPr>
        </p:nvSpPr>
        <p:spPr/>
        <p:txBody>
          <a:bodyPr/>
          <a:lstStyle/>
          <a:p>
            <a:r>
              <a:rPr lang="en-ZA" dirty="0" smtClean="0"/>
              <a:t>Exercise 18.2</a:t>
            </a:r>
            <a:endParaRPr lang="en-ZA" dirty="0"/>
          </a:p>
        </p:txBody>
      </p:sp>
      <p:sp>
        <p:nvSpPr>
          <p:cNvPr id="4" name="Text Placeholder 3"/>
          <p:cNvSpPr>
            <a:spLocks noGrp="1"/>
          </p:cNvSpPr>
          <p:nvPr>
            <p:ph type="body" idx="11"/>
          </p:nvPr>
        </p:nvSpPr>
        <p:spPr/>
        <p:txBody>
          <a:bodyPr/>
          <a:lstStyle/>
          <a:p>
            <a:r>
              <a:rPr lang="en-US" altLang="en-US" sz="2000" dirty="0"/>
              <a:t>Complete </a:t>
            </a:r>
            <a:r>
              <a:rPr lang="en-US" altLang="en-US" sz="2000" b="1" dirty="0"/>
              <a:t>Exercise </a:t>
            </a:r>
            <a:r>
              <a:rPr lang="en-US" altLang="en-US" sz="2000" b="1" dirty="0" smtClean="0"/>
              <a:t>18.2 </a:t>
            </a:r>
            <a:r>
              <a:rPr lang="en-US" altLang="en-US" sz="2000" dirty="0"/>
              <a:t>on </a:t>
            </a:r>
            <a:r>
              <a:rPr lang="en-US" altLang="en-US" sz="2000" b="1" dirty="0"/>
              <a:t>page </a:t>
            </a:r>
            <a:r>
              <a:rPr lang="en-US" altLang="en-US" sz="2000" b="1" dirty="0" smtClean="0"/>
              <a:t>34</a:t>
            </a:r>
            <a:r>
              <a:rPr lang="en-ZA" altLang="en-US" sz="2000" b="1" dirty="0" smtClean="0"/>
              <a:t>0</a:t>
            </a:r>
            <a:r>
              <a:rPr lang="en-US" altLang="en-US" sz="2000" b="1" dirty="0" smtClean="0"/>
              <a:t> </a:t>
            </a:r>
            <a:r>
              <a:rPr lang="en-US" altLang="en-US" sz="2000" dirty="0"/>
              <a:t>of your Student’s Book</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L3 Module 18_1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93497" y="1308661"/>
            <a:ext cx="6109305" cy="4320000"/>
          </a:xfrm>
          <a:prstGeom prst="rect">
            <a:avLst/>
          </a:prstGeom>
        </p:spPr>
      </p:pic>
      <p:sp>
        <p:nvSpPr>
          <p:cNvPr id="5" name="Rectangle 4"/>
          <p:cNvSpPr/>
          <p:nvPr/>
        </p:nvSpPr>
        <p:spPr>
          <a:xfrm>
            <a:off x="228600" y="1239839"/>
            <a:ext cx="8058151" cy="4781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p:cNvSpPr>
            <a:spLocks noGrp="1"/>
          </p:cNvSpPr>
          <p:nvPr>
            <p:ph type="title"/>
          </p:nvPr>
        </p:nvSpPr>
        <p:spPr/>
        <p:txBody>
          <a:bodyPr/>
          <a:lstStyle/>
          <a:p>
            <a:r>
              <a:rPr lang="en-ZA" dirty="0"/>
              <a:t>The probability scale</a:t>
            </a:r>
            <a:endParaRPr lang="en-GB"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2180" y="2090666"/>
            <a:ext cx="2970990" cy="3504063"/>
          </a:xfrm>
          <a:prstGeom prst="rect">
            <a:avLst/>
          </a:prstGeom>
        </p:spPr>
      </p:pic>
      <p:sp>
        <p:nvSpPr>
          <p:cNvPr id="7" name="Text Placeholder 3"/>
          <p:cNvSpPr txBox="1">
            <a:spLocks/>
          </p:cNvSpPr>
          <p:nvPr/>
        </p:nvSpPr>
        <p:spPr>
          <a:xfrm>
            <a:off x="399289" y="987108"/>
            <a:ext cx="7905751" cy="3018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1800" b="1" dirty="0" smtClean="0">
                <a:solidFill>
                  <a:schemeClr val="bg1">
                    <a:lumMod val="65000"/>
                  </a:schemeClr>
                </a:solidFill>
              </a:rPr>
              <a:t>Unit 18.2</a:t>
            </a:r>
            <a:endParaRPr lang="en-GB" sz="1800" b="1" dirty="0">
              <a:solidFill>
                <a:schemeClr val="bg1">
                  <a:lumMod val="65000"/>
                </a:schemeClr>
              </a:solidFill>
            </a:endParaRPr>
          </a:p>
        </p:txBody>
      </p:sp>
    </p:spTree>
    <p:extLst>
      <p:ext uri="{BB962C8B-B14F-4D97-AF65-F5344CB8AC3E}">
        <p14:creationId xmlns:p14="http://schemas.microsoft.com/office/powerpoint/2010/main" val="747992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22421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4" fill="hold" display="0">
                  <p:stCondLst>
                    <p:cond delay="indefinite"/>
                  </p:stCondLst>
                </p:cTn>
                <p:tgtEl>
                  <p:spTgt spid="6"/>
                </p:tgtEl>
              </p:cMediaNode>
            </p:video>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6"/>
                                        </p:tgtEl>
                                      </p:cBhvr>
                                    </p:cmd>
                                  </p:childTnLst>
                                </p:cTn>
                              </p:par>
                            </p:childTnLst>
                          </p:cTn>
                        </p:par>
                      </p:childTnLst>
                    </p:cTn>
                  </p:par>
                </p:childTnLst>
              </p:cTn>
              <p:nextCondLst>
                <p:cond evt="onClick" delay="0">
                  <p:tgtEl>
                    <p:spTgt spid="6"/>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smtClean="0"/>
              <a:t>Unit 18.2 </a:t>
            </a:r>
            <a:endParaRPr lang="en-ZA" dirty="0"/>
          </a:p>
        </p:txBody>
      </p:sp>
      <p:sp>
        <p:nvSpPr>
          <p:cNvPr id="3" name="Content Placeholder 2"/>
          <p:cNvSpPr>
            <a:spLocks noGrp="1"/>
          </p:cNvSpPr>
          <p:nvPr>
            <p:ph sz="quarter" idx="10"/>
          </p:nvPr>
        </p:nvSpPr>
        <p:spPr/>
        <p:txBody>
          <a:bodyPr/>
          <a:lstStyle/>
          <a:p>
            <a:r>
              <a:rPr lang="en-ZA" dirty="0" smtClean="0"/>
              <a:t>Exercise 18.3</a:t>
            </a:r>
            <a:endParaRPr lang="en-ZA" dirty="0"/>
          </a:p>
        </p:txBody>
      </p:sp>
      <p:sp>
        <p:nvSpPr>
          <p:cNvPr id="4" name="Text Placeholder 3"/>
          <p:cNvSpPr>
            <a:spLocks noGrp="1"/>
          </p:cNvSpPr>
          <p:nvPr>
            <p:ph type="body" idx="11"/>
          </p:nvPr>
        </p:nvSpPr>
        <p:spPr/>
        <p:txBody>
          <a:bodyPr/>
          <a:lstStyle/>
          <a:p>
            <a:r>
              <a:rPr lang="en-US" altLang="en-US" sz="2000" dirty="0"/>
              <a:t>Complete </a:t>
            </a:r>
            <a:r>
              <a:rPr lang="en-US" altLang="en-US" sz="2000" b="1" dirty="0"/>
              <a:t>Exercise </a:t>
            </a:r>
            <a:r>
              <a:rPr lang="en-US" altLang="en-US" sz="2000" b="1" dirty="0" smtClean="0"/>
              <a:t>18.3 </a:t>
            </a:r>
            <a:r>
              <a:rPr lang="en-US" altLang="en-US" sz="2000" dirty="0"/>
              <a:t>on </a:t>
            </a:r>
            <a:r>
              <a:rPr lang="en-US" altLang="en-US" sz="2000" b="1" dirty="0"/>
              <a:t>page </a:t>
            </a:r>
            <a:r>
              <a:rPr lang="en-US" altLang="en-US" sz="2000" b="1" dirty="0" smtClean="0"/>
              <a:t>34</a:t>
            </a:r>
            <a:r>
              <a:rPr lang="en-ZA" altLang="en-US" sz="2000" b="1" dirty="0" smtClean="0"/>
              <a:t>3</a:t>
            </a:r>
            <a:r>
              <a:rPr lang="en-US" altLang="en-US" sz="2000" b="1" dirty="0" smtClean="0"/>
              <a:t> </a:t>
            </a:r>
            <a:r>
              <a:rPr lang="en-US" altLang="en-US" sz="2000" dirty="0"/>
              <a:t>of your Student’s Book</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smtClean="0"/>
              <a:t>Unit 18.2 </a:t>
            </a:r>
            <a:endParaRPr lang="en-ZA" dirty="0"/>
          </a:p>
        </p:txBody>
      </p:sp>
      <p:sp>
        <p:nvSpPr>
          <p:cNvPr id="3" name="Content Placeholder 2"/>
          <p:cNvSpPr>
            <a:spLocks noGrp="1"/>
          </p:cNvSpPr>
          <p:nvPr>
            <p:ph sz="quarter" idx="10"/>
          </p:nvPr>
        </p:nvSpPr>
        <p:spPr/>
        <p:txBody>
          <a:bodyPr/>
          <a:lstStyle/>
          <a:p>
            <a:r>
              <a:rPr lang="en-ZA" dirty="0" smtClean="0"/>
              <a:t>Exercise 18.4</a:t>
            </a:r>
            <a:endParaRPr lang="en-ZA" dirty="0"/>
          </a:p>
        </p:txBody>
      </p:sp>
      <p:sp>
        <p:nvSpPr>
          <p:cNvPr id="4" name="Text Placeholder 3"/>
          <p:cNvSpPr>
            <a:spLocks noGrp="1"/>
          </p:cNvSpPr>
          <p:nvPr>
            <p:ph type="body" idx="11"/>
          </p:nvPr>
        </p:nvSpPr>
        <p:spPr/>
        <p:txBody>
          <a:bodyPr/>
          <a:lstStyle/>
          <a:p>
            <a:r>
              <a:rPr lang="en-US" altLang="en-US" sz="2000" dirty="0"/>
              <a:t>Complete </a:t>
            </a:r>
            <a:r>
              <a:rPr lang="en-US" altLang="en-US" sz="2000" b="1" dirty="0"/>
              <a:t>Exercise </a:t>
            </a:r>
            <a:r>
              <a:rPr lang="en-US" altLang="en-US" sz="2000" b="1" dirty="0" smtClean="0"/>
              <a:t>18.4 </a:t>
            </a:r>
            <a:r>
              <a:rPr lang="en-US" altLang="en-US" sz="2000" dirty="0"/>
              <a:t>on </a:t>
            </a:r>
            <a:r>
              <a:rPr lang="en-US" altLang="en-US" sz="2000" b="1" dirty="0"/>
              <a:t>page </a:t>
            </a:r>
            <a:r>
              <a:rPr lang="en-US" altLang="en-US" sz="2000" b="1" dirty="0" smtClean="0"/>
              <a:t>34</a:t>
            </a:r>
            <a:r>
              <a:rPr lang="en-ZA" altLang="en-US" sz="2000" b="1" dirty="0" smtClean="0"/>
              <a:t>6</a:t>
            </a:r>
            <a:r>
              <a:rPr lang="en-US" altLang="en-US" sz="2000" b="1" dirty="0" smtClean="0"/>
              <a:t> </a:t>
            </a:r>
            <a:r>
              <a:rPr lang="en-US" altLang="en-US" sz="2000" dirty="0"/>
              <a:t>of your Student’s Book</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100" dirty="0"/>
              <a:t>Making predictions about future events based on events of the past</a:t>
            </a:r>
          </a:p>
        </p:txBody>
      </p:sp>
      <p:sp>
        <p:nvSpPr>
          <p:cNvPr id="3" name="Content Placeholder 2"/>
          <p:cNvSpPr>
            <a:spLocks noGrp="1"/>
          </p:cNvSpPr>
          <p:nvPr>
            <p:ph idx="1"/>
          </p:nvPr>
        </p:nvSpPr>
        <p:spPr>
          <a:xfrm>
            <a:off x="399289" y="1947672"/>
            <a:ext cx="7744047" cy="4129939"/>
          </a:xfrm>
        </p:spPr>
        <p:txBody>
          <a:bodyPr/>
          <a:lstStyle/>
          <a:p>
            <a:endParaRPr lang="en-ZA" dirty="0" smtClean="0"/>
          </a:p>
          <a:p>
            <a:endParaRPr lang="en-ZA" dirty="0"/>
          </a:p>
          <a:p>
            <a:endParaRPr lang="en-ZA" dirty="0" smtClean="0"/>
          </a:p>
          <a:p>
            <a:endParaRPr lang="en-ZA" dirty="0" smtClean="0"/>
          </a:p>
          <a:p>
            <a:pPr marL="342900" indent="-342900">
              <a:buFont typeface="Arial" panose="020B0604020202020204" pitchFamily="34" charset="0"/>
              <a:buChar char="•"/>
            </a:pPr>
            <a:r>
              <a:rPr lang="en-ZA" dirty="0" smtClean="0"/>
              <a:t>The </a:t>
            </a:r>
            <a:r>
              <a:rPr lang="en-ZA" dirty="0"/>
              <a:t>more data that we have about a situation, the more reliable the prediction can be. </a:t>
            </a:r>
          </a:p>
          <a:p>
            <a:pPr marL="342900" indent="-342900">
              <a:buFont typeface="Arial" panose="020B0604020202020204" pitchFamily="34" charset="0"/>
              <a:buChar char="•"/>
            </a:pPr>
            <a:r>
              <a:rPr lang="en-ZA" b="1" dirty="0"/>
              <a:t>Experimental probability </a:t>
            </a:r>
            <a:r>
              <a:rPr lang="en-ZA" dirty="0"/>
              <a:t>has taught us that when we do more trials, we get closer to theoretical probability.</a:t>
            </a:r>
          </a:p>
          <a:p>
            <a:pPr marL="342900" indent="-342900">
              <a:buFont typeface="Arial" panose="020B0604020202020204" pitchFamily="34" charset="0"/>
              <a:buChar char="•"/>
            </a:pPr>
            <a:r>
              <a:rPr lang="en-ZA" dirty="0" smtClean="0"/>
              <a:t>In </a:t>
            </a:r>
            <a:r>
              <a:rPr lang="en-ZA" dirty="0"/>
              <a:t>business, people use probability to make decisions. Investment decisions are based on this data.</a:t>
            </a:r>
          </a:p>
          <a:p>
            <a:endParaRPr lang="en-ZA" dirty="0"/>
          </a:p>
        </p:txBody>
      </p:sp>
      <p:sp>
        <p:nvSpPr>
          <p:cNvPr id="4" name="Text Placeholder 3"/>
          <p:cNvSpPr>
            <a:spLocks noGrp="1"/>
          </p:cNvSpPr>
          <p:nvPr>
            <p:ph type="body" sz="quarter" idx="10"/>
          </p:nvPr>
        </p:nvSpPr>
        <p:spPr/>
        <p:txBody>
          <a:bodyPr/>
          <a:lstStyle/>
          <a:p>
            <a:r>
              <a:rPr lang="en-ZA" dirty="0" smtClean="0"/>
              <a:t>Unit 18.3</a:t>
            </a:r>
            <a:endParaRPr lang="en-ZA" dirty="0"/>
          </a:p>
        </p:txBody>
      </p:sp>
      <p:sp>
        <p:nvSpPr>
          <p:cNvPr id="5" name="Rectangle 4"/>
          <p:cNvSpPr/>
          <p:nvPr/>
        </p:nvSpPr>
        <p:spPr>
          <a:xfrm>
            <a:off x="500907" y="2314262"/>
            <a:ext cx="7386701" cy="872308"/>
          </a:xfrm>
          <a:prstGeom prst="rect">
            <a:avLst/>
          </a:prstGeom>
          <a:noFill/>
          <a:ln w="28575">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6" name="Content Placeholder 2"/>
          <p:cNvSpPr txBox="1"/>
          <p:nvPr/>
        </p:nvSpPr>
        <p:spPr>
          <a:xfrm>
            <a:off x="876186" y="2121408"/>
            <a:ext cx="1265562"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000" b="1" i="1" dirty="0" smtClean="0">
                <a:solidFill>
                  <a:srgbClr val="64AFA8"/>
                </a:solidFill>
              </a:rPr>
              <a:t>Definition</a:t>
            </a:r>
            <a:endParaRPr lang="en-GB" sz="2000" b="1" i="1" dirty="0">
              <a:solidFill>
                <a:srgbClr val="64AFA8"/>
              </a:solidFill>
            </a:endParaRPr>
          </a:p>
        </p:txBody>
      </p:sp>
      <p:sp>
        <p:nvSpPr>
          <p:cNvPr id="7" name="TextBox 6"/>
          <p:cNvSpPr txBox="1"/>
          <p:nvPr/>
        </p:nvSpPr>
        <p:spPr>
          <a:xfrm>
            <a:off x="621965" y="2428033"/>
            <a:ext cx="6922871" cy="707886"/>
          </a:xfrm>
          <a:prstGeom prst="rect">
            <a:avLst/>
          </a:prstGeom>
          <a:noFill/>
        </p:spPr>
        <p:txBody>
          <a:bodyPr wrap="square" rtlCol="0">
            <a:spAutoFit/>
          </a:bodyPr>
          <a:lstStyle/>
          <a:p>
            <a:r>
              <a:rPr lang="en-ZA" sz="2000" dirty="0"/>
              <a:t>A </a:t>
            </a:r>
            <a:r>
              <a:rPr lang="en-ZA" sz="2000" b="1" dirty="0"/>
              <a:t>prediction</a:t>
            </a:r>
            <a:r>
              <a:rPr lang="en-ZA" sz="2000" dirty="0"/>
              <a:t> </a:t>
            </a:r>
            <a:r>
              <a:rPr lang="en-ZA" sz="2000" b="1" dirty="0"/>
              <a:t>or</a:t>
            </a:r>
            <a:r>
              <a:rPr lang="en-ZA" sz="2000" dirty="0"/>
              <a:t> </a:t>
            </a:r>
            <a:r>
              <a:rPr lang="en-ZA" sz="2000" b="1" dirty="0"/>
              <a:t>forecast</a:t>
            </a:r>
            <a:r>
              <a:rPr lang="en-ZA" sz="2000" dirty="0"/>
              <a:t> is a statement about the way things will happen in the future, often based on experience or knowledge.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Weather forecasting</a:t>
            </a:r>
          </a:p>
        </p:txBody>
      </p:sp>
      <p:sp>
        <p:nvSpPr>
          <p:cNvPr id="4" name="Text Placeholder 3"/>
          <p:cNvSpPr>
            <a:spLocks noGrp="1"/>
          </p:cNvSpPr>
          <p:nvPr>
            <p:ph type="body" sz="quarter" idx="10"/>
          </p:nvPr>
        </p:nvSpPr>
        <p:spPr/>
        <p:txBody>
          <a:bodyPr/>
          <a:lstStyle/>
          <a:p>
            <a:r>
              <a:rPr lang="en-ZA" dirty="0" smtClean="0">
                <a:solidFill>
                  <a:schemeClr val="bg1">
                    <a:lumMod val="65000"/>
                  </a:schemeClr>
                </a:solidFill>
              </a:rPr>
              <a:t>Unit 18.3</a:t>
            </a:r>
            <a:endParaRPr lang="en-ZA" dirty="0">
              <a:solidFill>
                <a:schemeClr val="bg1">
                  <a:lumMod val="65000"/>
                </a:scheme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4844" y="1381166"/>
            <a:ext cx="4966612" cy="1780821"/>
          </a:xfrm>
          <a:prstGeom prst="rect">
            <a:avLst/>
          </a:prstGeom>
        </p:spPr>
      </p:pic>
      <p:sp>
        <p:nvSpPr>
          <p:cNvPr id="7" name="Rectangle 6"/>
          <p:cNvSpPr/>
          <p:nvPr/>
        </p:nvSpPr>
        <p:spPr>
          <a:xfrm>
            <a:off x="498075" y="3848878"/>
            <a:ext cx="7243127" cy="688915"/>
          </a:xfrm>
          <a:prstGeom prst="rect">
            <a:avLst/>
          </a:prstGeom>
          <a:solidFill>
            <a:srgbClr val="4BB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8" name="TextBox 7"/>
          <p:cNvSpPr txBox="1"/>
          <p:nvPr/>
        </p:nvSpPr>
        <p:spPr>
          <a:xfrm>
            <a:off x="524614" y="3830074"/>
            <a:ext cx="609600" cy="707886"/>
          </a:xfrm>
          <a:prstGeom prst="rect">
            <a:avLst/>
          </a:prstGeom>
          <a:noFill/>
        </p:spPr>
        <p:txBody>
          <a:bodyPr wrap="square" rtlCol="0">
            <a:spAutoFit/>
          </a:bodyPr>
          <a:lstStyle/>
          <a:p>
            <a:pPr algn="ctr"/>
            <a:r>
              <a:rPr lang="en-GB" sz="4000" b="1" dirty="0" smtClean="0">
                <a:solidFill>
                  <a:schemeClr val="bg1"/>
                </a:solidFill>
              </a:rPr>
              <a:t>1</a:t>
            </a:r>
            <a:endParaRPr lang="en-ZA" sz="4000" dirty="0" smtClean="0">
              <a:solidFill>
                <a:schemeClr val="bg1"/>
              </a:solidFill>
            </a:endParaRPr>
          </a:p>
        </p:txBody>
      </p:sp>
      <p:sp>
        <p:nvSpPr>
          <p:cNvPr id="9" name="TextBox 8"/>
          <p:cNvSpPr txBox="1"/>
          <p:nvPr/>
        </p:nvSpPr>
        <p:spPr>
          <a:xfrm>
            <a:off x="1230204" y="3885539"/>
            <a:ext cx="6231300" cy="646331"/>
          </a:xfrm>
          <a:prstGeom prst="rect">
            <a:avLst/>
          </a:prstGeom>
          <a:noFill/>
        </p:spPr>
        <p:txBody>
          <a:bodyPr wrap="square" rtlCol="0">
            <a:spAutoFit/>
          </a:bodyPr>
          <a:lstStyle/>
          <a:p>
            <a:r>
              <a:rPr lang="en-ZA" dirty="0"/>
              <a:t>They get the information about weather variables from weather satellites and weather balloons. </a:t>
            </a:r>
          </a:p>
        </p:txBody>
      </p:sp>
      <p:sp>
        <p:nvSpPr>
          <p:cNvPr id="10" name="Rectangle 9"/>
          <p:cNvSpPr/>
          <p:nvPr/>
        </p:nvSpPr>
        <p:spPr>
          <a:xfrm>
            <a:off x="1116284" y="3937158"/>
            <a:ext cx="45719" cy="528917"/>
          </a:xfrm>
          <a:prstGeom prst="rect">
            <a:avLst/>
          </a:prstGeom>
          <a:solidFill>
            <a:srgbClr val="1A9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10"/>
          <p:cNvSpPr/>
          <p:nvPr/>
        </p:nvSpPr>
        <p:spPr>
          <a:xfrm>
            <a:off x="498075" y="4601159"/>
            <a:ext cx="7243127" cy="688915"/>
          </a:xfrm>
          <a:prstGeom prst="rect">
            <a:avLst/>
          </a:prstGeom>
          <a:solidFill>
            <a:srgbClr val="BDDA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12" name="TextBox 11"/>
          <p:cNvSpPr txBox="1"/>
          <p:nvPr/>
        </p:nvSpPr>
        <p:spPr>
          <a:xfrm>
            <a:off x="524614" y="4582355"/>
            <a:ext cx="609600" cy="707886"/>
          </a:xfrm>
          <a:prstGeom prst="rect">
            <a:avLst/>
          </a:prstGeom>
          <a:noFill/>
        </p:spPr>
        <p:txBody>
          <a:bodyPr wrap="square" rtlCol="0">
            <a:spAutoFit/>
          </a:bodyPr>
          <a:lstStyle/>
          <a:p>
            <a:pPr algn="ctr"/>
            <a:r>
              <a:rPr lang="en-GB" sz="4000" b="1" dirty="0">
                <a:solidFill>
                  <a:schemeClr val="bg1"/>
                </a:solidFill>
              </a:rPr>
              <a:t>2</a:t>
            </a:r>
            <a:endParaRPr lang="en-ZA" sz="4000" dirty="0" smtClean="0">
              <a:solidFill>
                <a:schemeClr val="bg1"/>
              </a:solidFill>
            </a:endParaRPr>
          </a:p>
        </p:txBody>
      </p:sp>
      <p:sp>
        <p:nvSpPr>
          <p:cNvPr id="13" name="TextBox 12"/>
          <p:cNvSpPr txBox="1"/>
          <p:nvPr/>
        </p:nvSpPr>
        <p:spPr>
          <a:xfrm>
            <a:off x="1230203" y="4643826"/>
            <a:ext cx="6231301" cy="646331"/>
          </a:xfrm>
          <a:prstGeom prst="rect">
            <a:avLst/>
          </a:prstGeom>
          <a:noFill/>
        </p:spPr>
        <p:txBody>
          <a:bodyPr wrap="square" rtlCol="0">
            <a:spAutoFit/>
          </a:bodyPr>
          <a:lstStyle/>
          <a:p>
            <a:r>
              <a:rPr lang="en-ZA" dirty="0"/>
              <a:t>All the information is sent to a weather station where it is put into a computer for processing.</a:t>
            </a:r>
          </a:p>
        </p:txBody>
      </p:sp>
      <p:sp>
        <p:nvSpPr>
          <p:cNvPr id="14" name="Rectangle 13"/>
          <p:cNvSpPr/>
          <p:nvPr/>
        </p:nvSpPr>
        <p:spPr>
          <a:xfrm>
            <a:off x="1116284" y="4689439"/>
            <a:ext cx="45719" cy="528917"/>
          </a:xfrm>
          <a:prstGeom prst="rect">
            <a:avLst/>
          </a:prstGeom>
          <a:solidFill>
            <a:srgbClr val="9DC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Rectangle 14"/>
          <p:cNvSpPr/>
          <p:nvPr/>
        </p:nvSpPr>
        <p:spPr>
          <a:xfrm>
            <a:off x="498075" y="5371370"/>
            <a:ext cx="7243127" cy="688915"/>
          </a:xfrm>
          <a:prstGeom prst="rect">
            <a:avLst/>
          </a:prstGeom>
          <a:solidFill>
            <a:srgbClr val="4BB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16" name="TextBox 15"/>
          <p:cNvSpPr txBox="1"/>
          <p:nvPr/>
        </p:nvSpPr>
        <p:spPr>
          <a:xfrm>
            <a:off x="524614" y="5352566"/>
            <a:ext cx="609600" cy="707886"/>
          </a:xfrm>
          <a:prstGeom prst="rect">
            <a:avLst/>
          </a:prstGeom>
          <a:noFill/>
        </p:spPr>
        <p:txBody>
          <a:bodyPr wrap="square" rtlCol="0">
            <a:spAutoFit/>
          </a:bodyPr>
          <a:lstStyle/>
          <a:p>
            <a:pPr algn="ctr"/>
            <a:r>
              <a:rPr lang="en-GB" sz="4000" b="1" dirty="0">
                <a:solidFill>
                  <a:schemeClr val="bg1"/>
                </a:solidFill>
              </a:rPr>
              <a:t>3</a:t>
            </a:r>
            <a:endParaRPr lang="en-ZA" sz="4000" dirty="0" smtClean="0">
              <a:solidFill>
                <a:schemeClr val="bg1"/>
              </a:solidFill>
            </a:endParaRPr>
          </a:p>
        </p:txBody>
      </p:sp>
      <p:sp>
        <p:nvSpPr>
          <p:cNvPr id="17" name="TextBox 16"/>
          <p:cNvSpPr txBox="1"/>
          <p:nvPr/>
        </p:nvSpPr>
        <p:spPr>
          <a:xfrm>
            <a:off x="1230203" y="5394656"/>
            <a:ext cx="6510999" cy="646331"/>
          </a:xfrm>
          <a:prstGeom prst="rect">
            <a:avLst/>
          </a:prstGeom>
          <a:noFill/>
        </p:spPr>
        <p:txBody>
          <a:bodyPr wrap="square" rtlCol="0">
            <a:spAutoFit/>
          </a:bodyPr>
          <a:lstStyle/>
          <a:p>
            <a:r>
              <a:rPr lang="en-ZA" dirty="0"/>
              <a:t>After this has been done, a weather chart is drawn and sent to all the media (television, radio and newspapers).</a:t>
            </a:r>
          </a:p>
        </p:txBody>
      </p:sp>
      <p:sp>
        <p:nvSpPr>
          <p:cNvPr id="18" name="Rectangle 17"/>
          <p:cNvSpPr/>
          <p:nvPr/>
        </p:nvSpPr>
        <p:spPr>
          <a:xfrm>
            <a:off x="1116284" y="5459650"/>
            <a:ext cx="45719" cy="528917"/>
          </a:xfrm>
          <a:prstGeom prst="rect">
            <a:avLst/>
          </a:prstGeom>
          <a:solidFill>
            <a:srgbClr val="1A9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9934" y="2308070"/>
            <a:ext cx="2756432" cy="3257001"/>
          </a:xfrm>
          <a:prstGeom prst="rect">
            <a:avLst/>
          </a:prstGeom>
          <a:noFill/>
          <a:ln>
            <a:noFill/>
          </a:ln>
        </p:spPr>
      </p:pic>
      <p:sp>
        <p:nvSpPr>
          <p:cNvPr id="28" name="Rectangle 27"/>
          <p:cNvSpPr/>
          <p:nvPr/>
        </p:nvSpPr>
        <p:spPr>
          <a:xfrm>
            <a:off x="524614" y="3272777"/>
            <a:ext cx="7243127" cy="49634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200" b="1" dirty="0"/>
              <a:t>Where do weather forecasters get their information?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p:cTn id="18" dur="500" fill="hold"/>
                                        <p:tgtEl>
                                          <p:spTgt spid="28"/>
                                        </p:tgtEl>
                                        <p:attrNameLst>
                                          <p:attrName>ppt_w</p:attrName>
                                        </p:attrNameLst>
                                      </p:cBhvr>
                                      <p:tavLst>
                                        <p:tav tm="0">
                                          <p:val>
                                            <p:fltVal val="0"/>
                                          </p:val>
                                        </p:tav>
                                        <p:tav tm="100000">
                                          <p:val>
                                            <p:strVal val="#ppt_w"/>
                                          </p:val>
                                        </p:tav>
                                      </p:tavLst>
                                    </p:anim>
                                    <p:anim calcmode="lin" valueType="num">
                                      <p:cBhvr>
                                        <p:cTn id="19" dur="500" fill="hold"/>
                                        <p:tgtEl>
                                          <p:spTgt spid="28"/>
                                        </p:tgtEl>
                                        <p:attrNameLst>
                                          <p:attrName>ppt_h</p:attrName>
                                        </p:attrNameLst>
                                      </p:cBhvr>
                                      <p:tavLst>
                                        <p:tav tm="0">
                                          <p:val>
                                            <p:fltVal val="0"/>
                                          </p:val>
                                        </p:tav>
                                        <p:tav tm="100000">
                                          <p:val>
                                            <p:strVal val="#ppt_h"/>
                                          </p:val>
                                        </p:tav>
                                      </p:tavLst>
                                    </p:anim>
                                    <p:animEffect transition="in" filter="fade">
                                      <p:cBhvr>
                                        <p:cTn id="20" dur="500"/>
                                        <p:tgtEl>
                                          <p:spTgt spid="28"/>
                                        </p:tgtEl>
                                      </p:cBhvr>
                                    </p:animEffect>
                                  </p:childTnLst>
                                </p:cTn>
                              </p:par>
                            </p:childTnLst>
                          </p:cTn>
                        </p:par>
                        <p:par>
                          <p:cTn id="21" fill="hold">
                            <p:stCondLst>
                              <p:cond delay="500"/>
                            </p:stCondLst>
                            <p:childTnLst>
                              <p:par>
                                <p:cTn id="22" presetID="2" presetClass="entr" presetSubtype="8"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0-#ppt_w/2"/>
                                          </p:val>
                                        </p:tav>
                                        <p:tav tm="100000">
                                          <p:val>
                                            <p:strVal val="#ppt_x"/>
                                          </p:val>
                                        </p:tav>
                                      </p:tavLst>
                                    </p:anim>
                                    <p:anim calcmode="lin" valueType="num">
                                      <p:cBhvr additive="base">
                                        <p:cTn id="25" dur="500" fill="hold"/>
                                        <p:tgtEl>
                                          <p:spTgt spid="7"/>
                                        </p:tgtEl>
                                        <p:attrNameLst>
                                          <p:attrName>ppt_y</p:attrName>
                                        </p:attrNameLst>
                                      </p:cBhvr>
                                      <p:tavLst>
                                        <p:tav tm="0">
                                          <p:val>
                                            <p:strVal val="#ppt_y"/>
                                          </p:val>
                                        </p:tav>
                                        <p:tav tm="100000">
                                          <p:val>
                                            <p:strVal val="#ppt_y"/>
                                          </p:val>
                                        </p:tav>
                                      </p:tavLst>
                                    </p:anim>
                                  </p:childTnLst>
                                </p:cTn>
                              </p:par>
                              <p:par>
                                <p:cTn id="26" presetID="2" presetClass="entr" presetSubtype="2"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1+#ppt_w/2"/>
                                          </p:val>
                                        </p:tav>
                                        <p:tav tm="100000">
                                          <p:val>
                                            <p:strVal val="#ppt_x"/>
                                          </p:val>
                                        </p:tav>
                                      </p:tavLst>
                                    </p:anim>
                                    <p:anim calcmode="lin" valueType="num">
                                      <p:cBhvr additive="base">
                                        <p:cTn id="29" dur="500" fill="hold"/>
                                        <p:tgtEl>
                                          <p:spTgt spid="8"/>
                                        </p:tgtEl>
                                        <p:attrNameLst>
                                          <p:attrName>ppt_y</p:attrName>
                                        </p:attrNameLst>
                                      </p:cBhvr>
                                      <p:tavLst>
                                        <p:tav tm="0">
                                          <p:val>
                                            <p:strVal val="#ppt_y"/>
                                          </p:val>
                                        </p:tav>
                                        <p:tav tm="100000">
                                          <p:val>
                                            <p:strVal val="#ppt_y"/>
                                          </p:val>
                                        </p:tav>
                                      </p:tavLst>
                                    </p:anim>
                                  </p:childTnLst>
                                </p:cTn>
                              </p:par>
                              <p:par>
                                <p:cTn id="30" presetID="53" presetClass="entr" presetSubtype="16"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par>
                                <p:cTn id="35" presetID="10" presetClass="entr" presetSubtype="0" fill="hold" grpId="0" nodeType="withEffect">
                                  <p:stCondLst>
                                    <p:cond delay="50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500" fill="hold"/>
                                        <p:tgtEl>
                                          <p:spTgt spid="11"/>
                                        </p:tgtEl>
                                        <p:attrNameLst>
                                          <p:attrName>ppt_x</p:attrName>
                                        </p:attrNameLst>
                                      </p:cBhvr>
                                      <p:tavLst>
                                        <p:tav tm="0">
                                          <p:val>
                                            <p:strVal val="0-#ppt_w/2"/>
                                          </p:val>
                                        </p:tav>
                                        <p:tav tm="100000">
                                          <p:val>
                                            <p:strVal val="#ppt_x"/>
                                          </p:val>
                                        </p:tav>
                                      </p:tavLst>
                                    </p:anim>
                                    <p:anim calcmode="lin" valueType="num">
                                      <p:cBhvr additive="base">
                                        <p:cTn id="43" dur="500" fill="hold"/>
                                        <p:tgtEl>
                                          <p:spTgt spid="11"/>
                                        </p:tgtEl>
                                        <p:attrNameLst>
                                          <p:attrName>ppt_y</p:attrName>
                                        </p:attrNameLst>
                                      </p:cBhvr>
                                      <p:tavLst>
                                        <p:tav tm="0">
                                          <p:val>
                                            <p:strVal val="#ppt_y"/>
                                          </p:val>
                                        </p:tav>
                                        <p:tav tm="100000">
                                          <p:val>
                                            <p:strVal val="#ppt_y"/>
                                          </p:val>
                                        </p:tav>
                                      </p:tavLst>
                                    </p:anim>
                                  </p:childTnLst>
                                </p:cTn>
                              </p:par>
                              <p:par>
                                <p:cTn id="44" presetID="2" presetClass="entr" presetSubtype="2"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additive="base">
                                        <p:cTn id="46" dur="500" fill="hold"/>
                                        <p:tgtEl>
                                          <p:spTgt spid="12"/>
                                        </p:tgtEl>
                                        <p:attrNameLst>
                                          <p:attrName>ppt_x</p:attrName>
                                        </p:attrNameLst>
                                      </p:cBhvr>
                                      <p:tavLst>
                                        <p:tav tm="0">
                                          <p:val>
                                            <p:strVal val="1+#ppt_w/2"/>
                                          </p:val>
                                        </p:tav>
                                        <p:tav tm="100000">
                                          <p:val>
                                            <p:strVal val="#ppt_x"/>
                                          </p:val>
                                        </p:tav>
                                      </p:tavLst>
                                    </p:anim>
                                    <p:anim calcmode="lin" valueType="num">
                                      <p:cBhvr additive="base">
                                        <p:cTn id="47" dur="500" fill="hold"/>
                                        <p:tgtEl>
                                          <p:spTgt spid="12"/>
                                        </p:tgtEl>
                                        <p:attrNameLst>
                                          <p:attrName>ppt_y</p:attrName>
                                        </p:attrNameLst>
                                      </p:cBhvr>
                                      <p:tavLst>
                                        <p:tav tm="0">
                                          <p:val>
                                            <p:strVal val="#ppt_y"/>
                                          </p:val>
                                        </p:tav>
                                        <p:tav tm="100000">
                                          <p:val>
                                            <p:strVal val="#ppt_y"/>
                                          </p:val>
                                        </p:tav>
                                      </p:tavLst>
                                    </p:anim>
                                  </p:childTnLst>
                                </p:cTn>
                              </p:par>
                              <p:par>
                                <p:cTn id="48" presetID="53" presetClass="entr" presetSubtype="16"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p:cTn id="50" dur="500" fill="hold"/>
                                        <p:tgtEl>
                                          <p:spTgt spid="14"/>
                                        </p:tgtEl>
                                        <p:attrNameLst>
                                          <p:attrName>ppt_w</p:attrName>
                                        </p:attrNameLst>
                                      </p:cBhvr>
                                      <p:tavLst>
                                        <p:tav tm="0">
                                          <p:val>
                                            <p:fltVal val="0"/>
                                          </p:val>
                                        </p:tav>
                                        <p:tav tm="100000">
                                          <p:val>
                                            <p:strVal val="#ppt_w"/>
                                          </p:val>
                                        </p:tav>
                                      </p:tavLst>
                                    </p:anim>
                                    <p:anim calcmode="lin" valueType="num">
                                      <p:cBhvr>
                                        <p:cTn id="51" dur="500" fill="hold"/>
                                        <p:tgtEl>
                                          <p:spTgt spid="14"/>
                                        </p:tgtEl>
                                        <p:attrNameLst>
                                          <p:attrName>ppt_h</p:attrName>
                                        </p:attrNameLst>
                                      </p:cBhvr>
                                      <p:tavLst>
                                        <p:tav tm="0">
                                          <p:val>
                                            <p:fltVal val="0"/>
                                          </p:val>
                                        </p:tav>
                                        <p:tav tm="100000">
                                          <p:val>
                                            <p:strVal val="#ppt_h"/>
                                          </p:val>
                                        </p:tav>
                                      </p:tavLst>
                                    </p:anim>
                                    <p:animEffect transition="in" filter="fade">
                                      <p:cBhvr>
                                        <p:cTn id="52" dur="500"/>
                                        <p:tgtEl>
                                          <p:spTgt spid="14"/>
                                        </p:tgtEl>
                                      </p:cBhvr>
                                    </p:animEffect>
                                  </p:childTnLst>
                                </p:cTn>
                              </p:par>
                              <p:par>
                                <p:cTn id="53" presetID="10" presetClass="entr" presetSubtype="0" fill="hold" grpId="0" nodeType="withEffect">
                                  <p:stCondLst>
                                    <p:cond delay="50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8" fill="hold" grpId="0" nodeType="click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additive="base">
                                        <p:cTn id="60" dur="500" fill="hold"/>
                                        <p:tgtEl>
                                          <p:spTgt spid="15"/>
                                        </p:tgtEl>
                                        <p:attrNameLst>
                                          <p:attrName>ppt_x</p:attrName>
                                        </p:attrNameLst>
                                      </p:cBhvr>
                                      <p:tavLst>
                                        <p:tav tm="0">
                                          <p:val>
                                            <p:strVal val="0-#ppt_w/2"/>
                                          </p:val>
                                        </p:tav>
                                        <p:tav tm="100000">
                                          <p:val>
                                            <p:strVal val="#ppt_x"/>
                                          </p:val>
                                        </p:tav>
                                      </p:tavLst>
                                    </p:anim>
                                    <p:anim calcmode="lin" valueType="num">
                                      <p:cBhvr additive="base">
                                        <p:cTn id="61" dur="500" fill="hold"/>
                                        <p:tgtEl>
                                          <p:spTgt spid="15"/>
                                        </p:tgtEl>
                                        <p:attrNameLst>
                                          <p:attrName>ppt_y</p:attrName>
                                        </p:attrNameLst>
                                      </p:cBhvr>
                                      <p:tavLst>
                                        <p:tav tm="0">
                                          <p:val>
                                            <p:strVal val="#ppt_y"/>
                                          </p:val>
                                        </p:tav>
                                        <p:tav tm="100000">
                                          <p:val>
                                            <p:strVal val="#ppt_y"/>
                                          </p:val>
                                        </p:tav>
                                      </p:tavLst>
                                    </p:anim>
                                  </p:childTnLst>
                                </p:cTn>
                              </p:par>
                              <p:par>
                                <p:cTn id="62" presetID="2" presetClass="entr" presetSubtype="2" fill="hold" grpId="0" nodeType="withEffect">
                                  <p:stCondLst>
                                    <p:cond delay="0"/>
                                  </p:stCondLst>
                                  <p:childTnLst>
                                    <p:set>
                                      <p:cBhvr>
                                        <p:cTn id="63" dur="1" fill="hold">
                                          <p:stCondLst>
                                            <p:cond delay="0"/>
                                          </p:stCondLst>
                                        </p:cTn>
                                        <p:tgtEl>
                                          <p:spTgt spid="16"/>
                                        </p:tgtEl>
                                        <p:attrNameLst>
                                          <p:attrName>style.visibility</p:attrName>
                                        </p:attrNameLst>
                                      </p:cBhvr>
                                      <p:to>
                                        <p:strVal val="visible"/>
                                      </p:to>
                                    </p:set>
                                    <p:anim calcmode="lin" valueType="num">
                                      <p:cBhvr additive="base">
                                        <p:cTn id="64" dur="500" fill="hold"/>
                                        <p:tgtEl>
                                          <p:spTgt spid="16"/>
                                        </p:tgtEl>
                                        <p:attrNameLst>
                                          <p:attrName>ppt_x</p:attrName>
                                        </p:attrNameLst>
                                      </p:cBhvr>
                                      <p:tavLst>
                                        <p:tav tm="0">
                                          <p:val>
                                            <p:strVal val="1+#ppt_w/2"/>
                                          </p:val>
                                        </p:tav>
                                        <p:tav tm="100000">
                                          <p:val>
                                            <p:strVal val="#ppt_x"/>
                                          </p:val>
                                        </p:tav>
                                      </p:tavLst>
                                    </p:anim>
                                    <p:anim calcmode="lin" valueType="num">
                                      <p:cBhvr additive="base">
                                        <p:cTn id="65" dur="500" fill="hold"/>
                                        <p:tgtEl>
                                          <p:spTgt spid="16"/>
                                        </p:tgtEl>
                                        <p:attrNameLst>
                                          <p:attrName>ppt_y</p:attrName>
                                        </p:attrNameLst>
                                      </p:cBhvr>
                                      <p:tavLst>
                                        <p:tav tm="0">
                                          <p:val>
                                            <p:strVal val="#ppt_y"/>
                                          </p:val>
                                        </p:tav>
                                        <p:tav tm="100000">
                                          <p:val>
                                            <p:strVal val="#ppt_y"/>
                                          </p:val>
                                        </p:tav>
                                      </p:tavLst>
                                    </p:anim>
                                  </p:childTnLst>
                                </p:cTn>
                              </p:par>
                              <p:par>
                                <p:cTn id="66" presetID="53" presetClass="entr" presetSubtype="16" fill="hold" grpId="0" nodeType="withEffect">
                                  <p:stCondLst>
                                    <p:cond delay="0"/>
                                  </p:stCondLst>
                                  <p:childTnLst>
                                    <p:set>
                                      <p:cBhvr>
                                        <p:cTn id="67" dur="1" fill="hold">
                                          <p:stCondLst>
                                            <p:cond delay="0"/>
                                          </p:stCondLst>
                                        </p:cTn>
                                        <p:tgtEl>
                                          <p:spTgt spid="18"/>
                                        </p:tgtEl>
                                        <p:attrNameLst>
                                          <p:attrName>style.visibility</p:attrName>
                                        </p:attrNameLst>
                                      </p:cBhvr>
                                      <p:to>
                                        <p:strVal val="visible"/>
                                      </p:to>
                                    </p:set>
                                    <p:anim calcmode="lin" valueType="num">
                                      <p:cBhvr>
                                        <p:cTn id="68" dur="500" fill="hold"/>
                                        <p:tgtEl>
                                          <p:spTgt spid="18"/>
                                        </p:tgtEl>
                                        <p:attrNameLst>
                                          <p:attrName>ppt_w</p:attrName>
                                        </p:attrNameLst>
                                      </p:cBhvr>
                                      <p:tavLst>
                                        <p:tav tm="0">
                                          <p:val>
                                            <p:fltVal val="0"/>
                                          </p:val>
                                        </p:tav>
                                        <p:tav tm="100000">
                                          <p:val>
                                            <p:strVal val="#ppt_w"/>
                                          </p:val>
                                        </p:tav>
                                      </p:tavLst>
                                    </p:anim>
                                    <p:anim calcmode="lin" valueType="num">
                                      <p:cBhvr>
                                        <p:cTn id="69" dur="500" fill="hold"/>
                                        <p:tgtEl>
                                          <p:spTgt spid="18"/>
                                        </p:tgtEl>
                                        <p:attrNameLst>
                                          <p:attrName>ppt_h</p:attrName>
                                        </p:attrNameLst>
                                      </p:cBhvr>
                                      <p:tavLst>
                                        <p:tav tm="0">
                                          <p:val>
                                            <p:fltVal val="0"/>
                                          </p:val>
                                        </p:tav>
                                        <p:tav tm="100000">
                                          <p:val>
                                            <p:strVal val="#ppt_h"/>
                                          </p:val>
                                        </p:tav>
                                      </p:tavLst>
                                    </p:anim>
                                    <p:animEffect transition="in" filter="fade">
                                      <p:cBhvr>
                                        <p:cTn id="70" dur="500"/>
                                        <p:tgtEl>
                                          <p:spTgt spid="18"/>
                                        </p:tgtEl>
                                      </p:cBhvr>
                                    </p:animEffect>
                                  </p:childTnLst>
                                </p:cTn>
                              </p:par>
                              <p:par>
                                <p:cTn id="71" presetID="10" presetClass="entr" presetSubtype="0" fill="hold" grpId="0" nodeType="withEffect">
                                  <p:stCondLst>
                                    <p:cond delay="500"/>
                                  </p:stCondLst>
                                  <p:childTnLst>
                                    <p:set>
                                      <p:cBhvr>
                                        <p:cTn id="72" dur="1" fill="hold">
                                          <p:stCondLst>
                                            <p:cond delay="0"/>
                                          </p:stCondLst>
                                        </p:cTn>
                                        <p:tgtEl>
                                          <p:spTgt spid="17"/>
                                        </p:tgtEl>
                                        <p:attrNameLst>
                                          <p:attrName>style.visibility</p:attrName>
                                        </p:attrNameLst>
                                      </p:cBhvr>
                                      <p:to>
                                        <p:strVal val="visible"/>
                                      </p:to>
                                    </p:set>
                                    <p:animEffect transition="in" filter="fade">
                                      <p:cBhvr>
                                        <p:cTn id="7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0" grpId="0" animBg="1"/>
      <p:bldP spid="11" grpId="0" animBg="1"/>
      <p:bldP spid="12" grpId="0"/>
      <p:bldP spid="13" grpId="0"/>
      <p:bldP spid="14" grpId="0" animBg="1"/>
      <p:bldP spid="15" grpId="0" animBg="1"/>
      <p:bldP spid="16" grpId="0"/>
      <p:bldP spid="17" grpId="0"/>
      <p:bldP spid="18" grpId="0" animBg="1"/>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smtClean="0"/>
              <a:t>Unit 18.3 </a:t>
            </a:r>
            <a:endParaRPr lang="en-ZA" dirty="0"/>
          </a:p>
        </p:txBody>
      </p:sp>
      <p:sp>
        <p:nvSpPr>
          <p:cNvPr id="3" name="Content Placeholder 2"/>
          <p:cNvSpPr>
            <a:spLocks noGrp="1"/>
          </p:cNvSpPr>
          <p:nvPr>
            <p:ph sz="quarter" idx="10"/>
          </p:nvPr>
        </p:nvSpPr>
        <p:spPr/>
        <p:txBody>
          <a:bodyPr/>
          <a:lstStyle/>
          <a:p>
            <a:r>
              <a:rPr lang="en-ZA" dirty="0" smtClean="0"/>
              <a:t>Exercise 18.5</a:t>
            </a:r>
            <a:endParaRPr lang="en-ZA" dirty="0"/>
          </a:p>
        </p:txBody>
      </p:sp>
      <p:sp>
        <p:nvSpPr>
          <p:cNvPr id="4" name="Text Placeholder 3"/>
          <p:cNvSpPr>
            <a:spLocks noGrp="1"/>
          </p:cNvSpPr>
          <p:nvPr>
            <p:ph type="body" idx="11"/>
          </p:nvPr>
        </p:nvSpPr>
        <p:spPr/>
        <p:txBody>
          <a:bodyPr/>
          <a:lstStyle/>
          <a:p>
            <a:r>
              <a:rPr lang="en-US" altLang="en-US" sz="2000" dirty="0"/>
              <a:t>Complete </a:t>
            </a:r>
            <a:r>
              <a:rPr lang="en-US" altLang="en-US" sz="2000" b="1" dirty="0"/>
              <a:t>Exercise </a:t>
            </a:r>
            <a:r>
              <a:rPr lang="en-US" altLang="en-US" sz="2000" b="1" dirty="0" smtClean="0"/>
              <a:t>18.5 </a:t>
            </a:r>
            <a:r>
              <a:rPr lang="en-US" altLang="en-US" sz="2000" dirty="0"/>
              <a:t>on </a:t>
            </a:r>
            <a:r>
              <a:rPr lang="en-US" altLang="en-US" sz="2000" b="1" dirty="0"/>
              <a:t>page </a:t>
            </a:r>
            <a:r>
              <a:rPr lang="en-US" altLang="en-US" sz="2000" b="1" dirty="0" smtClean="0"/>
              <a:t>3</a:t>
            </a:r>
            <a:r>
              <a:rPr lang="en-ZA" altLang="en-US" sz="2000" b="1" dirty="0" smtClean="0"/>
              <a:t>48</a:t>
            </a:r>
            <a:r>
              <a:rPr lang="en-US" altLang="en-US" sz="2000" b="1" dirty="0" smtClean="0"/>
              <a:t> </a:t>
            </a:r>
            <a:r>
              <a:rPr lang="en-US" altLang="en-US" sz="2000" dirty="0"/>
              <a:t>of your Student’s Book</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Combined Events</a:t>
            </a:r>
            <a:endParaRPr lang="en-ZA" dirty="0"/>
          </a:p>
        </p:txBody>
      </p:sp>
      <p:sp>
        <p:nvSpPr>
          <p:cNvPr id="3" name="Content Placeholder 2"/>
          <p:cNvSpPr>
            <a:spLocks noGrp="1"/>
          </p:cNvSpPr>
          <p:nvPr>
            <p:ph idx="1"/>
          </p:nvPr>
        </p:nvSpPr>
        <p:spPr/>
        <p:txBody>
          <a:bodyPr/>
          <a:lstStyle/>
          <a:p>
            <a:pPr marL="0" indent="0">
              <a:buNone/>
            </a:pPr>
            <a:endParaRPr lang="en-ZA" sz="2000" dirty="0" smtClean="0"/>
          </a:p>
          <a:p>
            <a:pPr marL="0" indent="0">
              <a:buNone/>
            </a:pPr>
            <a:endParaRPr lang="en-ZA" sz="2000" dirty="0"/>
          </a:p>
          <a:p>
            <a:pPr marL="0" indent="0">
              <a:buNone/>
            </a:pPr>
            <a:endParaRPr lang="en-ZA" sz="2000" dirty="0" smtClean="0"/>
          </a:p>
          <a:p>
            <a:pPr marL="0" indent="0">
              <a:buNone/>
            </a:pPr>
            <a:endParaRPr lang="en-ZA" sz="2000" dirty="0" smtClean="0"/>
          </a:p>
          <a:p>
            <a:pPr marL="0" indent="0">
              <a:buNone/>
            </a:pPr>
            <a:endParaRPr lang="en-ZA" sz="2000" dirty="0"/>
          </a:p>
          <a:p>
            <a:pPr marL="0" indent="0">
              <a:buNone/>
            </a:pPr>
            <a:endParaRPr lang="en-ZA" sz="2000" dirty="0"/>
          </a:p>
          <a:p>
            <a:pPr marL="0" indent="0">
              <a:buNone/>
            </a:pPr>
            <a:r>
              <a:rPr lang="en-ZA" sz="2000" dirty="0" smtClean="0"/>
              <a:t>Examples of combined events</a:t>
            </a:r>
            <a:r>
              <a:rPr lang="en-ZA" sz="2000" dirty="0"/>
              <a:t>:</a:t>
            </a:r>
          </a:p>
          <a:p>
            <a:pPr marL="361950" indent="-180975"/>
            <a:r>
              <a:rPr lang="en-ZA" sz="2000" dirty="0"/>
              <a:t>flipping a coin and rolling a die at the same time</a:t>
            </a:r>
          </a:p>
          <a:p>
            <a:pPr marL="361950" indent="-180975"/>
            <a:r>
              <a:rPr lang="en-ZA" sz="2000" dirty="0"/>
              <a:t>rolling a die and choosing a certain colour ball out of a bag containing many coloured balls</a:t>
            </a:r>
          </a:p>
          <a:p>
            <a:pPr marL="361950" indent="-180975"/>
            <a:r>
              <a:rPr lang="en-ZA" sz="2000" dirty="0"/>
              <a:t>choosing combinations of clothing that can be worn together</a:t>
            </a:r>
          </a:p>
        </p:txBody>
      </p:sp>
      <p:sp>
        <p:nvSpPr>
          <p:cNvPr id="4" name="Text Placeholder 3"/>
          <p:cNvSpPr>
            <a:spLocks noGrp="1"/>
          </p:cNvSpPr>
          <p:nvPr>
            <p:ph type="body" sz="quarter" idx="10"/>
          </p:nvPr>
        </p:nvSpPr>
        <p:spPr/>
        <p:txBody>
          <a:bodyPr/>
          <a:lstStyle/>
          <a:p>
            <a:r>
              <a:rPr lang="en-ZA" dirty="0" smtClean="0">
                <a:solidFill>
                  <a:schemeClr val="bg1">
                    <a:lumMod val="65000"/>
                  </a:schemeClr>
                </a:solidFill>
              </a:rPr>
              <a:t>Unit 18.4</a:t>
            </a:r>
            <a:endParaRPr lang="en-ZA" dirty="0">
              <a:solidFill>
                <a:schemeClr val="bg1">
                  <a:lumMod val="65000"/>
                </a:schemeClr>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3853" y="1863918"/>
            <a:ext cx="2550464" cy="1648523"/>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4833" y="1753212"/>
            <a:ext cx="1423376" cy="1710749"/>
          </a:xfrm>
          <a:prstGeom prst="rect">
            <a:avLst/>
          </a:prstGeom>
        </p:spPr>
      </p:pic>
      <p:grpSp>
        <p:nvGrpSpPr>
          <p:cNvPr id="10" name="Group 9"/>
          <p:cNvGrpSpPr/>
          <p:nvPr/>
        </p:nvGrpSpPr>
        <p:grpSpPr>
          <a:xfrm>
            <a:off x="4051779" y="2285692"/>
            <a:ext cx="804973" cy="804973"/>
            <a:chOff x="4121388" y="2242868"/>
            <a:chExt cx="966158" cy="966158"/>
          </a:xfrm>
        </p:grpSpPr>
        <p:sp>
          <p:nvSpPr>
            <p:cNvPr id="8" name="Rectangle 7"/>
            <p:cNvSpPr/>
            <p:nvPr/>
          </p:nvSpPr>
          <p:spPr>
            <a:xfrm>
              <a:off x="4511615" y="2242868"/>
              <a:ext cx="185703" cy="96615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Rectangle 8"/>
            <p:cNvSpPr/>
            <p:nvPr/>
          </p:nvSpPr>
          <p:spPr>
            <a:xfrm rot="16200000">
              <a:off x="4511615" y="2240192"/>
              <a:ext cx="185703" cy="96615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sym typeface="+mn-ea"/>
              </a:rPr>
              <a:t>Combined Events</a:t>
            </a:r>
            <a:endParaRPr lang="en-ZA" dirty="0"/>
          </a:p>
        </p:txBody>
      </p:sp>
      <p:sp>
        <p:nvSpPr>
          <p:cNvPr id="3" name="Content Placeholder 2"/>
          <p:cNvSpPr>
            <a:spLocks noGrp="1"/>
          </p:cNvSpPr>
          <p:nvPr>
            <p:ph idx="1"/>
          </p:nvPr>
        </p:nvSpPr>
        <p:spPr>
          <a:xfrm>
            <a:off x="399289" y="1592288"/>
            <a:ext cx="7795805" cy="4485323"/>
          </a:xfrm>
        </p:spPr>
        <p:txBody>
          <a:bodyPr/>
          <a:lstStyle/>
          <a:p>
            <a:r>
              <a:rPr lang="en-ZA" sz="2000" dirty="0" smtClean="0"/>
              <a:t>Eddie has three different T-shirts: a white, a black and a red T-shirt and two pairs of jeans: black and blue. He grabs one T-shirt and one pair of jeans without looking. What are the chances that he has taken a white T-shirt and blue jeans?</a:t>
            </a:r>
          </a:p>
          <a:p>
            <a:endParaRPr lang="en-ZA" sz="2000" dirty="0"/>
          </a:p>
          <a:p>
            <a:r>
              <a:rPr lang="en-ZA" sz="2000" dirty="0" smtClean="0"/>
              <a:t>There are a total of six different combinations, which are:</a:t>
            </a:r>
          </a:p>
          <a:p>
            <a:pPr marL="800100" lvl="1" indent="-342900">
              <a:buFont typeface="+mj-lt"/>
              <a:buAutoNum type="arabicPeriod"/>
            </a:pPr>
            <a:r>
              <a:rPr lang="en-ZA" sz="1600" dirty="0" smtClean="0"/>
              <a:t>white T-shirt with black jeans</a:t>
            </a:r>
          </a:p>
          <a:p>
            <a:pPr marL="800100" lvl="1" indent="-342900">
              <a:buFont typeface="+mj-lt"/>
              <a:buAutoNum type="arabicPeriod"/>
            </a:pPr>
            <a:r>
              <a:rPr lang="en-ZA" sz="1600" dirty="0" smtClean="0"/>
              <a:t>black T-shirt with black jeans</a:t>
            </a:r>
          </a:p>
          <a:p>
            <a:pPr marL="800100" lvl="1" indent="-342900">
              <a:buFont typeface="+mj-lt"/>
              <a:buAutoNum type="arabicPeriod"/>
            </a:pPr>
            <a:r>
              <a:rPr lang="en-ZA" sz="1600" dirty="0" smtClean="0"/>
              <a:t>red T-shirt with black jeans</a:t>
            </a:r>
          </a:p>
          <a:p>
            <a:pPr marL="800100" lvl="1" indent="-342900">
              <a:buFont typeface="+mj-lt"/>
              <a:buAutoNum type="arabicPeriod"/>
            </a:pPr>
            <a:r>
              <a:rPr lang="en-ZA" sz="1600" dirty="0" smtClean="0"/>
              <a:t>white T-shirt with blue jeans</a:t>
            </a:r>
          </a:p>
          <a:p>
            <a:pPr marL="800100" lvl="1" indent="-342900">
              <a:buFont typeface="+mj-lt"/>
              <a:buAutoNum type="arabicPeriod"/>
            </a:pPr>
            <a:r>
              <a:rPr lang="en-ZA" sz="1600" dirty="0" smtClean="0"/>
              <a:t>black T-shirt with blue jeans</a:t>
            </a:r>
          </a:p>
          <a:p>
            <a:pPr marL="800100" lvl="1" indent="-342900">
              <a:buFont typeface="+mj-lt"/>
              <a:buAutoNum type="arabicPeriod"/>
            </a:pPr>
            <a:r>
              <a:rPr lang="en-ZA" sz="1600" dirty="0" smtClean="0"/>
              <a:t>red T-shirt with blue jeans</a:t>
            </a:r>
          </a:p>
          <a:p>
            <a:pPr lvl="1"/>
            <a:endParaRPr lang="en-ZA" sz="1600" dirty="0"/>
          </a:p>
          <a:p>
            <a:r>
              <a:rPr lang="en-ZA" sz="2000" dirty="0" smtClean="0"/>
              <a:t>So the probability of getting one particular combination is     .   </a:t>
            </a:r>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18.4</a:t>
            </a:r>
            <a:endParaRPr lang="en-ZA" dirty="0">
              <a:solidFill>
                <a:schemeClr val="bg1">
                  <a:lumMod val="65000"/>
                </a:schemeClr>
              </a:solidFill>
            </a:endParaRPr>
          </a:p>
        </p:txBody>
      </p:sp>
      <mc:AlternateContent xmlns:mc="http://schemas.openxmlformats.org/markup-compatibility/2006" xmlns:a14="http://schemas.microsoft.com/office/drawing/2010/main">
        <mc:Choice Requires="a14">
          <p:sp>
            <p:nvSpPr>
              <p:cNvPr id="7" name="TextBox 6"/>
              <p:cNvSpPr txBox="1"/>
              <p:nvPr/>
            </p:nvSpPr>
            <p:spPr>
              <a:xfrm>
                <a:off x="6775141" y="5535495"/>
                <a:ext cx="147476" cy="40472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ZA" sz="1400" b="1" i="1" smtClean="0">
                              <a:latin typeface="Cambria Math" panose="02040503050406030204" pitchFamily="18" charset="0"/>
                            </a:rPr>
                          </m:ctrlPr>
                        </m:fPr>
                        <m:num>
                          <m:r>
                            <a:rPr lang="en-ZA" sz="1400" b="1" i="1" smtClean="0">
                              <a:latin typeface="Cambria Math" panose="02040503050406030204" pitchFamily="18" charset="0"/>
                            </a:rPr>
                            <m:t>𝟏</m:t>
                          </m:r>
                        </m:num>
                        <m:den>
                          <m:r>
                            <a:rPr lang="en-ZA" sz="1400" b="1" i="1" smtClean="0">
                              <a:latin typeface="Cambria Math" panose="02040503050406030204" pitchFamily="18" charset="0"/>
                            </a:rPr>
                            <m:t>𝟔</m:t>
                          </m:r>
                        </m:den>
                      </m:f>
                    </m:oMath>
                  </m:oMathPara>
                </a14:m>
                <a:endParaRPr lang="en-ZA" b="1" dirty="0"/>
              </a:p>
            </p:txBody>
          </p:sp>
        </mc:Choice>
        <mc:Fallback xmlns="">
          <p:sp>
            <p:nvSpPr>
              <p:cNvPr id="7" name="TextBox 6"/>
              <p:cNvSpPr txBox="1">
                <a:spLocks noRot="1" noChangeAspect="1" noMove="1" noResize="1" noEditPoints="1" noAdjustHandles="1" noChangeArrowheads="1" noChangeShapeType="1" noTextEdit="1"/>
              </p:cNvSpPr>
              <p:nvPr/>
            </p:nvSpPr>
            <p:spPr>
              <a:xfrm>
                <a:off x="6612890" y="5527040"/>
                <a:ext cx="367030" cy="546100"/>
              </a:xfrm>
              <a:prstGeom prst="rect">
                <a:avLst/>
              </a:prstGeom>
              <a:blipFill rotWithShape="1">
                <a:blip r:embed="rId2"/>
                <a:stretch>
                  <a:fillRect l="-28000" r="-20000" b="-13636"/>
                </a:stretch>
              </a:blipFill>
            </p:spPr>
            <p:txBody>
              <a:bodyPr/>
              <a:lstStyle/>
              <a:p>
                <a:r>
                  <a:rPr lang="en-ZA">
                    <a:noFill/>
                  </a:rPr>
                  <a:t> </a:t>
                </a:r>
                <a:endParaRPr lang="en-ZA">
                  <a:noFill/>
                </a:endParaRPr>
              </a:p>
            </p:txBody>
          </p:sp>
        </mc:Fallback>
      </mc:AlternateContent>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9934" y="2221810"/>
            <a:ext cx="2756432" cy="32570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500"/>
                                        <p:tgtEl>
                                          <p:spTgt spid="3">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fade">
                                      <p:cBhvr>
                                        <p:cTn id="41" dur="500"/>
                                        <p:tgtEl>
                                          <p:spTgt spid="3">
                                            <p:txEl>
                                              <p:pRg st="7" end="7"/>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Effect transition="in" filter="fade">
                                      <p:cBhvr>
                                        <p:cTn id="46" dur="500"/>
                                        <p:tgtEl>
                                          <p:spTgt spid="3">
                                            <p:txEl>
                                              <p:pRg st="8" end="8"/>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animEffect transition="in" filter="fade">
                                      <p:cBhvr>
                                        <p:cTn id="51" dur="500"/>
                                        <p:tgtEl>
                                          <p:spTgt spid="3">
                                            <p:txEl>
                                              <p:pRg st="10" end="10"/>
                                            </p:tx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fade">
                                      <p:cBhvr>
                                        <p:cTn id="5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Independent events</a:t>
            </a:r>
            <a:endParaRPr lang="en-ZA" dirty="0"/>
          </a:p>
        </p:txBody>
      </p:sp>
      <p:sp>
        <p:nvSpPr>
          <p:cNvPr id="3" name="Content Placeholder 2"/>
          <p:cNvSpPr>
            <a:spLocks noGrp="1"/>
          </p:cNvSpPr>
          <p:nvPr>
            <p:ph idx="1"/>
          </p:nvPr>
        </p:nvSpPr>
        <p:spPr/>
        <p:txBody>
          <a:bodyPr/>
          <a:lstStyle/>
          <a:p>
            <a:pPr>
              <a:spcBef>
                <a:spcPts val="600"/>
              </a:spcBef>
            </a:pPr>
            <a:endParaRPr lang="en-ZA" sz="2000" dirty="0" smtClean="0"/>
          </a:p>
          <a:p>
            <a:pPr>
              <a:spcBef>
                <a:spcPts val="600"/>
              </a:spcBef>
            </a:pPr>
            <a:endParaRPr lang="en-ZA" sz="2000" dirty="0" smtClean="0"/>
          </a:p>
          <a:p>
            <a:pPr>
              <a:spcBef>
                <a:spcPts val="600"/>
              </a:spcBef>
            </a:pPr>
            <a:endParaRPr lang="en-ZA" sz="2000" dirty="0"/>
          </a:p>
          <a:p>
            <a:pPr marL="0" indent="0">
              <a:spcBef>
                <a:spcPts val="600"/>
              </a:spcBef>
              <a:buNone/>
            </a:pPr>
            <a:endParaRPr lang="en-ZA" sz="2000" dirty="0"/>
          </a:p>
          <a:p>
            <a:pPr>
              <a:spcBef>
                <a:spcPts val="600"/>
              </a:spcBef>
            </a:pPr>
            <a:r>
              <a:rPr lang="en-ZA" sz="2000" dirty="0"/>
              <a:t>The choosing of jeans is independent of choosing a T-shirt. </a:t>
            </a:r>
          </a:p>
          <a:p>
            <a:pPr>
              <a:spcBef>
                <a:spcPts val="600"/>
              </a:spcBef>
            </a:pPr>
            <a:endParaRPr lang="en-ZA" sz="2000" dirty="0"/>
          </a:p>
        </p:txBody>
      </p:sp>
      <p:sp>
        <p:nvSpPr>
          <p:cNvPr id="4" name="Text Placeholder 3"/>
          <p:cNvSpPr>
            <a:spLocks noGrp="1"/>
          </p:cNvSpPr>
          <p:nvPr>
            <p:ph type="body" sz="quarter" idx="10"/>
          </p:nvPr>
        </p:nvSpPr>
        <p:spPr/>
        <p:txBody>
          <a:bodyPr/>
          <a:lstStyle/>
          <a:p>
            <a:r>
              <a:rPr lang="en-ZA" dirty="0" smtClean="0">
                <a:solidFill>
                  <a:schemeClr val="bg1">
                    <a:lumMod val="65000"/>
                  </a:schemeClr>
                </a:solidFill>
              </a:rPr>
              <a:t>Unit 18.4</a:t>
            </a:r>
            <a:endParaRPr lang="en-ZA" dirty="0">
              <a:solidFill>
                <a:schemeClr val="bg1">
                  <a:lumMod val="65000"/>
                </a:schemeClr>
              </a:solidFill>
            </a:endParaRPr>
          </a:p>
        </p:txBody>
      </p:sp>
      <p:sp>
        <p:nvSpPr>
          <p:cNvPr id="6" name="Rectangle 5"/>
          <p:cNvSpPr/>
          <p:nvPr/>
        </p:nvSpPr>
        <p:spPr>
          <a:xfrm>
            <a:off x="500907" y="1698882"/>
            <a:ext cx="7386701" cy="1129434"/>
          </a:xfrm>
          <a:prstGeom prst="rect">
            <a:avLst/>
          </a:prstGeom>
          <a:noFill/>
          <a:ln w="28575">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7" name="Content Placeholder 2"/>
          <p:cNvSpPr txBox="1"/>
          <p:nvPr/>
        </p:nvSpPr>
        <p:spPr>
          <a:xfrm>
            <a:off x="876186" y="1506028"/>
            <a:ext cx="1265562"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000" b="1" i="1" dirty="0" smtClean="0">
                <a:solidFill>
                  <a:srgbClr val="64AFA8"/>
                </a:solidFill>
              </a:rPr>
              <a:t>Definition</a:t>
            </a:r>
            <a:endParaRPr lang="en-GB" sz="2000" b="1" i="1" dirty="0">
              <a:solidFill>
                <a:srgbClr val="64AFA8"/>
              </a:solidFill>
            </a:endParaRPr>
          </a:p>
        </p:txBody>
      </p:sp>
      <p:sp>
        <p:nvSpPr>
          <p:cNvPr id="8" name="TextBox 7"/>
          <p:cNvSpPr txBox="1"/>
          <p:nvPr/>
        </p:nvSpPr>
        <p:spPr>
          <a:xfrm>
            <a:off x="621965" y="1795401"/>
            <a:ext cx="7090050" cy="1014730"/>
          </a:xfrm>
          <a:prstGeom prst="rect">
            <a:avLst/>
          </a:prstGeom>
          <a:noFill/>
        </p:spPr>
        <p:txBody>
          <a:bodyPr wrap="square" rtlCol="0">
            <a:spAutoFit/>
          </a:bodyPr>
          <a:lstStyle/>
          <a:p>
            <a:r>
              <a:rPr lang="en-ZA" sz="2000" dirty="0"/>
              <a:t>When two events are </a:t>
            </a:r>
            <a:r>
              <a:rPr lang="en-ZA" sz="2000" b="1" dirty="0"/>
              <a:t>independent</a:t>
            </a:r>
            <a:r>
              <a:rPr lang="en-ZA" sz="2000" dirty="0"/>
              <a:t> of each other, the probability of one event occurring does not affect the probability of the other event occurring.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080" y="1143000"/>
            <a:ext cx="7910830" cy="1757045"/>
          </a:xfrm>
        </p:spPr>
        <p:txBody>
          <a:bodyPr/>
          <a:lstStyle/>
          <a:p>
            <a:r>
              <a:rPr lang="en-ZA" dirty="0" smtClean="0"/>
              <a:t>Probability</a:t>
            </a:r>
            <a:endParaRPr lang="en-GB" dirty="0"/>
          </a:p>
        </p:txBody>
      </p:sp>
      <p:sp>
        <p:nvSpPr>
          <p:cNvPr id="3" name="Text Placeholder 2"/>
          <p:cNvSpPr>
            <a:spLocks noGrp="1"/>
          </p:cNvSpPr>
          <p:nvPr>
            <p:ph type="body" idx="1"/>
          </p:nvPr>
        </p:nvSpPr>
        <p:spPr>
          <a:xfrm>
            <a:off x="385763" y="2809561"/>
            <a:ext cx="7910513" cy="1500187"/>
          </a:xfrm>
        </p:spPr>
        <p:txBody>
          <a:bodyPr/>
          <a:lstStyle/>
          <a:p>
            <a:r>
              <a:rPr lang="en-ZA" sz="3200" dirty="0"/>
              <a:t>Module </a:t>
            </a:r>
            <a:r>
              <a:rPr lang="en-ZA" sz="3200" dirty="0" smtClean="0"/>
              <a:t>18</a:t>
            </a:r>
            <a:endParaRPr lang="en-GB"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Independent events</a:t>
            </a:r>
            <a:endParaRPr lang="en-ZA" dirty="0"/>
          </a:p>
        </p:txBody>
      </p:sp>
      <p:sp>
        <p:nvSpPr>
          <p:cNvPr id="3" name="Content Placeholder 2"/>
          <p:cNvSpPr>
            <a:spLocks noGrp="1"/>
          </p:cNvSpPr>
          <p:nvPr>
            <p:ph idx="1"/>
          </p:nvPr>
        </p:nvSpPr>
        <p:spPr/>
        <p:txBody>
          <a:bodyPr/>
          <a:lstStyle/>
          <a:p>
            <a:pPr>
              <a:spcBef>
                <a:spcPts val="600"/>
              </a:spcBef>
            </a:pPr>
            <a:r>
              <a:rPr lang="en-ZA" sz="2000" dirty="0" smtClean="0"/>
              <a:t>When </a:t>
            </a:r>
            <a:r>
              <a:rPr lang="en-ZA" sz="2000" dirty="0"/>
              <a:t>you rolled a die and tossed a coin. The outcome of Heads or Tails is independent of the number rolled on the die.  </a:t>
            </a:r>
          </a:p>
          <a:p>
            <a:pPr>
              <a:spcBef>
                <a:spcPts val="600"/>
              </a:spcBef>
            </a:pPr>
            <a:r>
              <a:rPr lang="en-ZA" sz="2000" dirty="0"/>
              <a:t>The probability of getting any number on the die has no effect on the probability of getting Heads or Tails on the coin. </a:t>
            </a:r>
            <a:endParaRPr lang="en-ZA" sz="2000" dirty="0" smtClean="0"/>
          </a:p>
          <a:p>
            <a:pPr>
              <a:spcBef>
                <a:spcPts val="600"/>
              </a:spcBef>
            </a:pPr>
            <a:r>
              <a:rPr lang="en-ZA" sz="2000" dirty="0" smtClean="0"/>
              <a:t>You could list all the possible combinations like this:</a:t>
            </a:r>
            <a:endParaRPr lang="en-ZA" sz="2000" dirty="0"/>
          </a:p>
          <a:p>
            <a:pPr>
              <a:spcBef>
                <a:spcPts val="600"/>
              </a:spcBef>
            </a:pPr>
            <a:endParaRPr lang="en-ZA" sz="2000" dirty="0"/>
          </a:p>
          <a:p>
            <a:pPr>
              <a:spcBef>
                <a:spcPts val="600"/>
              </a:spcBef>
            </a:pPr>
            <a:endParaRPr lang="en-ZA" sz="2000" dirty="0"/>
          </a:p>
          <a:p>
            <a:pPr>
              <a:spcBef>
                <a:spcPts val="600"/>
              </a:spcBef>
            </a:pPr>
            <a:endParaRPr lang="en-ZA" sz="2000" dirty="0"/>
          </a:p>
          <a:p>
            <a:pPr>
              <a:spcBef>
                <a:spcPts val="600"/>
              </a:spcBef>
            </a:pPr>
            <a:endParaRPr lang="en-ZA" sz="2000" dirty="0"/>
          </a:p>
        </p:txBody>
      </p:sp>
      <p:sp>
        <p:nvSpPr>
          <p:cNvPr id="4" name="Text Placeholder 3"/>
          <p:cNvSpPr>
            <a:spLocks noGrp="1"/>
          </p:cNvSpPr>
          <p:nvPr>
            <p:ph type="body" sz="quarter" idx="10"/>
          </p:nvPr>
        </p:nvSpPr>
        <p:spPr/>
        <p:txBody>
          <a:bodyPr/>
          <a:lstStyle/>
          <a:p>
            <a:r>
              <a:rPr lang="en-ZA" dirty="0" smtClean="0">
                <a:solidFill>
                  <a:schemeClr val="bg1">
                    <a:lumMod val="65000"/>
                  </a:schemeClr>
                </a:solidFill>
              </a:rPr>
              <a:t>Unit 18.4</a:t>
            </a:r>
            <a:endParaRPr lang="en-ZA" dirty="0">
              <a:solidFill>
                <a:schemeClr val="bg1">
                  <a:lumMod val="65000"/>
                </a:schemeClr>
              </a:solidFill>
            </a:endParaRPr>
          </a:p>
        </p:txBody>
      </p:sp>
      <p:graphicFrame>
        <p:nvGraphicFramePr>
          <p:cNvPr id="9" name="Table 8"/>
          <p:cNvGraphicFramePr>
            <a:graphicFrameLocks noGrp="1"/>
          </p:cNvGraphicFramePr>
          <p:nvPr/>
        </p:nvGraphicFramePr>
        <p:xfrm>
          <a:off x="1916655" y="3348273"/>
          <a:ext cx="4374700" cy="2327040"/>
        </p:xfrm>
        <a:graphic>
          <a:graphicData uri="http://schemas.openxmlformats.org/drawingml/2006/table">
            <a:tbl>
              <a:tblPr firstRow="1" bandRow="1">
                <a:tableStyleId>{5C22544A-7EE6-4342-B048-85BDC9FD1C3A}</a:tableStyleId>
              </a:tblPr>
              <a:tblGrid>
                <a:gridCol w="2187350"/>
                <a:gridCol w="2187350"/>
              </a:tblGrid>
              <a:tr h="218238">
                <a:tc>
                  <a:txBody>
                    <a:bodyPr/>
                    <a:lstStyle/>
                    <a:p>
                      <a:pPr algn="ctr"/>
                      <a:r>
                        <a:rPr lang="en-ZA" sz="1600" b="0" dirty="0" smtClean="0">
                          <a:solidFill>
                            <a:schemeClr val="tx1"/>
                          </a:solidFill>
                        </a:rPr>
                        <a:t>H;</a:t>
                      </a:r>
                      <a:r>
                        <a:rPr lang="en-ZA" sz="1600" b="0" baseline="0" dirty="0" smtClean="0">
                          <a:solidFill>
                            <a:schemeClr val="tx1"/>
                          </a:solidFill>
                        </a:rPr>
                        <a:t> 1</a:t>
                      </a:r>
                      <a:endParaRPr lang="en-ZA" sz="1600" b="0" dirty="0">
                        <a:solidFill>
                          <a:schemeClr val="tx1"/>
                        </a:solidFill>
                      </a:endParaRPr>
                    </a:p>
                  </a:txBody>
                  <a:tcPr marL="72000" marR="72000" marT="72000" marB="72000">
                    <a:solidFill>
                      <a:srgbClr val="4BB3B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ZA" sz="1600" b="0" dirty="0" smtClean="0">
                          <a:solidFill>
                            <a:schemeClr val="tx1"/>
                          </a:solidFill>
                        </a:rPr>
                        <a:t>T; 1</a:t>
                      </a:r>
                    </a:p>
                  </a:txBody>
                  <a:tcPr marL="72000" marR="72000" marT="72000" marB="72000">
                    <a:solidFill>
                      <a:srgbClr val="4BB3B5"/>
                    </a:solidFill>
                  </a:tcPr>
                </a:tc>
              </a:tr>
              <a:tr h="218238">
                <a:tc>
                  <a:txBody>
                    <a:bodyPr/>
                    <a:lstStyle/>
                    <a:p>
                      <a:pPr algn="ctr"/>
                      <a:r>
                        <a:rPr lang="en-ZA" sz="1600" b="0" dirty="0" smtClean="0">
                          <a:solidFill>
                            <a:schemeClr val="tx1"/>
                          </a:solidFill>
                        </a:rPr>
                        <a:t>H; 2</a:t>
                      </a:r>
                      <a:endParaRPr lang="en-ZA" sz="1600" b="0" dirty="0">
                        <a:solidFill>
                          <a:schemeClr val="tx1"/>
                        </a:solidFill>
                      </a:endParaRPr>
                    </a:p>
                  </a:txBody>
                  <a:tcPr marL="72000" marR="72000" marT="72000" marB="72000">
                    <a:solidFill>
                      <a:srgbClr val="BDDA7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ZA" sz="1600" b="0" dirty="0" smtClean="0">
                          <a:solidFill>
                            <a:schemeClr val="tx1"/>
                          </a:solidFill>
                        </a:rPr>
                        <a:t>T; 2</a:t>
                      </a:r>
                    </a:p>
                  </a:txBody>
                  <a:tcPr marL="72000" marR="72000" marT="72000" marB="72000">
                    <a:solidFill>
                      <a:srgbClr val="BDDA73"/>
                    </a:solidFill>
                  </a:tcPr>
                </a:tc>
              </a:tr>
              <a:tr h="218238">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ZA" sz="1600" b="0" dirty="0" smtClean="0">
                          <a:solidFill>
                            <a:schemeClr val="tx1"/>
                          </a:solidFill>
                        </a:rPr>
                        <a:t>H; 3</a:t>
                      </a:r>
                    </a:p>
                  </a:txBody>
                  <a:tcPr marL="72000" marR="72000" marT="72000" marB="72000">
                    <a:solidFill>
                      <a:srgbClr val="4BB3B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ZA" sz="1600" b="0" dirty="0" smtClean="0">
                          <a:solidFill>
                            <a:schemeClr val="tx1"/>
                          </a:solidFill>
                        </a:rPr>
                        <a:t>T; 3</a:t>
                      </a:r>
                    </a:p>
                  </a:txBody>
                  <a:tcPr marL="72000" marR="72000" marT="72000" marB="72000">
                    <a:solidFill>
                      <a:srgbClr val="4BB3B5"/>
                    </a:solidFill>
                  </a:tcPr>
                </a:tc>
              </a:tr>
              <a:tr h="218238">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ZA" sz="1600" b="0" dirty="0" smtClean="0">
                          <a:solidFill>
                            <a:schemeClr val="tx1"/>
                          </a:solidFill>
                        </a:rPr>
                        <a:t>H; 4</a:t>
                      </a:r>
                    </a:p>
                  </a:txBody>
                  <a:tcPr marL="72000" marR="72000" marT="72000" marB="72000">
                    <a:solidFill>
                      <a:srgbClr val="BDDA7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ZA" sz="1600" b="0" dirty="0" smtClean="0">
                          <a:solidFill>
                            <a:schemeClr val="tx1"/>
                          </a:solidFill>
                        </a:rPr>
                        <a:t>T; 4</a:t>
                      </a:r>
                    </a:p>
                  </a:txBody>
                  <a:tcPr marL="72000" marR="72000" marT="72000" marB="72000">
                    <a:solidFill>
                      <a:srgbClr val="BDDA73"/>
                    </a:solidFill>
                  </a:tcPr>
                </a:tc>
              </a:tr>
              <a:tr h="218238">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ZA" sz="1600" b="0" dirty="0" smtClean="0">
                          <a:solidFill>
                            <a:schemeClr val="tx1"/>
                          </a:solidFill>
                        </a:rPr>
                        <a:t>H; 5</a:t>
                      </a:r>
                    </a:p>
                  </a:txBody>
                  <a:tcPr marL="72000" marR="72000" marT="72000" marB="72000">
                    <a:solidFill>
                      <a:srgbClr val="4BB3B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ZA" sz="1600" b="0" dirty="0" smtClean="0">
                          <a:solidFill>
                            <a:schemeClr val="tx1"/>
                          </a:solidFill>
                        </a:rPr>
                        <a:t>T; 5</a:t>
                      </a:r>
                    </a:p>
                  </a:txBody>
                  <a:tcPr marL="72000" marR="72000" marT="72000" marB="72000">
                    <a:solidFill>
                      <a:srgbClr val="4BB3B5"/>
                    </a:solidFill>
                  </a:tcPr>
                </a:tc>
              </a:tr>
              <a:tr h="218238">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ZA" sz="1600" b="0" dirty="0" smtClean="0">
                          <a:solidFill>
                            <a:schemeClr val="tx1"/>
                          </a:solidFill>
                        </a:rPr>
                        <a:t>H; 6</a:t>
                      </a:r>
                    </a:p>
                  </a:txBody>
                  <a:tcPr marL="72000" marR="72000" marT="72000" marB="72000">
                    <a:solidFill>
                      <a:srgbClr val="BDDA7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ZA" sz="1600" b="0" dirty="0" smtClean="0">
                          <a:solidFill>
                            <a:schemeClr val="tx1"/>
                          </a:solidFill>
                        </a:rPr>
                        <a:t>T; 6</a:t>
                      </a:r>
                    </a:p>
                  </a:txBody>
                  <a:tcPr marL="72000" marR="72000" marT="72000" marB="72000">
                    <a:solidFill>
                      <a:srgbClr val="BDDA73"/>
                    </a:solidFill>
                  </a:tcPr>
                </a:tc>
              </a:tr>
            </a:tbl>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Independent events</a:t>
            </a:r>
            <a:endParaRPr lang="en-ZA" dirty="0"/>
          </a:p>
        </p:txBody>
      </p:sp>
      <p:sp>
        <p:nvSpPr>
          <p:cNvPr id="3" name="Content Placeholder 2"/>
          <p:cNvSpPr>
            <a:spLocks noGrp="1"/>
          </p:cNvSpPr>
          <p:nvPr>
            <p:ph idx="1"/>
          </p:nvPr>
        </p:nvSpPr>
        <p:spPr/>
        <p:txBody>
          <a:bodyPr/>
          <a:lstStyle/>
          <a:p>
            <a:pPr>
              <a:spcBef>
                <a:spcPts val="600"/>
              </a:spcBef>
            </a:pPr>
            <a:r>
              <a:rPr lang="en-ZA" sz="2000" dirty="0" smtClean="0"/>
              <a:t>When two events are said to be dependent, the probability of one event occurring influences the likelihood of the other event.</a:t>
            </a:r>
            <a:endParaRPr lang="en-ZA" sz="2000" dirty="0"/>
          </a:p>
        </p:txBody>
      </p:sp>
      <p:sp>
        <p:nvSpPr>
          <p:cNvPr id="4" name="Text Placeholder 3"/>
          <p:cNvSpPr>
            <a:spLocks noGrp="1"/>
          </p:cNvSpPr>
          <p:nvPr>
            <p:ph type="body" sz="quarter" idx="10"/>
          </p:nvPr>
        </p:nvSpPr>
        <p:spPr/>
        <p:txBody>
          <a:bodyPr/>
          <a:lstStyle/>
          <a:p>
            <a:r>
              <a:rPr lang="en-ZA" dirty="0" smtClean="0">
                <a:solidFill>
                  <a:schemeClr val="bg1">
                    <a:lumMod val="65000"/>
                  </a:schemeClr>
                </a:solidFill>
              </a:rPr>
              <a:t>Unit 18.4</a:t>
            </a:r>
            <a:endParaRPr lang="en-ZA" dirty="0">
              <a:solidFill>
                <a:schemeClr val="bg1">
                  <a:lumMod val="65000"/>
                </a:schemeClr>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1870" y="2385768"/>
            <a:ext cx="6792560" cy="243553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smtClean="0"/>
              <a:t>Unit 18.3 </a:t>
            </a:r>
            <a:endParaRPr lang="en-ZA" dirty="0"/>
          </a:p>
        </p:txBody>
      </p:sp>
      <p:sp>
        <p:nvSpPr>
          <p:cNvPr id="3" name="Content Placeholder 2"/>
          <p:cNvSpPr>
            <a:spLocks noGrp="1"/>
          </p:cNvSpPr>
          <p:nvPr>
            <p:ph sz="quarter" idx="10"/>
          </p:nvPr>
        </p:nvSpPr>
        <p:spPr/>
        <p:txBody>
          <a:bodyPr/>
          <a:lstStyle/>
          <a:p>
            <a:r>
              <a:rPr lang="en-ZA" dirty="0" smtClean="0"/>
              <a:t>Exercise 18.6</a:t>
            </a:r>
            <a:endParaRPr lang="en-ZA" dirty="0"/>
          </a:p>
        </p:txBody>
      </p:sp>
      <p:sp>
        <p:nvSpPr>
          <p:cNvPr id="4" name="Text Placeholder 3"/>
          <p:cNvSpPr>
            <a:spLocks noGrp="1"/>
          </p:cNvSpPr>
          <p:nvPr>
            <p:ph type="body" idx="11"/>
          </p:nvPr>
        </p:nvSpPr>
        <p:spPr/>
        <p:txBody>
          <a:bodyPr/>
          <a:lstStyle/>
          <a:p>
            <a:r>
              <a:rPr lang="en-US" altLang="en-US" sz="2000" dirty="0"/>
              <a:t>Complete </a:t>
            </a:r>
            <a:r>
              <a:rPr lang="en-US" altLang="en-US" sz="2000" b="1" dirty="0"/>
              <a:t>Exercise </a:t>
            </a:r>
            <a:r>
              <a:rPr lang="en-US" altLang="en-US" sz="2000" b="1" dirty="0" smtClean="0"/>
              <a:t>18.5 </a:t>
            </a:r>
            <a:r>
              <a:rPr lang="en-US" altLang="en-US" sz="2000" dirty="0"/>
              <a:t>on </a:t>
            </a:r>
            <a:r>
              <a:rPr lang="en-US" altLang="en-US" sz="2000" b="1" dirty="0"/>
              <a:t>page </a:t>
            </a:r>
            <a:r>
              <a:rPr lang="en-US" altLang="en-US" sz="2000" b="1" dirty="0" smtClean="0"/>
              <a:t>3</a:t>
            </a:r>
            <a:r>
              <a:rPr lang="en-ZA" altLang="en-US" sz="2000" b="1" dirty="0" smtClean="0"/>
              <a:t>51</a:t>
            </a:r>
            <a:r>
              <a:rPr lang="en-US" altLang="en-US" sz="2000" b="1" dirty="0" smtClean="0"/>
              <a:t> </a:t>
            </a:r>
            <a:r>
              <a:rPr lang="en-US" altLang="en-US" sz="2000" dirty="0"/>
              <a:t>of your Student’s Book</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a:t>Module </a:t>
            </a:r>
            <a:r>
              <a:rPr lang="en-ZA" dirty="0" smtClean="0"/>
              <a:t>18</a:t>
            </a:r>
            <a:endParaRPr lang="en-GB" dirty="0"/>
          </a:p>
        </p:txBody>
      </p:sp>
      <p:sp>
        <p:nvSpPr>
          <p:cNvPr id="3" name="Content Placeholder 2"/>
          <p:cNvSpPr>
            <a:spLocks noGrp="1"/>
          </p:cNvSpPr>
          <p:nvPr>
            <p:ph sz="quarter" idx="10"/>
          </p:nvPr>
        </p:nvSpPr>
        <p:spPr/>
        <p:txBody>
          <a:bodyPr/>
          <a:lstStyle/>
          <a:p>
            <a:r>
              <a:rPr lang="en-US" altLang="en-US" dirty="0"/>
              <a:t>Module assessment</a:t>
            </a:r>
            <a:endParaRPr lang="en-GB" dirty="0"/>
          </a:p>
        </p:txBody>
      </p:sp>
      <p:sp>
        <p:nvSpPr>
          <p:cNvPr id="4" name="Text Placeholder 3"/>
          <p:cNvSpPr>
            <a:spLocks noGrp="1"/>
          </p:cNvSpPr>
          <p:nvPr>
            <p:ph type="body" idx="11"/>
          </p:nvPr>
        </p:nvSpPr>
        <p:spPr/>
        <p:txBody>
          <a:bodyPr/>
          <a:lstStyle/>
          <a:p>
            <a:r>
              <a:rPr lang="en-US" altLang="en-US" dirty="0"/>
              <a:t>Complete </a:t>
            </a:r>
            <a:r>
              <a:rPr lang="en-US" altLang="en-US" b="1" dirty="0"/>
              <a:t>Module assessment </a:t>
            </a:r>
            <a:r>
              <a:rPr lang="en-US" altLang="en-US" dirty="0"/>
              <a:t>on </a:t>
            </a:r>
            <a:r>
              <a:rPr lang="en-US" altLang="en-US" b="1" dirty="0"/>
              <a:t>page </a:t>
            </a:r>
            <a:r>
              <a:rPr lang="en-US" altLang="en-US" b="1" dirty="0" smtClean="0"/>
              <a:t>35</a:t>
            </a:r>
            <a:r>
              <a:rPr lang="en-ZA" altLang="en-US" b="1" dirty="0" smtClean="0"/>
              <a:t>2</a:t>
            </a:r>
            <a:r>
              <a:rPr lang="en-US" altLang="en-US" b="1" dirty="0" smtClean="0"/>
              <a:t> </a:t>
            </a:r>
            <a:r>
              <a:rPr lang="en-US" altLang="en-US" dirty="0"/>
              <a:t>of your Student’s Book</a:t>
            </a:r>
            <a:endParaRPr lang="en-GB" alt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891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b="1" smtClean="0">
                <a:latin typeface="+mn-lt"/>
              </a:rPr>
              <a:t>Overview</a:t>
            </a:r>
            <a:endParaRPr lang="en-GB" b="1" dirty="0">
              <a:latin typeface="+mn-lt"/>
            </a:endParaRPr>
          </a:p>
        </p:txBody>
      </p:sp>
      <p:sp>
        <p:nvSpPr>
          <p:cNvPr id="3" name="Content Placeholder 2"/>
          <p:cNvSpPr>
            <a:spLocks noGrp="1"/>
          </p:cNvSpPr>
          <p:nvPr>
            <p:ph idx="1"/>
          </p:nvPr>
        </p:nvSpPr>
        <p:spPr/>
        <p:txBody>
          <a:bodyPr/>
          <a:lstStyle/>
          <a:p>
            <a:pPr marL="0" indent="0">
              <a:buNone/>
            </a:pPr>
            <a:r>
              <a:rPr lang="en-ZA" dirty="0" smtClean="0"/>
              <a:t>18.1	What </a:t>
            </a:r>
            <a:r>
              <a:rPr lang="en-ZA" dirty="0"/>
              <a:t>is likelihood or probability?</a:t>
            </a:r>
          </a:p>
          <a:p>
            <a:pPr marL="0" indent="0">
              <a:buNone/>
            </a:pPr>
            <a:r>
              <a:rPr lang="en-ZA" dirty="0" smtClean="0"/>
              <a:t>18.2	The </a:t>
            </a:r>
            <a:r>
              <a:rPr lang="en-ZA" dirty="0"/>
              <a:t>probability scale</a:t>
            </a:r>
          </a:p>
          <a:p>
            <a:pPr marL="0" indent="0">
              <a:buNone/>
            </a:pPr>
            <a:r>
              <a:rPr lang="en-ZA" dirty="0" smtClean="0"/>
              <a:t>18.3	Making </a:t>
            </a:r>
            <a:r>
              <a:rPr lang="en-ZA" dirty="0"/>
              <a:t>predictions about future events based </a:t>
            </a:r>
            <a:r>
              <a:rPr lang="en-ZA" dirty="0" smtClean="0"/>
              <a:t>	on </a:t>
            </a:r>
            <a:r>
              <a:rPr lang="en-ZA" dirty="0"/>
              <a:t>events of the past.</a:t>
            </a:r>
          </a:p>
          <a:p>
            <a:pPr marL="0" indent="0">
              <a:buNone/>
            </a:pPr>
            <a:r>
              <a:rPr lang="en-ZA" dirty="0" smtClean="0"/>
              <a:t>18.4	Combined </a:t>
            </a:r>
            <a:r>
              <a:rPr lang="en-ZA" dirty="0"/>
              <a:t>events</a:t>
            </a:r>
            <a:endParaRPr lang="en-GB"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What is likelihood or probability?</a:t>
            </a:r>
          </a:p>
        </p:txBody>
      </p:sp>
      <p:sp>
        <p:nvSpPr>
          <p:cNvPr id="3" name="Content Placeholder 2"/>
          <p:cNvSpPr>
            <a:spLocks noGrp="1"/>
          </p:cNvSpPr>
          <p:nvPr>
            <p:ph idx="1"/>
          </p:nvPr>
        </p:nvSpPr>
        <p:spPr/>
        <p:txBody>
          <a:bodyPr/>
          <a:lstStyle/>
          <a:p>
            <a:pPr marL="180975" indent="-180975"/>
            <a:endParaRPr lang="en-ZA" sz="2000" dirty="0" smtClean="0"/>
          </a:p>
          <a:p>
            <a:pPr marL="180975" indent="-180975"/>
            <a:endParaRPr lang="en-ZA" sz="2000" dirty="0"/>
          </a:p>
          <a:p>
            <a:pPr marL="180975" indent="-180975"/>
            <a:endParaRPr lang="en-ZA" sz="2000" dirty="0" smtClean="0"/>
          </a:p>
          <a:p>
            <a:pPr marL="180975" indent="-180975"/>
            <a:endParaRPr lang="en-ZA" sz="2000" dirty="0"/>
          </a:p>
          <a:p>
            <a:pPr marL="180975" indent="-180975"/>
            <a:endParaRPr lang="en-ZA" sz="2000" dirty="0" smtClean="0"/>
          </a:p>
          <a:p>
            <a:pPr marL="180975" indent="-180975"/>
            <a:endParaRPr lang="en-ZA" sz="2000" dirty="0"/>
          </a:p>
          <a:p>
            <a:pPr marL="180975" indent="-180975"/>
            <a:endParaRPr lang="en-ZA" sz="2000" dirty="0" smtClean="0"/>
          </a:p>
          <a:p>
            <a:pPr marL="180975" indent="-180975"/>
            <a:r>
              <a:rPr lang="en-ZA" sz="2000" dirty="0" smtClean="0"/>
              <a:t>In </a:t>
            </a:r>
            <a:r>
              <a:rPr lang="en-ZA" sz="2000" dirty="0"/>
              <a:t>life there are certain events that we know will definitely happen, other events that might happen, but we do not know for sure and others that definitely will not happen. </a:t>
            </a:r>
            <a:endParaRPr lang="en-ZA" sz="2000" dirty="0" smtClean="0"/>
          </a:p>
          <a:p>
            <a:pPr marL="180975" indent="-180975"/>
            <a:r>
              <a:rPr lang="en-ZA" sz="2000" dirty="0" smtClean="0"/>
              <a:t>Likelihood</a:t>
            </a:r>
            <a:r>
              <a:rPr lang="en-ZA" sz="2000" dirty="0"/>
              <a:t>, or probability, is a way of describing the chance of something happening.</a:t>
            </a:r>
          </a:p>
        </p:txBody>
      </p:sp>
      <p:sp>
        <p:nvSpPr>
          <p:cNvPr id="4" name="Text Placeholder 3"/>
          <p:cNvSpPr>
            <a:spLocks noGrp="1"/>
          </p:cNvSpPr>
          <p:nvPr>
            <p:ph type="body" sz="quarter" idx="10"/>
          </p:nvPr>
        </p:nvSpPr>
        <p:spPr/>
        <p:txBody>
          <a:bodyPr/>
          <a:lstStyle/>
          <a:p>
            <a:r>
              <a:rPr lang="en-ZA" dirty="0" smtClean="0">
                <a:solidFill>
                  <a:schemeClr val="bg1">
                    <a:lumMod val="65000"/>
                  </a:schemeClr>
                </a:solidFill>
              </a:rPr>
              <a:t>Unit 18.1</a:t>
            </a:r>
            <a:endParaRPr lang="en-ZA" dirty="0">
              <a:solidFill>
                <a:schemeClr val="bg1">
                  <a:lumMod val="65000"/>
                </a:scheme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8212" y="1630701"/>
            <a:ext cx="3939875" cy="2553949"/>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smtClean="0"/>
              <a:t>Unit 18.1 </a:t>
            </a:r>
            <a:endParaRPr lang="en-ZA" dirty="0"/>
          </a:p>
        </p:txBody>
      </p:sp>
      <p:sp>
        <p:nvSpPr>
          <p:cNvPr id="3" name="Content Placeholder 2"/>
          <p:cNvSpPr>
            <a:spLocks noGrp="1"/>
          </p:cNvSpPr>
          <p:nvPr>
            <p:ph sz="quarter" idx="10"/>
          </p:nvPr>
        </p:nvSpPr>
        <p:spPr/>
        <p:txBody>
          <a:bodyPr/>
          <a:lstStyle/>
          <a:p>
            <a:r>
              <a:rPr lang="en-ZA" dirty="0" smtClean="0"/>
              <a:t>Exercise 18.1</a:t>
            </a:r>
            <a:endParaRPr lang="en-ZA" dirty="0"/>
          </a:p>
        </p:txBody>
      </p:sp>
      <p:sp>
        <p:nvSpPr>
          <p:cNvPr id="4" name="Text Placeholder 3"/>
          <p:cNvSpPr>
            <a:spLocks noGrp="1"/>
          </p:cNvSpPr>
          <p:nvPr>
            <p:ph type="body" idx="11"/>
          </p:nvPr>
        </p:nvSpPr>
        <p:spPr/>
        <p:txBody>
          <a:bodyPr/>
          <a:lstStyle/>
          <a:p>
            <a:r>
              <a:rPr lang="en-US" altLang="en-US" sz="2000" dirty="0"/>
              <a:t>Complete </a:t>
            </a:r>
            <a:r>
              <a:rPr lang="en-US" altLang="en-US" sz="2000" b="1" dirty="0"/>
              <a:t>Exercise </a:t>
            </a:r>
            <a:r>
              <a:rPr lang="en-US" altLang="en-US" sz="2000" b="1" dirty="0" smtClean="0"/>
              <a:t>18.1 </a:t>
            </a:r>
            <a:r>
              <a:rPr lang="en-US" altLang="en-US" sz="2000" dirty="0"/>
              <a:t>on </a:t>
            </a:r>
            <a:r>
              <a:rPr lang="en-US" altLang="en-US" sz="2000" b="1" dirty="0"/>
              <a:t>page </a:t>
            </a:r>
            <a:r>
              <a:rPr lang="en-US" altLang="en-US" sz="2000" b="1" dirty="0" smtClean="0"/>
              <a:t>3</a:t>
            </a:r>
            <a:r>
              <a:rPr lang="en-ZA" altLang="en-US" sz="2000" b="1" dirty="0" smtClean="0"/>
              <a:t>38</a:t>
            </a:r>
            <a:r>
              <a:rPr lang="en-US" altLang="en-US" sz="2000" b="1" dirty="0" smtClean="0"/>
              <a:t> </a:t>
            </a:r>
            <a:r>
              <a:rPr lang="en-US" altLang="en-US" sz="2000" dirty="0"/>
              <a:t>of your Student’s Book</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What is likelihood or probability?</a:t>
            </a:r>
          </a:p>
        </p:txBody>
      </p:sp>
      <p:sp>
        <p:nvSpPr>
          <p:cNvPr id="3" name="Content Placeholder 2"/>
          <p:cNvSpPr>
            <a:spLocks noGrp="1"/>
          </p:cNvSpPr>
          <p:nvPr>
            <p:ph idx="1"/>
          </p:nvPr>
        </p:nvSpPr>
        <p:spPr/>
        <p:txBody>
          <a:bodyPr/>
          <a:lstStyle/>
          <a:p>
            <a:pPr marL="180975" indent="-180975"/>
            <a:r>
              <a:rPr lang="en-ZA" sz="2000" dirty="0"/>
              <a:t>We are usually interested in </a:t>
            </a:r>
            <a:r>
              <a:rPr lang="en-ZA" sz="2000" b="1" dirty="0"/>
              <a:t>random </a:t>
            </a:r>
            <a:r>
              <a:rPr lang="en-ZA" sz="2000" dirty="0"/>
              <a:t>things happening when we talk about probability. </a:t>
            </a:r>
          </a:p>
          <a:p>
            <a:pPr marL="180975" indent="-180975"/>
            <a:r>
              <a:rPr lang="en-ZA" sz="2000" dirty="0"/>
              <a:t>Random events are events that are not planned or controlled by people or by other factors. </a:t>
            </a:r>
          </a:p>
          <a:p>
            <a:pPr marL="180975" indent="-180975" defTabSz="314325"/>
            <a:r>
              <a:rPr lang="en-ZA" sz="2000" dirty="0" smtClean="0"/>
              <a:t>For example:</a:t>
            </a:r>
          </a:p>
          <a:p>
            <a:pPr marL="449580" indent="-276225" defTabSz="314325">
              <a:buFont typeface="+mj-lt"/>
              <a:buAutoNum type="alphaLcParenR"/>
            </a:pPr>
            <a:r>
              <a:rPr lang="en-ZA" sz="2000" dirty="0" smtClean="0"/>
              <a:t>When </a:t>
            </a:r>
            <a:r>
              <a:rPr lang="en-ZA" sz="2000" dirty="0"/>
              <a:t>you toss a coin, it lands on heads or tails. </a:t>
            </a:r>
            <a:r>
              <a:rPr lang="en-ZA" sz="2000" dirty="0" smtClean="0"/>
              <a:t>							           There </a:t>
            </a:r>
            <a:r>
              <a:rPr lang="en-ZA" sz="2000" dirty="0"/>
              <a:t>is an </a:t>
            </a:r>
            <a:r>
              <a:rPr lang="en-ZA" sz="2000" dirty="0" smtClean="0"/>
              <a:t>equal chance </a:t>
            </a:r>
            <a:r>
              <a:rPr lang="en-ZA" sz="2000" dirty="0"/>
              <a:t>that heads or tails </a:t>
            </a:r>
            <a:r>
              <a:rPr lang="en-ZA" sz="2000" dirty="0" smtClean="0"/>
              <a:t>							     could </a:t>
            </a:r>
            <a:r>
              <a:rPr lang="en-ZA" sz="2000" dirty="0"/>
              <a:t>come up. </a:t>
            </a:r>
            <a:endParaRPr lang="en-ZA" sz="2000" dirty="0" smtClean="0"/>
          </a:p>
          <a:p>
            <a:pPr marL="449580" indent="-276225" defTabSz="314325">
              <a:buFont typeface="+mj-lt"/>
              <a:buAutoNum type="alphaLcParenR"/>
            </a:pPr>
            <a:endParaRPr lang="en-ZA" sz="2000" dirty="0"/>
          </a:p>
          <a:p>
            <a:pPr marL="449580" indent="-276225" defTabSz="314325">
              <a:buFont typeface="+mj-lt"/>
              <a:buAutoNum type="alphaLcParenR"/>
            </a:pPr>
            <a:r>
              <a:rPr lang="en-ZA" sz="2000" dirty="0"/>
              <a:t>E</a:t>
            </a:r>
            <a:r>
              <a:rPr lang="en-ZA" sz="2000" dirty="0" smtClean="0"/>
              <a:t>very </a:t>
            </a:r>
            <a:r>
              <a:rPr lang="en-ZA" sz="2000" dirty="0"/>
              <a:t>card in a well-shuffled pack has an equal </a:t>
            </a:r>
            <a:r>
              <a:rPr lang="en-ZA" sz="2000" dirty="0" smtClean="0"/>
              <a:t>                                   chance </a:t>
            </a:r>
            <a:r>
              <a:rPr lang="en-ZA" sz="2000" dirty="0"/>
              <a:t>of </a:t>
            </a:r>
            <a:r>
              <a:rPr lang="en-ZA" sz="2000" dirty="0" smtClean="0"/>
              <a:t>being drawn.</a:t>
            </a:r>
          </a:p>
          <a:p>
            <a:pPr marL="173355" indent="0" defTabSz="314325">
              <a:buNone/>
            </a:pPr>
            <a:r>
              <a:rPr lang="en-ZA" sz="2000" dirty="0" smtClean="0"/>
              <a:t>   </a:t>
            </a:r>
            <a:endParaRPr lang="en-ZA" sz="1050" dirty="0" smtClean="0"/>
          </a:p>
          <a:p>
            <a:pPr marL="180975" indent="-180975"/>
            <a:r>
              <a:rPr lang="en-ZA" sz="2000" dirty="0" smtClean="0"/>
              <a:t>When </a:t>
            </a:r>
            <a:r>
              <a:rPr lang="en-ZA" sz="2000" dirty="0"/>
              <a:t>events are random, the outcome is a matter of chance</a:t>
            </a:r>
            <a:r>
              <a:rPr lang="en-ZA" sz="2000" dirty="0" smtClean="0"/>
              <a:t>.</a:t>
            </a:r>
            <a:endParaRPr lang="en-ZA" sz="2000"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18.1</a:t>
            </a:r>
            <a:endParaRPr lang="en-ZA" dirty="0">
              <a:solidFill>
                <a:schemeClr val="bg1">
                  <a:lumMod val="65000"/>
                </a:schemeClr>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57347" y="3068116"/>
            <a:ext cx="906095" cy="108871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3369" y="4460135"/>
            <a:ext cx="1394049" cy="1216603"/>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Example 18.1 page 339</a:t>
            </a:r>
          </a:p>
        </p:txBody>
      </p:sp>
      <p:sp>
        <p:nvSpPr>
          <p:cNvPr id="4" name="Text Placeholder 3"/>
          <p:cNvSpPr>
            <a:spLocks noGrp="1"/>
          </p:cNvSpPr>
          <p:nvPr>
            <p:ph type="body" sz="quarter" idx="10"/>
          </p:nvPr>
        </p:nvSpPr>
        <p:spPr/>
        <p:txBody>
          <a:bodyPr/>
          <a:lstStyle/>
          <a:p>
            <a:r>
              <a:rPr lang="en-ZA" dirty="0" smtClean="0">
                <a:solidFill>
                  <a:schemeClr val="bg1">
                    <a:lumMod val="65000"/>
                  </a:schemeClr>
                </a:solidFill>
              </a:rPr>
              <a:t>Unit 18.1</a:t>
            </a:r>
            <a:endParaRPr lang="en-ZA" dirty="0">
              <a:solidFill>
                <a:schemeClr val="bg1">
                  <a:lumMod val="65000"/>
                </a:schemeClr>
              </a:solidFill>
            </a:endParaRPr>
          </a:p>
        </p:txBody>
      </p:sp>
      <p:sp>
        <p:nvSpPr>
          <p:cNvPr id="5" name="Rectangle 4"/>
          <p:cNvSpPr/>
          <p:nvPr/>
        </p:nvSpPr>
        <p:spPr>
          <a:xfrm>
            <a:off x="863600" y="1411018"/>
            <a:ext cx="7200900" cy="4610370"/>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6" name="Rectangle 5"/>
          <p:cNvSpPr/>
          <p:nvPr/>
        </p:nvSpPr>
        <p:spPr>
          <a:xfrm>
            <a:off x="352501" y="1573425"/>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a:fillRect/>
          </a:stretch>
        </p:blipFill>
        <p:spPr>
          <a:xfrm>
            <a:off x="626636" y="1783384"/>
            <a:ext cx="977166" cy="1010861"/>
          </a:xfrm>
          <a:prstGeom prst="rect">
            <a:avLst/>
          </a:prstGeom>
        </p:spPr>
      </p:pic>
      <p:sp>
        <p:nvSpPr>
          <p:cNvPr id="10" name="Content Placeholder 2"/>
          <p:cNvSpPr>
            <a:spLocks noGrp="1"/>
          </p:cNvSpPr>
          <p:nvPr>
            <p:ph idx="1"/>
          </p:nvPr>
        </p:nvSpPr>
        <p:spPr>
          <a:xfrm>
            <a:off x="1955926" y="1722731"/>
            <a:ext cx="5764716" cy="4125978"/>
          </a:xfrm>
          <a:prstGeom prst="rect">
            <a:avLst/>
          </a:prstGeom>
        </p:spPr>
        <p:txBody>
          <a:bodyPr/>
          <a:lstStyle/>
          <a:p>
            <a:pPr marL="266700" indent="-266700">
              <a:buFont typeface="+mj-lt"/>
              <a:buAutoNum type="arabicPeriod"/>
            </a:pPr>
            <a:r>
              <a:rPr lang="en-ZA" sz="2000" dirty="0" smtClean="0"/>
              <a:t>You have four blue balls and one red ball on a table. If you close your eyes and take a ball off the table without looking, is it more likely that you will be holding a blue ball or a red ball?</a:t>
            </a:r>
          </a:p>
          <a:p>
            <a:pPr marL="266700" indent="-266700">
              <a:buFont typeface="+mj-lt"/>
              <a:buAutoNum type="arabicPeriod"/>
            </a:pPr>
            <a:endParaRPr lang="en-ZA" sz="2000" dirty="0"/>
          </a:p>
          <a:p>
            <a:pPr marL="266700" indent="-266700">
              <a:buFont typeface="+mj-lt"/>
              <a:buAutoNum type="arabicPeriod"/>
            </a:pPr>
            <a:endParaRPr lang="en-ZA" sz="2000" dirty="0" smtClean="0"/>
          </a:p>
          <a:p>
            <a:pPr marL="266700" indent="-266700">
              <a:buFont typeface="+mj-lt"/>
              <a:buAutoNum type="arabicPeriod"/>
            </a:pPr>
            <a:endParaRPr lang="en-ZA" sz="2000" dirty="0"/>
          </a:p>
          <a:p>
            <a:pPr marL="266700" indent="-266700">
              <a:buFont typeface="+mj-lt"/>
              <a:buAutoNum type="arabicPeriod"/>
            </a:pPr>
            <a:endParaRPr lang="en-ZA" sz="2000" dirty="0" smtClean="0"/>
          </a:p>
          <a:p>
            <a:pPr marL="266700" indent="-266700">
              <a:buFont typeface="+mj-lt"/>
              <a:buAutoNum type="arabicPeriod"/>
            </a:pPr>
            <a:endParaRPr lang="en-ZA" sz="2000" dirty="0"/>
          </a:p>
        </p:txBody>
      </p:sp>
      <p:pic>
        <p:nvPicPr>
          <p:cNvPr id="12" name="Picture 11"/>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448425" y="4214495"/>
            <a:ext cx="1271905" cy="1271905"/>
          </a:xfrm>
          <a:prstGeom prst="rect">
            <a:avLst/>
          </a:prstGeom>
        </p:spPr>
      </p:pic>
      <p:pic>
        <p:nvPicPr>
          <p:cNvPr id="13" name="Picture 12"/>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795475" y="3086203"/>
            <a:ext cx="1233023" cy="1260000"/>
          </a:xfrm>
          <a:prstGeom prst="rect">
            <a:avLst/>
          </a:prstGeom>
        </p:spPr>
      </p:pic>
      <p:pic>
        <p:nvPicPr>
          <p:cNvPr id="14" name="Picture 13"/>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352164" y="3122203"/>
            <a:ext cx="1196444" cy="1188000"/>
          </a:xfrm>
          <a:prstGeom prst="rect">
            <a:avLst/>
          </a:prstGeom>
        </p:spPr>
      </p:pic>
      <p:sp>
        <p:nvSpPr>
          <p:cNvPr id="3" name="Text Box 2"/>
          <p:cNvSpPr txBox="1"/>
          <p:nvPr/>
        </p:nvSpPr>
        <p:spPr>
          <a:xfrm>
            <a:off x="1955800" y="4345940"/>
            <a:ext cx="4403090" cy="1198880"/>
          </a:xfrm>
          <a:prstGeom prst="rect">
            <a:avLst/>
          </a:prstGeom>
          <a:noFill/>
        </p:spPr>
        <p:txBody>
          <a:bodyPr wrap="square" rtlCol="0" anchor="t">
            <a:spAutoFit/>
          </a:bodyPr>
          <a:lstStyle/>
          <a:p>
            <a:pPr marL="266700" indent="-266700">
              <a:buFont typeface="+mj-lt"/>
              <a:buAutoNum type="arabicPeriod"/>
            </a:pPr>
            <a:r>
              <a:rPr lang="en-ZA" dirty="0" smtClean="0">
                <a:sym typeface="+mn-ea"/>
              </a:rPr>
              <a:t>If you spin the arrow randomly on the            spinner, which colour are you most likely to land on? Which colour are you least likely to land on? Explain.</a:t>
            </a:r>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Example 18.1 page 339</a:t>
            </a:r>
          </a:p>
        </p:txBody>
      </p:sp>
      <p:sp>
        <p:nvSpPr>
          <p:cNvPr id="4" name="Text Placeholder 3"/>
          <p:cNvSpPr>
            <a:spLocks noGrp="1"/>
          </p:cNvSpPr>
          <p:nvPr>
            <p:ph type="body" sz="quarter" idx="10"/>
          </p:nvPr>
        </p:nvSpPr>
        <p:spPr/>
        <p:txBody>
          <a:bodyPr/>
          <a:lstStyle/>
          <a:p>
            <a:r>
              <a:rPr lang="en-ZA" dirty="0" smtClean="0">
                <a:solidFill>
                  <a:schemeClr val="bg1">
                    <a:lumMod val="65000"/>
                  </a:schemeClr>
                </a:solidFill>
              </a:rPr>
              <a:t>Unit 18.1</a:t>
            </a:r>
            <a:endParaRPr lang="en-ZA" dirty="0">
              <a:solidFill>
                <a:schemeClr val="bg1">
                  <a:lumMod val="65000"/>
                </a:schemeClr>
              </a:solidFill>
            </a:endParaRPr>
          </a:p>
        </p:txBody>
      </p:sp>
      <p:sp>
        <p:nvSpPr>
          <p:cNvPr id="7" name="Rectangle 6"/>
          <p:cNvSpPr/>
          <p:nvPr/>
        </p:nvSpPr>
        <p:spPr>
          <a:xfrm>
            <a:off x="861646" y="1428003"/>
            <a:ext cx="7202854" cy="4662393"/>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8" name="Group 7"/>
          <p:cNvGrpSpPr/>
          <p:nvPr/>
        </p:nvGrpSpPr>
        <p:grpSpPr>
          <a:xfrm>
            <a:off x="352501" y="1590411"/>
            <a:ext cx="1525437" cy="1416679"/>
            <a:chOff x="352501" y="1521403"/>
            <a:chExt cx="1525437" cy="1416679"/>
          </a:xfrm>
        </p:grpSpPr>
        <p:sp>
          <p:nvSpPr>
            <p:cNvPr id="9" name="Rectangle 8"/>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11" name="TextBox 10"/>
          <p:cNvSpPr txBox="1"/>
          <p:nvPr/>
        </p:nvSpPr>
        <p:spPr>
          <a:xfrm>
            <a:off x="2042355" y="1680000"/>
            <a:ext cx="5531637" cy="2554545"/>
          </a:xfrm>
          <a:prstGeom prst="rect">
            <a:avLst/>
          </a:prstGeom>
          <a:noFill/>
        </p:spPr>
        <p:txBody>
          <a:bodyPr wrap="square" rtlCol="0">
            <a:spAutoFit/>
          </a:bodyPr>
          <a:lstStyle/>
          <a:p>
            <a:pPr marL="266700" indent="-266700">
              <a:buFont typeface="+mj-lt"/>
              <a:buAutoNum type="arabicPeriod"/>
            </a:pPr>
            <a:r>
              <a:rPr lang="en-ZA" altLang="en-US" sz="2000" dirty="0" smtClean="0"/>
              <a:t>Each ball is equally likely to be selected, but there are more blue balls than red balls. So the chances are much greater that you will pick a blue ball.</a:t>
            </a:r>
          </a:p>
          <a:p>
            <a:pPr marL="266700" indent="-266700">
              <a:buFont typeface="+mj-lt"/>
              <a:buAutoNum type="arabicPeriod"/>
            </a:pPr>
            <a:endParaRPr lang="en-ZA" altLang="en-US" sz="2000" dirty="0" smtClean="0"/>
          </a:p>
          <a:p>
            <a:pPr marL="266700" indent="-266700">
              <a:buFont typeface="+mj-lt"/>
              <a:buAutoNum type="arabicPeriod"/>
            </a:pPr>
            <a:r>
              <a:rPr lang="en-ZA" altLang="en-US" sz="2000" dirty="0" smtClean="0"/>
              <a:t>The arrow lands by chance, so it is most likely to land on the colour that covers most of the area, which is the green part.</a:t>
            </a:r>
            <a:endParaRPr lang="en-ZA" altLang="en-US" sz="2000" dirty="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0974" y="2212507"/>
            <a:ext cx="2756432" cy="32570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900" decel="100000" fill="hold"/>
                                        <p:tgtEl>
                                          <p:spTgt spid="8"/>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animEffect transition="in" filter="fade">
                                      <p:cBhvr>
                                        <p:cTn id="23" dur="500"/>
                                        <p:tgtEl>
                                          <p:spTgt spid="11">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xEl>
                                              <p:pRg st="2" end="2"/>
                                            </p:txEl>
                                          </p:spTgt>
                                        </p:tgtEl>
                                        <p:attrNameLst>
                                          <p:attrName>style.visibility</p:attrName>
                                        </p:attrNameLst>
                                      </p:cBhvr>
                                      <p:to>
                                        <p:strVal val="visible"/>
                                      </p:to>
                                    </p:set>
                                    <p:animEffect transition="in" filter="fade">
                                      <p:cBhvr>
                                        <p:cTn id="28"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Everyday examples</a:t>
            </a:r>
            <a:endParaRPr lang="en-ZA" dirty="0"/>
          </a:p>
        </p:txBody>
      </p:sp>
      <p:sp>
        <p:nvSpPr>
          <p:cNvPr id="3" name="Content Placeholder 2"/>
          <p:cNvSpPr>
            <a:spLocks noGrp="1"/>
          </p:cNvSpPr>
          <p:nvPr>
            <p:ph idx="1"/>
          </p:nvPr>
        </p:nvSpPr>
        <p:spPr>
          <a:xfrm>
            <a:off x="399289" y="1592288"/>
            <a:ext cx="7744047" cy="4485323"/>
          </a:xfrm>
        </p:spPr>
        <p:txBody>
          <a:bodyPr/>
          <a:lstStyle/>
          <a:p>
            <a:pPr marL="0" indent="0">
              <a:buNone/>
            </a:pPr>
            <a:r>
              <a:rPr lang="en-ZA" sz="2000" dirty="0">
                <a:solidFill>
                  <a:srgbClr val="000000"/>
                </a:solidFill>
              </a:rPr>
              <a:t>Probability is around us every day and in the work place. </a:t>
            </a:r>
            <a:r>
              <a:rPr lang="en-ZA" sz="2000" dirty="0" smtClean="0">
                <a:solidFill>
                  <a:srgbClr val="000000"/>
                </a:solidFill>
              </a:rPr>
              <a:t> 	                </a:t>
            </a:r>
            <a:endParaRPr lang="en-ZA" sz="2000" dirty="0">
              <a:solidFill>
                <a:srgbClr val="000000"/>
              </a:solidFill>
            </a:endParaRPr>
          </a:p>
          <a:p>
            <a:pPr marL="630555" lvl="1" indent="-363855">
              <a:buFont typeface="+mj-lt"/>
              <a:buAutoNum type="romanLcPeriod"/>
            </a:pPr>
            <a:endParaRPr lang="en-ZA" sz="1800" dirty="0">
              <a:solidFill>
                <a:srgbClr val="000000"/>
              </a:solidFill>
            </a:endParaRPr>
          </a:p>
          <a:p>
            <a:pPr marL="630555" lvl="1" indent="-363855">
              <a:buFont typeface="+mj-lt"/>
              <a:buAutoNum type="romanLcPeriod"/>
            </a:pPr>
            <a:r>
              <a:rPr lang="en-ZA" sz="1800" dirty="0">
                <a:solidFill>
                  <a:srgbClr val="000000"/>
                </a:solidFill>
              </a:rPr>
              <a:t>The weather report predicts a 70% chance of rain today, so </a:t>
            </a:r>
            <a:r>
              <a:rPr lang="en-ZA" sz="1800" dirty="0" err="1">
                <a:solidFill>
                  <a:srgbClr val="000000"/>
                </a:solidFill>
              </a:rPr>
              <a:t>Lindi</a:t>
            </a:r>
            <a:r>
              <a:rPr lang="en-ZA" sz="1800" dirty="0">
                <a:solidFill>
                  <a:srgbClr val="000000"/>
                </a:solidFill>
              </a:rPr>
              <a:t> takes her raincoat to college</a:t>
            </a:r>
            <a:r>
              <a:rPr lang="en-ZA" sz="1800" dirty="0" smtClean="0">
                <a:solidFill>
                  <a:srgbClr val="000000"/>
                </a:solidFill>
              </a:rPr>
              <a:t>.</a:t>
            </a:r>
            <a:endParaRPr lang="en-ZA" sz="1800" dirty="0">
              <a:solidFill>
                <a:srgbClr val="000000"/>
              </a:solidFill>
            </a:endParaRPr>
          </a:p>
          <a:p>
            <a:pPr marL="630555" lvl="1" indent="-363855">
              <a:buFont typeface="+mj-lt"/>
              <a:buAutoNum type="romanLcPeriod"/>
            </a:pPr>
            <a:r>
              <a:rPr lang="en-ZA" sz="1800" dirty="0">
                <a:solidFill>
                  <a:srgbClr val="000000"/>
                </a:solidFill>
              </a:rPr>
              <a:t>A newspaper reports that </a:t>
            </a:r>
            <a:r>
              <a:rPr lang="en-ZA" sz="1800" dirty="0" err="1">
                <a:solidFill>
                  <a:srgbClr val="000000"/>
                </a:solidFill>
              </a:rPr>
              <a:t>Mamelodi</a:t>
            </a:r>
            <a:r>
              <a:rPr lang="en-ZA" sz="1800" dirty="0">
                <a:solidFill>
                  <a:srgbClr val="000000"/>
                </a:solidFill>
              </a:rPr>
              <a:t> </a:t>
            </a:r>
            <a:r>
              <a:rPr lang="en-ZA" sz="1800" dirty="0" err="1">
                <a:solidFill>
                  <a:srgbClr val="000000"/>
                </a:solidFill>
              </a:rPr>
              <a:t>Sundowns</a:t>
            </a:r>
            <a:r>
              <a:rPr lang="en-ZA" sz="1800" dirty="0">
                <a:solidFill>
                  <a:srgbClr val="000000"/>
                </a:solidFill>
              </a:rPr>
              <a:t> are favoured to win the league after their recent  performances</a:t>
            </a:r>
            <a:r>
              <a:rPr lang="en-ZA" sz="1800" dirty="0" smtClean="0">
                <a:solidFill>
                  <a:srgbClr val="000000"/>
                </a:solidFill>
              </a:rPr>
              <a:t>.</a:t>
            </a:r>
            <a:endParaRPr lang="en-ZA" sz="1800" dirty="0">
              <a:solidFill>
                <a:srgbClr val="000000"/>
              </a:solidFill>
            </a:endParaRPr>
          </a:p>
          <a:p>
            <a:pPr marL="630555" lvl="1" indent="-363855">
              <a:buFont typeface="+mj-lt"/>
              <a:buAutoNum type="romanLcPeriod"/>
            </a:pPr>
            <a:r>
              <a:rPr lang="en-ZA" sz="1800" dirty="0" err="1">
                <a:solidFill>
                  <a:srgbClr val="000000"/>
                </a:solidFill>
              </a:rPr>
              <a:t>Kedibone</a:t>
            </a:r>
            <a:r>
              <a:rPr lang="en-ZA" sz="1800" dirty="0">
                <a:solidFill>
                  <a:srgbClr val="000000"/>
                </a:solidFill>
              </a:rPr>
              <a:t> buys a lottery ticket because she says, “Someone’s got to win, and it may as well be me</a:t>
            </a:r>
            <a:r>
              <a:rPr lang="en-ZA" sz="1800" dirty="0" smtClean="0">
                <a:solidFill>
                  <a:srgbClr val="000000"/>
                </a:solidFill>
              </a:rPr>
              <a:t>!”</a:t>
            </a:r>
            <a:endParaRPr lang="en-ZA" sz="1800" dirty="0">
              <a:solidFill>
                <a:srgbClr val="000000"/>
              </a:solidFill>
            </a:endParaRPr>
          </a:p>
          <a:p>
            <a:pPr marL="630555" lvl="1" indent="-363855">
              <a:buFont typeface="+mj-lt"/>
              <a:buAutoNum type="romanLcPeriod"/>
            </a:pPr>
            <a:r>
              <a:rPr lang="en-ZA" sz="1800" dirty="0" err="1">
                <a:solidFill>
                  <a:srgbClr val="000000"/>
                </a:solidFill>
              </a:rPr>
              <a:t>Ntsako</a:t>
            </a:r>
            <a:r>
              <a:rPr lang="en-ZA" sz="1800" dirty="0">
                <a:solidFill>
                  <a:srgbClr val="000000"/>
                </a:solidFill>
              </a:rPr>
              <a:t> wants to run for elections for the local municipality. He wants to know his chance of winning</a:t>
            </a:r>
            <a:r>
              <a:rPr lang="en-ZA" sz="1800" dirty="0" smtClean="0">
                <a:solidFill>
                  <a:srgbClr val="000000"/>
                </a:solidFill>
              </a:rPr>
              <a:t>.</a:t>
            </a:r>
            <a:endParaRPr lang="en-ZA" sz="1800" dirty="0">
              <a:solidFill>
                <a:srgbClr val="000000"/>
              </a:solidFill>
            </a:endParaRPr>
          </a:p>
          <a:p>
            <a:pPr marL="630555" lvl="1" indent="-363855">
              <a:buFont typeface="+mj-lt"/>
              <a:buAutoNum type="romanLcPeriod"/>
            </a:pPr>
            <a:r>
              <a:rPr lang="en-ZA" sz="1800" dirty="0">
                <a:solidFill>
                  <a:srgbClr val="000000"/>
                </a:solidFill>
              </a:rPr>
              <a:t>A small company needs to know their probability of success. Is the risk worth it?</a:t>
            </a:r>
          </a:p>
          <a:p>
            <a:pPr marL="630555" lvl="1" indent="-363855">
              <a:buFont typeface="+mj-lt"/>
              <a:buAutoNum type="romanLcPeriod"/>
            </a:pPr>
            <a:r>
              <a:rPr lang="en-ZA" sz="1800" dirty="0">
                <a:solidFill>
                  <a:srgbClr val="000000"/>
                </a:solidFill>
              </a:rPr>
              <a:t>A company finds that their insurance costs have gone up as their risk of accidents has increased.</a:t>
            </a:r>
            <a:endParaRPr lang="en-ZA" sz="1800" dirty="0"/>
          </a:p>
          <a:p>
            <a:pPr marL="857250" lvl="1" indent="-400050">
              <a:buFont typeface="+mj-lt"/>
              <a:buAutoNum type="romanLcPeriod"/>
            </a:pPr>
            <a:endParaRPr lang="en-ZA" sz="1800"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18.1</a:t>
            </a:r>
            <a:endParaRPr lang="en-ZA" dirty="0">
              <a:solidFill>
                <a:schemeClr val="bg1">
                  <a:lumMod val="65000"/>
                </a:schemeClr>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0974" y="2212507"/>
            <a:ext cx="2756432" cy="32570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 calcmode="lin" valueType="num">
                                      <p:cBhvr additive="base">
                                        <p:cTn id="41"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 calcmode="lin" valueType="num">
                                      <p:cBhvr additive="base">
                                        <p:cTn id="47"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Presentation2">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887</Words>
  <Application>Microsoft Office PowerPoint</Application>
  <PresentationFormat>On-screen Show (4:3)</PresentationFormat>
  <Paragraphs>152</Paragraphs>
  <Slides>24</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Cambria Math</vt:lpstr>
      <vt:lpstr>Presentation2</vt:lpstr>
      <vt:lpstr>Mathematical Literacy</vt:lpstr>
      <vt:lpstr>Probability</vt:lpstr>
      <vt:lpstr>Overview</vt:lpstr>
      <vt:lpstr>What is likelihood or probability?</vt:lpstr>
      <vt:lpstr>PowerPoint Presentation</vt:lpstr>
      <vt:lpstr>What is likelihood or probability?</vt:lpstr>
      <vt:lpstr>Example 18.1 page 339</vt:lpstr>
      <vt:lpstr>Example 18.1 page 339</vt:lpstr>
      <vt:lpstr>Everyday examples</vt:lpstr>
      <vt:lpstr>PowerPoint Presentation</vt:lpstr>
      <vt:lpstr>The probability scale</vt:lpstr>
      <vt:lpstr>PowerPoint Presentation</vt:lpstr>
      <vt:lpstr>PowerPoint Presentation</vt:lpstr>
      <vt:lpstr>Making predictions about future events based on events of the past</vt:lpstr>
      <vt:lpstr>Weather forecasting</vt:lpstr>
      <vt:lpstr>PowerPoint Presentation</vt:lpstr>
      <vt:lpstr>Combined Events</vt:lpstr>
      <vt:lpstr>Combined Events</vt:lpstr>
      <vt:lpstr>Independent events</vt:lpstr>
      <vt:lpstr>Independent events</vt:lpstr>
      <vt:lpstr>Independent events</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Leanne Storer</dc:creator>
  <cp:lastModifiedBy>Macmillan</cp:lastModifiedBy>
  <cp:revision>532</cp:revision>
  <dcterms:created xsi:type="dcterms:W3CDTF">2017-08-15T07:49:00Z</dcterms:created>
  <dcterms:modified xsi:type="dcterms:W3CDTF">2017-12-08T11:35:20Z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1033-10.2.0.5978</vt:lpwstr>
  </property>
</Properties>
</file>