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5"/>
  </p:handoutMasterIdLst>
  <p:sldIdLst>
    <p:sldId id="256" r:id="rId2"/>
    <p:sldId id="257" r:id="rId3"/>
    <p:sldId id="258" r:id="rId4"/>
    <p:sldId id="317" r:id="rId5"/>
    <p:sldId id="318" r:id="rId6"/>
    <p:sldId id="319" r:id="rId7"/>
    <p:sldId id="321" r:id="rId8"/>
    <p:sldId id="323" r:id="rId9"/>
    <p:sldId id="351" r:id="rId10"/>
    <p:sldId id="324" r:id="rId11"/>
    <p:sldId id="325" r:id="rId12"/>
    <p:sldId id="315" r:id="rId13"/>
    <p:sldId id="326" r:id="rId14"/>
    <p:sldId id="329" r:id="rId15"/>
    <p:sldId id="331" r:id="rId16"/>
    <p:sldId id="333" r:id="rId17"/>
    <p:sldId id="334" r:id="rId18"/>
    <p:sldId id="335" r:id="rId19"/>
    <p:sldId id="337" r:id="rId20"/>
    <p:sldId id="338" r:id="rId21"/>
    <p:sldId id="339" r:id="rId22"/>
    <p:sldId id="340" r:id="rId23"/>
    <p:sldId id="342" r:id="rId24"/>
    <p:sldId id="343" r:id="rId25"/>
    <p:sldId id="344" r:id="rId26"/>
    <p:sldId id="345" r:id="rId27"/>
    <p:sldId id="346" r:id="rId28"/>
    <p:sldId id="347" r:id="rId29"/>
    <p:sldId id="350" r:id="rId30"/>
    <p:sldId id="348" r:id="rId31"/>
    <p:sldId id="349" r:id="rId32"/>
    <p:sldId id="316" r:id="rId33"/>
    <p:sldId id="35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6">
          <p15:clr>
            <a:srgbClr val="A4A3A4"/>
          </p15:clr>
        </p15:guide>
        <p15:guide id="2" pos="2676">
          <p15:clr>
            <a:srgbClr val="A4A3A4"/>
          </p15:clr>
        </p15:guide>
        <p15:guide id="3" orient="horz" pos="3793">
          <p15:clr>
            <a:srgbClr val="A4A3A4"/>
          </p15:clr>
        </p15:guide>
        <p15:guide id="4" pos="1360">
          <p15:clr>
            <a:srgbClr val="A4A3A4"/>
          </p15:clr>
        </p15:guide>
        <p15:guide id="5" orient="horz" pos="935" userDrawn="1">
          <p15:clr>
            <a:srgbClr val="A4A3A4"/>
          </p15:clr>
        </p15:guide>
        <p15:guide id="6" orient="horz" pos="2636">
          <p15:clr>
            <a:srgbClr val="A4A3A4"/>
          </p15:clr>
        </p15:guide>
        <p15:guide id="7" pos="3991">
          <p15:clr>
            <a:srgbClr val="A4A3A4"/>
          </p15:clr>
        </p15:guide>
        <p15:guide id="8" orient="horz" pos="345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293"/>
    <a:srgbClr val="4BB3B5"/>
    <a:srgbClr val="E2ECEF"/>
    <a:srgbClr val="ADCED4"/>
    <a:srgbClr val="9DCC47"/>
    <a:srgbClr val="A7D15B"/>
    <a:srgbClr val="B4D872"/>
    <a:srgbClr val="C5E193"/>
    <a:srgbClr val="72C6C8"/>
    <a:srgbClr val="9FD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6187" autoAdjust="0"/>
  </p:normalViewPr>
  <p:slideViewPr>
    <p:cSldViewPr snapToGrid="0">
      <p:cViewPr varScale="1">
        <p:scale>
          <a:sx n="67" d="100"/>
          <a:sy n="67" d="100"/>
        </p:scale>
        <p:origin x="1428" y="48"/>
      </p:cViewPr>
      <p:guideLst>
        <p:guide orient="horz" pos="1156"/>
        <p:guide pos="2676"/>
        <p:guide orient="horz" pos="3793"/>
        <p:guide pos="1360"/>
        <p:guide orient="horz" pos="935"/>
        <p:guide orient="horz" pos="2636"/>
        <p:guide pos="3991"/>
        <p:guide orient="horz" pos="3453"/>
      </p:guideLst>
    </p:cSldViewPr>
  </p:slideViewPr>
  <p:outlineViewPr>
    <p:cViewPr>
      <p:scale>
        <a:sx n="33" d="100"/>
        <a:sy n="33" d="100"/>
      </p:scale>
      <p:origin x="0" y="-737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87E42-A97C-45D3-8678-BF71BE5913AE}" type="datetimeFigureOut">
              <a:rPr lang="en-GB" smtClean="0"/>
              <a:t>08/12/2017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4E351C-D2F9-4339-AEC5-7206194B4A5F}" type="slidenum">
              <a:rPr lang="en-GB" smtClean="0"/>
              <a:t>‹#›</a:t>
            </a:fld>
            <a:endParaRPr lang="en-GB"/>
          </a:p>
        </p:txBody>
      </p:sp>
    </p:spTree>
    <p:extLst>
      <p:ext uri="{BB962C8B-B14F-4D97-AF65-F5344CB8AC3E}">
        <p14:creationId xmlns:p14="http://schemas.microsoft.com/office/powerpoint/2010/main" val="35457436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smtClean="0"/>
              <a:t>Topic title</a:t>
            </a:r>
            <a:endParaRPr lang="en-US" dirty="0"/>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Topic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7"/>
            <a:ext cx="7910513" cy="479206"/>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3262376"/>
            <a:ext cx="8051800" cy="870712"/>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smtClean="0"/>
              <a:t>Learning activity number</a:t>
            </a:r>
            <a:endParaRPr lang="en-US" dirty="0"/>
          </a:p>
        </p:txBody>
      </p:sp>
      <p:sp>
        <p:nvSpPr>
          <p:cNvPr id="7" name="Text Placeholder 2"/>
          <p:cNvSpPr txBox="1"/>
          <p:nvPr userDrawn="1"/>
        </p:nvSpPr>
        <p:spPr>
          <a:xfrm>
            <a:off x="385763" y="4440022"/>
            <a:ext cx="7910513" cy="550427"/>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ZA" sz="1800" b="0" dirty="0">
              <a:solidFill>
                <a:schemeClr val="tx1"/>
              </a:solidFill>
            </a:endParaRPr>
          </a:p>
        </p:txBody>
      </p:sp>
      <p:sp>
        <p:nvSpPr>
          <p:cNvPr id="9" name="Text Placeholder 2"/>
          <p:cNvSpPr>
            <a:spLocks noGrp="1"/>
          </p:cNvSpPr>
          <p:nvPr>
            <p:ph type="body" idx="11" hasCustomPrompt="1"/>
          </p:nvPr>
        </p:nvSpPr>
        <p:spPr>
          <a:xfrm>
            <a:off x="392595" y="4475632"/>
            <a:ext cx="7910513" cy="479206"/>
          </a:xfrm>
          <a:prstGeom prst="rect">
            <a:avLst/>
          </a:prstGeom>
        </p:spPr>
        <p:txBody>
          <a:bodyPr>
            <a:normAutofit/>
          </a:bodyPr>
          <a:lstStyle>
            <a:lvl1pPr marL="0" indent="0" algn="l">
              <a:buNone/>
              <a:defRPr sz="17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464" y="454057"/>
            <a:ext cx="1722045" cy="245394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417320"/>
            <a:ext cx="7905750" cy="720724"/>
          </a:xfrm>
          <a:prstGeom prst="rect">
            <a:avLst/>
          </a:prstGeom>
        </p:spPr>
        <p:txBody>
          <a:bodyPr/>
          <a:lstStyle>
            <a:lvl1pPr>
              <a:defRPr sz="44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9289" y="1592288"/>
            <a:ext cx="7905751" cy="44853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hasCustomPrompt="1"/>
          </p:nvPr>
        </p:nvSpPr>
        <p:spPr>
          <a:xfrm>
            <a:off x="399289" y="987108"/>
            <a:ext cx="7905751" cy="301871"/>
          </a:xfrm>
          <a:prstGeom prst="rect">
            <a:avLst/>
          </a:prstGeom>
        </p:spPr>
        <p:txBody>
          <a:bodyPr/>
          <a:lstStyle>
            <a:lvl1pPr marL="0" indent="0">
              <a:buNone/>
              <a:defRPr sz="1800" b="1"/>
            </a:lvl1pPr>
          </a:lstStyle>
          <a:p>
            <a:r>
              <a:rPr lang="en-ZA" sz="1800" dirty="0" smtClean="0">
                <a:solidFill>
                  <a:schemeClr val="bg2">
                    <a:lumMod val="75000"/>
                  </a:schemeClr>
                </a:solidFill>
              </a:rPr>
              <a:t>Unit</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1" y="417320"/>
            <a:ext cx="7905750" cy="720724"/>
          </a:xfrm>
          <a:prstGeom prst="rect">
            <a:avLst/>
          </a:prstGeom>
        </p:spPr>
        <p:txBody>
          <a:bodyPr/>
          <a:lstStyle>
            <a:lvl1pPr>
              <a:defRPr sz="4000" b="1">
                <a:latin typeface="+mn-lt"/>
              </a:defRPr>
            </a:lvl1pPr>
          </a:lstStyle>
          <a:p>
            <a:endParaRPr lang="en-US" dirty="0"/>
          </a:p>
        </p:txBody>
      </p:sp>
      <p:sp>
        <p:nvSpPr>
          <p:cNvPr id="4" name="Content Placeholder 2"/>
          <p:cNvSpPr>
            <a:spLocks noGrp="1"/>
          </p:cNvSpPr>
          <p:nvPr>
            <p:ph idx="1"/>
          </p:nvPr>
        </p:nvSpPr>
        <p:spPr>
          <a:xfrm>
            <a:off x="399289" y="1947672"/>
            <a:ext cx="7905751" cy="4129939"/>
          </a:xfrm>
          <a:prstGeom prst="rect">
            <a:avLst/>
          </a:prstGeom>
        </p:spPr>
        <p:txBody>
          <a:bodyPr/>
          <a:lstStyle>
            <a:lvl1pPr marL="0" indent="0">
              <a:buNone/>
              <a:defRPr sz="2000" baseline="0"/>
            </a:lvl1pPr>
            <a:lvl2pPr>
              <a:defRPr sz="1800"/>
            </a:lvl2pPr>
            <a:lvl3pPr>
              <a:defRPr sz="1600"/>
            </a:lvl3pPr>
            <a:lvl4pPr>
              <a:defRPr sz="1400"/>
            </a:lvl4pPr>
            <a:lvl5pPr>
              <a:defRPr sz="1200"/>
            </a:lvl5pPr>
          </a:lstStyle>
          <a:p>
            <a:pPr lvl="0"/>
            <a:endParaRPr lang="en-ZA" dirty="0" smtClean="0"/>
          </a:p>
        </p:txBody>
      </p:sp>
      <p:sp>
        <p:nvSpPr>
          <p:cNvPr id="5" name="Text Placeholder 5"/>
          <p:cNvSpPr>
            <a:spLocks noGrp="1"/>
          </p:cNvSpPr>
          <p:nvPr>
            <p:ph type="body" sz="quarter" idx="10"/>
          </p:nvPr>
        </p:nvSpPr>
        <p:spPr>
          <a:xfrm>
            <a:off x="399289" y="1563523"/>
            <a:ext cx="7905751" cy="301871"/>
          </a:xfrm>
          <a:prstGeom prst="rect">
            <a:avLst/>
          </a:prstGeom>
        </p:spPr>
        <p:txBody>
          <a:bodyPr/>
          <a:lstStyle>
            <a:lvl1pPr marL="0" indent="0">
              <a:buNone/>
              <a:defRPr sz="1800" b="1">
                <a:solidFill>
                  <a:schemeClr val="bg1">
                    <a:lumMod val="6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ok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25709"/>
            <a:ext cx="3635892" cy="1033709"/>
          </a:xfrm>
          <a:prstGeom prst="rect">
            <a:avLst/>
          </a:prstGeom>
        </p:spPr>
      </p:pic>
      <p:sp>
        <p:nvSpPr>
          <p:cNvPr id="4" name="TextBox 3"/>
          <p:cNvSpPr txBox="1"/>
          <p:nvPr userDrawn="1"/>
        </p:nvSpPr>
        <p:spPr>
          <a:xfrm>
            <a:off x="687354" y="2710438"/>
            <a:ext cx="7264468" cy="3293209"/>
          </a:xfrm>
          <a:prstGeom prst="rect">
            <a:avLst/>
          </a:prstGeom>
          <a:noFill/>
        </p:spPr>
        <p:txBody>
          <a:bodyPr wrap="square" rtlCol="0">
            <a:spAutoFit/>
          </a:bodyPr>
          <a:lstStyle/>
          <a:p>
            <a:pPr algn="ctr"/>
            <a:r>
              <a:rPr lang="en-ZA" sz="1600" kern="1200" dirty="0" smtClean="0">
                <a:solidFill>
                  <a:schemeClr val="tx1"/>
                </a:solidFill>
                <a:effectLst/>
                <a:latin typeface="+mn-lt"/>
                <a:ea typeface="+mn-ea"/>
                <a:cs typeface="+mn-cs"/>
              </a:rPr>
              <a:t>This PowerPoint Presentation has been developed by Macmillan Education South Africa (Pty) Ltd. </a:t>
            </a:r>
          </a:p>
          <a:p>
            <a:pPr algn="ctr"/>
            <a:r>
              <a:rPr lang="en-ZA" sz="1600" kern="1200" dirty="0" smtClean="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p>
          <a:p>
            <a:pPr algn="ctr"/>
            <a:r>
              <a:rPr lang="en-ZA" sz="1600" kern="1200" dirty="0" smtClean="0">
                <a:solidFill>
                  <a:schemeClr val="tx1"/>
                </a:solidFill>
                <a:effectLst/>
                <a:latin typeface="+mn-lt"/>
                <a:ea typeface="+mn-ea"/>
                <a:cs typeface="+mn-cs"/>
              </a:rPr>
              <a:t> </a:t>
            </a:r>
          </a:p>
          <a:p>
            <a:pPr algn="ctr"/>
            <a:r>
              <a:rPr lang="en-ZA" sz="1600" kern="1200" dirty="0" smtClean="0">
                <a:solidFill>
                  <a:schemeClr val="tx1"/>
                </a:solidFill>
                <a:effectLst/>
                <a:latin typeface="+mn-lt"/>
                <a:ea typeface="+mn-ea"/>
                <a:cs typeface="+mn-cs"/>
              </a:rPr>
              <a:t>Lecturers are granted permission to: (</a:t>
            </a:r>
            <a:r>
              <a:rPr lang="en-ZA" sz="1600" kern="1200" dirty="0" err="1" smtClean="0">
                <a:solidFill>
                  <a:schemeClr val="tx1"/>
                </a:solidFill>
                <a:effectLst/>
                <a:latin typeface="+mn-lt"/>
                <a:ea typeface="+mn-ea"/>
                <a:cs typeface="+mn-cs"/>
              </a:rPr>
              <a:t>i</a:t>
            </a:r>
            <a:r>
              <a:rPr lang="en-ZA" sz="1600" kern="1200" dirty="0" smtClean="0">
                <a:solidFill>
                  <a:schemeClr val="tx1"/>
                </a:solidFill>
                <a:effectLst/>
                <a:latin typeface="+mn-lt"/>
                <a:ea typeface="+mn-ea"/>
                <a:cs typeface="+mn-cs"/>
              </a:rPr>
              <a:t>) modify the slides by adding and removing content; (ii) print copies of the presentation; and (iii) download and save the slides to a computer or local server. </a:t>
            </a:r>
          </a:p>
          <a:p>
            <a:pPr algn="ctr"/>
            <a:r>
              <a:rPr lang="en-ZA" sz="1600" kern="1200" dirty="0" smtClean="0">
                <a:solidFill>
                  <a:schemeClr val="tx1"/>
                </a:solidFill>
                <a:effectLst/>
                <a:latin typeface="+mn-lt"/>
                <a:ea typeface="+mn-ea"/>
                <a:cs typeface="+mn-cs"/>
              </a:rPr>
              <a:t> </a:t>
            </a:r>
          </a:p>
          <a:p>
            <a:pPr algn="ctr"/>
            <a:r>
              <a:rPr lang="en-ZA" sz="1600" kern="1200" dirty="0" smtClean="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7" name="Straight Connector 6"/>
          <p:cNvCxnSpPr/>
          <p:nvPr userDrawn="1"/>
        </p:nvCxnSpPr>
        <p:spPr>
          <a:xfrm>
            <a:off x="2809457" y="2464904"/>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980662" y="1590261"/>
            <a:ext cx="6688369" cy="830997"/>
          </a:xfrm>
          <a:prstGeom prst="rect">
            <a:avLst/>
          </a:prstGeom>
          <a:noFill/>
        </p:spPr>
        <p:txBody>
          <a:bodyPr wrap="none" rtlCol="0">
            <a:spAutoFit/>
          </a:bodyPr>
          <a:lstStyle/>
          <a:p>
            <a:r>
              <a:rPr lang="en-ZA" sz="4800" b="1" dirty="0" smtClean="0"/>
              <a:t>TERMS AND CONDITIONS</a:t>
            </a:r>
            <a:endParaRPr lang="en-ZA" sz="4800" b="1" dirty="0"/>
          </a:p>
        </p:txBody>
      </p:sp>
    </p:spTree>
    <p:custDataLst>
      <p:tags r:id="rId1"/>
    </p:custDataLst>
    <p:extLst>
      <p:ext uri="{BB962C8B-B14F-4D97-AF65-F5344CB8AC3E}">
        <p14:creationId xmlns:p14="http://schemas.microsoft.com/office/powerpoint/2010/main" val="33553669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272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8" name="Rectangle 7"/>
          <p:cNvSpPr/>
          <p:nvPr/>
        </p:nvSpPr>
        <p:spPr>
          <a:xfrm>
            <a:off x="0" y="6324794"/>
            <a:ext cx="9144000" cy="540000"/>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sp>
        <p:nvSpPr>
          <p:cNvPr id="11" name="TextBox 10"/>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Maths Lit NQF Level 3</a:t>
            </a:r>
            <a:endParaRPr lang="en-ZA" sz="2400" b="1" dirty="0">
              <a:solidFill>
                <a:prstClr val="white"/>
              </a:solidFill>
            </a:endParaRPr>
          </a:p>
        </p:txBody>
      </p: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419326" y="5623626"/>
            <a:ext cx="724674" cy="6941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2"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6600" dirty="0"/>
              <a:t>Mathematical Literacy</a:t>
            </a:r>
            <a:endParaRPr lang="en-GB" sz="6600" dirty="0"/>
          </a:p>
        </p:txBody>
      </p:sp>
      <p:sp>
        <p:nvSpPr>
          <p:cNvPr id="3" name="Subtitle 2"/>
          <p:cNvSpPr>
            <a:spLocks noGrp="1"/>
          </p:cNvSpPr>
          <p:nvPr>
            <p:ph type="subTitle" idx="1"/>
          </p:nvPr>
        </p:nvSpPr>
        <p:spPr/>
        <p:txBody>
          <a:bodyPr/>
          <a:lstStyle/>
          <a:p>
            <a:r>
              <a:rPr lang="en-ZA" dirty="0" smtClean="0"/>
              <a:t>NQF 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2925" indent="-542925"/>
            <a:r>
              <a:rPr lang="en-ZA" dirty="0"/>
              <a:t>3. Ask questions and tally the </a:t>
            </a:r>
            <a:r>
              <a:rPr lang="en-ZA" dirty="0" smtClean="0"/>
              <a:t>results</a:t>
            </a:r>
            <a:endParaRPr lang="en-GB" dirty="0"/>
          </a:p>
        </p:txBody>
      </p:sp>
      <p:sp>
        <p:nvSpPr>
          <p:cNvPr id="10" name="Text Placeholder 3"/>
          <p:cNvSpPr>
            <a:spLocks noGrp="1"/>
          </p:cNvSpPr>
          <p:nvPr>
            <p:ph type="body" sz="quarter" idx="10"/>
          </p:nvPr>
        </p:nvSpPr>
        <p:spPr>
          <a:xfrm>
            <a:off x="863600" y="952335"/>
            <a:ext cx="7343015" cy="301871"/>
          </a:xfrm>
        </p:spPr>
        <p:txBody>
          <a:bodyPr/>
          <a:lstStyle/>
          <a:p>
            <a:r>
              <a:rPr lang="en-ZA" dirty="0" smtClean="0"/>
              <a:t>Unit 16.1</a:t>
            </a:r>
            <a:endParaRPr lang="en-GB" dirty="0"/>
          </a:p>
        </p:txBody>
      </p:sp>
      <p:sp>
        <p:nvSpPr>
          <p:cNvPr id="11" name="Content Placeholder 2"/>
          <p:cNvSpPr>
            <a:spLocks noGrp="1"/>
          </p:cNvSpPr>
          <p:nvPr>
            <p:ph idx="1"/>
          </p:nvPr>
        </p:nvSpPr>
        <p:spPr>
          <a:xfrm>
            <a:off x="746350" y="1989139"/>
            <a:ext cx="7003600" cy="3343275"/>
          </a:xfrm>
          <a:prstGeom prst="rect">
            <a:avLst/>
          </a:prstGeom>
        </p:spPr>
        <p:txBody>
          <a:bodyPr anchor="ctr"/>
          <a:lstStyle/>
          <a:p>
            <a:r>
              <a:rPr lang="en-GB" dirty="0"/>
              <a:t>To collect information about the favourite colours of a group of people at a shopping centre, you could keep a tally of results as you ask people. </a:t>
            </a:r>
            <a:endParaRPr lang="en-GB" dirty="0" smtClean="0"/>
          </a:p>
          <a:p>
            <a:endParaRPr lang="en-GB" sz="1000" dirty="0"/>
          </a:p>
          <a:p>
            <a:r>
              <a:rPr lang="en-GB" dirty="0">
                <a:sym typeface="+mn-ea"/>
              </a:rPr>
              <a:t>Every </a:t>
            </a:r>
            <a:r>
              <a:rPr lang="en-ZA" altLang="en-GB" dirty="0">
                <a:sym typeface="+mn-ea"/>
              </a:rPr>
              <a:t>5th </a:t>
            </a:r>
            <a:r>
              <a:rPr lang="en-GB" dirty="0">
                <a:sym typeface="+mn-ea"/>
              </a:rPr>
              <a:t>mark crosses the previous </a:t>
            </a:r>
            <a:r>
              <a:rPr lang="en-ZA" altLang="en-GB" dirty="0">
                <a:sym typeface="+mn-ea"/>
              </a:rPr>
              <a:t>4 </a:t>
            </a:r>
            <a:r>
              <a:rPr lang="en-GB" dirty="0">
                <a:sym typeface="+mn-ea"/>
              </a:rPr>
              <a:t>marks, so you can see groups of 5 </a:t>
            </a:r>
            <a:r>
              <a:rPr lang="en-ZA" altLang="en-GB" dirty="0">
                <a:sym typeface="+mn-ea"/>
              </a:rPr>
              <a:t>and</a:t>
            </a:r>
            <a:r>
              <a:rPr lang="en-GB" dirty="0">
                <a:sym typeface="+mn-ea"/>
              </a:rPr>
              <a:t> count up the tallies. </a:t>
            </a:r>
            <a:endParaRPr lang="en-GB" dirty="0" smtClean="0">
              <a:sym typeface="+mn-ea"/>
            </a:endParaRPr>
          </a:p>
          <a:p>
            <a:endParaRPr lang="en-GB" dirty="0" smtClean="0">
              <a:sym typeface="+mn-ea"/>
            </a:endParaRPr>
          </a:p>
          <a:p>
            <a:endParaRPr lang="en-GB" dirty="0">
              <a:sym typeface="+mn-ea"/>
            </a:endParaRPr>
          </a:p>
          <a:p>
            <a:endParaRPr lang="en-US" dirty="0"/>
          </a:p>
          <a:p>
            <a:endParaRPr lang="en-GB" dirty="0"/>
          </a:p>
        </p:txBody>
      </p:sp>
      <p:sp>
        <p:nvSpPr>
          <p:cNvPr id="12" name="Rectangle 11"/>
          <p:cNvSpPr/>
          <p:nvPr/>
        </p:nvSpPr>
        <p:spPr>
          <a:xfrm>
            <a:off x="554799" y="1703389"/>
            <a:ext cx="7386701" cy="4317999"/>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13" name="Content Placeholder 2"/>
          <p:cNvSpPr txBox="1"/>
          <p:nvPr/>
        </p:nvSpPr>
        <p:spPr>
          <a:xfrm>
            <a:off x="789108" y="1517652"/>
            <a:ext cx="3254255" cy="5000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2400" b="1" i="1" dirty="0">
                <a:solidFill>
                  <a:srgbClr val="0D9293"/>
                </a:solidFill>
              </a:rPr>
              <a:t>Example </a:t>
            </a:r>
            <a:r>
              <a:rPr lang="en-ZA" sz="2400" b="1" i="1" dirty="0" smtClean="0">
                <a:solidFill>
                  <a:srgbClr val="0D9293"/>
                </a:solidFill>
              </a:rPr>
              <a:t>16.3 </a:t>
            </a:r>
            <a:r>
              <a:rPr lang="en-ZA" sz="2400" b="1" i="1" dirty="0">
                <a:solidFill>
                  <a:srgbClr val="0D9293"/>
                </a:solidFill>
              </a:rPr>
              <a:t>page </a:t>
            </a:r>
            <a:r>
              <a:rPr lang="en-ZA" sz="2400" b="1" i="1" dirty="0" smtClean="0">
                <a:solidFill>
                  <a:srgbClr val="0D9293"/>
                </a:solidFill>
              </a:rPr>
              <a:t>308</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4712" b="4654"/>
          <a:stretch>
            <a:fillRect/>
          </a:stretch>
        </p:blipFill>
        <p:spPr>
          <a:xfrm>
            <a:off x="771525" y="3890022"/>
            <a:ext cx="3100388" cy="189165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417195"/>
            <a:ext cx="8002905" cy="720725"/>
          </a:xfrm>
        </p:spPr>
        <p:txBody>
          <a:bodyPr/>
          <a:lstStyle/>
          <a:p>
            <a:pPr marL="542925" indent="-542925"/>
            <a:r>
              <a:rPr lang="en-ZA" sz="4400" dirty="0"/>
              <a:t>4. Summarise and present the </a:t>
            </a:r>
            <a:r>
              <a:rPr lang="en-ZA" sz="4400" dirty="0">
                <a:sym typeface="+mn-ea"/>
              </a:rPr>
              <a:t>results</a:t>
            </a:r>
            <a:r>
              <a:rPr lang="en-ZA" sz="4400" dirty="0"/>
              <a:t> </a:t>
            </a:r>
          </a:p>
        </p:txBody>
      </p:sp>
      <p:sp>
        <p:nvSpPr>
          <p:cNvPr id="9" name="Text Placeholder 3"/>
          <p:cNvSpPr>
            <a:spLocks noGrp="1"/>
          </p:cNvSpPr>
          <p:nvPr>
            <p:ph type="body" sz="quarter" idx="10"/>
          </p:nvPr>
        </p:nvSpPr>
        <p:spPr>
          <a:xfrm>
            <a:off x="761995" y="1563523"/>
            <a:ext cx="7343015" cy="301871"/>
          </a:xfrm>
        </p:spPr>
        <p:txBody>
          <a:bodyPr/>
          <a:lstStyle/>
          <a:p>
            <a:r>
              <a:rPr lang="en-ZA" dirty="0" smtClean="0"/>
              <a:t>Unit 16.1</a:t>
            </a:r>
            <a:endParaRPr lang="en-GB" dirty="0"/>
          </a:p>
        </p:txBody>
      </p:sp>
      <p:sp>
        <p:nvSpPr>
          <p:cNvPr id="10" name="Content Placeholder 2"/>
          <p:cNvSpPr>
            <a:spLocks noGrp="1"/>
          </p:cNvSpPr>
          <p:nvPr>
            <p:ph idx="1"/>
          </p:nvPr>
        </p:nvSpPr>
        <p:spPr>
          <a:xfrm>
            <a:off x="746350" y="2528888"/>
            <a:ext cx="7003600" cy="3343275"/>
          </a:xfrm>
          <a:prstGeom prst="rect">
            <a:avLst/>
          </a:prstGeom>
        </p:spPr>
        <p:txBody>
          <a:bodyPr anchor="ctr"/>
          <a:lstStyle/>
          <a:p>
            <a:r>
              <a:rPr lang="en-GB" dirty="0"/>
              <a:t>You have collected information about how long it has taken customers to get to a shopping centre. </a:t>
            </a:r>
          </a:p>
          <a:p>
            <a:r>
              <a:rPr lang="en-GB" dirty="0"/>
              <a:t>You could present the information like this</a:t>
            </a:r>
            <a:r>
              <a:rPr lang="en-ZA" altLang="en-GB" dirty="0"/>
              <a:t>:</a:t>
            </a:r>
            <a:r>
              <a:rPr lang="en-GB" dirty="0"/>
              <a:t> </a:t>
            </a:r>
          </a:p>
          <a:p>
            <a:pPr marL="361950" indent="-180975">
              <a:buFont typeface="Arial" panose="020B0604020202020204" pitchFamily="34" charset="0"/>
              <a:buChar char="•"/>
            </a:pPr>
            <a:r>
              <a:rPr lang="en-GB" dirty="0"/>
              <a:t>Shortest journey:  10 minutes </a:t>
            </a:r>
          </a:p>
          <a:p>
            <a:pPr marL="361950" indent="-180975">
              <a:buFont typeface="Arial" panose="020B0604020202020204" pitchFamily="34" charset="0"/>
              <a:buChar char="•"/>
            </a:pPr>
            <a:r>
              <a:rPr lang="en-GB" dirty="0"/>
              <a:t>Average journey:   22 minutes </a:t>
            </a:r>
          </a:p>
          <a:p>
            <a:pPr marL="361950" indent="-180975">
              <a:buFont typeface="Arial" panose="020B0604020202020204" pitchFamily="34" charset="0"/>
              <a:buChar char="•"/>
            </a:pPr>
            <a:r>
              <a:rPr lang="en-GB" dirty="0"/>
              <a:t>Longest journey:   45 minutes </a:t>
            </a:r>
            <a:endParaRPr lang="en-ZA" b="1" dirty="0"/>
          </a:p>
        </p:txBody>
      </p:sp>
      <p:sp>
        <p:nvSpPr>
          <p:cNvPr id="11" name="Rectangle 10"/>
          <p:cNvSpPr/>
          <p:nvPr/>
        </p:nvSpPr>
        <p:spPr>
          <a:xfrm>
            <a:off x="554799" y="2243138"/>
            <a:ext cx="7386701" cy="3778249"/>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12" name="Content Placeholder 2"/>
          <p:cNvSpPr txBox="1"/>
          <p:nvPr/>
        </p:nvSpPr>
        <p:spPr>
          <a:xfrm>
            <a:off x="789108" y="2057401"/>
            <a:ext cx="3282830" cy="5000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2400" b="1" i="1" dirty="0">
                <a:solidFill>
                  <a:srgbClr val="0D9293"/>
                </a:solidFill>
              </a:rPr>
              <a:t>Example </a:t>
            </a:r>
            <a:r>
              <a:rPr lang="en-ZA" sz="2400" b="1" i="1" dirty="0" smtClean="0">
                <a:solidFill>
                  <a:srgbClr val="0D9293"/>
                </a:solidFill>
              </a:rPr>
              <a:t>16.4 </a:t>
            </a:r>
            <a:r>
              <a:rPr lang="en-ZA" sz="2400" b="1" i="1" dirty="0">
                <a:solidFill>
                  <a:srgbClr val="0D9293"/>
                </a:solidFill>
              </a:rPr>
              <a:t>page </a:t>
            </a:r>
            <a:r>
              <a:rPr lang="en-ZA" sz="2400" b="1" i="1" dirty="0" smtClean="0">
                <a:solidFill>
                  <a:srgbClr val="0D9293"/>
                </a:solidFill>
              </a:rPr>
              <a:t>309</a:t>
            </a:r>
            <a:endParaRPr lang="en-ZA" sz="2400" b="1" i="1" dirty="0">
              <a:solidFill>
                <a:srgbClr val="0D929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16.1 </a:t>
            </a:r>
            <a:endParaRPr lang="en-ZA" dirty="0"/>
          </a:p>
        </p:txBody>
      </p:sp>
      <p:sp>
        <p:nvSpPr>
          <p:cNvPr id="3" name="Content Placeholder 2"/>
          <p:cNvSpPr>
            <a:spLocks noGrp="1"/>
          </p:cNvSpPr>
          <p:nvPr>
            <p:ph sz="quarter" idx="10"/>
          </p:nvPr>
        </p:nvSpPr>
        <p:spPr/>
        <p:txBody>
          <a:bodyPr/>
          <a:lstStyle/>
          <a:p>
            <a:r>
              <a:rPr lang="en-ZA" dirty="0" smtClean="0"/>
              <a:t>Exercise 16.1</a:t>
            </a:r>
            <a:endParaRPr lang="en-ZA" dirty="0"/>
          </a:p>
        </p:txBody>
      </p:sp>
      <p:sp>
        <p:nvSpPr>
          <p:cNvPr id="4" name="Text Placeholder 3"/>
          <p:cNvSpPr>
            <a:spLocks noGrp="1"/>
          </p:cNvSpPr>
          <p:nvPr>
            <p:ph type="body" idx="11"/>
          </p:nvPr>
        </p:nvSpPr>
        <p:spPr/>
        <p:txBody>
          <a:bodyPr/>
          <a:lstStyle/>
          <a:p>
            <a:r>
              <a:rPr lang="en-US" altLang="en-US" dirty="0"/>
              <a:t>Complete </a:t>
            </a:r>
            <a:r>
              <a:rPr lang="en-US" altLang="en-US" b="1" dirty="0"/>
              <a:t>Exercise </a:t>
            </a:r>
            <a:r>
              <a:rPr lang="en-US" altLang="en-US" b="1" dirty="0" smtClean="0"/>
              <a:t>16.1 </a:t>
            </a:r>
            <a:r>
              <a:rPr lang="en-US" altLang="en-US" dirty="0"/>
              <a:t>on </a:t>
            </a:r>
            <a:r>
              <a:rPr lang="en-US" altLang="en-US" b="1" dirty="0"/>
              <a:t>page </a:t>
            </a:r>
            <a:r>
              <a:rPr lang="en-US" altLang="en-US" b="1" dirty="0" smtClean="0"/>
              <a:t>3</a:t>
            </a:r>
            <a:r>
              <a:rPr lang="en-ZA" altLang="en-US" b="1" dirty="0" smtClean="0"/>
              <a:t>09</a:t>
            </a:r>
            <a:r>
              <a:rPr lang="en-US" altLang="en-US" b="1" dirty="0" smtClean="0"/>
              <a:t> </a:t>
            </a:r>
            <a:r>
              <a:rPr lang="en-US" altLang="en-US" dirty="0"/>
              <a:t>of your Student’s Book</a:t>
            </a:r>
            <a:endParaRPr lang="en-GB"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Identifying possible sources of error, bias or misinterpretation</a:t>
            </a:r>
            <a:endParaRPr lang="en-GB" sz="4400" dirty="0"/>
          </a:p>
        </p:txBody>
      </p:sp>
      <p:sp>
        <p:nvSpPr>
          <p:cNvPr id="3" name="Content Placeholder 2"/>
          <p:cNvSpPr>
            <a:spLocks noGrp="1"/>
          </p:cNvSpPr>
          <p:nvPr>
            <p:ph idx="1"/>
          </p:nvPr>
        </p:nvSpPr>
        <p:spPr/>
        <p:txBody>
          <a:bodyPr/>
          <a:lstStyle/>
          <a:p>
            <a:pPr>
              <a:buFont typeface="Arial" panose="020B0604020202020204" pitchFamily="34" charset="0"/>
            </a:pPr>
            <a:r>
              <a:rPr lang="en-ZA" dirty="0" smtClean="0"/>
              <a:t>Two </a:t>
            </a:r>
            <a:r>
              <a:rPr lang="en-ZA" dirty="0"/>
              <a:t>things can go wrong when you collect data:</a:t>
            </a:r>
          </a:p>
          <a:p>
            <a:pPr marL="180975" indent="-180975">
              <a:buFont typeface="Arial" panose="020B0604020202020204" pitchFamily="34" charset="0"/>
              <a:buChar char="•"/>
            </a:pPr>
            <a:r>
              <a:rPr lang="en-ZA" dirty="0"/>
              <a:t>If questions in the survey are worded poorly or ambiguously, people's  answers can be inaccurate. This results in error in your data.</a:t>
            </a:r>
          </a:p>
          <a:p>
            <a:pPr marL="180975" indent="-180975">
              <a:buFont typeface="Arial" panose="020B0604020202020204" pitchFamily="34" charset="0"/>
              <a:buChar char="•"/>
            </a:pPr>
            <a:r>
              <a:rPr lang="en-ZA" dirty="0"/>
              <a:t>You may introduce bias into the process. </a:t>
            </a:r>
          </a:p>
          <a:p>
            <a:pPr marL="180975" indent="-180975">
              <a:buFont typeface="Arial" panose="020B0604020202020204" pitchFamily="34" charset="0"/>
              <a:buChar char="•"/>
            </a:pPr>
            <a:endParaRPr lang="en-ZA" dirty="0" smtClean="0"/>
          </a:p>
          <a:p>
            <a:pPr marL="180975" indent="-180975">
              <a:buFont typeface="Arial" panose="020B0604020202020204" pitchFamily="34" charset="0"/>
              <a:buChar char="•"/>
            </a:pPr>
            <a:endParaRPr lang="en-ZA" dirty="0"/>
          </a:p>
          <a:p>
            <a:pPr marL="180975" indent="-180975">
              <a:buFont typeface="Arial" panose="020B0604020202020204" pitchFamily="34" charset="0"/>
              <a:buChar char="•"/>
            </a:pPr>
            <a:endParaRPr lang="en-ZA" dirty="0"/>
          </a:p>
          <a:p>
            <a:pPr marL="180975" indent="-180975">
              <a:buFont typeface="Arial" panose="020B0604020202020204" pitchFamily="34" charset="0"/>
              <a:buChar char="•"/>
            </a:pPr>
            <a:r>
              <a:rPr lang="en-ZA" dirty="0"/>
              <a:t>Bias may be a result of:</a:t>
            </a:r>
          </a:p>
          <a:p>
            <a:pPr marL="542925" lvl="2" indent="-180975"/>
            <a:r>
              <a:rPr lang="en-ZA" sz="1800" dirty="0"/>
              <a:t>poorly prepared questions</a:t>
            </a:r>
          </a:p>
          <a:p>
            <a:pPr marL="542925" lvl="2" indent="-180975"/>
            <a:r>
              <a:rPr lang="en-ZA" sz="1800" dirty="0"/>
              <a:t>a sample that is not representative of a population</a:t>
            </a:r>
          </a:p>
          <a:p>
            <a:pPr marL="542925" lvl="2" indent="-180975"/>
            <a:r>
              <a:rPr lang="en-ZA" sz="1800" dirty="0"/>
              <a:t>collecting agents with different ways of collecting the data</a:t>
            </a:r>
            <a:r>
              <a:rPr lang="en-ZA" sz="1800" dirty="0" smtClean="0"/>
              <a:t>.</a:t>
            </a:r>
            <a:endParaRPr lang="en-ZA" sz="1800" dirty="0"/>
          </a:p>
        </p:txBody>
      </p:sp>
      <p:sp>
        <p:nvSpPr>
          <p:cNvPr id="4" name="Text Placeholder 3"/>
          <p:cNvSpPr>
            <a:spLocks noGrp="1"/>
          </p:cNvSpPr>
          <p:nvPr>
            <p:ph type="body" sz="quarter" idx="10"/>
          </p:nvPr>
        </p:nvSpPr>
        <p:spPr/>
        <p:txBody>
          <a:bodyPr/>
          <a:lstStyle/>
          <a:p>
            <a:r>
              <a:rPr lang="en-ZA" dirty="0"/>
              <a:t>Unit </a:t>
            </a:r>
            <a:r>
              <a:rPr lang="en-ZA" dirty="0" smtClean="0"/>
              <a:t>16.2</a:t>
            </a:r>
            <a:endParaRPr lang="en-GB" dirty="0"/>
          </a:p>
        </p:txBody>
      </p:sp>
      <p:sp>
        <p:nvSpPr>
          <p:cNvPr id="5" name="Rectangle 4"/>
          <p:cNvSpPr/>
          <p:nvPr/>
        </p:nvSpPr>
        <p:spPr>
          <a:xfrm>
            <a:off x="484397" y="3473632"/>
            <a:ext cx="7386701" cy="872308"/>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Content Placeholder 2"/>
          <p:cNvSpPr txBox="1"/>
          <p:nvPr/>
        </p:nvSpPr>
        <p:spPr>
          <a:xfrm>
            <a:off x="890156" y="3299193"/>
            <a:ext cx="1265562"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smtClean="0">
                <a:solidFill>
                  <a:srgbClr val="64AFA8"/>
                </a:solidFill>
              </a:rPr>
              <a:t>Definition</a:t>
            </a:r>
            <a:endParaRPr lang="en-GB" sz="2000" b="1" i="1" dirty="0">
              <a:solidFill>
                <a:srgbClr val="64AFA8"/>
              </a:solidFill>
            </a:endParaRPr>
          </a:p>
        </p:txBody>
      </p:sp>
      <p:sp>
        <p:nvSpPr>
          <p:cNvPr id="7" name="TextBox 6"/>
          <p:cNvSpPr txBox="1"/>
          <p:nvPr/>
        </p:nvSpPr>
        <p:spPr>
          <a:xfrm>
            <a:off x="621965" y="3556288"/>
            <a:ext cx="7112335" cy="707886"/>
          </a:xfrm>
          <a:prstGeom prst="rect">
            <a:avLst/>
          </a:prstGeom>
          <a:noFill/>
        </p:spPr>
        <p:txBody>
          <a:bodyPr wrap="square" rtlCol="0">
            <a:spAutoFit/>
          </a:bodyPr>
          <a:lstStyle/>
          <a:p>
            <a:pPr marL="0" lvl="2"/>
            <a:r>
              <a:rPr lang="en-ZA" sz="2000" b="1" dirty="0" smtClean="0"/>
              <a:t>Bias</a:t>
            </a:r>
            <a:r>
              <a:rPr lang="en-ZA" sz="2000" dirty="0" smtClean="0"/>
              <a:t> is information </a:t>
            </a:r>
            <a:r>
              <a:rPr lang="en-ZA" sz="2000" dirty="0"/>
              <a:t>that is not truly representative of the situation you are investigating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16.5 page 310</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16.2</a:t>
            </a:r>
            <a:endParaRPr lang="en-GB" dirty="0">
              <a:solidFill>
                <a:schemeClr val="bg1">
                  <a:lumMod val="65000"/>
                </a:schemeClr>
              </a:solidFill>
            </a:endParaRPr>
          </a:p>
        </p:txBody>
      </p:sp>
      <p:sp>
        <p:nvSpPr>
          <p:cNvPr id="6" name="Rectangle 5"/>
          <p:cNvSpPr/>
          <p:nvPr/>
        </p:nvSpPr>
        <p:spPr>
          <a:xfrm>
            <a:off x="863600" y="1426564"/>
            <a:ext cx="7200900" cy="459482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8897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a:fillRect/>
          </a:stretch>
        </p:blipFill>
        <p:spPr>
          <a:xfrm>
            <a:off x="626636" y="1798931"/>
            <a:ext cx="977166" cy="1010861"/>
          </a:xfrm>
          <a:prstGeom prst="rect">
            <a:avLst/>
          </a:prstGeom>
        </p:spPr>
      </p:pic>
      <p:sp>
        <p:nvSpPr>
          <p:cNvPr id="9" name="Content Placeholder 2"/>
          <p:cNvSpPr>
            <a:spLocks noGrp="1"/>
          </p:cNvSpPr>
          <p:nvPr>
            <p:ph idx="1"/>
          </p:nvPr>
        </p:nvSpPr>
        <p:spPr>
          <a:xfrm>
            <a:off x="1935613" y="1732256"/>
            <a:ext cx="5764716" cy="3344569"/>
          </a:xfrm>
          <a:prstGeom prst="rect">
            <a:avLst/>
          </a:prstGeom>
        </p:spPr>
        <p:txBody>
          <a:bodyPr/>
          <a:lstStyle/>
          <a:p>
            <a:pPr marL="180975" indent="-180975"/>
            <a:r>
              <a:rPr lang="en-GB" sz="2000" dirty="0" err="1" smtClean="0"/>
              <a:t>Thandi</a:t>
            </a:r>
            <a:r>
              <a:rPr lang="en-GB" sz="2000" dirty="0" smtClean="0"/>
              <a:t> </a:t>
            </a:r>
            <a:r>
              <a:rPr lang="en-GB" sz="2000" dirty="0"/>
              <a:t>carried out a survey to find out how much money people living in a town spend on food each week. </a:t>
            </a:r>
          </a:p>
          <a:p>
            <a:pPr marL="180975" indent="-180975"/>
            <a:r>
              <a:rPr lang="en-GB" sz="2000" dirty="0"/>
              <a:t>She asked 100 people at the shopping centre closest to where she lives on a Tuesday morning. </a:t>
            </a:r>
          </a:p>
          <a:p>
            <a:pPr marL="180975" indent="-180975"/>
            <a:r>
              <a:rPr lang="en-GB" sz="2000" dirty="0"/>
              <a:t>Explain why </a:t>
            </a:r>
            <a:r>
              <a:rPr lang="en-GB" sz="2000" dirty="0" err="1"/>
              <a:t>Thandi’s</a:t>
            </a:r>
            <a:r>
              <a:rPr lang="en-GB" sz="2000" dirty="0"/>
              <a:t> survey might be biased and advise her on how to avoid this bias.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16.5 page 310</a:t>
            </a:r>
            <a:r>
              <a:rPr lang="en-ZA" sz="3200" dirty="0"/>
              <a:t> continued ...</a:t>
            </a: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16.2</a:t>
            </a:r>
            <a:endParaRPr lang="en-GB" dirty="0">
              <a:solidFill>
                <a:schemeClr val="bg1">
                  <a:lumMod val="65000"/>
                </a:schemeClr>
              </a:solidFill>
            </a:endParaRPr>
          </a:p>
        </p:txBody>
      </p:sp>
      <p:sp>
        <p:nvSpPr>
          <p:cNvPr id="10" name="Rectangle 9"/>
          <p:cNvSpPr/>
          <p:nvPr/>
        </p:nvSpPr>
        <p:spPr>
          <a:xfrm>
            <a:off x="861646" y="1425575"/>
            <a:ext cx="7202854" cy="459581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1" name="Group 10"/>
          <p:cNvGrpSpPr/>
          <p:nvPr/>
        </p:nvGrpSpPr>
        <p:grpSpPr>
          <a:xfrm>
            <a:off x="352501" y="1587983"/>
            <a:ext cx="1525437" cy="1416679"/>
            <a:chOff x="352501" y="1521403"/>
            <a:chExt cx="1525437" cy="1416679"/>
          </a:xfrm>
        </p:grpSpPr>
        <p:sp>
          <p:nvSpPr>
            <p:cNvPr id="12" name="Rectangle 11"/>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4" name="TextBox 13"/>
          <p:cNvSpPr txBox="1"/>
          <p:nvPr/>
        </p:nvSpPr>
        <p:spPr>
          <a:xfrm>
            <a:off x="2042356" y="1936357"/>
            <a:ext cx="5853870" cy="3169285"/>
          </a:xfrm>
          <a:prstGeom prst="rect">
            <a:avLst/>
          </a:prstGeom>
          <a:noFill/>
        </p:spPr>
        <p:txBody>
          <a:bodyPr wrap="square" rtlCol="0">
            <a:spAutoFit/>
          </a:bodyPr>
          <a:lstStyle/>
          <a:p>
            <a:r>
              <a:rPr lang="en-GB" sz="2000" dirty="0" err="1" smtClean="0"/>
              <a:t>Thandi</a:t>
            </a:r>
            <a:r>
              <a:rPr lang="en-GB" sz="2000" dirty="0" smtClean="0"/>
              <a:t> </a:t>
            </a:r>
            <a:r>
              <a:rPr lang="en-GB" sz="2000" dirty="0"/>
              <a:t>could be introducing bias by: </a:t>
            </a:r>
            <a:endParaRPr lang="en-GB" sz="2000" dirty="0" smtClean="0"/>
          </a:p>
          <a:p>
            <a:endParaRPr lang="en-GB" sz="2000" dirty="0"/>
          </a:p>
          <a:p>
            <a:pPr marL="361950" indent="-180975">
              <a:buFont typeface="Arial" panose="020B0604020202020204" pitchFamily="34" charset="0"/>
              <a:buChar char="•"/>
            </a:pPr>
            <a:r>
              <a:rPr lang="en-GB" sz="2000" dirty="0" smtClean="0"/>
              <a:t>surveying </a:t>
            </a:r>
            <a:r>
              <a:rPr lang="en-GB" sz="2000" dirty="0"/>
              <a:t>shoppers at one shopping centre only </a:t>
            </a:r>
          </a:p>
          <a:p>
            <a:pPr marL="361950" indent="-180975">
              <a:buFont typeface="Arial" panose="020B0604020202020204" pitchFamily="34" charset="0"/>
              <a:buChar char="•"/>
            </a:pPr>
            <a:r>
              <a:rPr lang="en-GB" sz="2000" dirty="0" smtClean="0"/>
              <a:t>only </a:t>
            </a:r>
            <a:r>
              <a:rPr lang="en-GB" sz="2000" dirty="0"/>
              <a:t>asking shoppers on one week day </a:t>
            </a:r>
          </a:p>
          <a:p>
            <a:pPr marL="361950" indent="-180975">
              <a:buFont typeface="Arial" panose="020B0604020202020204" pitchFamily="34" charset="0"/>
              <a:buChar char="•"/>
            </a:pPr>
            <a:r>
              <a:rPr lang="en-GB" sz="2000" dirty="0" smtClean="0"/>
              <a:t>only </a:t>
            </a:r>
            <a:r>
              <a:rPr lang="en-GB" sz="2000" dirty="0"/>
              <a:t>asking shoppers at one time of day. </a:t>
            </a:r>
          </a:p>
          <a:p>
            <a:endParaRPr lang="en-GB" sz="2000" dirty="0"/>
          </a:p>
          <a:p>
            <a:r>
              <a:rPr lang="en-GB" sz="2000" dirty="0"/>
              <a:t>She should rather choose a variety of different places to ask people, and survey people on other days, including weekends, and at different times of the day, including after normal working hours. </a:t>
            </a:r>
            <a:endParaRPr lang="en-ZA" altLang="en-US" sz="2000" b="1"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9934" y="2210079"/>
            <a:ext cx="2756432" cy="3257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fade">
                                      <p:cBhvr>
                                        <p:cTn id="33" dur="500"/>
                                        <p:tgtEl>
                                          <p:spTgt spid="1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xEl>
                                              <p:pRg st="4" end="4"/>
                                            </p:txEl>
                                          </p:spTgt>
                                        </p:tgtEl>
                                        <p:attrNameLst>
                                          <p:attrName>style.visibility</p:attrName>
                                        </p:attrNameLst>
                                      </p:cBhvr>
                                      <p:to>
                                        <p:strVal val="visible"/>
                                      </p:to>
                                    </p:set>
                                    <p:animEffect transition="in" filter="fade">
                                      <p:cBhvr>
                                        <p:cTn id="38" dur="500"/>
                                        <p:tgtEl>
                                          <p:spTgt spid="1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Effect transition="in" filter="fade">
                                      <p:cBhvr>
                                        <p:cTn id="43"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Choosing your sample</a:t>
            </a:r>
            <a:endParaRPr lang="en-GB" dirty="0"/>
          </a:p>
        </p:txBody>
      </p:sp>
      <p:sp>
        <p:nvSpPr>
          <p:cNvPr id="3" name="Content Placeholder 2"/>
          <p:cNvSpPr>
            <a:spLocks noGrp="1"/>
          </p:cNvSpPr>
          <p:nvPr>
            <p:ph idx="1"/>
          </p:nvPr>
        </p:nvSpPr>
        <p:spPr/>
        <p:txBody>
          <a:bodyPr/>
          <a:lstStyle/>
          <a:p>
            <a:r>
              <a:rPr lang="en-ZA" sz="2000" dirty="0">
                <a:solidFill>
                  <a:srgbClr val="000000"/>
                </a:solidFill>
              </a:rPr>
              <a:t>The sample chosen from the larger </a:t>
            </a:r>
            <a:r>
              <a:rPr lang="en-ZA" sz="2000" dirty="0" smtClean="0">
                <a:solidFill>
                  <a:srgbClr val="000000"/>
                </a:solidFill>
              </a:rPr>
              <a:t>group </a:t>
            </a:r>
            <a:r>
              <a:rPr lang="en-ZA" sz="2000" dirty="0">
                <a:solidFill>
                  <a:srgbClr val="000000"/>
                </a:solidFill>
              </a:rPr>
              <a:t>(population) must represent that group</a:t>
            </a:r>
            <a:r>
              <a:rPr lang="en-ZA" sz="2000" dirty="0" smtClean="0">
                <a:solidFill>
                  <a:srgbClr val="000000"/>
                </a:solidFill>
              </a:rPr>
              <a:t>.</a:t>
            </a:r>
          </a:p>
          <a:p>
            <a:pPr marL="0" indent="0">
              <a:buNone/>
            </a:pPr>
            <a:r>
              <a:rPr lang="en-ZA" sz="2000" dirty="0" smtClean="0">
                <a:solidFill>
                  <a:srgbClr val="000000"/>
                </a:solidFill>
              </a:rPr>
              <a:t> </a:t>
            </a:r>
            <a:endParaRPr lang="en-ZA" sz="2000" dirty="0">
              <a:solidFill>
                <a:srgbClr val="000000"/>
              </a:solidFill>
            </a:endParaRPr>
          </a:p>
          <a:p>
            <a:r>
              <a:rPr lang="en-ZA" sz="2000" dirty="0">
                <a:solidFill>
                  <a:srgbClr val="000000"/>
                </a:solidFill>
              </a:rPr>
              <a:t>There are always some variables that cannot be represented. To make the sample represent the whole population as closely as possible:</a:t>
            </a:r>
          </a:p>
          <a:p>
            <a:pPr marL="0" indent="0">
              <a:buNone/>
            </a:pPr>
            <a:endParaRPr lang="en-ZA" sz="2000" dirty="0">
              <a:solidFill>
                <a:srgbClr val="000000"/>
              </a:solidFill>
            </a:endParaRPr>
          </a:p>
          <a:p>
            <a:pPr marL="552450" lvl="1" indent="-285750">
              <a:buFont typeface="Wingdings" panose="05000000000000000000" charset="0"/>
              <a:buChar char=""/>
            </a:pPr>
            <a:r>
              <a:rPr lang="en-ZA" sz="2000" dirty="0">
                <a:solidFill>
                  <a:srgbClr val="000000"/>
                </a:solidFill>
              </a:rPr>
              <a:t>choose a random sample containing all the different kinds of people representing the population from which it is drawn</a:t>
            </a:r>
          </a:p>
          <a:p>
            <a:pPr marL="266700" lvl="1" indent="0">
              <a:buFont typeface="Wingdings" panose="05000000000000000000" charset="0"/>
              <a:buNone/>
            </a:pPr>
            <a:endParaRPr lang="en-ZA" sz="2000" dirty="0">
              <a:solidFill>
                <a:srgbClr val="000000"/>
              </a:solidFill>
            </a:endParaRPr>
          </a:p>
          <a:p>
            <a:pPr marL="552450" lvl="1" indent="-285750">
              <a:buFont typeface="Wingdings" panose="05000000000000000000" charset="0"/>
              <a:buChar char=""/>
            </a:pPr>
            <a:r>
              <a:rPr lang="en-ZA" sz="2000" dirty="0">
                <a:solidFill>
                  <a:srgbClr val="000000"/>
                </a:solidFill>
              </a:rPr>
              <a:t>choose a large enough sample to fairly represent the population</a:t>
            </a:r>
            <a:endParaRPr lang="en-ZA" sz="2000" dirty="0" smtClean="0">
              <a:solidFill>
                <a:srgbClr val="000000"/>
              </a:solidFill>
            </a:endParaRPr>
          </a:p>
          <a:p>
            <a:pPr marL="542925" lvl="1" indent="-276225">
              <a:buFont typeface="+mj-lt"/>
              <a:buAutoNum type="arabicPeriod"/>
            </a:pPr>
            <a:endParaRPr lang="en-ZA" sz="2000" dirty="0">
              <a:solidFill>
                <a:srgbClr val="000000"/>
              </a:solidFill>
            </a:endParaRPr>
          </a:p>
          <a:p>
            <a:pPr marL="0" indent="0">
              <a:buNone/>
            </a:pPr>
            <a:endParaRPr lang="en-ZA" dirty="0">
              <a:solidFill>
                <a:srgbClr val="000000"/>
              </a:solidFill>
            </a:endParaRPr>
          </a:p>
          <a:p>
            <a:pPr marL="285750" indent="-285750"/>
            <a:endParaRPr lang="en-ZA" sz="2000" dirty="0">
              <a:solidFill>
                <a:srgbClr val="000000"/>
              </a:solidFill>
            </a:endParaRPr>
          </a:p>
          <a:p>
            <a:pPr marL="285750" indent="-285750"/>
            <a:endParaRPr lang="en-ZA" sz="2000" dirty="0">
              <a:solidFill>
                <a:srgbClr val="000000"/>
              </a:solidFill>
            </a:endParaRPr>
          </a:p>
          <a:p>
            <a:pPr marL="285750" indent="-285750"/>
            <a:endParaRPr lang="en-ZA" sz="2000" dirty="0">
              <a:solidFill>
                <a:srgbClr val="000000"/>
              </a:solidFill>
            </a:endParaRPr>
          </a:p>
          <a:p>
            <a:pPr marL="285750" indent="-285750"/>
            <a:endParaRPr lang="en-ZA" sz="2000" dirty="0">
              <a:solidFill>
                <a:srgbClr val="000000"/>
              </a:solidFill>
            </a:endParaRPr>
          </a:p>
          <a:p>
            <a:pPr marL="0" indent="0">
              <a:buNone/>
            </a:pPr>
            <a:endParaRPr lang="en-ZA" sz="2000" dirty="0">
              <a:solidFill>
                <a:srgbClr val="000000"/>
              </a:solidFill>
            </a:endParaRP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16.2</a:t>
            </a:r>
            <a:endParaRPr lang="en-GB"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16.2 </a:t>
            </a:r>
            <a:endParaRPr lang="en-ZA" dirty="0"/>
          </a:p>
        </p:txBody>
      </p:sp>
      <p:sp>
        <p:nvSpPr>
          <p:cNvPr id="3" name="Content Placeholder 2"/>
          <p:cNvSpPr>
            <a:spLocks noGrp="1"/>
          </p:cNvSpPr>
          <p:nvPr>
            <p:ph sz="quarter" idx="10"/>
          </p:nvPr>
        </p:nvSpPr>
        <p:spPr/>
        <p:txBody>
          <a:bodyPr/>
          <a:lstStyle/>
          <a:p>
            <a:r>
              <a:rPr lang="en-ZA" dirty="0" smtClean="0"/>
              <a:t>Exercise 16.2</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16.2 </a:t>
            </a:r>
            <a:r>
              <a:rPr lang="en-US" altLang="en-US" sz="2000" dirty="0"/>
              <a:t>on </a:t>
            </a:r>
            <a:r>
              <a:rPr lang="en-US" altLang="en-US" sz="2000" b="1" dirty="0"/>
              <a:t>page </a:t>
            </a:r>
            <a:r>
              <a:rPr lang="en-US" altLang="en-US" sz="2000" b="1" dirty="0" smtClean="0"/>
              <a:t>31</a:t>
            </a:r>
            <a:r>
              <a:rPr lang="en-ZA" altLang="en-US" sz="2000" b="1" dirty="0" smtClean="0"/>
              <a:t>1</a:t>
            </a:r>
            <a:r>
              <a:rPr lang="en-US" altLang="en-US" sz="2000" b="1" dirty="0" smtClean="0"/>
              <a:t> </a:t>
            </a:r>
            <a:r>
              <a:rPr lang="en-US" altLang="en-US" sz="2000" dirty="0"/>
              <a:t>of your Student’s Book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Questions and instruments for collecting </a:t>
            </a:r>
            <a:r>
              <a:rPr lang="en-ZA" sz="4400" dirty="0" smtClean="0"/>
              <a:t>data</a:t>
            </a:r>
            <a:endParaRPr lang="en-GB" sz="4400" dirty="0"/>
          </a:p>
        </p:txBody>
      </p:sp>
      <p:sp>
        <p:nvSpPr>
          <p:cNvPr id="3" name="Content Placeholder 2"/>
          <p:cNvSpPr>
            <a:spLocks noGrp="1"/>
          </p:cNvSpPr>
          <p:nvPr>
            <p:ph idx="1"/>
          </p:nvPr>
        </p:nvSpPr>
        <p:spPr/>
        <p:txBody>
          <a:bodyPr/>
          <a:lstStyle/>
          <a:p>
            <a:r>
              <a:rPr lang="en-ZA" dirty="0"/>
              <a:t>We can differentiate between two types of questions</a:t>
            </a:r>
            <a:r>
              <a:rPr lang="en-ZA" dirty="0" smtClean="0"/>
              <a:t>:</a:t>
            </a:r>
          </a:p>
          <a:p>
            <a:endParaRPr lang="en-ZA" dirty="0"/>
          </a:p>
          <a:p>
            <a:endParaRPr lang="en-GB" dirty="0"/>
          </a:p>
        </p:txBody>
      </p:sp>
      <p:sp>
        <p:nvSpPr>
          <p:cNvPr id="4" name="Text Placeholder 3"/>
          <p:cNvSpPr>
            <a:spLocks noGrp="1"/>
          </p:cNvSpPr>
          <p:nvPr>
            <p:ph type="body" sz="quarter" idx="10"/>
          </p:nvPr>
        </p:nvSpPr>
        <p:spPr/>
        <p:txBody>
          <a:bodyPr/>
          <a:lstStyle/>
          <a:p>
            <a:r>
              <a:rPr lang="en-ZA" dirty="0" smtClean="0"/>
              <a:t>Unit 16.3</a:t>
            </a:r>
            <a:endParaRPr lang="en-GB" dirty="0"/>
          </a:p>
        </p:txBody>
      </p:sp>
      <p:sp>
        <p:nvSpPr>
          <p:cNvPr id="5" name="Content Placeholder 2"/>
          <p:cNvSpPr txBox="1"/>
          <p:nvPr/>
        </p:nvSpPr>
        <p:spPr>
          <a:xfrm>
            <a:off x="556389" y="2577621"/>
            <a:ext cx="3205222" cy="43625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2800" b="1" dirty="0" smtClean="0">
                <a:solidFill>
                  <a:srgbClr val="0D9293"/>
                </a:solidFill>
              </a:rPr>
              <a:t>Closed </a:t>
            </a:r>
          </a:p>
          <a:p>
            <a:pPr marL="0" indent="0" algn="ctr">
              <a:buNone/>
            </a:pPr>
            <a:r>
              <a:rPr lang="en-ZA" sz="2800" b="1" dirty="0" smtClean="0">
                <a:solidFill>
                  <a:srgbClr val="0D9293"/>
                </a:solidFill>
              </a:rPr>
              <a:t>questions</a:t>
            </a:r>
            <a:endParaRPr lang="en-ZA" sz="2800" b="1" dirty="0">
              <a:solidFill>
                <a:srgbClr val="0D9293"/>
              </a:solidFill>
            </a:endParaRPr>
          </a:p>
        </p:txBody>
      </p:sp>
      <p:cxnSp>
        <p:nvCxnSpPr>
          <p:cNvPr id="6" name="Straight Connector 5"/>
          <p:cNvCxnSpPr/>
          <p:nvPr/>
        </p:nvCxnSpPr>
        <p:spPr>
          <a:xfrm>
            <a:off x="4195383" y="2449247"/>
            <a:ext cx="0" cy="3733800"/>
          </a:xfrm>
          <a:prstGeom prst="line">
            <a:avLst/>
          </a:prstGeom>
          <a:ln w="57150">
            <a:solidFill>
              <a:schemeClr val="bg1">
                <a:lumMod val="85000"/>
              </a:schemeClr>
            </a:solidFill>
          </a:ln>
        </p:spPr>
        <p:style>
          <a:lnRef idx="2">
            <a:schemeClr val="dk1"/>
          </a:lnRef>
          <a:fillRef idx="0">
            <a:schemeClr val="dk1"/>
          </a:fillRef>
          <a:effectRef idx="1">
            <a:schemeClr val="dk1"/>
          </a:effectRef>
          <a:fontRef idx="minor">
            <a:schemeClr val="tx1"/>
          </a:fontRef>
        </p:style>
      </p:cxnSp>
      <p:sp>
        <p:nvSpPr>
          <p:cNvPr id="7" name="Content Placeholder 2"/>
          <p:cNvSpPr txBox="1"/>
          <p:nvPr/>
        </p:nvSpPr>
        <p:spPr>
          <a:xfrm>
            <a:off x="4954579" y="2565400"/>
            <a:ext cx="2572215" cy="43625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ZA" sz="2800" b="1" dirty="0" smtClean="0">
                <a:solidFill>
                  <a:srgbClr val="A4C83B"/>
                </a:solidFill>
              </a:rPr>
              <a:t>Open-ended questions</a:t>
            </a:r>
            <a:endParaRPr lang="en-ZA" sz="2800" b="1" dirty="0">
              <a:solidFill>
                <a:srgbClr val="A4C83B"/>
              </a:solidFill>
            </a:endParaRPr>
          </a:p>
        </p:txBody>
      </p:sp>
      <p:sp>
        <p:nvSpPr>
          <p:cNvPr id="9" name="Content Placeholder 2"/>
          <p:cNvSpPr txBox="1"/>
          <p:nvPr/>
        </p:nvSpPr>
        <p:spPr>
          <a:xfrm>
            <a:off x="449231" y="3656636"/>
            <a:ext cx="3390498" cy="13193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r>
              <a:rPr lang="en-ZA" sz="2000" dirty="0"/>
              <a:t>Questions with a set number of answers to choose from</a:t>
            </a:r>
            <a:r>
              <a:rPr lang="en-ZA" sz="2000" dirty="0" smtClean="0"/>
              <a:t>.</a:t>
            </a:r>
            <a:endParaRPr lang="en-ZA" sz="2000" dirty="0"/>
          </a:p>
          <a:p>
            <a:pPr marL="0" indent="0" algn="ctr">
              <a:buNone/>
            </a:pPr>
            <a:r>
              <a:rPr lang="en-ZA" sz="2000" i="1" dirty="0"/>
              <a:t>e.g. Write down your gender: M (male) or F (female)</a:t>
            </a:r>
          </a:p>
          <a:p>
            <a:pPr marL="0" indent="0" algn="ctr">
              <a:buNone/>
            </a:pPr>
            <a:endParaRPr lang="en-ZA" sz="2000" i="1" dirty="0"/>
          </a:p>
        </p:txBody>
      </p:sp>
      <p:sp>
        <p:nvSpPr>
          <p:cNvPr id="10" name="Content Placeholder 2"/>
          <p:cNvSpPr txBox="1"/>
          <p:nvPr/>
        </p:nvSpPr>
        <p:spPr>
          <a:xfrm>
            <a:off x="4488799" y="3656307"/>
            <a:ext cx="3391200" cy="13640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gn="l">
              <a:buNone/>
            </a:pPr>
            <a:r>
              <a:rPr lang="en-ZA" sz="2000" dirty="0"/>
              <a:t>Questions that can be answered in any way.</a:t>
            </a:r>
          </a:p>
          <a:p>
            <a:pPr marL="0" lvl="1" indent="0" algn="ctr">
              <a:buNone/>
            </a:pPr>
            <a:r>
              <a:rPr lang="en-ZA" sz="2000" i="1" dirty="0"/>
              <a:t>e.g. How do you </a:t>
            </a:r>
            <a:r>
              <a:rPr lang="en-ZA" sz="2000" i="1" dirty="0" smtClean="0"/>
              <a:t>feel about </a:t>
            </a:r>
            <a:r>
              <a:rPr lang="en-ZA" sz="2000" i="1" dirty="0"/>
              <a:t>people that litter?</a:t>
            </a:r>
          </a:p>
          <a:p>
            <a:pPr marL="0" lvl="1" indent="0" algn="ctr">
              <a:buNone/>
            </a:pPr>
            <a:endParaRPr lang="en-ZA" sz="2000" dirty="0"/>
          </a:p>
        </p:txBody>
      </p:sp>
      <p:cxnSp>
        <p:nvCxnSpPr>
          <p:cNvPr id="11" name="Straight Connector 10"/>
          <p:cNvCxnSpPr/>
          <p:nvPr/>
        </p:nvCxnSpPr>
        <p:spPr>
          <a:xfrm>
            <a:off x="1688779" y="3543869"/>
            <a:ext cx="911767" cy="0"/>
          </a:xfrm>
          <a:prstGeom prst="line">
            <a:avLst/>
          </a:prstGeom>
          <a:ln w="57150">
            <a:solidFill>
              <a:schemeClr val="bg1">
                <a:lumMod val="85000"/>
              </a:schemeClr>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5728589" y="3543869"/>
            <a:ext cx="911767" cy="0"/>
          </a:xfrm>
          <a:prstGeom prst="line">
            <a:avLst/>
          </a:prstGeom>
          <a:ln w="57150">
            <a:solidFill>
              <a:schemeClr val="bg1">
                <a:lumMod val="85000"/>
              </a:schemeClr>
            </a:solidFill>
          </a:ln>
        </p:spPr>
        <p:style>
          <a:lnRef idx="2">
            <a:schemeClr val="dk1"/>
          </a:lnRef>
          <a:fillRef idx="0">
            <a:schemeClr val="dk1"/>
          </a:fillRef>
          <a:effectRef idx="1">
            <a:schemeClr val="dk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7133" y="2393419"/>
            <a:ext cx="2801564" cy="33103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Questions and instruments for collecting </a:t>
            </a:r>
            <a:r>
              <a:rPr lang="en-ZA" sz="4400" dirty="0" smtClean="0"/>
              <a:t>data</a:t>
            </a:r>
            <a:endParaRPr lang="en-GB" sz="4400" dirty="0"/>
          </a:p>
        </p:txBody>
      </p:sp>
      <p:sp>
        <p:nvSpPr>
          <p:cNvPr id="3" name="Content Placeholder 2"/>
          <p:cNvSpPr>
            <a:spLocks noGrp="1"/>
          </p:cNvSpPr>
          <p:nvPr>
            <p:ph idx="1"/>
          </p:nvPr>
        </p:nvSpPr>
        <p:spPr/>
        <p:txBody>
          <a:bodyPr/>
          <a:lstStyle/>
          <a:p>
            <a:pPr marL="180975" indent="-180975">
              <a:buFont typeface="Arial" panose="020B0604020202020204" pitchFamily="34" charset="0"/>
              <a:buChar char="•"/>
            </a:pPr>
            <a:r>
              <a:rPr lang="en-ZA" dirty="0" smtClean="0"/>
              <a:t>It </a:t>
            </a:r>
            <a:r>
              <a:rPr lang="en-ZA" dirty="0"/>
              <a:t>is </a:t>
            </a:r>
            <a:r>
              <a:rPr lang="en-ZA" dirty="0" smtClean="0"/>
              <a:t>a good </a:t>
            </a:r>
            <a:r>
              <a:rPr lang="en-ZA" dirty="0"/>
              <a:t>strategy to have a selection of closed questions, but follow up with some open-ended questions. That way you can be sure that you get the information you need</a:t>
            </a:r>
            <a:r>
              <a:rPr lang="en-ZA" dirty="0" smtClean="0"/>
              <a:t>.</a:t>
            </a:r>
            <a:endParaRPr lang="en-GB" dirty="0"/>
          </a:p>
        </p:txBody>
      </p:sp>
      <p:sp>
        <p:nvSpPr>
          <p:cNvPr id="4" name="Text Placeholder 3"/>
          <p:cNvSpPr>
            <a:spLocks noGrp="1"/>
          </p:cNvSpPr>
          <p:nvPr>
            <p:ph type="body" sz="quarter" idx="10"/>
          </p:nvPr>
        </p:nvSpPr>
        <p:spPr/>
        <p:txBody>
          <a:bodyPr/>
          <a:lstStyle/>
          <a:p>
            <a:r>
              <a:rPr lang="en-ZA" dirty="0" smtClean="0"/>
              <a:t>Unit 16.3</a:t>
            </a:r>
            <a:endParaRPr lang="en-GB" dirty="0"/>
          </a:p>
        </p:txBody>
      </p:sp>
      <p:sp>
        <p:nvSpPr>
          <p:cNvPr id="13" name="Rectangle 12"/>
          <p:cNvSpPr/>
          <p:nvPr/>
        </p:nvSpPr>
        <p:spPr>
          <a:xfrm>
            <a:off x="392652" y="2990113"/>
            <a:ext cx="7669672" cy="3034169"/>
          </a:xfrm>
          <a:prstGeom prst="rect">
            <a:avLst/>
          </a:prstGeom>
          <a:noFill/>
          <a:ln w="38100">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4" name="Group 13"/>
          <p:cNvGrpSpPr/>
          <p:nvPr/>
        </p:nvGrpSpPr>
        <p:grpSpPr>
          <a:xfrm>
            <a:off x="244572" y="2976200"/>
            <a:ext cx="1838942" cy="2280168"/>
            <a:chOff x="399289" y="3100030"/>
            <a:chExt cx="1838942" cy="2280168"/>
          </a:xfrm>
        </p:grpSpPr>
        <p:sp>
          <p:nvSpPr>
            <p:cNvPr id="15" name="TextBox 14"/>
            <p:cNvSpPr txBox="1"/>
            <p:nvPr/>
          </p:nvSpPr>
          <p:spPr>
            <a:xfrm rot="20773907">
              <a:off x="406882" y="3100030"/>
              <a:ext cx="1238865" cy="461665"/>
            </a:xfrm>
            <a:prstGeom prst="rect">
              <a:avLst/>
            </a:prstGeom>
            <a:solidFill>
              <a:schemeClr val="bg1"/>
            </a:solidFill>
          </p:spPr>
          <p:txBody>
            <a:bodyPr wrap="none" rtlCol="0">
              <a:spAutoFit/>
            </a:bodyPr>
            <a:lstStyle/>
            <a:p>
              <a:r>
                <a:rPr lang="en-ZA" sz="2400" b="1" dirty="0" smtClean="0">
                  <a:solidFill>
                    <a:srgbClr val="4BB3B5"/>
                  </a:solidFill>
                </a:rPr>
                <a:t>Formula</a:t>
              </a:r>
              <a:endParaRPr lang="en-ZA" sz="2400" b="1" dirty="0">
                <a:solidFill>
                  <a:srgbClr val="4BB3B5"/>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89" y="3319005"/>
              <a:ext cx="1838942" cy="2061193"/>
            </a:xfrm>
            <a:prstGeom prst="rect">
              <a:avLst/>
            </a:prstGeom>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655" y="2442198"/>
            <a:ext cx="2772989" cy="3276565"/>
          </a:xfrm>
          <a:prstGeom prst="rect">
            <a:avLst/>
          </a:prstGeom>
          <a:noFill/>
          <a:ln>
            <a:noFill/>
          </a:ln>
        </p:spPr>
      </p:pic>
      <p:sp>
        <p:nvSpPr>
          <p:cNvPr id="18" name="TextBox 17"/>
          <p:cNvSpPr txBox="1"/>
          <p:nvPr/>
        </p:nvSpPr>
        <p:spPr>
          <a:xfrm>
            <a:off x="2083218" y="3396724"/>
            <a:ext cx="5973117" cy="2245360"/>
          </a:xfrm>
          <a:prstGeom prst="rect">
            <a:avLst/>
          </a:prstGeom>
          <a:noFill/>
        </p:spPr>
        <p:txBody>
          <a:bodyPr wrap="square" rtlCol="0">
            <a:spAutoFit/>
          </a:bodyPr>
          <a:lstStyle/>
          <a:p>
            <a:r>
              <a:rPr lang="en-ZA" sz="2000" b="1" dirty="0" smtClean="0"/>
              <a:t>Points to </a:t>
            </a:r>
            <a:r>
              <a:rPr lang="en-ZA" sz="2000" b="1" dirty="0"/>
              <a:t>remember:</a:t>
            </a:r>
          </a:p>
          <a:p>
            <a:pPr marL="180975" indent="-180975">
              <a:buFont typeface="Arial" panose="020B0604020202020204" pitchFamily="34" charset="0"/>
              <a:buChar char="•"/>
            </a:pPr>
            <a:r>
              <a:rPr lang="en-ZA" sz="2000" dirty="0"/>
              <a:t>The questions must provide the information that we want.</a:t>
            </a:r>
          </a:p>
          <a:p>
            <a:pPr marL="180975" indent="-180975">
              <a:buFont typeface="Arial" panose="020B0604020202020204" pitchFamily="34" charset="0"/>
              <a:buChar char="•"/>
            </a:pPr>
            <a:r>
              <a:rPr lang="en-ZA" sz="2000" dirty="0"/>
              <a:t>The questions must be short and simple.</a:t>
            </a:r>
          </a:p>
          <a:p>
            <a:pPr marL="180975" indent="-180975">
              <a:buFont typeface="Arial" panose="020B0604020202020204" pitchFamily="34" charset="0"/>
              <a:buChar char="•"/>
            </a:pPr>
            <a:r>
              <a:rPr lang="en-ZA" sz="2000" dirty="0"/>
              <a:t>The questions must be clear and unambiguous.</a:t>
            </a:r>
          </a:p>
          <a:p>
            <a:pPr marL="180975" indent="-180975">
              <a:buFont typeface="Arial" panose="020B0604020202020204" pitchFamily="34" charset="0"/>
              <a:buChar char="•"/>
            </a:pPr>
            <a:r>
              <a:rPr lang="en-ZA" sz="2000" dirty="0"/>
              <a:t>The questions must mostly be closed and not open-ended</a:t>
            </a:r>
            <a:r>
              <a:rPr lang="en-ZA" sz="2000" dirty="0" smtClean="0"/>
              <a:t>.</a:t>
            </a:r>
            <a:endParaRPr lang="en-Z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 calcmode="lin" valueType="num">
                                      <p:cBhvr>
                                        <p:cTn id="19" dur="750" fill="hold"/>
                                        <p:tgtEl>
                                          <p:spTgt spid="14"/>
                                        </p:tgtEl>
                                        <p:attrNameLst>
                                          <p:attrName>style.rotation</p:attrName>
                                        </p:attrNameLst>
                                      </p:cBhvr>
                                      <p:tavLst>
                                        <p:tav tm="0">
                                          <p:val>
                                            <p:fltVal val="90"/>
                                          </p:val>
                                        </p:tav>
                                        <p:tav tm="100000">
                                          <p:val>
                                            <p:fltVal val="0"/>
                                          </p:val>
                                        </p:tav>
                                      </p:tavLst>
                                    </p:anim>
                                    <p:animEffect transition="in" filter="fade">
                                      <p:cBhvr>
                                        <p:cTn id="20" dur="750"/>
                                        <p:tgtEl>
                                          <p:spTgt spid="1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fade">
                                      <p:cBhvr>
                                        <p:cTn id="33" dur="500"/>
                                        <p:tgtEl>
                                          <p:spTgt spid="1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xEl>
                                              <p:pRg st="2" end="2"/>
                                            </p:txEl>
                                          </p:spTgt>
                                        </p:tgtEl>
                                        <p:attrNameLst>
                                          <p:attrName>style.visibility</p:attrName>
                                        </p:attrNameLst>
                                      </p:cBhvr>
                                      <p:to>
                                        <p:strVal val="visible"/>
                                      </p:to>
                                    </p:set>
                                    <p:animEffect transition="in" filter="fade">
                                      <p:cBhvr>
                                        <p:cTn id="38" dur="500"/>
                                        <p:tgtEl>
                                          <p:spTgt spid="1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animEffect transition="in" filter="fade">
                                      <p:cBhvr>
                                        <p:cTn id="43" dur="500"/>
                                        <p:tgtEl>
                                          <p:spTgt spid="18">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xEl>
                                              <p:pRg st="4" end="4"/>
                                            </p:txEl>
                                          </p:spTgt>
                                        </p:tgtEl>
                                        <p:attrNameLst>
                                          <p:attrName>style.visibility</p:attrName>
                                        </p:attrNameLst>
                                      </p:cBhvr>
                                      <p:to>
                                        <p:strVal val="visible"/>
                                      </p:to>
                                    </p:set>
                                    <p:animEffect transition="in" filter="fade">
                                      <p:cBhvr>
                                        <p:cTn id="48"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Collect and organise data to answer questions in a workplace based context</a:t>
            </a:r>
            <a:endParaRPr lang="en-GB" dirty="0"/>
          </a:p>
        </p:txBody>
      </p:sp>
      <p:sp>
        <p:nvSpPr>
          <p:cNvPr id="3" name="Text Placeholder 2"/>
          <p:cNvSpPr>
            <a:spLocks noGrp="1"/>
          </p:cNvSpPr>
          <p:nvPr>
            <p:ph type="body" idx="1"/>
          </p:nvPr>
        </p:nvSpPr>
        <p:spPr/>
        <p:txBody>
          <a:bodyPr/>
          <a:lstStyle/>
          <a:p>
            <a:r>
              <a:rPr lang="en-ZA" sz="3200" dirty="0"/>
              <a:t>Module </a:t>
            </a:r>
            <a:r>
              <a:rPr lang="en-ZA" sz="3200" dirty="0" smtClean="0"/>
              <a:t>16</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16.6 page 311</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16.3</a:t>
            </a:r>
            <a:endParaRPr lang="en-GB" dirty="0">
              <a:solidFill>
                <a:schemeClr val="bg1">
                  <a:lumMod val="65000"/>
                </a:schemeClr>
              </a:solidFill>
            </a:endParaRPr>
          </a:p>
        </p:txBody>
      </p:sp>
      <p:sp>
        <p:nvSpPr>
          <p:cNvPr id="6" name="Rectangle 5"/>
          <p:cNvSpPr/>
          <p:nvPr/>
        </p:nvSpPr>
        <p:spPr>
          <a:xfrm>
            <a:off x="863600" y="1426564"/>
            <a:ext cx="7200900" cy="459482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8897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a:fillRect/>
          </a:stretch>
        </p:blipFill>
        <p:spPr>
          <a:xfrm>
            <a:off x="626636" y="1798931"/>
            <a:ext cx="977166" cy="1010861"/>
          </a:xfrm>
          <a:prstGeom prst="rect">
            <a:avLst/>
          </a:prstGeom>
        </p:spPr>
      </p:pic>
      <p:sp>
        <p:nvSpPr>
          <p:cNvPr id="9" name="Content Placeholder 2"/>
          <p:cNvSpPr>
            <a:spLocks noGrp="1"/>
          </p:cNvSpPr>
          <p:nvPr>
            <p:ph idx="1"/>
          </p:nvPr>
        </p:nvSpPr>
        <p:spPr>
          <a:xfrm>
            <a:off x="1935613" y="1732256"/>
            <a:ext cx="5764716" cy="3344569"/>
          </a:xfrm>
          <a:prstGeom prst="rect">
            <a:avLst/>
          </a:prstGeom>
        </p:spPr>
        <p:txBody>
          <a:bodyPr/>
          <a:lstStyle/>
          <a:p>
            <a:pPr marL="180975" indent="-180975"/>
            <a:r>
              <a:rPr lang="en-GB" sz="2000" dirty="0" smtClean="0"/>
              <a:t>Your </a:t>
            </a:r>
            <a:r>
              <a:rPr lang="en-GB" sz="2000" dirty="0"/>
              <a:t>class wrote a test marked out of 50. </a:t>
            </a:r>
          </a:p>
          <a:p>
            <a:pPr marL="180975" indent="-180975"/>
            <a:r>
              <a:rPr lang="en-GB" sz="2000" dirty="0"/>
              <a:t>You want to find out how well </a:t>
            </a:r>
            <a:r>
              <a:rPr lang="en-ZA" altLang="en-GB" sz="2000" dirty="0"/>
              <a:t>the </a:t>
            </a:r>
            <a:r>
              <a:rPr lang="en-GB" sz="2000" dirty="0"/>
              <a:t>class felt that they did in the test. </a:t>
            </a:r>
            <a:endParaRPr lang="en-GB" sz="2000" dirty="0" smtClean="0"/>
          </a:p>
          <a:p>
            <a:pPr marL="180975" indent="-180975"/>
            <a:r>
              <a:rPr lang="en-GB" sz="2000" dirty="0" smtClean="0"/>
              <a:t>Develop </a:t>
            </a:r>
            <a:r>
              <a:rPr lang="en-GB" sz="2000" dirty="0"/>
              <a:t>a question that you can use to find </a:t>
            </a:r>
            <a:r>
              <a:rPr lang="en-ZA" altLang="en-GB" sz="2000" dirty="0"/>
              <a:t>this out</a:t>
            </a:r>
            <a:r>
              <a:rPr lang="en-GB" sz="2000"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16.6 page 311</a:t>
            </a:r>
            <a:r>
              <a:rPr lang="en-ZA" sz="3200" dirty="0"/>
              <a:t> continued ...</a:t>
            </a: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16.3</a:t>
            </a:r>
            <a:endParaRPr lang="en-GB" dirty="0">
              <a:solidFill>
                <a:schemeClr val="bg1">
                  <a:lumMod val="65000"/>
                </a:schemeClr>
              </a:solidFill>
            </a:endParaRPr>
          </a:p>
        </p:txBody>
      </p:sp>
      <p:sp>
        <p:nvSpPr>
          <p:cNvPr id="10" name="Rectangle 9"/>
          <p:cNvSpPr/>
          <p:nvPr/>
        </p:nvSpPr>
        <p:spPr>
          <a:xfrm>
            <a:off x="861646" y="1425575"/>
            <a:ext cx="7202854" cy="459581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1" name="Group 10"/>
          <p:cNvGrpSpPr/>
          <p:nvPr/>
        </p:nvGrpSpPr>
        <p:grpSpPr>
          <a:xfrm>
            <a:off x="352501" y="1587983"/>
            <a:ext cx="1525437" cy="1416679"/>
            <a:chOff x="352501" y="1521403"/>
            <a:chExt cx="1525437" cy="1416679"/>
          </a:xfrm>
        </p:grpSpPr>
        <p:sp>
          <p:nvSpPr>
            <p:cNvPr id="12" name="Rectangle 11"/>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4" name="TextBox 13"/>
          <p:cNvSpPr txBox="1"/>
          <p:nvPr/>
        </p:nvSpPr>
        <p:spPr>
          <a:xfrm>
            <a:off x="2042356" y="1707757"/>
            <a:ext cx="5853870" cy="2553335"/>
          </a:xfrm>
          <a:prstGeom prst="rect">
            <a:avLst/>
          </a:prstGeom>
          <a:noFill/>
        </p:spPr>
        <p:txBody>
          <a:bodyPr wrap="square" rtlCol="0">
            <a:spAutoFit/>
          </a:bodyPr>
          <a:lstStyle/>
          <a:p>
            <a:pPr marL="180975" indent="-180975">
              <a:buFont typeface="Arial" panose="020B0604020202020204" pitchFamily="34" charset="0"/>
              <a:buChar char="•"/>
            </a:pPr>
            <a:r>
              <a:rPr lang="en-GB" sz="2000" dirty="0" smtClean="0"/>
              <a:t>The </a:t>
            </a:r>
            <a:r>
              <a:rPr lang="en-GB" sz="2000" dirty="0"/>
              <a:t>term ‘how well’ is not clear. To make it clear we can use the words </a:t>
            </a:r>
            <a:r>
              <a:rPr lang="en-GB" sz="2000" i="1" dirty="0"/>
              <a:t>poor</a:t>
            </a:r>
            <a:r>
              <a:rPr lang="en-GB" sz="2000" dirty="0"/>
              <a:t>, </a:t>
            </a:r>
            <a:r>
              <a:rPr lang="en-GB" sz="2000" i="1" dirty="0"/>
              <a:t>average</a:t>
            </a:r>
            <a:r>
              <a:rPr lang="en-GB" sz="2000" dirty="0"/>
              <a:t>, </a:t>
            </a:r>
            <a:r>
              <a:rPr lang="en-GB" sz="2000" i="1" dirty="0"/>
              <a:t>good </a:t>
            </a:r>
            <a:r>
              <a:rPr lang="en-GB" sz="2000" dirty="0"/>
              <a:t>and </a:t>
            </a:r>
            <a:r>
              <a:rPr lang="en-GB" sz="2000" i="1" dirty="0"/>
              <a:t>excellent</a:t>
            </a:r>
            <a:r>
              <a:rPr lang="en-GB" sz="2000" dirty="0"/>
              <a:t>. But these words on their own are still not clear, so we must state the marks that would be considered </a:t>
            </a:r>
            <a:r>
              <a:rPr lang="en-GB" sz="2000" i="1" dirty="0"/>
              <a:t>poor</a:t>
            </a:r>
            <a:r>
              <a:rPr lang="en-GB" sz="2000" dirty="0"/>
              <a:t>, </a:t>
            </a:r>
            <a:r>
              <a:rPr lang="en-GB" sz="2000" i="1" dirty="0"/>
              <a:t>average</a:t>
            </a:r>
            <a:r>
              <a:rPr lang="en-GB" sz="2000" dirty="0"/>
              <a:t>, </a:t>
            </a:r>
            <a:r>
              <a:rPr lang="en-GB" sz="2000" i="1" dirty="0"/>
              <a:t>good </a:t>
            </a:r>
            <a:r>
              <a:rPr lang="en-GB" sz="2000" dirty="0"/>
              <a:t>and </a:t>
            </a:r>
            <a:r>
              <a:rPr lang="en-GB" sz="2000" i="1" dirty="0"/>
              <a:t>excellent</a:t>
            </a:r>
            <a:r>
              <a:rPr lang="en-GB" sz="2000" dirty="0"/>
              <a:t>. </a:t>
            </a:r>
          </a:p>
          <a:p>
            <a:pPr marL="180975" indent="-180975">
              <a:buFont typeface="Arial" panose="020B0604020202020204" pitchFamily="34" charset="0"/>
              <a:buChar char="•"/>
            </a:pPr>
            <a:endParaRPr lang="en-GB" sz="2000" dirty="0"/>
          </a:p>
          <a:p>
            <a:pPr marL="180975" indent="-180975">
              <a:buFont typeface="Arial" panose="020B0604020202020204" pitchFamily="34" charset="0"/>
              <a:buChar char="•"/>
            </a:pPr>
            <a:r>
              <a:rPr lang="en-ZA" altLang="en-GB" sz="2000" dirty="0"/>
              <a:t>A</a:t>
            </a:r>
            <a:r>
              <a:rPr lang="en-GB" sz="2000" dirty="0"/>
              <a:t> suitable question might be: </a:t>
            </a:r>
            <a:r>
              <a:rPr lang="en-ZA" altLang="en-GB" sz="2000" dirty="0"/>
              <a:t>Tick the list. </a:t>
            </a:r>
          </a:p>
          <a:p>
            <a:pPr indent="0">
              <a:buFont typeface="Arial" panose="020B0604020202020204" pitchFamily="34" charset="0"/>
              <a:buNone/>
            </a:pPr>
            <a:r>
              <a:rPr lang="en-GB" sz="2000" dirty="0"/>
              <a:t>   </a:t>
            </a:r>
            <a:r>
              <a:rPr lang="en-GB" sz="2000" i="1" dirty="0"/>
              <a:t>How well did you do in the test? </a:t>
            </a:r>
            <a:endParaRPr lang="en-GB" sz="2000" dirty="0" smtClean="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979" y="2224637"/>
            <a:ext cx="2756432" cy="3257001"/>
          </a:xfrm>
          <a:prstGeom prst="rect">
            <a:avLst/>
          </a:prstGeom>
          <a:noFill/>
          <a:ln>
            <a:noFill/>
          </a:ln>
        </p:spPr>
      </p:pic>
      <p:graphicFrame>
        <p:nvGraphicFramePr>
          <p:cNvPr id="15" name="Table 14"/>
          <p:cNvGraphicFramePr>
            <a:graphicFrameLocks noGrp="1"/>
          </p:cNvGraphicFramePr>
          <p:nvPr>
            <p:extLst>
              <p:ext uri="{D42A27DB-BD31-4B8C-83A1-F6EECF244321}">
                <p14:modId xmlns:p14="http://schemas.microsoft.com/office/powerpoint/2010/main" val="986065775"/>
              </p:ext>
            </p:extLst>
          </p:nvPr>
        </p:nvGraphicFramePr>
        <p:xfrm>
          <a:off x="2284792" y="4260871"/>
          <a:ext cx="2927922" cy="1554480"/>
        </p:xfrm>
        <a:graphic>
          <a:graphicData uri="http://schemas.openxmlformats.org/drawingml/2006/table">
            <a:tbl>
              <a:tblPr firstRow="1" bandRow="1">
                <a:tableStyleId>{5C22544A-7EE6-4342-B048-85BDC9FD1C3A}</a:tableStyleId>
              </a:tblPr>
              <a:tblGrid>
                <a:gridCol w="1463961"/>
                <a:gridCol w="1463961"/>
              </a:tblGrid>
              <a:tr h="253099">
                <a:tc>
                  <a:txBody>
                    <a:bodyPr/>
                    <a:lstStyle/>
                    <a:p>
                      <a:r>
                        <a:rPr lang="en-ZA" sz="1600" dirty="0" smtClean="0">
                          <a:solidFill>
                            <a:schemeClr val="tx1"/>
                          </a:solidFill>
                        </a:rPr>
                        <a:t>Description</a:t>
                      </a:r>
                      <a:endParaRPr lang="en-GB" sz="16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CED4"/>
                    </a:solidFill>
                  </a:tcPr>
                </a:tc>
                <a:tc>
                  <a:txBody>
                    <a:bodyPr/>
                    <a:lstStyle/>
                    <a:p>
                      <a:endParaRPr lang="en-GB" sz="16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CED4"/>
                    </a:solidFill>
                  </a:tcPr>
                </a:tc>
              </a:tr>
              <a:tr h="304800">
                <a:tc>
                  <a:txBody>
                    <a:bodyPr/>
                    <a:lstStyle/>
                    <a:p>
                      <a:r>
                        <a:rPr lang="en-ZA" sz="1400" dirty="0" smtClean="0">
                          <a:solidFill>
                            <a:schemeClr val="tx1"/>
                          </a:solidFill>
                        </a:rPr>
                        <a:t>Poor</a:t>
                      </a:r>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279943">
                <a:tc>
                  <a:txBody>
                    <a:bodyPr/>
                    <a:lstStyle/>
                    <a:p>
                      <a:r>
                        <a:rPr lang="en-ZA" sz="1400" dirty="0" smtClean="0">
                          <a:solidFill>
                            <a:schemeClr val="tx1"/>
                          </a:solidFill>
                        </a:rPr>
                        <a:t>Average</a:t>
                      </a:r>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279943">
                <a:tc>
                  <a:txBody>
                    <a:bodyPr/>
                    <a:lstStyle/>
                    <a:p>
                      <a:r>
                        <a:rPr lang="en-ZA" sz="1400" dirty="0" smtClean="0">
                          <a:solidFill>
                            <a:schemeClr val="tx1"/>
                          </a:solidFill>
                        </a:rPr>
                        <a:t>Good</a:t>
                      </a:r>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279943">
                <a:tc>
                  <a:txBody>
                    <a:bodyPr/>
                    <a:lstStyle/>
                    <a:p>
                      <a:r>
                        <a:rPr lang="en-ZA" sz="1400" dirty="0" smtClean="0">
                          <a:solidFill>
                            <a:schemeClr val="tx1"/>
                          </a:solidFill>
                        </a:rPr>
                        <a:t>Excellent</a:t>
                      </a:r>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fade">
                                      <p:cBhvr>
                                        <p:cTn id="33" dur="500"/>
                                        <p:tgtEl>
                                          <p:spTgt spid="1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16.6 page 311</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16.3</a:t>
            </a:r>
            <a:endParaRPr lang="en-GB" dirty="0">
              <a:solidFill>
                <a:schemeClr val="bg1">
                  <a:lumMod val="65000"/>
                </a:schemeClr>
              </a:solidFill>
            </a:endParaRPr>
          </a:p>
        </p:txBody>
      </p:sp>
      <p:sp>
        <p:nvSpPr>
          <p:cNvPr id="10" name="Rectangle 9"/>
          <p:cNvSpPr/>
          <p:nvPr/>
        </p:nvSpPr>
        <p:spPr>
          <a:xfrm>
            <a:off x="861646" y="1425575"/>
            <a:ext cx="7202854" cy="459581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1" name="Group 10"/>
          <p:cNvGrpSpPr/>
          <p:nvPr/>
        </p:nvGrpSpPr>
        <p:grpSpPr>
          <a:xfrm>
            <a:off x="352501" y="1587983"/>
            <a:ext cx="1525437" cy="1416679"/>
            <a:chOff x="352501" y="1521403"/>
            <a:chExt cx="1525437" cy="1416679"/>
          </a:xfrm>
        </p:grpSpPr>
        <p:sp>
          <p:nvSpPr>
            <p:cNvPr id="12" name="Rectangle 11"/>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4" name="TextBox 13"/>
          <p:cNvSpPr txBox="1"/>
          <p:nvPr/>
        </p:nvSpPr>
        <p:spPr>
          <a:xfrm>
            <a:off x="2042356" y="1707832"/>
            <a:ext cx="5834819" cy="4093428"/>
          </a:xfrm>
          <a:prstGeom prst="rect">
            <a:avLst/>
          </a:prstGeom>
          <a:noFill/>
        </p:spPr>
        <p:txBody>
          <a:bodyPr wrap="square" rtlCol="0">
            <a:spAutoFit/>
          </a:bodyPr>
          <a:lstStyle/>
          <a:p>
            <a:pPr marL="180975" indent="-180975">
              <a:buFont typeface="Arial" panose="020B0604020202020204" pitchFamily="34" charset="0"/>
              <a:buChar char="•"/>
            </a:pPr>
            <a:r>
              <a:rPr lang="en-GB" sz="2000" dirty="0" smtClean="0"/>
              <a:t>You </a:t>
            </a:r>
            <a:r>
              <a:rPr lang="en-GB" sz="2000" dirty="0"/>
              <a:t>might also ask the students to add any comment to their answer. For example, they might want to add that in their opinion, the test was unreasonably difficult. </a:t>
            </a:r>
          </a:p>
          <a:p>
            <a:pPr marL="180975" indent="-180975">
              <a:buFont typeface="Arial" panose="020B0604020202020204" pitchFamily="34" charset="0"/>
              <a:buChar char="•"/>
            </a:pPr>
            <a:endParaRPr lang="en-GB" sz="2000" dirty="0"/>
          </a:p>
          <a:p>
            <a:pPr marL="180975" indent="-180975">
              <a:buFont typeface="Arial" panose="020B0604020202020204" pitchFamily="34" charset="0"/>
              <a:buChar char="•"/>
            </a:pPr>
            <a:r>
              <a:rPr lang="en-GB" sz="2000" dirty="0"/>
              <a:t>You could leave space for this by inserting an open-ended question such as</a:t>
            </a:r>
            <a:r>
              <a:rPr lang="en-GB" sz="2000" dirty="0" smtClean="0"/>
              <a:t>:</a:t>
            </a:r>
          </a:p>
          <a:p>
            <a:pPr marL="180975" indent="-180975">
              <a:buFont typeface="Arial" panose="020B0604020202020204" pitchFamily="34" charset="0"/>
              <a:buChar char="•"/>
            </a:pPr>
            <a:endParaRPr lang="en-GB" sz="2000" dirty="0" smtClean="0"/>
          </a:p>
          <a:p>
            <a:pPr marL="357188"/>
            <a:r>
              <a:rPr lang="en-GB" sz="2000" i="1" dirty="0" smtClean="0"/>
              <a:t>‘</a:t>
            </a:r>
            <a:r>
              <a:rPr lang="en-GB" sz="2000" i="1" dirty="0"/>
              <a:t>Is there any other comment you would </a:t>
            </a:r>
            <a:r>
              <a:rPr lang="en-GB" sz="2000" i="1" dirty="0" smtClean="0"/>
              <a:t>like</a:t>
            </a:r>
            <a:r>
              <a:rPr lang="en-ZA" sz="2000" i="1" dirty="0"/>
              <a:t> </a:t>
            </a:r>
            <a:r>
              <a:rPr lang="en-GB" sz="2000" i="1" dirty="0" smtClean="0"/>
              <a:t>to </a:t>
            </a:r>
            <a:r>
              <a:rPr lang="en-GB" sz="2000" i="1" dirty="0"/>
              <a:t>make about the test?’ </a:t>
            </a:r>
            <a:endParaRPr lang="en-GB" sz="2000" i="1" dirty="0" smtClean="0"/>
          </a:p>
          <a:p>
            <a:pPr marL="361950" lvl="1" indent="-180975">
              <a:buFont typeface="Arial" panose="020B0604020202020204" pitchFamily="34" charset="0"/>
              <a:buChar char="•"/>
            </a:pPr>
            <a:endParaRPr lang="en-GB" sz="2000" dirty="0"/>
          </a:p>
          <a:p>
            <a:pPr marL="361950" lvl="1" indent="-180975">
              <a:buFont typeface="Arial" panose="020B0604020202020204" pitchFamily="34" charset="0"/>
              <a:buChar char="•"/>
            </a:pPr>
            <a:r>
              <a:rPr lang="en-GB" sz="2000" dirty="0"/>
              <a:t>Do not give them an example of a possible response or “lead” their answer in any way. </a:t>
            </a:r>
            <a:endParaRPr lang="en-ZA"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Instruments of data collection</a:t>
            </a:r>
            <a:endParaRPr lang="en-GB" dirty="0"/>
          </a:p>
        </p:txBody>
      </p:sp>
      <p:sp>
        <p:nvSpPr>
          <p:cNvPr id="3" name="Content Placeholder 2"/>
          <p:cNvSpPr>
            <a:spLocks noGrp="1"/>
          </p:cNvSpPr>
          <p:nvPr>
            <p:ph idx="1"/>
          </p:nvPr>
        </p:nvSpPr>
        <p:spPr/>
        <p:txBody>
          <a:bodyPr/>
          <a:lstStyle/>
          <a:p>
            <a:pPr marL="180975" indent="-180975"/>
            <a:r>
              <a:rPr lang="en-ZA" sz="2000" dirty="0"/>
              <a:t>Three instruments for collecting data or ways of collecting data are:</a:t>
            </a:r>
          </a:p>
          <a:p>
            <a:pPr marL="180975" indent="-180975"/>
            <a:endParaRPr lang="en-ZA" sz="2000" dirty="0" smtClean="0"/>
          </a:p>
          <a:p>
            <a:pPr marL="180975" indent="-180975"/>
            <a:endParaRPr lang="en-ZA" sz="2000" dirty="0"/>
          </a:p>
          <a:p>
            <a:pPr marL="180975" indent="-180975"/>
            <a:endParaRPr lang="en-ZA" sz="2000" dirty="0" smtClean="0"/>
          </a:p>
          <a:p>
            <a:pPr marL="180975" indent="-180975"/>
            <a:endParaRPr lang="en-ZA" sz="2000" dirty="0"/>
          </a:p>
          <a:p>
            <a:pPr marL="180975" indent="-180975"/>
            <a:endParaRPr lang="en-ZA" sz="2000" dirty="0" smtClean="0"/>
          </a:p>
          <a:p>
            <a:pPr marL="180975" indent="-180975"/>
            <a:endParaRPr lang="en-ZA" sz="2000" dirty="0"/>
          </a:p>
          <a:p>
            <a:pPr marL="180975" indent="-180975"/>
            <a:endParaRPr lang="en-ZA" sz="2000" dirty="0" smtClean="0"/>
          </a:p>
          <a:p>
            <a:pPr marL="180975" indent="-180975"/>
            <a:endParaRPr lang="en-ZA" sz="2000" dirty="0" smtClean="0"/>
          </a:p>
          <a:p>
            <a:pPr marL="180975" indent="-180975"/>
            <a:r>
              <a:rPr lang="en-ZA" sz="2000" dirty="0" smtClean="0"/>
              <a:t>The </a:t>
            </a:r>
            <a:r>
              <a:rPr lang="en-ZA" sz="2000" dirty="0"/>
              <a:t>instrument type is determined by: </a:t>
            </a:r>
          </a:p>
          <a:p>
            <a:pPr marL="876300" indent="-514350" defTabSz="447675">
              <a:spcBef>
                <a:spcPts val="300"/>
              </a:spcBef>
              <a:buFont typeface="+mj-lt"/>
              <a:buAutoNum type="romanLcPeriod"/>
              <a:tabLst>
                <a:tab pos="714375" algn="l"/>
              </a:tabLst>
            </a:pPr>
            <a:r>
              <a:rPr lang="en-ZA" sz="2000" dirty="0"/>
              <a:t> </a:t>
            </a:r>
            <a:r>
              <a:rPr lang="en-ZA" sz="1800" dirty="0"/>
              <a:t>info required</a:t>
            </a:r>
          </a:p>
          <a:p>
            <a:pPr marL="876300" indent="-514350" defTabSz="447675">
              <a:spcBef>
                <a:spcPts val="300"/>
              </a:spcBef>
              <a:buFont typeface="+mj-lt"/>
              <a:buAutoNum type="romanLcPeriod"/>
              <a:tabLst>
                <a:tab pos="714375" algn="l"/>
              </a:tabLst>
            </a:pPr>
            <a:r>
              <a:rPr lang="en-ZA" sz="1800" dirty="0"/>
              <a:t> type of question </a:t>
            </a:r>
          </a:p>
          <a:p>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16.3</a:t>
            </a:r>
            <a:endParaRPr lang="en-GB" dirty="0">
              <a:solidFill>
                <a:schemeClr val="bg1">
                  <a:lumMod val="65000"/>
                </a:schemeClr>
              </a:solidFill>
            </a:endParaRPr>
          </a:p>
        </p:txBody>
      </p:sp>
      <p:sp>
        <p:nvSpPr>
          <p:cNvPr id="5" name="Rectangle 4"/>
          <p:cNvSpPr/>
          <p:nvPr/>
        </p:nvSpPr>
        <p:spPr>
          <a:xfrm>
            <a:off x="836405" y="4235030"/>
            <a:ext cx="7516260" cy="720000"/>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dirty="0" smtClean="0"/>
              <a:t>You </a:t>
            </a:r>
            <a:r>
              <a:rPr lang="en-ZA" dirty="0"/>
              <a:t>write a set of questions and provide spaces </a:t>
            </a:r>
            <a:r>
              <a:rPr lang="en-ZA" dirty="0" smtClean="0"/>
              <a:t>for participants </a:t>
            </a:r>
            <a:r>
              <a:rPr lang="en-ZA" dirty="0"/>
              <a:t>to write their responses. This instrument </a:t>
            </a:r>
            <a:r>
              <a:rPr lang="en-ZA" dirty="0" smtClean="0"/>
              <a:t>is good </a:t>
            </a:r>
            <a:r>
              <a:rPr lang="en-ZA" dirty="0"/>
              <a:t>for getting information from many people. </a:t>
            </a:r>
          </a:p>
        </p:txBody>
      </p:sp>
      <p:sp>
        <p:nvSpPr>
          <p:cNvPr id="8" name="Rectangle 7"/>
          <p:cNvSpPr/>
          <p:nvPr/>
        </p:nvSpPr>
        <p:spPr>
          <a:xfrm>
            <a:off x="297851" y="2545142"/>
            <a:ext cx="7017349" cy="720000"/>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dirty="0"/>
              <a:t> </a:t>
            </a:r>
            <a:r>
              <a:rPr lang="en-ZA" dirty="0" smtClean="0"/>
              <a:t> You </a:t>
            </a:r>
            <a:r>
              <a:rPr lang="en-ZA" dirty="0"/>
              <a:t>simply observe, watch and record the information. </a:t>
            </a:r>
          </a:p>
        </p:txBody>
      </p:sp>
      <p:sp>
        <p:nvSpPr>
          <p:cNvPr id="9" name="Rectangle 8"/>
          <p:cNvSpPr/>
          <p:nvPr/>
        </p:nvSpPr>
        <p:spPr>
          <a:xfrm>
            <a:off x="545501" y="3377425"/>
            <a:ext cx="7350724" cy="720000"/>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ZA" dirty="0" smtClean="0"/>
              <a:t>  Face-to-face </a:t>
            </a:r>
            <a:r>
              <a:rPr lang="en-ZA" dirty="0"/>
              <a:t>questions, appropriate for small numbers and </a:t>
            </a:r>
            <a:r>
              <a:rPr lang="en-ZA" dirty="0" smtClean="0"/>
              <a:t>short </a:t>
            </a:r>
            <a:r>
              <a:rPr lang="en-ZA" dirty="0"/>
              <a:t>responses. </a:t>
            </a:r>
          </a:p>
        </p:txBody>
      </p:sp>
      <p:sp>
        <p:nvSpPr>
          <p:cNvPr id="10" name="Rectangle 9"/>
          <p:cNvSpPr/>
          <p:nvPr/>
        </p:nvSpPr>
        <p:spPr>
          <a:xfrm>
            <a:off x="297851" y="2135149"/>
            <a:ext cx="1511900" cy="413891"/>
          </a:xfrm>
          <a:prstGeom prst="rect">
            <a:avLst/>
          </a:prstGeom>
          <a:solidFill>
            <a:srgbClr val="4BB3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smtClean="0"/>
              <a:t>Observation</a:t>
            </a:r>
            <a:endParaRPr lang="en-ZA" sz="2000" b="1" dirty="0"/>
          </a:p>
        </p:txBody>
      </p:sp>
      <p:sp>
        <p:nvSpPr>
          <p:cNvPr id="11" name="Rectangle 10"/>
          <p:cNvSpPr/>
          <p:nvPr/>
        </p:nvSpPr>
        <p:spPr>
          <a:xfrm>
            <a:off x="545501" y="2967892"/>
            <a:ext cx="1511900" cy="413891"/>
          </a:xfrm>
          <a:prstGeom prst="rect">
            <a:avLst/>
          </a:prstGeom>
          <a:solidFill>
            <a:srgbClr val="4BB3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smtClean="0"/>
              <a:t>Interview</a:t>
            </a:r>
            <a:endParaRPr lang="en-ZA" sz="2000" b="1" dirty="0"/>
          </a:p>
        </p:txBody>
      </p:sp>
      <p:sp>
        <p:nvSpPr>
          <p:cNvPr id="13" name="Rectangle 12"/>
          <p:cNvSpPr/>
          <p:nvPr/>
        </p:nvSpPr>
        <p:spPr>
          <a:xfrm>
            <a:off x="836405" y="3826187"/>
            <a:ext cx="1761976" cy="413891"/>
          </a:xfrm>
          <a:prstGeom prst="rect">
            <a:avLst/>
          </a:prstGeom>
          <a:solidFill>
            <a:srgbClr val="4BB3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smtClean="0"/>
              <a:t>Questionnaire</a:t>
            </a:r>
            <a:endParaRPr lang="en-ZA" sz="2000" b="1"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934" y="2108924"/>
            <a:ext cx="2756432" cy="3257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0-#ppt_w/2"/>
                                          </p:val>
                                        </p:tav>
                                        <p:tav tm="100000">
                                          <p:val>
                                            <p:strVal val="#ppt_x"/>
                                          </p:val>
                                        </p:tav>
                                      </p:tavLst>
                                    </p:anim>
                                    <p:anim calcmode="lin" valueType="num">
                                      <p:cBhvr additive="base">
                                        <p:cTn id="18" dur="25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fill="hold"/>
                                        <p:tgtEl>
                                          <p:spTgt spid="11"/>
                                        </p:tgtEl>
                                        <p:attrNameLst>
                                          <p:attrName>ppt_x</p:attrName>
                                        </p:attrNameLst>
                                      </p:cBhvr>
                                      <p:tavLst>
                                        <p:tav tm="0">
                                          <p:val>
                                            <p:strVal val="0-#ppt_w/2"/>
                                          </p:val>
                                        </p:tav>
                                        <p:tav tm="100000">
                                          <p:val>
                                            <p:strVal val="#ppt_x"/>
                                          </p:val>
                                        </p:tav>
                                      </p:tavLst>
                                    </p:anim>
                                    <p:anim calcmode="lin" valueType="num">
                                      <p:cBhvr additive="base">
                                        <p:cTn id="28" dur="25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50" fill="hold"/>
                                        <p:tgtEl>
                                          <p:spTgt spid="13"/>
                                        </p:tgtEl>
                                        <p:attrNameLst>
                                          <p:attrName>ppt_x</p:attrName>
                                        </p:attrNameLst>
                                      </p:cBhvr>
                                      <p:tavLst>
                                        <p:tav tm="0">
                                          <p:val>
                                            <p:strVal val="0-#ppt_w/2"/>
                                          </p:val>
                                        </p:tav>
                                        <p:tav tm="100000">
                                          <p:val>
                                            <p:strVal val="#ppt_x"/>
                                          </p:val>
                                        </p:tav>
                                      </p:tavLst>
                                    </p:anim>
                                    <p:anim calcmode="lin" valueType="num">
                                      <p:cBhvr additive="base">
                                        <p:cTn id="38" dur="25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5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8" grpId="0" animBg="1"/>
      <p:bldP spid="9" grpId="0" animBg="1"/>
      <p:bldP spid="10"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16.3 </a:t>
            </a:r>
            <a:endParaRPr lang="en-ZA" dirty="0"/>
          </a:p>
        </p:txBody>
      </p:sp>
      <p:sp>
        <p:nvSpPr>
          <p:cNvPr id="3" name="Content Placeholder 2"/>
          <p:cNvSpPr>
            <a:spLocks noGrp="1"/>
          </p:cNvSpPr>
          <p:nvPr>
            <p:ph sz="quarter" idx="10"/>
          </p:nvPr>
        </p:nvSpPr>
        <p:spPr/>
        <p:txBody>
          <a:bodyPr/>
          <a:lstStyle/>
          <a:p>
            <a:r>
              <a:rPr lang="en-ZA" dirty="0" smtClean="0"/>
              <a:t>Exercise 16.3</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16.3 </a:t>
            </a:r>
            <a:r>
              <a:rPr lang="en-US" altLang="en-US" sz="2000" dirty="0"/>
              <a:t>on </a:t>
            </a:r>
            <a:r>
              <a:rPr lang="en-US" altLang="en-US" sz="2000" b="1" dirty="0"/>
              <a:t>page </a:t>
            </a:r>
            <a:r>
              <a:rPr lang="en-US" altLang="en-US" sz="2000" b="1" dirty="0" smtClean="0"/>
              <a:t>31</a:t>
            </a:r>
            <a:r>
              <a:rPr lang="en-ZA" altLang="en-US" sz="2000" b="1" dirty="0" smtClean="0"/>
              <a:t>3</a:t>
            </a:r>
            <a:r>
              <a:rPr lang="en-US" altLang="en-US" sz="2000" b="1" dirty="0" smtClean="0"/>
              <a:t> </a:t>
            </a:r>
            <a:r>
              <a:rPr lang="en-US" altLang="en-US" sz="2000" dirty="0"/>
              <a:t>of your Student’s Book</a:t>
            </a:r>
            <a:endParaRPr lang="en-GB" alt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Classifying and o</a:t>
            </a:r>
            <a:r>
              <a:rPr lang="en-ZA" dirty="0"/>
              <a:t>rganising data </a:t>
            </a:r>
            <a:endParaRPr lang="en-GB" dirty="0"/>
          </a:p>
        </p:txBody>
      </p:sp>
      <p:sp>
        <p:nvSpPr>
          <p:cNvPr id="3" name="Content Placeholder 2"/>
          <p:cNvSpPr>
            <a:spLocks noGrp="1"/>
          </p:cNvSpPr>
          <p:nvPr>
            <p:ph idx="1"/>
          </p:nvPr>
        </p:nvSpPr>
        <p:spPr>
          <a:xfrm>
            <a:off x="399415" y="1289050"/>
            <a:ext cx="7905750" cy="4804410"/>
          </a:xfrm>
        </p:spPr>
        <p:txBody>
          <a:bodyPr/>
          <a:lstStyle/>
          <a:p>
            <a:r>
              <a:rPr lang="en-ZA" sz="2000" dirty="0"/>
              <a:t>Data can be organised by using:</a:t>
            </a:r>
          </a:p>
          <a:p>
            <a:pPr marL="609600" indent="-342900">
              <a:buFont typeface="Wingdings" panose="05000000000000000000" charset="0"/>
              <a:buChar char=""/>
            </a:pPr>
            <a:r>
              <a:rPr lang="en-ZA" sz="2000" dirty="0"/>
              <a:t>tallies</a:t>
            </a:r>
          </a:p>
          <a:p>
            <a:pPr marL="609600" indent="-342900">
              <a:buFont typeface="Wingdings" panose="05000000000000000000" charset="0"/>
              <a:buChar char=""/>
            </a:pPr>
            <a:r>
              <a:rPr lang="en-ZA" sz="2000" dirty="0"/>
              <a:t>frequency tables</a:t>
            </a:r>
          </a:p>
          <a:p>
            <a:pPr>
              <a:buFont typeface="Arial" panose="020B0604020202020204" pitchFamily="34" charset="0"/>
              <a:buChar char="•"/>
            </a:pPr>
            <a:r>
              <a:rPr lang="en-ZA" sz="2000" dirty="0"/>
              <a:t>Organising data when it is collected makes it easy to find the totals.</a:t>
            </a:r>
          </a:p>
          <a:p>
            <a:r>
              <a:rPr lang="en-ZA" sz="2000" dirty="0"/>
              <a:t>The table shows the results of a survey:</a:t>
            </a:r>
          </a:p>
          <a:p>
            <a:endParaRPr lang="en-ZA" sz="2000" dirty="0"/>
          </a:p>
          <a:p>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16.4</a:t>
            </a:r>
            <a:endParaRPr lang="en-GB" dirty="0">
              <a:solidFill>
                <a:schemeClr val="bg1">
                  <a:lumMod val="65000"/>
                </a:schemeClr>
              </a:solidFill>
            </a:endParaRPr>
          </a:p>
        </p:txBody>
      </p:sp>
      <p:graphicFrame>
        <p:nvGraphicFramePr>
          <p:cNvPr id="6" name="Table 5"/>
          <p:cNvGraphicFramePr>
            <a:graphicFrameLocks noGrp="1"/>
          </p:cNvGraphicFramePr>
          <p:nvPr/>
        </p:nvGraphicFramePr>
        <p:xfrm>
          <a:off x="1317784" y="3495423"/>
          <a:ext cx="5250180" cy="2482850"/>
        </p:xfrm>
        <a:graphic>
          <a:graphicData uri="http://schemas.openxmlformats.org/drawingml/2006/table">
            <a:tbl>
              <a:tblPr firstRow="1" bandRow="1">
                <a:tableStyleId>{5C22544A-7EE6-4342-B048-85BDC9FD1C3A}</a:tableStyleId>
              </a:tblPr>
              <a:tblGrid>
                <a:gridCol w="1750060"/>
                <a:gridCol w="1749954"/>
                <a:gridCol w="1749954"/>
              </a:tblGrid>
              <a:tr h="654050">
                <a:tc>
                  <a:txBody>
                    <a:bodyPr/>
                    <a:lstStyle/>
                    <a:p>
                      <a:pPr algn="ctr"/>
                      <a:r>
                        <a:rPr lang="en-ZA" sz="1800" dirty="0" smtClean="0">
                          <a:solidFill>
                            <a:schemeClr val="tx1"/>
                          </a:solidFill>
                        </a:rPr>
                        <a:t>Number</a:t>
                      </a:r>
                      <a:r>
                        <a:rPr lang="en-ZA" sz="1800" baseline="0" dirty="0" smtClean="0">
                          <a:solidFill>
                            <a:schemeClr val="tx1"/>
                          </a:solidFill>
                        </a:rPr>
                        <a:t> of vehicles</a:t>
                      </a:r>
                      <a:endParaRPr lang="en-ZA" sz="1800" dirty="0" smtClean="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CED4"/>
                    </a:solidFill>
                  </a:tcPr>
                </a:tc>
                <a:tc>
                  <a:txBody>
                    <a:bodyPr/>
                    <a:lstStyle/>
                    <a:p>
                      <a:pPr algn="ctr"/>
                      <a:r>
                        <a:rPr lang="en-ZA" sz="1800" dirty="0" smtClean="0">
                          <a:solidFill>
                            <a:schemeClr val="tx1"/>
                          </a:solidFill>
                        </a:rPr>
                        <a:t>Tally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CED4"/>
                    </a:solidFill>
                  </a:tcPr>
                </a:tc>
                <a:tc>
                  <a:txBody>
                    <a:bodyPr/>
                    <a:lstStyle/>
                    <a:p>
                      <a:pPr algn="ctr"/>
                      <a:r>
                        <a:rPr lang="en-ZA" sz="1800" dirty="0" smtClean="0">
                          <a:solidFill>
                            <a:schemeClr val="tx1"/>
                          </a:solidFill>
                        </a:rPr>
                        <a:t>Frequency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CED4"/>
                    </a:solidFill>
                  </a:tcPr>
                </a:tc>
              </a:tr>
              <a:tr h="231895">
                <a:tc>
                  <a:txBody>
                    <a:bodyPr/>
                    <a:lstStyle/>
                    <a:p>
                      <a:pPr algn="ctr"/>
                      <a:r>
                        <a:rPr lang="en-ZA" sz="1800" dirty="0" smtClean="0">
                          <a:solidFill>
                            <a:schemeClr val="tx1"/>
                          </a:solidFill>
                        </a:rPr>
                        <a:t>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800" dirty="0" smtClean="0">
                          <a:solidFill>
                            <a:schemeClr val="tx1"/>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800" dirty="0" smtClean="0">
                          <a:solidFill>
                            <a:schemeClr val="tx1"/>
                          </a:solidFill>
                        </a:rPr>
                        <a:t>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283428">
                <a:tc>
                  <a:txBody>
                    <a:bodyPr/>
                    <a:lstStyle/>
                    <a:p>
                      <a:pPr algn="ctr"/>
                      <a:r>
                        <a:rPr lang="en-ZA" sz="1800" dirty="0" smtClean="0"/>
                        <a:t>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800" strike="sngStrike" dirty="0" smtClean="0">
                          <a:solidFill>
                            <a:schemeClr val="tx1"/>
                          </a:solidFill>
                        </a:rPr>
                        <a:t>||||</a:t>
                      </a:r>
                      <a:r>
                        <a:rPr lang="en-ZA" sz="1800"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800" dirty="0" smtClean="0">
                          <a:solidFill>
                            <a:schemeClr val="tx1"/>
                          </a:solidFill>
                        </a:rPr>
                        <a:t>8</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283428">
                <a:tc>
                  <a:txBody>
                    <a:bodyPr/>
                    <a:lstStyle/>
                    <a:p>
                      <a:pPr algn="ctr"/>
                      <a:r>
                        <a:rPr lang="en-ZA" sz="1800" dirty="0" smtClean="0"/>
                        <a:t>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sz="1800" strike="sngStrike" dirty="0" smtClean="0">
                          <a:solidFill>
                            <a:schemeClr val="tx1"/>
                          </a:solidFill>
                        </a:rPr>
                        <a:t>||||</a:t>
                      </a:r>
                      <a:r>
                        <a:rPr lang="en-ZA" sz="1800" dirty="0" smtClean="0">
                          <a:solidFill>
                            <a:schemeClr val="tx1"/>
                          </a:solidFill>
                        </a:rPr>
                        <a:t> </a:t>
                      </a:r>
                      <a:r>
                        <a:rPr lang="en-ZA" sz="1800" strike="sngStrike" dirty="0" smtClean="0">
                          <a:solidFill>
                            <a:schemeClr val="tx1"/>
                          </a:solidFill>
                        </a:rPr>
                        <a:t>||||</a:t>
                      </a:r>
                      <a:r>
                        <a:rPr lang="en-ZA" sz="1800"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800" dirty="0" smtClean="0">
                          <a:solidFill>
                            <a:schemeClr val="tx1"/>
                          </a:solidFill>
                        </a:rPr>
                        <a:t>12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283428">
                <a:tc>
                  <a:txBody>
                    <a:bodyPr/>
                    <a:lstStyle/>
                    <a:p>
                      <a:pPr algn="ctr"/>
                      <a:r>
                        <a:rPr lang="en-ZA" sz="1800" dirty="0" smtClean="0"/>
                        <a:t>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800" dirty="0" smtClean="0">
                          <a:solidFill>
                            <a:schemeClr val="tx1"/>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800" dirty="0" smtClean="0">
                          <a:solidFill>
                            <a:schemeClr val="tx1"/>
                          </a:solidFill>
                        </a:rPr>
                        <a:t>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283428">
                <a:tc>
                  <a:txBody>
                    <a:bodyPr/>
                    <a:lstStyle/>
                    <a:p>
                      <a:pPr algn="ctr"/>
                      <a:r>
                        <a:rPr lang="en-ZA" sz="1800" dirty="0" smtClean="0"/>
                        <a:t>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800" dirty="0" smtClean="0">
                          <a:solidFill>
                            <a:schemeClr val="tx1"/>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800" dirty="0" smtClean="0">
                          <a:solidFill>
                            <a:schemeClr val="tx1"/>
                          </a:solidFill>
                        </a:rPr>
                        <a:t>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Classifying data </a:t>
            </a:r>
            <a:endParaRPr lang="en-GB" dirty="0"/>
          </a:p>
        </p:txBody>
      </p:sp>
      <p:sp>
        <p:nvSpPr>
          <p:cNvPr id="3" name="Content Placeholder 2"/>
          <p:cNvSpPr>
            <a:spLocks noGrp="1"/>
          </p:cNvSpPr>
          <p:nvPr>
            <p:ph idx="1"/>
          </p:nvPr>
        </p:nvSpPr>
        <p:spPr/>
        <p:txBody>
          <a:bodyPr/>
          <a:lstStyle/>
          <a:p>
            <a:pPr marL="0" indent="0">
              <a:buNone/>
            </a:pPr>
            <a:r>
              <a:rPr lang="en-ZA" sz="2000" dirty="0"/>
              <a:t>Once data has been collected and organised it needs to be classified. </a:t>
            </a:r>
          </a:p>
          <a:p>
            <a:pPr marL="0" indent="0">
              <a:buNone/>
            </a:pPr>
            <a:endParaRPr lang="en-ZA" sz="2000" dirty="0"/>
          </a:p>
          <a:p>
            <a:pPr marL="457200" indent="-457200">
              <a:buFont typeface="+mj-lt"/>
              <a:buAutoNum type="arabicPeriod"/>
            </a:pPr>
            <a:r>
              <a:rPr lang="en-ZA" sz="2000" b="1" dirty="0"/>
              <a:t>Numerical data </a:t>
            </a:r>
            <a:r>
              <a:rPr lang="en-ZA" sz="2000" dirty="0"/>
              <a:t>is data that is measured in numbers and </a:t>
            </a:r>
            <a:r>
              <a:rPr lang="en-ZA" sz="2000" dirty="0" smtClean="0"/>
              <a:t>units.</a:t>
            </a:r>
            <a:endParaRPr lang="en-ZA" sz="2000" dirty="0"/>
          </a:p>
          <a:p>
            <a:pPr marL="704850" lvl="2" indent="-342900">
              <a:buFont typeface="Wingdings" panose="05000000000000000000" pitchFamily="2" charset="2"/>
              <a:buChar char="§"/>
            </a:pPr>
            <a:r>
              <a:rPr lang="en-ZA" dirty="0"/>
              <a:t>Discrete data has exact separate values </a:t>
            </a:r>
          </a:p>
          <a:p>
            <a:pPr marL="361950" lvl="2" indent="0">
              <a:buFont typeface="Wingdings" panose="05000000000000000000" pitchFamily="2" charset="2"/>
              <a:buNone/>
            </a:pPr>
            <a:r>
              <a:rPr lang="en-ZA" dirty="0"/>
              <a:t>	e.g. the number of people in a </a:t>
            </a:r>
            <a:r>
              <a:rPr lang="en-ZA" dirty="0" smtClean="0"/>
              <a:t>room</a:t>
            </a:r>
            <a:endParaRPr lang="en-ZA" dirty="0"/>
          </a:p>
          <a:p>
            <a:pPr marL="704850" lvl="2" indent="-342900">
              <a:buFont typeface="Wingdings" panose="05000000000000000000" pitchFamily="2" charset="2"/>
              <a:buChar char="§"/>
            </a:pPr>
            <a:r>
              <a:rPr lang="en-ZA" dirty="0"/>
              <a:t>Continuous data is data that can have any value, including </a:t>
            </a:r>
            <a:r>
              <a:rPr lang="en-ZA" dirty="0" smtClean="0"/>
              <a:t>fractions</a:t>
            </a:r>
            <a:r>
              <a:rPr lang="en-ZA" dirty="0"/>
              <a:t> e.g. 12,5cm</a:t>
            </a:r>
          </a:p>
          <a:p>
            <a:pPr marL="0" lvl="2" indent="0"/>
            <a:endParaRPr lang="en-ZA" dirty="0"/>
          </a:p>
          <a:p>
            <a:pPr marL="457200" lvl="2" indent="-457200">
              <a:buFont typeface="+mj-lt"/>
              <a:buAutoNum type="arabicPeriod" startAt="2"/>
            </a:pPr>
            <a:r>
              <a:rPr lang="en-ZA" b="1" dirty="0"/>
              <a:t>Categorical data </a:t>
            </a:r>
            <a:r>
              <a:rPr lang="en-ZA" dirty="0"/>
              <a:t>is data that is described, not measured in units. </a:t>
            </a:r>
          </a:p>
          <a:p>
            <a:pPr marL="0" lvl="2" indent="0">
              <a:buNone/>
            </a:pPr>
            <a:r>
              <a:rPr lang="en-ZA" dirty="0" smtClean="0"/>
              <a:t>	e.g</a:t>
            </a:r>
            <a:r>
              <a:rPr lang="en-ZA" dirty="0"/>
              <a:t>. a person’s gender; makes of cars; types of animals.</a:t>
            </a:r>
          </a:p>
          <a:p>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16.4</a:t>
            </a:r>
            <a:endParaRPr lang="en-GB"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16.4 </a:t>
            </a:r>
            <a:endParaRPr lang="en-ZA" dirty="0"/>
          </a:p>
        </p:txBody>
      </p:sp>
      <p:sp>
        <p:nvSpPr>
          <p:cNvPr id="3" name="Content Placeholder 2"/>
          <p:cNvSpPr>
            <a:spLocks noGrp="1"/>
          </p:cNvSpPr>
          <p:nvPr>
            <p:ph sz="quarter" idx="10"/>
          </p:nvPr>
        </p:nvSpPr>
        <p:spPr/>
        <p:txBody>
          <a:bodyPr/>
          <a:lstStyle/>
          <a:p>
            <a:r>
              <a:rPr lang="en-ZA" dirty="0" smtClean="0"/>
              <a:t>Exercise 16.4</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16.4 </a:t>
            </a:r>
            <a:r>
              <a:rPr lang="en-US" altLang="en-US" sz="2000" dirty="0"/>
              <a:t>on </a:t>
            </a:r>
            <a:r>
              <a:rPr lang="en-US" altLang="en-US" sz="2000" b="1" dirty="0"/>
              <a:t>page </a:t>
            </a:r>
            <a:r>
              <a:rPr lang="en-US" altLang="en-US" sz="2000" b="1" dirty="0" smtClean="0"/>
              <a:t>31</a:t>
            </a:r>
            <a:r>
              <a:rPr lang="en-ZA" altLang="en-US" sz="2000" b="1" dirty="0" smtClean="0"/>
              <a:t>5</a:t>
            </a:r>
            <a:r>
              <a:rPr lang="en-US" altLang="en-US" sz="2000" b="1" dirty="0" smtClean="0"/>
              <a:t> </a:t>
            </a:r>
            <a:r>
              <a:rPr lang="en-US" altLang="en-US" sz="2000" dirty="0"/>
              <a:t>of your Student’s Book</a:t>
            </a:r>
            <a:endParaRPr lang="en-GB"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Grouping data using intervals</a:t>
            </a:r>
            <a:endParaRPr lang="en-GB" dirty="0"/>
          </a:p>
        </p:txBody>
      </p:sp>
      <p:sp>
        <p:nvSpPr>
          <p:cNvPr id="3" name="Content Placeholder 2"/>
          <p:cNvSpPr>
            <a:spLocks noGrp="1"/>
          </p:cNvSpPr>
          <p:nvPr>
            <p:ph idx="1"/>
          </p:nvPr>
        </p:nvSpPr>
        <p:spPr>
          <a:xfrm>
            <a:off x="432309" y="1519263"/>
            <a:ext cx="7905751" cy="4485323"/>
          </a:xfrm>
        </p:spPr>
        <p:txBody>
          <a:bodyPr/>
          <a:lstStyle/>
          <a:p>
            <a:pPr marL="180975" indent="-180975"/>
            <a:r>
              <a:rPr lang="en-ZA" sz="2000" dirty="0"/>
              <a:t>When a large amount of data is collected we can group the data into class intervals</a:t>
            </a:r>
            <a:r>
              <a:rPr lang="en-ZA" sz="2000" dirty="0" smtClean="0"/>
              <a:t>.</a:t>
            </a:r>
          </a:p>
          <a:p>
            <a:pPr marL="180975" indent="-180975"/>
            <a:r>
              <a:rPr lang="en-ZA" sz="2000" dirty="0" smtClean="0"/>
              <a:t>We decide on the size of the class intervals using the range of the data and a useful number of intervals spread through the range. </a:t>
            </a:r>
          </a:p>
          <a:p>
            <a:pPr marL="0" indent="0">
              <a:buNone/>
            </a:pPr>
            <a:endParaRPr lang="en-ZA" sz="2000" dirty="0" smtClean="0"/>
          </a:p>
          <a:p>
            <a:pPr marL="180975" indent="-180975"/>
            <a:endParaRPr lang="en-ZA" sz="2000" dirty="0" smtClean="0"/>
          </a:p>
          <a:p>
            <a:pPr marL="180975" indent="-180975"/>
            <a:endParaRPr lang="en-ZA" sz="2000" dirty="0"/>
          </a:p>
          <a:p>
            <a:pPr marL="180975" indent="-180975"/>
            <a:endParaRPr lang="en-ZA" sz="2000" dirty="0"/>
          </a:p>
          <a:p>
            <a:pPr marL="180975" indent="-180975"/>
            <a:r>
              <a:rPr lang="en-ZA" sz="2000" dirty="0" smtClean="0"/>
              <a:t>We don't want too much data in the intervals, but we also don't want too many intervals to work with.</a:t>
            </a:r>
          </a:p>
          <a:p>
            <a:pPr marL="0" indent="0">
              <a:buNone/>
            </a:pPr>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16.5</a:t>
            </a:r>
            <a:endParaRPr lang="en-GB" dirty="0">
              <a:solidFill>
                <a:schemeClr val="bg1">
                  <a:lumMod val="65000"/>
                </a:schemeClr>
              </a:solidFill>
            </a:endParaRPr>
          </a:p>
        </p:txBody>
      </p:sp>
      <p:sp>
        <p:nvSpPr>
          <p:cNvPr id="5" name="Rectangle 4"/>
          <p:cNvSpPr/>
          <p:nvPr/>
        </p:nvSpPr>
        <p:spPr>
          <a:xfrm>
            <a:off x="750408" y="3326783"/>
            <a:ext cx="7269008" cy="847708"/>
          </a:xfrm>
          <a:prstGeom prst="rect">
            <a:avLst/>
          </a:prstGeom>
          <a:noFill/>
          <a:ln w="38100">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7" name="Group 6"/>
          <p:cNvGrpSpPr/>
          <p:nvPr/>
        </p:nvGrpSpPr>
        <p:grpSpPr>
          <a:xfrm>
            <a:off x="826352" y="3018893"/>
            <a:ext cx="1221818" cy="1485310"/>
            <a:chOff x="298896" y="2241556"/>
            <a:chExt cx="1939335" cy="2357565"/>
          </a:xfrm>
        </p:grpSpPr>
        <p:sp>
          <p:nvSpPr>
            <p:cNvPr id="8" name="TextBox 7"/>
            <p:cNvSpPr txBox="1"/>
            <p:nvPr/>
          </p:nvSpPr>
          <p:spPr>
            <a:xfrm rot="20773907">
              <a:off x="298896" y="2241556"/>
              <a:ext cx="1545553" cy="586224"/>
            </a:xfrm>
            <a:prstGeom prst="rect">
              <a:avLst/>
            </a:prstGeom>
            <a:solidFill>
              <a:schemeClr val="bg1"/>
            </a:solidFill>
          </p:spPr>
          <p:txBody>
            <a:bodyPr wrap="none" rtlCol="0">
              <a:spAutoFit/>
            </a:bodyPr>
            <a:lstStyle/>
            <a:p>
              <a:r>
                <a:rPr lang="en-ZA" b="1" dirty="0" smtClean="0">
                  <a:solidFill>
                    <a:srgbClr val="4BB3B5"/>
                  </a:solidFill>
                </a:rPr>
                <a:t>Formula</a:t>
              </a:r>
              <a:endParaRPr lang="en-ZA" b="1" dirty="0">
                <a:solidFill>
                  <a:srgbClr val="4BB3B5"/>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89" y="2537928"/>
              <a:ext cx="1838942" cy="2061193"/>
            </a:xfrm>
            <a:prstGeom prst="rect">
              <a:avLst/>
            </a:prstGeom>
          </p:spPr>
        </p:pic>
      </p:grpSp>
      <p:grpSp>
        <p:nvGrpSpPr>
          <p:cNvPr id="11" name="Group 10"/>
          <p:cNvGrpSpPr/>
          <p:nvPr/>
        </p:nvGrpSpPr>
        <p:grpSpPr>
          <a:xfrm>
            <a:off x="2683567" y="3499003"/>
            <a:ext cx="4886381" cy="463898"/>
            <a:chOff x="2778443" y="6452407"/>
            <a:chExt cx="4886381" cy="463898"/>
          </a:xfrm>
        </p:grpSpPr>
        <p:sp>
          <p:nvSpPr>
            <p:cNvPr id="6" name="TextBox 5"/>
            <p:cNvSpPr txBox="1"/>
            <p:nvPr/>
          </p:nvSpPr>
          <p:spPr>
            <a:xfrm>
              <a:off x="2778443" y="6454640"/>
              <a:ext cx="1196033" cy="461665"/>
            </a:xfrm>
            <a:prstGeom prst="rect">
              <a:avLst/>
            </a:prstGeom>
            <a:noFill/>
          </p:spPr>
          <p:txBody>
            <a:bodyPr wrap="none" rtlCol="0">
              <a:spAutoFit/>
            </a:bodyPr>
            <a:lstStyle/>
            <a:p>
              <a:r>
                <a:rPr lang="en-ZA" sz="2400" b="1" dirty="0" smtClean="0"/>
                <a:t>Range =</a:t>
              </a:r>
              <a:endParaRPr lang="en-ZA" sz="2400" b="1" dirty="0"/>
            </a:p>
          </p:txBody>
        </p:sp>
        <p:sp>
          <p:nvSpPr>
            <p:cNvPr id="10" name="TextBox 9"/>
            <p:cNvSpPr txBox="1"/>
            <p:nvPr/>
          </p:nvSpPr>
          <p:spPr>
            <a:xfrm>
              <a:off x="3639621" y="6452407"/>
              <a:ext cx="4025203" cy="461665"/>
            </a:xfrm>
            <a:prstGeom prst="rect">
              <a:avLst/>
            </a:prstGeom>
            <a:noFill/>
          </p:spPr>
          <p:txBody>
            <a:bodyPr wrap="square" rtlCol="0">
              <a:spAutoFit/>
            </a:bodyPr>
            <a:lstStyle/>
            <a:p>
              <a:pPr marL="179705" indent="-179705"/>
              <a:r>
                <a:rPr lang="en-ZA" sz="2400" b="1" dirty="0"/>
                <a:t>	</a:t>
              </a:r>
              <a:r>
                <a:rPr lang="en-ZA" sz="2400" b="1" dirty="0" smtClean="0"/>
                <a:t>highest – lowest score</a:t>
              </a:r>
              <a:endParaRPr lang="en-ZA" sz="2400" b="1"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16.8 page 316</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16.5</a:t>
            </a:r>
            <a:endParaRPr lang="en-GB" dirty="0">
              <a:solidFill>
                <a:schemeClr val="bg1">
                  <a:lumMod val="65000"/>
                </a:schemeClr>
              </a:solidFill>
            </a:endParaRPr>
          </a:p>
        </p:txBody>
      </p:sp>
      <p:sp>
        <p:nvSpPr>
          <p:cNvPr id="6" name="Rectangle 5"/>
          <p:cNvSpPr/>
          <p:nvPr/>
        </p:nvSpPr>
        <p:spPr>
          <a:xfrm>
            <a:off x="927099" y="1288769"/>
            <a:ext cx="7289799" cy="459482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39339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a:fillRect/>
          </a:stretch>
        </p:blipFill>
        <p:spPr>
          <a:xfrm>
            <a:off x="626001" y="1595731"/>
            <a:ext cx="977166" cy="1010861"/>
          </a:xfrm>
          <a:prstGeom prst="rect">
            <a:avLst/>
          </a:prstGeom>
        </p:spPr>
      </p:pic>
      <p:sp>
        <p:nvSpPr>
          <p:cNvPr id="9" name="Content Placeholder 2"/>
          <p:cNvSpPr>
            <a:spLocks noGrp="1"/>
          </p:cNvSpPr>
          <p:nvPr>
            <p:ph idx="1"/>
          </p:nvPr>
        </p:nvSpPr>
        <p:spPr>
          <a:xfrm>
            <a:off x="1877695" y="1393190"/>
            <a:ext cx="5836920" cy="629920"/>
          </a:xfrm>
          <a:prstGeom prst="rect">
            <a:avLst/>
          </a:prstGeom>
        </p:spPr>
        <p:txBody>
          <a:bodyPr/>
          <a:lstStyle/>
          <a:p>
            <a:pPr marL="0" indent="0">
              <a:lnSpc>
                <a:spcPct val="80000"/>
              </a:lnSpc>
              <a:buNone/>
            </a:pPr>
            <a:r>
              <a:rPr lang="en-GB" sz="2000" dirty="0" smtClean="0"/>
              <a:t>The </a:t>
            </a:r>
            <a:r>
              <a:rPr lang="en-GB" sz="2000" dirty="0"/>
              <a:t>grouped frequency table represents the ages of 200 people </a:t>
            </a:r>
            <a:r>
              <a:rPr lang="en-ZA" altLang="en-GB" sz="2000" dirty="0"/>
              <a:t>in</a:t>
            </a:r>
            <a:r>
              <a:rPr lang="en-GB" sz="2000" dirty="0"/>
              <a:t> a shopping centre on a Saturday. </a:t>
            </a:r>
            <a:endParaRPr lang="en-ZA" sz="2000" dirty="0"/>
          </a:p>
        </p:txBody>
      </p:sp>
      <p:graphicFrame>
        <p:nvGraphicFramePr>
          <p:cNvPr id="10" name="Table 9"/>
          <p:cNvGraphicFramePr>
            <a:graphicFrameLocks noGrp="1"/>
          </p:cNvGraphicFramePr>
          <p:nvPr/>
        </p:nvGraphicFramePr>
        <p:xfrm>
          <a:off x="2244725" y="2023110"/>
          <a:ext cx="5102860" cy="3749040"/>
        </p:xfrm>
        <a:graphic>
          <a:graphicData uri="http://schemas.openxmlformats.org/drawingml/2006/table">
            <a:tbl>
              <a:tblPr firstRow="1" bandRow="1">
                <a:tableStyleId>{5C22544A-7EE6-4342-B048-85BDC9FD1C3A}</a:tableStyleId>
              </a:tblPr>
              <a:tblGrid>
                <a:gridCol w="1149985"/>
                <a:gridCol w="2708910"/>
                <a:gridCol w="1243965"/>
              </a:tblGrid>
              <a:tr h="274320">
                <a:tc>
                  <a:txBody>
                    <a:bodyPr/>
                    <a:lstStyle/>
                    <a:p>
                      <a:pPr algn="ctr"/>
                      <a:r>
                        <a:rPr lang="en-ZA" sz="1200" dirty="0" smtClean="0">
                          <a:solidFill>
                            <a:schemeClr val="tx1"/>
                          </a:solidFill>
                        </a:rPr>
                        <a:t>Age (years)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CED4"/>
                    </a:solidFill>
                  </a:tcPr>
                </a:tc>
                <a:tc>
                  <a:txBody>
                    <a:bodyPr/>
                    <a:lstStyle/>
                    <a:p>
                      <a:pPr algn="ctr"/>
                      <a:r>
                        <a:rPr lang="en-ZA" sz="1200" dirty="0" smtClean="0">
                          <a:solidFill>
                            <a:schemeClr val="tx1"/>
                          </a:solidFill>
                        </a:rPr>
                        <a:t>Tally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CED4"/>
                    </a:solidFill>
                  </a:tcPr>
                </a:tc>
                <a:tc>
                  <a:txBody>
                    <a:bodyPr/>
                    <a:lstStyle/>
                    <a:p>
                      <a:pPr algn="ctr"/>
                      <a:r>
                        <a:rPr lang="en-ZA" sz="1200" dirty="0" smtClean="0">
                          <a:solidFill>
                            <a:schemeClr val="tx1"/>
                          </a:solidFill>
                        </a:rPr>
                        <a:t>Frequency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DCED4"/>
                    </a:solidFill>
                  </a:tcPr>
                </a:tc>
              </a:tr>
              <a:tr h="304800">
                <a:tc>
                  <a:txBody>
                    <a:bodyPr/>
                    <a:lstStyle/>
                    <a:p>
                      <a:pPr algn="ctr"/>
                      <a:r>
                        <a:rPr lang="en-ZA" sz="1400" dirty="0" smtClean="0">
                          <a:solidFill>
                            <a:schemeClr val="tx1"/>
                          </a:solidFill>
                        </a:rPr>
                        <a:t>0-9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400" strike="sngStrike" dirty="0" smtClean="0">
                          <a:solidFill>
                            <a:schemeClr val="tx1"/>
                          </a:solidFill>
                        </a:rPr>
                        <a:t>||||</a:t>
                      </a:r>
                      <a:r>
                        <a:rPr lang="en-ZA" sz="1400"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8</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304800">
                <a:tc>
                  <a:txBody>
                    <a:bodyPr/>
                    <a:lstStyle/>
                    <a:p>
                      <a:pPr algn="ctr"/>
                      <a:r>
                        <a:rPr lang="en-ZA" sz="1400" dirty="0" smtClean="0"/>
                        <a:t>10-19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12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304800">
                <a:tc>
                  <a:txBody>
                    <a:bodyPr/>
                    <a:lstStyle/>
                    <a:p>
                      <a:pPr algn="ctr"/>
                      <a:r>
                        <a:rPr lang="en-ZA" sz="1400" dirty="0" smtClean="0"/>
                        <a:t>20-29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strike="noStrike" dirty="0" smtClean="0">
                          <a:solidFill>
                            <a:schemeClr val="tx1"/>
                          </a:solidFill>
                        </a:rPr>
                        <a:t> </a:t>
                      </a:r>
                      <a:r>
                        <a:rPr lang="en-ZA" sz="1400" dirty="0" smtClean="0">
                          <a:solidFill>
                            <a:schemeClr val="tx1"/>
                          </a:solidFill>
                        </a:rPr>
                        <a:t>||</a:t>
                      </a:r>
                      <a:r>
                        <a:rPr lang="en-GB" sz="1400" dirty="0" smtClean="0">
                          <a:solidFill>
                            <a:schemeClr val="tx1"/>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518160">
                <a:tc>
                  <a:txBody>
                    <a:bodyPr/>
                    <a:lstStyle/>
                    <a:p>
                      <a:pPr algn="ctr"/>
                      <a:r>
                        <a:rPr lang="en-ZA" sz="1400" dirty="0" smtClean="0"/>
                        <a:t>30-39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strike="noStrike"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strike="noStrike"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43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518160">
                <a:tc>
                  <a:txBody>
                    <a:bodyPr/>
                    <a:lstStyle/>
                    <a:p>
                      <a:pPr algn="ctr"/>
                      <a:r>
                        <a:rPr lang="en-ZA" sz="1400" dirty="0" smtClean="0"/>
                        <a:t>40-49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strike="noStrike"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strike="noStrike"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41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304800">
                <a:tc>
                  <a:txBody>
                    <a:bodyPr/>
                    <a:lstStyle/>
                    <a:p>
                      <a:pPr algn="ctr"/>
                      <a:r>
                        <a:rPr lang="en-ZA" sz="1400" dirty="0" smtClean="0"/>
                        <a:t>50-59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strike="noStrike" dirty="0" smtClean="0">
                          <a:solidFill>
                            <a:schemeClr val="tx1"/>
                          </a:solidFill>
                        </a:rPr>
                        <a:t> </a:t>
                      </a:r>
                      <a:r>
                        <a:rPr lang="en-ZA" sz="1400" strike="sngStrike" dirty="0" smtClean="0">
                          <a:solidFill>
                            <a:schemeClr val="tx1"/>
                          </a:solidFill>
                        </a:rPr>
                        <a:t>||||</a:t>
                      </a:r>
                      <a:r>
                        <a:rPr lang="en-ZA" sz="1400"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27</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304800">
                <a:tc>
                  <a:txBody>
                    <a:bodyPr/>
                    <a:lstStyle/>
                    <a:p>
                      <a:pPr algn="ctr"/>
                      <a:r>
                        <a:rPr lang="en-ZA" sz="1400" dirty="0" smtClean="0"/>
                        <a:t>60-69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strike="noStrike"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23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304800">
                <a:tc>
                  <a:txBody>
                    <a:bodyPr/>
                    <a:lstStyle/>
                    <a:p>
                      <a:pPr algn="ctr"/>
                      <a:r>
                        <a:rPr lang="en-ZA" sz="1400" dirty="0" smtClean="0"/>
                        <a:t>70-79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dirty="0" smtClean="0">
                          <a:solidFill>
                            <a:schemeClr val="tx1"/>
                          </a:solidFill>
                        </a:rPr>
                        <a:t> </a:t>
                      </a:r>
                      <a:r>
                        <a:rPr lang="en-ZA" sz="1400" strike="sngStrike" dirty="0" smtClean="0">
                          <a:solidFill>
                            <a:schemeClr val="tx1"/>
                          </a:solidFill>
                        </a:rPr>
                        <a:t>||||</a:t>
                      </a:r>
                      <a:r>
                        <a:rPr lang="en-ZA" sz="1400" strike="noStrike" dirty="0" smtClean="0">
                          <a:solidFill>
                            <a:schemeClr val="tx1"/>
                          </a:solidFill>
                        </a:rPr>
                        <a: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18</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304800">
                <a:tc>
                  <a:txBody>
                    <a:bodyPr/>
                    <a:lstStyle/>
                    <a:p>
                      <a:pPr algn="ctr"/>
                      <a:r>
                        <a:rPr lang="en-ZA" sz="1400" dirty="0" smtClean="0"/>
                        <a:t>80-89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400" dirty="0" smtClean="0">
                          <a:solidFill>
                            <a:schemeClr val="tx1"/>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r h="304800">
                <a:tc>
                  <a:txBody>
                    <a:bodyPr/>
                    <a:lstStyle/>
                    <a:p>
                      <a:pPr algn="ctr"/>
                      <a:r>
                        <a:rPr lang="en-ZA" sz="1400" dirty="0" smtClean="0"/>
                        <a:t>90-99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l"/>
                      <a:r>
                        <a:rPr lang="en-ZA" sz="1400" dirty="0" smtClean="0">
                          <a:solidFill>
                            <a:schemeClr val="tx1"/>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c>
                  <a:txBody>
                    <a:bodyPr/>
                    <a:lstStyle/>
                    <a:p>
                      <a:pPr algn="ctr"/>
                      <a:r>
                        <a:rPr lang="en-ZA" sz="1400" dirty="0" smtClean="0">
                          <a:solidFill>
                            <a:schemeClr val="tx1"/>
                          </a:solidFill>
                        </a:rPr>
                        <a:t>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2ECE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mn-lt"/>
              </a:rPr>
              <a:t>Overview</a:t>
            </a:r>
            <a:endParaRPr lang="en-GB" b="1" dirty="0">
              <a:latin typeface="+mn-lt"/>
            </a:endParaRPr>
          </a:p>
        </p:txBody>
      </p:sp>
      <p:sp>
        <p:nvSpPr>
          <p:cNvPr id="3" name="Content Placeholder 2"/>
          <p:cNvSpPr>
            <a:spLocks noGrp="1"/>
          </p:cNvSpPr>
          <p:nvPr>
            <p:ph idx="1"/>
          </p:nvPr>
        </p:nvSpPr>
        <p:spPr/>
        <p:txBody>
          <a:bodyPr/>
          <a:lstStyle/>
          <a:p>
            <a:pPr marL="0" indent="0">
              <a:buNone/>
            </a:pPr>
            <a:r>
              <a:rPr lang="en-ZA" dirty="0" smtClean="0"/>
              <a:t>16.1	Key </a:t>
            </a:r>
            <a:r>
              <a:rPr lang="en-ZA" dirty="0"/>
              <a:t>concepts related to data collection and </a:t>
            </a:r>
            <a:r>
              <a:rPr lang="en-ZA" dirty="0" smtClean="0"/>
              <a:t>	handling</a:t>
            </a:r>
            <a:endParaRPr lang="en-ZA" dirty="0"/>
          </a:p>
          <a:p>
            <a:pPr marL="0" indent="0">
              <a:buNone/>
            </a:pPr>
            <a:r>
              <a:rPr lang="en-ZA" dirty="0" smtClean="0"/>
              <a:t>16.2	Identifying </a:t>
            </a:r>
            <a:r>
              <a:rPr lang="en-ZA" dirty="0"/>
              <a:t>possible sources of error, bias or </a:t>
            </a:r>
            <a:r>
              <a:rPr lang="en-ZA" dirty="0" smtClean="0"/>
              <a:t>	misinterpretation</a:t>
            </a:r>
            <a:endParaRPr lang="en-ZA" dirty="0"/>
          </a:p>
          <a:p>
            <a:pPr marL="0" indent="0">
              <a:buNone/>
            </a:pPr>
            <a:r>
              <a:rPr lang="en-ZA" dirty="0" smtClean="0"/>
              <a:t>16.3	Questions </a:t>
            </a:r>
            <a:r>
              <a:rPr lang="en-ZA" dirty="0"/>
              <a:t>and instruments for collecting data</a:t>
            </a:r>
          </a:p>
          <a:p>
            <a:pPr marL="0" indent="0">
              <a:buNone/>
            </a:pPr>
            <a:r>
              <a:rPr lang="en-ZA" dirty="0" smtClean="0"/>
              <a:t>16.4	Classifying </a:t>
            </a:r>
            <a:r>
              <a:rPr lang="en-ZA" dirty="0"/>
              <a:t>and organising data</a:t>
            </a:r>
          </a:p>
          <a:p>
            <a:pPr marL="0" indent="0">
              <a:buNone/>
            </a:pPr>
            <a:r>
              <a:rPr lang="en-ZA" dirty="0" smtClean="0"/>
              <a:t>16.5	Grouping </a:t>
            </a:r>
            <a:r>
              <a:rPr lang="en-ZA" dirty="0"/>
              <a:t>data using intervals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16.8 page 316</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16.5</a:t>
            </a:r>
            <a:endParaRPr lang="en-GB" dirty="0">
              <a:solidFill>
                <a:schemeClr val="bg1">
                  <a:lumMod val="65000"/>
                </a:schemeClr>
              </a:solidFill>
            </a:endParaRPr>
          </a:p>
        </p:txBody>
      </p:sp>
      <p:sp>
        <p:nvSpPr>
          <p:cNvPr id="6" name="Rectangle 5"/>
          <p:cNvSpPr/>
          <p:nvPr/>
        </p:nvSpPr>
        <p:spPr>
          <a:xfrm>
            <a:off x="863600" y="1426564"/>
            <a:ext cx="7200900" cy="459482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8897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a:fillRect/>
          </a:stretch>
        </p:blipFill>
        <p:spPr>
          <a:xfrm>
            <a:off x="626636" y="1798931"/>
            <a:ext cx="977166" cy="1010861"/>
          </a:xfrm>
          <a:prstGeom prst="rect">
            <a:avLst/>
          </a:prstGeom>
        </p:spPr>
      </p:pic>
      <p:sp>
        <p:nvSpPr>
          <p:cNvPr id="9" name="Content Placeholder 2"/>
          <p:cNvSpPr>
            <a:spLocks noGrp="1"/>
          </p:cNvSpPr>
          <p:nvPr>
            <p:ph idx="1"/>
          </p:nvPr>
        </p:nvSpPr>
        <p:spPr>
          <a:xfrm>
            <a:off x="1935613" y="1732256"/>
            <a:ext cx="5764716" cy="3344569"/>
          </a:xfrm>
          <a:prstGeom prst="rect">
            <a:avLst/>
          </a:prstGeom>
        </p:spPr>
        <p:txBody>
          <a:bodyPr/>
          <a:lstStyle/>
          <a:p>
            <a:pPr marL="0" indent="0">
              <a:buNone/>
            </a:pPr>
            <a:r>
              <a:rPr lang="en-ZA" altLang="en-GB" sz="2000" dirty="0"/>
              <a:t>A</a:t>
            </a:r>
            <a:r>
              <a:rPr lang="en-GB" sz="2000" dirty="0"/>
              <a:t>ge is </a:t>
            </a:r>
            <a:r>
              <a:rPr lang="en-GB" sz="2000" b="1" dirty="0"/>
              <a:t>continuous </a:t>
            </a:r>
            <a:r>
              <a:rPr lang="en-GB" sz="2000" dirty="0"/>
              <a:t>data. </a:t>
            </a:r>
            <a:r>
              <a:rPr lang="en-GB" sz="2000" dirty="0" smtClean="0"/>
              <a:t>So </a:t>
            </a:r>
            <a:r>
              <a:rPr lang="en-GB" sz="2000" dirty="0"/>
              <a:t>there are no gaps between the intervals. </a:t>
            </a:r>
          </a:p>
          <a:p>
            <a:pPr marL="0" indent="0">
              <a:buNone/>
            </a:pPr>
            <a:r>
              <a:rPr lang="en-ZA" altLang="en-GB" sz="2000" dirty="0"/>
              <a:t>E</a:t>
            </a:r>
            <a:r>
              <a:rPr lang="en-GB" sz="2000" dirty="0"/>
              <a:t>ach class interval represent</a:t>
            </a:r>
            <a:r>
              <a:rPr lang="en-ZA" altLang="en-GB" sz="2000" dirty="0"/>
              <a:t>s</a:t>
            </a:r>
            <a:r>
              <a:rPr lang="en-GB" sz="2000" dirty="0"/>
              <a:t> all of the possible ages up to the beginning of the next class interval. </a:t>
            </a:r>
          </a:p>
          <a:p>
            <a:pPr marL="0" indent="0">
              <a:buNone/>
            </a:pPr>
            <a:r>
              <a:rPr lang="en-GB" sz="2000" dirty="0"/>
              <a:t>So the interval 0–9 years represents all of the ages up to 10 years, including 9 years 6 months etc. </a:t>
            </a:r>
          </a:p>
        </p:txBody>
      </p:sp>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068254" y="3575134"/>
            <a:ext cx="2952750" cy="258383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16.5 </a:t>
            </a:r>
            <a:endParaRPr lang="en-ZA" dirty="0"/>
          </a:p>
        </p:txBody>
      </p:sp>
      <p:sp>
        <p:nvSpPr>
          <p:cNvPr id="3" name="Content Placeholder 2"/>
          <p:cNvSpPr>
            <a:spLocks noGrp="1"/>
          </p:cNvSpPr>
          <p:nvPr>
            <p:ph sz="quarter" idx="10"/>
          </p:nvPr>
        </p:nvSpPr>
        <p:spPr/>
        <p:txBody>
          <a:bodyPr/>
          <a:lstStyle/>
          <a:p>
            <a:r>
              <a:rPr lang="en-ZA" dirty="0" smtClean="0"/>
              <a:t>Exercise 16.5</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16.5 </a:t>
            </a:r>
            <a:r>
              <a:rPr lang="en-US" altLang="en-US" sz="2000" dirty="0"/>
              <a:t>on </a:t>
            </a:r>
            <a:r>
              <a:rPr lang="en-US" altLang="en-US" sz="2000" b="1" dirty="0"/>
              <a:t>page </a:t>
            </a:r>
            <a:r>
              <a:rPr lang="en-US" altLang="en-US" sz="2000" b="1" dirty="0" smtClean="0"/>
              <a:t>31</a:t>
            </a:r>
            <a:r>
              <a:rPr lang="en-ZA" altLang="en-US" sz="2000" b="1" dirty="0" smtClean="0"/>
              <a:t>6</a:t>
            </a:r>
            <a:r>
              <a:rPr lang="en-US" altLang="en-US" sz="2000" b="1" dirty="0" smtClean="0"/>
              <a:t> </a:t>
            </a:r>
            <a:r>
              <a:rPr lang="en-US" altLang="en-US" sz="2000" dirty="0"/>
              <a:t>of your Student’s Book</a:t>
            </a:r>
            <a:endParaRPr lang="en-GB" alt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Module </a:t>
            </a:r>
            <a:r>
              <a:rPr lang="en-ZA" dirty="0" smtClean="0"/>
              <a:t>16</a:t>
            </a:r>
            <a:endParaRPr lang="en-GB" dirty="0"/>
          </a:p>
        </p:txBody>
      </p:sp>
      <p:sp>
        <p:nvSpPr>
          <p:cNvPr id="3" name="Content Placeholder 2"/>
          <p:cNvSpPr>
            <a:spLocks noGrp="1"/>
          </p:cNvSpPr>
          <p:nvPr>
            <p:ph sz="quarter" idx="10"/>
          </p:nvPr>
        </p:nvSpPr>
        <p:spPr/>
        <p:txBody>
          <a:bodyPr/>
          <a:lstStyle/>
          <a:p>
            <a:r>
              <a:rPr lang="en-US" altLang="en-US" dirty="0"/>
              <a:t>Module assessment</a:t>
            </a:r>
            <a:endParaRPr lang="en-GB"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Module assessment </a:t>
            </a:r>
            <a:r>
              <a:rPr lang="en-US" altLang="en-US" sz="2000" dirty="0"/>
              <a:t>on </a:t>
            </a:r>
            <a:r>
              <a:rPr lang="en-US" altLang="en-US" sz="2000" b="1" dirty="0"/>
              <a:t>page </a:t>
            </a:r>
            <a:r>
              <a:rPr lang="en-US" altLang="en-US" sz="2000" b="1" dirty="0" smtClean="0"/>
              <a:t>3</a:t>
            </a:r>
            <a:r>
              <a:rPr lang="en-ZA" altLang="en-US" sz="2000" b="1" dirty="0" smtClean="0"/>
              <a:t>19</a:t>
            </a:r>
            <a:r>
              <a:rPr lang="en-US" altLang="en-US" sz="2000" b="1" dirty="0" smtClean="0"/>
              <a:t> </a:t>
            </a:r>
            <a:r>
              <a:rPr lang="en-US" altLang="en-US" sz="2000" dirty="0"/>
              <a:t>of your Student’s Book</a:t>
            </a:r>
            <a:endParaRPr lang="en-GB" alt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39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Key concepts related to data collection and handling</a:t>
            </a:r>
            <a:endParaRPr lang="en-GB" sz="4400" dirty="0"/>
          </a:p>
        </p:txBody>
      </p:sp>
      <p:sp>
        <p:nvSpPr>
          <p:cNvPr id="4" name="Text Placeholder 3"/>
          <p:cNvSpPr>
            <a:spLocks noGrp="1"/>
          </p:cNvSpPr>
          <p:nvPr>
            <p:ph type="body" sz="quarter" idx="10"/>
          </p:nvPr>
        </p:nvSpPr>
        <p:spPr/>
        <p:txBody>
          <a:bodyPr/>
          <a:lstStyle/>
          <a:p>
            <a:r>
              <a:rPr lang="en-ZA" dirty="0" smtClean="0"/>
              <a:t>Unit 16.1</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9833" y="2010299"/>
            <a:ext cx="6016634" cy="40110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Key concepts related to data collection and handling</a:t>
            </a:r>
            <a:endParaRPr lang="en-GB" sz="4400" dirty="0"/>
          </a:p>
        </p:txBody>
      </p:sp>
      <p:sp>
        <p:nvSpPr>
          <p:cNvPr id="3" name="Content Placeholder 2"/>
          <p:cNvSpPr>
            <a:spLocks noGrp="1"/>
          </p:cNvSpPr>
          <p:nvPr>
            <p:ph idx="1"/>
          </p:nvPr>
        </p:nvSpPr>
        <p:spPr>
          <a:xfrm>
            <a:off x="399289" y="2171700"/>
            <a:ext cx="7905751" cy="3905911"/>
          </a:xfrm>
        </p:spPr>
        <p:txBody>
          <a:bodyPr/>
          <a:lstStyle/>
          <a:p>
            <a:pPr marL="182880" indent="-182880">
              <a:buFont typeface="Arial" panose="020B0604020202020204" pitchFamily="34" charset="0"/>
              <a:buChar char="•"/>
            </a:pPr>
            <a:r>
              <a:rPr lang="en-ZA" dirty="0" smtClean="0"/>
              <a:t>Gathering </a:t>
            </a:r>
            <a:r>
              <a:rPr lang="en-ZA" dirty="0"/>
              <a:t>information is an important way to help people make decisions about topics of interest.</a:t>
            </a:r>
          </a:p>
          <a:p>
            <a:pPr marL="182880" indent="-182880">
              <a:buFont typeface="Arial" panose="020B0604020202020204" pitchFamily="34" charset="0"/>
              <a:buChar char="•"/>
            </a:pPr>
            <a:r>
              <a:rPr lang="en-ZA" dirty="0"/>
              <a:t>We often see the results of data collection on television, radio or in the newspaper.</a:t>
            </a:r>
          </a:p>
          <a:p>
            <a:pPr marL="182880" indent="-182880">
              <a:buFont typeface="Arial" panose="020B0604020202020204" pitchFamily="34" charset="0"/>
              <a:buChar char="•"/>
            </a:pPr>
            <a:r>
              <a:rPr lang="en-ZA" dirty="0"/>
              <a:t>In the workplace, surveys can help decide what needs to be changed, where money should be spent, what products to purchase, what problems there might be, and so on. </a:t>
            </a:r>
          </a:p>
          <a:p>
            <a:pPr marL="182880" indent="-182880">
              <a:lnSpc>
                <a:spcPct val="80000"/>
              </a:lnSpc>
              <a:buFont typeface="Arial" panose="020B0604020202020204" pitchFamily="34" charset="0"/>
              <a:buChar char="•"/>
            </a:pPr>
            <a:r>
              <a:rPr lang="en-ZA" dirty="0"/>
              <a:t>We use different methods to collect data by using surveys of people </a:t>
            </a:r>
          </a:p>
          <a:p>
            <a:pPr>
              <a:lnSpc>
                <a:spcPct val="80000"/>
              </a:lnSpc>
              <a:buFont typeface="Arial" panose="020B0604020202020204" pitchFamily="34" charset="0"/>
            </a:pPr>
            <a:r>
              <a:rPr lang="en-ZA" dirty="0"/>
              <a:t>   (e.g. questionnaires, opinion </a:t>
            </a:r>
            <a:r>
              <a:rPr lang="en-ZA" b="1" dirty="0"/>
              <a:t>polls</a:t>
            </a:r>
            <a:r>
              <a:rPr lang="en-ZA" dirty="0"/>
              <a:t>) </a:t>
            </a:r>
          </a:p>
        </p:txBody>
      </p:sp>
      <p:sp>
        <p:nvSpPr>
          <p:cNvPr id="4" name="Text Placeholder 3"/>
          <p:cNvSpPr>
            <a:spLocks noGrp="1"/>
          </p:cNvSpPr>
          <p:nvPr>
            <p:ph type="body" sz="quarter" idx="10"/>
          </p:nvPr>
        </p:nvSpPr>
        <p:spPr/>
        <p:txBody>
          <a:bodyPr/>
          <a:lstStyle/>
          <a:p>
            <a:r>
              <a:rPr lang="en-ZA" dirty="0" smtClean="0"/>
              <a:t>Unit 16.1</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7194" y="2039978"/>
            <a:ext cx="2987040" cy="3419470"/>
          </a:xfrm>
          <a:prstGeom prst="rect">
            <a:avLst/>
          </a:prstGeom>
        </p:spPr>
      </p:pic>
      <p:sp>
        <p:nvSpPr>
          <p:cNvPr id="6" name="Rectangle 5"/>
          <p:cNvSpPr/>
          <p:nvPr/>
        </p:nvSpPr>
        <p:spPr>
          <a:xfrm>
            <a:off x="488005" y="1412874"/>
            <a:ext cx="1670995" cy="4454525"/>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7" name="TextBox 6"/>
          <p:cNvSpPr txBox="1"/>
          <p:nvPr/>
        </p:nvSpPr>
        <p:spPr>
          <a:xfrm>
            <a:off x="1317406" y="3762056"/>
            <a:ext cx="609600" cy="2646878"/>
          </a:xfrm>
          <a:prstGeom prst="rect">
            <a:avLst/>
          </a:prstGeom>
          <a:noFill/>
        </p:spPr>
        <p:txBody>
          <a:bodyPr wrap="square" rtlCol="0">
            <a:spAutoFit/>
          </a:bodyPr>
          <a:lstStyle/>
          <a:p>
            <a:pPr algn="ctr"/>
            <a:r>
              <a:rPr lang="en-GB" sz="16600" b="1" dirty="0" smtClean="0">
                <a:solidFill>
                  <a:srgbClr val="A7D15B"/>
                </a:solidFill>
              </a:rPr>
              <a:t>1</a:t>
            </a:r>
            <a:endParaRPr lang="en-ZA" sz="16600" dirty="0" smtClean="0">
              <a:solidFill>
                <a:srgbClr val="A7D15B"/>
              </a:solidFill>
            </a:endParaRPr>
          </a:p>
        </p:txBody>
      </p:sp>
      <p:sp>
        <p:nvSpPr>
          <p:cNvPr id="8" name="TextBox 7"/>
          <p:cNvSpPr txBox="1"/>
          <p:nvPr/>
        </p:nvSpPr>
        <p:spPr>
          <a:xfrm>
            <a:off x="564206" y="2477631"/>
            <a:ext cx="1474906" cy="2245360"/>
          </a:xfrm>
          <a:prstGeom prst="rect">
            <a:avLst/>
          </a:prstGeom>
          <a:noFill/>
        </p:spPr>
        <p:txBody>
          <a:bodyPr wrap="square" rtlCol="0">
            <a:spAutoFit/>
          </a:bodyPr>
          <a:lstStyle/>
          <a:p>
            <a:pPr algn="ctr"/>
            <a:r>
              <a:rPr lang="en-ZA" sz="2000" dirty="0"/>
              <a:t>Clarify the </a:t>
            </a:r>
            <a:r>
              <a:rPr lang="en-ZA" sz="2000" b="1" dirty="0"/>
              <a:t>research questions</a:t>
            </a:r>
            <a:r>
              <a:rPr lang="en-ZA" sz="2000" dirty="0"/>
              <a:t> and the </a:t>
            </a:r>
            <a:r>
              <a:rPr lang="en-ZA" sz="2000" b="1" dirty="0"/>
              <a:t>type of data</a:t>
            </a:r>
            <a:r>
              <a:rPr lang="en-ZA" sz="2000" dirty="0"/>
              <a:t> to be collected</a:t>
            </a:r>
          </a:p>
        </p:txBody>
      </p:sp>
      <p:sp>
        <p:nvSpPr>
          <p:cNvPr id="18" name="Rectangle 17"/>
          <p:cNvSpPr/>
          <p:nvPr/>
        </p:nvSpPr>
        <p:spPr>
          <a:xfrm>
            <a:off x="2297176" y="1412874"/>
            <a:ext cx="1670995" cy="4454525"/>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19" name="TextBox 18"/>
          <p:cNvSpPr txBox="1"/>
          <p:nvPr/>
        </p:nvSpPr>
        <p:spPr>
          <a:xfrm>
            <a:off x="3126577" y="3762056"/>
            <a:ext cx="609600" cy="2646878"/>
          </a:xfrm>
          <a:prstGeom prst="rect">
            <a:avLst/>
          </a:prstGeom>
          <a:noFill/>
        </p:spPr>
        <p:txBody>
          <a:bodyPr wrap="square" rtlCol="0">
            <a:spAutoFit/>
          </a:bodyPr>
          <a:lstStyle/>
          <a:p>
            <a:pPr algn="ctr"/>
            <a:r>
              <a:rPr lang="en-GB" sz="16600" b="1" dirty="0" smtClean="0">
                <a:solidFill>
                  <a:srgbClr val="72C6C8"/>
                </a:solidFill>
              </a:rPr>
              <a:t>2</a:t>
            </a:r>
            <a:endParaRPr lang="en-ZA" sz="16600" dirty="0" smtClean="0">
              <a:solidFill>
                <a:srgbClr val="72C6C8"/>
              </a:solidFill>
            </a:endParaRPr>
          </a:p>
        </p:txBody>
      </p:sp>
      <p:sp>
        <p:nvSpPr>
          <p:cNvPr id="20" name="TextBox 19"/>
          <p:cNvSpPr txBox="1"/>
          <p:nvPr/>
        </p:nvSpPr>
        <p:spPr>
          <a:xfrm>
            <a:off x="2373377" y="2824528"/>
            <a:ext cx="1474906" cy="1630045"/>
          </a:xfrm>
          <a:prstGeom prst="rect">
            <a:avLst/>
          </a:prstGeom>
          <a:noFill/>
        </p:spPr>
        <p:txBody>
          <a:bodyPr wrap="square" rtlCol="0">
            <a:spAutoFit/>
          </a:bodyPr>
          <a:lstStyle/>
          <a:p>
            <a:pPr algn="ctr"/>
            <a:r>
              <a:rPr lang="en-ZA" sz="2000" dirty="0" smtClean="0"/>
              <a:t>Define </a:t>
            </a:r>
            <a:r>
              <a:rPr lang="en-ZA" sz="2000" dirty="0"/>
              <a:t>the </a:t>
            </a:r>
            <a:r>
              <a:rPr lang="en-ZA" sz="2000" b="1" dirty="0"/>
              <a:t>population</a:t>
            </a:r>
            <a:r>
              <a:rPr lang="en-ZA" sz="2000" dirty="0"/>
              <a:t> of interest – A census or a sample </a:t>
            </a:r>
          </a:p>
        </p:txBody>
      </p:sp>
      <p:sp>
        <p:nvSpPr>
          <p:cNvPr id="25" name="Rectangle 24"/>
          <p:cNvSpPr/>
          <p:nvPr/>
        </p:nvSpPr>
        <p:spPr>
          <a:xfrm>
            <a:off x="4107363" y="1412875"/>
            <a:ext cx="1670995" cy="4454525"/>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26" name="TextBox 25"/>
          <p:cNvSpPr txBox="1"/>
          <p:nvPr/>
        </p:nvSpPr>
        <p:spPr>
          <a:xfrm>
            <a:off x="4936764" y="3762057"/>
            <a:ext cx="609600" cy="2646878"/>
          </a:xfrm>
          <a:prstGeom prst="rect">
            <a:avLst/>
          </a:prstGeom>
          <a:noFill/>
        </p:spPr>
        <p:txBody>
          <a:bodyPr wrap="square" rtlCol="0">
            <a:spAutoFit/>
          </a:bodyPr>
          <a:lstStyle/>
          <a:p>
            <a:pPr algn="ctr"/>
            <a:r>
              <a:rPr lang="en-ZA" sz="16600" b="1" dirty="0">
                <a:solidFill>
                  <a:srgbClr val="A7D15B"/>
                </a:solidFill>
              </a:rPr>
              <a:t>3</a:t>
            </a:r>
            <a:endParaRPr lang="en-ZA" sz="16600" dirty="0" smtClean="0">
              <a:solidFill>
                <a:srgbClr val="A7D15B"/>
              </a:solidFill>
            </a:endParaRPr>
          </a:p>
        </p:txBody>
      </p:sp>
      <p:sp>
        <p:nvSpPr>
          <p:cNvPr id="27" name="TextBox 26"/>
          <p:cNvSpPr txBox="1"/>
          <p:nvPr/>
        </p:nvSpPr>
        <p:spPr>
          <a:xfrm>
            <a:off x="4183564" y="3007984"/>
            <a:ext cx="1474906" cy="1322070"/>
          </a:xfrm>
          <a:prstGeom prst="rect">
            <a:avLst/>
          </a:prstGeom>
          <a:noFill/>
        </p:spPr>
        <p:txBody>
          <a:bodyPr wrap="square" rtlCol="0">
            <a:spAutoFit/>
          </a:bodyPr>
          <a:lstStyle/>
          <a:p>
            <a:pPr algn="ctr"/>
            <a:r>
              <a:rPr lang="en-ZA" sz="2000" dirty="0"/>
              <a:t>Ask </a:t>
            </a:r>
            <a:r>
              <a:rPr lang="en-ZA" sz="2000" b="1" dirty="0"/>
              <a:t>questions </a:t>
            </a:r>
            <a:r>
              <a:rPr lang="en-ZA" sz="2000" dirty="0"/>
              <a:t>and </a:t>
            </a:r>
            <a:r>
              <a:rPr lang="en-ZA" sz="2000" b="1" dirty="0"/>
              <a:t>tally </a:t>
            </a:r>
            <a:r>
              <a:rPr lang="en-ZA" sz="2000" dirty="0"/>
              <a:t>the results</a:t>
            </a:r>
          </a:p>
        </p:txBody>
      </p:sp>
      <p:sp>
        <p:nvSpPr>
          <p:cNvPr id="28" name="Rectangle 27"/>
          <p:cNvSpPr/>
          <p:nvPr/>
        </p:nvSpPr>
        <p:spPr>
          <a:xfrm>
            <a:off x="5916534" y="1412875"/>
            <a:ext cx="1670995" cy="4454525"/>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29" name="TextBox 28"/>
          <p:cNvSpPr txBox="1"/>
          <p:nvPr/>
        </p:nvSpPr>
        <p:spPr>
          <a:xfrm>
            <a:off x="6745935" y="3762057"/>
            <a:ext cx="609600" cy="2646878"/>
          </a:xfrm>
          <a:prstGeom prst="rect">
            <a:avLst/>
          </a:prstGeom>
          <a:noFill/>
        </p:spPr>
        <p:txBody>
          <a:bodyPr wrap="square" rtlCol="0">
            <a:spAutoFit/>
          </a:bodyPr>
          <a:lstStyle/>
          <a:p>
            <a:pPr algn="ctr"/>
            <a:r>
              <a:rPr lang="en-GB" sz="16600" b="1" dirty="0" smtClean="0">
                <a:solidFill>
                  <a:srgbClr val="72C6C8"/>
                </a:solidFill>
              </a:rPr>
              <a:t>4</a:t>
            </a:r>
            <a:endParaRPr lang="en-ZA" sz="16600" dirty="0" smtClean="0">
              <a:solidFill>
                <a:srgbClr val="72C6C8"/>
              </a:solidFill>
            </a:endParaRPr>
          </a:p>
        </p:txBody>
      </p:sp>
      <p:sp>
        <p:nvSpPr>
          <p:cNvPr id="30" name="TextBox 29"/>
          <p:cNvSpPr txBox="1"/>
          <p:nvPr/>
        </p:nvSpPr>
        <p:spPr>
          <a:xfrm>
            <a:off x="6073679" y="2939295"/>
            <a:ext cx="1362800" cy="1322070"/>
          </a:xfrm>
          <a:prstGeom prst="rect">
            <a:avLst/>
          </a:prstGeom>
          <a:noFill/>
        </p:spPr>
        <p:txBody>
          <a:bodyPr wrap="square" rtlCol="0">
            <a:spAutoFit/>
          </a:bodyPr>
          <a:lstStyle/>
          <a:p>
            <a:pPr algn="ctr"/>
            <a:r>
              <a:rPr lang="en-ZA" sz="2000" b="1" dirty="0" smtClean="0"/>
              <a:t>Summarise </a:t>
            </a:r>
            <a:r>
              <a:rPr lang="en-ZA" sz="2000" dirty="0"/>
              <a:t>and </a:t>
            </a:r>
            <a:r>
              <a:rPr lang="en-ZA" sz="2000" b="1" dirty="0"/>
              <a:t>present </a:t>
            </a:r>
            <a:r>
              <a:rPr lang="en-ZA" sz="2000" dirty="0"/>
              <a:t>the results</a:t>
            </a:r>
          </a:p>
        </p:txBody>
      </p:sp>
      <p:sp>
        <p:nvSpPr>
          <p:cNvPr id="31" name="Rectangle 30"/>
          <p:cNvSpPr/>
          <p:nvPr/>
        </p:nvSpPr>
        <p:spPr>
          <a:xfrm>
            <a:off x="0" y="0"/>
            <a:ext cx="8412480" cy="1412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ZA" dirty="0"/>
              <a:t>The process of data collection</a:t>
            </a:r>
            <a:endParaRPr lang="en-GB" b="0" dirty="0"/>
          </a:p>
        </p:txBody>
      </p:sp>
      <p:sp>
        <p:nvSpPr>
          <p:cNvPr id="4" name="Text Placeholder 3"/>
          <p:cNvSpPr>
            <a:spLocks noGrp="1"/>
          </p:cNvSpPr>
          <p:nvPr>
            <p:ph type="body" sz="quarter" idx="10"/>
          </p:nvPr>
        </p:nvSpPr>
        <p:spPr/>
        <p:txBody>
          <a:bodyPr/>
          <a:lstStyle/>
          <a:p>
            <a:r>
              <a:rPr lang="en-ZA" dirty="0" smtClean="0">
                <a:solidFill>
                  <a:schemeClr val="bg1">
                    <a:lumMod val="65000"/>
                  </a:schemeClr>
                </a:solidFill>
              </a:rPr>
              <a:t>Unit 16.1</a:t>
            </a:r>
            <a:endParaRPr lang="en-GB" dirty="0">
              <a:solidFill>
                <a:schemeClr val="bg1">
                  <a:lumMod val="65000"/>
                </a:schemeClr>
              </a:solidFill>
            </a:endParaRPr>
          </a:p>
        </p:txBody>
      </p:sp>
      <p:sp>
        <p:nvSpPr>
          <p:cNvPr id="32" name="Rectangle 31"/>
          <p:cNvSpPr/>
          <p:nvPr/>
        </p:nvSpPr>
        <p:spPr>
          <a:xfrm>
            <a:off x="8424000" y="3"/>
            <a:ext cx="720000" cy="6312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326" y="5618646"/>
            <a:ext cx="724674" cy="694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strVal val="#ppt_x"/>
                                          </p:val>
                                        </p:tav>
                                        <p:tav tm="100000">
                                          <p:val>
                                            <p:strVal val="#ppt_x"/>
                                          </p:val>
                                        </p:tav>
                                      </p:tavLst>
                                    </p:anim>
                                    <p:anim calcmode="lin" valueType="num">
                                      <p:cBhvr>
                                        <p:cTn id="3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1+#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0-#ppt_h/2"/>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1+#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anim calcmode="lin" valueType="num">
                                      <p:cBhvr>
                                        <p:cTn id="65" dur="500" fill="hold"/>
                                        <p:tgtEl>
                                          <p:spTgt spid="30"/>
                                        </p:tgtEl>
                                        <p:attrNameLst>
                                          <p:attrName>ppt_x</p:attrName>
                                        </p:attrNameLst>
                                      </p:cBhvr>
                                      <p:tavLst>
                                        <p:tav tm="0">
                                          <p:val>
                                            <p:strVal val="#ppt_x"/>
                                          </p:val>
                                        </p:tav>
                                        <p:tav tm="100000">
                                          <p:val>
                                            <p:strVal val="#ppt_x"/>
                                          </p:val>
                                        </p:tav>
                                      </p:tavLst>
                                    </p:anim>
                                    <p:anim calcmode="lin" valueType="num">
                                      <p:cBhvr>
                                        <p:cTn id="66"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 grpId="0" animBg="1"/>
      <p:bldP spid="19" grpId="0"/>
      <p:bldP spid="20" grpId="0"/>
      <p:bldP spid="25" grpId="0" animBg="1"/>
      <p:bldP spid="26" grpId="0"/>
      <p:bldP spid="27" grpId="0"/>
      <p:bldP spid="28" grpId="0" animBg="1"/>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2925" indent="-542925"/>
            <a:r>
              <a:rPr lang="en-ZA" dirty="0" smtClean="0"/>
              <a:t>1. Clarify </a:t>
            </a:r>
            <a:r>
              <a:rPr lang="en-ZA" dirty="0"/>
              <a:t>the research questions and </a:t>
            </a:r>
            <a:r>
              <a:rPr lang="en-ZA" dirty="0" smtClean="0"/>
              <a:t>   the </a:t>
            </a:r>
            <a:r>
              <a:rPr lang="en-ZA" dirty="0"/>
              <a:t>type of data to be </a:t>
            </a:r>
            <a:r>
              <a:rPr lang="en-ZA" dirty="0" smtClean="0"/>
              <a:t>collected.</a:t>
            </a:r>
            <a:endParaRPr lang="en-GB" dirty="0"/>
          </a:p>
        </p:txBody>
      </p:sp>
      <p:sp>
        <p:nvSpPr>
          <p:cNvPr id="3" name="Content Placeholder 2"/>
          <p:cNvSpPr>
            <a:spLocks noGrp="1"/>
          </p:cNvSpPr>
          <p:nvPr>
            <p:ph idx="1"/>
          </p:nvPr>
        </p:nvSpPr>
        <p:spPr/>
        <p:txBody>
          <a:bodyPr/>
          <a:lstStyle/>
          <a:p>
            <a:r>
              <a:rPr lang="en-ZA" dirty="0"/>
              <a:t>What questions do you want answered? </a:t>
            </a:r>
          </a:p>
          <a:p>
            <a:endParaRPr lang="en-ZA" dirty="0" smtClean="0"/>
          </a:p>
          <a:p>
            <a:endParaRPr lang="en-ZA" dirty="0"/>
          </a:p>
          <a:p>
            <a:endParaRPr lang="en-ZA" dirty="0" smtClean="0"/>
          </a:p>
          <a:p>
            <a:endParaRPr lang="en-ZA" dirty="0"/>
          </a:p>
          <a:p>
            <a:endParaRPr lang="en-ZA" dirty="0" smtClean="0"/>
          </a:p>
        </p:txBody>
      </p:sp>
      <p:sp>
        <p:nvSpPr>
          <p:cNvPr id="4" name="Text Placeholder 3"/>
          <p:cNvSpPr>
            <a:spLocks noGrp="1"/>
          </p:cNvSpPr>
          <p:nvPr>
            <p:ph type="body" sz="quarter" idx="10"/>
          </p:nvPr>
        </p:nvSpPr>
        <p:spPr>
          <a:xfrm>
            <a:off x="962025" y="1563523"/>
            <a:ext cx="7343015" cy="301871"/>
          </a:xfrm>
        </p:spPr>
        <p:txBody>
          <a:bodyPr/>
          <a:lstStyle/>
          <a:p>
            <a:r>
              <a:rPr lang="en-ZA" dirty="0" smtClean="0"/>
              <a:t>Unit 16.1</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000" y="3324025"/>
            <a:ext cx="2160000" cy="216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713" y="3316530"/>
            <a:ext cx="2160000" cy="2160000"/>
          </a:xfrm>
          <a:prstGeom prst="rect">
            <a:avLst/>
          </a:prstGeom>
        </p:spPr>
      </p:pic>
      <p:sp>
        <p:nvSpPr>
          <p:cNvPr id="9" name="TextBox 8"/>
          <p:cNvSpPr txBox="1"/>
          <p:nvPr/>
        </p:nvSpPr>
        <p:spPr>
          <a:xfrm>
            <a:off x="764643" y="2476869"/>
            <a:ext cx="2788713" cy="800219"/>
          </a:xfrm>
          <a:prstGeom prst="rect">
            <a:avLst/>
          </a:prstGeom>
          <a:noFill/>
        </p:spPr>
        <p:txBody>
          <a:bodyPr wrap="none" rtlCol="0">
            <a:spAutoFit/>
          </a:bodyPr>
          <a:lstStyle/>
          <a:p>
            <a:pPr algn="ctr"/>
            <a:r>
              <a:rPr lang="en-ZA" dirty="0"/>
              <a:t>These can </a:t>
            </a:r>
            <a:r>
              <a:rPr lang="en-ZA" dirty="0" smtClean="0"/>
              <a:t>be</a:t>
            </a:r>
          </a:p>
          <a:p>
            <a:pPr algn="ctr"/>
            <a:r>
              <a:rPr lang="en-ZA" sz="2800" b="1" dirty="0">
                <a:solidFill>
                  <a:srgbClr val="0D9293"/>
                </a:solidFill>
              </a:rPr>
              <a:t>s</a:t>
            </a:r>
            <a:r>
              <a:rPr lang="en-ZA" sz="2800" b="1" dirty="0" smtClean="0">
                <a:solidFill>
                  <a:srgbClr val="0D9293"/>
                </a:solidFill>
              </a:rPr>
              <a:t>imple questions,</a:t>
            </a:r>
            <a:endParaRPr lang="en-GB" sz="2800" b="1" dirty="0">
              <a:solidFill>
                <a:srgbClr val="0D9293"/>
              </a:solidFill>
            </a:endParaRPr>
          </a:p>
        </p:txBody>
      </p:sp>
      <p:sp>
        <p:nvSpPr>
          <p:cNvPr id="10" name="TextBox 9"/>
          <p:cNvSpPr txBox="1"/>
          <p:nvPr/>
        </p:nvSpPr>
        <p:spPr>
          <a:xfrm>
            <a:off x="4806384" y="2476869"/>
            <a:ext cx="3058658" cy="800219"/>
          </a:xfrm>
          <a:prstGeom prst="rect">
            <a:avLst/>
          </a:prstGeom>
          <a:noFill/>
        </p:spPr>
        <p:txBody>
          <a:bodyPr wrap="none" rtlCol="0">
            <a:spAutoFit/>
          </a:bodyPr>
          <a:lstStyle/>
          <a:p>
            <a:pPr algn="ctr"/>
            <a:r>
              <a:rPr lang="en-ZA" dirty="0" smtClean="0"/>
              <a:t>Or they can be more</a:t>
            </a:r>
          </a:p>
          <a:p>
            <a:pPr algn="ctr"/>
            <a:r>
              <a:rPr lang="en-ZA" sz="2800" b="1" dirty="0" smtClean="0">
                <a:solidFill>
                  <a:srgbClr val="9DCC47"/>
                </a:solidFill>
              </a:rPr>
              <a:t>complex questions,</a:t>
            </a:r>
            <a:endParaRPr lang="en-GB" sz="2800" b="1" dirty="0">
              <a:solidFill>
                <a:srgbClr val="9DCC47"/>
              </a:solidFill>
            </a:endParaRPr>
          </a:p>
        </p:txBody>
      </p:sp>
      <p:sp>
        <p:nvSpPr>
          <p:cNvPr id="11" name="TextBox 10"/>
          <p:cNvSpPr txBox="1"/>
          <p:nvPr/>
        </p:nvSpPr>
        <p:spPr>
          <a:xfrm>
            <a:off x="647015" y="5476530"/>
            <a:ext cx="3019929" cy="646331"/>
          </a:xfrm>
          <a:prstGeom prst="rect">
            <a:avLst/>
          </a:prstGeom>
          <a:noFill/>
        </p:spPr>
        <p:txBody>
          <a:bodyPr wrap="none" rtlCol="0">
            <a:spAutoFit/>
          </a:bodyPr>
          <a:lstStyle/>
          <a:p>
            <a:pPr algn="ctr"/>
            <a:r>
              <a:rPr lang="en-ZA" dirty="0" smtClean="0"/>
              <a:t>For example,</a:t>
            </a:r>
          </a:p>
          <a:p>
            <a:pPr algn="ctr"/>
            <a:r>
              <a:rPr lang="en-ZA" dirty="0" smtClean="0"/>
              <a:t>What is your favourite colour?</a:t>
            </a:r>
            <a:endParaRPr lang="en-GB" dirty="0"/>
          </a:p>
        </p:txBody>
      </p:sp>
      <p:sp>
        <p:nvSpPr>
          <p:cNvPr id="12" name="TextBox 11"/>
          <p:cNvSpPr txBox="1"/>
          <p:nvPr/>
        </p:nvSpPr>
        <p:spPr>
          <a:xfrm>
            <a:off x="4579239" y="5484025"/>
            <a:ext cx="3512948" cy="646331"/>
          </a:xfrm>
          <a:prstGeom prst="rect">
            <a:avLst/>
          </a:prstGeom>
          <a:noFill/>
        </p:spPr>
        <p:txBody>
          <a:bodyPr wrap="none" rtlCol="0">
            <a:spAutoFit/>
          </a:bodyPr>
          <a:lstStyle/>
          <a:p>
            <a:pPr algn="ctr"/>
            <a:r>
              <a:rPr lang="en-ZA" dirty="0" smtClean="0"/>
              <a:t>For example,</a:t>
            </a:r>
          </a:p>
          <a:p>
            <a:pPr algn="ctr"/>
            <a:r>
              <a:rPr lang="en-ZA" dirty="0" smtClean="0"/>
              <a:t>Which roads have the worst traffic?</a:t>
            </a:r>
            <a:endParaRPr lang="en-GB" dirty="0"/>
          </a:p>
        </p:txBody>
      </p:sp>
      <p:sp>
        <p:nvSpPr>
          <p:cNvPr id="14" name="Rectangle 13"/>
          <p:cNvSpPr/>
          <p:nvPr/>
        </p:nvSpPr>
        <p:spPr>
          <a:xfrm>
            <a:off x="4210050" y="2830530"/>
            <a:ext cx="90000" cy="313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3350" y="2732177"/>
            <a:ext cx="2458484" cy="29049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2925" indent="-542925"/>
            <a:r>
              <a:rPr lang="en-ZA" dirty="0"/>
              <a:t>2</a:t>
            </a:r>
            <a:r>
              <a:rPr lang="en-ZA" dirty="0" smtClean="0"/>
              <a:t>. Define </a:t>
            </a:r>
            <a:r>
              <a:rPr lang="en-ZA" dirty="0"/>
              <a:t>the population of interest and choose a census or a sample</a:t>
            </a:r>
            <a:r>
              <a:rPr lang="en-ZA" sz="4400" dirty="0"/>
              <a:t> </a:t>
            </a:r>
            <a:br>
              <a:rPr lang="en-ZA" sz="4400" dirty="0"/>
            </a:br>
            <a:endParaRPr lang="en-GB" sz="4400" dirty="0"/>
          </a:p>
        </p:txBody>
      </p:sp>
      <p:sp>
        <p:nvSpPr>
          <p:cNvPr id="8" name="Content Placeholder 2"/>
          <p:cNvSpPr>
            <a:spLocks noGrp="1"/>
          </p:cNvSpPr>
          <p:nvPr>
            <p:ph idx="1"/>
          </p:nvPr>
        </p:nvSpPr>
        <p:spPr>
          <a:xfrm>
            <a:off x="746350" y="2528888"/>
            <a:ext cx="7003600" cy="3343275"/>
          </a:xfrm>
          <a:prstGeom prst="rect">
            <a:avLst/>
          </a:prstGeom>
        </p:spPr>
        <p:txBody>
          <a:bodyPr anchor="ctr"/>
          <a:lstStyle/>
          <a:p>
            <a:pPr marL="15240" indent="-15240"/>
            <a:r>
              <a:rPr lang="en-ZA" altLang="en-GB" dirty="0" smtClean="0">
                <a:sym typeface="+mn-ea"/>
              </a:rPr>
              <a:t>I</a:t>
            </a:r>
            <a:r>
              <a:rPr lang="en-GB" dirty="0">
                <a:sym typeface="+mn-ea"/>
              </a:rPr>
              <a:t>n a shopping centre on a Saturday, </a:t>
            </a:r>
            <a:r>
              <a:rPr lang="en-ZA" altLang="en-GB" dirty="0"/>
              <a:t>250</a:t>
            </a:r>
            <a:r>
              <a:rPr lang="en-GB" dirty="0"/>
              <a:t> customers go  to a restaurant</a:t>
            </a:r>
            <a:r>
              <a:rPr lang="en-ZA" altLang="en-GB" dirty="0"/>
              <a:t>. Y</a:t>
            </a:r>
            <a:r>
              <a:rPr lang="en-GB" dirty="0"/>
              <a:t>ou want to know more about them to see what the target market for the restaurant should be. </a:t>
            </a:r>
          </a:p>
          <a:p>
            <a:r>
              <a:rPr lang="en-GB" dirty="0"/>
              <a:t>You could interview every person there, which is a </a:t>
            </a:r>
            <a:r>
              <a:rPr lang="en-GB" b="1" dirty="0"/>
              <a:t>census</a:t>
            </a:r>
            <a:r>
              <a:rPr lang="en-GB" dirty="0"/>
              <a:t>. </a:t>
            </a:r>
          </a:p>
          <a:p>
            <a:r>
              <a:rPr lang="en-GB" dirty="0"/>
              <a:t>You could just choose to ask every tenth person who leaves the restaurant. That is a </a:t>
            </a:r>
            <a:r>
              <a:rPr lang="en-GB" b="1" dirty="0"/>
              <a:t>sample</a:t>
            </a:r>
            <a:r>
              <a:rPr lang="en-GB" dirty="0"/>
              <a:t>. </a:t>
            </a:r>
            <a:endParaRPr lang="en-ZA" sz="2000" b="1" dirty="0"/>
          </a:p>
        </p:txBody>
      </p:sp>
      <p:sp>
        <p:nvSpPr>
          <p:cNvPr id="9" name="Text Placeholder 3"/>
          <p:cNvSpPr txBox="1"/>
          <p:nvPr/>
        </p:nvSpPr>
        <p:spPr>
          <a:xfrm>
            <a:off x="962025" y="1563523"/>
            <a:ext cx="7343015" cy="3018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mtClean="0"/>
              <a:t>Unit 16.1</a:t>
            </a:r>
            <a:endParaRPr lang="en-GB" dirty="0"/>
          </a:p>
        </p:txBody>
      </p:sp>
      <p:sp>
        <p:nvSpPr>
          <p:cNvPr id="10" name="Rectangle 9"/>
          <p:cNvSpPr/>
          <p:nvPr/>
        </p:nvSpPr>
        <p:spPr>
          <a:xfrm>
            <a:off x="554799" y="2243138"/>
            <a:ext cx="7386701" cy="3778249"/>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11" name="Content Placeholder 2"/>
          <p:cNvSpPr txBox="1"/>
          <p:nvPr/>
        </p:nvSpPr>
        <p:spPr>
          <a:xfrm>
            <a:off x="789108" y="2057401"/>
            <a:ext cx="3287592" cy="5000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2400" b="1" i="1" dirty="0">
                <a:solidFill>
                  <a:srgbClr val="0D9293"/>
                </a:solidFill>
              </a:rPr>
              <a:t>Example 16.1 page 308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2925" indent="-542925"/>
            <a:r>
              <a:rPr lang="en-ZA" dirty="0"/>
              <a:t>2</a:t>
            </a:r>
            <a:r>
              <a:rPr lang="en-ZA" dirty="0" smtClean="0"/>
              <a:t>. Define </a:t>
            </a:r>
            <a:r>
              <a:rPr lang="en-ZA" dirty="0"/>
              <a:t>the population of interest and choose a census or a sample</a:t>
            </a:r>
            <a:r>
              <a:rPr lang="en-ZA" sz="4400" dirty="0"/>
              <a:t> </a:t>
            </a:r>
            <a:br>
              <a:rPr lang="en-ZA" sz="4400" dirty="0"/>
            </a:br>
            <a:endParaRPr lang="en-GB" sz="4400" dirty="0"/>
          </a:p>
        </p:txBody>
      </p:sp>
      <p:sp>
        <p:nvSpPr>
          <p:cNvPr id="8" name="Content Placeholder 2"/>
          <p:cNvSpPr>
            <a:spLocks noGrp="1"/>
          </p:cNvSpPr>
          <p:nvPr>
            <p:ph idx="1"/>
          </p:nvPr>
        </p:nvSpPr>
        <p:spPr>
          <a:xfrm>
            <a:off x="746350" y="2528888"/>
            <a:ext cx="7003600" cy="3343275"/>
          </a:xfrm>
          <a:prstGeom prst="rect">
            <a:avLst/>
          </a:prstGeom>
        </p:spPr>
        <p:txBody>
          <a:bodyPr anchor="ctr"/>
          <a:lstStyle/>
          <a:p>
            <a:r>
              <a:rPr lang="en-GB" dirty="0"/>
              <a:t>If you </a:t>
            </a:r>
            <a:r>
              <a:rPr lang="en-ZA" altLang="en-GB" dirty="0"/>
              <a:t>use</a:t>
            </a:r>
            <a:r>
              <a:rPr lang="en-GB" dirty="0"/>
              <a:t> a sample, you need to choose </a:t>
            </a:r>
            <a:r>
              <a:rPr lang="en-ZA" altLang="en-GB" dirty="0"/>
              <a:t>it</a:t>
            </a:r>
            <a:r>
              <a:rPr lang="en-GB" dirty="0"/>
              <a:t> randomly to make sure that the data is correct. </a:t>
            </a:r>
          </a:p>
          <a:p>
            <a:r>
              <a:rPr lang="en-GB" dirty="0"/>
              <a:t>After completing a sampling survey you can use the information to make a </a:t>
            </a:r>
            <a:r>
              <a:rPr lang="en-GB" b="1" dirty="0"/>
              <a:t>prediction </a:t>
            </a:r>
            <a:r>
              <a:rPr lang="en-GB" dirty="0"/>
              <a:t>about how the rest of the population would respond. The more people you have asked, the better your result will be. </a:t>
            </a:r>
            <a:endParaRPr lang="en-ZA" b="1" dirty="0"/>
          </a:p>
        </p:txBody>
      </p:sp>
      <p:sp>
        <p:nvSpPr>
          <p:cNvPr id="9" name="Text Placeholder 3"/>
          <p:cNvSpPr txBox="1"/>
          <p:nvPr/>
        </p:nvSpPr>
        <p:spPr>
          <a:xfrm>
            <a:off x="962025" y="1563523"/>
            <a:ext cx="7343015" cy="3018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mtClean="0"/>
              <a:t>Unit 16.1</a:t>
            </a:r>
            <a:endParaRPr lang="en-GB" dirty="0"/>
          </a:p>
        </p:txBody>
      </p:sp>
      <p:sp>
        <p:nvSpPr>
          <p:cNvPr id="10" name="Rectangle 9"/>
          <p:cNvSpPr/>
          <p:nvPr/>
        </p:nvSpPr>
        <p:spPr>
          <a:xfrm>
            <a:off x="554799" y="2243138"/>
            <a:ext cx="7386701" cy="3778249"/>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11" name="Content Placeholder 2"/>
          <p:cNvSpPr txBox="1"/>
          <p:nvPr/>
        </p:nvSpPr>
        <p:spPr>
          <a:xfrm>
            <a:off x="789108" y="2057401"/>
            <a:ext cx="4754442" cy="500062"/>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2400" b="1" i="1" dirty="0">
                <a:solidFill>
                  <a:srgbClr val="0D9293"/>
                </a:solidFill>
              </a:rPr>
              <a:t>Example 16.1 page </a:t>
            </a:r>
            <a:r>
              <a:rPr lang="en-ZA" sz="2400" b="1" i="1" dirty="0" smtClean="0">
                <a:solidFill>
                  <a:srgbClr val="0D9293"/>
                </a:solidFill>
              </a:rPr>
              <a:t>308 continued… </a:t>
            </a:r>
            <a:endParaRPr lang="en-ZA" sz="2400" b="1" i="1" dirty="0">
              <a:solidFill>
                <a:srgbClr val="0D9293"/>
              </a:solidFill>
            </a:endParaRPr>
          </a:p>
        </p:txBody>
      </p:sp>
    </p:spTree>
    <p:extLst>
      <p:ext uri="{BB962C8B-B14F-4D97-AF65-F5344CB8AC3E}">
        <p14:creationId xmlns:p14="http://schemas.microsoft.com/office/powerpoint/2010/main" val="4812336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1707</Words>
  <Application>Microsoft Office PowerPoint</Application>
  <PresentationFormat>On-screen Show (4:3)</PresentationFormat>
  <Paragraphs>283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Presentation2</vt:lpstr>
      <vt:lpstr>Mathematical Literacy</vt:lpstr>
      <vt:lpstr>Collect and organise data to answer questions in a workplace based context</vt:lpstr>
      <vt:lpstr>Overview</vt:lpstr>
      <vt:lpstr>Key concepts related to data collection and handling</vt:lpstr>
      <vt:lpstr>Key concepts related to data collection and handling</vt:lpstr>
      <vt:lpstr>The process of data collection</vt:lpstr>
      <vt:lpstr>1. Clarify the research questions and    the type of data to be collected.</vt:lpstr>
      <vt:lpstr>2. Define the population of interest and choose a census or a sample  </vt:lpstr>
      <vt:lpstr>2. Define the population of interest and choose a census or a sample  </vt:lpstr>
      <vt:lpstr>3. Ask questions and tally the results</vt:lpstr>
      <vt:lpstr>4. Summarise and present the results </vt:lpstr>
      <vt:lpstr>PowerPoint Presentation</vt:lpstr>
      <vt:lpstr>Identifying possible sources of error, bias or misinterpretation</vt:lpstr>
      <vt:lpstr>Example 16.5 page 310</vt:lpstr>
      <vt:lpstr>Example 16.5 page 310 continued ...</vt:lpstr>
      <vt:lpstr>Choosing your sample</vt:lpstr>
      <vt:lpstr>PowerPoint Presentation</vt:lpstr>
      <vt:lpstr>Questions and instruments for collecting data</vt:lpstr>
      <vt:lpstr>Questions and instruments for collecting data</vt:lpstr>
      <vt:lpstr>Example 16.6 page 311</vt:lpstr>
      <vt:lpstr>Example 16.6 page 311 continued ...</vt:lpstr>
      <vt:lpstr>Example 16.6 page 311</vt:lpstr>
      <vt:lpstr>Instruments of data collection</vt:lpstr>
      <vt:lpstr>PowerPoint Presentation</vt:lpstr>
      <vt:lpstr>Classifying and organising data </vt:lpstr>
      <vt:lpstr>Classifying data </vt:lpstr>
      <vt:lpstr>PowerPoint Presentation</vt:lpstr>
      <vt:lpstr>Grouping data using intervals</vt:lpstr>
      <vt:lpstr>Example 16.8 page 316</vt:lpstr>
      <vt:lpstr>Example 16.8 page 316</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Storer</dc:creator>
  <cp:lastModifiedBy>Macmillan</cp:lastModifiedBy>
  <cp:revision>552</cp:revision>
  <dcterms:created xsi:type="dcterms:W3CDTF">2017-08-15T07:49:00Z</dcterms:created>
  <dcterms:modified xsi:type="dcterms:W3CDTF">2017-12-08T10:44:35Z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