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handoutMasterIdLst>
    <p:handoutMasterId r:id="rId51"/>
  </p:handoutMasterIdLst>
  <p:sldIdLst>
    <p:sldId id="256" r:id="rId3"/>
    <p:sldId id="257" r:id="rId4"/>
    <p:sldId id="258" r:id="rId5"/>
    <p:sldId id="317" r:id="rId6"/>
    <p:sldId id="318" r:id="rId7"/>
    <p:sldId id="367" r:id="rId8"/>
    <p:sldId id="319" r:id="rId9"/>
    <p:sldId id="320" r:id="rId10"/>
    <p:sldId id="321" r:id="rId11"/>
    <p:sldId id="315" r:id="rId12"/>
    <p:sldId id="322" r:id="rId13"/>
    <p:sldId id="324" r:id="rId14"/>
    <p:sldId id="325" r:id="rId15"/>
    <p:sldId id="326" r:id="rId16"/>
    <p:sldId id="327" r:id="rId17"/>
    <p:sldId id="328" r:id="rId18"/>
    <p:sldId id="329" r:id="rId19"/>
    <p:sldId id="330" r:id="rId20"/>
    <p:sldId id="331" r:id="rId21"/>
    <p:sldId id="345" r:id="rId22"/>
    <p:sldId id="346" r:id="rId23"/>
    <p:sldId id="347" r:id="rId24"/>
    <p:sldId id="348" r:id="rId25"/>
    <p:sldId id="349" r:id="rId26"/>
    <p:sldId id="350" r:id="rId27"/>
    <p:sldId id="334" r:id="rId28"/>
    <p:sldId id="353" r:id="rId29"/>
    <p:sldId id="351" r:id="rId30"/>
    <p:sldId id="354" r:id="rId31"/>
    <p:sldId id="355" r:id="rId32"/>
    <p:sldId id="368" r:id="rId33"/>
    <p:sldId id="336" r:id="rId34"/>
    <p:sldId id="358" r:id="rId35"/>
    <p:sldId id="360" r:id="rId36"/>
    <p:sldId id="338" r:id="rId37"/>
    <p:sldId id="339" r:id="rId38"/>
    <p:sldId id="364" r:id="rId39"/>
    <p:sldId id="363" r:id="rId40"/>
    <p:sldId id="365" r:id="rId41"/>
    <p:sldId id="342" r:id="rId42"/>
    <p:sldId id="343" r:id="rId43"/>
    <p:sldId id="369" r:id="rId44"/>
    <p:sldId id="370" r:id="rId45"/>
    <p:sldId id="371" r:id="rId46"/>
    <p:sldId id="372" r:id="rId47"/>
    <p:sldId id="373" r:id="rId48"/>
    <p:sldId id="316" r:id="rId49"/>
    <p:sldId id="36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p15:clr>
            <a:srgbClr val="A4A3A4"/>
          </p15:clr>
        </p15:guide>
        <p15:guide id="2" pos="2676">
          <p15:clr>
            <a:srgbClr val="A4A3A4"/>
          </p15:clr>
        </p15:guide>
        <p15:guide id="3" orient="horz" pos="3861">
          <p15:clr>
            <a:srgbClr val="A4A3A4"/>
          </p15:clr>
        </p15:guide>
        <p15:guide id="4" pos="1338">
          <p15:clr>
            <a:srgbClr val="A4A3A4"/>
          </p15:clr>
        </p15:guide>
        <p15:guide id="5" orient="horz" pos="913" userDrawn="1">
          <p15:clr>
            <a:srgbClr val="A4A3A4"/>
          </p15:clr>
        </p15:guide>
        <p15:guide id="6" orient="horz" pos="3424">
          <p15:clr>
            <a:srgbClr val="A4A3A4"/>
          </p15:clr>
        </p15:guide>
        <p15:guide id="7" pos="3742">
          <p15:clr>
            <a:srgbClr val="A4A3A4"/>
          </p15:clr>
        </p15:guide>
        <p15:guide id="8" pos="49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293"/>
    <a:srgbClr val="D8E8EA"/>
    <a:srgbClr val="9FC8CD"/>
    <a:srgbClr val="A6CE39"/>
    <a:srgbClr val="4BB3B5"/>
    <a:srgbClr val="BDDA73"/>
    <a:srgbClr val="9CD043"/>
    <a:srgbClr val="FFFFFF"/>
    <a:srgbClr val="9FD9DA"/>
    <a:srgbClr val="D8E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71" d="100"/>
          <a:sy n="71" d="100"/>
        </p:scale>
        <p:origin x="1308" y="54"/>
      </p:cViewPr>
      <p:guideLst>
        <p:guide orient="horz" pos="1956"/>
        <p:guide pos="2676"/>
        <p:guide orient="horz" pos="3861"/>
        <p:guide pos="1338"/>
        <p:guide orient="horz" pos="913"/>
        <p:guide orient="horz" pos="3424"/>
        <p:guide pos="3742"/>
        <p:guide pos="496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08/12/2017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3518658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419326" y="5628042"/>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9326" y="5636588"/>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15.1 </a:t>
            </a:r>
            <a:endParaRPr lang="en-ZA" dirty="0"/>
          </a:p>
        </p:txBody>
      </p:sp>
      <p:sp>
        <p:nvSpPr>
          <p:cNvPr id="3" name="Content Placeholder 2"/>
          <p:cNvSpPr>
            <a:spLocks noGrp="1"/>
          </p:cNvSpPr>
          <p:nvPr>
            <p:ph sz="quarter" idx="10"/>
          </p:nvPr>
        </p:nvSpPr>
        <p:spPr/>
        <p:txBody>
          <a:bodyPr/>
          <a:lstStyle/>
          <a:p>
            <a:r>
              <a:rPr lang="en-ZA" dirty="0" smtClean="0"/>
              <a:t>Exercise 15.1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15.1 </a:t>
            </a:r>
            <a:r>
              <a:rPr lang="en-US" altLang="en-US" sz="2000" dirty="0"/>
              <a:t>on </a:t>
            </a:r>
            <a:r>
              <a:rPr lang="en-US" altLang="en-US" sz="2000" b="1" dirty="0"/>
              <a:t>page </a:t>
            </a:r>
            <a:r>
              <a:rPr lang="en-US" altLang="en-US" sz="2000" b="1" dirty="0" smtClean="0"/>
              <a:t>29</a:t>
            </a:r>
            <a:r>
              <a:rPr lang="en-ZA" altLang="en-US" sz="2000" b="1" dirty="0" smtClean="0"/>
              <a:t>1</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Dependent and independent variables in tables, equations and graphs</a:t>
            </a:r>
            <a:endParaRPr lang="en-GB" dirty="0"/>
          </a:p>
        </p:txBody>
      </p:sp>
      <p:sp>
        <p:nvSpPr>
          <p:cNvPr id="4" name="Text Placeholder 3"/>
          <p:cNvSpPr>
            <a:spLocks noGrp="1"/>
          </p:cNvSpPr>
          <p:nvPr>
            <p:ph type="body" sz="quarter" idx="10"/>
          </p:nvPr>
        </p:nvSpPr>
        <p:spPr>
          <a:xfrm>
            <a:off x="399289" y="2159871"/>
            <a:ext cx="7905751" cy="301871"/>
          </a:xfrm>
        </p:spPr>
        <p:txBody>
          <a:bodyPr/>
          <a:lstStyle/>
          <a:p>
            <a:r>
              <a:rPr lang="en-ZA" dirty="0"/>
              <a:t>Unit </a:t>
            </a:r>
            <a:r>
              <a:rPr lang="en-ZA" dirty="0" smtClean="0"/>
              <a:t>15.1</a:t>
            </a: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636" y="3034148"/>
            <a:ext cx="1275746" cy="21600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258" y="3162393"/>
            <a:ext cx="1661031" cy="1812661"/>
          </a:xfrm>
          <a:prstGeom prst="rect">
            <a:avLst/>
          </a:prstGeom>
        </p:spPr>
      </p:pic>
      <p:sp>
        <p:nvSpPr>
          <p:cNvPr id="18" name="TextBox 17"/>
          <p:cNvSpPr txBox="1"/>
          <p:nvPr/>
        </p:nvSpPr>
        <p:spPr>
          <a:xfrm>
            <a:off x="468532" y="2476869"/>
            <a:ext cx="3374390" cy="521970"/>
          </a:xfrm>
          <a:prstGeom prst="rect">
            <a:avLst/>
          </a:prstGeom>
          <a:noFill/>
        </p:spPr>
        <p:txBody>
          <a:bodyPr wrap="none" rtlCol="0">
            <a:spAutoFit/>
          </a:bodyPr>
          <a:lstStyle/>
          <a:p>
            <a:pPr algn="ctr"/>
            <a:r>
              <a:rPr lang="en-ZA" sz="2800" b="1" dirty="0" smtClean="0">
                <a:solidFill>
                  <a:srgbClr val="0D9293"/>
                </a:solidFill>
              </a:rPr>
              <a:t>Independent Variable</a:t>
            </a:r>
            <a:endParaRPr lang="en-GB" sz="2800" b="1" dirty="0">
              <a:solidFill>
                <a:srgbClr val="0D9293"/>
              </a:solidFill>
            </a:endParaRPr>
          </a:p>
        </p:txBody>
      </p:sp>
      <p:sp>
        <p:nvSpPr>
          <p:cNvPr id="19" name="TextBox 18"/>
          <p:cNvSpPr txBox="1"/>
          <p:nvPr/>
        </p:nvSpPr>
        <p:spPr>
          <a:xfrm>
            <a:off x="4774881" y="2476869"/>
            <a:ext cx="3121660" cy="521970"/>
          </a:xfrm>
          <a:prstGeom prst="rect">
            <a:avLst/>
          </a:prstGeom>
          <a:noFill/>
        </p:spPr>
        <p:txBody>
          <a:bodyPr wrap="none" rtlCol="0">
            <a:spAutoFit/>
          </a:bodyPr>
          <a:lstStyle/>
          <a:p>
            <a:pPr algn="ctr"/>
            <a:r>
              <a:rPr lang="en-ZA" sz="2800" b="1" dirty="0">
                <a:solidFill>
                  <a:srgbClr val="A6CE39"/>
                </a:solidFill>
              </a:rPr>
              <a:t>D</a:t>
            </a:r>
            <a:r>
              <a:rPr lang="en-ZA" sz="2800" b="1" dirty="0" smtClean="0">
                <a:solidFill>
                  <a:srgbClr val="A6CE39"/>
                </a:solidFill>
              </a:rPr>
              <a:t>ependent </a:t>
            </a:r>
            <a:r>
              <a:rPr lang="en-ZA" sz="2800" b="1" dirty="0">
                <a:solidFill>
                  <a:srgbClr val="A6CE39"/>
                </a:solidFill>
              </a:rPr>
              <a:t>Variable</a:t>
            </a:r>
            <a:endParaRPr lang="en-GB" sz="2800" b="1" dirty="0">
              <a:solidFill>
                <a:srgbClr val="A6CE39"/>
              </a:solidFill>
            </a:endParaRPr>
          </a:p>
        </p:txBody>
      </p:sp>
      <p:sp>
        <p:nvSpPr>
          <p:cNvPr id="20" name="TextBox 19"/>
          <p:cNvSpPr txBox="1"/>
          <p:nvPr/>
        </p:nvSpPr>
        <p:spPr>
          <a:xfrm>
            <a:off x="752961" y="5251190"/>
            <a:ext cx="2742228" cy="706755"/>
          </a:xfrm>
          <a:prstGeom prst="rect">
            <a:avLst/>
          </a:prstGeom>
          <a:noFill/>
        </p:spPr>
        <p:txBody>
          <a:bodyPr wrap="square" rtlCol="0">
            <a:spAutoFit/>
          </a:bodyPr>
          <a:lstStyle/>
          <a:p>
            <a:pPr marL="0" lvl="1" algn="ctr"/>
            <a:r>
              <a:rPr lang="en-ZA" altLang="en-US" sz="2000" dirty="0">
                <a:sym typeface="+mn-ea"/>
              </a:rPr>
              <a:t>not changed by the other variables</a:t>
            </a:r>
          </a:p>
        </p:txBody>
      </p:sp>
      <p:sp>
        <p:nvSpPr>
          <p:cNvPr id="21" name="TextBox 20"/>
          <p:cNvSpPr txBox="1"/>
          <p:nvPr/>
        </p:nvSpPr>
        <p:spPr>
          <a:xfrm>
            <a:off x="4628934" y="5245489"/>
            <a:ext cx="3404166" cy="1014730"/>
          </a:xfrm>
          <a:prstGeom prst="rect">
            <a:avLst/>
          </a:prstGeom>
          <a:noFill/>
        </p:spPr>
        <p:txBody>
          <a:bodyPr wrap="square" rtlCol="0">
            <a:spAutoFit/>
          </a:bodyPr>
          <a:lstStyle/>
          <a:p>
            <a:pPr marL="88900" lvl="1" algn="ctr"/>
            <a:r>
              <a:rPr lang="en-ZA" altLang="en-US" sz="2000" dirty="0">
                <a:sym typeface="+mn-ea"/>
              </a:rPr>
              <a:t>dependent on other values;</a:t>
            </a:r>
          </a:p>
          <a:p>
            <a:pPr marL="88900" lvl="1" algn="ctr"/>
            <a:r>
              <a:rPr lang="en-ZA" altLang="en-US" sz="2000" dirty="0">
                <a:sym typeface="+mn-ea"/>
              </a:rPr>
              <a:t>affected by changes in the independent variable </a:t>
            </a:r>
          </a:p>
        </p:txBody>
      </p:sp>
      <p:sp>
        <p:nvSpPr>
          <p:cNvPr id="22" name="Rectangle 21"/>
          <p:cNvSpPr/>
          <p:nvPr/>
        </p:nvSpPr>
        <p:spPr>
          <a:xfrm>
            <a:off x="4210050" y="2830530"/>
            <a:ext cx="90000" cy="313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3350" y="2732177"/>
            <a:ext cx="2458484" cy="29049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Dependent and independent variables in tables, equations and graphs</a:t>
            </a:r>
            <a:endParaRPr lang="en-GB" dirty="0"/>
          </a:p>
        </p:txBody>
      </p:sp>
      <p:sp>
        <p:nvSpPr>
          <p:cNvPr id="4" name="Text Placeholder 3"/>
          <p:cNvSpPr>
            <a:spLocks noGrp="1"/>
          </p:cNvSpPr>
          <p:nvPr>
            <p:ph type="body" sz="quarter" idx="10"/>
          </p:nvPr>
        </p:nvSpPr>
        <p:spPr>
          <a:xfrm>
            <a:off x="399289" y="2159871"/>
            <a:ext cx="7905751" cy="301871"/>
          </a:xfrm>
        </p:spPr>
        <p:txBody>
          <a:bodyPr/>
          <a:lstStyle/>
          <a:p>
            <a:r>
              <a:rPr lang="en-ZA" dirty="0"/>
              <a:t>Unit </a:t>
            </a:r>
            <a:r>
              <a:rPr lang="en-ZA" dirty="0" smtClean="0"/>
              <a:t>15.1</a:t>
            </a: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124" y="3270524"/>
            <a:ext cx="2119902" cy="18000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740" y="3270524"/>
            <a:ext cx="2126554" cy="1800000"/>
          </a:xfrm>
          <a:prstGeom prst="rect">
            <a:avLst/>
          </a:prstGeom>
        </p:spPr>
      </p:pic>
      <p:sp>
        <p:nvSpPr>
          <p:cNvPr id="18" name="TextBox 17"/>
          <p:cNvSpPr txBox="1"/>
          <p:nvPr/>
        </p:nvSpPr>
        <p:spPr>
          <a:xfrm>
            <a:off x="468532" y="2476869"/>
            <a:ext cx="3374390" cy="521970"/>
          </a:xfrm>
          <a:prstGeom prst="rect">
            <a:avLst/>
          </a:prstGeom>
          <a:noFill/>
        </p:spPr>
        <p:txBody>
          <a:bodyPr wrap="none" rtlCol="0">
            <a:spAutoFit/>
          </a:bodyPr>
          <a:lstStyle/>
          <a:p>
            <a:pPr algn="ctr"/>
            <a:r>
              <a:rPr lang="en-ZA" sz="2800" b="1" dirty="0" smtClean="0">
                <a:solidFill>
                  <a:srgbClr val="0D9293"/>
                </a:solidFill>
              </a:rPr>
              <a:t>Independent Variable</a:t>
            </a:r>
            <a:endParaRPr lang="en-GB" sz="2800" b="1" dirty="0">
              <a:solidFill>
                <a:srgbClr val="0D9293"/>
              </a:solidFill>
            </a:endParaRPr>
          </a:p>
        </p:txBody>
      </p:sp>
      <p:sp>
        <p:nvSpPr>
          <p:cNvPr id="19" name="TextBox 18"/>
          <p:cNvSpPr txBox="1"/>
          <p:nvPr/>
        </p:nvSpPr>
        <p:spPr>
          <a:xfrm>
            <a:off x="4774881" y="2476869"/>
            <a:ext cx="3121660" cy="521970"/>
          </a:xfrm>
          <a:prstGeom prst="rect">
            <a:avLst/>
          </a:prstGeom>
          <a:noFill/>
        </p:spPr>
        <p:txBody>
          <a:bodyPr wrap="none" rtlCol="0">
            <a:spAutoFit/>
          </a:bodyPr>
          <a:lstStyle/>
          <a:p>
            <a:pPr algn="ctr"/>
            <a:r>
              <a:rPr lang="en-ZA" sz="2800" b="1" dirty="0">
                <a:solidFill>
                  <a:srgbClr val="A6CE39"/>
                </a:solidFill>
              </a:rPr>
              <a:t>D</a:t>
            </a:r>
            <a:r>
              <a:rPr lang="en-ZA" sz="2800" b="1" dirty="0" smtClean="0">
                <a:solidFill>
                  <a:srgbClr val="A6CE39"/>
                </a:solidFill>
              </a:rPr>
              <a:t>ependent </a:t>
            </a:r>
            <a:r>
              <a:rPr lang="en-ZA" sz="2800" b="1" dirty="0">
                <a:solidFill>
                  <a:srgbClr val="A6CE39"/>
                </a:solidFill>
              </a:rPr>
              <a:t>Variable</a:t>
            </a:r>
            <a:endParaRPr lang="en-GB" sz="2800" b="1" dirty="0">
              <a:solidFill>
                <a:srgbClr val="A6CE39"/>
              </a:solidFill>
            </a:endParaRPr>
          </a:p>
        </p:txBody>
      </p:sp>
      <p:sp>
        <p:nvSpPr>
          <p:cNvPr id="20" name="TextBox 19"/>
          <p:cNvSpPr txBox="1"/>
          <p:nvPr/>
        </p:nvSpPr>
        <p:spPr>
          <a:xfrm>
            <a:off x="752961" y="5251190"/>
            <a:ext cx="2742228" cy="707886"/>
          </a:xfrm>
          <a:prstGeom prst="rect">
            <a:avLst/>
          </a:prstGeom>
          <a:noFill/>
        </p:spPr>
        <p:txBody>
          <a:bodyPr wrap="square" rtlCol="0">
            <a:spAutoFit/>
          </a:bodyPr>
          <a:lstStyle/>
          <a:p>
            <a:pPr marL="0" lvl="1" algn="ctr"/>
            <a:r>
              <a:rPr lang="en-ZA" altLang="en-US" sz="2000" dirty="0" smtClean="0">
                <a:sym typeface="+mn-ea"/>
              </a:rPr>
              <a:t>Provides </a:t>
            </a:r>
            <a:r>
              <a:rPr lang="en-ZA" altLang="en-US" sz="2000" dirty="0">
                <a:sym typeface="+mn-ea"/>
              </a:rPr>
              <a:t>the input numbers </a:t>
            </a:r>
          </a:p>
        </p:txBody>
      </p:sp>
      <p:sp>
        <p:nvSpPr>
          <p:cNvPr id="21" name="TextBox 20"/>
          <p:cNvSpPr txBox="1"/>
          <p:nvPr/>
        </p:nvSpPr>
        <p:spPr>
          <a:xfrm>
            <a:off x="4628934" y="5245489"/>
            <a:ext cx="3404166" cy="400110"/>
          </a:xfrm>
          <a:prstGeom prst="rect">
            <a:avLst/>
          </a:prstGeom>
          <a:noFill/>
        </p:spPr>
        <p:txBody>
          <a:bodyPr wrap="square" rtlCol="0">
            <a:spAutoFit/>
          </a:bodyPr>
          <a:lstStyle/>
          <a:p>
            <a:pPr lvl="1"/>
            <a:r>
              <a:rPr lang="en-ZA" altLang="en-US" sz="2000" dirty="0" smtClean="0">
                <a:sym typeface="+mn-ea"/>
              </a:rPr>
              <a:t>Is </a:t>
            </a:r>
            <a:r>
              <a:rPr lang="en-ZA" altLang="en-US" sz="2000" dirty="0">
                <a:sym typeface="+mn-ea"/>
              </a:rPr>
              <a:t>the set of output values</a:t>
            </a:r>
          </a:p>
        </p:txBody>
      </p:sp>
      <p:sp>
        <p:nvSpPr>
          <p:cNvPr id="22" name="Rectangle 21"/>
          <p:cNvSpPr/>
          <p:nvPr/>
        </p:nvSpPr>
        <p:spPr>
          <a:xfrm>
            <a:off x="4210050" y="2830530"/>
            <a:ext cx="90000" cy="313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Dependent and independent variables in tables, equations and graphs</a:t>
            </a:r>
            <a:endParaRPr lang="en-GB" dirty="0"/>
          </a:p>
        </p:txBody>
      </p:sp>
      <p:sp>
        <p:nvSpPr>
          <p:cNvPr id="4" name="Text Placeholder 3"/>
          <p:cNvSpPr>
            <a:spLocks noGrp="1"/>
          </p:cNvSpPr>
          <p:nvPr>
            <p:ph type="body" sz="quarter" idx="10"/>
          </p:nvPr>
        </p:nvSpPr>
        <p:spPr>
          <a:xfrm>
            <a:off x="399289" y="2159871"/>
            <a:ext cx="7905751" cy="301871"/>
          </a:xfrm>
        </p:spPr>
        <p:txBody>
          <a:bodyPr/>
          <a:lstStyle/>
          <a:p>
            <a:r>
              <a:rPr lang="en-ZA" dirty="0"/>
              <a:t>Unit </a:t>
            </a:r>
            <a:r>
              <a:rPr lang="en-ZA" dirty="0" smtClean="0"/>
              <a:t>15.1</a:t>
            </a: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865" y="3171885"/>
            <a:ext cx="1512000" cy="190750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770" y="3171885"/>
            <a:ext cx="1767347" cy="1512000"/>
          </a:xfrm>
          <a:prstGeom prst="rect">
            <a:avLst/>
          </a:prstGeom>
        </p:spPr>
      </p:pic>
      <p:sp>
        <p:nvSpPr>
          <p:cNvPr id="18" name="TextBox 17"/>
          <p:cNvSpPr txBox="1"/>
          <p:nvPr/>
        </p:nvSpPr>
        <p:spPr>
          <a:xfrm>
            <a:off x="468532" y="2476869"/>
            <a:ext cx="3374390" cy="521970"/>
          </a:xfrm>
          <a:prstGeom prst="rect">
            <a:avLst/>
          </a:prstGeom>
          <a:noFill/>
        </p:spPr>
        <p:txBody>
          <a:bodyPr wrap="none" rtlCol="0">
            <a:spAutoFit/>
          </a:bodyPr>
          <a:lstStyle/>
          <a:p>
            <a:pPr algn="ctr"/>
            <a:r>
              <a:rPr lang="en-ZA" sz="2800" b="1" dirty="0" smtClean="0">
                <a:solidFill>
                  <a:srgbClr val="0D9293"/>
                </a:solidFill>
              </a:rPr>
              <a:t>Independent Variable</a:t>
            </a:r>
            <a:endParaRPr lang="en-GB" sz="2800" b="1" dirty="0">
              <a:solidFill>
                <a:srgbClr val="0D9293"/>
              </a:solidFill>
            </a:endParaRPr>
          </a:p>
        </p:txBody>
      </p:sp>
      <p:sp>
        <p:nvSpPr>
          <p:cNvPr id="19" name="TextBox 18"/>
          <p:cNvSpPr txBox="1"/>
          <p:nvPr/>
        </p:nvSpPr>
        <p:spPr>
          <a:xfrm>
            <a:off x="4774881" y="2476869"/>
            <a:ext cx="3121660" cy="521970"/>
          </a:xfrm>
          <a:prstGeom prst="rect">
            <a:avLst/>
          </a:prstGeom>
          <a:noFill/>
        </p:spPr>
        <p:txBody>
          <a:bodyPr wrap="none" rtlCol="0">
            <a:spAutoFit/>
          </a:bodyPr>
          <a:lstStyle/>
          <a:p>
            <a:pPr algn="ctr"/>
            <a:r>
              <a:rPr lang="en-ZA" sz="2800" b="1" dirty="0">
                <a:solidFill>
                  <a:srgbClr val="A6CE39"/>
                </a:solidFill>
              </a:rPr>
              <a:t>D</a:t>
            </a:r>
            <a:r>
              <a:rPr lang="en-ZA" sz="2800" b="1" dirty="0" smtClean="0">
                <a:solidFill>
                  <a:srgbClr val="A6CE39"/>
                </a:solidFill>
              </a:rPr>
              <a:t>ependent </a:t>
            </a:r>
            <a:r>
              <a:rPr lang="en-ZA" sz="2800" b="1" dirty="0">
                <a:solidFill>
                  <a:srgbClr val="A6CE39"/>
                </a:solidFill>
              </a:rPr>
              <a:t>Variable</a:t>
            </a:r>
            <a:endParaRPr lang="en-GB" sz="2800" b="1" dirty="0">
              <a:solidFill>
                <a:srgbClr val="A6CE39"/>
              </a:solidFill>
            </a:endParaRPr>
          </a:p>
        </p:txBody>
      </p:sp>
      <p:sp>
        <p:nvSpPr>
          <p:cNvPr id="20" name="TextBox 19"/>
          <p:cNvSpPr txBox="1"/>
          <p:nvPr/>
        </p:nvSpPr>
        <p:spPr>
          <a:xfrm>
            <a:off x="671755" y="5251190"/>
            <a:ext cx="2904639" cy="706755"/>
          </a:xfrm>
          <a:prstGeom prst="rect">
            <a:avLst/>
          </a:prstGeom>
          <a:noFill/>
        </p:spPr>
        <p:txBody>
          <a:bodyPr wrap="square" rtlCol="0">
            <a:spAutoFit/>
          </a:bodyPr>
          <a:lstStyle/>
          <a:p>
            <a:pPr marL="0" lvl="1" algn="ctr"/>
            <a:r>
              <a:rPr lang="en-ZA" altLang="en-US" sz="2000" dirty="0">
                <a:sym typeface="+mn-ea"/>
              </a:rPr>
              <a:t>plotted on </a:t>
            </a:r>
            <a:r>
              <a:rPr lang="en-ZA" altLang="en-US" sz="2000" dirty="0" smtClean="0">
                <a:sym typeface="+mn-ea"/>
              </a:rPr>
              <a:t>the horizontal </a:t>
            </a:r>
            <a:r>
              <a:rPr lang="en-ZA" altLang="en-US" sz="2000" dirty="0">
                <a:sym typeface="+mn-ea"/>
              </a:rPr>
              <a:t>axis of </a:t>
            </a:r>
            <a:r>
              <a:rPr lang="en-ZA" altLang="en-US" sz="2000" dirty="0" smtClean="0">
                <a:sym typeface="+mn-ea"/>
              </a:rPr>
              <a:t>a graph</a:t>
            </a:r>
            <a:r>
              <a:rPr lang="en-ZA" altLang="en-US" sz="2000" dirty="0">
                <a:sym typeface="+mn-ea"/>
              </a:rPr>
              <a:t>.</a:t>
            </a:r>
          </a:p>
        </p:txBody>
      </p:sp>
      <p:sp>
        <p:nvSpPr>
          <p:cNvPr id="21" name="TextBox 20"/>
          <p:cNvSpPr txBox="1"/>
          <p:nvPr/>
        </p:nvSpPr>
        <p:spPr>
          <a:xfrm>
            <a:off x="4628934" y="5245489"/>
            <a:ext cx="3404166" cy="706755"/>
          </a:xfrm>
          <a:prstGeom prst="rect">
            <a:avLst/>
          </a:prstGeom>
          <a:noFill/>
        </p:spPr>
        <p:txBody>
          <a:bodyPr wrap="square" rtlCol="0">
            <a:spAutoFit/>
          </a:bodyPr>
          <a:lstStyle/>
          <a:p>
            <a:pPr lvl="1" algn="ctr"/>
            <a:r>
              <a:rPr lang="en-ZA" altLang="en-US" sz="2000" dirty="0">
                <a:sym typeface="+mn-ea"/>
              </a:rPr>
              <a:t>plotted on the vertical axis of a graph.  </a:t>
            </a:r>
          </a:p>
        </p:txBody>
      </p:sp>
      <p:sp>
        <p:nvSpPr>
          <p:cNvPr id="22" name="Rectangle 21"/>
          <p:cNvSpPr/>
          <p:nvPr/>
        </p:nvSpPr>
        <p:spPr>
          <a:xfrm>
            <a:off x="4210050" y="2830530"/>
            <a:ext cx="90000" cy="313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59438" y="1707832"/>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605" indent="-268605">
              <a:buNone/>
            </a:pPr>
            <a:r>
              <a:rPr lang="en-ZA" altLang="en-US" sz="2000" dirty="0">
                <a:sym typeface="+mn-ea"/>
              </a:rPr>
              <a:t>1. </a:t>
            </a:r>
            <a:r>
              <a:rPr lang="en-ZA" altLang="en-US" sz="2000" b="1" dirty="0">
                <a:sym typeface="+mn-ea"/>
              </a:rPr>
              <a:t> </a:t>
            </a:r>
            <a:r>
              <a:rPr lang="en-ZA" altLang="en-US" sz="2000" dirty="0" err="1">
                <a:sym typeface="+mn-ea"/>
              </a:rPr>
              <a:t>Tshediso</a:t>
            </a:r>
            <a:r>
              <a:rPr lang="en-ZA" altLang="en-US" sz="2000" dirty="0">
                <a:sym typeface="+mn-ea"/>
              </a:rPr>
              <a:t> is analysing the cost of buying picture frames to sell at a profit. He puts the values into a table. </a:t>
            </a:r>
          </a:p>
          <a:p>
            <a:pPr marL="0" indent="0">
              <a:buNone/>
            </a:pPr>
            <a:endParaRPr lang="en-ZA" altLang="en-US" sz="2000" dirty="0">
              <a:sym typeface="+mn-ea"/>
            </a:endParaRPr>
          </a:p>
          <a:p>
            <a:pPr marL="0" indent="0">
              <a:buNone/>
            </a:pPr>
            <a:endParaRPr lang="en-ZA" altLang="en-US" sz="2000" dirty="0" smtClean="0">
              <a:sym typeface="+mn-ea"/>
            </a:endParaRPr>
          </a:p>
          <a:p>
            <a:pPr marL="0" indent="0">
              <a:buNone/>
            </a:pPr>
            <a:endParaRPr lang="en-ZA" altLang="en-US" sz="2000" dirty="0">
              <a:sym typeface="+mn-ea"/>
            </a:endParaRPr>
          </a:p>
          <a:p>
            <a:pPr marL="0" indent="0">
              <a:buNone/>
            </a:pPr>
            <a:r>
              <a:rPr lang="en-ZA" altLang="en-US" sz="2000" dirty="0">
                <a:sym typeface="+mn-ea"/>
              </a:rPr>
              <a:t>Which variable is dependent and which is independent? Explain.</a:t>
            </a:r>
            <a:endParaRPr lang="en-GB" sz="2000" dirty="0"/>
          </a:p>
        </p:txBody>
      </p:sp>
      <p:sp>
        <p:nvSpPr>
          <p:cNvPr id="2" name="Title 1"/>
          <p:cNvSpPr>
            <a:spLocks noGrp="1"/>
          </p:cNvSpPr>
          <p:nvPr>
            <p:ph type="title"/>
          </p:nvPr>
        </p:nvSpPr>
        <p:spPr/>
        <p:txBody>
          <a:bodyPr/>
          <a:lstStyle/>
          <a:p>
            <a:r>
              <a:rPr lang="en-ZA" dirty="0">
                <a:sym typeface="+mn-ea"/>
              </a:rPr>
              <a:t>Example 15.3 page </a:t>
            </a:r>
            <a:r>
              <a:rPr lang="en-ZA" dirty="0" smtClean="0">
                <a:sym typeface="+mn-ea"/>
              </a:rPr>
              <a:t>292</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15.1</a:t>
            </a:r>
            <a:endParaRPr lang="en-GB" dirty="0">
              <a:solidFill>
                <a:schemeClr val="bg1">
                  <a:lumMod val="65000"/>
                </a:schemeClr>
              </a:solidFill>
            </a:endParaRPr>
          </a:p>
        </p:txBody>
      </p:sp>
      <p:graphicFrame>
        <p:nvGraphicFramePr>
          <p:cNvPr id="10" name="Content Placeholder 7"/>
          <p:cNvGraphicFramePr>
            <a:graphicFrameLocks noGrp="1"/>
          </p:cNvGraphicFramePr>
          <p:nvPr>
            <p:ph sz="half" idx="4294967295"/>
          </p:nvPr>
        </p:nvGraphicFramePr>
        <p:xfrm>
          <a:off x="2124075" y="2666048"/>
          <a:ext cx="5846655" cy="1021080"/>
        </p:xfrm>
        <a:graphic>
          <a:graphicData uri="http://schemas.openxmlformats.org/drawingml/2006/table">
            <a:tbl>
              <a:tblPr firstRow="1" bandRow="1">
                <a:tableStyleId>{5C22544A-7EE6-4342-B048-85BDC9FD1C3A}</a:tableStyleId>
              </a:tblPr>
              <a:tblGrid>
                <a:gridCol w="1985618"/>
                <a:gridCol w="531881"/>
                <a:gridCol w="695739"/>
                <a:gridCol w="665922"/>
                <a:gridCol w="646043"/>
                <a:gridCol w="655983"/>
                <a:gridCol w="665469"/>
              </a:tblGrid>
              <a:tr h="381000">
                <a:tc>
                  <a:txBody>
                    <a:bodyPr/>
                    <a:lstStyle/>
                    <a:p>
                      <a:pPr>
                        <a:buNone/>
                      </a:pPr>
                      <a:r>
                        <a:rPr lang="en-ZA" altLang="en-US" dirty="0">
                          <a:solidFill>
                            <a:schemeClr val="tx1"/>
                          </a:solidFill>
                        </a:rPr>
                        <a:t>Number </a:t>
                      </a:r>
                      <a:r>
                        <a:rPr lang="en-ZA" altLang="en-US" dirty="0" smtClean="0">
                          <a:solidFill>
                            <a:schemeClr val="tx1"/>
                          </a:solidFill>
                        </a:rPr>
                        <a:t>of</a:t>
                      </a:r>
                      <a:r>
                        <a:rPr lang="en-ZA" altLang="en-US" baseline="0" dirty="0" smtClean="0">
                          <a:solidFill>
                            <a:schemeClr val="tx1"/>
                          </a:solidFill>
                        </a:rPr>
                        <a:t> picture frames purchased</a:t>
                      </a:r>
                      <a:endParaRPr lang="en-ZA" altLang="en-US"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ZA" altLang="en-US" b="0" dirty="0">
                          <a:solidFill>
                            <a:schemeClr val="tx1"/>
                          </a:solidFill>
                        </a:rPr>
                        <a:t>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1</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2</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3</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4</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5</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r h="381000">
                <a:tc>
                  <a:txBody>
                    <a:bodyPr/>
                    <a:lstStyle/>
                    <a:p>
                      <a:pPr>
                        <a:buNone/>
                      </a:pPr>
                      <a:r>
                        <a:rPr lang="en-ZA" altLang="en-US" b="1" dirty="0" smtClean="0">
                          <a:solidFill>
                            <a:schemeClr val="tx1"/>
                          </a:solidFill>
                        </a:rPr>
                        <a:t>Cost per day (R)</a:t>
                      </a:r>
                      <a:endParaRPr lang="en-ZA" altLang="en-US"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US" sz="1600" b="0" dirty="0" smtClean="0">
                          <a:solidFill>
                            <a:schemeClr val="tx1"/>
                          </a:solidFill>
                        </a:rPr>
                        <a:t>0</a:t>
                      </a:r>
                      <a:endParaRPr lang="en-US" sz="1600"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sz="1600" b="0" dirty="0" smtClean="0">
                          <a:solidFill>
                            <a:schemeClr val="tx1"/>
                          </a:solidFill>
                        </a:rPr>
                        <a:t>R30</a:t>
                      </a:r>
                      <a:endParaRPr lang="en-US" sz="1600"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sz="1600" b="0" dirty="0" smtClean="0">
                          <a:solidFill>
                            <a:schemeClr val="tx1"/>
                          </a:solidFill>
                        </a:rPr>
                        <a:t>R60</a:t>
                      </a:r>
                      <a:endParaRPr lang="en-US" sz="1600"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sz="1600" b="0" dirty="0" smtClean="0">
                          <a:solidFill>
                            <a:schemeClr val="tx1"/>
                          </a:solidFill>
                        </a:rPr>
                        <a:t>R90</a:t>
                      </a:r>
                      <a:endParaRPr lang="en-US" sz="1600"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sz="1600" b="0" dirty="0" smtClean="0">
                          <a:solidFill>
                            <a:schemeClr val="tx1"/>
                          </a:solidFill>
                        </a:rPr>
                        <a:t>R120</a:t>
                      </a:r>
                      <a:endParaRPr lang="en-US" sz="1600"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sz="1600" b="0" dirty="0" smtClean="0">
                          <a:solidFill>
                            <a:schemeClr val="tx1"/>
                          </a:solidFill>
                        </a:rPr>
                        <a:t>R150</a:t>
                      </a:r>
                      <a:endParaRPr lang="en-US" sz="1600"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15.3 page 292 </a:t>
            </a:r>
            <a:r>
              <a:rPr lang="en-ZA" sz="3200" dirty="0">
                <a:sym typeface="+mn-ea"/>
              </a:rPr>
              <a:t>continued ...</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15.1</a:t>
            </a:r>
          </a:p>
        </p:txBody>
      </p:sp>
      <p:sp>
        <p:nvSpPr>
          <p:cNvPr id="5" name="Rectangle 4"/>
          <p:cNvSpPr/>
          <p:nvPr/>
        </p:nvSpPr>
        <p:spPr>
          <a:xfrm>
            <a:off x="861646" y="1452979"/>
            <a:ext cx="7202854" cy="456840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42355" y="1869777"/>
            <a:ext cx="5832915" cy="1323439"/>
          </a:xfrm>
          <a:prstGeom prst="rect">
            <a:avLst/>
          </a:prstGeom>
          <a:noFill/>
        </p:spPr>
        <p:txBody>
          <a:bodyPr wrap="square" rtlCol="0">
            <a:spAutoFit/>
          </a:bodyPr>
          <a:lstStyle/>
          <a:p>
            <a:pPr marL="268605" indent="-268605">
              <a:buAutoNum type="arabicPeriod"/>
            </a:pPr>
            <a:r>
              <a:rPr lang="en-ZA" altLang="en-US" sz="2000" dirty="0" smtClean="0">
                <a:sym typeface="+mn-ea"/>
              </a:rPr>
              <a:t>Number </a:t>
            </a:r>
            <a:r>
              <a:rPr lang="en-ZA" altLang="en-US" sz="2000" dirty="0">
                <a:sym typeface="+mn-ea"/>
              </a:rPr>
              <a:t>of picture frames is independent. These are chosen to test the effect on the cost. </a:t>
            </a:r>
            <a:r>
              <a:rPr lang="en-ZA" altLang="en-US" sz="2000" dirty="0" smtClean="0">
                <a:sym typeface="+mn-ea"/>
              </a:rPr>
              <a:t>The </a:t>
            </a:r>
            <a:r>
              <a:rPr lang="en-ZA" altLang="en-US" sz="2000" dirty="0">
                <a:sym typeface="+mn-ea"/>
              </a:rPr>
              <a:t>cost of the picture frames is dependent. It changes as more picture frames are bought. </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59438" y="1707832"/>
            <a:ext cx="6005062"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buFont typeface="+mj-lt"/>
              <a:buAutoNum type="arabicPeriod" startAt="2"/>
            </a:pPr>
            <a:r>
              <a:rPr lang="en-ZA" altLang="en-US" sz="2000" dirty="0" smtClean="0">
                <a:sym typeface="+mn-ea"/>
              </a:rPr>
              <a:t>This </a:t>
            </a:r>
            <a:r>
              <a:rPr lang="en-ZA" altLang="en-US" sz="2000" dirty="0">
                <a:sym typeface="+mn-ea"/>
              </a:rPr>
              <a:t>graph shows how money saved in a bank increases over a number of years. The graph shows compound increase. </a:t>
            </a:r>
          </a:p>
          <a:p>
            <a:pPr marL="273050" indent="0">
              <a:buNone/>
            </a:pPr>
            <a:r>
              <a:rPr lang="en-ZA" altLang="en-US" sz="2000" dirty="0">
                <a:sym typeface="+mn-ea"/>
              </a:rPr>
              <a:t>Which variable is dependent and which </a:t>
            </a:r>
            <a:r>
              <a:rPr lang="en-ZA" altLang="en-US" sz="2000" dirty="0" smtClean="0">
                <a:sym typeface="+mn-ea"/>
              </a:rPr>
              <a:t>is independent</a:t>
            </a:r>
            <a:r>
              <a:rPr lang="en-ZA" altLang="en-US" sz="2000" dirty="0">
                <a:sym typeface="+mn-ea"/>
              </a:rPr>
              <a:t>? Explain. </a:t>
            </a:r>
          </a:p>
          <a:p>
            <a:pPr marL="0" indent="0">
              <a:buNone/>
            </a:pPr>
            <a:endParaRPr lang="en-ZA" altLang="en-US" sz="2000" dirty="0">
              <a:sym typeface="+mn-ea"/>
            </a:endParaRPr>
          </a:p>
          <a:p>
            <a:pPr marL="0" indent="0">
              <a:buNone/>
            </a:pPr>
            <a:endParaRPr lang="en-ZA" altLang="en-US" sz="2000" b="1" dirty="0">
              <a:sym typeface="+mn-ea"/>
            </a:endParaRPr>
          </a:p>
        </p:txBody>
      </p:sp>
      <p:sp>
        <p:nvSpPr>
          <p:cNvPr id="2" name="Title 1"/>
          <p:cNvSpPr>
            <a:spLocks noGrp="1"/>
          </p:cNvSpPr>
          <p:nvPr>
            <p:ph type="title"/>
          </p:nvPr>
        </p:nvSpPr>
        <p:spPr/>
        <p:txBody>
          <a:bodyPr/>
          <a:lstStyle/>
          <a:p>
            <a:r>
              <a:rPr lang="en-ZA" dirty="0">
                <a:sym typeface="+mn-ea"/>
              </a:rPr>
              <a:t>Example 15.3 page </a:t>
            </a:r>
            <a:r>
              <a:rPr lang="en-ZA" dirty="0" smtClean="0">
                <a:sym typeface="+mn-ea"/>
              </a:rPr>
              <a:t>292 </a:t>
            </a:r>
            <a:r>
              <a:rPr lang="en-ZA" sz="3200" dirty="0">
                <a:sym typeface="+mn-ea"/>
              </a:rPr>
              <a:t>continued ...</a:t>
            </a:r>
            <a:endParaRPr lang="en-GB" sz="32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15.1</a:t>
            </a:r>
            <a:endParaRPr lang="en-GB" dirty="0">
              <a:solidFill>
                <a:schemeClr val="bg1">
                  <a:lumMod val="6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183" y="3305465"/>
            <a:ext cx="2814530" cy="253307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15.3 page 292 </a:t>
            </a:r>
            <a:r>
              <a:rPr lang="en-ZA" sz="3200" dirty="0">
                <a:sym typeface="+mn-ea"/>
              </a:rPr>
              <a:t>continued ...</a:t>
            </a:r>
            <a:endParaRPr lang="en-GB" sz="32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15.1</a:t>
            </a:r>
          </a:p>
        </p:txBody>
      </p:sp>
      <p:sp>
        <p:nvSpPr>
          <p:cNvPr id="5" name="Rectangle 4"/>
          <p:cNvSpPr/>
          <p:nvPr/>
        </p:nvSpPr>
        <p:spPr>
          <a:xfrm>
            <a:off x="861646" y="1452979"/>
            <a:ext cx="7202854" cy="456840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42355" y="1869777"/>
            <a:ext cx="5832915" cy="1323439"/>
          </a:xfrm>
          <a:prstGeom prst="rect">
            <a:avLst/>
          </a:prstGeom>
          <a:noFill/>
        </p:spPr>
        <p:txBody>
          <a:bodyPr wrap="square" rtlCol="0">
            <a:spAutoFit/>
          </a:bodyPr>
          <a:lstStyle/>
          <a:p>
            <a:pPr marL="273050" indent="-273050">
              <a:buFont typeface="+mj-lt"/>
              <a:buAutoNum type="arabicPeriod" startAt="2"/>
            </a:pPr>
            <a:r>
              <a:rPr lang="en-ZA" altLang="en-US" sz="2000" dirty="0" smtClean="0">
                <a:sym typeface="+mn-ea"/>
              </a:rPr>
              <a:t>Number </a:t>
            </a:r>
            <a:r>
              <a:rPr lang="en-ZA" altLang="en-US" sz="2000" dirty="0">
                <a:sym typeface="+mn-ea"/>
              </a:rPr>
              <a:t>of years is independent. This varies without being affected by other values. The amount of money depends on the number of years saved, so it is the dependent variable. </a:t>
            </a:r>
            <a:endParaRPr lang="en-US" sz="2000"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15.1 </a:t>
            </a:r>
            <a:endParaRPr lang="en-ZA" dirty="0"/>
          </a:p>
        </p:txBody>
      </p:sp>
      <p:sp>
        <p:nvSpPr>
          <p:cNvPr id="3" name="Content Placeholder 2"/>
          <p:cNvSpPr>
            <a:spLocks noGrp="1"/>
          </p:cNvSpPr>
          <p:nvPr>
            <p:ph sz="quarter" idx="10"/>
          </p:nvPr>
        </p:nvSpPr>
        <p:spPr/>
        <p:txBody>
          <a:bodyPr/>
          <a:lstStyle/>
          <a:p>
            <a:r>
              <a:rPr lang="en-ZA" dirty="0" smtClean="0"/>
              <a:t>Exercise 15.2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15.2 </a:t>
            </a:r>
            <a:r>
              <a:rPr lang="en-US" altLang="en-US" sz="2000" dirty="0"/>
              <a:t>on </a:t>
            </a:r>
            <a:r>
              <a:rPr lang="en-US" altLang="en-US" sz="2000" b="1" dirty="0"/>
              <a:t>page </a:t>
            </a:r>
            <a:r>
              <a:rPr lang="en-US" altLang="en-US" sz="2000" b="1" dirty="0" smtClean="0"/>
              <a:t>29</a:t>
            </a:r>
            <a:r>
              <a:rPr lang="en-ZA" altLang="en-US" sz="2000" b="1" dirty="0" smtClean="0"/>
              <a:t>3</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15.2</a:t>
            </a:r>
            <a:endParaRPr lang="en-GB" dirty="0">
              <a:solidFill>
                <a:schemeClr val="bg1">
                  <a:lumMod val="65000"/>
                </a:schemeClr>
              </a:solidFill>
            </a:endParaRPr>
          </a:p>
        </p:txBody>
      </p:sp>
      <p:sp>
        <p:nvSpPr>
          <p:cNvPr id="7" name="Rectangle 6"/>
          <p:cNvSpPr/>
          <p:nvPr/>
        </p:nvSpPr>
        <p:spPr>
          <a:xfrm>
            <a:off x="498075" y="5029030"/>
            <a:ext cx="7387038" cy="110467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GB" sz="3200" b="1" dirty="0" smtClean="0">
                <a:solidFill>
                  <a:schemeClr val="bg1"/>
                </a:solidFill>
              </a:rPr>
              <a:t>1</a:t>
            </a:r>
            <a:endParaRPr lang="en-ZA" sz="3200" dirty="0" smtClean="0">
              <a:solidFill>
                <a:schemeClr val="bg1"/>
              </a:solidFill>
            </a:endParaRPr>
          </a:p>
        </p:txBody>
      </p:sp>
      <p:sp>
        <p:nvSpPr>
          <p:cNvPr id="9" name="TextBox 8"/>
          <p:cNvSpPr txBox="1"/>
          <p:nvPr/>
        </p:nvSpPr>
        <p:spPr>
          <a:xfrm>
            <a:off x="1230203" y="5047663"/>
            <a:ext cx="6431837" cy="1077218"/>
          </a:xfrm>
          <a:prstGeom prst="rect">
            <a:avLst/>
          </a:prstGeom>
          <a:noFill/>
        </p:spPr>
        <p:txBody>
          <a:bodyPr wrap="square" rtlCol="0">
            <a:spAutoFit/>
          </a:bodyPr>
          <a:lstStyle/>
          <a:p>
            <a:r>
              <a:rPr lang="en-ZA" altLang="en-US" sz="1600" dirty="0" smtClean="0">
                <a:sym typeface="+mn-ea"/>
              </a:rPr>
              <a:t>Draw </a:t>
            </a:r>
            <a:r>
              <a:rPr lang="en-ZA" altLang="en-US" sz="1600" dirty="0">
                <a:sym typeface="+mn-ea"/>
              </a:rPr>
              <a:t>a table of values, unless one is given</a:t>
            </a:r>
            <a:r>
              <a:rPr lang="en-ZA" altLang="en-US" sz="1600" dirty="0" smtClean="0">
                <a:sym typeface="+mn-ea"/>
              </a:rPr>
              <a:t>. </a:t>
            </a:r>
          </a:p>
          <a:p>
            <a:r>
              <a:rPr lang="en-ZA" altLang="en-US" sz="1600" dirty="0" smtClean="0">
                <a:sym typeface="+mn-ea"/>
              </a:rPr>
              <a:t>Choose </a:t>
            </a:r>
            <a:r>
              <a:rPr lang="en-ZA" altLang="en-US" sz="1600" dirty="0">
                <a:sym typeface="+mn-ea"/>
              </a:rPr>
              <a:t>at least 4 input values and include 0, to show what the graph does at this point. </a:t>
            </a:r>
            <a:endParaRPr lang="en-ZA" altLang="en-US" sz="1600" dirty="0" smtClean="0">
              <a:sym typeface="+mn-ea"/>
            </a:endParaRPr>
          </a:p>
          <a:p>
            <a:r>
              <a:rPr lang="en-ZA" altLang="en-US" sz="1600" dirty="0" smtClean="0">
                <a:sym typeface="+mn-ea"/>
              </a:rPr>
              <a:t>Fill </a:t>
            </a:r>
            <a:r>
              <a:rPr lang="en-ZA" altLang="en-US" sz="1600" dirty="0">
                <a:sym typeface="+mn-ea"/>
              </a:rPr>
              <a:t>in the values of </a:t>
            </a:r>
            <a:r>
              <a:rPr lang="en-ZA" altLang="en-US" sz="1600" dirty="0" smtClean="0">
                <a:sym typeface="+mn-ea"/>
              </a:rPr>
              <a:t>the other </a:t>
            </a:r>
            <a:r>
              <a:rPr lang="en-ZA" altLang="en-US" sz="1600" dirty="0">
                <a:sym typeface="+mn-ea"/>
              </a:rPr>
              <a:t>variable, using the formula or the description.</a:t>
            </a:r>
          </a:p>
        </p:txBody>
      </p:sp>
      <p:sp>
        <p:nvSpPr>
          <p:cNvPr id="10" name="Rectangle 9"/>
          <p:cNvSpPr/>
          <p:nvPr/>
        </p:nvSpPr>
        <p:spPr>
          <a:xfrm>
            <a:off x="1116284" y="5110725"/>
            <a:ext cx="45719" cy="94422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graphicFrame>
        <p:nvGraphicFramePr>
          <p:cNvPr id="30" name="Table 29"/>
          <p:cNvGraphicFramePr>
            <a:graphicFrameLocks noGrp="1"/>
          </p:cNvGraphicFramePr>
          <p:nvPr/>
        </p:nvGraphicFramePr>
        <p:xfrm>
          <a:off x="2340968" y="2271789"/>
          <a:ext cx="3814364" cy="741680"/>
        </p:xfrm>
        <a:graphic>
          <a:graphicData uri="http://schemas.openxmlformats.org/drawingml/2006/table">
            <a:tbl>
              <a:tblPr firstRow="1" bandRow="1">
                <a:tableStyleId>{5C22544A-7EE6-4342-B048-85BDC9FD1C3A}</a:tableStyleId>
              </a:tblPr>
              <a:tblGrid>
                <a:gridCol w="1481068"/>
                <a:gridCol w="493986"/>
                <a:gridCol w="588579"/>
                <a:gridCol w="620110"/>
                <a:gridCol w="630621"/>
              </a:tblGrid>
              <a:tr h="370840">
                <a:tc>
                  <a:txBody>
                    <a:bodyPr/>
                    <a:lstStyle/>
                    <a:p>
                      <a:r>
                        <a:rPr lang="en-ZA" b="1" dirty="0" smtClean="0">
                          <a:solidFill>
                            <a:schemeClr val="tx1"/>
                          </a:solidFill>
                        </a:rPr>
                        <a:t>Petrol</a:t>
                      </a:r>
                      <a:r>
                        <a:rPr lang="en-ZA" b="1" baseline="0" dirty="0" smtClean="0">
                          <a:solidFill>
                            <a:schemeClr val="tx1"/>
                          </a:solidFill>
                        </a:rPr>
                        <a:t> (litres)</a:t>
                      </a:r>
                      <a:endParaRPr lang="en-GB" b="1" dirty="0">
                        <a:solidFill>
                          <a:schemeClr val="tx1"/>
                        </a:solidFill>
                      </a:endParaRPr>
                    </a:p>
                  </a:txBody>
                  <a:tcPr>
                    <a:solidFill>
                      <a:srgbClr val="9FC8CD"/>
                    </a:solidFill>
                  </a:tcPr>
                </a:tc>
                <a:tc>
                  <a:txBody>
                    <a:bodyPr/>
                    <a:lstStyle/>
                    <a:p>
                      <a:pPr algn="ctr"/>
                      <a:r>
                        <a:rPr lang="en-ZA" b="0" dirty="0" smtClean="0">
                          <a:solidFill>
                            <a:schemeClr val="tx1"/>
                          </a:solidFill>
                        </a:rPr>
                        <a:t>0</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2</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4</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6</a:t>
                      </a:r>
                      <a:endParaRPr lang="en-GB" b="0" dirty="0">
                        <a:solidFill>
                          <a:schemeClr val="tx1"/>
                        </a:solidFill>
                      </a:endParaRPr>
                    </a:p>
                  </a:txBody>
                  <a:tcPr>
                    <a:solidFill>
                      <a:srgbClr val="D8E8EA"/>
                    </a:solidFill>
                  </a:tcPr>
                </a:tc>
              </a:tr>
              <a:tr h="370840">
                <a:tc>
                  <a:txBody>
                    <a:bodyPr/>
                    <a:lstStyle/>
                    <a:p>
                      <a:r>
                        <a:rPr lang="en-ZA" dirty="0" smtClean="0">
                          <a:solidFill>
                            <a:schemeClr val="tx1"/>
                          </a:solidFill>
                        </a:rPr>
                        <a:t>Cost (R) </a:t>
                      </a:r>
                      <a:endParaRPr lang="en-GB" dirty="0">
                        <a:solidFill>
                          <a:schemeClr val="tx1"/>
                        </a:solidFill>
                      </a:endParaRPr>
                    </a:p>
                  </a:txBody>
                  <a:tcPr>
                    <a:solidFill>
                      <a:srgbClr val="9FC8CD"/>
                    </a:solidFill>
                  </a:tcPr>
                </a:tc>
                <a:tc>
                  <a:txBody>
                    <a:bodyPr/>
                    <a:lstStyle/>
                    <a:p>
                      <a:endParaRPr lang="en-GB" dirty="0"/>
                    </a:p>
                  </a:txBody>
                  <a:tcPr>
                    <a:solidFill>
                      <a:srgbClr val="D8E8EA"/>
                    </a:solidFill>
                  </a:tcPr>
                </a:tc>
                <a:tc>
                  <a:txBody>
                    <a:bodyPr/>
                    <a:lstStyle/>
                    <a:p>
                      <a:endParaRPr lang="en-GB" dirty="0"/>
                    </a:p>
                  </a:txBody>
                  <a:tcPr>
                    <a:solidFill>
                      <a:srgbClr val="D8E8EA"/>
                    </a:solidFill>
                  </a:tcPr>
                </a:tc>
                <a:tc>
                  <a:txBody>
                    <a:bodyPr/>
                    <a:lstStyle/>
                    <a:p>
                      <a:endParaRPr lang="en-GB"/>
                    </a:p>
                  </a:txBody>
                  <a:tcPr>
                    <a:solidFill>
                      <a:srgbClr val="D8E8EA"/>
                    </a:solidFill>
                  </a:tcPr>
                </a:tc>
                <a:tc>
                  <a:txBody>
                    <a:bodyPr/>
                    <a:lstStyle/>
                    <a:p>
                      <a:endParaRPr lang="en-GB" dirty="0"/>
                    </a:p>
                  </a:txBody>
                  <a:tcPr>
                    <a:solidFill>
                      <a:srgbClr val="D8E8EA"/>
                    </a:solidFill>
                  </a:tcPr>
                </a:tc>
              </a:tr>
            </a:tbl>
          </a:graphicData>
        </a:graphic>
      </p:graphicFrame>
      <p:sp>
        <p:nvSpPr>
          <p:cNvPr id="32" name="TextBox 31"/>
          <p:cNvSpPr txBox="1"/>
          <p:nvPr/>
        </p:nvSpPr>
        <p:spPr>
          <a:xfrm>
            <a:off x="3353898" y="3336256"/>
            <a:ext cx="1788503" cy="369332"/>
          </a:xfrm>
          <a:prstGeom prst="rect">
            <a:avLst/>
          </a:prstGeom>
          <a:noFill/>
        </p:spPr>
        <p:txBody>
          <a:bodyPr wrap="none" rtlCol="0">
            <a:spAutoFit/>
          </a:bodyPr>
          <a:lstStyle/>
          <a:p>
            <a:r>
              <a:rPr lang="en-ZA" dirty="0" smtClean="0"/>
              <a:t>Cost = litres × 15 </a:t>
            </a:r>
            <a:endParaRPr lang="en-GB" dirty="0"/>
          </a:p>
        </p:txBody>
      </p:sp>
      <p:graphicFrame>
        <p:nvGraphicFramePr>
          <p:cNvPr id="33" name="Table 32"/>
          <p:cNvGraphicFramePr>
            <a:graphicFrameLocks noGrp="1"/>
          </p:cNvGraphicFramePr>
          <p:nvPr/>
        </p:nvGraphicFramePr>
        <p:xfrm>
          <a:off x="2362005" y="3970194"/>
          <a:ext cx="3814364" cy="741680"/>
        </p:xfrm>
        <a:graphic>
          <a:graphicData uri="http://schemas.openxmlformats.org/drawingml/2006/table">
            <a:tbl>
              <a:tblPr firstRow="1" bandRow="1">
                <a:tableStyleId>{5C22544A-7EE6-4342-B048-85BDC9FD1C3A}</a:tableStyleId>
              </a:tblPr>
              <a:tblGrid>
                <a:gridCol w="1481068"/>
                <a:gridCol w="493986"/>
                <a:gridCol w="588579"/>
                <a:gridCol w="620110"/>
                <a:gridCol w="630621"/>
              </a:tblGrid>
              <a:tr h="370840">
                <a:tc>
                  <a:txBody>
                    <a:bodyPr/>
                    <a:lstStyle/>
                    <a:p>
                      <a:r>
                        <a:rPr lang="en-ZA" b="1" dirty="0" smtClean="0">
                          <a:solidFill>
                            <a:schemeClr val="tx1"/>
                          </a:solidFill>
                        </a:rPr>
                        <a:t>Petrol</a:t>
                      </a:r>
                      <a:r>
                        <a:rPr lang="en-ZA" b="1" baseline="0" dirty="0" smtClean="0">
                          <a:solidFill>
                            <a:schemeClr val="tx1"/>
                          </a:solidFill>
                        </a:rPr>
                        <a:t> (litres)</a:t>
                      </a:r>
                      <a:endParaRPr lang="en-GB" b="1" dirty="0">
                        <a:solidFill>
                          <a:schemeClr val="tx1"/>
                        </a:solidFill>
                      </a:endParaRPr>
                    </a:p>
                  </a:txBody>
                  <a:tcPr>
                    <a:solidFill>
                      <a:srgbClr val="9FC8CD"/>
                    </a:solidFill>
                  </a:tcPr>
                </a:tc>
                <a:tc>
                  <a:txBody>
                    <a:bodyPr/>
                    <a:lstStyle/>
                    <a:p>
                      <a:pPr algn="ctr"/>
                      <a:r>
                        <a:rPr lang="en-ZA" b="0" dirty="0" smtClean="0">
                          <a:solidFill>
                            <a:schemeClr val="tx1"/>
                          </a:solidFill>
                        </a:rPr>
                        <a:t>0</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2</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4</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6</a:t>
                      </a:r>
                      <a:endParaRPr lang="en-GB" b="0" dirty="0">
                        <a:solidFill>
                          <a:schemeClr val="tx1"/>
                        </a:solidFill>
                      </a:endParaRPr>
                    </a:p>
                  </a:txBody>
                  <a:tcPr>
                    <a:solidFill>
                      <a:srgbClr val="D8E8EA"/>
                    </a:solidFill>
                  </a:tcPr>
                </a:tc>
              </a:tr>
              <a:tr h="370840">
                <a:tc>
                  <a:txBody>
                    <a:bodyPr/>
                    <a:lstStyle/>
                    <a:p>
                      <a:r>
                        <a:rPr lang="en-ZA" dirty="0" smtClean="0">
                          <a:solidFill>
                            <a:schemeClr val="tx1"/>
                          </a:solidFill>
                        </a:rPr>
                        <a:t>Cost (R) </a:t>
                      </a:r>
                      <a:endParaRPr lang="en-GB" dirty="0">
                        <a:solidFill>
                          <a:schemeClr val="tx1"/>
                        </a:solidFill>
                      </a:endParaRPr>
                    </a:p>
                  </a:txBody>
                  <a:tcPr>
                    <a:solidFill>
                      <a:srgbClr val="9FC8CD"/>
                    </a:solidFill>
                  </a:tcPr>
                </a:tc>
                <a:tc>
                  <a:txBody>
                    <a:bodyPr/>
                    <a:lstStyle/>
                    <a:p>
                      <a:pPr algn="ctr"/>
                      <a:r>
                        <a:rPr lang="en-ZA" b="0" dirty="0" smtClean="0">
                          <a:solidFill>
                            <a:schemeClr val="tx1"/>
                          </a:solidFill>
                        </a:rPr>
                        <a:t>0</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30</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60</a:t>
                      </a:r>
                      <a:endParaRPr lang="en-GB" b="0" dirty="0">
                        <a:solidFill>
                          <a:schemeClr val="tx1"/>
                        </a:solidFill>
                      </a:endParaRPr>
                    </a:p>
                  </a:txBody>
                  <a:tcPr>
                    <a:solidFill>
                      <a:srgbClr val="D8E8EA"/>
                    </a:solidFill>
                  </a:tcPr>
                </a:tc>
                <a:tc>
                  <a:txBody>
                    <a:bodyPr/>
                    <a:lstStyle/>
                    <a:p>
                      <a:pPr algn="ctr"/>
                      <a:r>
                        <a:rPr lang="en-ZA" b="0" dirty="0" smtClean="0">
                          <a:solidFill>
                            <a:schemeClr val="tx1"/>
                          </a:solidFill>
                        </a:rPr>
                        <a:t>90</a:t>
                      </a:r>
                      <a:endParaRPr lang="en-GB" b="0" dirty="0">
                        <a:solidFill>
                          <a:schemeClr val="tx1"/>
                        </a:solidFill>
                      </a:endParaRPr>
                    </a:p>
                  </a:txBody>
                  <a:tcPr>
                    <a:solidFill>
                      <a:srgbClr val="D8E8EA"/>
                    </a:solidFill>
                  </a:tcPr>
                </a:tc>
              </a:tr>
            </a:tbl>
          </a:graphicData>
        </a:graphic>
      </p:graphicFrame>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179366"/>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11"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Move between different representations of relationships in workplace contexts</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15</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413416" y="2925087"/>
            <a:ext cx="1432562" cy="1339088"/>
            <a:chOff x="4789076" y="3180360"/>
            <a:chExt cx="1432562" cy="1339088"/>
          </a:xfrm>
        </p:grpSpPr>
        <p:cxnSp>
          <p:nvCxnSpPr>
            <p:cNvPr id="20" name="Straight Connector 19"/>
            <p:cNvCxnSpPr/>
            <p:nvPr/>
          </p:nvCxnSpPr>
          <p:spPr>
            <a:xfrm>
              <a:off x="4803228" y="3180360"/>
              <a:ext cx="0" cy="1339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89076" y="4519448"/>
              <a:ext cx="14325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
        <p:nvSpPr>
          <p:cNvPr id="7" name="Rectangle 6"/>
          <p:cNvSpPr/>
          <p:nvPr/>
        </p:nvSpPr>
        <p:spPr>
          <a:xfrm>
            <a:off x="498075" y="5029030"/>
            <a:ext cx="7387038" cy="110467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GB" sz="3200" b="1" dirty="0" smtClean="0">
                <a:solidFill>
                  <a:schemeClr val="bg1"/>
                </a:solidFill>
              </a:rPr>
              <a:t>2</a:t>
            </a:r>
            <a:endParaRPr lang="en-ZA" sz="3200" dirty="0" smtClean="0">
              <a:solidFill>
                <a:schemeClr val="bg1"/>
              </a:solidFill>
            </a:endParaRPr>
          </a:p>
        </p:txBody>
      </p:sp>
      <p:sp>
        <p:nvSpPr>
          <p:cNvPr id="9" name="TextBox 8"/>
          <p:cNvSpPr txBox="1"/>
          <p:nvPr/>
        </p:nvSpPr>
        <p:spPr>
          <a:xfrm>
            <a:off x="1230203" y="5290714"/>
            <a:ext cx="6431837" cy="584775"/>
          </a:xfrm>
          <a:prstGeom prst="rect">
            <a:avLst/>
          </a:prstGeom>
          <a:noFill/>
        </p:spPr>
        <p:txBody>
          <a:bodyPr wrap="square" rtlCol="0">
            <a:spAutoFit/>
          </a:bodyPr>
          <a:lstStyle/>
          <a:p>
            <a:r>
              <a:rPr lang="en-ZA" altLang="en-US" sz="1600" dirty="0">
                <a:sym typeface="+mn-ea"/>
              </a:rPr>
              <a:t>Give your graph a title, usually stating the effect of one variable compared to another, </a:t>
            </a:r>
            <a:r>
              <a:rPr lang="en-ZA" altLang="en-US" sz="1600" dirty="0" smtClean="0">
                <a:sym typeface="+mn-ea"/>
              </a:rPr>
              <a:t>e.g</a:t>
            </a:r>
            <a:r>
              <a:rPr lang="en-ZA" altLang="en-US" sz="1600" dirty="0">
                <a:sym typeface="+mn-ea"/>
              </a:rPr>
              <a:t>. “Graph of cost versus time”.</a:t>
            </a:r>
          </a:p>
        </p:txBody>
      </p:sp>
      <p:sp>
        <p:nvSpPr>
          <p:cNvPr id="10" name="Rectangle 9"/>
          <p:cNvSpPr/>
          <p:nvPr/>
        </p:nvSpPr>
        <p:spPr>
          <a:xfrm>
            <a:off x="1116284" y="5110725"/>
            <a:ext cx="45719" cy="944224"/>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sp>
        <p:nvSpPr>
          <p:cNvPr id="32" name="TextBox 31"/>
          <p:cNvSpPr txBox="1"/>
          <p:nvPr/>
        </p:nvSpPr>
        <p:spPr>
          <a:xfrm>
            <a:off x="4639815" y="2152565"/>
            <a:ext cx="2748958" cy="369332"/>
          </a:xfrm>
          <a:prstGeom prst="rect">
            <a:avLst/>
          </a:prstGeom>
          <a:noFill/>
        </p:spPr>
        <p:txBody>
          <a:bodyPr wrap="none" rtlCol="0">
            <a:spAutoFit/>
          </a:bodyPr>
          <a:lstStyle/>
          <a:p>
            <a:r>
              <a:rPr lang="en-ZA" b="1" dirty="0" smtClean="0"/>
              <a:t>Graph of cost versus petrol</a:t>
            </a:r>
            <a:endParaRPr lang="en-GB" b="1" dirty="0"/>
          </a:p>
        </p:txBody>
      </p:sp>
      <p:graphicFrame>
        <p:nvGraphicFramePr>
          <p:cNvPr id="33" name="Table 32"/>
          <p:cNvGraphicFramePr>
            <a:graphicFrameLocks noGrp="1"/>
          </p:cNvGraphicFramePr>
          <p:nvPr/>
        </p:nvGraphicFramePr>
        <p:xfrm>
          <a:off x="844544" y="3201603"/>
          <a:ext cx="2894168" cy="664284"/>
        </p:xfrm>
        <a:graphic>
          <a:graphicData uri="http://schemas.openxmlformats.org/drawingml/2006/table">
            <a:tbl>
              <a:tblPr firstRow="1" bandRow="1">
                <a:tableStyleId>{5C22544A-7EE6-4342-B048-85BDC9FD1C3A}</a:tableStyleId>
              </a:tblPr>
              <a:tblGrid>
                <a:gridCol w="1151270"/>
                <a:gridCol w="376553"/>
                <a:gridCol w="493986"/>
                <a:gridCol w="430925"/>
                <a:gridCol w="441434"/>
              </a:tblGrid>
              <a:tr h="332142">
                <a:tc>
                  <a:txBody>
                    <a:bodyPr/>
                    <a:lstStyle/>
                    <a:p>
                      <a:r>
                        <a:rPr lang="en-ZA" sz="1400" b="1" dirty="0" smtClean="0">
                          <a:solidFill>
                            <a:schemeClr val="tx1"/>
                          </a:solidFill>
                        </a:rPr>
                        <a:t>Petrol</a:t>
                      </a:r>
                      <a:r>
                        <a:rPr lang="en-ZA" sz="1400" b="1" baseline="0" dirty="0" smtClean="0">
                          <a:solidFill>
                            <a:schemeClr val="tx1"/>
                          </a:solidFill>
                        </a:rPr>
                        <a:t> (litres)</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2</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4</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a:t>
                      </a:r>
                      <a:endParaRPr lang="en-GB" sz="1400" b="0" dirty="0">
                        <a:solidFill>
                          <a:schemeClr val="tx1"/>
                        </a:solidFill>
                      </a:endParaRPr>
                    </a:p>
                  </a:txBody>
                  <a:tcPr>
                    <a:solidFill>
                      <a:srgbClr val="D8E8EA"/>
                    </a:solidFill>
                  </a:tcPr>
                </a:tc>
              </a:tr>
              <a:tr h="332142">
                <a:tc>
                  <a:txBody>
                    <a:bodyPr/>
                    <a:lstStyle/>
                    <a:p>
                      <a:r>
                        <a:rPr lang="en-ZA" sz="1400" b="1" dirty="0" smtClean="0">
                          <a:solidFill>
                            <a:schemeClr val="tx1"/>
                          </a:solidFill>
                        </a:rPr>
                        <a:t>Cost (R) </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30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90</a:t>
                      </a:r>
                      <a:endParaRPr lang="en-GB" sz="1400" b="0" dirty="0">
                        <a:solidFill>
                          <a:schemeClr val="tx1"/>
                        </a:solidFill>
                      </a:endParaRPr>
                    </a:p>
                  </a:txBody>
                  <a:tcPr>
                    <a:solidFill>
                      <a:srgbClr val="D8E8EA"/>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
        <p:nvSpPr>
          <p:cNvPr id="7" name="Rectangle 6"/>
          <p:cNvSpPr/>
          <p:nvPr/>
        </p:nvSpPr>
        <p:spPr>
          <a:xfrm>
            <a:off x="498075" y="5029030"/>
            <a:ext cx="7387038" cy="110467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GB" sz="3200" b="1" dirty="0" smtClean="0">
                <a:solidFill>
                  <a:schemeClr val="bg1"/>
                </a:solidFill>
              </a:rPr>
              <a:t>3</a:t>
            </a:r>
            <a:endParaRPr lang="en-ZA" sz="3200" dirty="0" smtClean="0">
              <a:solidFill>
                <a:schemeClr val="bg1"/>
              </a:solidFill>
            </a:endParaRPr>
          </a:p>
        </p:txBody>
      </p:sp>
      <p:sp>
        <p:nvSpPr>
          <p:cNvPr id="9" name="TextBox 8"/>
          <p:cNvSpPr txBox="1"/>
          <p:nvPr/>
        </p:nvSpPr>
        <p:spPr>
          <a:xfrm>
            <a:off x="1230203" y="5403223"/>
            <a:ext cx="6431837" cy="338554"/>
          </a:xfrm>
          <a:prstGeom prst="rect">
            <a:avLst/>
          </a:prstGeom>
          <a:noFill/>
        </p:spPr>
        <p:txBody>
          <a:bodyPr wrap="square" rtlCol="0">
            <a:spAutoFit/>
          </a:bodyPr>
          <a:lstStyle/>
          <a:p>
            <a:r>
              <a:rPr lang="en-ZA" altLang="en-US" sz="1600" dirty="0">
                <a:sym typeface="+mn-ea"/>
              </a:rPr>
              <a:t>Choose an appropriate scale to make your graph clear and easy to read.</a:t>
            </a:r>
          </a:p>
        </p:txBody>
      </p:sp>
      <p:sp>
        <p:nvSpPr>
          <p:cNvPr id="10" name="Rectangle 9"/>
          <p:cNvSpPr/>
          <p:nvPr/>
        </p:nvSpPr>
        <p:spPr>
          <a:xfrm>
            <a:off x="1116284" y="5110725"/>
            <a:ext cx="45719" cy="94422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sp>
        <p:nvSpPr>
          <p:cNvPr id="32" name="TextBox 31"/>
          <p:cNvSpPr txBox="1"/>
          <p:nvPr/>
        </p:nvSpPr>
        <p:spPr>
          <a:xfrm>
            <a:off x="4639815" y="2152565"/>
            <a:ext cx="2748958" cy="369332"/>
          </a:xfrm>
          <a:prstGeom prst="rect">
            <a:avLst/>
          </a:prstGeom>
          <a:noFill/>
        </p:spPr>
        <p:txBody>
          <a:bodyPr wrap="none" rtlCol="0">
            <a:spAutoFit/>
          </a:bodyPr>
          <a:lstStyle/>
          <a:p>
            <a:r>
              <a:rPr lang="en-ZA" b="1" dirty="0" smtClean="0"/>
              <a:t>Graph of cost versus petrol</a:t>
            </a:r>
            <a:endParaRPr lang="en-GB" b="1" dirty="0"/>
          </a:p>
        </p:txBody>
      </p:sp>
      <p:graphicFrame>
        <p:nvGraphicFramePr>
          <p:cNvPr id="33" name="Table 32"/>
          <p:cNvGraphicFramePr>
            <a:graphicFrameLocks noGrp="1"/>
          </p:cNvGraphicFramePr>
          <p:nvPr/>
        </p:nvGraphicFramePr>
        <p:xfrm>
          <a:off x="844544" y="3201603"/>
          <a:ext cx="2894168" cy="664284"/>
        </p:xfrm>
        <a:graphic>
          <a:graphicData uri="http://schemas.openxmlformats.org/drawingml/2006/table">
            <a:tbl>
              <a:tblPr firstRow="1" bandRow="1">
                <a:tableStyleId>{5C22544A-7EE6-4342-B048-85BDC9FD1C3A}</a:tableStyleId>
              </a:tblPr>
              <a:tblGrid>
                <a:gridCol w="1151270"/>
                <a:gridCol w="376553"/>
                <a:gridCol w="493986"/>
                <a:gridCol w="430925"/>
                <a:gridCol w="441434"/>
              </a:tblGrid>
              <a:tr h="332142">
                <a:tc>
                  <a:txBody>
                    <a:bodyPr/>
                    <a:lstStyle/>
                    <a:p>
                      <a:r>
                        <a:rPr lang="en-ZA" sz="1400" b="1" dirty="0" smtClean="0">
                          <a:solidFill>
                            <a:schemeClr val="tx1"/>
                          </a:solidFill>
                        </a:rPr>
                        <a:t>Petrol</a:t>
                      </a:r>
                      <a:r>
                        <a:rPr lang="en-ZA" sz="1400" b="1" baseline="0" dirty="0" smtClean="0">
                          <a:solidFill>
                            <a:schemeClr val="tx1"/>
                          </a:solidFill>
                        </a:rPr>
                        <a:t> (litres)</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2</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4</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a:t>
                      </a:r>
                      <a:endParaRPr lang="en-GB" sz="1400" b="0" dirty="0">
                        <a:solidFill>
                          <a:schemeClr val="tx1"/>
                        </a:solidFill>
                      </a:endParaRPr>
                    </a:p>
                  </a:txBody>
                  <a:tcPr>
                    <a:solidFill>
                      <a:srgbClr val="D8E8EA"/>
                    </a:solidFill>
                  </a:tcPr>
                </a:tc>
              </a:tr>
              <a:tr h="332142">
                <a:tc>
                  <a:txBody>
                    <a:bodyPr/>
                    <a:lstStyle/>
                    <a:p>
                      <a:r>
                        <a:rPr lang="en-ZA" sz="1400" b="1" dirty="0" smtClean="0">
                          <a:solidFill>
                            <a:schemeClr val="tx1"/>
                          </a:solidFill>
                        </a:rPr>
                        <a:t>Cost (R) </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30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90</a:t>
                      </a:r>
                      <a:endParaRPr lang="en-GB" sz="1400" b="0" dirty="0">
                        <a:solidFill>
                          <a:schemeClr val="tx1"/>
                        </a:solidFill>
                      </a:endParaRPr>
                    </a:p>
                  </a:txBody>
                  <a:tcPr>
                    <a:solidFill>
                      <a:srgbClr val="D8E8EA"/>
                    </a:solidFill>
                  </a:tcPr>
                </a:tc>
              </a:tr>
            </a:tbl>
          </a:graphicData>
        </a:graphic>
      </p:graphicFrame>
      <p:grpSp>
        <p:nvGrpSpPr>
          <p:cNvPr id="6" name="Group 5"/>
          <p:cNvGrpSpPr/>
          <p:nvPr/>
        </p:nvGrpSpPr>
        <p:grpSpPr>
          <a:xfrm>
            <a:off x="5413416" y="2925087"/>
            <a:ext cx="1432562" cy="1339088"/>
            <a:chOff x="4789076" y="3180360"/>
            <a:chExt cx="1432562" cy="1339088"/>
          </a:xfrm>
        </p:grpSpPr>
        <p:cxnSp>
          <p:nvCxnSpPr>
            <p:cNvPr id="5" name="Straight Connector 4"/>
            <p:cNvCxnSpPr/>
            <p:nvPr/>
          </p:nvCxnSpPr>
          <p:spPr>
            <a:xfrm>
              <a:off x="4803228" y="3180360"/>
              <a:ext cx="0" cy="1339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89076" y="4519448"/>
              <a:ext cx="14325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a:off x="1786759" y="3720654"/>
            <a:ext cx="0" cy="493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8721" y="4183447"/>
            <a:ext cx="3009991" cy="369332"/>
          </a:xfrm>
          <a:prstGeom prst="rect">
            <a:avLst/>
          </a:prstGeom>
          <a:noFill/>
        </p:spPr>
        <p:txBody>
          <a:bodyPr wrap="none" rtlCol="0">
            <a:spAutoFit/>
          </a:bodyPr>
          <a:lstStyle/>
          <a:p>
            <a:r>
              <a:rPr lang="en-ZA" b="1" dirty="0" smtClean="0">
                <a:solidFill>
                  <a:srgbClr val="FF0000"/>
                </a:solidFill>
              </a:rPr>
              <a:t>Highest value rounded off: 90</a:t>
            </a:r>
            <a:endParaRPr lang="en-GB" b="1" dirty="0">
              <a:solidFill>
                <a:srgbClr val="FF0000"/>
              </a:solidFill>
            </a:endParaRPr>
          </a:p>
        </p:txBody>
      </p:sp>
      <p:cxnSp>
        <p:nvCxnSpPr>
          <p:cNvPr id="18" name="Straight Arrow Connector 17"/>
          <p:cNvCxnSpPr/>
          <p:nvPr/>
        </p:nvCxnSpPr>
        <p:spPr>
          <a:xfrm flipV="1">
            <a:off x="1797269" y="2740353"/>
            <a:ext cx="0" cy="493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8721" y="2348430"/>
            <a:ext cx="2892971" cy="369332"/>
          </a:xfrm>
          <a:prstGeom prst="rect">
            <a:avLst/>
          </a:prstGeom>
          <a:noFill/>
        </p:spPr>
        <p:txBody>
          <a:bodyPr wrap="none" rtlCol="0">
            <a:spAutoFit/>
          </a:bodyPr>
          <a:lstStyle/>
          <a:p>
            <a:r>
              <a:rPr lang="en-ZA" b="1" dirty="0" smtClean="0">
                <a:solidFill>
                  <a:srgbClr val="FF0000"/>
                </a:solidFill>
              </a:rPr>
              <a:t>Highest value rounded off: 6</a:t>
            </a:r>
            <a:endParaRPr lang="en-GB" b="1" dirty="0">
              <a:solidFill>
                <a:srgbClr val="FF0000"/>
              </a:solidFill>
            </a:endParaRPr>
          </a:p>
        </p:txBody>
      </p:sp>
      <p:cxnSp>
        <p:nvCxnSpPr>
          <p:cNvPr id="21" name="Straight Connector 20"/>
          <p:cNvCxnSpPr/>
          <p:nvPr/>
        </p:nvCxnSpPr>
        <p:spPr>
          <a:xfrm>
            <a:off x="5763132" y="4264174"/>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46755" y="425891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16987" y="4258455"/>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73997" y="4296689"/>
            <a:ext cx="288862" cy="338554"/>
          </a:xfrm>
          <a:prstGeom prst="rect">
            <a:avLst/>
          </a:prstGeom>
          <a:noFill/>
        </p:spPr>
        <p:txBody>
          <a:bodyPr wrap="none" rtlCol="0">
            <a:spAutoFit/>
          </a:bodyPr>
          <a:lstStyle/>
          <a:p>
            <a:r>
              <a:rPr lang="en-ZA" sz="1600" b="1" dirty="0" smtClean="0">
                <a:solidFill>
                  <a:srgbClr val="FF0000"/>
                </a:solidFill>
              </a:rPr>
              <a:t>6</a:t>
            </a:r>
            <a:endParaRPr lang="en-GB" sz="1600" b="1" dirty="0">
              <a:solidFill>
                <a:srgbClr val="FF0000"/>
              </a:solidFill>
            </a:endParaRPr>
          </a:p>
        </p:txBody>
      </p:sp>
      <p:cxnSp>
        <p:nvCxnSpPr>
          <p:cNvPr id="28" name="Straight Connector 27"/>
          <p:cNvCxnSpPr/>
          <p:nvPr/>
        </p:nvCxnSpPr>
        <p:spPr>
          <a:xfrm rot="16200000">
            <a:off x="5374406" y="3924583"/>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5369150" y="3540960"/>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a:off x="5368687" y="317072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960772" y="3042060"/>
            <a:ext cx="393056" cy="338554"/>
          </a:xfrm>
          <a:prstGeom prst="rect">
            <a:avLst/>
          </a:prstGeom>
          <a:noFill/>
        </p:spPr>
        <p:txBody>
          <a:bodyPr wrap="none" rtlCol="0">
            <a:spAutoFit/>
          </a:bodyPr>
          <a:lstStyle/>
          <a:p>
            <a:r>
              <a:rPr lang="en-ZA" sz="1600" b="1" dirty="0" smtClean="0">
                <a:solidFill>
                  <a:srgbClr val="FF0000"/>
                </a:solidFill>
              </a:rPr>
              <a:t>90</a:t>
            </a:r>
            <a:endParaRPr lang="en-GB" sz="1600" b="1" dirty="0">
              <a:solidFill>
                <a:srgbClr val="FF0000"/>
              </a:solidFill>
            </a:endParaRPr>
          </a:p>
        </p:txBody>
      </p:sp>
      <p:sp>
        <p:nvSpPr>
          <p:cNvPr id="35" name="TextBox 34"/>
          <p:cNvSpPr txBox="1"/>
          <p:nvPr/>
        </p:nvSpPr>
        <p:spPr>
          <a:xfrm>
            <a:off x="5162260" y="4198824"/>
            <a:ext cx="288862" cy="338554"/>
          </a:xfrm>
          <a:prstGeom prst="rect">
            <a:avLst/>
          </a:prstGeom>
          <a:noFill/>
        </p:spPr>
        <p:txBody>
          <a:bodyPr wrap="none" rtlCol="0">
            <a:spAutoFit/>
          </a:bodyPr>
          <a:lstStyle/>
          <a:p>
            <a:r>
              <a:rPr lang="en-ZA" sz="1600" b="1" dirty="0" smtClean="0"/>
              <a:t>0</a:t>
            </a:r>
            <a:endParaRPr lang="en-GB"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53" presetClass="entr" presetSubtype="16" fill="hold" nodeType="with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 calcmode="lin" valueType="num">
                                      <p:cBhvr>
                                        <p:cTn id="40"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cTn>
                              </p:par>
                              <p:par>
                                <p:cTn id="58" presetID="22" presetClass="entr" presetSubtype="1"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up)">
                                      <p:cBhvr>
                                        <p:cTn id="60" dur="500"/>
                                        <p:tgtEl>
                                          <p:spTgt spid="24"/>
                                        </p:tgtEl>
                                      </p:cBhvr>
                                    </p:animEffect>
                                  </p:childTnLst>
                                </p:cTn>
                              </p:par>
                              <p:par>
                                <p:cTn id="61" presetID="22" presetClass="entr" presetSubtype="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up)">
                                      <p:cBhvr>
                                        <p:cTn id="63" dur="500"/>
                                        <p:tgtEl>
                                          <p:spTgt spid="25"/>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22" presetClass="entr" presetSubtype="2"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right)">
                                      <p:cBhvr>
                                        <p:cTn id="76" dur="500"/>
                                        <p:tgtEl>
                                          <p:spTgt spid="28"/>
                                        </p:tgtEl>
                                      </p:cBhvr>
                                    </p:animEffect>
                                  </p:childTnLst>
                                </p:cTn>
                              </p:par>
                              <p:par>
                                <p:cTn id="77" presetID="22" presetClass="entr" presetSubtype="2"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right)">
                                      <p:cBhvr>
                                        <p:cTn id="79" dur="500"/>
                                        <p:tgtEl>
                                          <p:spTgt spid="29"/>
                                        </p:tgtEl>
                                      </p:cBhvr>
                                    </p:animEffect>
                                  </p:childTnLst>
                                </p:cTn>
                              </p:par>
                              <p:par>
                                <p:cTn id="80" presetID="22" presetClass="entr" presetSubtype="2"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right)">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32" grpId="0"/>
      <p:bldP spid="17" grpId="0"/>
      <p:bldP spid="22"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
        <p:nvSpPr>
          <p:cNvPr id="7" name="Rectangle 6"/>
          <p:cNvSpPr/>
          <p:nvPr/>
        </p:nvSpPr>
        <p:spPr>
          <a:xfrm>
            <a:off x="498075" y="5029030"/>
            <a:ext cx="7387038" cy="110467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ZA" sz="3200" b="1" dirty="0">
                <a:solidFill>
                  <a:schemeClr val="bg1"/>
                </a:solidFill>
              </a:rPr>
              <a:t>4</a:t>
            </a:r>
            <a:endParaRPr lang="en-ZA" sz="3200" dirty="0" smtClean="0">
              <a:solidFill>
                <a:schemeClr val="bg1"/>
              </a:solidFill>
            </a:endParaRPr>
          </a:p>
        </p:txBody>
      </p:sp>
      <p:sp>
        <p:nvSpPr>
          <p:cNvPr id="9" name="TextBox 8"/>
          <p:cNvSpPr txBox="1"/>
          <p:nvPr/>
        </p:nvSpPr>
        <p:spPr>
          <a:xfrm>
            <a:off x="1230203" y="5424243"/>
            <a:ext cx="6431837" cy="338554"/>
          </a:xfrm>
          <a:prstGeom prst="rect">
            <a:avLst/>
          </a:prstGeom>
          <a:noFill/>
        </p:spPr>
        <p:txBody>
          <a:bodyPr wrap="square" rtlCol="0">
            <a:spAutoFit/>
          </a:bodyPr>
          <a:lstStyle/>
          <a:p>
            <a:r>
              <a:rPr lang="en-ZA" altLang="en-US" sz="1600" dirty="0">
                <a:sym typeface="+mn-ea"/>
              </a:rPr>
              <a:t>Label both the axes and write the units in which the values are measured.</a:t>
            </a:r>
          </a:p>
        </p:txBody>
      </p:sp>
      <p:sp>
        <p:nvSpPr>
          <p:cNvPr id="10" name="Rectangle 9"/>
          <p:cNvSpPr/>
          <p:nvPr/>
        </p:nvSpPr>
        <p:spPr>
          <a:xfrm>
            <a:off x="1116284" y="5110725"/>
            <a:ext cx="45719" cy="944224"/>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sp>
        <p:nvSpPr>
          <p:cNvPr id="32" name="TextBox 31"/>
          <p:cNvSpPr txBox="1"/>
          <p:nvPr/>
        </p:nvSpPr>
        <p:spPr>
          <a:xfrm>
            <a:off x="4639815" y="2152565"/>
            <a:ext cx="2748958" cy="369332"/>
          </a:xfrm>
          <a:prstGeom prst="rect">
            <a:avLst/>
          </a:prstGeom>
          <a:noFill/>
        </p:spPr>
        <p:txBody>
          <a:bodyPr wrap="none" rtlCol="0">
            <a:spAutoFit/>
          </a:bodyPr>
          <a:lstStyle/>
          <a:p>
            <a:r>
              <a:rPr lang="en-ZA" b="1" dirty="0" smtClean="0"/>
              <a:t>Graph of cost versus petrol</a:t>
            </a:r>
            <a:endParaRPr lang="en-GB" b="1" dirty="0"/>
          </a:p>
        </p:txBody>
      </p:sp>
      <p:graphicFrame>
        <p:nvGraphicFramePr>
          <p:cNvPr id="33" name="Table 32"/>
          <p:cNvGraphicFramePr>
            <a:graphicFrameLocks noGrp="1"/>
          </p:cNvGraphicFramePr>
          <p:nvPr/>
        </p:nvGraphicFramePr>
        <p:xfrm>
          <a:off x="844544" y="3201603"/>
          <a:ext cx="2894168" cy="664284"/>
        </p:xfrm>
        <a:graphic>
          <a:graphicData uri="http://schemas.openxmlformats.org/drawingml/2006/table">
            <a:tbl>
              <a:tblPr firstRow="1" bandRow="1">
                <a:tableStyleId>{5C22544A-7EE6-4342-B048-85BDC9FD1C3A}</a:tableStyleId>
              </a:tblPr>
              <a:tblGrid>
                <a:gridCol w="1151270"/>
                <a:gridCol w="376553"/>
                <a:gridCol w="493986"/>
                <a:gridCol w="430925"/>
                <a:gridCol w="441434"/>
              </a:tblGrid>
              <a:tr h="332142">
                <a:tc>
                  <a:txBody>
                    <a:bodyPr/>
                    <a:lstStyle/>
                    <a:p>
                      <a:r>
                        <a:rPr lang="en-ZA" sz="1400" b="1" dirty="0" smtClean="0">
                          <a:solidFill>
                            <a:schemeClr val="tx1"/>
                          </a:solidFill>
                        </a:rPr>
                        <a:t>Petrol</a:t>
                      </a:r>
                      <a:r>
                        <a:rPr lang="en-ZA" sz="1400" b="1" baseline="0" dirty="0" smtClean="0">
                          <a:solidFill>
                            <a:schemeClr val="tx1"/>
                          </a:solidFill>
                        </a:rPr>
                        <a:t> (litres)</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2</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4</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a:t>
                      </a:r>
                      <a:endParaRPr lang="en-GB" sz="1400" b="0" dirty="0">
                        <a:solidFill>
                          <a:schemeClr val="tx1"/>
                        </a:solidFill>
                      </a:endParaRPr>
                    </a:p>
                  </a:txBody>
                  <a:tcPr>
                    <a:solidFill>
                      <a:srgbClr val="D8E8EA"/>
                    </a:solidFill>
                  </a:tcPr>
                </a:tc>
              </a:tr>
              <a:tr h="332142">
                <a:tc>
                  <a:txBody>
                    <a:bodyPr/>
                    <a:lstStyle/>
                    <a:p>
                      <a:r>
                        <a:rPr lang="en-ZA" sz="1400" b="1" dirty="0" smtClean="0">
                          <a:solidFill>
                            <a:schemeClr val="tx1"/>
                          </a:solidFill>
                        </a:rPr>
                        <a:t>Cost (R) </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30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90</a:t>
                      </a:r>
                      <a:endParaRPr lang="en-GB" sz="1400" b="0" dirty="0">
                        <a:solidFill>
                          <a:schemeClr val="tx1"/>
                        </a:solidFill>
                      </a:endParaRPr>
                    </a:p>
                  </a:txBody>
                  <a:tcPr>
                    <a:solidFill>
                      <a:srgbClr val="D8E8EA"/>
                    </a:solidFill>
                  </a:tcPr>
                </a:tc>
              </a:tr>
            </a:tbl>
          </a:graphicData>
        </a:graphic>
      </p:graphicFrame>
      <p:grpSp>
        <p:nvGrpSpPr>
          <p:cNvPr id="38" name="Group 37"/>
          <p:cNvGrpSpPr/>
          <p:nvPr/>
        </p:nvGrpSpPr>
        <p:grpSpPr>
          <a:xfrm>
            <a:off x="5413416" y="2925087"/>
            <a:ext cx="1432562" cy="1339088"/>
            <a:chOff x="4789076" y="3180360"/>
            <a:chExt cx="1432562" cy="1339088"/>
          </a:xfrm>
        </p:grpSpPr>
        <p:cxnSp>
          <p:nvCxnSpPr>
            <p:cNvPr id="39" name="Straight Connector 38"/>
            <p:cNvCxnSpPr/>
            <p:nvPr/>
          </p:nvCxnSpPr>
          <p:spPr>
            <a:xfrm>
              <a:off x="4803228" y="3180360"/>
              <a:ext cx="0" cy="1339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89076" y="4519448"/>
              <a:ext cx="14325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5763132" y="4264174"/>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46755" y="425891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16987" y="4258455"/>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373997" y="4315069"/>
            <a:ext cx="288862" cy="338554"/>
          </a:xfrm>
          <a:prstGeom prst="rect">
            <a:avLst/>
          </a:prstGeom>
          <a:noFill/>
        </p:spPr>
        <p:txBody>
          <a:bodyPr wrap="none" rtlCol="0">
            <a:spAutoFit/>
          </a:bodyPr>
          <a:lstStyle/>
          <a:p>
            <a:r>
              <a:rPr lang="en-ZA" sz="1600" b="1" dirty="0" smtClean="0"/>
              <a:t>6</a:t>
            </a:r>
            <a:endParaRPr lang="en-GB" sz="1600" b="1" dirty="0"/>
          </a:p>
        </p:txBody>
      </p:sp>
      <p:cxnSp>
        <p:nvCxnSpPr>
          <p:cNvPr id="45" name="Straight Connector 44"/>
          <p:cNvCxnSpPr/>
          <p:nvPr/>
        </p:nvCxnSpPr>
        <p:spPr>
          <a:xfrm rot="16200000">
            <a:off x="5374406" y="3924583"/>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5369150" y="3540960"/>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5368687" y="317072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60772" y="3042060"/>
            <a:ext cx="393056" cy="338554"/>
          </a:xfrm>
          <a:prstGeom prst="rect">
            <a:avLst/>
          </a:prstGeom>
          <a:noFill/>
        </p:spPr>
        <p:txBody>
          <a:bodyPr wrap="none" rtlCol="0">
            <a:spAutoFit/>
          </a:bodyPr>
          <a:lstStyle/>
          <a:p>
            <a:r>
              <a:rPr lang="en-ZA" sz="1600" b="1" dirty="0" smtClean="0"/>
              <a:t>90</a:t>
            </a:r>
            <a:endParaRPr lang="en-GB" sz="1600" b="1" dirty="0"/>
          </a:p>
        </p:txBody>
      </p:sp>
      <p:sp>
        <p:nvSpPr>
          <p:cNvPr id="49" name="TextBox 48"/>
          <p:cNvSpPr txBox="1"/>
          <p:nvPr/>
        </p:nvSpPr>
        <p:spPr>
          <a:xfrm>
            <a:off x="5162260" y="4198824"/>
            <a:ext cx="288862" cy="338554"/>
          </a:xfrm>
          <a:prstGeom prst="rect">
            <a:avLst/>
          </a:prstGeom>
          <a:noFill/>
        </p:spPr>
        <p:txBody>
          <a:bodyPr wrap="none" rtlCol="0">
            <a:spAutoFit/>
          </a:bodyPr>
          <a:lstStyle/>
          <a:p>
            <a:r>
              <a:rPr lang="en-ZA" sz="1600" b="1" dirty="0" smtClean="0"/>
              <a:t>0</a:t>
            </a:r>
            <a:endParaRPr lang="en-GB" sz="1600" b="1" dirty="0"/>
          </a:p>
        </p:txBody>
      </p:sp>
      <p:sp>
        <p:nvSpPr>
          <p:cNvPr id="50" name="TextBox 49"/>
          <p:cNvSpPr txBox="1"/>
          <p:nvPr/>
        </p:nvSpPr>
        <p:spPr>
          <a:xfrm>
            <a:off x="5618701" y="4312293"/>
            <a:ext cx="288862" cy="338554"/>
          </a:xfrm>
          <a:prstGeom prst="rect">
            <a:avLst/>
          </a:prstGeom>
          <a:noFill/>
        </p:spPr>
        <p:txBody>
          <a:bodyPr wrap="none" rtlCol="0">
            <a:spAutoFit/>
          </a:bodyPr>
          <a:lstStyle/>
          <a:p>
            <a:r>
              <a:rPr lang="en-ZA" sz="1600" b="1" dirty="0" smtClean="0">
                <a:solidFill>
                  <a:srgbClr val="FF0000"/>
                </a:solidFill>
              </a:rPr>
              <a:t>2</a:t>
            </a:r>
            <a:endParaRPr lang="en-GB" sz="1600" b="1" dirty="0">
              <a:solidFill>
                <a:srgbClr val="FF0000"/>
              </a:solidFill>
            </a:endParaRPr>
          </a:p>
        </p:txBody>
      </p:sp>
      <p:sp>
        <p:nvSpPr>
          <p:cNvPr id="51" name="TextBox 50"/>
          <p:cNvSpPr txBox="1"/>
          <p:nvPr/>
        </p:nvSpPr>
        <p:spPr>
          <a:xfrm>
            <a:off x="6002324" y="4319409"/>
            <a:ext cx="288862" cy="338554"/>
          </a:xfrm>
          <a:prstGeom prst="rect">
            <a:avLst/>
          </a:prstGeom>
          <a:noFill/>
        </p:spPr>
        <p:txBody>
          <a:bodyPr wrap="none" rtlCol="0">
            <a:spAutoFit/>
          </a:bodyPr>
          <a:lstStyle/>
          <a:p>
            <a:r>
              <a:rPr lang="en-ZA" sz="1600" b="1" dirty="0" smtClean="0">
                <a:solidFill>
                  <a:srgbClr val="FF0000"/>
                </a:solidFill>
              </a:rPr>
              <a:t>4</a:t>
            </a:r>
            <a:endParaRPr lang="en-GB" sz="1600" b="1" dirty="0">
              <a:solidFill>
                <a:srgbClr val="FF0000"/>
              </a:solidFill>
            </a:endParaRPr>
          </a:p>
        </p:txBody>
      </p:sp>
      <p:sp>
        <p:nvSpPr>
          <p:cNvPr id="52" name="TextBox 51"/>
          <p:cNvSpPr txBox="1"/>
          <p:nvPr/>
        </p:nvSpPr>
        <p:spPr>
          <a:xfrm>
            <a:off x="4974799" y="3406115"/>
            <a:ext cx="393056" cy="338554"/>
          </a:xfrm>
          <a:prstGeom prst="rect">
            <a:avLst/>
          </a:prstGeom>
          <a:noFill/>
        </p:spPr>
        <p:txBody>
          <a:bodyPr wrap="none" rtlCol="0">
            <a:spAutoFit/>
          </a:bodyPr>
          <a:lstStyle/>
          <a:p>
            <a:r>
              <a:rPr lang="en-ZA" sz="1600" b="1" dirty="0" smtClean="0">
                <a:solidFill>
                  <a:srgbClr val="FF0000"/>
                </a:solidFill>
              </a:rPr>
              <a:t>60</a:t>
            </a:r>
            <a:endParaRPr lang="en-GB" sz="1600" b="1" dirty="0">
              <a:solidFill>
                <a:srgbClr val="FF0000"/>
              </a:solidFill>
            </a:endParaRPr>
          </a:p>
        </p:txBody>
      </p:sp>
      <p:sp>
        <p:nvSpPr>
          <p:cNvPr id="53" name="TextBox 52"/>
          <p:cNvSpPr txBox="1"/>
          <p:nvPr/>
        </p:nvSpPr>
        <p:spPr>
          <a:xfrm>
            <a:off x="4982367" y="3803866"/>
            <a:ext cx="393056" cy="338554"/>
          </a:xfrm>
          <a:prstGeom prst="rect">
            <a:avLst/>
          </a:prstGeom>
          <a:noFill/>
        </p:spPr>
        <p:txBody>
          <a:bodyPr wrap="none" rtlCol="0">
            <a:spAutoFit/>
          </a:bodyPr>
          <a:lstStyle/>
          <a:p>
            <a:r>
              <a:rPr lang="en-ZA" sz="1600" b="1" dirty="0" smtClean="0">
                <a:solidFill>
                  <a:srgbClr val="FF0000"/>
                </a:solidFill>
              </a:rPr>
              <a:t>30</a:t>
            </a:r>
            <a:endParaRPr lang="en-GB" sz="1600" b="1" dirty="0">
              <a:solidFill>
                <a:srgbClr val="FF0000"/>
              </a:solidFill>
            </a:endParaRPr>
          </a:p>
        </p:txBody>
      </p:sp>
      <p:sp>
        <p:nvSpPr>
          <p:cNvPr id="54" name="TextBox 53"/>
          <p:cNvSpPr txBox="1"/>
          <p:nvPr/>
        </p:nvSpPr>
        <p:spPr>
          <a:xfrm>
            <a:off x="5505365" y="4596684"/>
            <a:ext cx="1340495" cy="338554"/>
          </a:xfrm>
          <a:prstGeom prst="rect">
            <a:avLst/>
          </a:prstGeom>
          <a:noFill/>
        </p:spPr>
        <p:txBody>
          <a:bodyPr wrap="none" rtlCol="0">
            <a:spAutoFit/>
          </a:bodyPr>
          <a:lstStyle/>
          <a:p>
            <a:r>
              <a:rPr lang="en-ZA" sz="1600" b="1" dirty="0" smtClean="0">
                <a:solidFill>
                  <a:srgbClr val="FF0000"/>
                </a:solidFill>
              </a:rPr>
              <a:t>Petrol (litres) </a:t>
            </a:r>
            <a:endParaRPr lang="en-GB" sz="1600" b="1" dirty="0">
              <a:solidFill>
                <a:srgbClr val="FF0000"/>
              </a:solidFill>
            </a:endParaRPr>
          </a:p>
        </p:txBody>
      </p:sp>
      <p:sp>
        <p:nvSpPr>
          <p:cNvPr id="55" name="TextBox 54"/>
          <p:cNvSpPr txBox="1"/>
          <p:nvPr/>
        </p:nvSpPr>
        <p:spPr>
          <a:xfrm rot="16200000">
            <a:off x="4140835" y="3429000"/>
            <a:ext cx="1345565" cy="337185"/>
          </a:xfrm>
          <a:prstGeom prst="rect">
            <a:avLst/>
          </a:prstGeom>
          <a:noFill/>
        </p:spPr>
        <p:txBody>
          <a:bodyPr wrap="square" rtlCol="0">
            <a:spAutoFit/>
          </a:bodyPr>
          <a:lstStyle/>
          <a:p>
            <a:r>
              <a:rPr lang="en-ZA" sz="1600" b="1" dirty="0" smtClean="0">
                <a:solidFill>
                  <a:srgbClr val="FF0000"/>
                </a:solidFill>
              </a:rPr>
              <a:t>Cost (rands)</a:t>
            </a:r>
            <a:endParaRPr lang="en-GB" sz="1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500" fill="hold"/>
                                        <p:tgtEl>
                                          <p:spTgt spid="52"/>
                                        </p:tgtEl>
                                        <p:attrNameLst>
                                          <p:attrName>ppt_w</p:attrName>
                                        </p:attrNameLst>
                                      </p:cBhvr>
                                      <p:tavLst>
                                        <p:tav tm="0">
                                          <p:val>
                                            <p:fltVal val="0"/>
                                          </p:val>
                                        </p:tav>
                                        <p:tav tm="100000">
                                          <p:val>
                                            <p:strVal val="#ppt_w"/>
                                          </p:val>
                                        </p:tav>
                                      </p:tavLst>
                                    </p:anim>
                                    <p:anim calcmode="lin" valueType="num">
                                      <p:cBhvr>
                                        <p:cTn id="45" dur="500" fill="hold"/>
                                        <p:tgtEl>
                                          <p:spTgt spid="52"/>
                                        </p:tgtEl>
                                        <p:attrNameLst>
                                          <p:attrName>ppt_h</p:attrName>
                                        </p:attrNameLst>
                                      </p:cBhvr>
                                      <p:tavLst>
                                        <p:tav tm="0">
                                          <p:val>
                                            <p:fltVal val="0"/>
                                          </p:val>
                                        </p:tav>
                                        <p:tav tm="100000">
                                          <p:val>
                                            <p:strVal val="#ppt_h"/>
                                          </p:val>
                                        </p:tav>
                                      </p:tavLst>
                                    </p:anim>
                                    <p:animEffect transition="in" filter="fade">
                                      <p:cBhvr>
                                        <p:cTn id="46" dur="500"/>
                                        <p:tgtEl>
                                          <p:spTgt spid="5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500" fill="hold"/>
                                        <p:tgtEl>
                                          <p:spTgt spid="53"/>
                                        </p:tgtEl>
                                        <p:attrNameLst>
                                          <p:attrName>ppt_w</p:attrName>
                                        </p:attrNameLst>
                                      </p:cBhvr>
                                      <p:tavLst>
                                        <p:tav tm="0">
                                          <p:val>
                                            <p:fltVal val="0"/>
                                          </p:val>
                                        </p:tav>
                                        <p:tav tm="100000">
                                          <p:val>
                                            <p:strVal val="#ppt_w"/>
                                          </p:val>
                                        </p:tav>
                                      </p:tavLst>
                                    </p:anim>
                                    <p:anim calcmode="lin" valueType="num">
                                      <p:cBhvr>
                                        <p:cTn id="50" dur="500" fill="hold"/>
                                        <p:tgtEl>
                                          <p:spTgt spid="53"/>
                                        </p:tgtEl>
                                        <p:attrNameLst>
                                          <p:attrName>ppt_h</p:attrName>
                                        </p:attrNameLst>
                                      </p:cBhvr>
                                      <p:tavLst>
                                        <p:tav tm="0">
                                          <p:val>
                                            <p:fltVal val="0"/>
                                          </p:val>
                                        </p:tav>
                                        <p:tav tm="100000">
                                          <p:val>
                                            <p:strVal val="#ppt_h"/>
                                          </p:val>
                                        </p:tav>
                                      </p:tavLst>
                                    </p:anim>
                                    <p:animEffect transition="in" filter="fade">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p:cTn id="56" dur="500" fill="hold"/>
                                        <p:tgtEl>
                                          <p:spTgt spid="54"/>
                                        </p:tgtEl>
                                        <p:attrNameLst>
                                          <p:attrName>ppt_w</p:attrName>
                                        </p:attrNameLst>
                                      </p:cBhvr>
                                      <p:tavLst>
                                        <p:tav tm="0">
                                          <p:val>
                                            <p:fltVal val="0"/>
                                          </p:val>
                                        </p:tav>
                                        <p:tav tm="100000">
                                          <p:val>
                                            <p:strVal val="#ppt_w"/>
                                          </p:val>
                                        </p:tav>
                                      </p:tavLst>
                                    </p:anim>
                                    <p:anim calcmode="lin" valueType="num">
                                      <p:cBhvr>
                                        <p:cTn id="57" dur="500" fill="hold"/>
                                        <p:tgtEl>
                                          <p:spTgt spid="54"/>
                                        </p:tgtEl>
                                        <p:attrNameLst>
                                          <p:attrName>ppt_h</p:attrName>
                                        </p:attrNameLst>
                                      </p:cBhvr>
                                      <p:tavLst>
                                        <p:tav tm="0">
                                          <p:val>
                                            <p:fltVal val="0"/>
                                          </p:val>
                                        </p:tav>
                                        <p:tav tm="100000">
                                          <p:val>
                                            <p:strVal val="#ppt_h"/>
                                          </p:val>
                                        </p:tav>
                                      </p:tavLst>
                                    </p:anim>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5">
                                            <p:txEl>
                                              <p:pRg st="0" end="0"/>
                                            </p:txEl>
                                          </p:spTgt>
                                        </p:tgtEl>
                                        <p:attrNameLst>
                                          <p:attrName>style.visibility</p:attrName>
                                        </p:attrNameLst>
                                      </p:cBhvr>
                                      <p:to>
                                        <p:strVal val="visible"/>
                                      </p:to>
                                    </p:set>
                                    <p:anim calcmode="lin" valueType="num">
                                      <p:cBhvr>
                                        <p:cTn id="6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49" grpId="0"/>
      <p:bldP spid="50" grpId="0"/>
      <p:bldP spid="51" grpId="0"/>
      <p:bldP spid="52" grpId="0"/>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
        <p:nvSpPr>
          <p:cNvPr id="7" name="Rectangle 6"/>
          <p:cNvSpPr/>
          <p:nvPr/>
        </p:nvSpPr>
        <p:spPr>
          <a:xfrm>
            <a:off x="498075" y="5029030"/>
            <a:ext cx="7387038" cy="110467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ZA" sz="3200" b="1" dirty="0" smtClean="0">
                <a:solidFill>
                  <a:schemeClr val="bg1"/>
                </a:solidFill>
              </a:rPr>
              <a:t>5</a:t>
            </a:r>
            <a:endParaRPr lang="en-ZA" sz="3200" dirty="0" smtClean="0">
              <a:solidFill>
                <a:schemeClr val="bg1"/>
              </a:solidFill>
            </a:endParaRPr>
          </a:p>
        </p:txBody>
      </p:sp>
      <p:sp>
        <p:nvSpPr>
          <p:cNvPr id="9" name="TextBox 8"/>
          <p:cNvSpPr txBox="1"/>
          <p:nvPr/>
        </p:nvSpPr>
        <p:spPr>
          <a:xfrm>
            <a:off x="1230203" y="5195915"/>
            <a:ext cx="6431837" cy="829945"/>
          </a:xfrm>
          <a:prstGeom prst="rect">
            <a:avLst/>
          </a:prstGeom>
          <a:noFill/>
        </p:spPr>
        <p:txBody>
          <a:bodyPr wrap="square" rtlCol="0">
            <a:spAutoFit/>
          </a:bodyPr>
          <a:lstStyle/>
          <a:p>
            <a:pPr marL="186055" indent="-186055">
              <a:buFont typeface="Arial" panose="020B0604020202020204" pitchFamily="34" charset="0"/>
              <a:buChar char="•"/>
            </a:pPr>
            <a:r>
              <a:rPr lang="en-ZA" altLang="en-US" sz="1600" dirty="0">
                <a:sym typeface="+mn-ea"/>
              </a:rPr>
              <a:t>Plot the points as ordered pairs from the table of values. </a:t>
            </a:r>
          </a:p>
          <a:p>
            <a:pPr marL="186055" lvl="2" indent="-186055">
              <a:buFont typeface="Arial" panose="020B0604020202020204" pitchFamily="34" charset="0"/>
              <a:buChar char="•"/>
            </a:pPr>
            <a:r>
              <a:rPr lang="en-ZA" altLang="en-US" sz="1600" dirty="0">
                <a:sym typeface="+mn-ea"/>
              </a:rPr>
              <a:t>Use the horizontal axis (the </a:t>
            </a:r>
            <a:r>
              <a:rPr lang="en-ZA" altLang="en-US" sz="1600" i="1" dirty="0">
                <a:latin typeface="Times New Roman" panose="02020603050405020304" charset="0"/>
                <a:sym typeface="+mn-ea"/>
              </a:rPr>
              <a:t>x</a:t>
            </a:r>
            <a:r>
              <a:rPr lang="en-ZA" altLang="en-US" sz="1600" dirty="0">
                <a:sym typeface="+mn-ea"/>
              </a:rPr>
              <a:t>-axis) for your independent variable.</a:t>
            </a:r>
          </a:p>
          <a:p>
            <a:pPr marL="186055" lvl="2" indent="-186055">
              <a:buFont typeface="Arial" panose="020B0604020202020204" pitchFamily="34" charset="0"/>
              <a:buChar char="•"/>
            </a:pPr>
            <a:r>
              <a:rPr lang="en-ZA" altLang="en-US" sz="1600" dirty="0">
                <a:sym typeface="+mn-ea"/>
              </a:rPr>
              <a:t>The vertical axis (</a:t>
            </a:r>
            <a:r>
              <a:rPr lang="en-ZA" altLang="en-US" sz="1600" i="1" dirty="0">
                <a:latin typeface="Times New Roman" panose="02020603050405020304" charset="0"/>
                <a:sym typeface="+mn-ea"/>
              </a:rPr>
              <a:t>y</a:t>
            </a:r>
            <a:r>
              <a:rPr lang="en-ZA" altLang="en-US" sz="1600" dirty="0">
                <a:sym typeface="+mn-ea"/>
              </a:rPr>
              <a:t>-axis) takes the dependent variable. </a:t>
            </a:r>
            <a:endParaRPr lang="en-ZA" altLang="en-US" sz="1600" dirty="0">
              <a:solidFill>
                <a:srgbClr val="FF0000"/>
              </a:solidFill>
              <a:sym typeface="+mn-ea"/>
            </a:endParaRPr>
          </a:p>
        </p:txBody>
      </p:sp>
      <p:sp>
        <p:nvSpPr>
          <p:cNvPr id="10" name="Rectangle 9"/>
          <p:cNvSpPr/>
          <p:nvPr/>
        </p:nvSpPr>
        <p:spPr>
          <a:xfrm>
            <a:off x="1116284" y="5110725"/>
            <a:ext cx="45719" cy="94422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sp>
        <p:nvSpPr>
          <p:cNvPr id="32" name="TextBox 31"/>
          <p:cNvSpPr txBox="1"/>
          <p:nvPr/>
        </p:nvSpPr>
        <p:spPr>
          <a:xfrm>
            <a:off x="4639815" y="2152565"/>
            <a:ext cx="2748958" cy="369332"/>
          </a:xfrm>
          <a:prstGeom prst="rect">
            <a:avLst/>
          </a:prstGeom>
          <a:noFill/>
        </p:spPr>
        <p:txBody>
          <a:bodyPr wrap="none" rtlCol="0">
            <a:spAutoFit/>
          </a:bodyPr>
          <a:lstStyle/>
          <a:p>
            <a:r>
              <a:rPr lang="en-ZA" b="1" dirty="0" smtClean="0"/>
              <a:t>Graph of cost versus petrol</a:t>
            </a:r>
            <a:endParaRPr lang="en-GB" b="1" dirty="0"/>
          </a:p>
        </p:txBody>
      </p:sp>
      <p:graphicFrame>
        <p:nvGraphicFramePr>
          <p:cNvPr id="33" name="Table 32"/>
          <p:cNvGraphicFramePr>
            <a:graphicFrameLocks noGrp="1"/>
          </p:cNvGraphicFramePr>
          <p:nvPr/>
        </p:nvGraphicFramePr>
        <p:xfrm>
          <a:off x="844544" y="3201603"/>
          <a:ext cx="2894168" cy="664284"/>
        </p:xfrm>
        <a:graphic>
          <a:graphicData uri="http://schemas.openxmlformats.org/drawingml/2006/table">
            <a:tbl>
              <a:tblPr firstRow="1" bandRow="1">
                <a:tableStyleId>{5C22544A-7EE6-4342-B048-85BDC9FD1C3A}</a:tableStyleId>
              </a:tblPr>
              <a:tblGrid>
                <a:gridCol w="1151270"/>
                <a:gridCol w="376553"/>
                <a:gridCol w="493986"/>
                <a:gridCol w="430925"/>
                <a:gridCol w="441434"/>
              </a:tblGrid>
              <a:tr h="332142">
                <a:tc>
                  <a:txBody>
                    <a:bodyPr/>
                    <a:lstStyle/>
                    <a:p>
                      <a:r>
                        <a:rPr lang="en-ZA" sz="1400" b="1" dirty="0" smtClean="0">
                          <a:solidFill>
                            <a:schemeClr val="tx1"/>
                          </a:solidFill>
                        </a:rPr>
                        <a:t>Petrol</a:t>
                      </a:r>
                      <a:r>
                        <a:rPr lang="en-ZA" sz="1400" b="1" baseline="0" dirty="0" smtClean="0">
                          <a:solidFill>
                            <a:schemeClr val="tx1"/>
                          </a:solidFill>
                        </a:rPr>
                        <a:t> (litres)</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2</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4</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a:t>
                      </a:r>
                      <a:endParaRPr lang="en-GB" sz="1400" b="0" dirty="0">
                        <a:solidFill>
                          <a:schemeClr val="tx1"/>
                        </a:solidFill>
                      </a:endParaRPr>
                    </a:p>
                  </a:txBody>
                  <a:tcPr>
                    <a:solidFill>
                      <a:srgbClr val="D8E8EA"/>
                    </a:solidFill>
                  </a:tcPr>
                </a:tc>
              </a:tr>
              <a:tr h="332142">
                <a:tc>
                  <a:txBody>
                    <a:bodyPr/>
                    <a:lstStyle/>
                    <a:p>
                      <a:r>
                        <a:rPr lang="en-ZA" sz="1400" b="1" dirty="0" smtClean="0">
                          <a:solidFill>
                            <a:schemeClr val="tx1"/>
                          </a:solidFill>
                        </a:rPr>
                        <a:t>Cost (R) </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30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90</a:t>
                      </a:r>
                      <a:endParaRPr lang="en-GB" sz="1400" b="0" dirty="0">
                        <a:solidFill>
                          <a:schemeClr val="tx1"/>
                        </a:solidFill>
                      </a:endParaRPr>
                    </a:p>
                  </a:txBody>
                  <a:tcPr>
                    <a:solidFill>
                      <a:srgbClr val="D8E8EA"/>
                    </a:solidFill>
                  </a:tcPr>
                </a:tc>
              </a:tr>
            </a:tbl>
          </a:graphicData>
        </a:graphic>
      </p:graphicFrame>
      <p:sp>
        <p:nvSpPr>
          <p:cNvPr id="17" name="TextBox 16"/>
          <p:cNvSpPr txBox="1"/>
          <p:nvPr/>
        </p:nvSpPr>
        <p:spPr>
          <a:xfrm>
            <a:off x="5505365" y="4596684"/>
            <a:ext cx="1340495" cy="338554"/>
          </a:xfrm>
          <a:prstGeom prst="rect">
            <a:avLst/>
          </a:prstGeom>
          <a:noFill/>
        </p:spPr>
        <p:txBody>
          <a:bodyPr wrap="none" rtlCol="0">
            <a:spAutoFit/>
          </a:bodyPr>
          <a:lstStyle/>
          <a:p>
            <a:r>
              <a:rPr lang="en-ZA" sz="1600" b="1" dirty="0" smtClean="0"/>
              <a:t>Petrol (litres) </a:t>
            </a:r>
            <a:endParaRPr lang="en-GB" sz="1600" b="1" dirty="0"/>
          </a:p>
        </p:txBody>
      </p:sp>
      <p:sp>
        <p:nvSpPr>
          <p:cNvPr id="19" name="TextBox 18"/>
          <p:cNvSpPr txBox="1"/>
          <p:nvPr/>
        </p:nvSpPr>
        <p:spPr>
          <a:xfrm rot="16200000">
            <a:off x="4399871" y="3437710"/>
            <a:ext cx="664862" cy="338554"/>
          </a:xfrm>
          <a:prstGeom prst="rect">
            <a:avLst/>
          </a:prstGeom>
          <a:noFill/>
        </p:spPr>
        <p:txBody>
          <a:bodyPr wrap="none" rtlCol="0">
            <a:spAutoFit/>
          </a:bodyPr>
          <a:lstStyle/>
          <a:p>
            <a:r>
              <a:rPr lang="en-ZA" sz="1600" b="1" dirty="0" smtClean="0"/>
              <a:t>Cost )</a:t>
            </a:r>
            <a:endParaRPr lang="en-GB" sz="1600" b="1" dirty="0"/>
          </a:p>
        </p:txBody>
      </p:sp>
      <p:grpSp>
        <p:nvGrpSpPr>
          <p:cNvPr id="38" name="Group 37"/>
          <p:cNvGrpSpPr/>
          <p:nvPr/>
        </p:nvGrpSpPr>
        <p:grpSpPr>
          <a:xfrm>
            <a:off x="5413416" y="2925087"/>
            <a:ext cx="1432562" cy="1339088"/>
            <a:chOff x="4789076" y="3180360"/>
            <a:chExt cx="1432562" cy="1339088"/>
          </a:xfrm>
        </p:grpSpPr>
        <p:cxnSp>
          <p:nvCxnSpPr>
            <p:cNvPr id="39" name="Straight Connector 38"/>
            <p:cNvCxnSpPr/>
            <p:nvPr/>
          </p:nvCxnSpPr>
          <p:spPr>
            <a:xfrm>
              <a:off x="4803228" y="3180360"/>
              <a:ext cx="0" cy="1339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89076" y="4519448"/>
              <a:ext cx="14325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5763132" y="4264174"/>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46755" y="425891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16987" y="4258455"/>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373997" y="4315069"/>
            <a:ext cx="288862" cy="338554"/>
          </a:xfrm>
          <a:prstGeom prst="rect">
            <a:avLst/>
          </a:prstGeom>
          <a:noFill/>
        </p:spPr>
        <p:txBody>
          <a:bodyPr wrap="none" rtlCol="0">
            <a:spAutoFit/>
          </a:bodyPr>
          <a:lstStyle/>
          <a:p>
            <a:r>
              <a:rPr lang="en-ZA" sz="1600" b="1" dirty="0" smtClean="0"/>
              <a:t>6</a:t>
            </a:r>
            <a:endParaRPr lang="en-GB" sz="1600" b="1" dirty="0"/>
          </a:p>
        </p:txBody>
      </p:sp>
      <p:cxnSp>
        <p:nvCxnSpPr>
          <p:cNvPr id="45" name="Straight Connector 44"/>
          <p:cNvCxnSpPr/>
          <p:nvPr/>
        </p:nvCxnSpPr>
        <p:spPr>
          <a:xfrm rot="16200000">
            <a:off x="5374406" y="3924583"/>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5369150" y="3540960"/>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5368687" y="317072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60772" y="3042060"/>
            <a:ext cx="393056" cy="338554"/>
          </a:xfrm>
          <a:prstGeom prst="rect">
            <a:avLst/>
          </a:prstGeom>
          <a:noFill/>
        </p:spPr>
        <p:txBody>
          <a:bodyPr wrap="none" rtlCol="0">
            <a:spAutoFit/>
          </a:bodyPr>
          <a:lstStyle/>
          <a:p>
            <a:r>
              <a:rPr lang="en-ZA" sz="1600" b="1" dirty="0" smtClean="0"/>
              <a:t>90</a:t>
            </a:r>
            <a:endParaRPr lang="en-GB" sz="1600" b="1" dirty="0"/>
          </a:p>
        </p:txBody>
      </p:sp>
      <p:sp>
        <p:nvSpPr>
          <p:cNvPr id="49" name="TextBox 48"/>
          <p:cNvSpPr txBox="1"/>
          <p:nvPr/>
        </p:nvSpPr>
        <p:spPr>
          <a:xfrm>
            <a:off x="5162260" y="4198824"/>
            <a:ext cx="288862" cy="338554"/>
          </a:xfrm>
          <a:prstGeom prst="rect">
            <a:avLst/>
          </a:prstGeom>
          <a:noFill/>
        </p:spPr>
        <p:txBody>
          <a:bodyPr wrap="none" rtlCol="0">
            <a:spAutoFit/>
          </a:bodyPr>
          <a:lstStyle/>
          <a:p>
            <a:r>
              <a:rPr lang="en-ZA" sz="1600" b="1" dirty="0" smtClean="0"/>
              <a:t>0</a:t>
            </a:r>
            <a:endParaRPr lang="en-GB" sz="1600" b="1" dirty="0"/>
          </a:p>
        </p:txBody>
      </p:sp>
      <p:sp>
        <p:nvSpPr>
          <p:cNvPr id="50" name="TextBox 49"/>
          <p:cNvSpPr txBox="1"/>
          <p:nvPr/>
        </p:nvSpPr>
        <p:spPr>
          <a:xfrm>
            <a:off x="5618701" y="4312293"/>
            <a:ext cx="288862" cy="338554"/>
          </a:xfrm>
          <a:prstGeom prst="rect">
            <a:avLst/>
          </a:prstGeom>
          <a:noFill/>
        </p:spPr>
        <p:txBody>
          <a:bodyPr wrap="none" rtlCol="0">
            <a:spAutoFit/>
          </a:bodyPr>
          <a:lstStyle/>
          <a:p>
            <a:r>
              <a:rPr lang="en-ZA" sz="1600" b="1" dirty="0" smtClean="0"/>
              <a:t>2</a:t>
            </a:r>
            <a:endParaRPr lang="en-GB" sz="1600" b="1" dirty="0"/>
          </a:p>
        </p:txBody>
      </p:sp>
      <p:sp>
        <p:nvSpPr>
          <p:cNvPr id="51" name="TextBox 50"/>
          <p:cNvSpPr txBox="1"/>
          <p:nvPr/>
        </p:nvSpPr>
        <p:spPr>
          <a:xfrm>
            <a:off x="6002324" y="4319409"/>
            <a:ext cx="288862" cy="338554"/>
          </a:xfrm>
          <a:prstGeom prst="rect">
            <a:avLst/>
          </a:prstGeom>
          <a:noFill/>
        </p:spPr>
        <p:txBody>
          <a:bodyPr wrap="none" rtlCol="0">
            <a:spAutoFit/>
          </a:bodyPr>
          <a:lstStyle/>
          <a:p>
            <a:r>
              <a:rPr lang="en-ZA" sz="1600" b="1" dirty="0" smtClean="0"/>
              <a:t>4</a:t>
            </a:r>
            <a:endParaRPr lang="en-GB" sz="1600" b="1" dirty="0"/>
          </a:p>
        </p:txBody>
      </p:sp>
      <p:sp>
        <p:nvSpPr>
          <p:cNvPr id="52" name="TextBox 51"/>
          <p:cNvSpPr txBox="1"/>
          <p:nvPr/>
        </p:nvSpPr>
        <p:spPr>
          <a:xfrm>
            <a:off x="4974799" y="3406115"/>
            <a:ext cx="393056" cy="338554"/>
          </a:xfrm>
          <a:prstGeom prst="rect">
            <a:avLst/>
          </a:prstGeom>
          <a:noFill/>
        </p:spPr>
        <p:txBody>
          <a:bodyPr wrap="none" rtlCol="0">
            <a:spAutoFit/>
          </a:bodyPr>
          <a:lstStyle/>
          <a:p>
            <a:r>
              <a:rPr lang="en-ZA" sz="1600" b="1" dirty="0" smtClean="0"/>
              <a:t>60</a:t>
            </a:r>
            <a:endParaRPr lang="en-GB" sz="1600" b="1" dirty="0"/>
          </a:p>
        </p:txBody>
      </p:sp>
      <p:sp>
        <p:nvSpPr>
          <p:cNvPr id="53" name="TextBox 52"/>
          <p:cNvSpPr txBox="1"/>
          <p:nvPr/>
        </p:nvSpPr>
        <p:spPr>
          <a:xfrm>
            <a:off x="4982367" y="3803866"/>
            <a:ext cx="393056" cy="338554"/>
          </a:xfrm>
          <a:prstGeom prst="rect">
            <a:avLst/>
          </a:prstGeom>
          <a:noFill/>
        </p:spPr>
        <p:txBody>
          <a:bodyPr wrap="none" rtlCol="0">
            <a:spAutoFit/>
          </a:bodyPr>
          <a:lstStyle/>
          <a:p>
            <a:r>
              <a:rPr lang="en-ZA" sz="1600" b="1" dirty="0" smtClean="0"/>
              <a:t>30</a:t>
            </a:r>
            <a:endParaRPr lang="en-GB" sz="1600" b="1" dirty="0"/>
          </a:p>
        </p:txBody>
      </p:sp>
      <p:sp>
        <p:nvSpPr>
          <p:cNvPr id="3" name="Rectangle 2"/>
          <p:cNvSpPr/>
          <p:nvPr/>
        </p:nvSpPr>
        <p:spPr>
          <a:xfrm>
            <a:off x="1983316" y="3117507"/>
            <a:ext cx="396000" cy="79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373192" y="4206114"/>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5704511" y="3919019"/>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087004" y="3543673"/>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6448426" y="3178751"/>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3"/>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66667E-6 1.48148E-6 L 0.04722 1.48148E-6 " pathEditMode="relative" rAng="0" ptsTypes="AA">
                                      <p:cBhvr>
                                        <p:cTn id="32" dur="1000" fill="hold"/>
                                        <p:tgtEl>
                                          <p:spTgt spid="3"/>
                                        </p:tgtEl>
                                        <p:attrNameLst>
                                          <p:attrName>ppt_x</p:attrName>
                                          <p:attrName>ppt_y</p:attrName>
                                        </p:attrNameLst>
                                      </p:cBhvr>
                                      <p:rCtr x="2361" y="0"/>
                                    </p:animMotion>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strVal val="#ppt_w+.3"/>
                                          </p:val>
                                        </p:tav>
                                        <p:tav tm="100000">
                                          <p:val>
                                            <p:strVal val="#ppt_w"/>
                                          </p:val>
                                        </p:tav>
                                      </p:tavLst>
                                    </p:anim>
                                    <p:anim calcmode="lin" valueType="num">
                                      <p:cBhvr>
                                        <p:cTn id="38" dur="1000" fill="hold"/>
                                        <p:tgtEl>
                                          <p:spTgt spid="31"/>
                                        </p:tgtEl>
                                        <p:attrNameLst>
                                          <p:attrName>ppt_h</p:attrName>
                                        </p:attrNameLst>
                                      </p:cBhvr>
                                      <p:tavLst>
                                        <p:tav tm="0">
                                          <p:val>
                                            <p:strVal val="#ppt_h"/>
                                          </p:val>
                                        </p:tav>
                                        <p:tav tm="100000">
                                          <p:val>
                                            <p:strVal val="#ppt_h"/>
                                          </p:val>
                                        </p:tav>
                                      </p:tavLst>
                                    </p:anim>
                                    <p:animEffect transition="in" filter="fade">
                                      <p:cBhvr>
                                        <p:cTn id="39" dur="10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3" nodeType="clickEffect">
                                  <p:stCondLst>
                                    <p:cond delay="0"/>
                                  </p:stCondLst>
                                  <p:childTnLst>
                                    <p:animMotion origin="layout" path="M 0.04723 -1.48148E-6 L 0.09809 1.48148E-6 " pathEditMode="relative" rAng="0" ptsTypes="AA">
                                      <p:cBhvr>
                                        <p:cTn id="43" dur="1000" fill="hold"/>
                                        <p:tgtEl>
                                          <p:spTgt spid="3"/>
                                        </p:tgtEl>
                                        <p:attrNameLst>
                                          <p:attrName>ppt_x</p:attrName>
                                          <p:attrName>ppt_y</p:attrName>
                                        </p:attrNameLst>
                                      </p:cBhvr>
                                      <p:rCtr x="2361" y="-23"/>
                                    </p:animMotion>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strVal val="#ppt_w+.3"/>
                                          </p:val>
                                        </p:tav>
                                        <p:tav tm="100000">
                                          <p:val>
                                            <p:strVal val="#ppt_w"/>
                                          </p:val>
                                        </p:tav>
                                      </p:tavLst>
                                    </p:anim>
                                    <p:anim calcmode="lin" valueType="num">
                                      <p:cBhvr>
                                        <p:cTn id="49" dur="1000" fill="hold"/>
                                        <p:tgtEl>
                                          <p:spTgt spid="34"/>
                                        </p:tgtEl>
                                        <p:attrNameLst>
                                          <p:attrName>ppt_h</p:attrName>
                                        </p:attrNameLst>
                                      </p:cBhvr>
                                      <p:tavLst>
                                        <p:tav tm="0">
                                          <p:val>
                                            <p:strVal val="#ppt_h"/>
                                          </p:val>
                                        </p:tav>
                                        <p:tav tm="100000">
                                          <p:val>
                                            <p:strVal val="#ppt_h"/>
                                          </p:val>
                                        </p:tav>
                                      </p:tavLst>
                                    </p:anim>
                                    <p:animEffect transition="in" filter="fade">
                                      <p:cBhvr>
                                        <p:cTn id="50" dur="10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grpId="4" nodeType="clickEffect">
                                  <p:stCondLst>
                                    <p:cond delay="0"/>
                                  </p:stCondLst>
                                  <p:childTnLst>
                                    <p:animMotion origin="layout" path="M 0.09809 -1.48148E-6 L 0.14618 1.48148E-6 " pathEditMode="relative" rAng="0" ptsTypes="AA">
                                      <p:cBhvr>
                                        <p:cTn id="54" dur="1000" fill="hold"/>
                                        <p:tgtEl>
                                          <p:spTgt spid="3"/>
                                        </p:tgtEl>
                                        <p:attrNameLst>
                                          <p:attrName>ppt_x</p:attrName>
                                          <p:attrName>ppt_y</p:attrName>
                                        </p:attrNameLst>
                                      </p:cBhvr>
                                      <p:rCtr x="2344" y="-23"/>
                                    </p:animMotion>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1000" fill="hold"/>
                                        <p:tgtEl>
                                          <p:spTgt spid="35"/>
                                        </p:tgtEl>
                                        <p:attrNameLst>
                                          <p:attrName>ppt_w</p:attrName>
                                        </p:attrNameLst>
                                      </p:cBhvr>
                                      <p:tavLst>
                                        <p:tav tm="0">
                                          <p:val>
                                            <p:strVal val="#ppt_w+.3"/>
                                          </p:val>
                                        </p:tav>
                                        <p:tav tm="100000">
                                          <p:val>
                                            <p:strVal val="#ppt_w"/>
                                          </p:val>
                                        </p:tav>
                                      </p:tavLst>
                                    </p:anim>
                                    <p:anim calcmode="lin" valueType="num">
                                      <p:cBhvr>
                                        <p:cTn id="60" dur="1000" fill="hold"/>
                                        <p:tgtEl>
                                          <p:spTgt spid="35"/>
                                        </p:tgtEl>
                                        <p:attrNameLst>
                                          <p:attrName>ppt_h</p:attrName>
                                        </p:attrNameLst>
                                      </p:cBhvr>
                                      <p:tavLst>
                                        <p:tav tm="0">
                                          <p:val>
                                            <p:strVal val="#ppt_h"/>
                                          </p:val>
                                        </p:tav>
                                        <p:tav tm="100000">
                                          <p:val>
                                            <p:strVal val="#ppt_h"/>
                                          </p:val>
                                        </p:tav>
                                      </p:tavLst>
                                    </p:anim>
                                    <p:animEffect transition="in" filter="fade">
                                      <p:cBhvr>
                                        <p:cTn id="6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3" grpId="0" animBg="1"/>
      <p:bldP spid="3" grpId="1" animBg="1"/>
      <p:bldP spid="3" grpId="3" animBg="1"/>
      <p:bldP spid="3" grpId="4" animBg="1"/>
      <p:bldP spid="5" grpId="0" animBg="1"/>
      <p:bldP spid="31"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
        <p:nvSpPr>
          <p:cNvPr id="7" name="Rectangle 6"/>
          <p:cNvSpPr/>
          <p:nvPr/>
        </p:nvSpPr>
        <p:spPr>
          <a:xfrm>
            <a:off x="498075" y="5029030"/>
            <a:ext cx="7387038" cy="110467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ZA" sz="3200" b="1" dirty="0">
                <a:solidFill>
                  <a:schemeClr val="bg1"/>
                </a:solidFill>
              </a:rPr>
              <a:t>6</a:t>
            </a:r>
            <a:endParaRPr lang="en-ZA" sz="3200" dirty="0" smtClean="0">
              <a:solidFill>
                <a:schemeClr val="bg1"/>
              </a:solidFill>
            </a:endParaRPr>
          </a:p>
        </p:txBody>
      </p:sp>
      <p:sp>
        <p:nvSpPr>
          <p:cNvPr id="9" name="TextBox 8"/>
          <p:cNvSpPr txBox="1"/>
          <p:nvPr/>
        </p:nvSpPr>
        <p:spPr>
          <a:xfrm>
            <a:off x="1230203" y="5418162"/>
            <a:ext cx="6431837" cy="338554"/>
          </a:xfrm>
          <a:prstGeom prst="rect">
            <a:avLst/>
          </a:prstGeom>
          <a:noFill/>
        </p:spPr>
        <p:txBody>
          <a:bodyPr wrap="square" rtlCol="0">
            <a:spAutoFit/>
          </a:bodyPr>
          <a:lstStyle/>
          <a:p>
            <a:r>
              <a:rPr lang="en-ZA" altLang="en-US" sz="1600" dirty="0">
                <a:sym typeface="+mn-ea"/>
              </a:rPr>
              <a:t>Connect the points. </a:t>
            </a:r>
          </a:p>
        </p:txBody>
      </p:sp>
      <p:sp>
        <p:nvSpPr>
          <p:cNvPr id="10" name="Rectangle 9"/>
          <p:cNvSpPr/>
          <p:nvPr/>
        </p:nvSpPr>
        <p:spPr>
          <a:xfrm>
            <a:off x="1116284" y="5110725"/>
            <a:ext cx="45719" cy="944224"/>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sp>
        <p:nvSpPr>
          <p:cNvPr id="32" name="TextBox 31"/>
          <p:cNvSpPr txBox="1"/>
          <p:nvPr/>
        </p:nvSpPr>
        <p:spPr>
          <a:xfrm>
            <a:off x="4639815" y="2152565"/>
            <a:ext cx="2748958" cy="369332"/>
          </a:xfrm>
          <a:prstGeom prst="rect">
            <a:avLst/>
          </a:prstGeom>
          <a:noFill/>
        </p:spPr>
        <p:txBody>
          <a:bodyPr wrap="none" rtlCol="0">
            <a:spAutoFit/>
          </a:bodyPr>
          <a:lstStyle/>
          <a:p>
            <a:r>
              <a:rPr lang="en-ZA" b="1" dirty="0" smtClean="0"/>
              <a:t>Graph of cost versus petrol</a:t>
            </a:r>
            <a:endParaRPr lang="en-GB" b="1" dirty="0"/>
          </a:p>
        </p:txBody>
      </p:sp>
      <p:graphicFrame>
        <p:nvGraphicFramePr>
          <p:cNvPr id="33" name="Table 32"/>
          <p:cNvGraphicFramePr>
            <a:graphicFrameLocks noGrp="1"/>
          </p:cNvGraphicFramePr>
          <p:nvPr/>
        </p:nvGraphicFramePr>
        <p:xfrm>
          <a:off x="844544" y="3201603"/>
          <a:ext cx="2894168" cy="664284"/>
        </p:xfrm>
        <a:graphic>
          <a:graphicData uri="http://schemas.openxmlformats.org/drawingml/2006/table">
            <a:tbl>
              <a:tblPr firstRow="1" bandRow="1">
                <a:tableStyleId>{5C22544A-7EE6-4342-B048-85BDC9FD1C3A}</a:tableStyleId>
              </a:tblPr>
              <a:tblGrid>
                <a:gridCol w="1151270"/>
                <a:gridCol w="376553"/>
                <a:gridCol w="493986"/>
                <a:gridCol w="430925"/>
                <a:gridCol w="441434"/>
              </a:tblGrid>
              <a:tr h="332142">
                <a:tc>
                  <a:txBody>
                    <a:bodyPr/>
                    <a:lstStyle/>
                    <a:p>
                      <a:r>
                        <a:rPr lang="en-ZA" sz="1400" b="1" dirty="0" smtClean="0">
                          <a:solidFill>
                            <a:schemeClr val="tx1"/>
                          </a:solidFill>
                        </a:rPr>
                        <a:t>Petrol</a:t>
                      </a:r>
                      <a:r>
                        <a:rPr lang="en-ZA" sz="1400" b="1" baseline="0" dirty="0" smtClean="0">
                          <a:solidFill>
                            <a:schemeClr val="tx1"/>
                          </a:solidFill>
                        </a:rPr>
                        <a:t> (litres)</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2</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4</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a:t>
                      </a:r>
                      <a:endParaRPr lang="en-GB" sz="1400" b="0" dirty="0">
                        <a:solidFill>
                          <a:schemeClr val="tx1"/>
                        </a:solidFill>
                      </a:endParaRPr>
                    </a:p>
                  </a:txBody>
                  <a:tcPr>
                    <a:solidFill>
                      <a:srgbClr val="D8E8EA"/>
                    </a:solidFill>
                  </a:tcPr>
                </a:tc>
              </a:tr>
              <a:tr h="332142">
                <a:tc>
                  <a:txBody>
                    <a:bodyPr/>
                    <a:lstStyle/>
                    <a:p>
                      <a:r>
                        <a:rPr lang="en-ZA" sz="1400" b="1" dirty="0" smtClean="0">
                          <a:solidFill>
                            <a:schemeClr val="tx1"/>
                          </a:solidFill>
                        </a:rPr>
                        <a:t>Cost (R) </a:t>
                      </a:r>
                      <a:endParaRPr lang="en-GB" sz="1400" b="1" dirty="0">
                        <a:solidFill>
                          <a:schemeClr val="tx1"/>
                        </a:solidFill>
                      </a:endParaRPr>
                    </a:p>
                  </a:txBody>
                  <a:tcPr>
                    <a:solidFill>
                      <a:srgbClr val="9FC8CD"/>
                    </a:solidFill>
                  </a:tcPr>
                </a:tc>
                <a:tc>
                  <a:txBody>
                    <a:bodyPr/>
                    <a:lstStyle/>
                    <a:p>
                      <a:pPr algn="ctr"/>
                      <a:r>
                        <a:rPr lang="en-ZA" sz="1400" b="0" dirty="0" smtClean="0">
                          <a:solidFill>
                            <a:schemeClr val="tx1"/>
                          </a:solidFill>
                        </a:rPr>
                        <a:t>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30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60</a:t>
                      </a:r>
                      <a:endParaRPr lang="en-GB" sz="1400" b="0" dirty="0">
                        <a:solidFill>
                          <a:schemeClr val="tx1"/>
                        </a:solidFill>
                      </a:endParaRPr>
                    </a:p>
                  </a:txBody>
                  <a:tcPr>
                    <a:solidFill>
                      <a:srgbClr val="D8E8EA"/>
                    </a:solidFill>
                  </a:tcPr>
                </a:tc>
                <a:tc>
                  <a:txBody>
                    <a:bodyPr/>
                    <a:lstStyle/>
                    <a:p>
                      <a:pPr algn="ctr"/>
                      <a:r>
                        <a:rPr lang="en-ZA" sz="1400" b="0" dirty="0" smtClean="0">
                          <a:solidFill>
                            <a:schemeClr val="tx1"/>
                          </a:solidFill>
                        </a:rPr>
                        <a:t>90</a:t>
                      </a:r>
                      <a:endParaRPr lang="en-GB" sz="1400" b="0" dirty="0">
                        <a:solidFill>
                          <a:schemeClr val="tx1"/>
                        </a:solidFill>
                      </a:endParaRPr>
                    </a:p>
                  </a:txBody>
                  <a:tcPr>
                    <a:solidFill>
                      <a:srgbClr val="D8E8EA"/>
                    </a:solidFill>
                  </a:tcPr>
                </a:tc>
              </a:tr>
            </a:tbl>
          </a:graphicData>
        </a:graphic>
      </p:graphicFrame>
      <p:sp>
        <p:nvSpPr>
          <p:cNvPr id="17" name="TextBox 16"/>
          <p:cNvSpPr txBox="1"/>
          <p:nvPr/>
        </p:nvSpPr>
        <p:spPr>
          <a:xfrm>
            <a:off x="5505365" y="4596684"/>
            <a:ext cx="1340495" cy="338554"/>
          </a:xfrm>
          <a:prstGeom prst="rect">
            <a:avLst/>
          </a:prstGeom>
          <a:noFill/>
        </p:spPr>
        <p:txBody>
          <a:bodyPr wrap="none" rtlCol="0">
            <a:spAutoFit/>
          </a:bodyPr>
          <a:lstStyle/>
          <a:p>
            <a:r>
              <a:rPr lang="en-ZA" sz="1600" b="1" dirty="0" smtClean="0"/>
              <a:t>Petrol (litres) </a:t>
            </a:r>
            <a:endParaRPr lang="en-GB" sz="1600" b="1" dirty="0"/>
          </a:p>
        </p:txBody>
      </p:sp>
      <p:sp>
        <p:nvSpPr>
          <p:cNvPr id="19" name="TextBox 18"/>
          <p:cNvSpPr txBox="1"/>
          <p:nvPr/>
        </p:nvSpPr>
        <p:spPr>
          <a:xfrm rot="16200000">
            <a:off x="4399871" y="3437710"/>
            <a:ext cx="664862" cy="338554"/>
          </a:xfrm>
          <a:prstGeom prst="rect">
            <a:avLst/>
          </a:prstGeom>
          <a:noFill/>
        </p:spPr>
        <p:txBody>
          <a:bodyPr wrap="none" rtlCol="0">
            <a:spAutoFit/>
          </a:bodyPr>
          <a:lstStyle/>
          <a:p>
            <a:r>
              <a:rPr lang="en-ZA" sz="1600" b="1" dirty="0" smtClean="0"/>
              <a:t>Cost )</a:t>
            </a:r>
            <a:endParaRPr lang="en-GB" sz="1600" b="1" dirty="0"/>
          </a:p>
        </p:txBody>
      </p:sp>
      <p:grpSp>
        <p:nvGrpSpPr>
          <p:cNvPr id="38" name="Group 37"/>
          <p:cNvGrpSpPr/>
          <p:nvPr/>
        </p:nvGrpSpPr>
        <p:grpSpPr>
          <a:xfrm>
            <a:off x="5413416" y="2925087"/>
            <a:ext cx="1432562" cy="1339088"/>
            <a:chOff x="4789076" y="3180360"/>
            <a:chExt cx="1432562" cy="1339088"/>
          </a:xfrm>
        </p:grpSpPr>
        <p:cxnSp>
          <p:nvCxnSpPr>
            <p:cNvPr id="39" name="Straight Connector 38"/>
            <p:cNvCxnSpPr/>
            <p:nvPr/>
          </p:nvCxnSpPr>
          <p:spPr>
            <a:xfrm>
              <a:off x="4803228" y="3180360"/>
              <a:ext cx="0" cy="1339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89076" y="4519448"/>
              <a:ext cx="14325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5763132" y="4264174"/>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46755" y="425891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16987" y="4258455"/>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373997" y="4315069"/>
            <a:ext cx="288862" cy="338554"/>
          </a:xfrm>
          <a:prstGeom prst="rect">
            <a:avLst/>
          </a:prstGeom>
          <a:noFill/>
        </p:spPr>
        <p:txBody>
          <a:bodyPr wrap="none" rtlCol="0">
            <a:spAutoFit/>
          </a:bodyPr>
          <a:lstStyle/>
          <a:p>
            <a:r>
              <a:rPr lang="en-ZA" sz="1600" b="1" dirty="0" smtClean="0"/>
              <a:t>6</a:t>
            </a:r>
            <a:endParaRPr lang="en-GB" sz="1600" b="1" dirty="0"/>
          </a:p>
        </p:txBody>
      </p:sp>
      <p:cxnSp>
        <p:nvCxnSpPr>
          <p:cNvPr id="45" name="Straight Connector 44"/>
          <p:cNvCxnSpPr/>
          <p:nvPr/>
        </p:nvCxnSpPr>
        <p:spPr>
          <a:xfrm rot="16200000">
            <a:off x="5374406" y="3924583"/>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5369150" y="3540960"/>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5368687" y="317072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60772" y="3042060"/>
            <a:ext cx="393056" cy="338554"/>
          </a:xfrm>
          <a:prstGeom prst="rect">
            <a:avLst/>
          </a:prstGeom>
          <a:noFill/>
        </p:spPr>
        <p:txBody>
          <a:bodyPr wrap="none" rtlCol="0">
            <a:spAutoFit/>
          </a:bodyPr>
          <a:lstStyle/>
          <a:p>
            <a:r>
              <a:rPr lang="en-ZA" sz="1600" b="1" dirty="0" smtClean="0"/>
              <a:t>90</a:t>
            </a:r>
            <a:endParaRPr lang="en-GB" sz="1600" b="1" dirty="0"/>
          </a:p>
        </p:txBody>
      </p:sp>
      <p:sp>
        <p:nvSpPr>
          <p:cNvPr id="49" name="TextBox 48"/>
          <p:cNvSpPr txBox="1"/>
          <p:nvPr/>
        </p:nvSpPr>
        <p:spPr>
          <a:xfrm>
            <a:off x="5162260" y="4198824"/>
            <a:ext cx="288862" cy="338554"/>
          </a:xfrm>
          <a:prstGeom prst="rect">
            <a:avLst/>
          </a:prstGeom>
          <a:noFill/>
        </p:spPr>
        <p:txBody>
          <a:bodyPr wrap="none" rtlCol="0">
            <a:spAutoFit/>
          </a:bodyPr>
          <a:lstStyle/>
          <a:p>
            <a:r>
              <a:rPr lang="en-ZA" sz="1600" b="1" dirty="0" smtClean="0"/>
              <a:t>0</a:t>
            </a:r>
            <a:endParaRPr lang="en-GB" sz="1600" b="1" dirty="0"/>
          </a:p>
        </p:txBody>
      </p:sp>
      <p:sp>
        <p:nvSpPr>
          <p:cNvPr id="50" name="TextBox 49"/>
          <p:cNvSpPr txBox="1"/>
          <p:nvPr/>
        </p:nvSpPr>
        <p:spPr>
          <a:xfrm>
            <a:off x="5618701" y="4312293"/>
            <a:ext cx="288862" cy="338554"/>
          </a:xfrm>
          <a:prstGeom prst="rect">
            <a:avLst/>
          </a:prstGeom>
          <a:noFill/>
        </p:spPr>
        <p:txBody>
          <a:bodyPr wrap="none" rtlCol="0">
            <a:spAutoFit/>
          </a:bodyPr>
          <a:lstStyle/>
          <a:p>
            <a:r>
              <a:rPr lang="en-ZA" sz="1600" b="1" dirty="0" smtClean="0"/>
              <a:t>2</a:t>
            </a:r>
            <a:endParaRPr lang="en-GB" sz="1600" b="1" dirty="0"/>
          </a:p>
        </p:txBody>
      </p:sp>
      <p:sp>
        <p:nvSpPr>
          <p:cNvPr id="51" name="TextBox 50"/>
          <p:cNvSpPr txBox="1"/>
          <p:nvPr/>
        </p:nvSpPr>
        <p:spPr>
          <a:xfrm>
            <a:off x="6002324" y="4319409"/>
            <a:ext cx="288862" cy="338554"/>
          </a:xfrm>
          <a:prstGeom prst="rect">
            <a:avLst/>
          </a:prstGeom>
          <a:noFill/>
        </p:spPr>
        <p:txBody>
          <a:bodyPr wrap="none" rtlCol="0">
            <a:spAutoFit/>
          </a:bodyPr>
          <a:lstStyle/>
          <a:p>
            <a:r>
              <a:rPr lang="en-ZA" sz="1600" b="1" dirty="0" smtClean="0"/>
              <a:t>4</a:t>
            </a:r>
            <a:endParaRPr lang="en-GB" sz="1600" b="1" dirty="0"/>
          </a:p>
        </p:txBody>
      </p:sp>
      <p:sp>
        <p:nvSpPr>
          <p:cNvPr id="52" name="TextBox 51"/>
          <p:cNvSpPr txBox="1"/>
          <p:nvPr/>
        </p:nvSpPr>
        <p:spPr>
          <a:xfrm>
            <a:off x="4974799" y="3406115"/>
            <a:ext cx="393056" cy="338554"/>
          </a:xfrm>
          <a:prstGeom prst="rect">
            <a:avLst/>
          </a:prstGeom>
          <a:noFill/>
        </p:spPr>
        <p:txBody>
          <a:bodyPr wrap="none" rtlCol="0">
            <a:spAutoFit/>
          </a:bodyPr>
          <a:lstStyle/>
          <a:p>
            <a:r>
              <a:rPr lang="en-ZA" sz="1600" b="1" dirty="0" smtClean="0"/>
              <a:t>60</a:t>
            </a:r>
            <a:endParaRPr lang="en-GB" sz="1600" b="1" dirty="0"/>
          </a:p>
        </p:txBody>
      </p:sp>
      <p:sp>
        <p:nvSpPr>
          <p:cNvPr id="53" name="TextBox 52"/>
          <p:cNvSpPr txBox="1"/>
          <p:nvPr/>
        </p:nvSpPr>
        <p:spPr>
          <a:xfrm>
            <a:off x="4982367" y="3803866"/>
            <a:ext cx="393056" cy="338554"/>
          </a:xfrm>
          <a:prstGeom prst="rect">
            <a:avLst/>
          </a:prstGeom>
          <a:noFill/>
        </p:spPr>
        <p:txBody>
          <a:bodyPr wrap="none" rtlCol="0">
            <a:spAutoFit/>
          </a:bodyPr>
          <a:lstStyle/>
          <a:p>
            <a:r>
              <a:rPr lang="en-ZA" sz="1600" b="1" dirty="0" smtClean="0"/>
              <a:t>30</a:t>
            </a:r>
            <a:endParaRPr lang="en-GB" sz="1600" b="1" dirty="0"/>
          </a:p>
        </p:txBody>
      </p:sp>
      <p:sp>
        <p:nvSpPr>
          <p:cNvPr id="5" name="Oval 4"/>
          <p:cNvSpPr/>
          <p:nvPr/>
        </p:nvSpPr>
        <p:spPr>
          <a:xfrm>
            <a:off x="5373192" y="420611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5698760" y="393052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081253" y="3543673"/>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6448426" y="317875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a:endCxn id="35" idx="7"/>
          </p:cNvCxnSpPr>
          <p:nvPr/>
        </p:nvCxnSpPr>
        <p:spPr>
          <a:xfrm flipV="1">
            <a:off x="5424951" y="3194567"/>
            <a:ext cx="1115659" cy="1065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a:t>
            </a:r>
            <a:r>
              <a:rPr lang="en-ZA" dirty="0" smtClean="0">
                <a:sym typeface="+mn-ea"/>
              </a:rPr>
              <a:t>graphs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
        <p:nvSpPr>
          <p:cNvPr id="7" name="Rectangle 6"/>
          <p:cNvSpPr/>
          <p:nvPr/>
        </p:nvSpPr>
        <p:spPr>
          <a:xfrm>
            <a:off x="498075" y="5029030"/>
            <a:ext cx="7387038" cy="110467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sp>
        <p:nvSpPr>
          <p:cNvPr id="8" name="TextBox 7"/>
          <p:cNvSpPr txBox="1"/>
          <p:nvPr/>
        </p:nvSpPr>
        <p:spPr>
          <a:xfrm>
            <a:off x="524614" y="5290714"/>
            <a:ext cx="609600" cy="584775"/>
          </a:xfrm>
          <a:prstGeom prst="rect">
            <a:avLst/>
          </a:prstGeom>
          <a:noFill/>
        </p:spPr>
        <p:txBody>
          <a:bodyPr wrap="square" rtlCol="0">
            <a:spAutoFit/>
          </a:bodyPr>
          <a:lstStyle/>
          <a:p>
            <a:pPr algn="ctr"/>
            <a:r>
              <a:rPr lang="en-ZA" sz="3200" b="1" dirty="0">
                <a:solidFill>
                  <a:schemeClr val="bg1"/>
                </a:solidFill>
              </a:rPr>
              <a:t>6</a:t>
            </a:r>
            <a:endParaRPr lang="en-ZA" sz="3200" dirty="0" smtClean="0">
              <a:solidFill>
                <a:schemeClr val="bg1"/>
              </a:solidFill>
            </a:endParaRPr>
          </a:p>
        </p:txBody>
      </p:sp>
      <p:sp>
        <p:nvSpPr>
          <p:cNvPr id="9" name="TextBox 8"/>
          <p:cNvSpPr txBox="1"/>
          <p:nvPr/>
        </p:nvSpPr>
        <p:spPr>
          <a:xfrm>
            <a:off x="1230203" y="5418162"/>
            <a:ext cx="6431837" cy="338554"/>
          </a:xfrm>
          <a:prstGeom prst="rect">
            <a:avLst/>
          </a:prstGeom>
          <a:noFill/>
        </p:spPr>
        <p:txBody>
          <a:bodyPr wrap="square" rtlCol="0">
            <a:spAutoFit/>
          </a:bodyPr>
          <a:lstStyle/>
          <a:p>
            <a:r>
              <a:rPr lang="en-ZA" altLang="en-US" sz="1600" dirty="0" smtClean="0">
                <a:sym typeface="+mn-ea"/>
              </a:rPr>
              <a:t>Connect </a:t>
            </a:r>
            <a:r>
              <a:rPr lang="en-ZA" altLang="en-US" sz="1600" dirty="0">
                <a:sym typeface="+mn-ea"/>
              </a:rPr>
              <a:t>the points. </a:t>
            </a:r>
          </a:p>
        </p:txBody>
      </p:sp>
      <p:sp>
        <p:nvSpPr>
          <p:cNvPr id="10" name="Rectangle 9"/>
          <p:cNvSpPr/>
          <p:nvPr/>
        </p:nvSpPr>
        <p:spPr>
          <a:xfrm>
            <a:off x="1116284" y="5110725"/>
            <a:ext cx="45719" cy="944224"/>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418412"/>
            <a:ext cx="740697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sym typeface="+mn-ea"/>
              </a:rPr>
              <a:t>Steps for drawing </a:t>
            </a:r>
            <a:r>
              <a:rPr lang="en-ZA" altLang="en-US" sz="2400" b="1" dirty="0" smtClean="0">
                <a:sym typeface="+mn-ea"/>
              </a:rPr>
              <a:t>graphs</a:t>
            </a:r>
            <a:endParaRPr lang="en-ZA" altLang="en-US" sz="2400" b="1" dirty="0">
              <a:sym typeface="+mn-ea"/>
            </a:endParaRPr>
          </a:p>
        </p:txBody>
      </p:sp>
      <p:sp>
        <p:nvSpPr>
          <p:cNvPr id="32" name="TextBox 31"/>
          <p:cNvSpPr txBox="1"/>
          <p:nvPr/>
        </p:nvSpPr>
        <p:spPr>
          <a:xfrm>
            <a:off x="4639815" y="2152565"/>
            <a:ext cx="2748958" cy="369332"/>
          </a:xfrm>
          <a:prstGeom prst="rect">
            <a:avLst/>
          </a:prstGeom>
          <a:noFill/>
        </p:spPr>
        <p:txBody>
          <a:bodyPr wrap="none" rtlCol="0">
            <a:spAutoFit/>
          </a:bodyPr>
          <a:lstStyle/>
          <a:p>
            <a:r>
              <a:rPr lang="en-ZA" b="1" dirty="0" smtClean="0"/>
              <a:t>Graph of cost versus petrol</a:t>
            </a:r>
            <a:endParaRPr lang="en-GB" b="1" dirty="0"/>
          </a:p>
        </p:txBody>
      </p:sp>
      <p:sp>
        <p:nvSpPr>
          <p:cNvPr id="17" name="TextBox 16"/>
          <p:cNvSpPr txBox="1"/>
          <p:nvPr/>
        </p:nvSpPr>
        <p:spPr>
          <a:xfrm>
            <a:off x="5505365" y="4596684"/>
            <a:ext cx="1340495" cy="338554"/>
          </a:xfrm>
          <a:prstGeom prst="rect">
            <a:avLst/>
          </a:prstGeom>
          <a:noFill/>
        </p:spPr>
        <p:txBody>
          <a:bodyPr wrap="none" rtlCol="0">
            <a:spAutoFit/>
          </a:bodyPr>
          <a:lstStyle/>
          <a:p>
            <a:r>
              <a:rPr lang="en-ZA" sz="1600" b="1" dirty="0" smtClean="0"/>
              <a:t>Petrol (litres) </a:t>
            </a:r>
            <a:endParaRPr lang="en-GB" sz="1600" b="1" dirty="0"/>
          </a:p>
        </p:txBody>
      </p:sp>
      <p:sp>
        <p:nvSpPr>
          <p:cNvPr id="19" name="TextBox 18"/>
          <p:cNvSpPr txBox="1"/>
          <p:nvPr/>
        </p:nvSpPr>
        <p:spPr>
          <a:xfrm rot="16200000">
            <a:off x="4399871" y="3437710"/>
            <a:ext cx="664862" cy="338554"/>
          </a:xfrm>
          <a:prstGeom prst="rect">
            <a:avLst/>
          </a:prstGeom>
          <a:noFill/>
        </p:spPr>
        <p:txBody>
          <a:bodyPr wrap="none" rtlCol="0">
            <a:spAutoFit/>
          </a:bodyPr>
          <a:lstStyle/>
          <a:p>
            <a:r>
              <a:rPr lang="en-ZA" sz="1600" b="1" dirty="0" smtClean="0"/>
              <a:t>Cost )</a:t>
            </a:r>
            <a:endParaRPr lang="en-GB" sz="1600" b="1" dirty="0"/>
          </a:p>
        </p:txBody>
      </p:sp>
      <p:grpSp>
        <p:nvGrpSpPr>
          <p:cNvPr id="38" name="Group 37"/>
          <p:cNvGrpSpPr/>
          <p:nvPr/>
        </p:nvGrpSpPr>
        <p:grpSpPr>
          <a:xfrm>
            <a:off x="5413416" y="2925087"/>
            <a:ext cx="1432562" cy="1339088"/>
            <a:chOff x="4789076" y="3180360"/>
            <a:chExt cx="1432562" cy="1339088"/>
          </a:xfrm>
        </p:grpSpPr>
        <p:cxnSp>
          <p:nvCxnSpPr>
            <p:cNvPr id="39" name="Straight Connector 38"/>
            <p:cNvCxnSpPr/>
            <p:nvPr/>
          </p:nvCxnSpPr>
          <p:spPr>
            <a:xfrm>
              <a:off x="4803228" y="3180360"/>
              <a:ext cx="0" cy="1339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89076" y="4519448"/>
              <a:ext cx="14325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5763132" y="4264174"/>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46755" y="425891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16987" y="4258455"/>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373997" y="4315069"/>
            <a:ext cx="288862" cy="338554"/>
          </a:xfrm>
          <a:prstGeom prst="rect">
            <a:avLst/>
          </a:prstGeom>
          <a:noFill/>
        </p:spPr>
        <p:txBody>
          <a:bodyPr wrap="none" rtlCol="0">
            <a:spAutoFit/>
          </a:bodyPr>
          <a:lstStyle/>
          <a:p>
            <a:r>
              <a:rPr lang="en-ZA" sz="1600" b="1" dirty="0" smtClean="0"/>
              <a:t>6</a:t>
            </a:r>
            <a:endParaRPr lang="en-GB" sz="1600" b="1" dirty="0"/>
          </a:p>
        </p:txBody>
      </p:sp>
      <p:cxnSp>
        <p:nvCxnSpPr>
          <p:cNvPr id="45" name="Straight Connector 44"/>
          <p:cNvCxnSpPr/>
          <p:nvPr/>
        </p:nvCxnSpPr>
        <p:spPr>
          <a:xfrm rot="16200000">
            <a:off x="5374406" y="3924583"/>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5369150" y="3540960"/>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5368687" y="3170728"/>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60772" y="3042060"/>
            <a:ext cx="393056" cy="338554"/>
          </a:xfrm>
          <a:prstGeom prst="rect">
            <a:avLst/>
          </a:prstGeom>
          <a:noFill/>
        </p:spPr>
        <p:txBody>
          <a:bodyPr wrap="none" rtlCol="0">
            <a:spAutoFit/>
          </a:bodyPr>
          <a:lstStyle/>
          <a:p>
            <a:r>
              <a:rPr lang="en-ZA" sz="1600" b="1" dirty="0" smtClean="0"/>
              <a:t>90</a:t>
            </a:r>
            <a:endParaRPr lang="en-GB" sz="1600" b="1" dirty="0"/>
          </a:p>
        </p:txBody>
      </p:sp>
      <p:sp>
        <p:nvSpPr>
          <p:cNvPr id="49" name="TextBox 48"/>
          <p:cNvSpPr txBox="1"/>
          <p:nvPr/>
        </p:nvSpPr>
        <p:spPr>
          <a:xfrm>
            <a:off x="5162260" y="4198824"/>
            <a:ext cx="288862" cy="338554"/>
          </a:xfrm>
          <a:prstGeom prst="rect">
            <a:avLst/>
          </a:prstGeom>
          <a:noFill/>
        </p:spPr>
        <p:txBody>
          <a:bodyPr wrap="none" rtlCol="0">
            <a:spAutoFit/>
          </a:bodyPr>
          <a:lstStyle/>
          <a:p>
            <a:r>
              <a:rPr lang="en-ZA" sz="1600" b="1" dirty="0" smtClean="0"/>
              <a:t>0</a:t>
            </a:r>
            <a:endParaRPr lang="en-GB" sz="1600" b="1" dirty="0"/>
          </a:p>
        </p:txBody>
      </p:sp>
      <p:sp>
        <p:nvSpPr>
          <p:cNvPr id="50" name="TextBox 49"/>
          <p:cNvSpPr txBox="1"/>
          <p:nvPr/>
        </p:nvSpPr>
        <p:spPr>
          <a:xfrm>
            <a:off x="5618701" y="4312293"/>
            <a:ext cx="288862" cy="338554"/>
          </a:xfrm>
          <a:prstGeom prst="rect">
            <a:avLst/>
          </a:prstGeom>
          <a:noFill/>
        </p:spPr>
        <p:txBody>
          <a:bodyPr wrap="none" rtlCol="0">
            <a:spAutoFit/>
          </a:bodyPr>
          <a:lstStyle/>
          <a:p>
            <a:r>
              <a:rPr lang="en-ZA" sz="1600" b="1" dirty="0" smtClean="0"/>
              <a:t>2</a:t>
            </a:r>
            <a:endParaRPr lang="en-GB" sz="1600" b="1" dirty="0"/>
          </a:p>
        </p:txBody>
      </p:sp>
      <p:sp>
        <p:nvSpPr>
          <p:cNvPr id="51" name="TextBox 50"/>
          <p:cNvSpPr txBox="1"/>
          <p:nvPr/>
        </p:nvSpPr>
        <p:spPr>
          <a:xfrm>
            <a:off x="6002324" y="4319409"/>
            <a:ext cx="288862" cy="338554"/>
          </a:xfrm>
          <a:prstGeom prst="rect">
            <a:avLst/>
          </a:prstGeom>
          <a:noFill/>
        </p:spPr>
        <p:txBody>
          <a:bodyPr wrap="none" rtlCol="0">
            <a:spAutoFit/>
          </a:bodyPr>
          <a:lstStyle/>
          <a:p>
            <a:r>
              <a:rPr lang="en-ZA" sz="1600" b="1" dirty="0" smtClean="0"/>
              <a:t>4</a:t>
            </a:r>
            <a:endParaRPr lang="en-GB" sz="1600" b="1" dirty="0"/>
          </a:p>
        </p:txBody>
      </p:sp>
      <p:sp>
        <p:nvSpPr>
          <p:cNvPr id="52" name="TextBox 51"/>
          <p:cNvSpPr txBox="1"/>
          <p:nvPr/>
        </p:nvSpPr>
        <p:spPr>
          <a:xfrm>
            <a:off x="4974799" y="3406115"/>
            <a:ext cx="393056" cy="338554"/>
          </a:xfrm>
          <a:prstGeom prst="rect">
            <a:avLst/>
          </a:prstGeom>
          <a:noFill/>
        </p:spPr>
        <p:txBody>
          <a:bodyPr wrap="none" rtlCol="0">
            <a:spAutoFit/>
          </a:bodyPr>
          <a:lstStyle/>
          <a:p>
            <a:r>
              <a:rPr lang="en-ZA" sz="1600" b="1" dirty="0" smtClean="0"/>
              <a:t>60</a:t>
            </a:r>
            <a:endParaRPr lang="en-GB" sz="1600" b="1" dirty="0"/>
          </a:p>
        </p:txBody>
      </p:sp>
      <p:sp>
        <p:nvSpPr>
          <p:cNvPr id="53" name="TextBox 52"/>
          <p:cNvSpPr txBox="1"/>
          <p:nvPr/>
        </p:nvSpPr>
        <p:spPr>
          <a:xfrm>
            <a:off x="4982367" y="3803866"/>
            <a:ext cx="393056" cy="338554"/>
          </a:xfrm>
          <a:prstGeom prst="rect">
            <a:avLst/>
          </a:prstGeom>
          <a:noFill/>
        </p:spPr>
        <p:txBody>
          <a:bodyPr wrap="none" rtlCol="0">
            <a:spAutoFit/>
          </a:bodyPr>
          <a:lstStyle/>
          <a:p>
            <a:r>
              <a:rPr lang="en-ZA" sz="1600" b="1" dirty="0" smtClean="0"/>
              <a:t>30</a:t>
            </a:r>
            <a:endParaRPr lang="en-GB" sz="1600" b="1" dirty="0"/>
          </a:p>
        </p:txBody>
      </p:sp>
      <p:sp>
        <p:nvSpPr>
          <p:cNvPr id="5" name="Oval 4"/>
          <p:cNvSpPr/>
          <p:nvPr/>
        </p:nvSpPr>
        <p:spPr>
          <a:xfrm>
            <a:off x="5373192" y="420611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5698760" y="393052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081253" y="3543673"/>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6448426" y="317875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a:endCxn id="35" idx="7"/>
          </p:cNvCxnSpPr>
          <p:nvPr/>
        </p:nvCxnSpPr>
        <p:spPr>
          <a:xfrm flipV="1">
            <a:off x="5424951" y="3194567"/>
            <a:ext cx="1115659" cy="1065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32112" y="2015670"/>
            <a:ext cx="3781662" cy="2755149"/>
            <a:chOff x="532112" y="2015670"/>
            <a:chExt cx="3781662" cy="2755149"/>
          </a:xfrm>
        </p:grpSpPr>
        <p:sp>
          <p:nvSpPr>
            <p:cNvPr id="36" name="Rectangle 35"/>
            <p:cNvSpPr/>
            <p:nvPr/>
          </p:nvSpPr>
          <p:spPr>
            <a:xfrm>
              <a:off x="532112" y="2223570"/>
              <a:ext cx="3781662" cy="2547249"/>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37" name="Content Placeholder 2"/>
            <p:cNvSpPr txBox="1"/>
            <p:nvPr/>
          </p:nvSpPr>
          <p:spPr>
            <a:xfrm>
              <a:off x="871703" y="2015670"/>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Note:</a:t>
              </a:r>
              <a:endParaRPr lang="en-GB" sz="2000" b="1" i="1" dirty="0">
                <a:solidFill>
                  <a:srgbClr val="9CCB45"/>
                </a:solidFill>
              </a:endParaRPr>
            </a:p>
          </p:txBody>
        </p:sp>
      </p:grpSp>
      <p:sp>
        <p:nvSpPr>
          <p:cNvPr id="54" name="Content Placeholder 2"/>
          <p:cNvSpPr>
            <a:spLocks noGrp="1"/>
          </p:cNvSpPr>
          <p:nvPr/>
        </p:nvSpPr>
        <p:spPr>
          <a:xfrm>
            <a:off x="591574" y="2447118"/>
            <a:ext cx="3610072" cy="2210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055" lvl="1" indent="-186055"/>
            <a:r>
              <a:rPr lang="en-ZA" altLang="en-US" sz="1450" dirty="0">
                <a:sym typeface="+mn-ea"/>
              </a:rPr>
              <a:t>If the points form a straight line, use a </a:t>
            </a:r>
            <a:r>
              <a:rPr lang="en-ZA" altLang="en-US" sz="1450" dirty="0" smtClean="0">
                <a:sym typeface="+mn-ea"/>
              </a:rPr>
              <a:t> ruler </a:t>
            </a:r>
            <a:r>
              <a:rPr lang="en-ZA" altLang="en-US" sz="1450" dirty="0">
                <a:sym typeface="+mn-ea"/>
              </a:rPr>
              <a:t>and draw a line through all the points. </a:t>
            </a:r>
          </a:p>
          <a:p>
            <a:pPr marL="186055" lvl="1" indent="-186055"/>
            <a:r>
              <a:rPr lang="en-ZA" altLang="en-US" sz="1450" dirty="0">
                <a:sym typeface="+mn-ea"/>
              </a:rPr>
              <a:t>If the points form a curved line, draw a smooth curve through all the points.</a:t>
            </a:r>
          </a:p>
          <a:p>
            <a:pPr marL="186055" lvl="1" indent="-186055"/>
            <a:r>
              <a:rPr lang="en-ZA" altLang="en-US" sz="1450" dirty="0">
                <a:sym typeface="+mn-ea"/>
              </a:rPr>
              <a:t>If one of the variables represents distinct items, such as number of </a:t>
            </a:r>
            <a:r>
              <a:rPr lang="en-ZA" altLang="en-US" sz="1450" dirty="0" smtClean="0">
                <a:sym typeface="+mn-ea"/>
              </a:rPr>
              <a:t>people, then </a:t>
            </a:r>
            <a:r>
              <a:rPr lang="en-ZA" altLang="en-US" sz="1450" dirty="0">
                <a:sym typeface="+mn-ea"/>
              </a:rPr>
              <a:t>your line should be dashed or dotted. </a:t>
            </a:r>
          </a:p>
          <a:p>
            <a:pPr marL="186055" lvl="1" indent="-186055"/>
            <a:r>
              <a:rPr lang="en-ZA" altLang="en-US" sz="1450" dirty="0">
                <a:sym typeface="+mn-ea"/>
              </a:rPr>
              <a:t>If both variables can take values in between the points, then use a solid 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Choosing an appropriate </a:t>
            </a:r>
            <a:r>
              <a:rPr lang="en-ZA" dirty="0" smtClean="0">
                <a:sym typeface="+mn-ea"/>
              </a:rPr>
              <a:t>scale</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grpSp>
        <p:nvGrpSpPr>
          <p:cNvPr id="5" name="Group 4"/>
          <p:cNvGrpSpPr/>
          <p:nvPr/>
        </p:nvGrpSpPr>
        <p:grpSpPr>
          <a:xfrm>
            <a:off x="552213" y="2324589"/>
            <a:ext cx="7306683" cy="2346265"/>
            <a:chOff x="532111" y="2015670"/>
            <a:chExt cx="7306683" cy="2346265"/>
          </a:xfrm>
        </p:grpSpPr>
        <p:sp>
          <p:nvSpPr>
            <p:cNvPr id="6" name="Rectangle 5"/>
            <p:cNvSpPr/>
            <p:nvPr/>
          </p:nvSpPr>
          <p:spPr>
            <a:xfrm>
              <a:off x="532111" y="2223570"/>
              <a:ext cx="7306683" cy="2138365"/>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7" name="Content Placeholder 2"/>
            <p:cNvSpPr txBox="1"/>
            <p:nvPr/>
          </p:nvSpPr>
          <p:spPr>
            <a:xfrm>
              <a:off x="871703" y="2015670"/>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Note:</a:t>
              </a:r>
              <a:endParaRPr lang="en-GB" sz="2000" b="1" i="1" dirty="0">
                <a:solidFill>
                  <a:srgbClr val="9CCB45"/>
                </a:solidFill>
              </a:endParaRPr>
            </a:p>
          </p:txBody>
        </p:sp>
      </p:grpSp>
      <p:sp>
        <p:nvSpPr>
          <p:cNvPr id="8" name="Content Placeholder 2"/>
          <p:cNvSpPr>
            <a:spLocks noGrp="1"/>
          </p:cNvSpPr>
          <p:nvPr/>
        </p:nvSpPr>
        <p:spPr>
          <a:xfrm>
            <a:off x="636389" y="2879607"/>
            <a:ext cx="7049513" cy="1692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055" indent="-186055"/>
            <a:r>
              <a:rPr lang="en-ZA" altLang="en-US" sz="2000" dirty="0">
                <a:sym typeface="+mn-ea"/>
              </a:rPr>
              <a:t>Make sure that you draw axes to fill the space on the page as far as possible. This makes the graph more accurate and easier to read. </a:t>
            </a:r>
          </a:p>
          <a:p>
            <a:pPr marL="186055" indent="-186055"/>
            <a:r>
              <a:rPr lang="en-ZA" altLang="en-US" sz="2000" dirty="0">
                <a:sym typeface="+mn-ea"/>
              </a:rPr>
              <a:t>You may have to use different scales for each axis for a graph of a real-life pattern.</a:t>
            </a:r>
            <a:endParaRPr lang="en-GB"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Choosing an appropriate </a:t>
            </a:r>
            <a:r>
              <a:rPr lang="en-ZA" dirty="0" smtClean="0">
                <a:sym typeface="+mn-ea"/>
              </a:rPr>
              <a:t>scale</a:t>
            </a:r>
            <a:endParaRPr lang="en-GB" dirty="0"/>
          </a:p>
        </p:txBody>
      </p:sp>
      <p:sp>
        <p:nvSpPr>
          <p:cNvPr id="3" name="Content Placeholder 2"/>
          <p:cNvSpPr>
            <a:spLocks noGrp="1"/>
          </p:cNvSpPr>
          <p:nvPr>
            <p:ph idx="1"/>
          </p:nvPr>
        </p:nvSpPr>
        <p:spPr/>
        <p:txBody>
          <a:bodyPr/>
          <a:lstStyle/>
          <a:p>
            <a:pPr marL="186055" indent="-186055"/>
            <a:r>
              <a:rPr lang="en-ZA" altLang="en-US" sz="2000" dirty="0" smtClean="0">
                <a:sym typeface="+mn-ea"/>
              </a:rPr>
              <a:t>You </a:t>
            </a:r>
            <a:r>
              <a:rPr lang="en-ZA" altLang="en-US" sz="2000" dirty="0">
                <a:sym typeface="+mn-ea"/>
              </a:rPr>
              <a:t>can use the graph paper in either direction; the longest axis does not have to be vertical.</a:t>
            </a:r>
          </a:p>
          <a:p>
            <a:pPr marL="186055" indent="-186055"/>
            <a:r>
              <a:rPr lang="en-ZA" altLang="en-US" sz="2000" dirty="0">
                <a:sym typeface="+mn-ea"/>
              </a:rPr>
              <a:t>Look at the highest values of each variable. The highest value on your axes must be higher than this, usually rounded up to a whole 10. </a:t>
            </a:r>
            <a:endParaRPr lang="en-ZA" altLang="en-US" sz="2000" dirty="0" smtClean="0">
              <a:sym typeface="+mn-ea"/>
            </a:endParaRPr>
          </a:p>
          <a:p>
            <a:pPr marL="186055" indent="-186055"/>
            <a:endParaRPr lang="en-ZA" altLang="en-US" sz="2000" dirty="0">
              <a:sym typeface="+mn-ea"/>
            </a:endParaRPr>
          </a:p>
          <a:p>
            <a:pPr marL="186055" indent="0">
              <a:buNone/>
            </a:pPr>
            <a:r>
              <a:rPr lang="en-ZA" altLang="en-US" sz="2000" b="1" dirty="0">
                <a:sym typeface="+mn-ea"/>
              </a:rPr>
              <a:t>E</a:t>
            </a:r>
            <a:r>
              <a:rPr lang="en-ZA" altLang="en-US" sz="2000" b="1" dirty="0" smtClean="0">
                <a:sym typeface="+mn-ea"/>
              </a:rPr>
              <a:t>xample</a:t>
            </a:r>
            <a:r>
              <a:rPr lang="en-ZA" altLang="en-US" sz="2000" b="1" dirty="0">
                <a:sym typeface="+mn-ea"/>
              </a:rPr>
              <a:t>: If the highest value is 178 choose 180 or 200 for the axis</a:t>
            </a:r>
            <a:r>
              <a:rPr lang="en-ZA" altLang="en-US" sz="2000" b="1" dirty="0" smtClean="0">
                <a:sym typeface="+mn-ea"/>
              </a:rPr>
              <a:t>.</a:t>
            </a:r>
          </a:p>
          <a:p>
            <a:pPr marL="0" indent="0">
              <a:buNone/>
            </a:pPr>
            <a:r>
              <a:rPr lang="en-ZA" altLang="en-US" sz="2000" b="1" dirty="0" smtClean="0">
                <a:solidFill>
                  <a:srgbClr val="A6CE39"/>
                </a:solidFill>
                <a:sym typeface="+mn-ea"/>
              </a:rPr>
              <a:t> </a:t>
            </a:r>
            <a:endParaRPr lang="en-ZA" altLang="en-US" sz="2000" b="1" dirty="0">
              <a:solidFill>
                <a:srgbClr val="A6CE39"/>
              </a:solidFill>
              <a:sym typeface="+mn-ea"/>
            </a:endParaRPr>
          </a:p>
          <a:p>
            <a:r>
              <a:rPr lang="en-ZA" altLang="en-US" sz="2000" dirty="0">
                <a:sym typeface="+mn-ea"/>
              </a:rPr>
              <a:t>Match the highest values to numbers of blocks on the graph paper. </a:t>
            </a:r>
            <a:endParaRPr lang="en-ZA" altLang="en-US" sz="2000" dirty="0" smtClean="0">
              <a:sym typeface="+mn-ea"/>
            </a:endParaRPr>
          </a:p>
          <a:p>
            <a:endParaRPr lang="en-ZA" altLang="en-US" sz="2000" dirty="0">
              <a:sym typeface="+mn-ea"/>
            </a:endParaRPr>
          </a:p>
          <a:p>
            <a:pPr marL="271780" indent="0">
              <a:buNone/>
            </a:pPr>
            <a:r>
              <a:rPr lang="en-ZA" altLang="en-US" sz="2000" b="1" dirty="0" smtClean="0">
                <a:sym typeface="+mn-ea"/>
              </a:rPr>
              <a:t>Example </a:t>
            </a:r>
            <a:r>
              <a:rPr lang="en-ZA" altLang="en-US" sz="2000" b="1" dirty="0">
                <a:sym typeface="+mn-ea"/>
              </a:rPr>
              <a:t>on graph: Independent variable (7) and dependent variable (800).</a:t>
            </a:r>
          </a:p>
          <a:p>
            <a:pPr marL="0" indent="0">
              <a:buNone/>
            </a:pPr>
            <a:endParaRPr lang="en-ZA" altLang="en-US" sz="2000" dirty="0">
              <a:sym typeface="+mn-ea"/>
            </a:endParaRPr>
          </a:p>
          <a:p>
            <a:endParaRPr lang="en-GB"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Choosing an appropriate </a:t>
            </a:r>
            <a:r>
              <a:rPr lang="en-ZA" dirty="0" smtClean="0">
                <a:sym typeface="+mn-ea"/>
              </a:rPr>
              <a:t>scale</a:t>
            </a:r>
            <a:endParaRPr lang="en-GB" dirty="0"/>
          </a:p>
        </p:txBody>
      </p:sp>
      <p:sp>
        <p:nvSpPr>
          <p:cNvPr id="3" name="Content Placeholder 2"/>
          <p:cNvSpPr>
            <a:spLocks noGrp="1"/>
          </p:cNvSpPr>
          <p:nvPr>
            <p:ph idx="1"/>
          </p:nvPr>
        </p:nvSpPr>
        <p:spPr>
          <a:xfrm>
            <a:off x="871678" y="1592288"/>
            <a:ext cx="6752944" cy="4485323"/>
          </a:xfrm>
        </p:spPr>
        <p:txBody>
          <a:bodyPr/>
          <a:lstStyle/>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l">
              <a:lnSpc>
                <a:spcPct val="100000"/>
              </a:lnSpc>
              <a:buNone/>
            </a:pPr>
            <a:r>
              <a:rPr lang="en-ZA" altLang="en-US" sz="2400" b="1" dirty="0" smtClean="0">
                <a:solidFill>
                  <a:srgbClr val="0D9293"/>
                </a:solidFill>
                <a:sym typeface="+mn-ea"/>
              </a:rPr>
              <a:t>Graph </a:t>
            </a:r>
            <a:r>
              <a:rPr lang="en-ZA" altLang="en-US" sz="2400" b="1" dirty="0">
                <a:solidFill>
                  <a:srgbClr val="0D9293"/>
                </a:solidFill>
                <a:sym typeface="+mn-ea"/>
              </a:rPr>
              <a:t>A: </a:t>
            </a:r>
          </a:p>
          <a:p>
            <a:pPr marL="0" indent="0" algn="l">
              <a:lnSpc>
                <a:spcPct val="100000"/>
              </a:lnSpc>
              <a:spcBef>
                <a:spcPts val="0"/>
              </a:spcBef>
              <a:buNone/>
            </a:pPr>
            <a:r>
              <a:rPr lang="en-ZA" altLang="en-US" sz="2000" dirty="0">
                <a:sym typeface="+mn-ea"/>
              </a:rPr>
              <a:t>The scale for </a:t>
            </a:r>
            <a:r>
              <a:rPr lang="en-ZA" altLang="en-US" sz="2000" i="1" dirty="0">
                <a:sym typeface="+mn-ea"/>
              </a:rPr>
              <a:t>Amount of money</a:t>
            </a:r>
            <a:r>
              <a:rPr lang="en-ZA" altLang="en-US" sz="2000" dirty="0">
                <a:sym typeface="+mn-ea"/>
              </a:rPr>
              <a:t> would be better increasing in 100s up to 800.</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48792" b="53391"/>
          <a:stretch>
            <a:fillRect/>
          </a:stretch>
        </p:blipFill>
        <p:spPr>
          <a:xfrm>
            <a:off x="2173123" y="1592288"/>
            <a:ext cx="4150054" cy="33512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79366"/>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Choosing an appropriate </a:t>
            </a:r>
            <a:r>
              <a:rPr lang="en-ZA" dirty="0" smtClean="0">
                <a:sym typeface="+mn-ea"/>
              </a:rPr>
              <a:t>scale</a:t>
            </a:r>
            <a:endParaRPr lang="en-GB" dirty="0"/>
          </a:p>
        </p:txBody>
      </p:sp>
      <p:sp>
        <p:nvSpPr>
          <p:cNvPr id="3" name="Content Placeholder 2"/>
          <p:cNvSpPr>
            <a:spLocks noGrp="1"/>
          </p:cNvSpPr>
          <p:nvPr>
            <p:ph idx="1"/>
          </p:nvPr>
        </p:nvSpPr>
        <p:spPr>
          <a:xfrm>
            <a:off x="871678" y="1592288"/>
            <a:ext cx="6752944" cy="4485323"/>
          </a:xfrm>
        </p:spPr>
        <p:txBody>
          <a:bodyPr/>
          <a:lstStyle/>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l">
              <a:lnSpc>
                <a:spcPct val="100000"/>
              </a:lnSpc>
              <a:buNone/>
            </a:pPr>
            <a:r>
              <a:rPr lang="en-ZA" altLang="en-US" sz="2400" b="1" dirty="0" smtClean="0">
                <a:solidFill>
                  <a:srgbClr val="0D9293"/>
                </a:solidFill>
                <a:sym typeface="+mn-ea"/>
              </a:rPr>
              <a:t>Graph B:</a:t>
            </a:r>
            <a:r>
              <a:rPr lang="en-ZA" altLang="en-US" sz="2400" b="1" dirty="0" smtClean="0">
                <a:solidFill>
                  <a:srgbClr val="A6CE39"/>
                </a:solidFill>
                <a:sym typeface="+mn-ea"/>
              </a:rPr>
              <a:t> </a:t>
            </a:r>
            <a:endParaRPr lang="en-ZA" altLang="en-US" sz="2400" b="1" dirty="0">
              <a:solidFill>
                <a:srgbClr val="A6CE39"/>
              </a:solidFill>
              <a:sym typeface="+mn-ea"/>
            </a:endParaRPr>
          </a:p>
          <a:p>
            <a:pPr marL="0" indent="0" algn="l">
              <a:spcBef>
                <a:spcPts val="0"/>
              </a:spcBef>
              <a:buNone/>
            </a:pPr>
            <a:r>
              <a:rPr lang="en-ZA" altLang="en-US" sz="2000" dirty="0">
                <a:sym typeface="+mn-ea"/>
              </a:rPr>
              <a:t>The scale for </a:t>
            </a:r>
            <a:r>
              <a:rPr lang="en-ZA" altLang="en-US" sz="2000" i="1" dirty="0">
                <a:sym typeface="+mn-ea"/>
              </a:rPr>
              <a:t>Number of hours</a:t>
            </a:r>
            <a:r>
              <a:rPr lang="en-ZA" altLang="en-US" sz="2000" dirty="0">
                <a:sym typeface="+mn-ea"/>
              </a:rPr>
              <a:t> needs to be bigger, so that 0 to 6 hours takes the whole space on the axis. </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2828" b="53776"/>
          <a:stretch>
            <a:fillRect/>
          </a:stretch>
        </p:blipFill>
        <p:spPr>
          <a:xfrm>
            <a:off x="2201818" y="1592288"/>
            <a:ext cx="3802968" cy="3306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15.1	Graphs </a:t>
            </a:r>
            <a:r>
              <a:rPr lang="en-ZA" dirty="0"/>
              <a:t>of relationships</a:t>
            </a:r>
          </a:p>
          <a:p>
            <a:pPr marL="0" indent="0">
              <a:buNone/>
            </a:pPr>
            <a:r>
              <a:rPr lang="en-ZA" altLang="en-GB" dirty="0" smtClean="0"/>
              <a:t>15.2	Drawing </a:t>
            </a:r>
            <a:r>
              <a:rPr lang="en-ZA" altLang="en-GB" dirty="0"/>
              <a:t>graphs</a:t>
            </a:r>
          </a:p>
          <a:p>
            <a:pPr marL="0" indent="0">
              <a:buNone/>
            </a:pPr>
            <a:r>
              <a:rPr lang="en-ZA" altLang="en-GB" dirty="0" smtClean="0"/>
              <a:t>15.3	Graphs </a:t>
            </a:r>
            <a:r>
              <a:rPr lang="en-ZA" altLang="en-GB" dirty="0"/>
              <a:t>of direct and inversely proportional </a:t>
            </a:r>
            <a:r>
              <a:rPr lang="en-ZA" altLang="en-GB" dirty="0" smtClean="0"/>
              <a:t>	relationships</a:t>
            </a:r>
            <a:endParaRPr lang="en-ZA" altLang="en-GB" dirty="0"/>
          </a:p>
          <a:p>
            <a:pPr marL="0" indent="0">
              <a:buNone/>
            </a:pPr>
            <a:r>
              <a:rPr lang="en-ZA" dirty="0" smtClean="0">
                <a:sym typeface="+mn-ea"/>
              </a:rPr>
              <a:t>15.4	Finding </a:t>
            </a:r>
            <a:r>
              <a:rPr lang="en-ZA" dirty="0">
                <a:sym typeface="+mn-ea"/>
              </a:rPr>
              <a:t>the independent variable by changing </a:t>
            </a:r>
            <a:r>
              <a:rPr lang="en-ZA" dirty="0" smtClean="0">
                <a:sym typeface="+mn-ea"/>
              </a:rPr>
              <a:t>	the </a:t>
            </a:r>
            <a:r>
              <a:rPr lang="en-ZA" dirty="0">
                <a:sym typeface="+mn-ea"/>
              </a:rPr>
              <a:t>formula</a:t>
            </a:r>
            <a:endParaRPr lang="en-ZA" altLang="en-GB" dirty="0"/>
          </a:p>
          <a:p>
            <a:pPr marL="0" indent="0">
              <a:buNone/>
            </a:pPr>
            <a:endParaRPr lang="en-ZA" alt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Choosing an appropriate </a:t>
            </a:r>
            <a:r>
              <a:rPr lang="en-ZA" dirty="0" smtClean="0">
                <a:sym typeface="+mn-ea"/>
              </a:rPr>
              <a:t>scale</a:t>
            </a:r>
            <a:endParaRPr lang="en-GB" dirty="0"/>
          </a:p>
        </p:txBody>
      </p:sp>
      <p:sp>
        <p:nvSpPr>
          <p:cNvPr id="3" name="Content Placeholder 2"/>
          <p:cNvSpPr>
            <a:spLocks noGrp="1"/>
          </p:cNvSpPr>
          <p:nvPr>
            <p:ph idx="1"/>
          </p:nvPr>
        </p:nvSpPr>
        <p:spPr>
          <a:xfrm>
            <a:off x="871678" y="1592288"/>
            <a:ext cx="6752944" cy="4485323"/>
          </a:xfrm>
        </p:spPr>
        <p:txBody>
          <a:bodyPr/>
          <a:lstStyle/>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ctr">
              <a:lnSpc>
                <a:spcPct val="100000"/>
              </a:lnSpc>
              <a:buNone/>
            </a:pPr>
            <a:endParaRPr lang="en-ZA" altLang="en-US" sz="2000" dirty="0" smtClean="0">
              <a:sym typeface="+mn-ea"/>
            </a:endParaRPr>
          </a:p>
          <a:p>
            <a:pPr marL="0" indent="0" algn="ctr">
              <a:lnSpc>
                <a:spcPct val="100000"/>
              </a:lnSpc>
              <a:buNone/>
            </a:pPr>
            <a:endParaRPr lang="en-ZA" altLang="en-US" sz="2000" dirty="0">
              <a:sym typeface="+mn-ea"/>
            </a:endParaRPr>
          </a:p>
          <a:p>
            <a:pPr marL="0" indent="0" algn="l">
              <a:lnSpc>
                <a:spcPct val="100000"/>
              </a:lnSpc>
              <a:buNone/>
            </a:pPr>
            <a:r>
              <a:rPr lang="en-ZA" altLang="en-US" sz="2400" b="1" dirty="0" smtClean="0">
                <a:solidFill>
                  <a:srgbClr val="0D9293"/>
                </a:solidFill>
                <a:sym typeface="+mn-ea"/>
              </a:rPr>
              <a:t>Graph C:</a:t>
            </a:r>
            <a:r>
              <a:rPr lang="en-ZA" altLang="en-US" sz="2400" b="1" dirty="0" smtClean="0">
                <a:solidFill>
                  <a:srgbClr val="A6CE39"/>
                </a:solidFill>
                <a:sym typeface="+mn-ea"/>
              </a:rPr>
              <a:t> </a:t>
            </a:r>
            <a:endParaRPr lang="en-ZA" altLang="en-US" sz="2400" b="1" dirty="0">
              <a:solidFill>
                <a:srgbClr val="A6CE39"/>
              </a:solidFill>
              <a:sym typeface="+mn-ea"/>
            </a:endParaRPr>
          </a:p>
          <a:p>
            <a:pPr marL="0" indent="0" algn="l">
              <a:spcBef>
                <a:spcPts val="0"/>
              </a:spcBef>
              <a:buNone/>
            </a:pPr>
            <a:r>
              <a:rPr lang="en-ZA" altLang="en-US" sz="2000" dirty="0">
                <a:sym typeface="+mn-ea"/>
              </a:rPr>
              <a:t>The scale has been corrected on both axes so that the graph fills the space.</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15.2</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300" t="47528" r="34381"/>
          <a:stretch>
            <a:fillRect/>
          </a:stretch>
        </p:blipFill>
        <p:spPr>
          <a:xfrm>
            <a:off x="2046084" y="1592288"/>
            <a:ext cx="3961066" cy="3333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3 Module 15_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497" y="1435341"/>
            <a:ext cx="6109305" cy="4320000"/>
          </a:xfrm>
          <a:prstGeom prst="rect">
            <a:avLst/>
          </a:prstGeom>
        </p:spPr>
      </p:pic>
      <p:sp>
        <p:nvSpPr>
          <p:cNvPr id="5" name="Rectangle 4"/>
          <p:cNvSpPr/>
          <p:nvPr/>
        </p:nvSpPr>
        <p:spPr>
          <a:xfrm>
            <a:off x="228600" y="134778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15.4 page 296</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15.2</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68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Drawing graphs of more than one </a:t>
            </a:r>
            <a:r>
              <a:rPr lang="en-ZA" sz="4400" dirty="0" smtClean="0">
                <a:sym typeface="+mn-ea"/>
              </a:rPr>
              <a:t>relationship</a:t>
            </a:r>
            <a:endParaRPr lang="en-GB" sz="4400" dirty="0"/>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altLang="en-US" dirty="0">
                <a:sym typeface="+mn-ea"/>
              </a:rPr>
              <a:t>We can compare two sets of points on the same set of axes, if both the variables represent the same kind of quantity e.g. amount of money. </a:t>
            </a:r>
            <a:endParaRPr lang="en-GB" dirty="0"/>
          </a:p>
        </p:txBody>
      </p:sp>
      <p:sp>
        <p:nvSpPr>
          <p:cNvPr id="4" name="Text Placeholder 3"/>
          <p:cNvSpPr>
            <a:spLocks noGrp="1"/>
          </p:cNvSpPr>
          <p:nvPr>
            <p:ph type="body" sz="quarter" idx="10"/>
          </p:nvPr>
        </p:nvSpPr>
        <p:spPr/>
        <p:txBody>
          <a:bodyPr/>
          <a:lstStyle/>
          <a:p>
            <a:r>
              <a:rPr lang="en-GB" dirty="0"/>
              <a:t>Unit 15.2</a:t>
            </a:r>
          </a:p>
        </p:txBody>
      </p:sp>
      <p:sp>
        <p:nvSpPr>
          <p:cNvPr id="5" name="Rectangle 4"/>
          <p:cNvSpPr/>
          <p:nvPr/>
        </p:nvSpPr>
        <p:spPr>
          <a:xfrm>
            <a:off x="863600" y="2750151"/>
            <a:ext cx="7200900" cy="31761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291255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122517"/>
            <a:ext cx="977166" cy="1010861"/>
          </a:xfrm>
          <a:prstGeom prst="rect">
            <a:avLst/>
          </a:prstGeom>
        </p:spPr>
      </p:pic>
      <p:sp>
        <p:nvSpPr>
          <p:cNvPr id="8" name="Content Placeholder 2"/>
          <p:cNvSpPr txBox="1"/>
          <p:nvPr/>
        </p:nvSpPr>
        <p:spPr>
          <a:xfrm>
            <a:off x="2016125" y="2995930"/>
            <a:ext cx="5859780" cy="30238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b="1" i="1" dirty="0" smtClean="0">
                <a:solidFill>
                  <a:schemeClr val="bg1"/>
                </a:solidFill>
                <a:sym typeface="+mn-ea"/>
              </a:rPr>
              <a:t>&gt; Example 15.5 page 296</a:t>
            </a:r>
          </a:p>
          <a:p>
            <a:pPr marL="271780" indent="-271780">
              <a:buFont typeface="+mj-lt"/>
              <a:buAutoNum type="arabicPeriod"/>
            </a:pPr>
            <a:r>
              <a:rPr lang="en-ZA" altLang="en-US" dirty="0" smtClean="0">
                <a:sym typeface="+mn-ea"/>
              </a:rPr>
              <a:t>Plot a graph representing the two cell phone contracts below.</a:t>
            </a:r>
          </a:p>
          <a:p>
            <a:pPr marL="271780"/>
            <a:r>
              <a:rPr lang="en-ZA" altLang="en-US" dirty="0" smtClean="0">
                <a:sym typeface="+mn-ea"/>
              </a:rPr>
              <a:t>Contract 1: 	</a:t>
            </a:r>
            <a:r>
              <a:rPr lang="en-ZA" altLang="en-US" i="1" dirty="0" smtClean="0">
                <a:latin typeface="Times New Roman" panose="02020603050405020304" charset="0"/>
                <a:sym typeface="+mn-ea"/>
              </a:rPr>
              <a:t>C</a:t>
            </a:r>
            <a:r>
              <a:rPr lang="en-ZA" altLang="en-US" dirty="0" smtClean="0">
                <a:sym typeface="+mn-ea"/>
              </a:rPr>
              <a:t> = 2</a:t>
            </a:r>
            <a:r>
              <a:rPr lang="en-ZA" altLang="en-US" i="1" dirty="0" smtClean="0">
                <a:latin typeface="Times New Roman" panose="02020603050405020304" charset="0"/>
                <a:sym typeface="+mn-ea"/>
              </a:rPr>
              <a:t>n</a:t>
            </a:r>
            <a:r>
              <a:rPr lang="en-ZA" altLang="en-US" dirty="0" smtClean="0">
                <a:sym typeface="+mn-ea"/>
              </a:rPr>
              <a:t> + 240		       Contract 2:	</a:t>
            </a:r>
            <a:r>
              <a:rPr lang="en-ZA" altLang="en-US" i="1" dirty="0" smtClean="0">
                <a:latin typeface="Times New Roman" panose="02020603050405020304" charset="0"/>
                <a:sym typeface="+mn-ea"/>
              </a:rPr>
              <a:t>C</a:t>
            </a:r>
            <a:r>
              <a:rPr lang="en-ZA" altLang="en-US" i="1" dirty="0" smtClean="0">
                <a:sym typeface="+mn-ea"/>
              </a:rPr>
              <a:t> </a:t>
            </a:r>
            <a:r>
              <a:rPr lang="en-ZA" altLang="en-US" dirty="0" smtClean="0">
                <a:sym typeface="+mn-ea"/>
              </a:rPr>
              <a:t>= 2,8</a:t>
            </a:r>
            <a:r>
              <a:rPr lang="en-ZA" altLang="en-US" i="1" dirty="0" smtClean="0">
                <a:latin typeface="Times New Roman" panose="02020603050405020304" charset="0"/>
                <a:sym typeface="+mn-ea"/>
              </a:rPr>
              <a:t>n</a:t>
            </a:r>
            <a:r>
              <a:rPr lang="en-ZA" altLang="en-US" dirty="0" smtClean="0">
                <a:sym typeface="+mn-ea"/>
              </a:rPr>
              <a:t> + 100</a:t>
            </a:r>
          </a:p>
          <a:p>
            <a:pPr>
              <a:lnSpc>
                <a:spcPct val="100000"/>
              </a:lnSpc>
              <a:spcBef>
                <a:spcPts val="600"/>
              </a:spcBef>
            </a:pPr>
            <a:r>
              <a:rPr lang="en-ZA" altLang="en-US" dirty="0" smtClean="0">
                <a:sym typeface="+mn-ea"/>
              </a:rPr>
              <a:t>Draw both these lines on the same axes using the </a:t>
            </a:r>
          </a:p>
          <a:p>
            <a:pPr>
              <a:lnSpc>
                <a:spcPct val="100000"/>
              </a:lnSpc>
              <a:spcBef>
                <a:spcPts val="600"/>
              </a:spcBef>
            </a:pPr>
            <a:r>
              <a:rPr lang="en-ZA" altLang="en-US" i="1" dirty="0" smtClean="0">
                <a:latin typeface="Times New Roman" panose="02020603050405020304" charset="0"/>
                <a:sym typeface="+mn-ea"/>
              </a:rPr>
              <a:t>y</a:t>
            </a:r>
            <a:r>
              <a:rPr lang="en-ZA" altLang="en-US" dirty="0" smtClean="0">
                <a:sym typeface="+mn-ea"/>
              </a:rPr>
              <a:t>-intercept point and the 200 minute point as the  second point to plot for each contract.</a:t>
            </a:r>
            <a:endParaRPr lang="en-ZA" altLang="en-US" i="1" dirty="0">
              <a:solidFill>
                <a:schemeClr val="bg1"/>
              </a:solidFill>
              <a:sym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Drawing graphs of more than one </a:t>
            </a:r>
            <a:r>
              <a:rPr lang="en-ZA" sz="4400" dirty="0" smtClean="0">
                <a:sym typeface="+mn-ea"/>
              </a:rPr>
              <a:t>relationship</a:t>
            </a:r>
            <a:endParaRPr lang="en-GB" sz="4400" dirty="0"/>
          </a:p>
        </p:txBody>
      </p:sp>
      <p:sp>
        <p:nvSpPr>
          <p:cNvPr id="4" name="Text Placeholder 3"/>
          <p:cNvSpPr>
            <a:spLocks noGrp="1"/>
          </p:cNvSpPr>
          <p:nvPr>
            <p:ph type="body" sz="quarter" idx="10"/>
          </p:nvPr>
        </p:nvSpPr>
        <p:spPr/>
        <p:txBody>
          <a:bodyPr/>
          <a:lstStyle/>
          <a:p>
            <a:r>
              <a:rPr lang="en-GB" dirty="0"/>
              <a:t>Unit 15.2</a:t>
            </a:r>
          </a:p>
        </p:txBody>
      </p:sp>
      <p:sp>
        <p:nvSpPr>
          <p:cNvPr id="6" name="Rectangle 5"/>
          <p:cNvSpPr/>
          <p:nvPr/>
        </p:nvSpPr>
        <p:spPr>
          <a:xfrm>
            <a:off x="863600" y="1947894"/>
            <a:ext cx="7200900" cy="418144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211030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2320260"/>
            <a:ext cx="977166" cy="1010861"/>
          </a:xfrm>
          <a:prstGeom prst="rect">
            <a:avLst/>
          </a:prstGeom>
        </p:spPr>
      </p:pic>
      <p:sp>
        <p:nvSpPr>
          <p:cNvPr id="9" name="Content Placeholder 2"/>
          <p:cNvSpPr>
            <a:spLocks noGrp="1"/>
          </p:cNvSpPr>
          <p:nvPr>
            <p:ph idx="1"/>
          </p:nvPr>
        </p:nvSpPr>
        <p:spPr>
          <a:xfrm>
            <a:off x="2016433" y="2193518"/>
            <a:ext cx="5764716" cy="3812987"/>
          </a:xfrm>
          <a:prstGeom prst="rect">
            <a:avLst/>
          </a:prstGeom>
        </p:spPr>
        <p:txBody>
          <a:bodyPr/>
          <a:lstStyle/>
          <a:p>
            <a:pPr marL="271780" indent="-271780">
              <a:buFont typeface="+mj-lt"/>
              <a:buAutoNum type="arabicPeriod" startAt="2"/>
            </a:pPr>
            <a:r>
              <a:rPr lang="en-ZA" altLang="en-US" dirty="0" smtClean="0">
                <a:sym typeface="+mn-ea"/>
              </a:rPr>
              <a:t>Now </a:t>
            </a:r>
            <a:r>
              <a:rPr lang="en-ZA" altLang="en-US" dirty="0">
                <a:sym typeface="+mn-ea"/>
              </a:rPr>
              <a:t>we can use the graph to answer the following questions. </a:t>
            </a:r>
          </a:p>
          <a:p>
            <a:pPr marL="271780" lvl="1" indent="0">
              <a:buNone/>
            </a:pPr>
            <a:r>
              <a:rPr lang="en-ZA" altLang="en-US" sz="2000" dirty="0">
                <a:sym typeface="+mn-ea"/>
              </a:rPr>
              <a:t>a) When is contract 1 cheaper than contract 2?</a:t>
            </a:r>
          </a:p>
          <a:p>
            <a:pPr marL="271780" lvl="1" indent="0">
              <a:buNone/>
            </a:pPr>
            <a:r>
              <a:rPr lang="en-ZA" altLang="en-US" sz="2000" dirty="0">
                <a:sym typeface="+mn-ea"/>
              </a:rPr>
              <a:t>b) When is contract 2 cheaper than contract 1?</a:t>
            </a:r>
          </a:p>
          <a:p>
            <a:pPr marL="533400" lvl="1" indent="-262255">
              <a:buNone/>
            </a:pPr>
            <a:r>
              <a:rPr lang="en-ZA" altLang="en-US" sz="2000" dirty="0">
                <a:sym typeface="+mn-ea"/>
              </a:rPr>
              <a:t>c) At what point do the contracts cost the same for </a:t>
            </a:r>
            <a:r>
              <a:rPr lang="en-ZA" altLang="en-US" sz="2000" dirty="0" smtClean="0">
                <a:sym typeface="+mn-ea"/>
              </a:rPr>
              <a:t>    the </a:t>
            </a:r>
            <a:r>
              <a:rPr lang="en-ZA" altLang="en-US" sz="2000" dirty="0">
                <a:sym typeface="+mn-ea"/>
              </a:rPr>
              <a:t>same number of minutes?</a:t>
            </a:r>
          </a:p>
          <a:p>
            <a:pPr marL="271780" indent="-271780">
              <a:buFont typeface="+mj-lt"/>
              <a:buAutoNum type="arabicPeriod" startAt="2"/>
            </a:pPr>
            <a:endParaRPr lang="en-ZA" altLang="en-US" dirty="0" smtClean="0">
              <a:sym typeface="+mn-ea"/>
            </a:endParaRPr>
          </a:p>
          <a:p>
            <a:pPr marL="271780" indent="-271780">
              <a:buFont typeface="+mj-lt"/>
              <a:buAutoNum type="arabicPeriod" startAt="2"/>
            </a:pPr>
            <a:endParaRPr lang="en-ZA" altLang="en-US" b="1" i="1" dirty="0">
              <a:solidFill>
                <a:schemeClr val="bg1"/>
              </a:solidFill>
              <a:sym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1646" y="1947894"/>
            <a:ext cx="7202854" cy="418144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2115472"/>
            <a:ext cx="1525437" cy="1417112"/>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sz="4400" dirty="0">
                <a:sym typeface="+mn-ea"/>
              </a:rPr>
              <a:t>Drawing graphs of more than one </a:t>
            </a:r>
            <a:r>
              <a:rPr lang="en-ZA" sz="4400" dirty="0" smtClean="0">
                <a:sym typeface="+mn-ea"/>
              </a:rPr>
              <a:t>relationship</a:t>
            </a:r>
            <a:endParaRPr lang="en-GB" sz="4400" dirty="0"/>
          </a:p>
        </p:txBody>
      </p:sp>
      <p:sp>
        <p:nvSpPr>
          <p:cNvPr id="4" name="Text Placeholder 3"/>
          <p:cNvSpPr>
            <a:spLocks noGrp="1"/>
          </p:cNvSpPr>
          <p:nvPr>
            <p:ph type="body" sz="quarter" idx="10"/>
          </p:nvPr>
        </p:nvSpPr>
        <p:spPr/>
        <p:txBody>
          <a:bodyPr/>
          <a:lstStyle/>
          <a:p>
            <a:r>
              <a:rPr lang="en-GB" dirty="0"/>
              <a:t>Unit 15.2</a:t>
            </a:r>
          </a:p>
        </p:txBody>
      </p:sp>
      <p:sp>
        <p:nvSpPr>
          <p:cNvPr id="9" name="Content Placeholder 2"/>
          <p:cNvSpPr>
            <a:spLocks noGrp="1"/>
          </p:cNvSpPr>
          <p:nvPr>
            <p:ph idx="1"/>
          </p:nvPr>
        </p:nvSpPr>
        <p:spPr>
          <a:xfrm>
            <a:off x="1039495" y="3690620"/>
            <a:ext cx="3707130" cy="695960"/>
          </a:xfrm>
          <a:prstGeom prst="rect">
            <a:avLst/>
          </a:prstGeom>
        </p:spPr>
        <p:txBody>
          <a:bodyPr/>
          <a:lstStyle/>
          <a:p>
            <a:pPr>
              <a:buFont typeface="+mj-lt"/>
            </a:pPr>
            <a:r>
              <a:rPr lang="en-ZA" altLang="en-US" sz="1800" dirty="0">
                <a:sym typeface="+mn-ea"/>
              </a:rPr>
              <a:t>2.  a) </a:t>
            </a:r>
            <a:r>
              <a:rPr lang="en-ZA" altLang="en-US" sz="1800" dirty="0" smtClean="0">
                <a:sym typeface="+mn-ea"/>
              </a:rPr>
              <a:t>Contract </a:t>
            </a:r>
            <a:r>
              <a:rPr lang="en-ZA" altLang="en-US" sz="1800" dirty="0">
                <a:sym typeface="+mn-ea"/>
              </a:rPr>
              <a:t>1 is cheaper </a:t>
            </a:r>
            <a:r>
              <a:rPr lang="en-ZA" altLang="en-US" sz="1800" dirty="0" smtClean="0">
                <a:sym typeface="+mn-ea"/>
              </a:rPr>
              <a:t>above  </a:t>
            </a:r>
          </a:p>
          <a:p>
            <a:pPr>
              <a:lnSpc>
                <a:spcPct val="80000"/>
              </a:lnSpc>
              <a:spcBef>
                <a:spcPts val="600"/>
              </a:spcBef>
            </a:pPr>
            <a:r>
              <a:rPr lang="en-ZA" altLang="en-US" sz="1800" dirty="0" smtClean="0">
                <a:sym typeface="+mn-ea"/>
              </a:rPr>
              <a:t>         </a:t>
            </a:r>
            <a:r>
              <a:rPr lang="en-ZA" altLang="en-US" sz="1800" dirty="0">
                <a:sym typeface="+mn-ea"/>
              </a:rPr>
              <a:t>175 minutes.</a:t>
            </a:r>
            <a:r>
              <a:rPr lang="en-ZA" altLang="en-US" dirty="0" smtClean="0">
                <a:sym typeface="+mn-ea"/>
              </a:rPr>
              <a:t>  </a:t>
            </a:r>
            <a:endParaRPr lang="en-ZA" altLang="en-US" dirty="0">
              <a:sym typeface="+mn-ea"/>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570" y="2114550"/>
            <a:ext cx="3249295" cy="2628265"/>
          </a:xfrm>
          <a:prstGeom prst="rect">
            <a:avLst/>
          </a:prstGeom>
        </p:spPr>
      </p:pic>
      <p:sp>
        <p:nvSpPr>
          <p:cNvPr id="5" name="Text Box 4"/>
          <p:cNvSpPr txBox="1"/>
          <p:nvPr/>
        </p:nvSpPr>
        <p:spPr>
          <a:xfrm>
            <a:off x="1039495" y="4832985"/>
            <a:ext cx="6847205" cy="1207135"/>
          </a:xfrm>
          <a:prstGeom prst="rect">
            <a:avLst/>
          </a:prstGeom>
          <a:noFill/>
        </p:spPr>
        <p:txBody>
          <a:bodyPr wrap="square" rtlCol="0" anchor="t">
            <a:spAutoFit/>
          </a:bodyPr>
          <a:lstStyle/>
          <a:p>
            <a:pPr marL="180975">
              <a:lnSpc>
                <a:spcPct val="80000"/>
              </a:lnSpc>
              <a:spcBef>
                <a:spcPts val="600"/>
              </a:spcBef>
              <a:buFont typeface="+mj-lt"/>
            </a:pPr>
            <a:r>
              <a:rPr lang="en-ZA" altLang="en-US" dirty="0" smtClean="0">
                <a:sym typeface="+mn-ea"/>
              </a:rPr>
              <a:t>  b) Contract </a:t>
            </a:r>
            <a:r>
              <a:rPr lang="en-ZA" altLang="en-US" dirty="0">
                <a:sym typeface="+mn-ea"/>
              </a:rPr>
              <a:t>2 is cheaper from 0  minutes up until the intersection  </a:t>
            </a:r>
          </a:p>
          <a:p>
            <a:pPr marL="180975">
              <a:lnSpc>
                <a:spcPct val="80000"/>
              </a:lnSpc>
              <a:spcBef>
                <a:spcPts val="600"/>
              </a:spcBef>
              <a:buFont typeface="+mj-lt"/>
            </a:pPr>
            <a:r>
              <a:rPr lang="en-ZA" altLang="en-US" dirty="0">
                <a:sym typeface="+mn-ea"/>
              </a:rPr>
              <a:t>      point at about 175 minutes.</a:t>
            </a:r>
          </a:p>
          <a:p>
            <a:pPr marL="180975">
              <a:lnSpc>
                <a:spcPct val="80000"/>
              </a:lnSpc>
              <a:spcBef>
                <a:spcPts val="600"/>
              </a:spcBef>
              <a:buFont typeface="+mj-lt"/>
            </a:pPr>
            <a:r>
              <a:rPr lang="en-ZA" altLang="en-US" dirty="0" smtClean="0">
                <a:sym typeface="+mn-ea"/>
              </a:rPr>
              <a:t>  c) The </a:t>
            </a:r>
            <a:r>
              <a:rPr lang="en-ZA" altLang="en-US" dirty="0">
                <a:sym typeface="+mn-ea"/>
              </a:rPr>
              <a:t>contracts cost the same at the intersection point </a:t>
            </a:r>
            <a:r>
              <a:rPr lang="en-ZA" altLang="en-US" dirty="0" smtClean="0">
                <a:sym typeface="+mn-ea"/>
              </a:rPr>
              <a:t>of </a:t>
            </a:r>
            <a:r>
              <a:rPr lang="en-ZA" altLang="en-US" dirty="0">
                <a:sym typeface="+mn-ea"/>
              </a:rPr>
              <a:t>about 175 </a:t>
            </a:r>
          </a:p>
          <a:p>
            <a:pPr marL="180975">
              <a:lnSpc>
                <a:spcPct val="80000"/>
              </a:lnSpc>
              <a:spcBef>
                <a:spcPts val="600"/>
              </a:spcBef>
              <a:buFont typeface="+mj-lt"/>
            </a:pPr>
            <a:r>
              <a:rPr lang="en-ZA" altLang="en-US" dirty="0">
                <a:sym typeface="+mn-ea"/>
              </a:rPr>
              <a:t>       </a:t>
            </a:r>
            <a:r>
              <a:rPr lang="en-ZA" altLang="en-US" dirty="0" smtClean="0">
                <a:sym typeface="+mn-ea"/>
              </a:rPr>
              <a:t>minutes for </a:t>
            </a:r>
            <a:r>
              <a:rPr lang="en-ZA" altLang="en-US" dirty="0">
                <a:sym typeface="+mn-ea"/>
              </a:rPr>
              <a:t>R590.</a:t>
            </a:r>
            <a:endParaRPr lang="en-US" dirty="0"/>
          </a:p>
        </p:txBody>
      </p:sp>
      <p:sp>
        <p:nvSpPr>
          <p:cNvPr id="6" name="Text Box 5"/>
          <p:cNvSpPr txBox="1"/>
          <p:nvPr/>
        </p:nvSpPr>
        <p:spPr>
          <a:xfrm>
            <a:off x="1877695" y="2252345"/>
            <a:ext cx="3002915" cy="645160"/>
          </a:xfrm>
          <a:prstGeom prst="rect">
            <a:avLst/>
          </a:prstGeom>
          <a:noFill/>
        </p:spPr>
        <p:txBody>
          <a:bodyPr wrap="square" rtlCol="0" anchor="t">
            <a:spAutoFit/>
          </a:bodyPr>
          <a:lstStyle/>
          <a:p>
            <a:pPr marL="271780" indent="-271780">
              <a:buFont typeface="+mj-lt"/>
              <a:buAutoNum type="arabicPeriod"/>
            </a:pPr>
            <a:r>
              <a:rPr lang="en-ZA" altLang="en-US" dirty="0" smtClean="0">
                <a:sym typeface="+mn-ea"/>
              </a:rPr>
              <a:t>Contract </a:t>
            </a:r>
            <a:r>
              <a:rPr lang="en-ZA" altLang="en-US" dirty="0">
                <a:sym typeface="+mn-ea"/>
              </a:rPr>
              <a:t>1: </a:t>
            </a:r>
            <a:r>
              <a:rPr lang="en-ZA" altLang="en-US" i="1" dirty="0">
                <a:latin typeface="Times New Roman" panose="02020603050405020304" charset="0"/>
                <a:sym typeface="+mn-ea"/>
              </a:rPr>
              <a:t>C</a:t>
            </a:r>
            <a:r>
              <a:rPr lang="en-ZA" altLang="en-US" dirty="0">
                <a:sym typeface="+mn-ea"/>
              </a:rPr>
              <a:t> = 2</a:t>
            </a:r>
            <a:r>
              <a:rPr lang="en-ZA" altLang="en-US" i="1" dirty="0">
                <a:latin typeface="Times New Roman" panose="02020603050405020304" charset="0"/>
                <a:sym typeface="+mn-ea"/>
              </a:rPr>
              <a:t>n</a:t>
            </a:r>
            <a:r>
              <a:rPr lang="en-ZA" altLang="en-US" dirty="0">
                <a:sym typeface="+mn-ea"/>
              </a:rPr>
              <a:t> + 240</a:t>
            </a:r>
            <a:endParaRPr lang="en-ZA" altLang="en-US" dirty="0" smtClean="0">
              <a:sym typeface="+mn-ea"/>
            </a:endParaRPr>
          </a:p>
          <a:p>
            <a:pPr marL="271780"/>
            <a:r>
              <a:rPr lang="en-ZA" altLang="en-US" dirty="0" smtClean="0">
                <a:sym typeface="+mn-ea"/>
              </a:rPr>
              <a:t>Contract </a:t>
            </a:r>
            <a:r>
              <a:rPr lang="en-ZA" altLang="en-US" dirty="0">
                <a:sym typeface="+mn-ea"/>
              </a:rPr>
              <a:t>2: </a:t>
            </a:r>
            <a:r>
              <a:rPr lang="en-ZA" altLang="en-US" i="1" dirty="0">
                <a:latin typeface="Times New Roman" panose="02020603050405020304" charset="0"/>
                <a:sym typeface="+mn-ea"/>
              </a:rPr>
              <a:t>C </a:t>
            </a:r>
            <a:r>
              <a:rPr lang="en-ZA" altLang="en-US" dirty="0">
                <a:sym typeface="+mn-ea"/>
              </a:rPr>
              <a:t>= 2,8</a:t>
            </a:r>
            <a:r>
              <a:rPr lang="en-ZA" altLang="en-US" i="1" dirty="0">
                <a:latin typeface="Times New Roman" panose="02020603050405020304" charset="0"/>
                <a:sym typeface="+mn-ea"/>
              </a:rPr>
              <a:t>n</a:t>
            </a:r>
            <a:r>
              <a:rPr lang="en-ZA" altLang="en-US" dirty="0">
                <a:sym typeface="+mn-ea"/>
              </a:rPr>
              <a:t> + 100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500"/>
                                        <p:tgtEl>
                                          <p:spTgt spid="5">
                                            <p:txEl>
                                              <p:pRg st="2" end="2"/>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fade">
                                      <p:cBhvr>
                                        <p:cTn id="4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uiExpand="1" build="p"/>
      <p:bldP spid="5" grpId="0" uiExpand="1"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15.2 </a:t>
            </a:r>
            <a:endParaRPr lang="en-ZA" dirty="0"/>
          </a:p>
        </p:txBody>
      </p:sp>
      <p:sp>
        <p:nvSpPr>
          <p:cNvPr id="3" name="Content Placeholder 2"/>
          <p:cNvSpPr>
            <a:spLocks noGrp="1"/>
          </p:cNvSpPr>
          <p:nvPr>
            <p:ph sz="quarter" idx="10"/>
          </p:nvPr>
        </p:nvSpPr>
        <p:spPr/>
        <p:txBody>
          <a:bodyPr/>
          <a:lstStyle/>
          <a:p>
            <a:r>
              <a:rPr lang="en-ZA" dirty="0" smtClean="0"/>
              <a:t>Exercise 15.3</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15.3 </a:t>
            </a:r>
            <a:r>
              <a:rPr lang="en-US" altLang="en-US" sz="2000" dirty="0"/>
              <a:t>on </a:t>
            </a:r>
            <a:r>
              <a:rPr lang="en-US" altLang="en-US" sz="2000" b="1" dirty="0"/>
              <a:t>page </a:t>
            </a:r>
            <a:r>
              <a:rPr lang="en-ZA" altLang="en-US" sz="2000" b="1" dirty="0" smtClean="0"/>
              <a:t>297</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1063925"/>
          </a:xfrm>
        </p:spPr>
        <p:txBody>
          <a:bodyPr/>
          <a:lstStyle/>
          <a:p>
            <a:r>
              <a:rPr lang="en-ZA" sz="4400" dirty="0">
                <a:sym typeface="+mn-ea"/>
              </a:rPr>
              <a:t>Graphs of direct and inversely proportional </a:t>
            </a:r>
            <a:r>
              <a:rPr lang="en-ZA" sz="4400" dirty="0" smtClean="0">
                <a:sym typeface="+mn-ea"/>
              </a:rPr>
              <a:t>relationships</a:t>
            </a:r>
            <a:endParaRPr lang="en-GB" sz="4400" dirty="0"/>
          </a:p>
        </p:txBody>
      </p:sp>
      <p:sp>
        <p:nvSpPr>
          <p:cNvPr id="3" name="Content Placeholder 2"/>
          <p:cNvSpPr>
            <a:spLocks noGrp="1"/>
          </p:cNvSpPr>
          <p:nvPr>
            <p:ph idx="1"/>
          </p:nvPr>
        </p:nvSpPr>
        <p:spPr>
          <a:xfrm>
            <a:off x="399289" y="1885163"/>
            <a:ext cx="3848861" cy="4057978"/>
          </a:xfrm>
        </p:spPr>
        <p:txBody>
          <a:bodyPr/>
          <a:lstStyle/>
          <a:p>
            <a:endParaRPr lang="en-ZA" altLang="en-US" dirty="0" smtClean="0">
              <a:sym typeface="+mn-ea"/>
            </a:endParaRPr>
          </a:p>
          <a:p>
            <a:endParaRPr lang="en-ZA" altLang="en-US" dirty="0" smtClean="0">
              <a:sym typeface="+mn-ea"/>
            </a:endParaRPr>
          </a:p>
          <a:p>
            <a:pPr marL="180975" indent="-180975">
              <a:buFont typeface="Arial" panose="020B0604020202020204" pitchFamily="34" charset="0"/>
              <a:buChar char="•"/>
            </a:pPr>
            <a:r>
              <a:rPr lang="en-ZA" altLang="en-US" dirty="0" smtClean="0">
                <a:sym typeface="+mn-ea"/>
              </a:rPr>
              <a:t>On </a:t>
            </a:r>
            <a:r>
              <a:rPr lang="en-ZA" altLang="en-US" dirty="0">
                <a:sym typeface="+mn-ea"/>
              </a:rPr>
              <a:t>this graph, the cost of diesel is in direct proportion to the number of litres of diesel.</a:t>
            </a:r>
          </a:p>
          <a:p>
            <a:pPr marL="180975" indent="-180975">
              <a:buFont typeface="Arial" panose="020B0604020202020204" pitchFamily="34" charset="0"/>
              <a:buChar char="•"/>
            </a:pPr>
            <a:r>
              <a:rPr lang="en-ZA" altLang="en-US" dirty="0" smtClean="0">
                <a:sym typeface="+mn-ea"/>
              </a:rPr>
              <a:t>The </a:t>
            </a:r>
            <a:r>
              <a:rPr lang="en-ZA" altLang="en-US" dirty="0">
                <a:sym typeface="+mn-ea"/>
              </a:rPr>
              <a:t>increases are in the same proportion.</a:t>
            </a:r>
          </a:p>
          <a:p>
            <a:endParaRPr lang="en-ZA" altLang="en-US" dirty="0">
              <a:sym typeface="+mn-ea"/>
            </a:endParaRPr>
          </a:p>
          <a:p>
            <a:endParaRPr lang="en-GB" dirty="0"/>
          </a:p>
        </p:txBody>
      </p:sp>
      <p:sp>
        <p:nvSpPr>
          <p:cNvPr id="4" name="Text Placeholder 3"/>
          <p:cNvSpPr>
            <a:spLocks noGrp="1"/>
          </p:cNvSpPr>
          <p:nvPr>
            <p:ph type="body" sz="quarter" idx="10"/>
          </p:nvPr>
        </p:nvSpPr>
        <p:spPr>
          <a:xfrm>
            <a:off x="399289" y="1572576"/>
            <a:ext cx="7905751" cy="301871"/>
          </a:xfrm>
        </p:spPr>
        <p:txBody>
          <a:bodyPr/>
          <a:lstStyle/>
          <a:p>
            <a:r>
              <a:rPr lang="en-GB" dirty="0"/>
              <a:t>Unit </a:t>
            </a:r>
            <a:r>
              <a:rPr lang="en-GB" dirty="0" smtClean="0"/>
              <a:t>15.3</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5166" y="2811041"/>
            <a:ext cx="3029262" cy="3148875"/>
          </a:xfrm>
          <a:prstGeom prst="rect">
            <a:avLst/>
          </a:prstGeom>
        </p:spPr>
      </p:pic>
      <p:sp>
        <p:nvSpPr>
          <p:cNvPr id="7" name="TextBox 6"/>
          <p:cNvSpPr txBox="1"/>
          <p:nvPr/>
        </p:nvSpPr>
        <p:spPr>
          <a:xfrm>
            <a:off x="1418290" y="2019633"/>
            <a:ext cx="5659720" cy="400110"/>
          </a:xfrm>
          <a:prstGeom prst="rect">
            <a:avLst/>
          </a:prstGeom>
          <a:solidFill>
            <a:srgbClr val="008D91"/>
          </a:solidFill>
        </p:spPr>
        <p:txBody>
          <a:bodyPr wrap="square" rtlCol="0">
            <a:spAutoFit/>
          </a:bodyPr>
          <a:lstStyle/>
          <a:p>
            <a:pPr algn="ctr"/>
            <a:r>
              <a:rPr lang="en-ZA" sz="2000" b="1" dirty="0" smtClean="0">
                <a:solidFill>
                  <a:schemeClr val="bg1"/>
                </a:solidFill>
              </a:rPr>
              <a:t>Directly proportional relationships</a:t>
            </a:r>
            <a:endParaRPr lang="en-ZA" sz="2000" b="1" dirty="0">
              <a:solidFill>
                <a:schemeClr val="bg1"/>
              </a:solidFill>
            </a:endParaRPr>
          </a:p>
        </p:txBody>
      </p:sp>
      <p:grpSp>
        <p:nvGrpSpPr>
          <p:cNvPr id="8" name="Group 7"/>
          <p:cNvGrpSpPr/>
          <p:nvPr/>
        </p:nvGrpSpPr>
        <p:grpSpPr>
          <a:xfrm>
            <a:off x="552213" y="4251383"/>
            <a:ext cx="3952552" cy="1743485"/>
            <a:chOff x="532111" y="2015670"/>
            <a:chExt cx="3952552" cy="1743485"/>
          </a:xfrm>
        </p:grpSpPr>
        <p:sp>
          <p:nvSpPr>
            <p:cNvPr id="9" name="Rectangle 8"/>
            <p:cNvSpPr/>
            <p:nvPr/>
          </p:nvSpPr>
          <p:spPr>
            <a:xfrm>
              <a:off x="532111" y="2223570"/>
              <a:ext cx="3952552" cy="1535585"/>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0" name="Content Placeholder 2"/>
            <p:cNvSpPr txBox="1"/>
            <p:nvPr/>
          </p:nvSpPr>
          <p:spPr>
            <a:xfrm>
              <a:off x="871703" y="2015670"/>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Note:</a:t>
              </a:r>
              <a:endParaRPr lang="en-GB" sz="2000" b="1" i="1" dirty="0">
                <a:solidFill>
                  <a:srgbClr val="9CCB45"/>
                </a:solidFill>
              </a:endParaRPr>
            </a:p>
          </p:txBody>
        </p:sp>
      </p:grpSp>
      <p:sp>
        <p:nvSpPr>
          <p:cNvPr id="11" name="Content Placeholder 2"/>
          <p:cNvSpPr>
            <a:spLocks noGrp="1"/>
          </p:cNvSpPr>
          <p:nvPr/>
        </p:nvSpPr>
        <p:spPr>
          <a:xfrm>
            <a:off x="676730" y="4712273"/>
            <a:ext cx="3747353" cy="1137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2000" dirty="0" smtClean="0">
                <a:sym typeface="+mn-ea"/>
              </a:rPr>
              <a:t>If </a:t>
            </a:r>
            <a:r>
              <a:rPr lang="en-ZA" altLang="en-US" sz="2000" dirty="0">
                <a:sym typeface="+mn-ea"/>
              </a:rPr>
              <a:t>one variable </a:t>
            </a:r>
            <a:r>
              <a:rPr lang="en-ZA" altLang="en-US" sz="2000" dirty="0" smtClean="0">
                <a:sym typeface="+mn-ea"/>
              </a:rPr>
              <a:t>increases         </a:t>
            </a:r>
            <a:r>
              <a:rPr lang="en-ZA" altLang="en-US" sz="2000" dirty="0">
                <a:sym typeface="+mn-ea"/>
              </a:rPr>
              <a:t>with the other, it does not necessarily mean that they are directly proportional. </a:t>
            </a:r>
            <a:endParaRPr lang="en-ZA" altLang="en-US" sz="2000" dirty="0">
              <a:sym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Graphs of direct and inversely proportional relationships</a:t>
            </a:r>
            <a:endParaRPr lang="en-GB" sz="4400" dirty="0"/>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altLang="en-US" dirty="0">
                <a:sym typeface="+mn-ea"/>
              </a:rPr>
              <a:t>A linear relationship does not necessarily indicate a  directly proportional </a:t>
            </a:r>
            <a:r>
              <a:rPr lang="en-ZA" altLang="en-US" dirty="0" smtClean="0">
                <a:sym typeface="+mn-ea"/>
              </a:rPr>
              <a:t>relationship. If </a:t>
            </a:r>
            <a:r>
              <a:rPr lang="en-ZA" altLang="en-US" dirty="0">
                <a:sym typeface="+mn-ea"/>
              </a:rPr>
              <a:t>a straight line does not go through the origin, then there is no </a:t>
            </a:r>
            <a:r>
              <a:rPr lang="en-ZA" altLang="en-US" dirty="0" smtClean="0">
                <a:sym typeface="+mn-ea"/>
              </a:rPr>
              <a:t>direct </a:t>
            </a:r>
            <a:r>
              <a:rPr lang="en-ZA" altLang="en-US" dirty="0">
                <a:sym typeface="+mn-ea"/>
              </a:rPr>
              <a:t>proportion.</a:t>
            </a:r>
          </a:p>
        </p:txBody>
      </p:sp>
      <p:sp>
        <p:nvSpPr>
          <p:cNvPr id="4" name="Text Placeholder 3"/>
          <p:cNvSpPr>
            <a:spLocks noGrp="1"/>
          </p:cNvSpPr>
          <p:nvPr>
            <p:ph type="body" sz="quarter" idx="10"/>
          </p:nvPr>
        </p:nvSpPr>
        <p:spPr/>
        <p:txBody>
          <a:bodyPr/>
          <a:lstStyle/>
          <a:p>
            <a:r>
              <a:rPr lang="en-GB" dirty="0"/>
              <a:t>Unit </a:t>
            </a:r>
            <a:r>
              <a:rPr lang="en-GB" dirty="0" smtClean="0"/>
              <a:t>15.3</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2264" y="2949054"/>
            <a:ext cx="2352447" cy="23246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764" y="2898116"/>
            <a:ext cx="2522629" cy="2426539"/>
          </a:xfrm>
          <a:prstGeom prst="rect">
            <a:avLst/>
          </a:prstGeom>
        </p:spPr>
      </p:pic>
      <p:sp>
        <p:nvSpPr>
          <p:cNvPr id="5" name="TextBox 4"/>
          <p:cNvSpPr txBox="1"/>
          <p:nvPr/>
        </p:nvSpPr>
        <p:spPr>
          <a:xfrm>
            <a:off x="677010" y="5497185"/>
            <a:ext cx="7129897" cy="646331"/>
          </a:xfrm>
          <a:prstGeom prst="rect">
            <a:avLst/>
          </a:prstGeom>
          <a:solidFill>
            <a:srgbClr val="A6CE39"/>
          </a:solidFill>
          <a:ln>
            <a:noFill/>
          </a:ln>
        </p:spPr>
        <p:txBody>
          <a:bodyPr wrap="square" rtlCol="0">
            <a:spAutoFit/>
          </a:bodyPr>
          <a:lstStyle/>
          <a:p>
            <a:pPr algn="ctr"/>
            <a:r>
              <a:rPr lang="en-ZA" dirty="0" smtClean="0"/>
              <a:t>These </a:t>
            </a:r>
            <a:r>
              <a:rPr lang="en-ZA" dirty="0"/>
              <a:t>two graphs show linear relationships, but they are not directly proportional relationships.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Plotting a graph of an inversely proportional relationship</a:t>
            </a:r>
            <a:endParaRPr lang="en-GB" sz="4400" dirty="0"/>
          </a:p>
        </p:txBody>
      </p:sp>
      <p:sp>
        <p:nvSpPr>
          <p:cNvPr id="3" name="Content Placeholder 2"/>
          <p:cNvSpPr>
            <a:spLocks noGrp="1"/>
          </p:cNvSpPr>
          <p:nvPr>
            <p:ph idx="1"/>
          </p:nvPr>
        </p:nvSpPr>
        <p:spPr>
          <a:xfrm>
            <a:off x="399290" y="1947672"/>
            <a:ext cx="7769926" cy="4129939"/>
          </a:xfrm>
        </p:spPr>
        <p:txBody>
          <a:bodyPr/>
          <a:lstStyle/>
          <a:p>
            <a:pPr marL="180975" indent="-180975">
              <a:buFont typeface="Arial" panose="020B0604020202020204" pitchFamily="34" charset="0"/>
              <a:buChar char="•"/>
            </a:pPr>
            <a:r>
              <a:rPr lang="en-ZA" altLang="en-US" dirty="0">
                <a:sym typeface="+mn-ea"/>
              </a:rPr>
              <a:t>A linear relationship does not necessarily indicate a  directly proportional </a:t>
            </a:r>
            <a:r>
              <a:rPr lang="en-ZA" altLang="en-US" dirty="0" smtClean="0">
                <a:sym typeface="+mn-ea"/>
              </a:rPr>
              <a:t>relationship. If </a:t>
            </a:r>
            <a:r>
              <a:rPr lang="en-ZA" altLang="en-US" dirty="0">
                <a:sym typeface="+mn-ea"/>
              </a:rPr>
              <a:t>a straight line does not go through the origin, then there is no </a:t>
            </a:r>
            <a:r>
              <a:rPr lang="en-ZA" altLang="en-US" dirty="0" smtClean="0">
                <a:sym typeface="+mn-ea"/>
              </a:rPr>
              <a:t>direct </a:t>
            </a:r>
            <a:r>
              <a:rPr lang="en-ZA" altLang="en-US" dirty="0">
                <a:sym typeface="+mn-ea"/>
              </a:rPr>
              <a:t>proportion.</a:t>
            </a:r>
          </a:p>
        </p:txBody>
      </p:sp>
      <p:sp>
        <p:nvSpPr>
          <p:cNvPr id="4" name="Text Placeholder 3"/>
          <p:cNvSpPr>
            <a:spLocks noGrp="1"/>
          </p:cNvSpPr>
          <p:nvPr>
            <p:ph type="body" sz="quarter" idx="10"/>
          </p:nvPr>
        </p:nvSpPr>
        <p:spPr/>
        <p:txBody>
          <a:bodyPr/>
          <a:lstStyle/>
          <a:p>
            <a:r>
              <a:rPr lang="en-GB" dirty="0"/>
              <a:t>Unit </a:t>
            </a:r>
            <a:r>
              <a:rPr lang="en-GB" dirty="0" smtClean="0"/>
              <a:t>15.3</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9298" y="2967485"/>
            <a:ext cx="2437164" cy="2344330"/>
          </a:xfrm>
          <a:prstGeom prst="rect">
            <a:avLst/>
          </a:prstGeom>
        </p:spPr>
      </p:pic>
      <p:sp>
        <p:nvSpPr>
          <p:cNvPr id="5" name="TextBox 4"/>
          <p:cNvSpPr txBox="1"/>
          <p:nvPr/>
        </p:nvSpPr>
        <p:spPr>
          <a:xfrm>
            <a:off x="677010" y="5506289"/>
            <a:ext cx="7129897" cy="648000"/>
          </a:xfrm>
          <a:prstGeom prst="rect">
            <a:avLst/>
          </a:prstGeom>
          <a:solidFill>
            <a:srgbClr val="A6CE39"/>
          </a:solidFill>
          <a:ln>
            <a:noFill/>
          </a:ln>
        </p:spPr>
        <p:txBody>
          <a:bodyPr wrap="square" rtlCol="0" anchor="ctr">
            <a:spAutoFit/>
          </a:bodyPr>
          <a:lstStyle/>
          <a:p>
            <a:pPr algn="ctr"/>
            <a:r>
              <a:rPr lang="en-ZA" dirty="0" smtClean="0"/>
              <a:t>If </a:t>
            </a:r>
            <a:r>
              <a:rPr lang="en-ZA" dirty="0"/>
              <a:t>a straight line graph starts at zero, it shows a direct proportion. </a:t>
            </a:r>
            <a:endParaRPr lang="en-ZA"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1063925"/>
          </a:xfrm>
        </p:spPr>
        <p:txBody>
          <a:bodyPr/>
          <a:lstStyle/>
          <a:p>
            <a:r>
              <a:rPr lang="en-ZA" sz="4400" dirty="0">
                <a:sym typeface="+mn-ea"/>
              </a:rPr>
              <a:t>Graphs of direct and inversely proportional </a:t>
            </a:r>
            <a:r>
              <a:rPr lang="en-ZA" sz="4400" dirty="0" smtClean="0">
                <a:sym typeface="+mn-ea"/>
              </a:rPr>
              <a:t>relationships</a:t>
            </a:r>
            <a:endParaRPr lang="en-GB" sz="4400" dirty="0"/>
          </a:p>
        </p:txBody>
      </p:sp>
      <p:sp>
        <p:nvSpPr>
          <p:cNvPr id="3" name="Content Placeholder 2"/>
          <p:cNvSpPr>
            <a:spLocks noGrp="1"/>
          </p:cNvSpPr>
          <p:nvPr>
            <p:ph idx="1"/>
          </p:nvPr>
        </p:nvSpPr>
        <p:spPr>
          <a:xfrm>
            <a:off x="399289" y="2019633"/>
            <a:ext cx="3848861" cy="4057978"/>
          </a:xfrm>
        </p:spPr>
        <p:txBody>
          <a:bodyPr anchor="b"/>
          <a:lstStyle/>
          <a:p>
            <a:pPr marL="180975" indent="-180975">
              <a:buFont typeface="Arial" panose="020B0604020202020204" pitchFamily="34" charset="0"/>
              <a:buChar char="•"/>
            </a:pPr>
            <a:r>
              <a:rPr lang="en-ZA" altLang="en-US" dirty="0">
                <a:sym typeface="+mn-ea"/>
              </a:rPr>
              <a:t>If two quantities are in inverse proportion, one quantity increases while the other decreases in the same proportion</a:t>
            </a:r>
            <a:r>
              <a:rPr lang="en-ZA" altLang="en-US" dirty="0" smtClean="0">
                <a:sym typeface="+mn-ea"/>
              </a:rPr>
              <a:t>.</a:t>
            </a:r>
          </a:p>
          <a:p>
            <a:pPr marL="180975" indent="-180975">
              <a:buFont typeface="Arial" panose="020B0604020202020204" pitchFamily="34" charset="0"/>
              <a:buChar char="•"/>
            </a:pPr>
            <a:r>
              <a:rPr lang="en-ZA" altLang="en-US" dirty="0" smtClean="0">
                <a:sym typeface="+mn-ea"/>
              </a:rPr>
              <a:t>Example of speed and time: </a:t>
            </a:r>
          </a:p>
          <a:p>
            <a:pPr marL="449580" lvl="1" indent="-268605"/>
            <a:r>
              <a:rPr lang="en-ZA" altLang="en-US" dirty="0">
                <a:sym typeface="+mn-ea"/>
              </a:rPr>
              <a:t>The faster you run, the less time it takes you </a:t>
            </a:r>
            <a:r>
              <a:rPr lang="en-ZA" altLang="en-US" dirty="0" smtClean="0">
                <a:sym typeface="+mn-ea"/>
              </a:rPr>
              <a:t>to </a:t>
            </a:r>
            <a:r>
              <a:rPr lang="en-ZA" altLang="en-US" dirty="0">
                <a:sym typeface="+mn-ea"/>
              </a:rPr>
              <a:t>complete a race. </a:t>
            </a:r>
          </a:p>
          <a:p>
            <a:pPr marL="449580" lvl="1" indent="-268605"/>
            <a:r>
              <a:rPr lang="en-ZA" altLang="en-US" dirty="0">
                <a:sym typeface="+mn-ea"/>
              </a:rPr>
              <a:t>As speed increases, the time taken decreases. </a:t>
            </a:r>
          </a:p>
          <a:p>
            <a:pPr marL="449580" lvl="1" indent="-268605"/>
            <a:r>
              <a:rPr lang="en-ZA" altLang="en-US" dirty="0">
                <a:sym typeface="+mn-ea"/>
              </a:rPr>
              <a:t>Speed and time are inversely proportional. </a:t>
            </a:r>
            <a:endParaRPr lang="en-US" dirty="0"/>
          </a:p>
        </p:txBody>
      </p:sp>
      <p:sp>
        <p:nvSpPr>
          <p:cNvPr id="4" name="Text Placeholder 3"/>
          <p:cNvSpPr>
            <a:spLocks noGrp="1"/>
          </p:cNvSpPr>
          <p:nvPr>
            <p:ph type="body" sz="quarter" idx="10"/>
          </p:nvPr>
        </p:nvSpPr>
        <p:spPr>
          <a:xfrm>
            <a:off x="399289" y="1572576"/>
            <a:ext cx="7905751" cy="301871"/>
          </a:xfrm>
        </p:spPr>
        <p:txBody>
          <a:bodyPr/>
          <a:lstStyle/>
          <a:p>
            <a:r>
              <a:rPr lang="en-GB" dirty="0"/>
              <a:t>Unit </a:t>
            </a:r>
            <a:r>
              <a:rPr lang="en-GB" dirty="0" smtClean="0"/>
              <a:t>15.3</a:t>
            </a:r>
            <a:endParaRPr lang="en-GB" dirty="0"/>
          </a:p>
        </p:txBody>
      </p:sp>
      <p:sp>
        <p:nvSpPr>
          <p:cNvPr id="7" name="TextBox 6"/>
          <p:cNvSpPr txBox="1"/>
          <p:nvPr/>
        </p:nvSpPr>
        <p:spPr>
          <a:xfrm>
            <a:off x="1418290" y="2019633"/>
            <a:ext cx="5659720" cy="400110"/>
          </a:xfrm>
          <a:prstGeom prst="rect">
            <a:avLst/>
          </a:prstGeom>
          <a:solidFill>
            <a:srgbClr val="008D91"/>
          </a:solidFill>
        </p:spPr>
        <p:txBody>
          <a:bodyPr wrap="square" rtlCol="0">
            <a:spAutoFit/>
          </a:bodyPr>
          <a:lstStyle/>
          <a:p>
            <a:pPr algn="ctr"/>
            <a:r>
              <a:rPr lang="en-ZA" sz="2000" b="1" dirty="0" smtClean="0">
                <a:solidFill>
                  <a:schemeClr val="bg1"/>
                </a:solidFill>
              </a:rPr>
              <a:t>Inversely proportional relationships</a:t>
            </a:r>
            <a:endParaRPr lang="en-ZA" sz="2000" b="1"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9453" y="2958540"/>
            <a:ext cx="3238825" cy="1886501"/>
          </a:xfrm>
          <a:prstGeom prst="rect">
            <a:avLst/>
          </a:prstGeom>
        </p:spPr>
      </p:pic>
      <p:graphicFrame>
        <p:nvGraphicFramePr>
          <p:cNvPr id="9" name="Table 8"/>
          <p:cNvGraphicFramePr/>
          <p:nvPr/>
        </p:nvGraphicFramePr>
        <p:xfrm>
          <a:off x="4402270" y="5107829"/>
          <a:ext cx="3553192" cy="609600"/>
        </p:xfrm>
        <a:graphic>
          <a:graphicData uri="http://schemas.openxmlformats.org/drawingml/2006/table">
            <a:tbl>
              <a:tblPr firstRow="1" bandRow="1">
                <a:tableStyleId>{5C22544A-7EE6-4342-B048-85BDC9FD1C3A}</a:tableStyleId>
              </a:tblPr>
              <a:tblGrid>
                <a:gridCol w="1091351"/>
                <a:gridCol w="375137"/>
                <a:gridCol w="414214"/>
                <a:gridCol w="390768"/>
                <a:gridCol w="462212"/>
                <a:gridCol w="431321"/>
                <a:gridCol w="388189"/>
              </a:tblGrid>
              <a:tr h="286765">
                <a:tc>
                  <a:txBody>
                    <a:bodyPr/>
                    <a:lstStyle/>
                    <a:p>
                      <a:pPr>
                        <a:buNone/>
                      </a:pPr>
                      <a:r>
                        <a:rPr lang="en-ZA" altLang="en-US" sz="1400" b="1" dirty="0">
                          <a:solidFill>
                            <a:schemeClr val="tx1"/>
                          </a:solidFill>
                        </a:rPr>
                        <a:t>Speed (m/s)</a:t>
                      </a:r>
                    </a:p>
                  </a:txBody>
                  <a:tcPr>
                    <a:solidFill>
                      <a:srgbClr val="9FC8CD"/>
                    </a:solidFill>
                  </a:tcPr>
                </a:tc>
                <a:tc>
                  <a:txBody>
                    <a:bodyPr/>
                    <a:lstStyle/>
                    <a:p>
                      <a:pPr algn="ctr">
                        <a:buNone/>
                      </a:pPr>
                      <a:r>
                        <a:rPr lang="en-ZA" altLang="en-US" sz="1400" b="0" dirty="0">
                          <a:solidFill>
                            <a:schemeClr val="tx1"/>
                          </a:solidFill>
                        </a:rPr>
                        <a:t>10</a:t>
                      </a:r>
                    </a:p>
                  </a:txBody>
                  <a:tcPr anchor="ctr">
                    <a:solidFill>
                      <a:srgbClr val="D8E8EA"/>
                    </a:solidFill>
                  </a:tcPr>
                </a:tc>
                <a:tc>
                  <a:txBody>
                    <a:bodyPr/>
                    <a:lstStyle/>
                    <a:p>
                      <a:pPr algn="ctr">
                        <a:buNone/>
                      </a:pPr>
                      <a:r>
                        <a:rPr lang="en-ZA" altLang="en-US" sz="1400" b="0" dirty="0">
                          <a:solidFill>
                            <a:schemeClr val="tx1"/>
                          </a:solidFill>
                        </a:rPr>
                        <a:t>20</a:t>
                      </a:r>
                    </a:p>
                  </a:txBody>
                  <a:tcPr anchor="ctr">
                    <a:solidFill>
                      <a:srgbClr val="D8E8EA"/>
                    </a:solidFill>
                  </a:tcPr>
                </a:tc>
                <a:tc>
                  <a:txBody>
                    <a:bodyPr/>
                    <a:lstStyle/>
                    <a:p>
                      <a:pPr algn="ctr">
                        <a:buNone/>
                      </a:pPr>
                      <a:r>
                        <a:rPr lang="en-ZA" altLang="en-US" sz="1400" b="0" dirty="0">
                          <a:solidFill>
                            <a:schemeClr val="tx1"/>
                          </a:solidFill>
                        </a:rPr>
                        <a:t>30</a:t>
                      </a:r>
                    </a:p>
                  </a:txBody>
                  <a:tcPr anchor="ctr">
                    <a:solidFill>
                      <a:srgbClr val="D8E8EA"/>
                    </a:solidFill>
                  </a:tcPr>
                </a:tc>
                <a:tc>
                  <a:txBody>
                    <a:bodyPr/>
                    <a:lstStyle/>
                    <a:p>
                      <a:pPr algn="ctr">
                        <a:buNone/>
                      </a:pPr>
                      <a:r>
                        <a:rPr lang="en-ZA" altLang="en-US" sz="1400" b="0" dirty="0">
                          <a:solidFill>
                            <a:schemeClr val="tx1"/>
                          </a:solidFill>
                        </a:rPr>
                        <a:t>40</a:t>
                      </a:r>
                    </a:p>
                  </a:txBody>
                  <a:tcPr anchor="ctr">
                    <a:solidFill>
                      <a:srgbClr val="D8E8EA"/>
                    </a:solidFill>
                  </a:tcPr>
                </a:tc>
                <a:tc>
                  <a:txBody>
                    <a:bodyPr/>
                    <a:lstStyle/>
                    <a:p>
                      <a:pPr algn="ctr">
                        <a:buNone/>
                      </a:pPr>
                      <a:r>
                        <a:rPr lang="en-ZA" altLang="en-US" sz="1400" b="0" dirty="0">
                          <a:solidFill>
                            <a:schemeClr val="tx1"/>
                          </a:solidFill>
                        </a:rPr>
                        <a:t>50</a:t>
                      </a:r>
                    </a:p>
                  </a:txBody>
                  <a:tcPr anchor="ctr">
                    <a:solidFill>
                      <a:srgbClr val="D8E8EA"/>
                    </a:solidFill>
                  </a:tcPr>
                </a:tc>
                <a:tc>
                  <a:txBody>
                    <a:bodyPr/>
                    <a:lstStyle/>
                    <a:p>
                      <a:pPr algn="ctr">
                        <a:buNone/>
                      </a:pPr>
                      <a:r>
                        <a:rPr lang="en-ZA" altLang="en-US" sz="1400" b="0" dirty="0">
                          <a:solidFill>
                            <a:schemeClr val="tx1"/>
                          </a:solidFill>
                        </a:rPr>
                        <a:t>60</a:t>
                      </a:r>
                    </a:p>
                  </a:txBody>
                  <a:tcPr anchor="ctr">
                    <a:solidFill>
                      <a:srgbClr val="D8E8EA"/>
                    </a:solidFill>
                  </a:tcPr>
                </a:tc>
              </a:tr>
              <a:tr h="286765">
                <a:tc>
                  <a:txBody>
                    <a:bodyPr/>
                    <a:lstStyle/>
                    <a:p>
                      <a:pPr>
                        <a:buNone/>
                      </a:pPr>
                      <a:r>
                        <a:rPr lang="en-ZA" altLang="en-US" sz="1400" b="1" dirty="0">
                          <a:solidFill>
                            <a:schemeClr val="tx1"/>
                          </a:solidFill>
                        </a:rPr>
                        <a:t>Time (s)</a:t>
                      </a:r>
                    </a:p>
                  </a:txBody>
                  <a:tcPr>
                    <a:solidFill>
                      <a:srgbClr val="9FC8CD"/>
                    </a:solidFill>
                  </a:tcPr>
                </a:tc>
                <a:tc>
                  <a:txBody>
                    <a:bodyPr/>
                    <a:lstStyle/>
                    <a:p>
                      <a:pPr algn="ctr">
                        <a:buNone/>
                      </a:pPr>
                      <a:r>
                        <a:rPr lang="en-ZA" altLang="en-US" sz="1400" b="0">
                          <a:solidFill>
                            <a:schemeClr val="tx1"/>
                          </a:solidFill>
                        </a:rPr>
                        <a:t>6</a:t>
                      </a:r>
                    </a:p>
                  </a:txBody>
                  <a:tcPr anchor="ctr">
                    <a:solidFill>
                      <a:srgbClr val="D8E8EA"/>
                    </a:solidFill>
                  </a:tcPr>
                </a:tc>
                <a:tc>
                  <a:txBody>
                    <a:bodyPr/>
                    <a:lstStyle/>
                    <a:p>
                      <a:pPr algn="ctr">
                        <a:buNone/>
                      </a:pPr>
                      <a:r>
                        <a:rPr lang="en-ZA" altLang="en-US" sz="1400" b="0">
                          <a:solidFill>
                            <a:schemeClr val="tx1"/>
                          </a:solidFill>
                        </a:rPr>
                        <a:t>3</a:t>
                      </a:r>
                    </a:p>
                  </a:txBody>
                  <a:tcPr anchor="ctr">
                    <a:solidFill>
                      <a:srgbClr val="D8E8EA"/>
                    </a:solidFill>
                  </a:tcPr>
                </a:tc>
                <a:tc>
                  <a:txBody>
                    <a:bodyPr/>
                    <a:lstStyle/>
                    <a:p>
                      <a:pPr algn="ctr">
                        <a:buNone/>
                      </a:pPr>
                      <a:r>
                        <a:rPr lang="en-ZA" altLang="en-US" sz="1400" b="0" dirty="0">
                          <a:solidFill>
                            <a:schemeClr val="tx1"/>
                          </a:solidFill>
                        </a:rPr>
                        <a:t>2</a:t>
                      </a:r>
                    </a:p>
                  </a:txBody>
                  <a:tcPr anchor="ctr">
                    <a:solidFill>
                      <a:srgbClr val="D8E8EA"/>
                    </a:solidFill>
                  </a:tcPr>
                </a:tc>
                <a:tc>
                  <a:txBody>
                    <a:bodyPr/>
                    <a:lstStyle/>
                    <a:p>
                      <a:pPr algn="ctr">
                        <a:buNone/>
                      </a:pPr>
                      <a:r>
                        <a:rPr lang="en-ZA" altLang="en-US" sz="1400" b="0">
                          <a:solidFill>
                            <a:schemeClr val="tx1"/>
                          </a:solidFill>
                        </a:rPr>
                        <a:t>1,5</a:t>
                      </a:r>
                    </a:p>
                  </a:txBody>
                  <a:tcPr anchor="ctr">
                    <a:solidFill>
                      <a:srgbClr val="D8E8EA"/>
                    </a:solidFill>
                  </a:tcPr>
                </a:tc>
                <a:tc>
                  <a:txBody>
                    <a:bodyPr/>
                    <a:lstStyle/>
                    <a:p>
                      <a:pPr algn="ctr">
                        <a:buNone/>
                      </a:pPr>
                      <a:r>
                        <a:rPr lang="en-ZA" altLang="en-US" sz="1400" b="0">
                          <a:solidFill>
                            <a:schemeClr val="tx1"/>
                          </a:solidFill>
                        </a:rPr>
                        <a:t>1,2</a:t>
                      </a:r>
                    </a:p>
                  </a:txBody>
                  <a:tcPr anchor="ctr">
                    <a:solidFill>
                      <a:srgbClr val="D8E8EA"/>
                    </a:solidFill>
                  </a:tcPr>
                </a:tc>
                <a:tc>
                  <a:txBody>
                    <a:bodyPr/>
                    <a:lstStyle/>
                    <a:p>
                      <a:pPr algn="ctr">
                        <a:buNone/>
                      </a:pPr>
                      <a:r>
                        <a:rPr lang="en-ZA" altLang="en-US" sz="1400" b="0" dirty="0">
                          <a:solidFill>
                            <a:schemeClr val="tx1"/>
                          </a:solidFill>
                        </a:rPr>
                        <a:t>1</a:t>
                      </a:r>
                    </a:p>
                  </a:txBody>
                  <a:tcPr anchor="ctr">
                    <a:solidFill>
                      <a:srgbClr val="D8E8EA"/>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flipV="1">
            <a:off x="6022556" y="3114990"/>
            <a:ext cx="1566095" cy="1589314"/>
          </a:xfrm>
          <a:prstGeom prst="line">
            <a:avLst/>
          </a:prstGeom>
          <a:ln w="19050">
            <a:solidFill>
              <a:srgbClr val="9CD04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dirty="0">
                <a:sym typeface="+mn-ea"/>
              </a:rPr>
              <a:t>Graphs of </a:t>
            </a:r>
            <a:r>
              <a:rPr lang="en-ZA" dirty="0" smtClean="0">
                <a:sym typeface="+mn-ea"/>
              </a:rPr>
              <a:t>relationships</a:t>
            </a:r>
            <a:endParaRPr lang="en-GB" dirty="0"/>
          </a:p>
        </p:txBody>
      </p:sp>
      <p:sp>
        <p:nvSpPr>
          <p:cNvPr id="3" name="Content Placeholder 2"/>
          <p:cNvSpPr>
            <a:spLocks noGrp="1"/>
          </p:cNvSpPr>
          <p:nvPr>
            <p:ph idx="1"/>
          </p:nvPr>
        </p:nvSpPr>
        <p:spPr>
          <a:xfrm>
            <a:off x="399290" y="1592288"/>
            <a:ext cx="3870594" cy="4485323"/>
          </a:xfrm>
        </p:spPr>
        <p:txBody>
          <a:bodyPr/>
          <a:lstStyle/>
          <a:p>
            <a:pPr marL="0" indent="0">
              <a:buNone/>
            </a:pPr>
            <a:r>
              <a:rPr lang="en-ZA" altLang="en-US" sz="2000" dirty="0" smtClean="0">
                <a:sym typeface="+mn-ea"/>
              </a:rPr>
              <a:t>Completing </a:t>
            </a:r>
            <a:r>
              <a:rPr lang="en-ZA" altLang="en-US" sz="2000" dirty="0">
                <a:sym typeface="+mn-ea"/>
              </a:rPr>
              <a:t>a table of values by reading values from a graph</a:t>
            </a:r>
          </a:p>
          <a:p>
            <a:r>
              <a:rPr lang="en-ZA" altLang="en-US" sz="2000" dirty="0">
                <a:sym typeface="+mn-ea"/>
              </a:rPr>
              <a:t>A graph shows a number pattern by giving the input numbers on one axis and the output numbers on the other axis. </a:t>
            </a:r>
          </a:p>
          <a:p>
            <a:r>
              <a:rPr lang="en-ZA" altLang="en-US" sz="2000" dirty="0">
                <a:sym typeface="+mn-ea"/>
              </a:rPr>
              <a:t>The shape of the graph shows how the numbers change in relation to each other. </a:t>
            </a:r>
          </a:p>
          <a:p>
            <a:r>
              <a:rPr lang="en-ZA" altLang="en-US" sz="2000" dirty="0">
                <a:sym typeface="+mn-ea"/>
              </a:rPr>
              <a:t>We usually put the independent variable on the horizontal axis, and the dependent variable on the vertical axis. </a:t>
            </a:r>
          </a:p>
          <a:p>
            <a:endParaRPr lang="en-GB" sz="2000"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15.1</a:t>
            </a:r>
            <a:endParaRPr lang="en-GB" dirty="0">
              <a:solidFill>
                <a:schemeClr val="bg1">
                  <a:lumMod val="65000"/>
                </a:schemeClr>
              </a:solidFill>
            </a:endParaRPr>
          </a:p>
        </p:txBody>
      </p:sp>
      <p:sp>
        <p:nvSpPr>
          <p:cNvPr id="7" name="TextBox 6"/>
          <p:cNvSpPr txBox="1"/>
          <p:nvPr/>
        </p:nvSpPr>
        <p:spPr>
          <a:xfrm>
            <a:off x="4205286" y="4735848"/>
            <a:ext cx="924484" cy="276999"/>
          </a:xfrm>
          <a:prstGeom prst="rect">
            <a:avLst/>
          </a:prstGeom>
          <a:solidFill>
            <a:srgbClr val="9CD043"/>
          </a:solidFill>
        </p:spPr>
        <p:txBody>
          <a:bodyPr wrap="none" rtlCol="0">
            <a:spAutoFit/>
          </a:bodyPr>
          <a:lstStyle/>
          <a:p>
            <a:r>
              <a:rPr lang="en-ZA" sz="1200" dirty="0" smtClean="0">
                <a:solidFill>
                  <a:schemeClr val="bg1"/>
                </a:solidFill>
              </a:rPr>
              <a:t>Vertical axis</a:t>
            </a:r>
            <a:endParaRPr lang="en-GB" sz="1200" dirty="0">
              <a:solidFill>
                <a:schemeClr val="bg1"/>
              </a:solidFill>
            </a:endParaRPr>
          </a:p>
        </p:txBody>
      </p:sp>
      <p:sp>
        <p:nvSpPr>
          <p:cNvPr id="9" name="TextBox 8"/>
          <p:cNvSpPr txBox="1"/>
          <p:nvPr/>
        </p:nvSpPr>
        <p:spPr>
          <a:xfrm>
            <a:off x="4280933" y="1809090"/>
            <a:ext cx="1410514" cy="276999"/>
          </a:xfrm>
          <a:prstGeom prst="rect">
            <a:avLst/>
          </a:prstGeom>
          <a:solidFill>
            <a:srgbClr val="0D9293"/>
          </a:solidFill>
        </p:spPr>
        <p:txBody>
          <a:bodyPr wrap="none" rtlCol="0">
            <a:spAutoFit/>
          </a:bodyPr>
          <a:lstStyle/>
          <a:p>
            <a:r>
              <a:rPr lang="en-ZA" sz="1200" dirty="0">
                <a:solidFill>
                  <a:schemeClr val="bg1"/>
                </a:solidFill>
              </a:rPr>
              <a:t>D</a:t>
            </a:r>
            <a:r>
              <a:rPr lang="en-ZA" sz="1200" dirty="0" smtClean="0">
                <a:solidFill>
                  <a:schemeClr val="bg1"/>
                </a:solidFill>
              </a:rPr>
              <a:t>ependent variable</a:t>
            </a:r>
            <a:endParaRPr lang="en-GB" sz="1200" dirty="0">
              <a:solidFill>
                <a:schemeClr val="bg1"/>
              </a:solidFill>
            </a:endParaRPr>
          </a:p>
        </p:txBody>
      </p:sp>
      <p:cxnSp>
        <p:nvCxnSpPr>
          <p:cNvPr id="12" name="Straight Arrow Connector 11"/>
          <p:cNvCxnSpPr>
            <a:stCxn id="9" idx="2"/>
          </p:cNvCxnSpPr>
          <p:nvPr/>
        </p:nvCxnSpPr>
        <p:spPr>
          <a:xfrm>
            <a:off x="4986190" y="2086089"/>
            <a:ext cx="262466" cy="13538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29770" y="4865830"/>
            <a:ext cx="561677" cy="46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04247" y="5002491"/>
            <a:ext cx="0" cy="510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691447" y="5277604"/>
            <a:ext cx="662219" cy="2493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34092" y="5506848"/>
            <a:ext cx="1514710" cy="276999"/>
          </a:xfrm>
          <a:prstGeom prst="rect">
            <a:avLst/>
          </a:prstGeom>
          <a:solidFill>
            <a:srgbClr val="0D9293"/>
          </a:solidFill>
        </p:spPr>
        <p:txBody>
          <a:bodyPr wrap="none" rtlCol="0">
            <a:spAutoFit/>
          </a:bodyPr>
          <a:lstStyle/>
          <a:p>
            <a:r>
              <a:rPr lang="en-ZA" sz="1200" dirty="0" smtClean="0">
                <a:solidFill>
                  <a:schemeClr val="bg1"/>
                </a:solidFill>
              </a:rPr>
              <a:t>Independent variable</a:t>
            </a:r>
            <a:endParaRPr lang="en-GB" sz="1200" dirty="0">
              <a:solidFill>
                <a:schemeClr val="bg1"/>
              </a:solidFill>
            </a:endParaRPr>
          </a:p>
        </p:txBody>
      </p:sp>
      <p:sp>
        <p:nvSpPr>
          <p:cNvPr id="8" name="TextBox 7"/>
          <p:cNvSpPr txBox="1"/>
          <p:nvPr/>
        </p:nvSpPr>
        <p:spPr>
          <a:xfrm>
            <a:off x="7039494" y="5510622"/>
            <a:ext cx="1098314" cy="276999"/>
          </a:xfrm>
          <a:prstGeom prst="rect">
            <a:avLst/>
          </a:prstGeom>
          <a:solidFill>
            <a:srgbClr val="9CD043"/>
          </a:solidFill>
        </p:spPr>
        <p:txBody>
          <a:bodyPr wrap="none" rtlCol="0">
            <a:spAutoFit/>
          </a:bodyPr>
          <a:lstStyle/>
          <a:p>
            <a:r>
              <a:rPr lang="en-ZA" sz="1200" dirty="0" smtClean="0">
                <a:solidFill>
                  <a:schemeClr val="bg1"/>
                </a:solidFill>
              </a:rPr>
              <a:t>Horizontal axis</a:t>
            </a:r>
            <a:endParaRPr lang="en-GB" sz="1200"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118" y="2358111"/>
            <a:ext cx="2954690" cy="2953676"/>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147" y="2096312"/>
            <a:ext cx="3056446" cy="36114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 calcmode="lin" valueType="num">
                                      <p:cBhvr additive="base">
                                        <p:cTn id="4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 calcmode="lin" valueType="num">
                                      <p:cBhvr additive="base">
                                        <p:cTn id="5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Effect transition="in" filter="fade">
                                      <p:cBhvr>
                                        <p:cTn id="70" dur="500"/>
                                        <p:tgtEl>
                                          <p:spTgt spid="9"/>
                                        </p:tgtEl>
                                      </p:cBhvr>
                                    </p:animEffect>
                                  </p:childTnLst>
                                </p:cTn>
                              </p:par>
                              <p:par>
                                <p:cTn id="71" presetID="22" presetClass="entr" presetSubtype="8"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9" grpId="0" animBg="1"/>
      <p:bldP spid="10"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15.3 </a:t>
            </a:r>
            <a:endParaRPr lang="en-ZA" dirty="0"/>
          </a:p>
        </p:txBody>
      </p:sp>
      <p:sp>
        <p:nvSpPr>
          <p:cNvPr id="3" name="Content Placeholder 2"/>
          <p:cNvSpPr>
            <a:spLocks noGrp="1"/>
          </p:cNvSpPr>
          <p:nvPr>
            <p:ph sz="quarter" idx="10"/>
          </p:nvPr>
        </p:nvSpPr>
        <p:spPr/>
        <p:txBody>
          <a:bodyPr/>
          <a:lstStyle/>
          <a:p>
            <a:r>
              <a:rPr lang="en-ZA" dirty="0" smtClean="0"/>
              <a:t>Exercise 15.4</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15.4 </a:t>
            </a:r>
            <a:r>
              <a:rPr lang="en-US" altLang="en-US" sz="2000" dirty="0"/>
              <a:t>on </a:t>
            </a:r>
            <a:r>
              <a:rPr lang="en-US" altLang="en-US" sz="2000" b="1" dirty="0"/>
              <a:t>page </a:t>
            </a:r>
            <a:r>
              <a:rPr lang="en-US" altLang="en-US" sz="2000" b="1" dirty="0" smtClean="0"/>
              <a:t>30</a:t>
            </a:r>
            <a:r>
              <a:rPr lang="en-ZA" altLang="en-US" sz="2000" b="1" dirty="0" smtClean="0"/>
              <a:t>0</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15.3 </a:t>
            </a:r>
            <a:endParaRPr lang="en-ZA" dirty="0"/>
          </a:p>
        </p:txBody>
      </p:sp>
      <p:sp>
        <p:nvSpPr>
          <p:cNvPr id="3" name="Content Placeholder 2"/>
          <p:cNvSpPr>
            <a:spLocks noGrp="1"/>
          </p:cNvSpPr>
          <p:nvPr>
            <p:ph sz="quarter" idx="10"/>
          </p:nvPr>
        </p:nvSpPr>
        <p:spPr/>
        <p:txBody>
          <a:bodyPr/>
          <a:lstStyle/>
          <a:p>
            <a:r>
              <a:rPr lang="en-ZA" dirty="0" smtClean="0"/>
              <a:t>Exercise 15.5</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15.5 </a:t>
            </a:r>
            <a:r>
              <a:rPr lang="en-US" altLang="en-US" sz="2000" dirty="0"/>
              <a:t>on </a:t>
            </a:r>
            <a:r>
              <a:rPr lang="en-US" altLang="en-US" sz="2000" b="1" dirty="0"/>
              <a:t>page </a:t>
            </a:r>
            <a:r>
              <a:rPr lang="en-US" altLang="en-US" sz="2000" b="1" dirty="0" smtClean="0"/>
              <a:t>30</a:t>
            </a:r>
            <a:r>
              <a:rPr lang="en-ZA" altLang="en-US" sz="2000" b="1" dirty="0" smtClean="0"/>
              <a:t>2</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Finding the independent variable by changing the </a:t>
            </a:r>
            <a:r>
              <a:rPr lang="en-ZA" sz="4400" dirty="0" smtClean="0"/>
              <a:t>formula</a:t>
            </a:r>
            <a:endParaRPr lang="en-GB" sz="4400" dirty="0"/>
          </a:p>
        </p:txBody>
      </p:sp>
      <p:sp>
        <p:nvSpPr>
          <p:cNvPr id="4" name="Text Placeholder 3"/>
          <p:cNvSpPr>
            <a:spLocks noGrp="1"/>
          </p:cNvSpPr>
          <p:nvPr>
            <p:ph type="body" sz="quarter" idx="10"/>
          </p:nvPr>
        </p:nvSpPr>
        <p:spPr/>
        <p:txBody>
          <a:bodyPr/>
          <a:lstStyle/>
          <a:p>
            <a:r>
              <a:rPr lang="en-GB" dirty="0"/>
              <a:t>Unit </a:t>
            </a:r>
            <a:r>
              <a:rPr lang="en-GB" dirty="0" smtClean="0"/>
              <a:t>15.4</a:t>
            </a:r>
            <a:endParaRPr lang="en-GB" dirty="0"/>
          </a:p>
        </p:txBody>
      </p:sp>
      <p:sp>
        <p:nvSpPr>
          <p:cNvPr id="11" name="TextBox 10"/>
          <p:cNvSpPr txBox="1"/>
          <p:nvPr/>
        </p:nvSpPr>
        <p:spPr>
          <a:xfrm>
            <a:off x="469817" y="2040599"/>
            <a:ext cx="7598418" cy="3815080"/>
          </a:xfrm>
          <a:prstGeom prst="rect">
            <a:avLst/>
          </a:prstGeom>
          <a:noFill/>
        </p:spPr>
        <p:txBody>
          <a:bodyPr wrap="square" rtlCol="0">
            <a:spAutoFit/>
          </a:bodyPr>
          <a:lstStyle/>
          <a:p>
            <a:pPr marL="342900" indent="-342900" algn="l">
              <a:buFont typeface="Arial" panose="020B0604020202020204" pitchFamily="34" charset="0"/>
              <a:buChar char="•"/>
            </a:pPr>
            <a:r>
              <a:rPr lang="en-ZA" sz="2200" dirty="0" smtClean="0"/>
              <a:t>If </a:t>
            </a:r>
            <a:r>
              <a:rPr lang="en-ZA" sz="2200" dirty="0"/>
              <a:t>we have the formula for the cost of transporting children for a school trip: </a:t>
            </a:r>
          </a:p>
          <a:p>
            <a:pPr algn="l"/>
            <a:r>
              <a:rPr lang="en-ZA" sz="2200" b="1" dirty="0">
                <a:solidFill>
                  <a:srgbClr val="00B050"/>
                </a:solidFill>
              </a:rPr>
              <a:t>		cost</a:t>
            </a:r>
            <a:r>
              <a:rPr lang="en-ZA" sz="2200" dirty="0"/>
              <a:t> = (35 × </a:t>
            </a:r>
            <a:r>
              <a:rPr lang="en-ZA" sz="2200" b="1" dirty="0">
                <a:solidFill>
                  <a:srgbClr val="002060"/>
                </a:solidFill>
              </a:rPr>
              <a:t>number of children</a:t>
            </a:r>
            <a:r>
              <a:rPr lang="en-ZA" sz="2200" dirty="0"/>
              <a:t>) + 10 </a:t>
            </a:r>
          </a:p>
          <a:p>
            <a:pPr algn="l"/>
            <a:r>
              <a:rPr lang="en-ZA" sz="2200" dirty="0"/>
              <a:t>	Or 	</a:t>
            </a:r>
            <a:r>
              <a:rPr lang="en-ZA" sz="2200" b="1" i="1" dirty="0">
                <a:solidFill>
                  <a:srgbClr val="00B050"/>
                </a:solidFill>
              </a:rPr>
              <a:t>c</a:t>
            </a:r>
            <a:r>
              <a:rPr lang="en-ZA" sz="2200" i="1" dirty="0"/>
              <a:t> </a:t>
            </a:r>
            <a:r>
              <a:rPr lang="en-ZA" sz="2200" dirty="0"/>
              <a:t>= 35</a:t>
            </a:r>
            <a:r>
              <a:rPr lang="en-ZA" sz="2200" i="1" dirty="0"/>
              <a:t>n </a:t>
            </a:r>
            <a:r>
              <a:rPr lang="en-ZA" sz="2200" dirty="0"/>
              <a:t>+ 10 </a:t>
            </a:r>
          </a:p>
          <a:p>
            <a:pPr marL="342900" indent="-342900" algn="l">
              <a:buFont typeface="Arial" panose="020B0604020202020204" pitchFamily="34" charset="0"/>
              <a:buChar char="•"/>
            </a:pPr>
            <a:r>
              <a:rPr lang="en-ZA" sz="2200" dirty="0"/>
              <a:t>and we know that </a:t>
            </a:r>
            <a:r>
              <a:rPr lang="en-ZA" sz="2200" i="1" dirty="0">
                <a:latin typeface="Times New Roman" panose="02020603050405020304" charset="0"/>
              </a:rPr>
              <a:t>n</a:t>
            </a:r>
            <a:r>
              <a:rPr lang="en-ZA" sz="2200" i="1" dirty="0"/>
              <a:t> </a:t>
            </a:r>
            <a:r>
              <a:rPr lang="en-ZA" sz="2200" dirty="0"/>
              <a:t>= 3, then we can substitute into the formula: </a:t>
            </a:r>
          </a:p>
          <a:p>
            <a:pPr algn="l"/>
            <a:r>
              <a:rPr lang="en-ZA" sz="2200" b="1" i="1" dirty="0" smtClean="0">
                <a:solidFill>
                  <a:srgbClr val="00B050"/>
                </a:solidFill>
              </a:rPr>
              <a:t>	c</a:t>
            </a:r>
            <a:r>
              <a:rPr lang="en-ZA" sz="2200" i="1" dirty="0" smtClean="0"/>
              <a:t> </a:t>
            </a:r>
            <a:r>
              <a:rPr lang="en-ZA" sz="2200" dirty="0" smtClean="0"/>
              <a:t>= 35(3) + 10 and work out the value of </a:t>
            </a:r>
            <a:r>
              <a:rPr lang="en-ZA" sz="2200" b="1" i="1" dirty="0" smtClean="0">
                <a:solidFill>
                  <a:srgbClr val="00B050"/>
                </a:solidFill>
                <a:sym typeface="+mn-ea"/>
              </a:rPr>
              <a:t>c</a:t>
            </a:r>
            <a:r>
              <a:rPr lang="en-ZA" sz="2200" dirty="0" smtClean="0"/>
              <a:t> </a:t>
            </a:r>
          </a:p>
          <a:p>
            <a:pPr algn="l"/>
            <a:r>
              <a:rPr lang="en-ZA" sz="2200" dirty="0" smtClean="0"/>
              <a:t>	</a:t>
            </a:r>
            <a:r>
              <a:rPr lang="en-ZA" sz="2200" b="1" i="1" dirty="0" smtClean="0">
                <a:solidFill>
                  <a:srgbClr val="00B050"/>
                </a:solidFill>
              </a:rPr>
              <a:t>c</a:t>
            </a:r>
            <a:r>
              <a:rPr lang="en-ZA" sz="2200" i="1" dirty="0" smtClean="0"/>
              <a:t> </a:t>
            </a:r>
            <a:r>
              <a:rPr lang="en-ZA" sz="2200" dirty="0" smtClean="0"/>
              <a:t>= 105 + 10 = 115. </a:t>
            </a:r>
          </a:p>
          <a:p>
            <a:pPr marL="342900" indent="-342900" algn="l">
              <a:buFont typeface="Arial" panose="020B0604020202020204" pitchFamily="34" charset="0"/>
              <a:buChar char="•"/>
            </a:pPr>
            <a:r>
              <a:rPr lang="en-ZA" sz="2200" dirty="0"/>
              <a:t>If we are given the cost, and need to find out how many children were on the trip, then we need the formula with </a:t>
            </a:r>
            <a:r>
              <a:rPr lang="en-ZA" sz="2200" b="1" dirty="0">
                <a:solidFill>
                  <a:srgbClr val="002060"/>
                </a:solidFill>
              </a:rPr>
              <a:t>number of children </a:t>
            </a:r>
            <a:r>
              <a:rPr lang="en-ZA" sz="2200" dirty="0"/>
              <a:t>on the left-hand side.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Finding the independent variable by changing the </a:t>
            </a:r>
            <a:r>
              <a:rPr lang="en-ZA" sz="4400" dirty="0" smtClean="0"/>
              <a:t>formula</a:t>
            </a:r>
            <a:endParaRPr lang="en-GB" sz="4400" dirty="0"/>
          </a:p>
        </p:txBody>
      </p:sp>
      <p:sp>
        <p:nvSpPr>
          <p:cNvPr id="4" name="Text Placeholder 3"/>
          <p:cNvSpPr>
            <a:spLocks noGrp="1"/>
          </p:cNvSpPr>
          <p:nvPr>
            <p:ph type="body" sz="quarter" idx="10"/>
          </p:nvPr>
        </p:nvSpPr>
        <p:spPr/>
        <p:txBody>
          <a:bodyPr/>
          <a:lstStyle/>
          <a:p>
            <a:r>
              <a:rPr lang="en-GB" dirty="0"/>
              <a:t>Unit </a:t>
            </a:r>
            <a:r>
              <a:rPr lang="en-GB" dirty="0" smtClean="0"/>
              <a:t>15.4</a:t>
            </a:r>
            <a:endParaRPr lang="en-GB" dirty="0"/>
          </a:p>
        </p:txBody>
      </p:sp>
      <p:sp>
        <p:nvSpPr>
          <p:cNvPr id="11" name="TextBox 10"/>
          <p:cNvSpPr txBox="1"/>
          <p:nvPr/>
        </p:nvSpPr>
        <p:spPr>
          <a:xfrm>
            <a:off x="469817" y="2040599"/>
            <a:ext cx="7598418" cy="583565"/>
          </a:xfrm>
          <a:prstGeom prst="rect">
            <a:avLst/>
          </a:prstGeom>
          <a:solidFill>
            <a:schemeClr val="bg1">
              <a:lumMod val="95000"/>
            </a:schemeClr>
          </a:solidFill>
        </p:spPr>
        <p:txBody>
          <a:bodyPr wrap="square" rtlCol="0">
            <a:spAutoFit/>
          </a:bodyPr>
          <a:lstStyle/>
          <a:p>
            <a:pPr algn="l"/>
            <a:r>
              <a:rPr lang="en-ZA" sz="3200" b="1" dirty="0" smtClean="0">
                <a:solidFill>
                  <a:srgbClr val="00B050"/>
                </a:solidFill>
              </a:rPr>
              <a:t>	cost</a:t>
            </a:r>
            <a:r>
              <a:rPr lang="en-ZA" sz="3200" dirty="0" smtClean="0"/>
              <a:t> </a:t>
            </a:r>
            <a:r>
              <a:rPr lang="en-ZA" sz="3200" dirty="0"/>
              <a:t>= (35 × </a:t>
            </a:r>
            <a:r>
              <a:rPr lang="en-ZA" sz="3200" b="1" dirty="0">
                <a:solidFill>
                  <a:srgbClr val="002060"/>
                </a:solidFill>
              </a:rPr>
              <a:t>number of children</a:t>
            </a:r>
            <a:r>
              <a:rPr lang="en-ZA" sz="3200" dirty="0"/>
              <a:t>) + </a:t>
            </a:r>
            <a:r>
              <a:rPr lang="en-ZA" sz="3200" dirty="0" smtClean="0"/>
              <a:t>10</a:t>
            </a:r>
            <a:endParaRPr lang="en-ZA" sz="2200" dirty="0"/>
          </a:p>
        </p:txBody>
      </p:sp>
      <p:sp>
        <p:nvSpPr>
          <p:cNvPr id="6" name="TextBox 5"/>
          <p:cNvSpPr txBox="1"/>
          <p:nvPr/>
        </p:nvSpPr>
        <p:spPr>
          <a:xfrm>
            <a:off x="448941" y="3183599"/>
            <a:ext cx="7598418" cy="768350"/>
          </a:xfrm>
          <a:prstGeom prst="rect">
            <a:avLst/>
          </a:prstGeom>
          <a:noFill/>
        </p:spPr>
        <p:txBody>
          <a:bodyPr wrap="square" rtlCol="0">
            <a:spAutoFit/>
          </a:bodyPr>
          <a:lstStyle/>
          <a:p>
            <a:pPr algn="l"/>
            <a:r>
              <a:rPr lang="en-ZA" sz="2200" b="1" dirty="0" smtClean="0">
                <a:solidFill>
                  <a:srgbClr val="00B050"/>
                </a:solidFill>
              </a:rPr>
              <a:t>	cost</a:t>
            </a:r>
            <a:r>
              <a:rPr lang="en-ZA" sz="2200" dirty="0" smtClean="0"/>
              <a:t> </a:t>
            </a:r>
            <a:r>
              <a:rPr lang="en-ZA" sz="2200" dirty="0"/>
              <a:t>– 10 = (35 × </a:t>
            </a:r>
            <a:r>
              <a:rPr lang="en-ZA" sz="2200" b="1" dirty="0">
                <a:solidFill>
                  <a:srgbClr val="002060"/>
                </a:solidFill>
              </a:rPr>
              <a:t>number of children</a:t>
            </a:r>
            <a:r>
              <a:rPr lang="en-ZA" sz="2200" dirty="0"/>
              <a:t>) + 10 – 10 </a:t>
            </a:r>
          </a:p>
          <a:p>
            <a:pPr algn="l"/>
            <a:r>
              <a:rPr lang="en-ZA" sz="2200" b="1" dirty="0">
                <a:solidFill>
                  <a:srgbClr val="00B050"/>
                </a:solidFill>
              </a:rPr>
              <a:t>	cost</a:t>
            </a:r>
            <a:r>
              <a:rPr lang="en-ZA" sz="2200" dirty="0">
                <a:solidFill>
                  <a:srgbClr val="00B050"/>
                </a:solidFill>
              </a:rPr>
              <a:t> </a:t>
            </a:r>
            <a:r>
              <a:rPr lang="en-ZA" sz="2200" dirty="0"/>
              <a:t>– 10 = (35 × </a:t>
            </a:r>
            <a:r>
              <a:rPr lang="en-ZA" sz="2200" b="1" dirty="0">
                <a:solidFill>
                  <a:srgbClr val="002060"/>
                </a:solidFill>
              </a:rPr>
              <a:t>number of children</a:t>
            </a:r>
            <a:r>
              <a:rPr lang="en-ZA" sz="2200" dirty="0" smtClean="0"/>
              <a:t>)</a:t>
            </a:r>
            <a:endParaRPr lang="en-ZA" sz="2200" dirty="0"/>
          </a:p>
        </p:txBody>
      </p:sp>
      <p:grpSp>
        <p:nvGrpSpPr>
          <p:cNvPr id="5" name="Group 4"/>
          <p:cNvGrpSpPr/>
          <p:nvPr/>
        </p:nvGrpSpPr>
        <p:grpSpPr>
          <a:xfrm>
            <a:off x="430306" y="2743201"/>
            <a:ext cx="7617053" cy="432000"/>
            <a:chOff x="430306" y="2743201"/>
            <a:chExt cx="7617053" cy="432000"/>
          </a:xfrm>
        </p:grpSpPr>
        <p:sp>
          <p:nvSpPr>
            <p:cNvPr id="3" name="Rectangle 2"/>
            <p:cNvSpPr/>
            <p:nvPr/>
          </p:nvSpPr>
          <p:spPr>
            <a:xfrm>
              <a:off x="430306" y="2743201"/>
              <a:ext cx="7454807" cy="432000"/>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A6CE39"/>
                </a:solidFill>
              </a:endParaRPr>
            </a:p>
          </p:txBody>
        </p:sp>
        <p:sp>
          <p:nvSpPr>
            <p:cNvPr id="7" name="TextBox 6"/>
            <p:cNvSpPr txBox="1"/>
            <p:nvPr/>
          </p:nvSpPr>
          <p:spPr>
            <a:xfrm>
              <a:off x="448941" y="2755236"/>
              <a:ext cx="7598418" cy="400110"/>
            </a:xfrm>
            <a:prstGeom prst="rect">
              <a:avLst/>
            </a:prstGeom>
            <a:noFill/>
          </p:spPr>
          <p:txBody>
            <a:bodyPr wrap="square" rtlCol="0">
              <a:spAutoFit/>
            </a:bodyPr>
            <a:lstStyle/>
            <a:p>
              <a:pPr algn="ctr"/>
              <a:r>
                <a:rPr lang="en-ZA" sz="2000" b="1" dirty="0" smtClean="0"/>
                <a:t>Step 1</a:t>
              </a:r>
              <a:r>
                <a:rPr lang="en-ZA" sz="2000" dirty="0" smtClean="0"/>
                <a:t>: Subtract 10 from both sides: </a:t>
              </a:r>
              <a:endParaRPr lang="en-ZA" sz="2000" dirty="0"/>
            </a:p>
          </p:txBody>
        </p:sp>
      </p:grpSp>
      <p:sp>
        <p:nvSpPr>
          <p:cNvPr id="9" name="TextBox 8"/>
          <p:cNvSpPr txBox="1"/>
          <p:nvPr/>
        </p:nvSpPr>
        <p:spPr>
          <a:xfrm>
            <a:off x="448941" y="4465552"/>
            <a:ext cx="7598418" cy="768350"/>
          </a:xfrm>
          <a:prstGeom prst="rect">
            <a:avLst/>
          </a:prstGeom>
          <a:noFill/>
        </p:spPr>
        <p:txBody>
          <a:bodyPr wrap="square" rtlCol="0">
            <a:spAutoFit/>
          </a:bodyPr>
          <a:lstStyle/>
          <a:p>
            <a:pPr algn="l"/>
            <a:r>
              <a:rPr lang="en-ZA" sz="2200" b="1" dirty="0" smtClean="0">
                <a:solidFill>
                  <a:srgbClr val="00B050"/>
                </a:solidFill>
              </a:rPr>
              <a:t>	</a:t>
            </a:r>
            <a:r>
              <a:rPr lang="en-ZA" sz="2200" dirty="0" smtClean="0">
                <a:solidFill>
                  <a:schemeClr val="tx1"/>
                </a:solidFill>
              </a:rPr>
              <a:t>(</a:t>
            </a:r>
            <a:r>
              <a:rPr lang="en-ZA" sz="2200" b="1" dirty="0" smtClean="0">
                <a:solidFill>
                  <a:srgbClr val="00B050"/>
                </a:solidFill>
              </a:rPr>
              <a:t>cost</a:t>
            </a:r>
            <a:r>
              <a:rPr lang="en-ZA" sz="2200" dirty="0" smtClean="0"/>
              <a:t> </a:t>
            </a:r>
            <a:r>
              <a:rPr lang="en-ZA" sz="2200" dirty="0"/>
              <a:t>– 10) </a:t>
            </a:r>
            <a:r>
              <a:rPr lang="en-ZA" sz="2200" dirty="0">
                <a:sym typeface="+mn-ea"/>
              </a:rPr>
              <a:t>÷ 35</a:t>
            </a:r>
            <a:r>
              <a:rPr lang="en-ZA" sz="2200" dirty="0"/>
              <a:t>  = (35 × </a:t>
            </a:r>
            <a:r>
              <a:rPr lang="en-ZA" sz="2200" b="1" dirty="0">
                <a:solidFill>
                  <a:srgbClr val="002060"/>
                </a:solidFill>
              </a:rPr>
              <a:t>number of children</a:t>
            </a:r>
            <a:r>
              <a:rPr lang="en-ZA" sz="2200" dirty="0"/>
              <a:t>) ÷ 35 </a:t>
            </a:r>
          </a:p>
          <a:p>
            <a:pPr algn="l"/>
            <a:r>
              <a:rPr lang="en-ZA" sz="2200" b="1" dirty="0">
                <a:solidFill>
                  <a:srgbClr val="00B050"/>
                </a:solidFill>
              </a:rPr>
              <a:t>	</a:t>
            </a:r>
            <a:r>
              <a:rPr lang="en-ZA" sz="2200" dirty="0" smtClean="0">
                <a:sym typeface="+mn-ea"/>
              </a:rPr>
              <a:t>(</a:t>
            </a:r>
            <a:r>
              <a:rPr lang="en-ZA" sz="2200" b="1" dirty="0" smtClean="0">
                <a:solidFill>
                  <a:srgbClr val="00B050"/>
                </a:solidFill>
                <a:sym typeface="+mn-ea"/>
              </a:rPr>
              <a:t>cost</a:t>
            </a:r>
            <a:r>
              <a:rPr lang="en-ZA" sz="2200" dirty="0" smtClean="0">
                <a:sym typeface="+mn-ea"/>
              </a:rPr>
              <a:t> </a:t>
            </a:r>
            <a:r>
              <a:rPr lang="en-ZA" sz="2200" dirty="0">
                <a:sym typeface="+mn-ea"/>
              </a:rPr>
              <a:t>– 10) ÷ 35</a:t>
            </a:r>
            <a:r>
              <a:rPr lang="en-ZA" sz="2200" dirty="0"/>
              <a:t> = </a:t>
            </a:r>
            <a:r>
              <a:rPr lang="en-ZA" sz="2200" b="1" dirty="0">
                <a:solidFill>
                  <a:srgbClr val="002060"/>
                </a:solidFill>
              </a:rPr>
              <a:t>number of children</a:t>
            </a:r>
            <a:endParaRPr lang="en-ZA" sz="2200" dirty="0"/>
          </a:p>
        </p:txBody>
      </p:sp>
      <p:grpSp>
        <p:nvGrpSpPr>
          <p:cNvPr id="16" name="Group 15"/>
          <p:cNvGrpSpPr/>
          <p:nvPr/>
        </p:nvGrpSpPr>
        <p:grpSpPr>
          <a:xfrm>
            <a:off x="430306" y="3984813"/>
            <a:ext cx="7617053" cy="432000"/>
            <a:chOff x="430306" y="3984813"/>
            <a:chExt cx="7617053" cy="432000"/>
          </a:xfrm>
        </p:grpSpPr>
        <p:sp>
          <p:nvSpPr>
            <p:cNvPr id="8" name="Rectangle 7"/>
            <p:cNvSpPr/>
            <p:nvPr/>
          </p:nvSpPr>
          <p:spPr>
            <a:xfrm>
              <a:off x="430306" y="3984813"/>
              <a:ext cx="7454807" cy="432000"/>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A6CE39"/>
                </a:solidFill>
              </a:endParaRPr>
            </a:p>
          </p:txBody>
        </p:sp>
        <p:sp>
          <p:nvSpPr>
            <p:cNvPr id="10" name="TextBox 9"/>
            <p:cNvSpPr txBox="1"/>
            <p:nvPr/>
          </p:nvSpPr>
          <p:spPr>
            <a:xfrm>
              <a:off x="448941" y="3996848"/>
              <a:ext cx="7598418" cy="400110"/>
            </a:xfrm>
            <a:prstGeom prst="rect">
              <a:avLst/>
            </a:prstGeom>
            <a:noFill/>
          </p:spPr>
          <p:txBody>
            <a:bodyPr wrap="square" rtlCol="0">
              <a:spAutoFit/>
            </a:bodyPr>
            <a:lstStyle/>
            <a:p>
              <a:pPr algn="ctr"/>
              <a:r>
                <a:rPr lang="en-ZA" sz="2000" b="1" dirty="0" smtClean="0"/>
                <a:t>Step 2: </a:t>
              </a:r>
              <a:r>
                <a:rPr lang="en-ZA" sz="2000" dirty="0" smtClean="0"/>
                <a:t>Divide </a:t>
              </a:r>
              <a:r>
                <a:rPr lang="en-ZA" sz="2000" dirty="0"/>
                <a:t>both sides </a:t>
              </a:r>
              <a:r>
                <a:rPr lang="en-ZA" sz="2000" dirty="0" smtClean="0"/>
                <a:t>by 35:</a:t>
              </a:r>
              <a:endParaRPr lang="en-ZA" sz="2000" dirty="0"/>
            </a:p>
          </p:txBody>
        </p:sp>
      </p:grpSp>
      <p:sp>
        <p:nvSpPr>
          <p:cNvPr id="13" name="TextBox 12"/>
          <p:cNvSpPr txBox="1"/>
          <p:nvPr/>
        </p:nvSpPr>
        <p:spPr>
          <a:xfrm>
            <a:off x="448941" y="5734898"/>
            <a:ext cx="7598418" cy="400110"/>
          </a:xfrm>
          <a:prstGeom prst="rect">
            <a:avLst/>
          </a:prstGeom>
          <a:noFill/>
        </p:spPr>
        <p:txBody>
          <a:bodyPr wrap="square" rtlCol="0">
            <a:spAutoFit/>
          </a:bodyPr>
          <a:lstStyle/>
          <a:p>
            <a:pPr algn="ctr"/>
            <a:r>
              <a:rPr lang="en-ZA" sz="2000" b="1" dirty="0" smtClean="0">
                <a:solidFill>
                  <a:srgbClr val="002060"/>
                </a:solidFill>
              </a:rPr>
              <a:t>number </a:t>
            </a:r>
            <a:r>
              <a:rPr lang="en-ZA" sz="2000" b="1" dirty="0">
                <a:solidFill>
                  <a:srgbClr val="002060"/>
                </a:solidFill>
              </a:rPr>
              <a:t>of children </a:t>
            </a:r>
            <a:r>
              <a:rPr lang="en-ZA" sz="2000" dirty="0"/>
              <a:t>= (</a:t>
            </a:r>
            <a:r>
              <a:rPr lang="en-ZA" sz="2000" b="1" dirty="0">
                <a:solidFill>
                  <a:srgbClr val="00B050"/>
                </a:solidFill>
              </a:rPr>
              <a:t>cost</a:t>
            </a:r>
            <a:r>
              <a:rPr lang="en-ZA" sz="2000" dirty="0">
                <a:solidFill>
                  <a:srgbClr val="00B050"/>
                </a:solidFill>
              </a:rPr>
              <a:t> </a:t>
            </a:r>
            <a:r>
              <a:rPr lang="en-ZA" sz="2000" dirty="0"/>
              <a:t>– 10) ÷ 35 </a:t>
            </a:r>
          </a:p>
        </p:txBody>
      </p:sp>
      <p:grpSp>
        <p:nvGrpSpPr>
          <p:cNvPr id="17" name="Group 16"/>
          <p:cNvGrpSpPr/>
          <p:nvPr/>
        </p:nvGrpSpPr>
        <p:grpSpPr>
          <a:xfrm>
            <a:off x="430306" y="5254159"/>
            <a:ext cx="7617053" cy="432000"/>
            <a:chOff x="430306" y="5254159"/>
            <a:chExt cx="7617053" cy="432000"/>
          </a:xfrm>
        </p:grpSpPr>
        <p:sp>
          <p:nvSpPr>
            <p:cNvPr id="12" name="Rectangle 11"/>
            <p:cNvSpPr/>
            <p:nvPr/>
          </p:nvSpPr>
          <p:spPr>
            <a:xfrm>
              <a:off x="430306" y="5254159"/>
              <a:ext cx="7454807" cy="432000"/>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A6CE39"/>
                </a:solidFill>
              </a:endParaRPr>
            </a:p>
          </p:txBody>
        </p:sp>
        <p:sp>
          <p:nvSpPr>
            <p:cNvPr id="14" name="TextBox 13"/>
            <p:cNvSpPr txBox="1"/>
            <p:nvPr/>
          </p:nvSpPr>
          <p:spPr>
            <a:xfrm>
              <a:off x="448941" y="5266194"/>
              <a:ext cx="7598418" cy="400110"/>
            </a:xfrm>
            <a:prstGeom prst="rect">
              <a:avLst/>
            </a:prstGeom>
            <a:noFill/>
          </p:spPr>
          <p:txBody>
            <a:bodyPr wrap="square" rtlCol="0">
              <a:spAutoFit/>
            </a:bodyPr>
            <a:lstStyle/>
            <a:p>
              <a:pPr algn="ctr"/>
              <a:r>
                <a:rPr lang="en-ZA" sz="2000" b="1" dirty="0" smtClean="0"/>
                <a:t>Step </a:t>
              </a:r>
              <a:r>
                <a:rPr lang="en-ZA" sz="2000" b="1" dirty="0"/>
                <a:t>3: </a:t>
              </a:r>
              <a:r>
                <a:rPr lang="en-ZA" sz="2000" dirty="0"/>
                <a:t>Swap the left-hand and the right-hand sides: </a:t>
              </a:r>
            </a:p>
          </p:txBody>
        </p:sp>
      </p:gr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582777"/>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6" grpId="0"/>
      <p:bldP spid="9"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1938415" y="1882643"/>
            <a:ext cx="5946698"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605" indent="-268605">
              <a:buFont typeface="+mj-lt"/>
              <a:buAutoNum type="arabicPeriod"/>
            </a:pPr>
            <a:r>
              <a:rPr lang="en-ZA" sz="2000" dirty="0" err="1" smtClean="0"/>
              <a:t>Minenhle</a:t>
            </a:r>
            <a:r>
              <a:rPr lang="en-ZA" sz="2000" dirty="0" smtClean="0"/>
              <a:t> </a:t>
            </a:r>
            <a:r>
              <a:rPr lang="en-ZA" sz="2000" dirty="0"/>
              <a:t>runs a small business selling shirts for R75 each. She has fixed costs of R2 000 per month and R15 per shirt. </a:t>
            </a:r>
            <a:endParaRPr lang="en-ZA" sz="2000" dirty="0" smtClean="0"/>
          </a:p>
          <a:p>
            <a:pPr marL="268605" indent="-268605">
              <a:buFont typeface="+mj-lt"/>
              <a:buAutoNum type="arabicPeriod"/>
            </a:pPr>
            <a:endParaRPr lang="en-ZA" sz="2000" dirty="0"/>
          </a:p>
          <a:p>
            <a:pPr marL="538480" indent="-268605">
              <a:buFont typeface="+mj-lt"/>
              <a:buAutoNum type="alphaLcParenR"/>
            </a:pPr>
            <a:r>
              <a:rPr lang="en-ZA" sz="2000" dirty="0" smtClean="0"/>
              <a:t>We </a:t>
            </a:r>
            <a:r>
              <a:rPr lang="en-ZA" sz="2000" dirty="0"/>
              <a:t>have the formula </a:t>
            </a:r>
            <a:r>
              <a:rPr lang="en-ZA" sz="2000" i="1" dirty="0"/>
              <a:t>c </a:t>
            </a:r>
            <a:r>
              <a:rPr lang="en-ZA" sz="2000" dirty="0"/>
              <a:t>= 15</a:t>
            </a:r>
            <a:r>
              <a:rPr lang="en-ZA" sz="2000" i="1" dirty="0">
                <a:latin typeface="Times New Roman" panose="02020603050405020304" charset="0"/>
              </a:rPr>
              <a:t>n</a:t>
            </a:r>
            <a:r>
              <a:rPr lang="en-ZA" sz="2000" i="1" dirty="0"/>
              <a:t> </a:t>
            </a:r>
            <a:r>
              <a:rPr lang="en-ZA" sz="2000" dirty="0"/>
              <a:t>+ 2 000 for her costs. If her costs are R4 250, how many T-shirts does she have to sell? </a:t>
            </a:r>
          </a:p>
          <a:p>
            <a:pPr marL="538480" indent="-268605">
              <a:buFont typeface="+mj-lt"/>
              <a:buAutoNum type="alphaLcParenR"/>
            </a:pPr>
            <a:r>
              <a:rPr lang="en-ZA" sz="2000" dirty="0" smtClean="0"/>
              <a:t>We </a:t>
            </a:r>
            <a:r>
              <a:rPr lang="en-ZA" sz="2000" dirty="0"/>
              <a:t>have the formula </a:t>
            </a:r>
            <a:r>
              <a:rPr lang="en-ZA" sz="2000" i="1" dirty="0">
                <a:latin typeface="Times New Roman" panose="02020603050405020304" charset="0"/>
              </a:rPr>
              <a:t>r</a:t>
            </a:r>
            <a:r>
              <a:rPr lang="en-ZA" sz="2000" i="1" dirty="0"/>
              <a:t> </a:t>
            </a:r>
            <a:r>
              <a:rPr lang="en-ZA" sz="2000" dirty="0"/>
              <a:t>= 75</a:t>
            </a:r>
            <a:r>
              <a:rPr lang="en-ZA" sz="2000" i="1" dirty="0">
                <a:latin typeface="Times New Roman" panose="02020603050405020304" charset="0"/>
              </a:rPr>
              <a:t>n</a:t>
            </a:r>
            <a:r>
              <a:rPr lang="en-ZA" sz="2000" i="1" dirty="0"/>
              <a:t> </a:t>
            </a:r>
            <a:r>
              <a:rPr lang="en-ZA" sz="2000" dirty="0"/>
              <a:t>for the amount of money that she makes (revenue) from selling       T-shirts. If she makes R10 500, how many T-shirts has she sold? </a:t>
            </a:r>
            <a:endParaRPr lang="en-ZA" altLang="en-US" sz="2000" i="1" dirty="0">
              <a:solidFill>
                <a:schemeClr val="bg1"/>
              </a:solidFill>
              <a:sym typeface="+mn-ea"/>
            </a:endParaRPr>
          </a:p>
        </p:txBody>
      </p:sp>
      <p:sp>
        <p:nvSpPr>
          <p:cNvPr id="2" name="Title 1"/>
          <p:cNvSpPr>
            <a:spLocks noGrp="1"/>
          </p:cNvSpPr>
          <p:nvPr>
            <p:ph type="title"/>
          </p:nvPr>
        </p:nvSpPr>
        <p:spPr/>
        <p:txBody>
          <a:bodyPr/>
          <a:lstStyle/>
          <a:p>
            <a:r>
              <a:rPr lang="en-ZA" dirty="0">
                <a:sym typeface="+mn-ea"/>
              </a:rPr>
              <a:t>Example </a:t>
            </a:r>
            <a:r>
              <a:rPr lang="en-ZA" dirty="0" smtClean="0">
                <a:sym typeface="+mn-ea"/>
              </a:rPr>
              <a:t>15.7 </a:t>
            </a:r>
            <a:r>
              <a:rPr lang="en-ZA" dirty="0">
                <a:sym typeface="+mn-ea"/>
              </a:rPr>
              <a:t>page </a:t>
            </a:r>
            <a:r>
              <a:rPr lang="en-ZA" dirty="0" smtClean="0">
                <a:sym typeface="+mn-ea"/>
              </a:rPr>
              <a:t>302</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15.4</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15.7 page 302</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15.4</a:t>
            </a:r>
            <a:endParaRPr lang="en-GB" dirty="0">
              <a:solidFill>
                <a:schemeClr val="bg1">
                  <a:lumMod val="65000"/>
                </a:schemeClr>
              </a:solidFill>
            </a:endParaRPr>
          </a:p>
        </p:txBody>
      </p:sp>
      <p:sp>
        <p:nvSpPr>
          <p:cNvPr id="5" name="Rectangle 4"/>
          <p:cNvSpPr/>
          <p:nvPr/>
        </p:nvSpPr>
        <p:spPr>
          <a:xfrm>
            <a:off x="861646" y="1452979"/>
            <a:ext cx="7202854" cy="456840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42355" y="1815989"/>
            <a:ext cx="5832915" cy="706755"/>
          </a:xfrm>
          <a:prstGeom prst="rect">
            <a:avLst/>
          </a:prstGeom>
          <a:noFill/>
        </p:spPr>
        <p:txBody>
          <a:bodyPr wrap="square" rtlCol="0">
            <a:spAutoFit/>
          </a:bodyPr>
          <a:lstStyle/>
          <a:p>
            <a:pPr marL="268605" indent="-268605"/>
            <a:r>
              <a:rPr lang="en-ZA" sz="2000" dirty="0" smtClean="0"/>
              <a:t>1a</a:t>
            </a:r>
            <a:r>
              <a:rPr lang="en-ZA" sz="2000" dirty="0"/>
              <a:t>) Change the formula </a:t>
            </a:r>
            <a:r>
              <a:rPr lang="en-ZA" sz="2000" i="1" dirty="0">
                <a:latin typeface="Times New Roman" panose="02020603050405020304" charset="0"/>
              </a:rPr>
              <a:t>c</a:t>
            </a:r>
            <a:r>
              <a:rPr lang="en-ZA" sz="2000" i="1" dirty="0"/>
              <a:t> </a:t>
            </a:r>
            <a:r>
              <a:rPr lang="en-ZA" sz="2000" dirty="0"/>
              <a:t>= 15</a:t>
            </a:r>
            <a:r>
              <a:rPr lang="en-ZA" sz="2000" i="1" dirty="0">
                <a:latin typeface="Times New Roman" panose="02020603050405020304" charset="0"/>
              </a:rPr>
              <a:t>n</a:t>
            </a:r>
            <a:r>
              <a:rPr lang="en-ZA" sz="2000" i="1" dirty="0"/>
              <a:t> </a:t>
            </a:r>
            <a:r>
              <a:rPr lang="en-ZA" sz="2000" dirty="0"/>
              <a:t>+ 2 000 so that </a:t>
            </a:r>
            <a:r>
              <a:rPr lang="en-ZA" sz="2000" i="1" dirty="0">
                <a:latin typeface="Times New Roman" panose="02020603050405020304" charset="0"/>
              </a:rPr>
              <a:t>n</a:t>
            </a:r>
            <a:r>
              <a:rPr lang="en-ZA" sz="2000" i="1" dirty="0"/>
              <a:t> </a:t>
            </a:r>
            <a:r>
              <a:rPr lang="en-ZA" sz="2000" dirty="0"/>
              <a:t>is on </a:t>
            </a:r>
            <a:r>
              <a:rPr lang="en-ZA" sz="2000" dirty="0" smtClean="0"/>
              <a:t> the </a:t>
            </a:r>
            <a:r>
              <a:rPr lang="en-ZA" sz="2000" dirty="0"/>
              <a:t>left-hand side. </a:t>
            </a:r>
            <a:endParaRPr lang="en-ZA" altLang="en-US" sz="2000" dirty="0">
              <a:sym typeface="+mn-ea"/>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32" y="3078256"/>
            <a:ext cx="6293223" cy="26744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15.7 page 302</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15.4</a:t>
            </a:r>
            <a:endParaRPr lang="en-GB" dirty="0">
              <a:solidFill>
                <a:schemeClr val="bg1">
                  <a:lumMod val="65000"/>
                </a:schemeClr>
              </a:solidFill>
            </a:endParaRPr>
          </a:p>
        </p:txBody>
      </p:sp>
      <p:sp>
        <p:nvSpPr>
          <p:cNvPr id="5" name="Rectangle 4"/>
          <p:cNvSpPr/>
          <p:nvPr/>
        </p:nvSpPr>
        <p:spPr>
          <a:xfrm>
            <a:off x="861646" y="1452979"/>
            <a:ext cx="7202854" cy="456840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42355" y="1869777"/>
            <a:ext cx="5832915" cy="706755"/>
          </a:xfrm>
          <a:prstGeom prst="rect">
            <a:avLst/>
          </a:prstGeom>
          <a:noFill/>
        </p:spPr>
        <p:txBody>
          <a:bodyPr wrap="square" rtlCol="0">
            <a:spAutoFit/>
          </a:bodyPr>
          <a:lstStyle/>
          <a:p>
            <a:r>
              <a:rPr lang="en-ZA" sz="2000" dirty="0" smtClean="0"/>
              <a:t>b</a:t>
            </a:r>
            <a:r>
              <a:rPr lang="en-ZA" sz="2000" dirty="0"/>
              <a:t>) Change the formula </a:t>
            </a:r>
            <a:r>
              <a:rPr lang="en-ZA" sz="2000" i="1" dirty="0">
                <a:latin typeface="Times New Roman" panose="02020603050405020304" charset="0"/>
              </a:rPr>
              <a:t>r</a:t>
            </a:r>
            <a:r>
              <a:rPr lang="en-ZA" sz="2000" i="1" dirty="0"/>
              <a:t> </a:t>
            </a:r>
            <a:r>
              <a:rPr lang="en-ZA" sz="2000" dirty="0"/>
              <a:t>= 75</a:t>
            </a:r>
            <a:r>
              <a:rPr lang="en-ZA" sz="2000" i="1" dirty="0">
                <a:latin typeface="Times New Roman" panose="02020603050405020304" charset="0"/>
              </a:rPr>
              <a:t>n</a:t>
            </a:r>
            <a:r>
              <a:rPr lang="en-ZA" sz="2000" i="1" dirty="0"/>
              <a:t> </a:t>
            </a:r>
            <a:r>
              <a:rPr lang="en-ZA" sz="2000" dirty="0"/>
              <a:t>so that </a:t>
            </a:r>
            <a:r>
              <a:rPr lang="en-ZA" sz="2000" i="1" dirty="0">
                <a:latin typeface="Times New Roman" panose="02020603050405020304" charset="0"/>
              </a:rPr>
              <a:t>n</a:t>
            </a:r>
            <a:r>
              <a:rPr lang="en-ZA" sz="2000" i="1" dirty="0"/>
              <a:t> </a:t>
            </a:r>
            <a:r>
              <a:rPr lang="en-ZA" sz="2000" dirty="0"/>
              <a:t>is on the left-hand side. </a:t>
            </a:r>
            <a:endParaRPr lang="en-ZA" altLang="en-US" sz="2000" dirty="0">
              <a:sym typeface="+mn-e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583" y="3380120"/>
            <a:ext cx="6494506" cy="2168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a:t>
            </a:r>
            <a:r>
              <a:rPr lang="en-ZA" dirty="0" smtClean="0"/>
              <a:t>15</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US" altLang="en-US" sz="2000" b="1" dirty="0" smtClean="0"/>
              <a:t>30</a:t>
            </a:r>
            <a:r>
              <a:rPr lang="en-ZA" altLang="en-US" sz="2000" b="1" dirty="0" smtClean="0"/>
              <a:t>4</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Reading numbers from a graph</a:t>
            </a:r>
            <a:endParaRPr lang="en-GB" dirty="0"/>
          </a:p>
        </p:txBody>
      </p:sp>
      <p:sp>
        <p:nvSpPr>
          <p:cNvPr id="3" name="Content Placeholder 2"/>
          <p:cNvSpPr>
            <a:spLocks noGrp="1"/>
          </p:cNvSpPr>
          <p:nvPr>
            <p:ph idx="1"/>
          </p:nvPr>
        </p:nvSpPr>
        <p:spPr>
          <a:xfrm>
            <a:off x="399289" y="1592288"/>
            <a:ext cx="3848861" cy="4485323"/>
          </a:xfrm>
        </p:spPr>
        <p:txBody>
          <a:bodyPr/>
          <a:lstStyle/>
          <a:p>
            <a:r>
              <a:rPr lang="en-ZA" altLang="en-US" sz="2000" dirty="0">
                <a:sym typeface="+mn-ea"/>
              </a:rPr>
              <a:t>Look at the numbers on the graph and the number of values in between each mark. </a:t>
            </a:r>
          </a:p>
          <a:p>
            <a:r>
              <a:rPr lang="en-ZA" altLang="en-US" sz="2000" dirty="0">
                <a:sym typeface="+mn-ea"/>
              </a:rPr>
              <a:t>The vertical axis in this graph shows R150 between each mark.</a:t>
            </a:r>
          </a:p>
          <a:p>
            <a:r>
              <a:rPr lang="en-ZA" altLang="en-US" sz="2000" dirty="0">
                <a:sym typeface="+mn-ea"/>
              </a:rPr>
              <a:t>Hold a ruler from each point vertically to read the input number on the axis at the bottom.</a:t>
            </a:r>
          </a:p>
          <a:p>
            <a:r>
              <a:rPr lang="en-ZA" altLang="en-US" sz="2000" dirty="0">
                <a:sym typeface="+mn-ea"/>
              </a:rPr>
              <a:t>Hold a ruler horizontally from each point to read the output number on the axis on the left.</a:t>
            </a:r>
          </a:p>
          <a:p>
            <a:endParaRPr lang="en-ZA" altLang="en-US" sz="2000" dirty="0">
              <a:sym typeface="+mn-ea"/>
            </a:endParaRPr>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15.1</a:t>
            </a:r>
            <a:endParaRPr lang="en-GB" dirty="0">
              <a:solidFill>
                <a:schemeClr val="bg1">
                  <a:lumMod val="65000"/>
                </a:schemeClr>
              </a:solidFill>
            </a:endParaRPr>
          </a:p>
        </p:txBody>
      </p:sp>
      <p:cxnSp>
        <p:nvCxnSpPr>
          <p:cNvPr id="9" name="Straight Arrow Connector 8"/>
          <p:cNvCxnSpPr/>
          <p:nvPr/>
        </p:nvCxnSpPr>
        <p:spPr>
          <a:xfrm flipH="1">
            <a:off x="4541855" y="4431323"/>
            <a:ext cx="502417" cy="5727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87376" y="5045494"/>
            <a:ext cx="1696298" cy="369332"/>
          </a:xfrm>
          <a:prstGeom prst="rect">
            <a:avLst/>
          </a:prstGeom>
          <a:solidFill>
            <a:schemeClr val="bg1">
              <a:lumMod val="65000"/>
            </a:schemeClr>
          </a:solidFill>
        </p:spPr>
        <p:txBody>
          <a:bodyPr wrap="none" rtlCol="0">
            <a:spAutoFit/>
          </a:bodyPr>
          <a:lstStyle/>
          <a:p>
            <a:r>
              <a:rPr lang="en-ZA" dirty="0" smtClean="0"/>
              <a:t>R150 – 0 = R150</a:t>
            </a:r>
            <a:endParaRPr lang="en-GB" dirty="0"/>
          </a:p>
        </p:txBody>
      </p:sp>
      <p:cxnSp>
        <p:nvCxnSpPr>
          <p:cNvPr id="12" name="Straight Connector 11"/>
          <p:cNvCxnSpPr/>
          <p:nvPr/>
        </p:nvCxnSpPr>
        <p:spPr>
          <a:xfrm flipH="1">
            <a:off x="5054320" y="3774661"/>
            <a:ext cx="813917" cy="0"/>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54322" y="2986187"/>
            <a:ext cx="1583071" cy="6378"/>
          </a:xfrm>
          <a:prstGeom prst="line">
            <a:avLst/>
          </a:prstGeom>
          <a:ln w="28575">
            <a:solidFill>
              <a:srgbClr val="0D929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5467698" y="4163722"/>
            <a:ext cx="813917" cy="0"/>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5819395" y="3767130"/>
            <a:ext cx="1583071" cy="6378"/>
          </a:xfrm>
          <a:prstGeom prst="line">
            <a:avLst/>
          </a:prstGeom>
          <a:ln w="28575">
            <a:solidFill>
              <a:srgbClr val="0D9293"/>
            </a:solidFill>
          </a:ln>
        </p:spPr>
        <p:style>
          <a:lnRef idx="1">
            <a:schemeClr val="accent1"/>
          </a:lnRef>
          <a:fillRef idx="0">
            <a:schemeClr val="accent1"/>
          </a:fillRef>
          <a:effectRef idx="0">
            <a:schemeClr val="accent1"/>
          </a:effectRef>
          <a:fontRef idx="minor">
            <a:schemeClr val="tx1"/>
          </a:fontRef>
        </p:style>
      </p:cxnSp>
      <p:sp>
        <p:nvSpPr>
          <p:cNvPr id="19" name="Text Box 5"/>
          <p:cNvSpPr txBox="1"/>
          <p:nvPr/>
        </p:nvSpPr>
        <p:spPr>
          <a:xfrm>
            <a:off x="5783674" y="5589734"/>
            <a:ext cx="2440800" cy="584775"/>
          </a:xfrm>
          <a:prstGeom prst="rect">
            <a:avLst/>
          </a:prstGeom>
          <a:solidFill>
            <a:srgbClr val="9CD043"/>
          </a:solidFill>
        </p:spPr>
        <p:txBody>
          <a:bodyPr wrap="square" rtlCol="0" anchor="t">
            <a:spAutoFit/>
          </a:bodyPr>
          <a:lstStyle/>
          <a:p>
            <a:pPr algn="ctr"/>
            <a:r>
              <a:rPr lang="en-ZA" altLang="en-US" sz="1600" dirty="0" smtClean="0">
                <a:sym typeface="+mn-ea"/>
              </a:rPr>
              <a:t>Point B shows R450 for 2½ hours worked. </a:t>
            </a:r>
          </a:p>
        </p:txBody>
      </p:sp>
      <p:sp>
        <p:nvSpPr>
          <p:cNvPr id="20" name="Text Box 5"/>
          <p:cNvSpPr txBox="1"/>
          <p:nvPr/>
        </p:nvSpPr>
        <p:spPr>
          <a:xfrm>
            <a:off x="5783674" y="1370018"/>
            <a:ext cx="2440589" cy="584775"/>
          </a:xfrm>
          <a:prstGeom prst="rect">
            <a:avLst/>
          </a:prstGeom>
          <a:solidFill>
            <a:srgbClr val="0D9293"/>
          </a:solidFill>
        </p:spPr>
        <p:txBody>
          <a:bodyPr wrap="square" rtlCol="0" anchor="t">
            <a:spAutoFit/>
          </a:bodyPr>
          <a:lstStyle/>
          <a:p>
            <a:pPr algn="ctr"/>
            <a:r>
              <a:rPr lang="en-ZA" altLang="en-US" sz="1600" dirty="0" smtClean="0">
                <a:solidFill>
                  <a:schemeClr val="bg1"/>
                </a:solidFill>
                <a:sym typeface="+mn-ea"/>
              </a:rPr>
              <a:t>Point A shows R900 for 5 hours worked.</a:t>
            </a:r>
          </a:p>
        </p:txBody>
      </p:sp>
      <p:cxnSp>
        <p:nvCxnSpPr>
          <p:cNvPr id="21" name="Straight Arrow Connector 20"/>
          <p:cNvCxnSpPr/>
          <p:nvPr/>
        </p:nvCxnSpPr>
        <p:spPr>
          <a:xfrm flipV="1">
            <a:off x="6614120" y="1962197"/>
            <a:ext cx="530258" cy="10165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83539" y="3762577"/>
            <a:ext cx="1463665" cy="1827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9165" y="2401288"/>
            <a:ext cx="3099816" cy="2517648"/>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147" y="2096312"/>
            <a:ext cx="3056446" cy="36114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 calcmode="lin" valueType="num">
                                      <p:cBhvr additive="base">
                                        <p:cTn id="5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right)">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right)">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up)">
                                      <p:cBhvr>
                                        <p:cTn id="80" dur="500"/>
                                        <p:tgtEl>
                                          <p:spTgt spid="27"/>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3 Module 15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497" y="1436430"/>
            <a:ext cx="6109305" cy="4320000"/>
          </a:xfrm>
          <a:prstGeom prst="rect">
            <a:avLst/>
          </a:prstGeom>
        </p:spPr>
      </p:pic>
      <p:sp>
        <p:nvSpPr>
          <p:cNvPr id="5" name="Rectangle 4"/>
          <p:cNvSpPr/>
          <p:nvPr/>
        </p:nvSpPr>
        <p:spPr>
          <a:xfrm>
            <a:off x="228600" y="134778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15.1 page 289</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15.1</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6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Completing a table of values by using the formula or a description</a:t>
            </a:r>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15.1</a:t>
            </a:r>
            <a:endParaRPr lang="en-GB" dirty="0"/>
          </a:p>
        </p:txBody>
      </p:sp>
      <p:sp>
        <p:nvSpPr>
          <p:cNvPr id="5" name="Rectangle 4"/>
          <p:cNvSpPr/>
          <p:nvPr/>
        </p:nvSpPr>
        <p:spPr>
          <a:xfrm>
            <a:off x="863600" y="1997529"/>
            <a:ext cx="7200900" cy="407594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6" name="Rectangle 5"/>
          <p:cNvSpPr/>
          <p:nvPr/>
        </p:nvSpPr>
        <p:spPr>
          <a:xfrm>
            <a:off x="352501" y="2159937"/>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2369896"/>
            <a:ext cx="977166" cy="1010861"/>
          </a:xfrm>
          <a:prstGeom prst="rect">
            <a:avLst/>
          </a:prstGeom>
        </p:spPr>
      </p:pic>
      <p:sp>
        <p:nvSpPr>
          <p:cNvPr id="8" name="Content Placeholder 2"/>
          <p:cNvSpPr txBox="1"/>
          <p:nvPr/>
        </p:nvSpPr>
        <p:spPr>
          <a:xfrm>
            <a:off x="2059438" y="2260491"/>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smtClean="0">
                <a:solidFill>
                  <a:schemeClr val="bg1"/>
                </a:solidFill>
                <a:sym typeface="+mn-ea"/>
              </a:rPr>
              <a:t>&gt; Example </a:t>
            </a:r>
            <a:r>
              <a:rPr lang="en-ZA" altLang="en-US" sz="2000" b="1" dirty="0">
                <a:solidFill>
                  <a:schemeClr val="bg1"/>
                </a:solidFill>
                <a:sym typeface="+mn-ea"/>
              </a:rPr>
              <a:t>15.2 page 290</a:t>
            </a:r>
          </a:p>
          <a:p>
            <a:pPr marL="268605" indent="-268605">
              <a:buAutoNum type="arabicPeriod"/>
            </a:pPr>
            <a:r>
              <a:rPr lang="en-ZA" altLang="en-US" sz="2000" dirty="0" err="1" smtClean="0">
                <a:sym typeface="+mn-ea"/>
              </a:rPr>
              <a:t>Kgomotso</a:t>
            </a:r>
            <a:r>
              <a:rPr lang="en-ZA" altLang="en-US" sz="2000" dirty="0" smtClean="0">
                <a:sym typeface="+mn-ea"/>
              </a:rPr>
              <a:t> </a:t>
            </a:r>
            <a:r>
              <a:rPr lang="en-ZA" altLang="en-US" sz="2000" dirty="0">
                <a:sym typeface="+mn-ea"/>
              </a:rPr>
              <a:t>uses the formula </a:t>
            </a:r>
            <a:r>
              <a:rPr lang="en-ZA" altLang="en-US" sz="2000" i="1" dirty="0">
                <a:latin typeface="Times New Roman" panose="02020603050405020304" charset="0"/>
                <a:sym typeface="+mn-ea"/>
              </a:rPr>
              <a:t>c</a:t>
            </a:r>
            <a:r>
              <a:rPr lang="en-ZA" altLang="en-US" sz="2000" dirty="0">
                <a:sym typeface="+mn-ea"/>
              </a:rPr>
              <a:t> = 2</a:t>
            </a:r>
            <a:r>
              <a:rPr lang="en-ZA" altLang="en-US" sz="2000" i="1" dirty="0">
                <a:latin typeface="Times New Roman" panose="02020603050405020304" charset="0"/>
                <a:sym typeface="+mn-ea"/>
              </a:rPr>
              <a:t>n</a:t>
            </a:r>
            <a:r>
              <a:rPr lang="en-ZA" altLang="en-US" sz="2000" dirty="0">
                <a:sym typeface="+mn-ea"/>
              </a:rPr>
              <a:t> + 2 to </a:t>
            </a:r>
            <a:r>
              <a:rPr lang="en-ZA" altLang="en-US" sz="2000" dirty="0" smtClean="0">
                <a:sym typeface="+mn-ea"/>
              </a:rPr>
              <a:t>decide how many cups of coffee to make, when </a:t>
            </a:r>
            <a:r>
              <a:rPr lang="en-ZA" altLang="en-US" sz="2000" i="1" dirty="0" smtClean="0">
                <a:latin typeface="Times New Roman" panose="02020603050405020304" charset="0"/>
                <a:sym typeface="+mn-ea"/>
              </a:rPr>
              <a:t>n</a:t>
            </a:r>
            <a:r>
              <a:rPr lang="en-ZA" altLang="en-US" sz="2000" dirty="0" smtClean="0">
                <a:sym typeface="+mn-ea"/>
              </a:rPr>
              <a:t> is the number of customers. </a:t>
            </a:r>
          </a:p>
          <a:p>
            <a:pPr marL="268605" indent="0">
              <a:buNone/>
            </a:pPr>
            <a:r>
              <a:rPr lang="en-ZA" altLang="en-US" sz="2000" dirty="0" smtClean="0">
                <a:sym typeface="+mn-ea"/>
              </a:rPr>
              <a:t>Use the formula to fill in the table:</a:t>
            </a:r>
            <a:endParaRPr lang="en-ZA" altLang="en-US" sz="2000" dirty="0">
              <a:sym typeface="+mn-ea"/>
            </a:endParaRPr>
          </a:p>
        </p:txBody>
      </p:sp>
      <p:graphicFrame>
        <p:nvGraphicFramePr>
          <p:cNvPr id="11" name="Content Placeholder 7"/>
          <p:cNvGraphicFramePr>
            <a:graphicFrameLocks noGrp="1"/>
          </p:cNvGraphicFramePr>
          <p:nvPr>
            <p:ph sz="half" idx="4294967295"/>
          </p:nvPr>
        </p:nvGraphicFramePr>
        <p:xfrm>
          <a:off x="2120623" y="4037991"/>
          <a:ext cx="5665155" cy="762000"/>
        </p:xfrm>
        <a:graphic>
          <a:graphicData uri="http://schemas.openxmlformats.org/drawingml/2006/table">
            <a:tbl>
              <a:tblPr firstRow="1" bandRow="1">
                <a:tableStyleId>{5C22544A-7EE6-4342-B048-85BDC9FD1C3A}</a:tableStyleId>
              </a:tblPr>
              <a:tblGrid>
                <a:gridCol w="2590525"/>
                <a:gridCol w="566530"/>
                <a:gridCol w="636105"/>
                <a:gridCol w="647423"/>
                <a:gridCol w="608491"/>
                <a:gridCol w="616081"/>
              </a:tblGrid>
              <a:tr h="381000">
                <a:tc>
                  <a:txBody>
                    <a:bodyPr/>
                    <a:lstStyle/>
                    <a:p>
                      <a:pPr>
                        <a:buNone/>
                      </a:pPr>
                      <a:r>
                        <a:rPr lang="en-ZA" altLang="en-US" b="1" dirty="0" smtClean="0">
                          <a:solidFill>
                            <a:schemeClr val="tx1"/>
                          </a:solidFill>
                        </a:rPr>
                        <a:t>Number of customers</a:t>
                      </a:r>
                      <a:endParaRPr lang="en-ZA" altLang="en-US"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ZA" altLang="en-US" b="0" dirty="0" smtClean="0">
                          <a:solidFill>
                            <a:schemeClr val="tx1"/>
                          </a:solidFill>
                        </a:rPr>
                        <a:t>1</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2</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3</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5</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10</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r h="381000">
                <a:tc>
                  <a:txBody>
                    <a:bodyPr/>
                    <a:lstStyle/>
                    <a:p>
                      <a:pPr>
                        <a:buNone/>
                      </a:pPr>
                      <a:r>
                        <a:rPr lang="en-ZA" altLang="en-US" b="1" dirty="0" smtClean="0">
                          <a:solidFill>
                            <a:schemeClr val="tx1"/>
                          </a:solidFill>
                        </a:rPr>
                        <a:t>Number of cups of coffee</a:t>
                      </a:r>
                      <a:endParaRPr lang="en-ZA" altLang="en-US"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Completing a table of values by using the formula or a description</a:t>
            </a:r>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15.1</a:t>
            </a:r>
            <a:endParaRPr lang="en-GB" dirty="0"/>
          </a:p>
        </p:txBody>
      </p:sp>
      <p:sp>
        <p:nvSpPr>
          <p:cNvPr id="5" name="Rectangle 4"/>
          <p:cNvSpPr/>
          <p:nvPr/>
        </p:nvSpPr>
        <p:spPr>
          <a:xfrm>
            <a:off x="863600" y="1997529"/>
            <a:ext cx="7200900" cy="407594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6" name="Rectangle 5"/>
          <p:cNvSpPr/>
          <p:nvPr/>
        </p:nvSpPr>
        <p:spPr>
          <a:xfrm>
            <a:off x="352501" y="2159937"/>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2369896"/>
            <a:ext cx="977166" cy="1010861"/>
          </a:xfrm>
          <a:prstGeom prst="rect">
            <a:avLst/>
          </a:prstGeom>
        </p:spPr>
      </p:pic>
      <p:sp>
        <p:nvSpPr>
          <p:cNvPr id="8" name="Content Placeholder 2"/>
          <p:cNvSpPr txBox="1"/>
          <p:nvPr/>
        </p:nvSpPr>
        <p:spPr>
          <a:xfrm>
            <a:off x="2059438" y="2260491"/>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605" indent="-268605">
              <a:buFont typeface="+mj-lt"/>
              <a:buAutoNum type="arabicPeriod" startAt="2"/>
            </a:pPr>
            <a:r>
              <a:rPr lang="en-ZA" altLang="en-US" sz="2000" dirty="0" smtClean="0">
                <a:sym typeface="+mn-ea"/>
              </a:rPr>
              <a:t>The </a:t>
            </a:r>
            <a:r>
              <a:rPr lang="en-ZA" altLang="en-US" sz="2000" dirty="0">
                <a:sym typeface="+mn-ea"/>
              </a:rPr>
              <a:t>cost of renting a car is R400 per day plus R6 per kilometre travelled.    </a:t>
            </a:r>
            <a:endParaRPr lang="en-ZA" altLang="en-US" sz="2000" dirty="0" smtClean="0">
              <a:sym typeface="+mn-ea"/>
            </a:endParaRPr>
          </a:p>
          <a:p>
            <a:pPr marL="268605" indent="0">
              <a:buNone/>
            </a:pPr>
            <a:r>
              <a:rPr lang="en-ZA" altLang="en-US" sz="2000" dirty="0" smtClean="0">
                <a:sym typeface="+mn-ea"/>
              </a:rPr>
              <a:t>Complete </a:t>
            </a:r>
            <a:r>
              <a:rPr lang="en-ZA" altLang="en-US" sz="2000" dirty="0">
                <a:sym typeface="+mn-ea"/>
              </a:rPr>
              <a:t>the table. </a:t>
            </a:r>
          </a:p>
        </p:txBody>
      </p:sp>
      <p:graphicFrame>
        <p:nvGraphicFramePr>
          <p:cNvPr id="11" name="Content Placeholder 7"/>
          <p:cNvGraphicFramePr>
            <a:graphicFrameLocks noGrp="1"/>
          </p:cNvGraphicFramePr>
          <p:nvPr>
            <p:ph sz="half" idx="4294967295"/>
          </p:nvPr>
        </p:nvGraphicFramePr>
        <p:xfrm>
          <a:off x="2159000" y="3380757"/>
          <a:ext cx="5665155" cy="762000"/>
        </p:xfrm>
        <a:graphic>
          <a:graphicData uri="http://schemas.openxmlformats.org/drawingml/2006/table">
            <a:tbl>
              <a:tblPr firstRow="1" bandRow="1">
                <a:tableStyleId>{5C22544A-7EE6-4342-B048-85BDC9FD1C3A}</a:tableStyleId>
              </a:tblPr>
              <a:tblGrid>
                <a:gridCol w="2532270"/>
                <a:gridCol w="536713"/>
                <a:gridCol w="655982"/>
                <a:gridCol w="715618"/>
                <a:gridCol w="608491"/>
                <a:gridCol w="616081"/>
              </a:tblGrid>
              <a:tr h="381000">
                <a:tc>
                  <a:txBody>
                    <a:bodyPr/>
                    <a:lstStyle/>
                    <a:p>
                      <a:pPr>
                        <a:buNone/>
                      </a:pPr>
                      <a:r>
                        <a:rPr lang="en-ZA" altLang="en-US" dirty="0">
                          <a:solidFill>
                            <a:schemeClr val="tx1"/>
                          </a:solidFill>
                        </a:rPr>
                        <a:t>Number of km travelled</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ZA" altLang="en-US" b="0" dirty="0">
                          <a:solidFill>
                            <a:schemeClr val="tx1"/>
                          </a:solidFill>
                        </a:rPr>
                        <a:t>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a:solidFill>
                            <a:schemeClr val="tx1"/>
                          </a:solidFill>
                        </a:rPr>
                        <a:t>30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a:solidFill>
                            <a:schemeClr val="tx1"/>
                          </a:solidFill>
                        </a:rPr>
                        <a:t>60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a:solidFill>
                            <a:schemeClr val="tx1"/>
                          </a:solidFill>
                        </a:rPr>
                        <a:t>90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a:solidFill>
                            <a:schemeClr val="tx1"/>
                          </a:solidFill>
                        </a:rPr>
                        <a:t>120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r h="381000">
                <a:tc>
                  <a:txBody>
                    <a:bodyPr/>
                    <a:lstStyle/>
                    <a:p>
                      <a:pPr>
                        <a:buNone/>
                      </a:pPr>
                      <a:r>
                        <a:rPr lang="en-ZA" altLang="en-US" b="1" dirty="0">
                          <a:solidFill>
                            <a:schemeClr val="tx1"/>
                          </a:solidFill>
                        </a:rPr>
                        <a:t>Cost per day (R)</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US" b="0" dirty="0" smtClean="0">
                          <a:solidFill>
                            <a:schemeClr val="tx1"/>
                          </a:solidFill>
                        </a:rPr>
                        <a:t>1</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2</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3</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5</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10</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08434" y="1997529"/>
            <a:ext cx="7202854" cy="407594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6" name="Group 15"/>
          <p:cNvGrpSpPr/>
          <p:nvPr/>
        </p:nvGrpSpPr>
        <p:grpSpPr>
          <a:xfrm>
            <a:off x="399289" y="2159937"/>
            <a:ext cx="1525437" cy="1416679"/>
            <a:chOff x="352501" y="1521403"/>
            <a:chExt cx="1525437" cy="1416679"/>
          </a:xfrm>
        </p:grpSpPr>
        <p:sp>
          <p:nvSpPr>
            <p:cNvPr id="17" name="Rectangle 1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Completing a table of values by using the formula or a description</a:t>
            </a:r>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15.1</a:t>
            </a:r>
            <a:endParaRPr lang="en-GB" dirty="0"/>
          </a:p>
        </p:txBody>
      </p:sp>
      <p:sp>
        <p:nvSpPr>
          <p:cNvPr id="8" name="Content Placeholder 2"/>
          <p:cNvSpPr txBox="1"/>
          <p:nvPr/>
        </p:nvSpPr>
        <p:spPr>
          <a:xfrm>
            <a:off x="2059438" y="2260491"/>
            <a:ext cx="5764716" cy="29412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605" indent="-268605">
              <a:buFont typeface="+mj-lt"/>
              <a:buAutoNum type="arabicPeriod"/>
            </a:pPr>
            <a:r>
              <a:rPr lang="en-ZA" altLang="en-US" sz="2000" dirty="0" smtClean="0">
                <a:sym typeface="+mn-ea"/>
              </a:rPr>
              <a:t>1</a:t>
            </a:r>
            <a:r>
              <a:rPr lang="en-ZA" altLang="en-US" sz="2000" i="1" dirty="0" smtClean="0">
                <a:latin typeface="Times New Roman" panose="02020603050405020304" charset="0"/>
                <a:sym typeface="+mn-ea"/>
              </a:rPr>
              <a:t>c</a:t>
            </a:r>
            <a:r>
              <a:rPr lang="en-ZA" altLang="en-US" sz="2000" dirty="0" smtClean="0">
                <a:sym typeface="+mn-ea"/>
              </a:rPr>
              <a:t> </a:t>
            </a:r>
            <a:r>
              <a:rPr lang="en-ZA" altLang="en-US" sz="2000" dirty="0">
                <a:sym typeface="+mn-ea"/>
              </a:rPr>
              <a:t>= 2</a:t>
            </a:r>
            <a:r>
              <a:rPr lang="en-ZA" altLang="en-US" sz="2000" i="1" dirty="0">
                <a:latin typeface="Times New Roman" panose="02020603050405020304" charset="0"/>
                <a:sym typeface="+mn-ea"/>
              </a:rPr>
              <a:t>n</a:t>
            </a:r>
            <a:r>
              <a:rPr lang="en-ZA" altLang="en-US" sz="2000" dirty="0">
                <a:sym typeface="+mn-ea"/>
              </a:rPr>
              <a:t> + 2 </a:t>
            </a:r>
          </a:p>
          <a:p>
            <a:pPr marL="268605" indent="-268605">
              <a:buFont typeface="+mj-lt"/>
              <a:buAutoNum type="arabicPeriod"/>
            </a:pPr>
            <a:endParaRPr lang="en-ZA" altLang="en-US" sz="2000" dirty="0">
              <a:sym typeface="+mn-ea"/>
            </a:endParaRPr>
          </a:p>
          <a:p>
            <a:pPr marL="268605" indent="-268605">
              <a:buFont typeface="+mj-lt"/>
              <a:buAutoNum type="arabicPeriod"/>
            </a:pPr>
            <a:endParaRPr lang="en-ZA" altLang="en-US" sz="2000" dirty="0">
              <a:sym typeface="+mn-ea"/>
            </a:endParaRPr>
          </a:p>
          <a:p>
            <a:pPr marL="268605" indent="-268605">
              <a:buFont typeface="+mj-lt"/>
              <a:buAutoNum type="arabicPeriod"/>
            </a:pPr>
            <a:endParaRPr lang="en-ZA" altLang="en-US" sz="2000" dirty="0">
              <a:sym typeface="+mn-ea"/>
            </a:endParaRPr>
          </a:p>
          <a:p>
            <a:pPr marL="268605" indent="-268605">
              <a:buFont typeface="+mj-lt"/>
              <a:buAutoNum type="arabicPeriod"/>
            </a:pPr>
            <a:r>
              <a:rPr lang="en-ZA" altLang="en-US" sz="2000" dirty="0" smtClean="0">
                <a:sym typeface="+mn-ea"/>
              </a:rPr>
              <a:t>Multiply </a:t>
            </a:r>
            <a:r>
              <a:rPr lang="en-ZA" altLang="en-US" sz="2000" dirty="0">
                <a:sym typeface="+mn-ea"/>
              </a:rPr>
              <a:t>number of km by 6 and add 400. </a:t>
            </a:r>
          </a:p>
        </p:txBody>
      </p:sp>
      <p:graphicFrame>
        <p:nvGraphicFramePr>
          <p:cNvPr id="11" name="Content Placeholder 7"/>
          <p:cNvGraphicFramePr>
            <a:graphicFrameLocks noGrp="1"/>
          </p:cNvGraphicFramePr>
          <p:nvPr>
            <p:ph sz="half" idx="4294967295"/>
          </p:nvPr>
        </p:nvGraphicFramePr>
        <p:xfrm>
          <a:off x="2110684" y="2692474"/>
          <a:ext cx="5818365" cy="762000"/>
        </p:xfrm>
        <a:graphic>
          <a:graphicData uri="http://schemas.openxmlformats.org/drawingml/2006/table">
            <a:tbl>
              <a:tblPr firstRow="1" bandRow="1">
                <a:tableStyleId>{5C22544A-7EE6-4342-B048-85BDC9FD1C3A}</a:tableStyleId>
              </a:tblPr>
              <a:tblGrid>
                <a:gridCol w="2660584"/>
                <a:gridCol w="581851"/>
                <a:gridCol w="653308"/>
                <a:gridCol w="664932"/>
                <a:gridCol w="624947"/>
                <a:gridCol w="632743"/>
              </a:tblGrid>
              <a:tr h="381000">
                <a:tc>
                  <a:txBody>
                    <a:bodyPr/>
                    <a:lstStyle/>
                    <a:p>
                      <a:pPr>
                        <a:buNone/>
                      </a:pPr>
                      <a:r>
                        <a:rPr lang="en-ZA" altLang="en-US" b="1" dirty="0" smtClean="0">
                          <a:solidFill>
                            <a:schemeClr val="tx1"/>
                          </a:solidFill>
                        </a:rPr>
                        <a:t>Number of customers</a:t>
                      </a:r>
                      <a:endParaRPr lang="en-ZA" altLang="en-US"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ZA" altLang="en-US" b="0" dirty="0" smtClean="0">
                          <a:solidFill>
                            <a:schemeClr val="tx1"/>
                          </a:solidFill>
                        </a:rPr>
                        <a:t>1</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2</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3</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5</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smtClean="0">
                          <a:solidFill>
                            <a:schemeClr val="tx1"/>
                          </a:solidFill>
                        </a:rPr>
                        <a:t>10</a:t>
                      </a:r>
                      <a:endParaRPr lang="en-ZA" alt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r h="381000">
                <a:tc>
                  <a:txBody>
                    <a:bodyPr/>
                    <a:lstStyle/>
                    <a:p>
                      <a:pPr>
                        <a:buNone/>
                      </a:pPr>
                      <a:r>
                        <a:rPr lang="en-ZA" altLang="en-US" b="1" dirty="0" smtClean="0">
                          <a:solidFill>
                            <a:schemeClr val="tx1"/>
                          </a:solidFill>
                        </a:rPr>
                        <a:t>Number of cups of coffee</a:t>
                      </a:r>
                      <a:endParaRPr lang="en-ZA" altLang="en-US"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US" b="0" dirty="0" smtClean="0">
                          <a:solidFill>
                            <a:schemeClr val="tx1"/>
                          </a:solidFill>
                        </a:rPr>
                        <a:t>2</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62</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122</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182</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242</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bl>
          </a:graphicData>
        </a:graphic>
      </p:graphicFrame>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444" y="7281558"/>
            <a:ext cx="2756432" cy="3257001"/>
          </a:xfrm>
          <a:prstGeom prst="rect">
            <a:avLst/>
          </a:prstGeom>
          <a:noFill/>
          <a:ln>
            <a:noFill/>
          </a:ln>
        </p:spPr>
      </p:pic>
      <p:graphicFrame>
        <p:nvGraphicFramePr>
          <p:cNvPr id="37" name="Content Placeholder 7"/>
          <p:cNvGraphicFramePr>
            <a:graphicFrameLocks noGrp="1"/>
          </p:cNvGraphicFramePr>
          <p:nvPr>
            <p:ph sz="half" idx="4294967295"/>
          </p:nvPr>
        </p:nvGraphicFramePr>
        <p:xfrm>
          <a:off x="2129183" y="4281554"/>
          <a:ext cx="5799867" cy="762000"/>
        </p:xfrm>
        <a:graphic>
          <a:graphicData uri="http://schemas.openxmlformats.org/drawingml/2006/table">
            <a:tbl>
              <a:tblPr firstRow="1" bandRow="1">
                <a:tableStyleId>{5C22544A-7EE6-4342-B048-85BDC9FD1C3A}</a:tableStyleId>
              </a:tblPr>
              <a:tblGrid>
                <a:gridCol w="2492513"/>
                <a:gridCol w="576470"/>
                <a:gridCol w="655982"/>
                <a:gridCol w="705678"/>
                <a:gridCol w="646044"/>
                <a:gridCol w="723180"/>
              </a:tblGrid>
              <a:tr h="381000">
                <a:tc>
                  <a:txBody>
                    <a:bodyPr/>
                    <a:lstStyle/>
                    <a:p>
                      <a:pPr>
                        <a:buNone/>
                      </a:pPr>
                      <a:r>
                        <a:rPr lang="en-ZA" altLang="en-US" dirty="0">
                          <a:solidFill>
                            <a:schemeClr val="tx1"/>
                          </a:solidFill>
                        </a:rPr>
                        <a:t>Number of km travelled</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ZA" altLang="en-US" b="0" dirty="0">
                          <a:solidFill>
                            <a:schemeClr val="tx1"/>
                          </a:solidFill>
                        </a:rPr>
                        <a:t>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a:solidFill>
                            <a:schemeClr val="tx1"/>
                          </a:solidFill>
                        </a:rPr>
                        <a:t>30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a:solidFill>
                            <a:schemeClr val="tx1"/>
                          </a:solidFill>
                        </a:rPr>
                        <a:t>60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dirty="0">
                          <a:solidFill>
                            <a:schemeClr val="tx1"/>
                          </a:solidFill>
                        </a:rPr>
                        <a:t>90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ZA" altLang="en-US" b="0">
                          <a:solidFill>
                            <a:schemeClr val="tx1"/>
                          </a:solidFill>
                        </a:rPr>
                        <a:t>120</a:t>
                      </a: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r h="381000">
                <a:tc>
                  <a:txBody>
                    <a:bodyPr/>
                    <a:lstStyle/>
                    <a:p>
                      <a:pPr>
                        <a:buNone/>
                      </a:pPr>
                      <a:r>
                        <a:rPr lang="en-ZA" altLang="en-US" b="1" dirty="0">
                          <a:solidFill>
                            <a:schemeClr val="tx1"/>
                          </a:solidFill>
                        </a:rPr>
                        <a:t>Cost per day (R)</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9FC8CD"/>
                    </a:solidFill>
                  </a:tcPr>
                </a:tc>
                <a:tc>
                  <a:txBody>
                    <a:bodyPr/>
                    <a:lstStyle/>
                    <a:p>
                      <a:pPr algn="ctr">
                        <a:buNone/>
                      </a:pPr>
                      <a:r>
                        <a:rPr lang="en-US" b="0" dirty="0" smtClean="0">
                          <a:solidFill>
                            <a:schemeClr val="tx1"/>
                          </a:solidFill>
                        </a:rPr>
                        <a:t>400</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580</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760</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940</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c>
                  <a:txBody>
                    <a:bodyPr/>
                    <a:lstStyle/>
                    <a:p>
                      <a:pPr algn="ctr">
                        <a:buNone/>
                      </a:pPr>
                      <a:r>
                        <a:rPr lang="en-US" b="0" dirty="0" smtClean="0">
                          <a:solidFill>
                            <a:schemeClr val="tx1"/>
                          </a:solidFill>
                        </a:rPr>
                        <a:t>1 120</a:t>
                      </a:r>
                      <a:endParaRPr lang="en-US" b="0" dirty="0">
                        <a:solidFill>
                          <a:schemeClr val="tx1"/>
                        </a:solidFill>
                      </a:endParaRPr>
                    </a:p>
                  </a:txBody>
                  <a:tcPr anchor="ct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A"/>
                    </a:solidFill>
                  </a:tcPr>
                </a:tc>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147" y="2096312"/>
            <a:ext cx="3056446" cy="36114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uiExpand="1" build="p"/>
    </p:bld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2194</Words>
  <Application>Microsoft Office PowerPoint</Application>
  <PresentationFormat>On-screen Show (4:3)</PresentationFormat>
  <Paragraphs>463</Paragraphs>
  <Slides>48</Slides>
  <Notes>0</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48</vt:i4>
      </vt:variant>
    </vt:vector>
  </HeadingPairs>
  <TitlesOfParts>
    <vt:vector size="53" baseType="lpstr">
      <vt:lpstr>Arial</vt:lpstr>
      <vt:lpstr>Calibri</vt:lpstr>
      <vt:lpstr>Times New Roman</vt:lpstr>
      <vt:lpstr>Presentation2</vt:lpstr>
      <vt:lpstr>1_Presentation2</vt:lpstr>
      <vt:lpstr>Mathematical Literacy</vt:lpstr>
      <vt:lpstr>Move between different representations of relationships in workplace contexts</vt:lpstr>
      <vt:lpstr>Overview</vt:lpstr>
      <vt:lpstr>Graphs of relationships</vt:lpstr>
      <vt:lpstr>Reading numbers from a graph</vt:lpstr>
      <vt:lpstr>Example 15.1 page 289</vt:lpstr>
      <vt:lpstr>Completing a table of values by using the formula or a description</vt:lpstr>
      <vt:lpstr>Completing a table of values by using the formula or a description</vt:lpstr>
      <vt:lpstr>Completing a table of values by using the formula or a description</vt:lpstr>
      <vt:lpstr>PowerPoint Presentation</vt:lpstr>
      <vt:lpstr>Dependent and independent variables in tables, equations and graphs</vt:lpstr>
      <vt:lpstr>Dependent and independent variables in tables, equations and graphs</vt:lpstr>
      <vt:lpstr>Dependent and independent variables in tables, equations and graphs</vt:lpstr>
      <vt:lpstr>Example 15.3 page 292</vt:lpstr>
      <vt:lpstr>Example 15.3 page 292 continued ...</vt:lpstr>
      <vt:lpstr>Example 15.3 page 292 continued ...</vt:lpstr>
      <vt:lpstr>Example 15.3 page 292 continued ...</vt:lpstr>
      <vt:lpstr>PowerPoint Presentation</vt:lpstr>
      <vt:lpstr>Drawing graphs</vt:lpstr>
      <vt:lpstr>Drawing graphs</vt:lpstr>
      <vt:lpstr>Drawing graphs</vt:lpstr>
      <vt:lpstr>Drawing graphs</vt:lpstr>
      <vt:lpstr>Drawing graphs</vt:lpstr>
      <vt:lpstr>Drawing graphs</vt:lpstr>
      <vt:lpstr>Drawing graphs</vt:lpstr>
      <vt:lpstr>Choosing an appropriate scale</vt:lpstr>
      <vt:lpstr>Choosing an appropriate scale</vt:lpstr>
      <vt:lpstr>Choosing an appropriate scale</vt:lpstr>
      <vt:lpstr>Choosing an appropriate scale</vt:lpstr>
      <vt:lpstr>Choosing an appropriate scale</vt:lpstr>
      <vt:lpstr>Example 15.4 page 296</vt:lpstr>
      <vt:lpstr>Drawing graphs of more than one relationship</vt:lpstr>
      <vt:lpstr>Drawing graphs of more than one relationship</vt:lpstr>
      <vt:lpstr>Drawing graphs of more than one relationship</vt:lpstr>
      <vt:lpstr>PowerPoint Presentation</vt:lpstr>
      <vt:lpstr>Graphs of direct and inversely proportional relationships</vt:lpstr>
      <vt:lpstr>Graphs of direct and inversely proportional relationships</vt:lpstr>
      <vt:lpstr>Plotting a graph of an inversely proportional relationship</vt:lpstr>
      <vt:lpstr>Graphs of direct and inversely proportional relationships</vt:lpstr>
      <vt:lpstr>PowerPoint Presentation</vt:lpstr>
      <vt:lpstr>PowerPoint Presentation</vt:lpstr>
      <vt:lpstr>Finding the independent variable by changing the formula</vt:lpstr>
      <vt:lpstr>Finding the independent variable by changing the formula</vt:lpstr>
      <vt:lpstr>Example 15.7 page 302</vt:lpstr>
      <vt:lpstr>Example 15.7 page 302</vt:lpstr>
      <vt:lpstr>Example 15.7 page 302</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608</cp:revision>
  <dcterms:created xsi:type="dcterms:W3CDTF">2017-08-15T07:49:00Z</dcterms:created>
  <dcterms:modified xsi:type="dcterms:W3CDTF">2017-12-08T15:21:42Z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