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45"/>
  </p:handoutMasterIdLst>
  <p:sldIdLst>
    <p:sldId id="256" r:id="rId3"/>
    <p:sldId id="257" r:id="rId4"/>
    <p:sldId id="258" r:id="rId5"/>
    <p:sldId id="317" r:id="rId6"/>
    <p:sldId id="318" r:id="rId7"/>
    <p:sldId id="319" r:id="rId8"/>
    <p:sldId id="320" r:id="rId9"/>
    <p:sldId id="322" r:id="rId10"/>
    <p:sldId id="323" r:id="rId11"/>
    <p:sldId id="324" r:id="rId12"/>
    <p:sldId id="344" r:id="rId13"/>
    <p:sldId id="315" r:id="rId14"/>
    <p:sldId id="325" r:id="rId15"/>
    <p:sldId id="345" r:id="rId16"/>
    <p:sldId id="346" r:id="rId17"/>
    <p:sldId id="347" r:id="rId18"/>
    <p:sldId id="348" r:id="rId19"/>
    <p:sldId id="349" r:id="rId20"/>
    <p:sldId id="350" r:id="rId21"/>
    <p:sldId id="351" r:id="rId22"/>
    <p:sldId id="352" r:id="rId23"/>
    <p:sldId id="353" r:id="rId24"/>
    <p:sldId id="354" r:id="rId25"/>
    <p:sldId id="355" r:id="rId26"/>
    <p:sldId id="328" r:id="rId27"/>
    <p:sldId id="329" r:id="rId28"/>
    <p:sldId id="330" r:id="rId29"/>
    <p:sldId id="331" r:id="rId30"/>
    <p:sldId id="332" r:id="rId31"/>
    <p:sldId id="333" r:id="rId32"/>
    <p:sldId id="334" r:id="rId33"/>
    <p:sldId id="335" r:id="rId34"/>
    <p:sldId id="336" r:id="rId35"/>
    <p:sldId id="337" r:id="rId36"/>
    <p:sldId id="338" r:id="rId37"/>
    <p:sldId id="339" r:id="rId38"/>
    <p:sldId id="340" r:id="rId39"/>
    <p:sldId id="341" r:id="rId40"/>
    <p:sldId id="342" r:id="rId41"/>
    <p:sldId id="343" r:id="rId42"/>
    <p:sldId id="316" r:id="rId43"/>
    <p:sldId id="35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C47"/>
    <a:srgbClr val="D8E8EA"/>
    <a:srgbClr val="9FC8CD"/>
    <a:srgbClr val="BDDA73"/>
    <a:srgbClr val="4BB3B5"/>
    <a:srgbClr val="1A9495"/>
    <a:srgbClr val="FFFFFF"/>
    <a:srgbClr val="9FD9DA"/>
    <a:srgbClr val="D8E8B1"/>
    <a:srgbClr val="9CD0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57" autoAdjust="0"/>
    <p:restoredTop sz="94660"/>
  </p:normalViewPr>
  <p:slideViewPr>
    <p:cSldViewPr snapToGrid="0">
      <p:cViewPr varScale="1">
        <p:scale>
          <a:sx n="71" d="100"/>
          <a:sy n="71" d="100"/>
        </p:scale>
        <p:origin x="1308" y="54"/>
      </p:cViewPr>
      <p:guideLst>
        <p:guide orient="horz" pos="2682"/>
        <p:guide pos="2653"/>
        <p:guide orient="horz" pos="3861"/>
        <p:guide pos="1338"/>
        <p:guide orient="horz" pos="901"/>
        <p:guide orient="horz" pos="1449"/>
        <p:guide orient="horz" pos="2183"/>
        <p:guide pos="3991"/>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1998" y="96"/>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handoutMaster" Target="handoutMasters/handoutMaster1.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D87E42-A97C-45D3-8678-BF71BE5913AE}" type="datetimeFigureOut">
              <a:rPr lang="en-GB" smtClean="0"/>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4E351C-D2F9-4339-AEC5-7206194B4A5F}" type="slidenum">
              <a:rPr lang="en-GB" smtClean="0"/>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ook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1" y="1676398"/>
            <a:ext cx="7915274" cy="2114552"/>
          </a:xfrm>
          <a:prstGeom prst="rect">
            <a:avLst/>
          </a:prstGeom>
        </p:spPr>
        <p:txBody>
          <a:bodyPr anchor="b">
            <a:normAutofit/>
          </a:bodyPr>
          <a:lstStyle>
            <a:lvl1pPr algn="ctr">
              <a:defRPr sz="7200" b="1">
                <a:latin typeface="+mn-lt"/>
              </a:defRPr>
            </a:lvl1pPr>
          </a:lstStyle>
          <a:p>
            <a:r>
              <a:rPr lang="en-US" dirty="0"/>
              <a:t>Book title</a:t>
            </a:r>
            <a:endParaRPr lang="en-US" dirty="0"/>
          </a:p>
        </p:txBody>
      </p:sp>
      <p:sp>
        <p:nvSpPr>
          <p:cNvPr id="3" name="Subtitle 2"/>
          <p:cNvSpPr>
            <a:spLocks noGrp="1"/>
          </p:cNvSpPr>
          <p:nvPr>
            <p:ph type="subTitle" idx="1" hasCustomPrompt="1"/>
          </p:nvPr>
        </p:nvSpPr>
        <p:spPr>
          <a:xfrm>
            <a:off x="381001" y="3952877"/>
            <a:ext cx="7915274" cy="1495425"/>
          </a:xfrm>
          <a:prstGeom prst="rect">
            <a:avLst/>
          </a:prstGeom>
        </p:spPr>
        <p:txBody>
          <a:bodyPr>
            <a:normAutofit/>
          </a:bodyPr>
          <a:lstStyle>
            <a:lvl1pPr marL="0" indent="0" algn="ctr">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Level</a:t>
            </a: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0692" y="480765"/>
            <a:ext cx="3635892" cy="1033709"/>
          </a:xfrm>
          <a:prstGeom prst="rect">
            <a:avLst/>
          </a:prstGeom>
        </p:spPr>
      </p:pic>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0692" y="480765"/>
            <a:ext cx="3635892" cy="1033709"/>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opic titl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85763" y="1143002"/>
            <a:ext cx="7910513" cy="2636839"/>
          </a:xfrm>
          <a:prstGeom prst="rect">
            <a:avLst/>
          </a:prstGeom>
        </p:spPr>
        <p:txBody>
          <a:bodyPr anchor="b">
            <a:normAutofit/>
          </a:bodyPr>
          <a:lstStyle>
            <a:lvl1pPr algn="l">
              <a:defRPr sz="6600" b="1">
                <a:latin typeface="+mn-lt"/>
              </a:defRPr>
            </a:lvl1pPr>
          </a:lstStyle>
          <a:p>
            <a:r>
              <a:rPr lang="en-US" dirty="0" smtClean="0"/>
              <a:t>Topic title</a:t>
            </a:r>
            <a:endParaRPr lang="en-US" dirty="0"/>
          </a:p>
        </p:txBody>
      </p:sp>
      <p:sp>
        <p:nvSpPr>
          <p:cNvPr id="4" name="Text Placeholder 2"/>
          <p:cNvSpPr>
            <a:spLocks noGrp="1"/>
          </p:cNvSpPr>
          <p:nvPr>
            <p:ph type="body" idx="1" hasCustomPrompt="1"/>
          </p:nvPr>
        </p:nvSpPr>
        <p:spPr>
          <a:xfrm>
            <a:off x="385763" y="3960816"/>
            <a:ext cx="7910513" cy="1500187"/>
          </a:xfrm>
          <a:prstGeom prst="rect">
            <a:avLst/>
          </a:prstGeom>
        </p:spPr>
        <p:txBody>
          <a:bodyPr>
            <a:normAutofit/>
          </a:bodyPr>
          <a:lstStyle>
            <a:lvl1pPr marL="0" indent="0" algn="l">
              <a:buNone/>
              <a:defRPr sz="40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Topic number</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Modul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5763" y="1143002"/>
            <a:ext cx="7910513" cy="2636839"/>
          </a:xfrm>
          <a:prstGeom prst="rect">
            <a:avLst/>
          </a:prstGeom>
        </p:spPr>
        <p:txBody>
          <a:bodyPr anchor="b">
            <a:normAutofit/>
          </a:bodyPr>
          <a:lstStyle>
            <a:lvl1pPr algn="l">
              <a:defRPr sz="5400" b="1">
                <a:latin typeface="+mn-lt"/>
              </a:defRPr>
            </a:lvl1pPr>
          </a:lstStyle>
          <a:p>
            <a:r>
              <a:rPr lang="en-US" dirty="0"/>
              <a:t>Module title</a:t>
            </a:r>
            <a:endParaRPr lang="en-US" dirty="0"/>
          </a:p>
        </p:txBody>
      </p:sp>
      <p:sp>
        <p:nvSpPr>
          <p:cNvPr id="3" name="Text Placeholder 2"/>
          <p:cNvSpPr>
            <a:spLocks noGrp="1"/>
          </p:cNvSpPr>
          <p:nvPr>
            <p:ph type="body" idx="1" hasCustomPrompt="1"/>
          </p:nvPr>
        </p:nvSpPr>
        <p:spPr>
          <a:xfrm>
            <a:off x="385763" y="3960816"/>
            <a:ext cx="7910513" cy="1500187"/>
          </a:xfrm>
          <a:prstGeom prst="rect">
            <a:avLst/>
          </a:prstGeom>
        </p:spPr>
        <p:txBody>
          <a:bodyPr>
            <a:normAutofit/>
          </a:bodyPr>
          <a:lstStyle>
            <a:lvl1pPr marL="0" indent="0" algn="l">
              <a:buNone/>
              <a:defRPr sz="30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Module number</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mmative assessm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85763" y="3960816"/>
            <a:ext cx="7910513" cy="1500187"/>
          </a:xfrm>
          <a:prstGeom prst="rect">
            <a:avLst/>
          </a:prstGeom>
        </p:spPr>
        <p:txBody>
          <a:bodyPr>
            <a:normAutofit/>
          </a:bodyPr>
          <a:lstStyle>
            <a:lvl1pPr marL="0" indent="0" algn="l">
              <a:buNone/>
              <a:defRPr sz="30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Module </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
        <p:nvSpPr>
          <p:cNvPr id="6" name="TextBox 5"/>
          <p:cNvSpPr txBox="1"/>
          <p:nvPr/>
        </p:nvSpPr>
        <p:spPr>
          <a:xfrm>
            <a:off x="403411" y="1405577"/>
            <a:ext cx="7892863" cy="2400657"/>
          </a:xfrm>
          <a:prstGeom prst="rect">
            <a:avLst/>
          </a:prstGeom>
          <a:noFill/>
        </p:spPr>
        <p:txBody>
          <a:bodyPr wrap="square" rtlCol="0">
            <a:spAutoFit/>
          </a:bodyPr>
          <a:lstStyle/>
          <a:p>
            <a:pPr defTabSz="457200"/>
            <a:endParaRPr lang="en-US" sz="5000" dirty="0">
              <a:solidFill>
                <a:prstClr val="black"/>
              </a:solidFill>
            </a:endParaRPr>
          </a:p>
          <a:p>
            <a:pPr defTabSz="457200"/>
            <a:endParaRPr lang="en-US" sz="5000" dirty="0">
              <a:solidFill>
                <a:prstClr val="black"/>
              </a:solidFill>
            </a:endParaRPr>
          </a:p>
          <a:p>
            <a:pPr defTabSz="457200"/>
            <a:r>
              <a:rPr lang="en-US" sz="4800" b="1" dirty="0">
                <a:solidFill>
                  <a:prstClr val="black"/>
                </a:solidFill>
              </a:rPr>
              <a:t>Summative assessment</a:t>
            </a:r>
            <a:endParaRPr lang="en-GB" sz="4800" b="1" dirty="0">
              <a:solidFill>
                <a:prstClr val="black"/>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activity">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85763" y="3960817"/>
            <a:ext cx="7910513" cy="479206"/>
          </a:xfrm>
          <a:prstGeom prst="rect">
            <a:avLst/>
          </a:prstGeom>
        </p:spPr>
        <p:txBody>
          <a:bodyPr>
            <a:normAutofit/>
          </a:bodyPr>
          <a:lstStyle>
            <a:lvl1pPr marL="0" indent="0" algn="l">
              <a:buNone/>
              <a:defRPr sz="3000" b="1" baseline="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Module number</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
        <p:nvSpPr>
          <p:cNvPr id="4" name="Content Placeholder 3"/>
          <p:cNvSpPr>
            <a:spLocks noGrp="1"/>
          </p:cNvSpPr>
          <p:nvPr>
            <p:ph sz="quarter" idx="10" hasCustomPrompt="1"/>
          </p:nvPr>
        </p:nvSpPr>
        <p:spPr>
          <a:xfrm>
            <a:off x="392595" y="3262376"/>
            <a:ext cx="8051800" cy="870712"/>
          </a:xfrm>
          <a:prstGeom prst="rect">
            <a:avLst/>
          </a:prstGeom>
        </p:spPr>
        <p:txBody>
          <a:bodyPr>
            <a:normAutofit/>
          </a:bodyPr>
          <a:lstStyle>
            <a:lvl1pPr marL="0" indent="0" algn="l" defTabSz="457200" rtl="0" eaLnBrk="1" latinLnBrk="0" hangingPunct="1">
              <a:buNone/>
              <a:defRPr lang="en-US" sz="4800" b="1" kern="1200" dirty="0">
                <a:solidFill>
                  <a:schemeClr val="tx1"/>
                </a:solidFill>
                <a:latin typeface="+mn-lt"/>
                <a:ea typeface="+mn-ea"/>
                <a:cs typeface="+mn-cs"/>
              </a:defRPr>
            </a:lvl1pPr>
          </a:lstStyle>
          <a:p>
            <a:pPr lvl="0"/>
            <a:r>
              <a:rPr lang="en-US" dirty="0" smtClean="0"/>
              <a:t>Learning activity number</a:t>
            </a:r>
            <a:endParaRPr lang="en-US" dirty="0"/>
          </a:p>
        </p:txBody>
      </p:sp>
      <p:sp>
        <p:nvSpPr>
          <p:cNvPr id="7" name="Text Placeholder 2"/>
          <p:cNvSpPr txBox="1"/>
          <p:nvPr userDrawn="1"/>
        </p:nvSpPr>
        <p:spPr>
          <a:xfrm>
            <a:off x="385763" y="4440022"/>
            <a:ext cx="7910513" cy="550427"/>
          </a:xfrm>
          <a:prstGeom prst="rect">
            <a:avLst/>
          </a:prstGeom>
        </p:spPr>
        <p:txBody>
          <a:bodyPr>
            <a:normAutofit/>
          </a:bodyPr>
          <a:lstStyle>
            <a:lvl1pPr marL="0" indent="0" algn="l" defTabSz="685800" rtl="0" eaLnBrk="1" latinLnBrk="0" hangingPunct="1">
              <a:lnSpc>
                <a:spcPct val="90000"/>
              </a:lnSpc>
              <a:spcBef>
                <a:spcPts val="750"/>
              </a:spcBef>
              <a:buFont typeface="Arial" panose="020B0604020202020204" pitchFamily="34" charset="0"/>
              <a:buNone/>
              <a:defRPr sz="3000" b="1" kern="1200">
                <a:solidFill>
                  <a:schemeClr val="bg1">
                    <a:lumMod val="50000"/>
                  </a:schemeClr>
                </a:solidFill>
                <a:latin typeface="+mn-lt"/>
                <a:ea typeface="+mn-ea"/>
                <a:cs typeface="+mn-cs"/>
              </a:defRPr>
            </a:lvl1pPr>
            <a:lvl2pPr marL="457200" indent="0" algn="l" defTabSz="685800" rtl="0" eaLnBrk="1" latinLnBrk="0" hangingPunct="1">
              <a:lnSpc>
                <a:spcPct val="90000"/>
              </a:lnSpc>
              <a:spcBef>
                <a:spcPts val="375"/>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ZA" sz="1800" b="0" dirty="0">
              <a:solidFill>
                <a:schemeClr val="tx1"/>
              </a:solidFill>
            </a:endParaRPr>
          </a:p>
        </p:txBody>
      </p:sp>
      <p:sp>
        <p:nvSpPr>
          <p:cNvPr id="9" name="Text Placeholder 2"/>
          <p:cNvSpPr>
            <a:spLocks noGrp="1"/>
          </p:cNvSpPr>
          <p:nvPr>
            <p:ph type="body" idx="11" hasCustomPrompt="1"/>
          </p:nvPr>
        </p:nvSpPr>
        <p:spPr>
          <a:xfrm>
            <a:off x="392595" y="4475632"/>
            <a:ext cx="7910513" cy="479206"/>
          </a:xfrm>
          <a:prstGeom prst="rect">
            <a:avLst/>
          </a:prstGeom>
        </p:spPr>
        <p:txBody>
          <a:bodyPr>
            <a:normAutofit/>
          </a:bodyPr>
          <a:lstStyle>
            <a:lvl1pPr marL="0" indent="0" algn="l">
              <a:buNone/>
              <a:defRPr sz="1700" b="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Module number</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1464" y="454057"/>
            <a:ext cx="1722045" cy="2453948"/>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1" y="417320"/>
            <a:ext cx="7905750" cy="720724"/>
          </a:xfrm>
          <a:prstGeom prst="rect">
            <a:avLst/>
          </a:prstGeom>
        </p:spPr>
        <p:txBody>
          <a:bodyPr/>
          <a:lstStyle>
            <a:lvl1pPr>
              <a:defRPr sz="4400" b="1">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99289" y="1592288"/>
            <a:ext cx="7905751" cy="4485323"/>
          </a:xfrm>
          <a:prstGeom prst="rect">
            <a:avLst/>
          </a:prstGeo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6" name="Text Placeholder 5"/>
          <p:cNvSpPr>
            <a:spLocks noGrp="1"/>
          </p:cNvSpPr>
          <p:nvPr>
            <p:ph type="body" sz="quarter" idx="10" hasCustomPrompt="1"/>
          </p:nvPr>
        </p:nvSpPr>
        <p:spPr>
          <a:xfrm>
            <a:off x="399289" y="987108"/>
            <a:ext cx="7905751" cy="301871"/>
          </a:xfrm>
          <a:prstGeom prst="rect">
            <a:avLst/>
          </a:prstGeom>
        </p:spPr>
        <p:txBody>
          <a:bodyPr/>
          <a:lstStyle>
            <a:lvl1pPr marL="0" indent="0">
              <a:buNone/>
              <a:defRPr sz="1800" b="1"/>
            </a:lvl1pPr>
          </a:lstStyle>
          <a:p>
            <a:r>
              <a:rPr lang="en-ZA" sz="1800" dirty="0" smtClean="0">
                <a:solidFill>
                  <a:schemeClr val="bg2">
                    <a:lumMod val="75000"/>
                  </a:schemeClr>
                </a:solidFill>
              </a:rPr>
              <a:t>Unit</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81001" y="417320"/>
            <a:ext cx="7905750" cy="720724"/>
          </a:xfrm>
          <a:prstGeom prst="rect">
            <a:avLst/>
          </a:prstGeom>
        </p:spPr>
        <p:txBody>
          <a:bodyPr/>
          <a:lstStyle>
            <a:lvl1pPr>
              <a:defRPr sz="4000" b="1">
                <a:latin typeface="+mn-lt"/>
              </a:defRPr>
            </a:lvl1pPr>
          </a:lstStyle>
          <a:p>
            <a:endParaRPr lang="en-US" dirty="0"/>
          </a:p>
        </p:txBody>
      </p:sp>
      <p:sp>
        <p:nvSpPr>
          <p:cNvPr id="4" name="Content Placeholder 2"/>
          <p:cNvSpPr>
            <a:spLocks noGrp="1"/>
          </p:cNvSpPr>
          <p:nvPr>
            <p:ph idx="1"/>
          </p:nvPr>
        </p:nvSpPr>
        <p:spPr>
          <a:xfrm>
            <a:off x="399289" y="1947672"/>
            <a:ext cx="7905751" cy="4129939"/>
          </a:xfrm>
          <a:prstGeom prst="rect">
            <a:avLst/>
          </a:prstGeom>
        </p:spPr>
        <p:txBody>
          <a:bodyPr/>
          <a:lstStyle>
            <a:lvl1pPr marL="0" indent="0">
              <a:buNone/>
              <a:defRPr sz="2000" baseline="0"/>
            </a:lvl1pPr>
            <a:lvl2pPr>
              <a:defRPr sz="1800"/>
            </a:lvl2pPr>
            <a:lvl3pPr>
              <a:defRPr sz="1600"/>
            </a:lvl3pPr>
            <a:lvl4pPr>
              <a:defRPr sz="1400"/>
            </a:lvl4pPr>
            <a:lvl5pPr>
              <a:defRPr sz="1200"/>
            </a:lvl5pPr>
          </a:lstStyle>
          <a:p>
            <a:pPr lvl="0"/>
            <a:endParaRPr lang="en-ZA" dirty="0" smtClean="0"/>
          </a:p>
        </p:txBody>
      </p:sp>
      <p:sp>
        <p:nvSpPr>
          <p:cNvPr id="5" name="Text Placeholder 5"/>
          <p:cNvSpPr>
            <a:spLocks noGrp="1"/>
          </p:cNvSpPr>
          <p:nvPr>
            <p:ph type="body" sz="quarter" idx="10"/>
          </p:nvPr>
        </p:nvSpPr>
        <p:spPr>
          <a:xfrm>
            <a:off x="399289" y="1563523"/>
            <a:ext cx="7905751" cy="301871"/>
          </a:xfrm>
          <a:prstGeom prst="rect">
            <a:avLst/>
          </a:prstGeom>
        </p:spPr>
        <p:txBody>
          <a:bodyPr/>
          <a:lstStyle>
            <a:lvl1pPr marL="0" indent="0">
              <a:buNone/>
              <a:defRPr sz="1800" b="1">
                <a:solidFill>
                  <a:schemeClr val="bg1">
                    <a:lumMod val="65000"/>
                  </a:schemeClr>
                </a:solidFill>
              </a:defRPr>
            </a:lvl1pPr>
          </a:lstStyle>
          <a:p>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ook tit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0692" y="425709"/>
            <a:ext cx="3635892" cy="1033709"/>
          </a:xfrm>
          <a:prstGeom prst="rect">
            <a:avLst/>
          </a:prstGeom>
        </p:spPr>
      </p:pic>
      <p:sp>
        <p:nvSpPr>
          <p:cNvPr id="4" name="TextBox 3"/>
          <p:cNvSpPr txBox="1"/>
          <p:nvPr userDrawn="1"/>
        </p:nvSpPr>
        <p:spPr>
          <a:xfrm>
            <a:off x="687354" y="2710438"/>
            <a:ext cx="7264468" cy="3293209"/>
          </a:xfrm>
          <a:prstGeom prst="rect">
            <a:avLst/>
          </a:prstGeom>
          <a:noFill/>
        </p:spPr>
        <p:txBody>
          <a:bodyPr wrap="square" rtlCol="0">
            <a:spAutoFit/>
          </a:bodyPr>
          <a:lstStyle/>
          <a:p>
            <a:pPr algn="ctr"/>
            <a:r>
              <a:rPr lang="en-ZA" sz="1600" kern="1200" dirty="0" smtClean="0">
                <a:solidFill>
                  <a:schemeClr val="tx1"/>
                </a:solidFill>
                <a:effectLst/>
                <a:latin typeface="+mn-lt"/>
                <a:ea typeface="+mn-ea"/>
                <a:cs typeface="+mn-cs"/>
              </a:rPr>
              <a:t>This PowerPoint Presentation has been developed by Macmillan Education South Africa (Pty) Ltd. </a:t>
            </a:r>
            <a:endParaRPr lang="en-ZA" sz="1600" kern="1200" dirty="0" smtClean="0">
              <a:solidFill>
                <a:schemeClr val="tx1"/>
              </a:solidFill>
              <a:effectLst/>
              <a:latin typeface="+mn-lt"/>
              <a:ea typeface="+mn-ea"/>
              <a:cs typeface="+mn-cs"/>
            </a:endParaRPr>
          </a:p>
          <a:p>
            <a:pPr algn="ctr"/>
            <a:r>
              <a:rPr lang="en-ZA" sz="1600" kern="1200" dirty="0" smtClean="0">
                <a:solidFill>
                  <a:schemeClr val="tx1"/>
                </a:solidFill>
                <a:effectLst/>
                <a:latin typeface="+mn-lt"/>
                <a:ea typeface="+mn-ea"/>
                <a:cs typeface="+mn-cs"/>
              </a:rPr>
              <a:t>All texts, images, videos, animations, audio and vector simulations contained in the slides are property of Macmillan South Africa. Reproducing, reselling and redistributing this material without the written permission of Macmillan South Africa is prohibited. </a:t>
            </a:r>
            <a:endParaRPr lang="en-ZA" sz="1600" kern="1200" dirty="0" smtClean="0">
              <a:solidFill>
                <a:schemeClr val="tx1"/>
              </a:solidFill>
              <a:effectLst/>
              <a:latin typeface="+mn-lt"/>
              <a:ea typeface="+mn-ea"/>
              <a:cs typeface="+mn-cs"/>
            </a:endParaRPr>
          </a:p>
          <a:p>
            <a:pPr algn="ctr"/>
            <a:r>
              <a:rPr lang="en-ZA" sz="1600" kern="1200" dirty="0" smtClean="0">
                <a:solidFill>
                  <a:schemeClr val="tx1"/>
                </a:solidFill>
                <a:effectLst/>
                <a:latin typeface="+mn-lt"/>
                <a:ea typeface="+mn-ea"/>
                <a:cs typeface="+mn-cs"/>
              </a:rPr>
              <a:t> </a:t>
            </a:r>
            <a:endParaRPr lang="en-ZA" sz="1600" kern="1200" dirty="0" smtClean="0">
              <a:solidFill>
                <a:schemeClr val="tx1"/>
              </a:solidFill>
              <a:effectLst/>
              <a:latin typeface="+mn-lt"/>
              <a:ea typeface="+mn-ea"/>
              <a:cs typeface="+mn-cs"/>
            </a:endParaRPr>
          </a:p>
          <a:p>
            <a:pPr algn="ctr"/>
            <a:r>
              <a:rPr lang="en-ZA" sz="1600" kern="1200" dirty="0" smtClean="0">
                <a:solidFill>
                  <a:schemeClr val="tx1"/>
                </a:solidFill>
                <a:effectLst/>
                <a:latin typeface="+mn-lt"/>
                <a:ea typeface="+mn-ea"/>
                <a:cs typeface="+mn-cs"/>
              </a:rPr>
              <a:t>Lecturers are granted permission to: (</a:t>
            </a:r>
            <a:r>
              <a:rPr lang="en-ZA" sz="1600" kern="1200" dirty="0" err="1" smtClean="0">
                <a:solidFill>
                  <a:schemeClr val="tx1"/>
                </a:solidFill>
                <a:effectLst/>
                <a:latin typeface="+mn-lt"/>
                <a:ea typeface="+mn-ea"/>
                <a:cs typeface="+mn-cs"/>
              </a:rPr>
              <a:t>i</a:t>
            </a:r>
            <a:r>
              <a:rPr lang="en-ZA" sz="1600" kern="1200" dirty="0" smtClean="0">
                <a:solidFill>
                  <a:schemeClr val="tx1"/>
                </a:solidFill>
                <a:effectLst/>
                <a:latin typeface="+mn-lt"/>
                <a:ea typeface="+mn-ea"/>
                <a:cs typeface="+mn-cs"/>
              </a:rPr>
              <a:t>) modify the slides by adding and removing content; (ii) print copies of the presentation; and (iii) download and save the slides to a computer or local server. </a:t>
            </a:r>
            <a:endParaRPr lang="en-ZA" sz="1600" kern="1200" dirty="0" smtClean="0">
              <a:solidFill>
                <a:schemeClr val="tx1"/>
              </a:solidFill>
              <a:effectLst/>
              <a:latin typeface="+mn-lt"/>
              <a:ea typeface="+mn-ea"/>
              <a:cs typeface="+mn-cs"/>
            </a:endParaRPr>
          </a:p>
          <a:p>
            <a:pPr algn="ctr"/>
            <a:r>
              <a:rPr lang="en-ZA" sz="1600" kern="1200" dirty="0" smtClean="0">
                <a:solidFill>
                  <a:schemeClr val="tx1"/>
                </a:solidFill>
                <a:effectLst/>
                <a:latin typeface="+mn-lt"/>
                <a:ea typeface="+mn-ea"/>
                <a:cs typeface="+mn-cs"/>
              </a:rPr>
              <a:t> </a:t>
            </a:r>
            <a:endParaRPr lang="en-ZA" sz="1600" kern="1200" dirty="0" smtClean="0">
              <a:solidFill>
                <a:schemeClr val="tx1"/>
              </a:solidFill>
              <a:effectLst/>
              <a:latin typeface="+mn-lt"/>
              <a:ea typeface="+mn-ea"/>
              <a:cs typeface="+mn-cs"/>
            </a:endParaRPr>
          </a:p>
          <a:p>
            <a:pPr algn="ctr"/>
            <a:r>
              <a:rPr lang="en-ZA" sz="1600" kern="1200" dirty="0" smtClean="0">
                <a:solidFill>
                  <a:schemeClr val="tx1"/>
                </a:solidFill>
                <a:effectLst/>
                <a:latin typeface="+mn-lt"/>
                <a:ea typeface="+mn-ea"/>
                <a:cs typeface="+mn-cs"/>
              </a:rPr>
              <a:t>Nothing in this copyright notice constitutes permission to assert or imply that your use of the materials is sponsored or endorsed by Macmillan South Africa. </a:t>
            </a:r>
            <a:endParaRPr lang="en-ZA" sz="1600" dirty="0"/>
          </a:p>
        </p:txBody>
      </p:sp>
      <p:cxnSp>
        <p:nvCxnSpPr>
          <p:cNvPr id="7" name="Straight Connector 6"/>
          <p:cNvCxnSpPr/>
          <p:nvPr userDrawn="1"/>
        </p:nvCxnSpPr>
        <p:spPr>
          <a:xfrm>
            <a:off x="2809457" y="2464904"/>
            <a:ext cx="2880000" cy="0"/>
          </a:xfrm>
          <a:prstGeom prst="line">
            <a:avLst/>
          </a:prstGeom>
          <a:ln w="76200">
            <a:solidFill>
              <a:srgbClr val="BDDA73"/>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980662" y="1590261"/>
            <a:ext cx="6688369" cy="830997"/>
          </a:xfrm>
          <a:prstGeom prst="rect">
            <a:avLst/>
          </a:prstGeom>
          <a:noFill/>
        </p:spPr>
        <p:txBody>
          <a:bodyPr wrap="none" rtlCol="0">
            <a:spAutoFit/>
          </a:bodyPr>
          <a:lstStyle/>
          <a:p>
            <a:r>
              <a:rPr lang="en-ZA" sz="4800" b="1" dirty="0" smtClean="0"/>
              <a:t>TERMS AND CONDITIONS</a:t>
            </a:r>
            <a:endParaRPr lang="en-ZA" sz="4800" b="1"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tiff"/><Relationship Id="rId10" Type="http://schemas.openxmlformats.org/officeDocument/2006/relationships/image" Target="../media/image4.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24000" y="2"/>
            <a:ext cx="720000" cy="68518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sz="1800">
              <a:solidFill>
                <a:prstClr val="white"/>
              </a:solidFill>
            </a:endParaRPr>
          </a:p>
        </p:txBody>
      </p:sp>
      <p:sp>
        <p:nvSpPr>
          <p:cNvPr id="8" name="Rectangle 7"/>
          <p:cNvSpPr/>
          <p:nvPr/>
        </p:nvSpPr>
        <p:spPr>
          <a:xfrm>
            <a:off x="0" y="6324794"/>
            <a:ext cx="9144000" cy="540000"/>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sz="1800">
              <a:solidFill>
                <a:prstClr val="white"/>
              </a:solidFill>
            </a:endParaRPr>
          </a:p>
        </p:txBody>
      </p:sp>
      <p:sp>
        <p:nvSpPr>
          <p:cNvPr id="9" name="Rectangle 8"/>
          <p:cNvSpPr/>
          <p:nvPr/>
        </p:nvSpPr>
        <p:spPr>
          <a:xfrm>
            <a:off x="6373906" y="6324600"/>
            <a:ext cx="2770094"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sz="1800">
              <a:solidFill>
                <a:prstClr val="white"/>
              </a:solidFill>
            </a:endParaRPr>
          </a:p>
        </p:txBody>
      </p:sp>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94930" y="6407026"/>
            <a:ext cx="2547117" cy="419247"/>
          </a:xfrm>
          <a:prstGeom prst="rect">
            <a:avLst/>
          </a:prstGeom>
        </p:spPr>
      </p:pic>
      <p:sp>
        <p:nvSpPr>
          <p:cNvPr id="11" name="TextBox 10"/>
          <p:cNvSpPr txBox="1"/>
          <p:nvPr userDrawn="1"/>
        </p:nvSpPr>
        <p:spPr>
          <a:xfrm>
            <a:off x="54553" y="6371015"/>
            <a:ext cx="3433157" cy="461665"/>
          </a:xfrm>
          <a:prstGeom prst="rect">
            <a:avLst/>
          </a:prstGeom>
          <a:noFill/>
        </p:spPr>
        <p:txBody>
          <a:bodyPr wrap="square" rtlCol="0">
            <a:spAutoFit/>
          </a:bodyPr>
          <a:lstStyle>
            <a:defPPr>
              <a:defRPr lang="en-US"/>
            </a:defPPr>
            <a:lvl1pPr>
              <a:defRPr sz="2200">
                <a:solidFill>
                  <a:prstClr val="black"/>
                </a:solidFill>
              </a:defRPr>
            </a:lvl1pPr>
          </a:lstStyle>
          <a:p>
            <a:pPr defTabSz="457200"/>
            <a:r>
              <a:rPr lang="en-ZA" sz="2400" b="1" dirty="0" smtClean="0">
                <a:solidFill>
                  <a:prstClr val="white"/>
                </a:solidFill>
              </a:rPr>
              <a:t>Maths Lit NQF Level 3</a:t>
            </a:r>
            <a:endParaRPr lang="en-ZA" sz="2400" b="1" dirty="0">
              <a:solidFill>
                <a:prstClr val="white"/>
              </a:solidFill>
            </a:endParaRPr>
          </a:p>
        </p:txBody>
      </p:sp>
      <p:pic>
        <p:nvPicPr>
          <p:cNvPr id="12" name="Picture 1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419326" y="5636588"/>
            <a:ext cx="724674" cy="69418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0.png"/><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6.xml"/><Relationship Id="rId7" Type="http://schemas.openxmlformats.org/officeDocument/2006/relationships/image" Target="../media/image20.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24.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23.png"/><Relationship Id="rId1"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0.png"/><Relationship Id="rId1"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0.png"/><Relationship Id="rId1" Type="http://schemas.openxmlformats.org/officeDocument/2006/relationships/image" Target="../media/image13.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3.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3.pn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tiff"/><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ZA" sz="6600" dirty="0"/>
              <a:t>Mathematical Literacy</a:t>
            </a:r>
            <a:endParaRPr lang="en-GB" sz="6600" dirty="0"/>
          </a:p>
        </p:txBody>
      </p:sp>
      <p:sp>
        <p:nvSpPr>
          <p:cNvPr id="3" name="Subtitle 2"/>
          <p:cNvSpPr>
            <a:spLocks noGrp="1"/>
          </p:cNvSpPr>
          <p:nvPr>
            <p:ph type="subTitle" idx="1"/>
          </p:nvPr>
        </p:nvSpPr>
        <p:spPr/>
        <p:txBody>
          <a:bodyPr/>
          <a:lstStyle/>
          <a:p>
            <a:r>
              <a:rPr lang="en-ZA" dirty="0" smtClean="0"/>
              <a:t>NQF 3</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61646" y="1430374"/>
            <a:ext cx="7202854" cy="4662393"/>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1" name="Group 10"/>
          <p:cNvGrpSpPr/>
          <p:nvPr/>
        </p:nvGrpSpPr>
        <p:grpSpPr>
          <a:xfrm>
            <a:off x="352501" y="1592782"/>
            <a:ext cx="1525437" cy="1416679"/>
            <a:chOff x="352501" y="1521403"/>
            <a:chExt cx="1525437" cy="1416679"/>
          </a:xfrm>
        </p:grpSpPr>
        <p:sp>
          <p:nvSpPr>
            <p:cNvPr id="12" name="Rectangle 11"/>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3" name="Picture 12"/>
            <p:cNvPicPr>
              <a:picLocks noChangeAspect="1"/>
            </p:cNvPicPr>
            <p:nvPr/>
          </p:nvPicPr>
          <p:blipFill rotWithShape="1">
            <a:blip r:embed="rId1" cstate="print">
              <a:extLst>
                <a:ext uri="{28A0092B-C50C-407E-A947-70E740481C1C}">
                  <a14:useLocalDpi xmlns:a14="http://schemas.microsoft.com/office/drawing/2010/main" val="0"/>
                </a:ext>
              </a:extLst>
            </a:blip>
            <a:srcRect l="29168" t="24147" r="25014" b="34038"/>
            <a:stretch>
              <a:fillRect/>
            </a:stretch>
          </p:blipFill>
          <p:spPr>
            <a:xfrm>
              <a:off x="628221" y="1769188"/>
              <a:ext cx="975600" cy="975598"/>
            </a:xfrm>
            <a:prstGeom prst="rect">
              <a:avLst/>
            </a:prstGeom>
          </p:spPr>
        </p:pic>
      </p:grpSp>
      <p:sp>
        <p:nvSpPr>
          <p:cNvPr id="2" name="Title 1"/>
          <p:cNvSpPr>
            <a:spLocks noGrp="1"/>
          </p:cNvSpPr>
          <p:nvPr>
            <p:ph type="title"/>
          </p:nvPr>
        </p:nvSpPr>
        <p:spPr/>
        <p:txBody>
          <a:bodyPr/>
          <a:lstStyle/>
          <a:p>
            <a:r>
              <a:rPr lang="en-ZA" dirty="0"/>
              <a:t>Example 11.1 page 213</a:t>
            </a:r>
            <a:endParaRPr lang="en-GB"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11.1</a:t>
            </a:r>
            <a:endParaRPr lang="en-GB" dirty="0">
              <a:solidFill>
                <a:schemeClr val="bg1">
                  <a:lumMod val="65000"/>
                </a:schemeClr>
              </a:solidFill>
            </a:endParaRPr>
          </a:p>
        </p:txBody>
      </p:sp>
      <p:sp>
        <p:nvSpPr>
          <p:cNvPr id="9" name="Content Placeholder 2"/>
          <p:cNvSpPr>
            <a:spLocks noGrp="1"/>
          </p:cNvSpPr>
          <p:nvPr>
            <p:ph idx="1"/>
          </p:nvPr>
        </p:nvSpPr>
        <p:spPr>
          <a:xfrm>
            <a:off x="1967998" y="1654151"/>
            <a:ext cx="5975852" cy="3812987"/>
          </a:xfrm>
          <a:prstGeom prst="rect">
            <a:avLst/>
          </a:prstGeom>
        </p:spPr>
        <p:txBody>
          <a:bodyPr/>
          <a:lstStyle/>
          <a:p>
            <a:pPr marL="263525" indent="-263525">
              <a:buFont typeface="+mj-lt"/>
              <a:buAutoNum type="arabicPeriod"/>
            </a:pPr>
            <a:r>
              <a:rPr lang="en-GB" sz="2000" dirty="0" smtClean="0"/>
              <a:t>Bank </a:t>
            </a:r>
            <a:r>
              <a:rPr lang="en-GB" sz="2000" dirty="0"/>
              <a:t>1 offers a cheque card, credit card and petrol card. Bank 2 only offers a cheque card. </a:t>
            </a:r>
            <a:endParaRPr lang="en-GB" sz="2000" dirty="0"/>
          </a:p>
          <a:p>
            <a:pPr marL="263525" indent="0">
              <a:buNone/>
            </a:pPr>
            <a:r>
              <a:rPr lang="en-GB" sz="2000" dirty="0"/>
              <a:t>Bank 1 offers a savings facility and loan facility. Bank 2 offers these as separate accounts. </a:t>
            </a:r>
            <a:endParaRPr lang="en-GB" sz="2000" dirty="0"/>
          </a:p>
          <a:p>
            <a:pPr marL="263525" indent="0">
              <a:buNone/>
            </a:pPr>
            <a:r>
              <a:rPr lang="en-GB" sz="2000" dirty="0"/>
              <a:t>Bank 1 offers free software for financial reporting and invoicing. </a:t>
            </a:r>
            <a:endParaRPr lang="en-GB" sz="2000" dirty="0"/>
          </a:p>
          <a:p>
            <a:pPr marL="263525" indent="0">
              <a:buNone/>
            </a:pPr>
            <a:r>
              <a:rPr lang="en-GB" sz="2000" dirty="0"/>
              <a:t>Bank 1 also offers rewards on purchases. </a:t>
            </a:r>
            <a:endParaRPr lang="en-GB" sz="2000" dirty="0"/>
          </a:p>
          <a:p>
            <a:pPr marL="263525" indent="-263525">
              <a:buFont typeface="+mj-lt"/>
              <a:buAutoNum type="arabicPeriod" startAt="2"/>
            </a:pPr>
            <a:r>
              <a:rPr lang="en-GB" sz="2000" dirty="0" smtClean="0"/>
              <a:t>Bank </a:t>
            </a:r>
            <a:r>
              <a:rPr lang="en-GB" sz="2000" dirty="0"/>
              <a:t>1 offers more attractive benefits. All businesses need access to financial reporting and invoicing. This is a very attractive benefit. There is also the savings and loan facility. It is convenient to have all business dealings consolidated in one package. </a:t>
            </a:r>
            <a:endParaRPr lang="en-GB" sz="2000" dirty="0"/>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885" y="1838216"/>
            <a:ext cx="3255506" cy="384670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fade">
                                      <p:cBhvr>
                                        <p:cTn id="28" dur="500"/>
                                        <p:tgtEl>
                                          <p:spTgt spid="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fade">
                                      <p:cBhvr>
                                        <p:cTn id="33" dur="500"/>
                                        <p:tgtEl>
                                          <p:spTgt spid="9">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xEl>
                                              <p:pRg st="3" end="3"/>
                                            </p:txEl>
                                          </p:spTgt>
                                        </p:tgtEl>
                                        <p:attrNameLst>
                                          <p:attrName>style.visibility</p:attrName>
                                        </p:attrNameLst>
                                      </p:cBhvr>
                                      <p:to>
                                        <p:strVal val="visible"/>
                                      </p:to>
                                    </p:set>
                                    <p:animEffect transition="in" filter="fade">
                                      <p:cBhvr>
                                        <p:cTn id="38" dur="500"/>
                                        <p:tgtEl>
                                          <p:spTgt spid="9">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animEffect transition="in" filter="fade">
                                      <p:cBhvr>
                                        <p:cTn id="43"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71083" y="2998609"/>
            <a:ext cx="2174644" cy="1360081"/>
          </a:xfrm>
          <a:prstGeom prst="rect">
            <a:avLst/>
          </a:prstGeom>
        </p:spPr>
      </p:pic>
      <p:sp>
        <p:nvSpPr>
          <p:cNvPr id="2" name="Title 1"/>
          <p:cNvSpPr>
            <a:spLocks noGrp="1"/>
          </p:cNvSpPr>
          <p:nvPr>
            <p:ph type="title"/>
          </p:nvPr>
        </p:nvSpPr>
        <p:spPr/>
        <p:txBody>
          <a:bodyPr/>
          <a:lstStyle/>
          <a:p>
            <a:r>
              <a:rPr lang="en-ZA" dirty="0"/>
              <a:t>Bank fees</a:t>
            </a:r>
            <a:endParaRPr lang="en-GB" dirty="0"/>
          </a:p>
        </p:txBody>
      </p:sp>
      <p:sp>
        <p:nvSpPr>
          <p:cNvPr id="3" name="Content Placeholder 2"/>
          <p:cNvSpPr>
            <a:spLocks noGrp="1"/>
          </p:cNvSpPr>
          <p:nvPr>
            <p:ph idx="1"/>
          </p:nvPr>
        </p:nvSpPr>
        <p:spPr/>
        <p:txBody>
          <a:bodyPr/>
          <a:lstStyle/>
          <a:p>
            <a:pPr marL="0" indent="0">
              <a:buNone/>
            </a:pPr>
            <a:r>
              <a:rPr lang="en-ZA" sz="2000" dirty="0"/>
              <a:t>Bank fees need to be kept to the minimum. </a:t>
            </a:r>
            <a:endParaRPr lang="en-ZA" sz="2000" dirty="0"/>
          </a:p>
          <a:p>
            <a:pPr marL="0" indent="0">
              <a:buNone/>
            </a:pPr>
            <a:r>
              <a:rPr lang="en-ZA" sz="2000" dirty="0"/>
              <a:t>The higher the bank costs, the higher the expenditure of a business. </a:t>
            </a:r>
            <a:endParaRPr lang="en-ZA" sz="2000" dirty="0"/>
          </a:p>
          <a:p>
            <a:pPr marL="0" indent="0">
              <a:buNone/>
            </a:pPr>
            <a:r>
              <a:rPr lang="en-ZA" sz="2000" dirty="0"/>
              <a:t>The higher the expenditure, the less the profit to the business.</a:t>
            </a:r>
            <a:endParaRPr lang="en-ZA" sz="2000" dirty="0"/>
          </a:p>
          <a:p>
            <a:endParaRPr lang="en-GB" sz="20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11.1</a:t>
            </a:r>
            <a:endParaRPr lang="en-GB" dirty="0">
              <a:solidFill>
                <a:schemeClr val="bg1">
                  <a:lumMod val="65000"/>
                </a:schemeClr>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1155" y="5504322"/>
            <a:ext cx="1523839" cy="63807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9060" y="3817982"/>
            <a:ext cx="2052377" cy="163098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7926" y="5504322"/>
            <a:ext cx="2174643" cy="62080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3127" y="2882693"/>
            <a:ext cx="2702688" cy="162072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9393" y="3421950"/>
            <a:ext cx="1927365" cy="2027016"/>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5937" y="2947722"/>
            <a:ext cx="2633206" cy="311139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ZA" dirty="0" smtClean="0"/>
              <a:t>Unit 11.1 </a:t>
            </a:r>
            <a:endParaRPr lang="en-ZA" dirty="0"/>
          </a:p>
        </p:txBody>
      </p:sp>
      <p:sp>
        <p:nvSpPr>
          <p:cNvPr id="3" name="Content Placeholder 2"/>
          <p:cNvSpPr>
            <a:spLocks noGrp="1"/>
          </p:cNvSpPr>
          <p:nvPr>
            <p:ph sz="quarter" idx="10"/>
          </p:nvPr>
        </p:nvSpPr>
        <p:spPr/>
        <p:txBody>
          <a:bodyPr/>
          <a:lstStyle/>
          <a:p>
            <a:r>
              <a:rPr lang="en-ZA" dirty="0" smtClean="0"/>
              <a:t>Exercise 11.1</a:t>
            </a:r>
            <a:endParaRPr lang="en-ZA" dirty="0"/>
          </a:p>
        </p:txBody>
      </p:sp>
      <p:sp>
        <p:nvSpPr>
          <p:cNvPr id="4" name="Text Placeholder 3"/>
          <p:cNvSpPr>
            <a:spLocks noGrp="1"/>
          </p:cNvSpPr>
          <p:nvPr>
            <p:ph type="body" idx="11"/>
          </p:nvPr>
        </p:nvSpPr>
        <p:spPr/>
        <p:txBody>
          <a:bodyPr/>
          <a:lstStyle/>
          <a:p>
            <a:r>
              <a:rPr lang="en-US" altLang="en-US" sz="2000" dirty="0"/>
              <a:t>Complete </a:t>
            </a:r>
            <a:r>
              <a:rPr lang="en-US" altLang="en-US" sz="2000" b="1" dirty="0"/>
              <a:t>Exercise </a:t>
            </a:r>
            <a:r>
              <a:rPr lang="en-US" altLang="en-US" sz="2000" b="1" dirty="0" smtClean="0"/>
              <a:t>11.1 </a:t>
            </a:r>
            <a:r>
              <a:rPr lang="en-US" altLang="en-US" sz="2000" dirty="0"/>
              <a:t>on </a:t>
            </a:r>
            <a:r>
              <a:rPr lang="en-US" altLang="en-US" sz="2000" b="1" dirty="0"/>
              <a:t>page </a:t>
            </a:r>
            <a:r>
              <a:rPr lang="en-ZA" altLang="en-US" sz="2000" b="1" dirty="0" smtClean="0"/>
              <a:t>215</a:t>
            </a:r>
            <a:r>
              <a:rPr lang="en-US" altLang="en-US" sz="2000" b="1" dirty="0" smtClean="0"/>
              <a:t> </a:t>
            </a:r>
            <a:r>
              <a:rPr lang="en-US" altLang="en-US" sz="2000" dirty="0"/>
              <a:t>of your Student’s Book</a:t>
            </a:r>
            <a:endParaRPr lang="en-US" alt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Bank Statements</a:t>
            </a:r>
            <a:endParaRPr lang="en-GB" dirty="0"/>
          </a:p>
        </p:txBody>
      </p:sp>
      <p:sp>
        <p:nvSpPr>
          <p:cNvPr id="3" name="Content Placeholder 2"/>
          <p:cNvSpPr>
            <a:spLocks noGrp="1"/>
          </p:cNvSpPr>
          <p:nvPr>
            <p:ph idx="1"/>
          </p:nvPr>
        </p:nvSpPr>
        <p:spPr>
          <a:xfrm>
            <a:off x="399289" y="1592288"/>
            <a:ext cx="3812349" cy="4485323"/>
          </a:xfrm>
        </p:spPr>
        <p:txBody>
          <a:bodyPr/>
          <a:lstStyle/>
          <a:p>
            <a:pPr marL="0" indent="0">
              <a:buNone/>
            </a:pPr>
            <a:r>
              <a:rPr lang="en-ZA" sz="2000" dirty="0" smtClean="0"/>
              <a:t>A </a:t>
            </a:r>
            <a:r>
              <a:rPr lang="en-ZA" sz="2000" dirty="0"/>
              <a:t>bank statement provides the business </a:t>
            </a:r>
            <a:r>
              <a:rPr lang="en-ZA" sz="2000" dirty="0" smtClean="0"/>
              <a:t>person with </a:t>
            </a:r>
            <a:r>
              <a:rPr lang="en-ZA" sz="2000" dirty="0"/>
              <a:t>a record of all the financial transactions for a given period: </a:t>
            </a:r>
            <a:endParaRPr lang="en-ZA" sz="2000" dirty="0"/>
          </a:p>
          <a:p>
            <a:pPr>
              <a:buFont typeface="Arial" panose="020B0604020202020204" pitchFamily="34" charset="0"/>
              <a:buChar char="•"/>
            </a:pPr>
            <a:r>
              <a:rPr lang="en-ZA" sz="2000" dirty="0"/>
              <a:t>all withdrawals, deposits, electronic transfers and bank fees </a:t>
            </a:r>
            <a:endParaRPr lang="en-ZA" sz="2000" dirty="0"/>
          </a:p>
          <a:p>
            <a:pPr marL="0" indent="0">
              <a:buNone/>
            </a:pPr>
            <a:r>
              <a:rPr lang="en-ZA" sz="2000" dirty="0"/>
              <a:t>Bank statements are issued on demand and are now almost always sent electronically via email.</a:t>
            </a:r>
            <a:endParaRPr lang="en-ZA" sz="20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11.2</a:t>
            </a:r>
            <a:endParaRPr lang="en-GB" dirty="0">
              <a:solidFill>
                <a:schemeClr val="bg1">
                  <a:lumMod val="65000"/>
                </a:schemeClr>
              </a:solidFill>
            </a:endParaRPr>
          </a:p>
        </p:txBody>
      </p:sp>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686757" y="1685283"/>
            <a:ext cx="3297911" cy="429933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Example of a typical bank statement on page 217</a:t>
            </a:r>
            <a:endParaRPr lang="en-ZA" dirty="0"/>
          </a:p>
        </p:txBody>
      </p:sp>
      <p:sp>
        <p:nvSpPr>
          <p:cNvPr id="3" name="Content Placeholder 2"/>
          <p:cNvSpPr>
            <a:spLocks noGrp="1"/>
          </p:cNvSpPr>
          <p:nvPr>
            <p:ph idx="1"/>
          </p:nvPr>
        </p:nvSpPr>
        <p:spPr/>
        <p:txBody>
          <a:bodyPr/>
          <a:lstStyle/>
          <a:p>
            <a:r>
              <a:rPr lang="en-ZA" dirty="0"/>
              <a:t>Like all financial documents, bank </a:t>
            </a:r>
            <a:r>
              <a:rPr lang="en-ZA" dirty="0" smtClean="0"/>
              <a:t>statements </a:t>
            </a:r>
            <a:r>
              <a:rPr lang="en-ZA" dirty="0"/>
              <a:t>have the following distinct information in their header</a:t>
            </a:r>
            <a:r>
              <a:rPr lang="en-ZA" dirty="0" smtClean="0"/>
              <a:t>.</a:t>
            </a:r>
            <a:endParaRPr lang="en-ZA" dirty="0"/>
          </a:p>
        </p:txBody>
      </p:sp>
      <p:sp>
        <p:nvSpPr>
          <p:cNvPr id="4" name="Text Placeholder 3"/>
          <p:cNvSpPr>
            <a:spLocks noGrp="1"/>
          </p:cNvSpPr>
          <p:nvPr>
            <p:ph type="body" sz="quarter" idx="10"/>
          </p:nvPr>
        </p:nvSpPr>
        <p:spPr/>
        <p:txBody>
          <a:bodyPr/>
          <a:lstStyle/>
          <a:p>
            <a:r>
              <a:rPr lang="en-ZA" dirty="0" smtClean="0"/>
              <a:t>Unit 11.2</a:t>
            </a:r>
            <a:endParaRPr lang="en-ZA" dirty="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71638" y="3758576"/>
            <a:ext cx="6480000" cy="2208431"/>
          </a:xfrm>
          <a:prstGeom prst="rect">
            <a:avLst/>
          </a:prstGeom>
        </p:spPr>
      </p:pic>
      <p:sp>
        <p:nvSpPr>
          <p:cNvPr id="6" name="Rectangle 5"/>
          <p:cNvSpPr/>
          <p:nvPr/>
        </p:nvSpPr>
        <p:spPr>
          <a:xfrm>
            <a:off x="2807126" y="2833148"/>
            <a:ext cx="2787557" cy="470647"/>
          </a:xfrm>
          <a:prstGeom prst="rect">
            <a:avLst/>
          </a:prstGeom>
          <a:solidFill>
            <a:srgbClr val="9DC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smtClean="0"/>
              <a:t>Name of institution</a:t>
            </a:r>
            <a:endParaRPr lang="en-ZA" sz="2000" b="1" dirty="0"/>
          </a:p>
        </p:txBody>
      </p:sp>
      <p:cxnSp>
        <p:nvCxnSpPr>
          <p:cNvPr id="8" name="Straight Arrow Connector 7"/>
          <p:cNvCxnSpPr/>
          <p:nvPr/>
        </p:nvCxnSpPr>
        <p:spPr>
          <a:xfrm flipH="1">
            <a:off x="4203487" y="3271337"/>
            <a:ext cx="683" cy="508671"/>
          </a:xfrm>
          <a:prstGeom prst="straightConnector1">
            <a:avLst/>
          </a:prstGeom>
          <a:ln w="57150">
            <a:solidFill>
              <a:srgbClr val="9DCC47"/>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5937" y="2887562"/>
            <a:ext cx="2633206" cy="311139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53"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Example of a typical bank statement on page 217</a:t>
            </a:r>
            <a:endParaRPr lang="en-ZA" dirty="0"/>
          </a:p>
        </p:txBody>
      </p:sp>
      <p:sp>
        <p:nvSpPr>
          <p:cNvPr id="3" name="Content Placeholder 2"/>
          <p:cNvSpPr>
            <a:spLocks noGrp="1"/>
          </p:cNvSpPr>
          <p:nvPr>
            <p:ph idx="1"/>
          </p:nvPr>
        </p:nvSpPr>
        <p:spPr/>
        <p:txBody>
          <a:bodyPr/>
          <a:lstStyle/>
          <a:p>
            <a:r>
              <a:rPr lang="en-ZA" dirty="0"/>
              <a:t>Like all financial documents, bank </a:t>
            </a:r>
            <a:r>
              <a:rPr lang="en-ZA" dirty="0" smtClean="0"/>
              <a:t>statements </a:t>
            </a:r>
            <a:r>
              <a:rPr lang="en-ZA" dirty="0"/>
              <a:t>have the following distinct information in their header</a:t>
            </a:r>
            <a:r>
              <a:rPr lang="en-ZA" dirty="0" smtClean="0"/>
              <a:t>.</a:t>
            </a:r>
            <a:endParaRPr lang="en-ZA" dirty="0"/>
          </a:p>
        </p:txBody>
      </p:sp>
      <p:sp>
        <p:nvSpPr>
          <p:cNvPr id="4" name="Text Placeholder 3"/>
          <p:cNvSpPr>
            <a:spLocks noGrp="1"/>
          </p:cNvSpPr>
          <p:nvPr>
            <p:ph type="body" sz="quarter" idx="10"/>
          </p:nvPr>
        </p:nvSpPr>
        <p:spPr/>
        <p:txBody>
          <a:bodyPr/>
          <a:lstStyle/>
          <a:p>
            <a:r>
              <a:rPr lang="en-ZA" dirty="0" smtClean="0"/>
              <a:t>Unit 11.2</a:t>
            </a:r>
            <a:endParaRPr lang="en-ZA" dirty="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71638" y="3758576"/>
            <a:ext cx="6480000" cy="2208431"/>
          </a:xfrm>
          <a:prstGeom prst="rect">
            <a:avLst/>
          </a:prstGeom>
        </p:spPr>
      </p:pic>
      <p:sp>
        <p:nvSpPr>
          <p:cNvPr id="6" name="Rectangle 5"/>
          <p:cNvSpPr/>
          <p:nvPr/>
        </p:nvSpPr>
        <p:spPr>
          <a:xfrm>
            <a:off x="460968" y="2833148"/>
            <a:ext cx="2787557" cy="470647"/>
          </a:xfrm>
          <a:prstGeom prst="rect">
            <a:avLst/>
          </a:prstGeom>
          <a:solidFill>
            <a:srgbClr val="9DC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smtClean="0"/>
              <a:t>Name of account holder</a:t>
            </a:r>
            <a:endParaRPr lang="en-ZA" sz="2000" b="1" dirty="0"/>
          </a:p>
        </p:txBody>
      </p:sp>
      <p:cxnSp>
        <p:nvCxnSpPr>
          <p:cNvPr id="8" name="Straight Arrow Connector 7"/>
          <p:cNvCxnSpPr/>
          <p:nvPr/>
        </p:nvCxnSpPr>
        <p:spPr>
          <a:xfrm>
            <a:off x="1761076" y="3296653"/>
            <a:ext cx="1" cy="808208"/>
          </a:xfrm>
          <a:prstGeom prst="straightConnector1">
            <a:avLst/>
          </a:prstGeom>
          <a:ln w="57150">
            <a:solidFill>
              <a:srgbClr val="9DCC47"/>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Example of a typical bank statement on page 217</a:t>
            </a:r>
            <a:endParaRPr lang="en-ZA" dirty="0"/>
          </a:p>
        </p:txBody>
      </p:sp>
      <p:sp>
        <p:nvSpPr>
          <p:cNvPr id="3" name="Content Placeholder 2"/>
          <p:cNvSpPr>
            <a:spLocks noGrp="1"/>
          </p:cNvSpPr>
          <p:nvPr>
            <p:ph idx="1"/>
          </p:nvPr>
        </p:nvSpPr>
        <p:spPr/>
        <p:txBody>
          <a:bodyPr/>
          <a:lstStyle/>
          <a:p>
            <a:r>
              <a:rPr lang="en-ZA" dirty="0"/>
              <a:t>Like all financial documents, bank </a:t>
            </a:r>
            <a:r>
              <a:rPr lang="en-ZA" dirty="0" smtClean="0"/>
              <a:t>statements </a:t>
            </a:r>
            <a:r>
              <a:rPr lang="en-ZA" dirty="0"/>
              <a:t>have the following distinct information in their header</a:t>
            </a:r>
            <a:r>
              <a:rPr lang="en-ZA" dirty="0" smtClean="0"/>
              <a:t>.</a:t>
            </a:r>
            <a:endParaRPr lang="en-ZA" dirty="0"/>
          </a:p>
        </p:txBody>
      </p:sp>
      <p:sp>
        <p:nvSpPr>
          <p:cNvPr id="4" name="Text Placeholder 3"/>
          <p:cNvSpPr>
            <a:spLocks noGrp="1"/>
          </p:cNvSpPr>
          <p:nvPr>
            <p:ph type="body" sz="quarter" idx="10"/>
          </p:nvPr>
        </p:nvSpPr>
        <p:spPr/>
        <p:txBody>
          <a:bodyPr/>
          <a:lstStyle/>
          <a:p>
            <a:r>
              <a:rPr lang="en-ZA" dirty="0" smtClean="0"/>
              <a:t>Unit 11.2</a:t>
            </a:r>
            <a:endParaRPr lang="en-ZA" dirty="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71638" y="3758576"/>
            <a:ext cx="6480000" cy="2208431"/>
          </a:xfrm>
          <a:prstGeom prst="rect">
            <a:avLst/>
          </a:prstGeom>
        </p:spPr>
      </p:pic>
      <p:sp>
        <p:nvSpPr>
          <p:cNvPr id="6" name="Rectangle 5"/>
          <p:cNvSpPr/>
          <p:nvPr/>
        </p:nvSpPr>
        <p:spPr>
          <a:xfrm>
            <a:off x="4575770" y="2893308"/>
            <a:ext cx="2787557" cy="470647"/>
          </a:xfrm>
          <a:prstGeom prst="rect">
            <a:avLst/>
          </a:prstGeom>
          <a:solidFill>
            <a:srgbClr val="9DC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smtClean="0"/>
              <a:t>Statement date</a:t>
            </a:r>
            <a:endParaRPr lang="en-ZA" sz="2000" b="1" dirty="0"/>
          </a:p>
        </p:txBody>
      </p:sp>
      <p:cxnSp>
        <p:nvCxnSpPr>
          <p:cNvPr id="8" name="Straight Arrow Connector 7"/>
          <p:cNvCxnSpPr/>
          <p:nvPr/>
        </p:nvCxnSpPr>
        <p:spPr>
          <a:xfrm>
            <a:off x="5972128" y="3356811"/>
            <a:ext cx="1" cy="808208"/>
          </a:xfrm>
          <a:prstGeom prst="straightConnector1">
            <a:avLst/>
          </a:prstGeom>
          <a:ln w="57150">
            <a:solidFill>
              <a:srgbClr val="9DCC47"/>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Example of a typical bank statement on page 217</a:t>
            </a:r>
            <a:endParaRPr lang="en-ZA" dirty="0"/>
          </a:p>
        </p:txBody>
      </p:sp>
      <p:sp>
        <p:nvSpPr>
          <p:cNvPr id="3" name="Content Placeholder 2"/>
          <p:cNvSpPr>
            <a:spLocks noGrp="1"/>
          </p:cNvSpPr>
          <p:nvPr>
            <p:ph idx="1"/>
          </p:nvPr>
        </p:nvSpPr>
        <p:spPr/>
        <p:txBody>
          <a:bodyPr/>
          <a:lstStyle/>
          <a:p>
            <a:r>
              <a:rPr lang="en-ZA" dirty="0"/>
              <a:t>Like all financial documents, bank </a:t>
            </a:r>
            <a:r>
              <a:rPr lang="en-ZA" dirty="0" smtClean="0"/>
              <a:t>statements </a:t>
            </a:r>
            <a:r>
              <a:rPr lang="en-ZA" dirty="0"/>
              <a:t>have the following distinct information in their header</a:t>
            </a:r>
            <a:r>
              <a:rPr lang="en-ZA" dirty="0" smtClean="0"/>
              <a:t>.</a:t>
            </a:r>
            <a:endParaRPr lang="en-ZA" dirty="0"/>
          </a:p>
        </p:txBody>
      </p:sp>
      <p:sp>
        <p:nvSpPr>
          <p:cNvPr id="4" name="Text Placeholder 3"/>
          <p:cNvSpPr>
            <a:spLocks noGrp="1"/>
          </p:cNvSpPr>
          <p:nvPr>
            <p:ph type="body" sz="quarter" idx="10"/>
          </p:nvPr>
        </p:nvSpPr>
        <p:spPr/>
        <p:txBody>
          <a:bodyPr/>
          <a:lstStyle/>
          <a:p>
            <a:r>
              <a:rPr lang="en-ZA" dirty="0" smtClean="0"/>
              <a:t>Unit 11.2</a:t>
            </a:r>
            <a:endParaRPr lang="en-ZA" dirty="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71638" y="3758576"/>
            <a:ext cx="6480000" cy="2208431"/>
          </a:xfrm>
          <a:prstGeom prst="rect">
            <a:avLst/>
          </a:prstGeom>
        </p:spPr>
      </p:pic>
      <p:sp>
        <p:nvSpPr>
          <p:cNvPr id="6" name="Rectangle 5"/>
          <p:cNvSpPr/>
          <p:nvPr/>
        </p:nvSpPr>
        <p:spPr>
          <a:xfrm>
            <a:off x="5252591" y="2893308"/>
            <a:ext cx="2787557" cy="470647"/>
          </a:xfrm>
          <a:prstGeom prst="rect">
            <a:avLst/>
          </a:prstGeom>
          <a:solidFill>
            <a:srgbClr val="9DC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smtClean="0"/>
              <a:t>Statement period</a:t>
            </a:r>
            <a:endParaRPr lang="en-ZA" sz="2000" b="1" dirty="0"/>
          </a:p>
        </p:txBody>
      </p:sp>
      <p:cxnSp>
        <p:nvCxnSpPr>
          <p:cNvPr id="8" name="Straight Arrow Connector 7"/>
          <p:cNvCxnSpPr/>
          <p:nvPr/>
        </p:nvCxnSpPr>
        <p:spPr>
          <a:xfrm flipH="1">
            <a:off x="6633864" y="3275463"/>
            <a:ext cx="9184" cy="1094093"/>
          </a:xfrm>
          <a:prstGeom prst="straightConnector1">
            <a:avLst/>
          </a:prstGeom>
          <a:ln w="57150">
            <a:solidFill>
              <a:srgbClr val="9DCC47"/>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Example of a typical bank statement on page 217</a:t>
            </a:r>
            <a:endParaRPr lang="en-ZA" dirty="0"/>
          </a:p>
        </p:txBody>
      </p:sp>
      <p:sp>
        <p:nvSpPr>
          <p:cNvPr id="3" name="Content Placeholder 2"/>
          <p:cNvSpPr>
            <a:spLocks noGrp="1"/>
          </p:cNvSpPr>
          <p:nvPr>
            <p:ph idx="1"/>
          </p:nvPr>
        </p:nvSpPr>
        <p:spPr/>
        <p:txBody>
          <a:bodyPr/>
          <a:lstStyle/>
          <a:p>
            <a:r>
              <a:rPr lang="en-ZA" dirty="0"/>
              <a:t>Like all financial documents, bank </a:t>
            </a:r>
            <a:r>
              <a:rPr lang="en-ZA" dirty="0" smtClean="0"/>
              <a:t>statements </a:t>
            </a:r>
            <a:r>
              <a:rPr lang="en-ZA" dirty="0"/>
              <a:t>have the following distinct information in their header</a:t>
            </a:r>
            <a:r>
              <a:rPr lang="en-ZA" dirty="0" smtClean="0"/>
              <a:t>.</a:t>
            </a:r>
            <a:endParaRPr lang="en-ZA" dirty="0"/>
          </a:p>
        </p:txBody>
      </p:sp>
      <p:sp>
        <p:nvSpPr>
          <p:cNvPr id="4" name="Text Placeholder 3"/>
          <p:cNvSpPr>
            <a:spLocks noGrp="1"/>
          </p:cNvSpPr>
          <p:nvPr>
            <p:ph type="body" sz="quarter" idx="10"/>
          </p:nvPr>
        </p:nvSpPr>
        <p:spPr/>
        <p:txBody>
          <a:bodyPr/>
          <a:lstStyle/>
          <a:p>
            <a:r>
              <a:rPr lang="en-ZA" dirty="0" smtClean="0"/>
              <a:t>Unit 11.2</a:t>
            </a:r>
            <a:endParaRPr lang="en-ZA" dirty="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71638" y="3758576"/>
            <a:ext cx="6480000" cy="2208431"/>
          </a:xfrm>
          <a:prstGeom prst="rect">
            <a:avLst/>
          </a:prstGeom>
        </p:spPr>
      </p:pic>
      <p:sp>
        <p:nvSpPr>
          <p:cNvPr id="6" name="Rectangle 5"/>
          <p:cNvSpPr/>
          <p:nvPr/>
        </p:nvSpPr>
        <p:spPr>
          <a:xfrm>
            <a:off x="1567282" y="2893308"/>
            <a:ext cx="2787557" cy="470647"/>
          </a:xfrm>
          <a:prstGeom prst="rect">
            <a:avLst/>
          </a:prstGeom>
          <a:solidFill>
            <a:srgbClr val="9DC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smtClean="0"/>
              <a:t>Bank account number</a:t>
            </a:r>
            <a:endParaRPr lang="en-ZA" sz="2000" b="1" dirty="0"/>
          </a:p>
        </p:txBody>
      </p:sp>
      <p:cxnSp>
        <p:nvCxnSpPr>
          <p:cNvPr id="8" name="Straight Arrow Connector 7"/>
          <p:cNvCxnSpPr/>
          <p:nvPr/>
        </p:nvCxnSpPr>
        <p:spPr>
          <a:xfrm flipH="1">
            <a:off x="2948555" y="3275463"/>
            <a:ext cx="9184" cy="1094093"/>
          </a:xfrm>
          <a:prstGeom prst="straightConnector1">
            <a:avLst/>
          </a:prstGeom>
          <a:ln w="57150">
            <a:solidFill>
              <a:srgbClr val="9DCC47"/>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Example of a typical bank statement on page 217</a:t>
            </a:r>
            <a:endParaRPr lang="en-ZA" dirty="0"/>
          </a:p>
        </p:txBody>
      </p:sp>
      <p:sp>
        <p:nvSpPr>
          <p:cNvPr id="3" name="Content Placeholder 2"/>
          <p:cNvSpPr>
            <a:spLocks noGrp="1"/>
          </p:cNvSpPr>
          <p:nvPr>
            <p:ph idx="1"/>
          </p:nvPr>
        </p:nvSpPr>
        <p:spPr/>
        <p:txBody>
          <a:bodyPr/>
          <a:lstStyle/>
          <a:p>
            <a:r>
              <a:rPr lang="en-ZA" dirty="0"/>
              <a:t>The statement has columns with the following headings:</a:t>
            </a:r>
            <a:endParaRPr lang="en-ZA" dirty="0"/>
          </a:p>
        </p:txBody>
      </p:sp>
      <p:sp>
        <p:nvSpPr>
          <p:cNvPr id="4" name="Text Placeholder 3"/>
          <p:cNvSpPr>
            <a:spLocks noGrp="1"/>
          </p:cNvSpPr>
          <p:nvPr>
            <p:ph type="body" sz="quarter" idx="10"/>
          </p:nvPr>
        </p:nvSpPr>
        <p:spPr/>
        <p:txBody>
          <a:bodyPr/>
          <a:lstStyle/>
          <a:p>
            <a:r>
              <a:rPr lang="en-ZA" dirty="0" smtClean="0"/>
              <a:t>Unit 11.2</a:t>
            </a:r>
            <a:endParaRPr lang="en-ZA" dirty="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71638" y="3758576"/>
            <a:ext cx="6480000" cy="2208431"/>
          </a:xfrm>
          <a:prstGeom prst="rect">
            <a:avLst/>
          </a:prstGeom>
        </p:spPr>
      </p:pic>
      <p:sp>
        <p:nvSpPr>
          <p:cNvPr id="6" name="Rectangle 5"/>
          <p:cNvSpPr/>
          <p:nvPr/>
        </p:nvSpPr>
        <p:spPr>
          <a:xfrm>
            <a:off x="478070" y="3014962"/>
            <a:ext cx="4768431" cy="470647"/>
          </a:xfrm>
          <a:prstGeom prst="rect">
            <a:avLst/>
          </a:prstGeom>
          <a:solidFill>
            <a:srgbClr val="9DC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t>Date  - is the date of the transaction</a:t>
            </a:r>
            <a:endParaRPr lang="en-ZA" sz="2000" b="1" dirty="0"/>
          </a:p>
        </p:txBody>
      </p:sp>
      <p:cxnSp>
        <p:nvCxnSpPr>
          <p:cNvPr id="8" name="Straight Arrow Connector 7"/>
          <p:cNvCxnSpPr/>
          <p:nvPr/>
        </p:nvCxnSpPr>
        <p:spPr>
          <a:xfrm flipH="1">
            <a:off x="1558636" y="3465513"/>
            <a:ext cx="5196" cy="1521208"/>
          </a:xfrm>
          <a:prstGeom prst="straightConnector1">
            <a:avLst/>
          </a:prstGeom>
          <a:ln w="57150">
            <a:solidFill>
              <a:srgbClr val="9DCC47"/>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Banking in the workplace</a:t>
            </a:r>
            <a:endParaRPr lang="en-GB" dirty="0"/>
          </a:p>
        </p:txBody>
      </p:sp>
      <p:sp>
        <p:nvSpPr>
          <p:cNvPr id="3" name="Text Placeholder 2"/>
          <p:cNvSpPr>
            <a:spLocks noGrp="1"/>
          </p:cNvSpPr>
          <p:nvPr>
            <p:ph type="body" idx="1"/>
          </p:nvPr>
        </p:nvSpPr>
        <p:spPr/>
        <p:txBody>
          <a:bodyPr/>
          <a:lstStyle/>
          <a:p>
            <a:r>
              <a:rPr lang="en-ZA" sz="3200" dirty="0"/>
              <a:t>Module </a:t>
            </a:r>
            <a:r>
              <a:rPr lang="en-ZA" sz="3200" dirty="0" smtClean="0"/>
              <a:t>11</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Example of a typical bank statement on page 217</a:t>
            </a:r>
            <a:endParaRPr lang="en-ZA" dirty="0"/>
          </a:p>
        </p:txBody>
      </p:sp>
      <p:sp>
        <p:nvSpPr>
          <p:cNvPr id="3" name="Content Placeholder 2"/>
          <p:cNvSpPr>
            <a:spLocks noGrp="1"/>
          </p:cNvSpPr>
          <p:nvPr>
            <p:ph idx="1"/>
          </p:nvPr>
        </p:nvSpPr>
        <p:spPr/>
        <p:txBody>
          <a:bodyPr/>
          <a:lstStyle/>
          <a:p>
            <a:r>
              <a:rPr lang="en-ZA" dirty="0"/>
              <a:t>The statement has columns with the following headings:</a:t>
            </a:r>
            <a:endParaRPr lang="en-ZA" dirty="0"/>
          </a:p>
        </p:txBody>
      </p:sp>
      <p:sp>
        <p:nvSpPr>
          <p:cNvPr id="4" name="Text Placeholder 3"/>
          <p:cNvSpPr>
            <a:spLocks noGrp="1"/>
          </p:cNvSpPr>
          <p:nvPr>
            <p:ph type="body" sz="quarter" idx="10"/>
          </p:nvPr>
        </p:nvSpPr>
        <p:spPr/>
        <p:txBody>
          <a:bodyPr/>
          <a:lstStyle/>
          <a:p>
            <a:r>
              <a:rPr lang="en-ZA" dirty="0" smtClean="0"/>
              <a:t>Unit 11.2</a:t>
            </a:r>
            <a:endParaRPr lang="en-ZA" dirty="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71638" y="3758576"/>
            <a:ext cx="6480000" cy="2208431"/>
          </a:xfrm>
          <a:prstGeom prst="rect">
            <a:avLst/>
          </a:prstGeom>
        </p:spPr>
      </p:pic>
      <p:sp>
        <p:nvSpPr>
          <p:cNvPr id="6" name="Rectangle 5"/>
          <p:cNvSpPr/>
          <p:nvPr/>
        </p:nvSpPr>
        <p:spPr>
          <a:xfrm>
            <a:off x="478070" y="3014962"/>
            <a:ext cx="4768431" cy="470647"/>
          </a:xfrm>
          <a:prstGeom prst="rect">
            <a:avLst/>
          </a:prstGeom>
          <a:solidFill>
            <a:srgbClr val="9DC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chemeClr val="bg1"/>
                </a:solidFill>
              </a:rPr>
              <a:t>Description – the details of the transaction</a:t>
            </a:r>
            <a:endParaRPr lang="en-ZA" sz="2000" b="1" dirty="0">
              <a:solidFill>
                <a:schemeClr val="bg1"/>
              </a:solidFill>
            </a:endParaRPr>
          </a:p>
        </p:txBody>
      </p:sp>
      <p:cxnSp>
        <p:nvCxnSpPr>
          <p:cNvPr id="8" name="Straight Arrow Connector 7"/>
          <p:cNvCxnSpPr/>
          <p:nvPr/>
        </p:nvCxnSpPr>
        <p:spPr>
          <a:xfrm flipH="1">
            <a:off x="2754390" y="3465513"/>
            <a:ext cx="5196" cy="1521208"/>
          </a:xfrm>
          <a:prstGeom prst="straightConnector1">
            <a:avLst/>
          </a:prstGeom>
          <a:ln w="57150">
            <a:solidFill>
              <a:srgbClr val="9DCC47"/>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Example of a typical bank statement on page 217</a:t>
            </a:r>
            <a:endParaRPr lang="en-ZA" dirty="0"/>
          </a:p>
        </p:txBody>
      </p:sp>
      <p:sp>
        <p:nvSpPr>
          <p:cNvPr id="3" name="Content Placeholder 2"/>
          <p:cNvSpPr>
            <a:spLocks noGrp="1"/>
          </p:cNvSpPr>
          <p:nvPr>
            <p:ph idx="1"/>
          </p:nvPr>
        </p:nvSpPr>
        <p:spPr/>
        <p:txBody>
          <a:bodyPr/>
          <a:lstStyle/>
          <a:p>
            <a:r>
              <a:rPr lang="en-ZA" dirty="0"/>
              <a:t>The statement has columns with the following headings:</a:t>
            </a:r>
            <a:endParaRPr lang="en-ZA" dirty="0"/>
          </a:p>
        </p:txBody>
      </p:sp>
      <p:sp>
        <p:nvSpPr>
          <p:cNvPr id="4" name="Text Placeholder 3"/>
          <p:cNvSpPr>
            <a:spLocks noGrp="1"/>
          </p:cNvSpPr>
          <p:nvPr>
            <p:ph type="body" sz="quarter" idx="10"/>
          </p:nvPr>
        </p:nvSpPr>
        <p:spPr/>
        <p:txBody>
          <a:bodyPr/>
          <a:lstStyle/>
          <a:p>
            <a:r>
              <a:rPr lang="en-ZA" dirty="0" smtClean="0"/>
              <a:t>Unit 11.2</a:t>
            </a:r>
            <a:endParaRPr lang="en-ZA" dirty="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71638" y="3758576"/>
            <a:ext cx="6480000" cy="2208431"/>
          </a:xfrm>
          <a:prstGeom prst="rect">
            <a:avLst/>
          </a:prstGeom>
        </p:spPr>
      </p:pic>
      <p:sp>
        <p:nvSpPr>
          <p:cNvPr id="6" name="Rectangle 5"/>
          <p:cNvSpPr/>
          <p:nvPr/>
        </p:nvSpPr>
        <p:spPr>
          <a:xfrm>
            <a:off x="1834598" y="3014962"/>
            <a:ext cx="4768431" cy="470647"/>
          </a:xfrm>
          <a:prstGeom prst="rect">
            <a:avLst/>
          </a:prstGeom>
          <a:solidFill>
            <a:srgbClr val="9DC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t>Debits – money that is leaving the account</a:t>
            </a:r>
            <a:endParaRPr lang="en-ZA" sz="2000" b="1" dirty="0"/>
          </a:p>
        </p:txBody>
      </p:sp>
      <p:cxnSp>
        <p:nvCxnSpPr>
          <p:cNvPr id="8" name="Straight Arrow Connector 7"/>
          <p:cNvCxnSpPr/>
          <p:nvPr/>
        </p:nvCxnSpPr>
        <p:spPr>
          <a:xfrm flipH="1">
            <a:off x="4110918" y="3465513"/>
            <a:ext cx="5196" cy="1521208"/>
          </a:xfrm>
          <a:prstGeom prst="straightConnector1">
            <a:avLst/>
          </a:prstGeom>
          <a:ln w="57150">
            <a:solidFill>
              <a:srgbClr val="9DCC47"/>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Example of a typical bank statement on page 217</a:t>
            </a:r>
            <a:endParaRPr lang="en-ZA" dirty="0"/>
          </a:p>
        </p:txBody>
      </p:sp>
      <p:sp>
        <p:nvSpPr>
          <p:cNvPr id="3" name="Content Placeholder 2"/>
          <p:cNvSpPr>
            <a:spLocks noGrp="1"/>
          </p:cNvSpPr>
          <p:nvPr>
            <p:ph idx="1"/>
          </p:nvPr>
        </p:nvSpPr>
        <p:spPr/>
        <p:txBody>
          <a:bodyPr/>
          <a:lstStyle/>
          <a:p>
            <a:r>
              <a:rPr lang="en-ZA" dirty="0"/>
              <a:t>The statement has columns with the following headings:</a:t>
            </a:r>
            <a:endParaRPr lang="en-ZA" dirty="0"/>
          </a:p>
        </p:txBody>
      </p:sp>
      <p:sp>
        <p:nvSpPr>
          <p:cNvPr id="4" name="Text Placeholder 3"/>
          <p:cNvSpPr>
            <a:spLocks noGrp="1"/>
          </p:cNvSpPr>
          <p:nvPr>
            <p:ph type="body" sz="quarter" idx="10"/>
          </p:nvPr>
        </p:nvSpPr>
        <p:spPr/>
        <p:txBody>
          <a:bodyPr/>
          <a:lstStyle/>
          <a:p>
            <a:r>
              <a:rPr lang="en-ZA" dirty="0" smtClean="0"/>
              <a:t>Unit 11.2</a:t>
            </a:r>
            <a:endParaRPr lang="en-ZA" dirty="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71638" y="3758576"/>
            <a:ext cx="6480000" cy="2208431"/>
          </a:xfrm>
          <a:prstGeom prst="rect">
            <a:avLst/>
          </a:prstGeom>
        </p:spPr>
      </p:pic>
      <p:sp>
        <p:nvSpPr>
          <p:cNvPr id="6" name="Rectangle 5"/>
          <p:cNvSpPr/>
          <p:nvPr/>
        </p:nvSpPr>
        <p:spPr>
          <a:xfrm>
            <a:off x="3160980" y="3014962"/>
            <a:ext cx="4768431" cy="470647"/>
          </a:xfrm>
          <a:prstGeom prst="rect">
            <a:avLst/>
          </a:prstGeom>
          <a:solidFill>
            <a:srgbClr val="9DC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t>Credits – money coming into the account</a:t>
            </a:r>
            <a:endParaRPr lang="en-ZA" sz="2000" b="1" dirty="0"/>
          </a:p>
        </p:txBody>
      </p:sp>
      <p:cxnSp>
        <p:nvCxnSpPr>
          <p:cNvPr id="8" name="Straight Arrow Connector 7"/>
          <p:cNvCxnSpPr/>
          <p:nvPr/>
        </p:nvCxnSpPr>
        <p:spPr>
          <a:xfrm flipH="1">
            <a:off x="5437300" y="3465513"/>
            <a:ext cx="5196" cy="1521208"/>
          </a:xfrm>
          <a:prstGeom prst="straightConnector1">
            <a:avLst/>
          </a:prstGeom>
          <a:ln w="57150">
            <a:solidFill>
              <a:srgbClr val="9DCC47"/>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Example of a typical bank statement on page 217</a:t>
            </a:r>
            <a:endParaRPr lang="en-ZA" dirty="0"/>
          </a:p>
        </p:txBody>
      </p:sp>
      <p:sp>
        <p:nvSpPr>
          <p:cNvPr id="3" name="Content Placeholder 2"/>
          <p:cNvSpPr>
            <a:spLocks noGrp="1"/>
          </p:cNvSpPr>
          <p:nvPr>
            <p:ph idx="1"/>
          </p:nvPr>
        </p:nvSpPr>
        <p:spPr/>
        <p:txBody>
          <a:bodyPr/>
          <a:lstStyle/>
          <a:p>
            <a:r>
              <a:rPr lang="en-ZA" dirty="0"/>
              <a:t>The statement has columns with the following headings:</a:t>
            </a:r>
            <a:endParaRPr lang="en-ZA" dirty="0"/>
          </a:p>
        </p:txBody>
      </p:sp>
      <p:sp>
        <p:nvSpPr>
          <p:cNvPr id="4" name="Text Placeholder 3"/>
          <p:cNvSpPr>
            <a:spLocks noGrp="1"/>
          </p:cNvSpPr>
          <p:nvPr>
            <p:ph type="body" sz="quarter" idx="10"/>
          </p:nvPr>
        </p:nvSpPr>
        <p:spPr/>
        <p:txBody>
          <a:bodyPr/>
          <a:lstStyle/>
          <a:p>
            <a:r>
              <a:rPr lang="en-ZA" dirty="0" smtClean="0"/>
              <a:t>Unit 11.2</a:t>
            </a:r>
            <a:endParaRPr lang="en-ZA" dirty="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71638" y="3758576"/>
            <a:ext cx="6480000" cy="2208431"/>
          </a:xfrm>
          <a:prstGeom prst="rect">
            <a:avLst/>
          </a:prstGeom>
        </p:spPr>
      </p:pic>
      <p:sp>
        <p:nvSpPr>
          <p:cNvPr id="6" name="Rectangle 5"/>
          <p:cNvSpPr/>
          <p:nvPr/>
        </p:nvSpPr>
        <p:spPr>
          <a:xfrm>
            <a:off x="3577213" y="2703008"/>
            <a:ext cx="4352198" cy="782602"/>
          </a:xfrm>
          <a:prstGeom prst="rect">
            <a:avLst/>
          </a:prstGeom>
          <a:solidFill>
            <a:srgbClr val="9DC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t>Balance – the balance in the account after that specific transaction.</a:t>
            </a:r>
            <a:endParaRPr lang="en-ZA" sz="2000" b="1" dirty="0"/>
          </a:p>
        </p:txBody>
      </p:sp>
      <p:cxnSp>
        <p:nvCxnSpPr>
          <p:cNvPr id="8" name="Straight Arrow Connector 7"/>
          <p:cNvCxnSpPr/>
          <p:nvPr/>
        </p:nvCxnSpPr>
        <p:spPr>
          <a:xfrm flipH="1">
            <a:off x="6713440" y="3465513"/>
            <a:ext cx="5196" cy="1521208"/>
          </a:xfrm>
          <a:prstGeom prst="straightConnector1">
            <a:avLst/>
          </a:prstGeom>
          <a:ln w="57150">
            <a:solidFill>
              <a:srgbClr val="9DCC47"/>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Example of a typical bank statement on page 217</a:t>
            </a:r>
            <a:endParaRPr lang="en-ZA" dirty="0"/>
          </a:p>
        </p:txBody>
      </p:sp>
      <p:sp>
        <p:nvSpPr>
          <p:cNvPr id="3" name="Content Placeholder 2"/>
          <p:cNvSpPr>
            <a:spLocks noGrp="1"/>
          </p:cNvSpPr>
          <p:nvPr>
            <p:ph idx="1"/>
          </p:nvPr>
        </p:nvSpPr>
        <p:spPr/>
        <p:txBody>
          <a:bodyPr/>
          <a:lstStyle/>
          <a:p>
            <a:r>
              <a:rPr lang="en-ZA" dirty="0"/>
              <a:t>The statement has columns with the following headings:</a:t>
            </a:r>
            <a:endParaRPr lang="en-ZA" dirty="0"/>
          </a:p>
        </p:txBody>
      </p:sp>
      <p:sp>
        <p:nvSpPr>
          <p:cNvPr id="4" name="Text Placeholder 3"/>
          <p:cNvSpPr>
            <a:spLocks noGrp="1"/>
          </p:cNvSpPr>
          <p:nvPr>
            <p:ph type="body" sz="quarter" idx="10"/>
          </p:nvPr>
        </p:nvSpPr>
        <p:spPr/>
        <p:txBody>
          <a:bodyPr/>
          <a:lstStyle/>
          <a:p>
            <a:r>
              <a:rPr lang="en-ZA" dirty="0" smtClean="0"/>
              <a:t>Unit 11.2</a:t>
            </a:r>
            <a:endParaRPr lang="en-ZA" dirty="0"/>
          </a:p>
        </p:txBody>
      </p:sp>
      <p:sp>
        <p:nvSpPr>
          <p:cNvPr id="6" name="Rectangle 5"/>
          <p:cNvSpPr/>
          <p:nvPr/>
        </p:nvSpPr>
        <p:spPr>
          <a:xfrm>
            <a:off x="5627077" y="3424830"/>
            <a:ext cx="2473156" cy="883085"/>
          </a:xfrm>
          <a:prstGeom prst="rect">
            <a:avLst/>
          </a:prstGeom>
          <a:solidFill>
            <a:srgbClr val="9DC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t>Opening balance</a:t>
            </a:r>
            <a:r>
              <a:rPr lang="en-ZA" sz="1600" dirty="0"/>
              <a:t> is the balance that the statement starts at.</a:t>
            </a:r>
            <a:endParaRPr lang="en-ZA" sz="1600" dirty="0"/>
          </a:p>
        </p:txBody>
      </p:sp>
      <p:sp>
        <p:nvSpPr>
          <p:cNvPr id="7" name="Rectangle 2"/>
          <p:cNvSpPr>
            <a:spLocks noChangeArrowheads="1"/>
          </p:cNvSpPr>
          <p:nvPr/>
        </p:nvSpPr>
        <p:spPr bwMode="auto">
          <a:xfrm>
            <a:off x="482321" y="260252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ZA"/>
          </a:p>
        </p:txBody>
      </p:sp>
      <p:graphicFrame>
        <p:nvGraphicFramePr>
          <p:cNvPr id="9" name="Object 8"/>
          <p:cNvGraphicFramePr>
            <a:graphicFrameLocks noChangeAspect="1"/>
          </p:cNvGraphicFramePr>
          <p:nvPr/>
        </p:nvGraphicFramePr>
        <p:xfrm>
          <a:off x="492370" y="2513538"/>
          <a:ext cx="4672484" cy="3488273"/>
        </p:xfrm>
        <a:graphic>
          <a:graphicData uri="http://schemas.openxmlformats.org/presentationml/2006/ole">
            <mc:AlternateContent xmlns:mc="http://schemas.openxmlformats.org/markup-compatibility/2006">
              <mc:Choice xmlns:v="urn:schemas-microsoft-com:vml" Requires="v">
                <p:oleObj spid="_x0000_s26627" name="Bitmap Image" r:id="rId1" imgW="4549140" imgH="3390900" progId="Paint.Picture">
                  <p:embed/>
                </p:oleObj>
              </mc:Choice>
              <mc:Fallback>
                <p:oleObj name="Bitmap Image" r:id="rId1" imgW="4549140" imgH="3390900" progId="Paint.Picture">
                  <p:embed/>
                  <p:pic>
                    <p:nvPicPr>
                      <p:cNvPr id="0" name="Picture 266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370" y="2513538"/>
                        <a:ext cx="4672484" cy="3488273"/>
                      </a:xfrm>
                      <a:prstGeom prst="rect">
                        <a:avLst/>
                      </a:prstGeom>
                      <a:noFill/>
                    </p:spPr>
                  </p:pic>
                </p:oleObj>
              </mc:Fallback>
            </mc:AlternateContent>
          </a:graphicData>
        </a:graphic>
      </p:graphicFrame>
      <p:cxnSp>
        <p:nvCxnSpPr>
          <p:cNvPr id="8" name="Straight Arrow Connector 7"/>
          <p:cNvCxnSpPr/>
          <p:nvPr/>
        </p:nvCxnSpPr>
        <p:spPr>
          <a:xfrm flipH="1" flipV="1">
            <a:off x="2342408" y="3861305"/>
            <a:ext cx="3314814" cy="17359"/>
          </a:xfrm>
          <a:prstGeom prst="straightConnector1">
            <a:avLst/>
          </a:prstGeom>
          <a:ln w="57150">
            <a:solidFill>
              <a:srgbClr val="9DCC47"/>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588558" y="4803113"/>
            <a:ext cx="2473156" cy="1296082"/>
          </a:xfrm>
          <a:prstGeom prst="rect">
            <a:avLst/>
          </a:prstGeom>
          <a:solidFill>
            <a:srgbClr val="9DC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t>Closing Balance </a:t>
            </a:r>
            <a:r>
              <a:rPr lang="en-ZA" sz="1600" dirty="0"/>
              <a:t>is the balance left after all transactions depicted on the statement have been calculated.</a:t>
            </a:r>
            <a:endParaRPr lang="en-ZA" sz="1600" dirty="0"/>
          </a:p>
        </p:txBody>
      </p:sp>
      <p:cxnSp>
        <p:nvCxnSpPr>
          <p:cNvPr id="13" name="Straight Arrow Connector 12"/>
          <p:cNvCxnSpPr/>
          <p:nvPr/>
        </p:nvCxnSpPr>
        <p:spPr>
          <a:xfrm flipH="1" flipV="1">
            <a:off x="2303889" y="5851893"/>
            <a:ext cx="3314814" cy="17359"/>
          </a:xfrm>
          <a:prstGeom prst="straightConnector1">
            <a:avLst/>
          </a:prstGeom>
          <a:ln w="57150">
            <a:solidFill>
              <a:srgbClr val="9DCC47"/>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ZA" dirty="0" smtClean="0"/>
              <a:t>Unit 11.2 </a:t>
            </a:r>
            <a:endParaRPr lang="en-ZA" dirty="0"/>
          </a:p>
        </p:txBody>
      </p:sp>
      <p:sp>
        <p:nvSpPr>
          <p:cNvPr id="3" name="Content Placeholder 2"/>
          <p:cNvSpPr>
            <a:spLocks noGrp="1"/>
          </p:cNvSpPr>
          <p:nvPr>
            <p:ph sz="quarter" idx="10"/>
          </p:nvPr>
        </p:nvSpPr>
        <p:spPr/>
        <p:txBody>
          <a:bodyPr/>
          <a:lstStyle/>
          <a:p>
            <a:r>
              <a:rPr lang="en-ZA" dirty="0" smtClean="0"/>
              <a:t>Exercise 11.2</a:t>
            </a:r>
            <a:endParaRPr lang="en-ZA" dirty="0"/>
          </a:p>
        </p:txBody>
      </p:sp>
      <p:sp>
        <p:nvSpPr>
          <p:cNvPr id="4" name="Text Placeholder 3"/>
          <p:cNvSpPr>
            <a:spLocks noGrp="1"/>
          </p:cNvSpPr>
          <p:nvPr>
            <p:ph type="body" idx="11"/>
          </p:nvPr>
        </p:nvSpPr>
        <p:spPr/>
        <p:txBody>
          <a:bodyPr/>
          <a:lstStyle/>
          <a:p>
            <a:r>
              <a:rPr lang="en-US" altLang="en-US" sz="2000" dirty="0"/>
              <a:t>Complete </a:t>
            </a:r>
            <a:r>
              <a:rPr lang="en-US" altLang="en-US" sz="2000" b="1" dirty="0"/>
              <a:t>Exercise </a:t>
            </a:r>
            <a:r>
              <a:rPr lang="en-US" altLang="en-US" sz="2000" b="1" dirty="0" smtClean="0"/>
              <a:t>11.2 </a:t>
            </a:r>
            <a:r>
              <a:rPr lang="en-US" altLang="en-US" sz="2000" dirty="0"/>
              <a:t>on </a:t>
            </a:r>
            <a:r>
              <a:rPr lang="en-US" altLang="en-US" sz="2000" b="1" dirty="0"/>
              <a:t>page </a:t>
            </a:r>
            <a:r>
              <a:rPr lang="en-US" altLang="en-US" sz="2000" b="1" dirty="0" smtClean="0"/>
              <a:t>2</a:t>
            </a:r>
            <a:r>
              <a:rPr lang="en-ZA" altLang="en-US" sz="2000" b="1" dirty="0" smtClean="0"/>
              <a:t>17 </a:t>
            </a:r>
            <a:r>
              <a:rPr lang="en-US" altLang="en-US" sz="2000" dirty="0"/>
              <a:t>of your Student’s Book</a:t>
            </a:r>
            <a:endParaRPr lang="en-US" alt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Investigating bank charges</a:t>
            </a:r>
            <a:endParaRPr lang="en-GB" dirty="0"/>
          </a:p>
        </p:txBody>
      </p:sp>
      <p:sp>
        <p:nvSpPr>
          <p:cNvPr id="3" name="Content Placeholder 2"/>
          <p:cNvSpPr>
            <a:spLocks noGrp="1"/>
          </p:cNvSpPr>
          <p:nvPr>
            <p:ph idx="1"/>
          </p:nvPr>
        </p:nvSpPr>
        <p:spPr/>
        <p:txBody>
          <a:bodyPr/>
          <a:lstStyle/>
          <a:p>
            <a:pPr marL="182880" indent="-182880"/>
            <a:r>
              <a:rPr lang="en-ZA" sz="2000" dirty="0"/>
              <a:t>Banks offer different options for transactions.</a:t>
            </a:r>
            <a:endParaRPr lang="en-ZA" sz="2000" dirty="0"/>
          </a:p>
          <a:p>
            <a:pPr marL="182880" indent="-182880"/>
            <a:endParaRPr lang="en-ZA" sz="2000" dirty="0"/>
          </a:p>
          <a:p>
            <a:pPr marL="182880" indent="-182880"/>
            <a:r>
              <a:rPr lang="en-ZA" sz="2000" dirty="0"/>
              <a:t>Each option has different bank charges.</a:t>
            </a:r>
            <a:endParaRPr lang="en-ZA" sz="2000" dirty="0"/>
          </a:p>
          <a:p>
            <a:pPr marL="182880" indent="-182880"/>
            <a:endParaRPr lang="en-ZA" sz="2000" dirty="0"/>
          </a:p>
          <a:p>
            <a:pPr marL="182880" indent="-182880"/>
            <a:r>
              <a:rPr lang="en-ZA" sz="2000" dirty="0"/>
              <a:t>When running a business, it is important that the cheapest option is chosen.</a:t>
            </a:r>
            <a:endParaRPr lang="en-ZA" sz="2000" dirty="0"/>
          </a:p>
          <a:p>
            <a:pPr marL="182880" indent="-182880"/>
            <a:endParaRPr lang="en-GB" sz="20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11.3</a:t>
            </a:r>
            <a:endParaRPr lang="en-GB"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 </a:t>
            </a:r>
            <a:r>
              <a:rPr lang="en-ZA" dirty="0">
                <a:sym typeface="+mn-ea"/>
              </a:rPr>
              <a:t>11.2 page 218</a:t>
            </a:r>
            <a:endParaRPr lang="en-GB"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11.3</a:t>
            </a:r>
            <a:endParaRPr lang="en-GB" dirty="0">
              <a:solidFill>
                <a:schemeClr val="bg1">
                  <a:lumMod val="65000"/>
                </a:schemeClr>
              </a:solidFill>
            </a:endParaRPr>
          </a:p>
        </p:txBody>
      </p:sp>
      <p:sp>
        <p:nvSpPr>
          <p:cNvPr id="6" name="Rectangle 5"/>
          <p:cNvSpPr/>
          <p:nvPr/>
        </p:nvSpPr>
        <p:spPr>
          <a:xfrm>
            <a:off x="863600" y="1430374"/>
            <a:ext cx="7200900" cy="4698963"/>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7" name="Rectangle 6"/>
          <p:cNvSpPr/>
          <p:nvPr/>
        </p:nvSpPr>
        <p:spPr>
          <a:xfrm>
            <a:off x="352501" y="1592782"/>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p:cNvPicPr>
            <a:picLocks noChangeAspect="1"/>
          </p:cNvPicPr>
          <p:nvPr/>
        </p:nvPicPr>
        <p:blipFill rotWithShape="1">
          <a:blip r:embed="rId1" cstate="print">
            <a:extLst>
              <a:ext uri="{28A0092B-C50C-407E-A947-70E740481C1C}">
                <a14:useLocalDpi xmlns:a14="http://schemas.microsoft.com/office/drawing/2010/main" val="0"/>
              </a:ext>
            </a:extLst>
          </a:blip>
          <a:srcRect l="28341" t="21938" r="24354" b="31691"/>
          <a:stretch>
            <a:fillRect/>
          </a:stretch>
        </p:blipFill>
        <p:spPr>
          <a:xfrm>
            <a:off x="626636" y="1802741"/>
            <a:ext cx="977166" cy="1010861"/>
          </a:xfrm>
          <a:prstGeom prst="rect">
            <a:avLst/>
          </a:prstGeom>
        </p:spPr>
      </p:pic>
      <p:sp>
        <p:nvSpPr>
          <p:cNvPr id="9" name="Content Placeholder 2"/>
          <p:cNvSpPr>
            <a:spLocks noGrp="1"/>
          </p:cNvSpPr>
          <p:nvPr>
            <p:ph idx="1"/>
          </p:nvPr>
        </p:nvSpPr>
        <p:spPr>
          <a:xfrm>
            <a:off x="1967998" y="1654151"/>
            <a:ext cx="6096502" cy="3812987"/>
          </a:xfrm>
          <a:prstGeom prst="rect">
            <a:avLst/>
          </a:prstGeom>
        </p:spPr>
        <p:txBody>
          <a:bodyPr/>
          <a:lstStyle/>
          <a:p>
            <a:pPr marL="0" indent="0">
              <a:buNone/>
            </a:pPr>
            <a:r>
              <a:rPr lang="en-GB" sz="2000" dirty="0" smtClean="0"/>
              <a:t>Steve </a:t>
            </a:r>
            <a:r>
              <a:rPr lang="en-GB" sz="2000" dirty="0"/>
              <a:t>has done a big painting job at the </a:t>
            </a:r>
            <a:r>
              <a:rPr lang="en-GB" sz="2000" dirty="0" err="1"/>
              <a:t>Spaza</a:t>
            </a:r>
            <a:r>
              <a:rPr lang="en-GB" sz="2000" dirty="0"/>
              <a:t> Health Bar. His invoice was for R18 450,00. </a:t>
            </a:r>
            <a:endParaRPr lang="en-GB" sz="2000" dirty="0"/>
          </a:p>
          <a:p>
            <a:pPr marL="0" indent="0">
              <a:buNone/>
            </a:pPr>
            <a:r>
              <a:rPr lang="en-GB" sz="2000" dirty="0"/>
              <a:t>There are different ways that Steve could be paid: </a:t>
            </a:r>
            <a:endParaRPr lang="en-GB" sz="2000" dirty="0"/>
          </a:p>
          <a:p>
            <a:pPr marL="357505" indent="-174625"/>
            <a:r>
              <a:rPr lang="en-GB" sz="2000" dirty="0" smtClean="0"/>
              <a:t>Cheque </a:t>
            </a:r>
            <a:endParaRPr lang="en-GB" sz="2000" dirty="0"/>
          </a:p>
          <a:p>
            <a:pPr marL="357505" indent="-174625"/>
            <a:r>
              <a:rPr lang="en-GB" sz="2000" dirty="0" smtClean="0"/>
              <a:t>Cash </a:t>
            </a:r>
            <a:endParaRPr lang="en-GB" sz="2000" dirty="0"/>
          </a:p>
          <a:p>
            <a:pPr marL="357505" indent="-174625"/>
            <a:r>
              <a:rPr lang="en-GB" sz="2000" dirty="0" smtClean="0"/>
              <a:t>EFT </a:t>
            </a:r>
            <a:endParaRPr lang="en-GB" sz="2000" dirty="0" smtClean="0"/>
          </a:p>
          <a:p>
            <a:pPr marL="357505" indent="-174625"/>
            <a:endParaRPr lang="en-GB" sz="2000" dirty="0"/>
          </a:p>
          <a:p>
            <a:pPr marL="0" indent="0">
              <a:buNone/>
            </a:pPr>
            <a:r>
              <a:rPr lang="en-GB" sz="2000" dirty="0"/>
              <a:t>Study the bank fees below, then answer the questions that follow. </a:t>
            </a:r>
            <a:endParaRPr lang="en-GB"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 </a:t>
            </a:r>
            <a:r>
              <a:rPr lang="en-ZA" dirty="0">
                <a:sym typeface="+mn-ea"/>
              </a:rPr>
              <a:t>11.2 page 218</a:t>
            </a:r>
            <a:r>
              <a:rPr lang="en-ZA" sz="3200" dirty="0">
                <a:sym typeface="+mn-ea"/>
              </a:rPr>
              <a:t> continued ...</a:t>
            </a:r>
            <a:endParaRPr lang="en-ZA" sz="3200" dirty="0">
              <a:sym typeface="+mn-ea"/>
            </a:endParaRPr>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11.3</a:t>
            </a:r>
            <a:endParaRPr lang="en-GB" dirty="0">
              <a:solidFill>
                <a:schemeClr val="bg1">
                  <a:lumMod val="65000"/>
                </a:schemeClr>
              </a:solidFill>
            </a:endParaRPr>
          </a:p>
        </p:txBody>
      </p:sp>
      <p:sp>
        <p:nvSpPr>
          <p:cNvPr id="6" name="Rectangle 5"/>
          <p:cNvSpPr/>
          <p:nvPr/>
        </p:nvSpPr>
        <p:spPr>
          <a:xfrm>
            <a:off x="863600" y="1430374"/>
            <a:ext cx="7200900" cy="4698963"/>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7" name="Rectangle 6"/>
          <p:cNvSpPr/>
          <p:nvPr/>
        </p:nvSpPr>
        <p:spPr>
          <a:xfrm>
            <a:off x="352501" y="1592782"/>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p:cNvPicPr>
            <a:picLocks noChangeAspect="1"/>
          </p:cNvPicPr>
          <p:nvPr/>
        </p:nvPicPr>
        <p:blipFill rotWithShape="1">
          <a:blip r:embed="rId1" cstate="print">
            <a:extLst>
              <a:ext uri="{28A0092B-C50C-407E-A947-70E740481C1C}">
                <a14:useLocalDpi xmlns:a14="http://schemas.microsoft.com/office/drawing/2010/main" val="0"/>
              </a:ext>
            </a:extLst>
          </a:blip>
          <a:srcRect l="28341" t="21938" r="24354" b="31691"/>
          <a:stretch>
            <a:fillRect/>
          </a:stretch>
        </p:blipFill>
        <p:spPr>
          <a:xfrm>
            <a:off x="626636" y="1802741"/>
            <a:ext cx="977166" cy="1010861"/>
          </a:xfrm>
          <a:prstGeom prst="rect">
            <a:avLst/>
          </a:prstGeom>
        </p:spPr>
      </p:pic>
      <p:sp>
        <p:nvSpPr>
          <p:cNvPr id="9" name="Content Placeholder 2"/>
          <p:cNvSpPr>
            <a:spLocks noGrp="1"/>
          </p:cNvSpPr>
          <p:nvPr>
            <p:ph idx="1"/>
          </p:nvPr>
        </p:nvSpPr>
        <p:spPr>
          <a:xfrm>
            <a:off x="1967998" y="1654151"/>
            <a:ext cx="6096502" cy="3812987"/>
          </a:xfrm>
          <a:prstGeom prst="rect">
            <a:avLst/>
          </a:prstGeom>
        </p:spPr>
        <p:txBody>
          <a:bodyPr/>
          <a:lstStyle/>
          <a:p>
            <a:pPr marL="0" indent="0">
              <a:buNone/>
            </a:pPr>
            <a:endParaRPr lang="en-GB" sz="2000" dirty="0"/>
          </a:p>
        </p:txBody>
      </p:sp>
      <p:graphicFrame>
        <p:nvGraphicFramePr>
          <p:cNvPr id="3" name="Table 2"/>
          <p:cNvGraphicFramePr>
            <a:graphicFrameLocks noGrp="1"/>
          </p:cNvGraphicFramePr>
          <p:nvPr/>
        </p:nvGraphicFramePr>
        <p:xfrm>
          <a:off x="1967865" y="1540510"/>
          <a:ext cx="5904865" cy="4395470"/>
        </p:xfrm>
        <a:graphic>
          <a:graphicData uri="http://schemas.openxmlformats.org/drawingml/2006/table">
            <a:tbl>
              <a:tblPr firstRow="1" bandRow="1">
                <a:tableStyleId>{5C22544A-7EE6-4342-B048-85BDC9FD1C3A}</a:tableStyleId>
              </a:tblPr>
              <a:tblGrid>
                <a:gridCol w="1689735"/>
                <a:gridCol w="4215130"/>
              </a:tblGrid>
              <a:tr h="353695">
                <a:tc>
                  <a:txBody>
                    <a:bodyPr/>
                    <a:lstStyle/>
                    <a:p>
                      <a:r>
                        <a:rPr lang="en-GB" sz="1400" b="1" i="0" u="none" strike="noStrike" kern="1200" baseline="0" dirty="0" smtClean="0">
                          <a:solidFill>
                            <a:schemeClr val="tx1"/>
                          </a:solidFill>
                          <a:latin typeface="Arial Narrow" panose="020B0606020202030204" charset="0"/>
                          <a:ea typeface="+mn-ea"/>
                          <a:cs typeface="+mn-cs"/>
                        </a:rPr>
                        <a:t>Transaction </a:t>
                      </a:r>
                      <a:r>
                        <a:rPr lang="en-GB" sz="1400" b="0" i="0" u="none" strike="noStrike" kern="1200" baseline="0" dirty="0" smtClean="0">
                          <a:solidFill>
                            <a:schemeClr val="tx1"/>
                          </a:solidFill>
                          <a:latin typeface="Arial Narrow" panose="020B0606020202030204" charset="0"/>
                          <a:ea typeface="+mn-ea"/>
                          <a:cs typeface="+mn-cs"/>
                        </a:rPr>
                        <a:t>	</a:t>
                      </a:r>
                      <a:endParaRPr lang="en-GB" sz="1400" b="0" i="0" u="none" strike="noStrike" kern="1200" baseline="0" dirty="0" smtClean="0">
                        <a:solidFill>
                          <a:schemeClr val="tx1"/>
                        </a:solidFill>
                        <a:latin typeface="Arial Narrow" panose="020B0606020202030204" charset="0"/>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9FC8CD"/>
                    </a:solidFill>
                  </a:tcPr>
                </a:tc>
                <a:tc>
                  <a:txBody>
                    <a:bodyPr/>
                    <a:lstStyle/>
                    <a:p>
                      <a:r>
                        <a:rPr lang="en-ZA" sz="1400" dirty="0" smtClean="0">
                          <a:solidFill>
                            <a:schemeClr val="tx1"/>
                          </a:solidFill>
                          <a:latin typeface="Arial Narrow" panose="020B0606020202030204" charset="0"/>
                        </a:rPr>
                        <a:t>Fee</a:t>
                      </a:r>
                      <a:endParaRPr lang="en-ZA" sz="1400" dirty="0" smtClean="0">
                        <a:solidFill>
                          <a:schemeClr val="tx1"/>
                        </a:solidFill>
                        <a:latin typeface="Arial Narrow" panose="020B0606020202030204" charset="0"/>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9FC8CD"/>
                    </a:solidFill>
                  </a:tcPr>
                </a:tc>
              </a:tr>
              <a:tr h="300990">
                <a:tc>
                  <a:txBody>
                    <a:bodyPr/>
                    <a:lstStyle/>
                    <a:p>
                      <a:r>
                        <a:rPr lang="en-GB" sz="1400" b="0" i="0" u="none" strike="noStrike" kern="1200" baseline="0" dirty="0" smtClean="0">
                          <a:solidFill>
                            <a:schemeClr val="dk1"/>
                          </a:solidFill>
                          <a:latin typeface="Arial Narrow" panose="020B0606020202030204" charset="0"/>
                          <a:ea typeface="+mn-ea"/>
                          <a:cs typeface="+mn-cs"/>
                        </a:rPr>
                        <a:t>Cheque deposit</a:t>
                      </a:r>
                      <a:endParaRPr lang="en-GB" sz="1400" b="0" i="0" u="none" strike="noStrike" kern="1200" baseline="0" dirty="0" smtClean="0">
                        <a:solidFill>
                          <a:schemeClr val="dk1"/>
                        </a:solidFill>
                        <a:latin typeface="Arial Narrow" panose="020B0606020202030204" charset="0"/>
                        <a:ea typeface="+mn-ea"/>
                        <a:cs typeface="+mn-cs"/>
                      </a:endParaRPr>
                    </a:p>
                  </a:txBody>
                  <a:tcPr anchor="ct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a:txBody>
                    <a:bodyPr/>
                    <a:lstStyle/>
                    <a:p>
                      <a:r>
                        <a:rPr lang="en-GB" sz="1400" b="0" i="0" u="none" strike="noStrike" kern="1200" baseline="0" dirty="0" smtClean="0">
                          <a:solidFill>
                            <a:schemeClr val="dk1"/>
                          </a:solidFill>
                          <a:latin typeface="Arial Narrow" panose="020B0606020202030204" charset="0"/>
                          <a:ea typeface="+mn-ea"/>
                          <a:cs typeface="+mn-cs"/>
                        </a:rPr>
                        <a:t>R40,00 	</a:t>
                      </a:r>
                      <a:endParaRPr lang="en-GB" sz="1400" b="0" i="0" u="none" strike="noStrike" kern="1200" baseline="0" dirty="0" smtClean="0">
                        <a:solidFill>
                          <a:schemeClr val="dk1"/>
                        </a:solidFill>
                        <a:latin typeface="Arial Narrow" panose="020B0606020202030204" charset="0"/>
                        <a:ea typeface="+mn-ea"/>
                        <a:cs typeface="+mn-cs"/>
                      </a:endParaRPr>
                    </a:p>
                  </a:txBody>
                  <a:tcPr anchor="ct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r>
              <a:tr h="1263015">
                <a:tc>
                  <a:txBody>
                    <a:bodyPr/>
                    <a:lstStyle/>
                    <a:p>
                      <a:r>
                        <a:rPr lang="en-GB" sz="1400" b="0" i="0" u="none" strike="noStrike" kern="1200" baseline="0" dirty="0" smtClean="0">
                          <a:solidFill>
                            <a:schemeClr val="dk1"/>
                          </a:solidFill>
                          <a:latin typeface="Arial Narrow" panose="020B0606020202030204" charset="0"/>
                          <a:ea typeface="+mn-ea"/>
                          <a:cs typeface="+mn-cs"/>
                        </a:rPr>
                        <a:t>Cash deposit</a:t>
                      </a:r>
                      <a:endParaRPr lang="en-GB" sz="1400" b="0" i="0" u="none" strike="noStrike" kern="1200" baseline="0" dirty="0" smtClean="0">
                        <a:solidFill>
                          <a:schemeClr val="dk1"/>
                        </a:solidFill>
                        <a:latin typeface="Arial Narrow" panose="020B0606020202030204" charset="0"/>
                        <a:ea typeface="+mn-ea"/>
                        <a:cs typeface="+mn-cs"/>
                      </a:endParaRPr>
                    </a:p>
                    <a:p>
                      <a:r>
                        <a:rPr lang="en-GB" sz="1400" b="0" i="0" u="none" strike="noStrike" kern="1200" baseline="0" dirty="0" smtClean="0">
                          <a:solidFill>
                            <a:schemeClr val="dk1"/>
                          </a:solidFill>
                          <a:latin typeface="Arial Narrow" panose="020B0606020202030204" charset="0"/>
                          <a:ea typeface="+mn-ea"/>
                          <a:cs typeface="+mn-cs"/>
                        </a:rPr>
                        <a:t>Branch counter </a:t>
                      </a:r>
                      <a:endParaRPr lang="en-GB" sz="1400" b="0" i="0" u="none" strike="noStrike" kern="1200" baseline="0" dirty="0" smtClean="0">
                        <a:solidFill>
                          <a:schemeClr val="dk1"/>
                        </a:solidFill>
                        <a:latin typeface="Arial Narrow" panose="020B0606020202030204" charset="0"/>
                        <a:ea typeface="+mn-ea"/>
                        <a:cs typeface="+mn-cs"/>
                      </a:endParaRPr>
                    </a:p>
                  </a:txBody>
                  <a:tcPr anchor="ct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a:txBody>
                    <a:bodyPr/>
                    <a:lstStyle/>
                    <a:p>
                      <a:r>
                        <a:rPr lang="pt-BR" sz="1400" b="0" i="0" u="none" strike="noStrike" kern="1200" baseline="0" dirty="0" smtClean="0">
                          <a:solidFill>
                            <a:schemeClr val="dk1"/>
                          </a:solidFill>
                          <a:latin typeface="Arial Narrow" panose="020B0606020202030204" charset="0"/>
                          <a:ea typeface="+mn-ea"/>
                          <a:cs typeface="+mn-cs"/>
                        </a:rPr>
                        <a:t>R0 </a:t>
                      </a:r>
                      <a:r>
                        <a:rPr lang="en-ZA" altLang="pt-BR" sz="1400" b="0" i="0" u="none" strike="noStrike" kern="1200" baseline="0" dirty="0" smtClean="0">
                          <a:solidFill>
                            <a:schemeClr val="dk1"/>
                          </a:solidFill>
                          <a:latin typeface="Arial Narrow" panose="020B0606020202030204" charset="0"/>
                          <a:ea typeface="+mn-ea"/>
                          <a:cs typeface="+mn-cs"/>
                        </a:rPr>
                        <a:t>to</a:t>
                      </a:r>
                      <a:r>
                        <a:rPr lang="pt-BR" sz="1400" b="0" i="0" u="none" strike="noStrike" kern="1200" baseline="0" dirty="0" smtClean="0">
                          <a:solidFill>
                            <a:schemeClr val="dk1"/>
                          </a:solidFill>
                          <a:latin typeface="Arial Narrow" panose="020B0606020202030204" charset="0"/>
                          <a:ea typeface="+mn-ea"/>
                          <a:cs typeface="+mn-cs"/>
                        </a:rPr>
                        <a:t> R4 999,99</a:t>
                      </a:r>
                      <a:r>
                        <a:rPr lang="en-ZA" altLang="pt-BR" sz="1400" b="0" i="0" u="none" strike="noStrike" kern="1200" baseline="0" dirty="0" smtClean="0">
                          <a:solidFill>
                            <a:schemeClr val="dk1"/>
                          </a:solidFill>
                          <a:latin typeface="Arial Narrow" panose="020B0606020202030204" charset="0"/>
                          <a:ea typeface="+mn-ea"/>
                          <a:cs typeface="+mn-cs"/>
                        </a:rPr>
                        <a:t>: </a:t>
                      </a:r>
                      <a:r>
                        <a:rPr lang="pt-BR" sz="1400" b="0" i="0" u="none" strike="noStrike" kern="1200" baseline="0" dirty="0" smtClean="0">
                          <a:solidFill>
                            <a:schemeClr val="dk1"/>
                          </a:solidFill>
                          <a:latin typeface="Arial Narrow" panose="020B0606020202030204" charset="0"/>
                          <a:ea typeface="+mn-ea"/>
                          <a:cs typeface="+mn-cs"/>
                        </a:rPr>
                        <a:t>R8,40 + R2,81 per R100 or part thereof </a:t>
                      </a:r>
                      <a:endParaRPr lang="pt-BR" sz="1400" b="0" i="0" u="none" strike="noStrike" kern="1200" baseline="0" dirty="0" smtClean="0">
                        <a:solidFill>
                          <a:schemeClr val="dk1"/>
                        </a:solidFill>
                        <a:latin typeface="Arial Narrow" panose="020B0606020202030204" charset="0"/>
                        <a:ea typeface="+mn-ea"/>
                        <a:cs typeface="+mn-cs"/>
                      </a:endParaRPr>
                    </a:p>
                    <a:p>
                      <a:r>
                        <a:rPr lang="pt-BR" sz="1400" b="0" i="0" u="none" strike="noStrike" kern="1200" baseline="0" dirty="0" smtClean="0">
                          <a:solidFill>
                            <a:schemeClr val="dk1"/>
                          </a:solidFill>
                          <a:latin typeface="Arial Narrow" panose="020B0606020202030204" charset="0"/>
                          <a:ea typeface="+mn-ea"/>
                          <a:cs typeface="+mn-cs"/>
                        </a:rPr>
                        <a:t>R5 000 </a:t>
                      </a:r>
                      <a:r>
                        <a:rPr lang="en-ZA" altLang="pt-BR" sz="1400" b="0" i="0" u="none" strike="noStrike" kern="1200" baseline="0" dirty="0" smtClean="0">
                          <a:solidFill>
                            <a:schemeClr val="dk1"/>
                          </a:solidFill>
                          <a:latin typeface="Arial Narrow" panose="020B0606020202030204" charset="0"/>
                          <a:ea typeface="+mn-ea"/>
                          <a:cs typeface="+mn-cs"/>
                        </a:rPr>
                        <a:t>to </a:t>
                      </a:r>
                      <a:r>
                        <a:rPr lang="pt-BR" sz="1400" b="0" i="0" u="none" strike="noStrike" kern="1200" baseline="0" dirty="0" smtClean="0">
                          <a:solidFill>
                            <a:schemeClr val="dk1"/>
                          </a:solidFill>
                          <a:latin typeface="Arial Narrow" panose="020B0606020202030204" charset="0"/>
                          <a:ea typeface="+mn-ea"/>
                          <a:cs typeface="+mn-cs"/>
                        </a:rPr>
                        <a:t>R14 999,99</a:t>
                      </a:r>
                      <a:r>
                        <a:rPr lang="en-ZA" altLang="pt-BR" sz="1400" b="0" i="0" u="none" strike="noStrike" kern="1200" baseline="0" dirty="0" smtClean="0">
                          <a:solidFill>
                            <a:schemeClr val="dk1"/>
                          </a:solidFill>
                          <a:latin typeface="Arial Narrow" panose="020B0606020202030204" charset="0"/>
                          <a:ea typeface="+mn-ea"/>
                          <a:cs typeface="+mn-cs"/>
                        </a:rPr>
                        <a:t>:</a:t>
                      </a:r>
                      <a:r>
                        <a:rPr lang="pt-BR" sz="1400" b="0" i="0" u="none" strike="noStrike" kern="1200" baseline="0" dirty="0" smtClean="0">
                          <a:solidFill>
                            <a:schemeClr val="dk1"/>
                          </a:solidFill>
                          <a:latin typeface="Arial Narrow" panose="020B0606020202030204" charset="0"/>
                          <a:ea typeface="+mn-ea"/>
                          <a:cs typeface="+mn-cs"/>
                        </a:rPr>
                        <a:t> R8,40 + R1,58 per R100 or part </a:t>
                      </a:r>
                      <a:endParaRPr lang="pt-BR" sz="1400" b="0" i="0" u="none" strike="noStrike" kern="1200" baseline="0" dirty="0" smtClean="0">
                        <a:solidFill>
                          <a:schemeClr val="dk1"/>
                        </a:solidFill>
                        <a:latin typeface="Arial Narrow" panose="020B0606020202030204" charset="0"/>
                        <a:ea typeface="+mn-ea"/>
                        <a:cs typeface="+mn-cs"/>
                      </a:endParaRPr>
                    </a:p>
                    <a:p>
                      <a:r>
                        <a:rPr lang="pt-BR" sz="1400" b="0" i="0" u="none" strike="noStrike" kern="1200" baseline="0" dirty="0" smtClean="0">
                          <a:solidFill>
                            <a:schemeClr val="dk1"/>
                          </a:solidFill>
                          <a:latin typeface="Arial Narrow" panose="020B0606020202030204" charset="0"/>
                          <a:ea typeface="+mn-ea"/>
                          <a:cs typeface="+mn-cs"/>
                        </a:rPr>
                        <a:t>R15 000 </a:t>
                      </a:r>
                      <a:r>
                        <a:rPr lang="en-ZA" altLang="pt-BR" sz="1400" b="0" i="0" u="none" strike="noStrike" kern="1200" baseline="0" dirty="0" smtClean="0">
                          <a:solidFill>
                            <a:schemeClr val="dk1"/>
                          </a:solidFill>
                          <a:latin typeface="Arial Narrow" panose="020B0606020202030204" charset="0"/>
                          <a:ea typeface="+mn-ea"/>
                          <a:cs typeface="+mn-cs"/>
                        </a:rPr>
                        <a:t>to </a:t>
                      </a:r>
                      <a:r>
                        <a:rPr lang="pt-BR" sz="1400" b="0" i="0" u="none" strike="noStrike" kern="1200" baseline="0" dirty="0" smtClean="0">
                          <a:solidFill>
                            <a:schemeClr val="dk1"/>
                          </a:solidFill>
                          <a:latin typeface="Arial Narrow" panose="020B0606020202030204" charset="0"/>
                          <a:ea typeface="+mn-ea"/>
                          <a:cs typeface="+mn-cs"/>
                        </a:rPr>
                        <a:t>R49 999,99</a:t>
                      </a:r>
                      <a:r>
                        <a:rPr lang="en-ZA" altLang="pt-BR" sz="1400" b="0" i="0" u="none" strike="noStrike" kern="1200" baseline="0" dirty="0" smtClean="0">
                          <a:solidFill>
                            <a:schemeClr val="dk1"/>
                          </a:solidFill>
                          <a:latin typeface="Arial Narrow" panose="020B0606020202030204" charset="0"/>
                          <a:ea typeface="+mn-ea"/>
                          <a:cs typeface="+mn-cs"/>
                        </a:rPr>
                        <a:t>:</a:t>
                      </a:r>
                      <a:r>
                        <a:rPr lang="pt-BR" sz="1400" b="0" i="0" u="none" strike="noStrike" kern="1200" baseline="0" dirty="0" smtClean="0">
                          <a:solidFill>
                            <a:schemeClr val="dk1"/>
                          </a:solidFill>
                          <a:latin typeface="Arial Narrow" panose="020B0606020202030204" charset="0"/>
                          <a:ea typeface="+mn-ea"/>
                          <a:cs typeface="+mn-cs"/>
                        </a:rPr>
                        <a:t> R8,40 + R1,48 per R100 or part </a:t>
                      </a:r>
                      <a:endParaRPr lang="pt-BR" sz="1400" b="0" i="0" u="none" strike="noStrike" kern="1200" baseline="0" dirty="0" smtClean="0">
                        <a:solidFill>
                          <a:schemeClr val="dk1"/>
                        </a:solidFill>
                        <a:latin typeface="Arial Narrow" panose="020B0606020202030204" charset="0"/>
                        <a:ea typeface="+mn-ea"/>
                        <a:cs typeface="+mn-cs"/>
                      </a:endParaRPr>
                    </a:p>
                    <a:p>
                      <a:r>
                        <a:rPr lang="pt-BR" sz="1400" b="0" i="0" u="none" strike="noStrike" kern="1200" baseline="0" dirty="0" smtClean="0">
                          <a:solidFill>
                            <a:schemeClr val="dk1"/>
                          </a:solidFill>
                          <a:latin typeface="Arial Narrow" panose="020B0606020202030204" charset="0"/>
                          <a:ea typeface="+mn-ea"/>
                          <a:cs typeface="+mn-cs"/>
                        </a:rPr>
                        <a:t>R50 000 </a:t>
                      </a:r>
                      <a:r>
                        <a:rPr lang="en-ZA" altLang="pt-BR" sz="1400" b="0" i="0" u="none" strike="noStrike" kern="1200" baseline="0" dirty="0" smtClean="0">
                          <a:solidFill>
                            <a:schemeClr val="dk1"/>
                          </a:solidFill>
                          <a:latin typeface="Arial Narrow" panose="020B0606020202030204" charset="0"/>
                          <a:ea typeface="+mn-ea"/>
                          <a:cs typeface="+mn-cs"/>
                        </a:rPr>
                        <a:t>and more:</a:t>
                      </a:r>
                      <a:r>
                        <a:rPr lang="pt-BR" sz="1400" b="0" i="0" u="none" strike="noStrike" kern="1200" baseline="0" dirty="0" smtClean="0">
                          <a:solidFill>
                            <a:schemeClr val="dk1"/>
                          </a:solidFill>
                          <a:latin typeface="Arial Narrow" panose="020B0606020202030204" charset="0"/>
                          <a:ea typeface="+mn-ea"/>
                          <a:cs typeface="+mn-cs"/>
                        </a:rPr>
                        <a:t> R8,40 + R1,25 per R100 or part thereof </a:t>
                      </a:r>
                      <a:endParaRPr lang="pt-BR" sz="1400" b="0" i="0" u="none" strike="noStrike" kern="1200" baseline="0" dirty="0" smtClean="0">
                        <a:solidFill>
                          <a:schemeClr val="dk1"/>
                        </a:solidFill>
                        <a:latin typeface="Arial Narrow" panose="020B0606020202030204" charset="0"/>
                        <a:ea typeface="+mn-ea"/>
                        <a:cs typeface="+mn-cs"/>
                      </a:endParaRPr>
                    </a:p>
                    <a:p>
                      <a:r>
                        <a:rPr lang="en-GB" sz="1400" b="0" i="0" u="none" strike="noStrike" kern="1200" baseline="0" dirty="0" smtClean="0">
                          <a:solidFill>
                            <a:schemeClr val="dk1"/>
                          </a:solidFill>
                          <a:latin typeface="Arial Narrow" panose="020B0606020202030204" charset="0"/>
                          <a:ea typeface="+mn-ea"/>
                          <a:cs typeface="+mn-cs"/>
                        </a:rPr>
                        <a:t>R40 minimum fee 	</a:t>
                      </a:r>
                      <a:endParaRPr lang="en-GB" sz="1400" b="0" i="0" u="none" strike="noStrike" kern="1200" baseline="0" dirty="0" smtClean="0">
                        <a:solidFill>
                          <a:schemeClr val="dk1"/>
                        </a:solidFill>
                        <a:latin typeface="Arial Narrow" panose="020B0606020202030204" charset="0"/>
                        <a:ea typeface="+mn-ea"/>
                        <a:cs typeface="+mn-cs"/>
                      </a:endParaRPr>
                    </a:p>
                  </a:txBody>
                  <a:tcPr anchor="ct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r>
              <a:tr h="300990">
                <a:tc>
                  <a:txBody>
                    <a:bodyPr/>
                    <a:lstStyle/>
                    <a:p>
                      <a:r>
                        <a:rPr lang="en-GB" sz="1400" b="0" i="0" u="none" strike="noStrike" kern="1200" baseline="0" dirty="0" smtClean="0">
                          <a:solidFill>
                            <a:schemeClr val="dk1"/>
                          </a:solidFill>
                          <a:latin typeface="Arial Narrow" panose="020B0606020202030204" charset="0"/>
                          <a:ea typeface="+mn-ea"/>
                          <a:cs typeface="+mn-cs"/>
                        </a:rPr>
                        <a:t>Cash deposit - ATM</a:t>
                      </a:r>
                      <a:endParaRPr lang="en-GB" sz="1400" b="0" i="0" u="none" strike="noStrike" kern="1200" baseline="0" dirty="0" smtClean="0">
                        <a:solidFill>
                          <a:schemeClr val="dk1"/>
                        </a:solidFill>
                        <a:latin typeface="Arial Narrow" panose="020B0606020202030204" charset="0"/>
                        <a:ea typeface="+mn-ea"/>
                        <a:cs typeface="+mn-cs"/>
                      </a:endParaRPr>
                    </a:p>
                  </a:txBody>
                  <a:tcPr anchor="ct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a:txBody>
                    <a:bodyPr/>
                    <a:lstStyle/>
                    <a:p>
                      <a:r>
                        <a:rPr lang="en-GB" sz="1400" b="0" i="0" u="none" strike="noStrike" kern="1200" baseline="0" dirty="0" smtClean="0">
                          <a:solidFill>
                            <a:schemeClr val="dk1"/>
                          </a:solidFill>
                          <a:latin typeface="Arial Narrow" panose="020B0606020202030204" charset="0"/>
                          <a:ea typeface="+mn-ea"/>
                          <a:cs typeface="+mn-cs"/>
                        </a:rPr>
                        <a:t>R3,75 + R0,76 per R100 or part thereof 	</a:t>
                      </a:r>
                      <a:endParaRPr lang="en-GB" sz="1400" b="0" i="0" u="none" strike="noStrike" kern="1200" baseline="0" dirty="0" smtClean="0">
                        <a:solidFill>
                          <a:schemeClr val="dk1"/>
                        </a:solidFill>
                        <a:latin typeface="Arial Narrow" panose="020B0606020202030204" charset="0"/>
                        <a:ea typeface="+mn-ea"/>
                        <a:cs typeface="+mn-cs"/>
                      </a:endParaRPr>
                    </a:p>
                  </a:txBody>
                  <a:tcPr anchor="ct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r>
              <a:tr h="495300">
                <a:tc>
                  <a:txBody>
                    <a:bodyPr/>
                    <a:lstStyle/>
                    <a:p>
                      <a:r>
                        <a:rPr lang="en-GB" sz="1400" b="0" i="0" u="none" strike="noStrike" kern="1200" baseline="0" dirty="0" smtClean="0">
                          <a:solidFill>
                            <a:schemeClr val="dk1"/>
                          </a:solidFill>
                          <a:latin typeface="Arial Narrow" panose="020B0606020202030204" charset="0"/>
                          <a:ea typeface="+mn-ea"/>
                          <a:cs typeface="+mn-cs"/>
                        </a:rPr>
                        <a:t>Electronic transfers into account </a:t>
                      </a:r>
                      <a:endParaRPr lang="en-GB" sz="1400" b="0" i="0" u="none" strike="noStrike" kern="1200" baseline="0" dirty="0" smtClean="0">
                        <a:solidFill>
                          <a:schemeClr val="dk1"/>
                        </a:solidFill>
                        <a:latin typeface="Arial Narrow" panose="020B0606020202030204" charset="0"/>
                        <a:ea typeface="+mn-ea"/>
                        <a:cs typeface="+mn-cs"/>
                      </a:endParaRPr>
                    </a:p>
                  </a:txBody>
                  <a:tcPr anchor="ct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a:txBody>
                    <a:bodyPr/>
                    <a:lstStyle/>
                    <a:p>
                      <a:r>
                        <a:rPr lang="en-GB" sz="1400" b="0" i="0" u="none" strike="noStrike" kern="1200" baseline="0" dirty="0" smtClean="0">
                          <a:solidFill>
                            <a:schemeClr val="dk1"/>
                          </a:solidFill>
                          <a:latin typeface="Arial Narrow" panose="020B0606020202030204" charset="0"/>
                          <a:ea typeface="+mn-ea"/>
                          <a:cs typeface="+mn-cs"/>
                        </a:rPr>
                        <a:t>Free 	</a:t>
                      </a:r>
                      <a:endParaRPr lang="en-GB" sz="1400" b="0" i="0" u="none" strike="noStrike" kern="1200" baseline="0" dirty="0" smtClean="0">
                        <a:solidFill>
                          <a:schemeClr val="dk1"/>
                        </a:solidFill>
                        <a:latin typeface="Arial Narrow" panose="020B0606020202030204" charset="0"/>
                        <a:ea typeface="+mn-ea"/>
                        <a:cs typeface="+mn-cs"/>
                      </a:endParaRPr>
                    </a:p>
                  </a:txBody>
                  <a:tcPr anchor="ct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r>
              <a:tr h="495300">
                <a:tc>
                  <a:txBody>
                    <a:bodyPr/>
                    <a:lstStyle/>
                    <a:p>
                      <a:r>
                        <a:rPr lang="en-GB" sz="1400" b="0" i="0" u="none" strike="noStrike" kern="1200" baseline="0" dirty="0" smtClean="0">
                          <a:solidFill>
                            <a:schemeClr val="dk1"/>
                          </a:solidFill>
                          <a:latin typeface="Arial Narrow" panose="020B0606020202030204" charset="0"/>
                          <a:ea typeface="+mn-ea"/>
                          <a:cs typeface="+mn-cs"/>
                        </a:rPr>
                        <a:t>Electronic transfers out of account 	</a:t>
                      </a:r>
                      <a:endParaRPr lang="en-GB" sz="1400" b="0" i="0" u="none" strike="noStrike" kern="1200" baseline="0" dirty="0" smtClean="0">
                        <a:solidFill>
                          <a:schemeClr val="dk1"/>
                        </a:solidFill>
                        <a:latin typeface="Arial Narrow" panose="020B0606020202030204" charset="0"/>
                        <a:ea typeface="+mn-ea"/>
                        <a:cs typeface="+mn-cs"/>
                      </a:endParaRPr>
                    </a:p>
                  </a:txBody>
                  <a:tcPr anchor="ct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a:txBody>
                    <a:bodyPr/>
                    <a:lstStyle/>
                    <a:p>
                      <a:r>
                        <a:rPr lang="en-GB" sz="1400" b="0" i="0" u="none" strike="noStrike" kern="1200" baseline="0" dirty="0" smtClean="0">
                          <a:solidFill>
                            <a:schemeClr val="dk1"/>
                          </a:solidFill>
                          <a:latin typeface="Arial Narrow" panose="020B0606020202030204" charset="0"/>
                          <a:ea typeface="+mn-ea"/>
                          <a:cs typeface="+mn-cs"/>
                        </a:rPr>
                        <a:t>R4,00 	</a:t>
                      </a:r>
                      <a:endParaRPr lang="en-GB" sz="1400" b="0" i="0" u="none" strike="noStrike" kern="1200" baseline="0" dirty="0" smtClean="0">
                        <a:solidFill>
                          <a:schemeClr val="dk1"/>
                        </a:solidFill>
                        <a:latin typeface="Arial Narrow" panose="020B0606020202030204" charset="0"/>
                        <a:ea typeface="+mn-ea"/>
                        <a:cs typeface="+mn-cs"/>
                      </a:endParaRPr>
                    </a:p>
                  </a:txBody>
                  <a:tcPr anchor="ct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r>
              <a:tr h="300990">
                <a:tc>
                  <a:txBody>
                    <a:bodyPr/>
                    <a:lstStyle/>
                    <a:p>
                      <a:r>
                        <a:rPr lang="en-GB" sz="1400" b="0" i="0" u="none" strike="noStrike" kern="1200" baseline="0" dirty="0" smtClean="0">
                          <a:solidFill>
                            <a:schemeClr val="dk1"/>
                          </a:solidFill>
                          <a:latin typeface="Arial Narrow" panose="020B0606020202030204" charset="0"/>
                          <a:ea typeface="+mn-ea"/>
                          <a:cs typeface="+mn-cs"/>
                        </a:rPr>
                        <a:t>Cash withdrawal - ATM </a:t>
                      </a:r>
                      <a:endParaRPr lang="en-GB" sz="1400" b="0" i="0" u="none" strike="noStrike" kern="1200" baseline="0" dirty="0" smtClean="0">
                        <a:solidFill>
                          <a:schemeClr val="dk1"/>
                        </a:solidFill>
                        <a:latin typeface="Arial Narrow" panose="020B0606020202030204" charset="0"/>
                        <a:ea typeface="+mn-ea"/>
                        <a:cs typeface="+mn-cs"/>
                      </a:endParaRPr>
                    </a:p>
                  </a:txBody>
                  <a:tcPr anchor="ct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a:txBody>
                    <a:bodyPr/>
                    <a:lstStyle/>
                    <a:p>
                      <a:r>
                        <a:rPr lang="en-GB" sz="1400" b="0" i="0" u="none" strike="noStrike" kern="1200" baseline="0" dirty="0" smtClean="0">
                          <a:solidFill>
                            <a:schemeClr val="dk1"/>
                          </a:solidFill>
                          <a:latin typeface="Arial Narrow" panose="020B0606020202030204" charset="0"/>
                          <a:ea typeface="+mn-ea"/>
                          <a:cs typeface="+mn-cs"/>
                        </a:rPr>
                        <a:t>R1,75 + R0,60 per R100 or part thereof 	</a:t>
                      </a:r>
                      <a:endParaRPr lang="en-GB" sz="1400" b="0" i="0" u="none" strike="noStrike" kern="1200" baseline="0" dirty="0" smtClean="0">
                        <a:solidFill>
                          <a:schemeClr val="dk1"/>
                        </a:solidFill>
                        <a:latin typeface="Arial Narrow" panose="020B0606020202030204" charset="0"/>
                        <a:ea typeface="+mn-ea"/>
                        <a:cs typeface="+mn-cs"/>
                      </a:endParaRPr>
                    </a:p>
                  </a:txBody>
                  <a:tcPr anchor="ct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r>
              <a:tr h="885190">
                <a:tc>
                  <a:txBody>
                    <a:bodyPr/>
                    <a:lstStyle/>
                    <a:p>
                      <a:r>
                        <a:rPr lang="en-GB" sz="1400" b="0" i="0" u="none" strike="noStrike" kern="1200" baseline="0" dirty="0" smtClean="0">
                          <a:solidFill>
                            <a:schemeClr val="dk1"/>
                          </a:solidFill>
                          <a:latin typeface="Arial Narrow" panose="020B0606020202030204" charset="0"/>
                          <a:ea typeface="+mn-ea"/>
                          <a:cs typeface="+mn-cs"/>
                        </a:rPr>
                        <a:t>Cash withdrawal  </a:t>
                      </a:r>
                      <a:endParaRPr lang="en-GB" sz="1400" b="0" i="0" u="none" strike="noStrike" kern="1200" baseline="0" dirty="0" smtClean="0">
                        <a:solidFill>
                          <a:schemeClr val="dk1"/>
                        </a:solidFill>
                        <a:latin typeface="Arial Narrow" panose="020B0606020202030204" charset="0"/>
                        <a:ea typeface="+mn-ea"/>
                        <a:cs typeface="+mn-cs"/>
                      </a:endParaRPr>
                    </a:p>
                    <a:p>
                      <a:r>
                        <a:rPr lang="en-GB" sz="1400" b="0" i="0" u="none" strike="noStrike" kern="1200" baseline="0" dirty="0" smtClean="0">
                          <a:solidFill>
                            <a:schemeClr val="dk1"/>
                          </a:solidFill>
                          <a:latin typeface="Arial Narrow" panose="020B0606020202030204" charset="0"/>
                          <a:ea typeface="+mn-ea"/>
                          <a:cs typeface="+mn-cs"/>
                        </a:rPr>
                        <a:t>Bank </a:t>
                      </a:r>
                      <a:endParaRPr lang="en-GB" sz="1400" b="0" i="0" u="none" strike="noStrike" kern="1200" baseline="0" dirty="0" smtClean="0">
                        <a:solidFill>
                          <a:schemeClr val="dk1"/>
                        </a:solidFill>
                        <a:latin typeface="Arial Narrow" panose="020B0606020202030204" charset="0"/>
                        <a:ea typeface="+mn-ea"/>
                        <a:cs typeface="+mn-cs"/>
                      </a:endParaRPr>
                    </a:p>
                  </a:txBody>
                  <a:tcPr anchor="ct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a:txBody>
                    <a:bodyPr/>
                    <a:lstStyle/>
                    <a:p>
                      <a:r>
                        <a:rPr lang="pt-BR" sz="1400" b="0" i="0" u="none" strike="noStrike" kern="1200" baseline="0" dirty="0" smtClean="0">
                          <a:solidFill>
                            <a:schemeClr val="dk1"/>
                          </a:solidFill>
                          <a:latin typeface="Arial Narrow" panose="020B0606020202030204" charset="0"/>
                          <a:ea typeface="+mn-ea"/>
                          <a:cs typeface="+mn-cs"/>
                        </a:rPr>
                        <a:t>R0,00 </a:t>
                      </a:r>
                      <a:r>
                        <a:rPr lang="en-ZA" altLang="pt-BR" sz="1400" b="0" i="0" u="none" strike="noStrike" kern="1200" baseline="0" dirty="0" smtClean="0">
                          <a:solidFill>
                            <a:schemeClr val="dk1"/>
                          </a:solidFill>
                          <a:latin typeface="Arial Narrow" panose="020B0606020202030204" charset="0"/>
                          <a:ea typeface="+mn-ea"/>
                          <a:cs typeface="+mn-cs"/>
                        </a:rPr>
                        <a:t>to</a:t>
                      </a:r>
                      <a:r>
                        <a:rPr lang="pt-BR" sz="1400" b="0" i="0" u="none" strike="noStrike" kern="1200" baseline="0" dirty="0" smtClean="0">
                          <a:solidFill>
                            <a:schemeClr val="dk1"/>
                          </a:solidFill>
                          <a:latin typeface="Arial Narrow" panose="020B0606020202030204" charset="0"/>
                          <a:ea typeface="+mn-ea"/>
                          <a:cs typeface="+mn-cs"/>
                        </a:rPr>
                        <a:t> R4 999,99: R2,93 per R100 or part thereof </a:t>
                      </a:r>
                      <a:endParaRPr lang="pt-BR" sz="1400" b="0" i="0" u="none" strike="noStrike" kern="1200" baseline="0" dirty="0" smtClean="0">
                        <a:solidFill>
                          <a:schemeClr val="dk1"/>
                        </a:solidFill>
                        <a:latin typeface="Arial Narrow" panose="020B0606020202030204" charset="0"/>
                        <a:ea typeface="+mn-ea"/>
                        <a:cs typeface="+mn-cs"/>
                      </a:endParaRPr>
                    </a:p>
                    <a:p>
                      <a:r>
                        <a:rPr lang="pt-BR" sz="1400" b="0" i="0" u="none" strike="noStrike" kern="1200" baseline="0" dirty="0" smtClean="0">
                          <a:solidFill>
                            <a:schemeClr val="dk1"/>
                          </a:solidFill>
                          <a:latin typeface="Arial Narrow" panose="020B0606020202030204" charset="0"/>
                          <a:ea typeface="+mn-ea"/>
                          <a:cs typeface="+mn-cs"/>
                        </a:rPr>
                        <a:t>R5 000,00 </a:t>
                      </a:r>
                      <a:r>
                        <a:rPr lang="en-ZA" altLang="pt-BR" sz="1400" b="0" i="0" u="none" strike="noStrike" kern="1200" baseline="0" dirty="0" smtClean="0">
                          <a:solidFill>
                            <a:schemeClr val="dk1"/>
                          </a:solidFill>
                          <a:latin typeface="Arial Narrow" panose="020B0606020202030204" charset="0"/>
                          <a:ea typeface="+mn-ea"/>
                          <a:cs typeface="+mn-cs"/>
                        </a:rPr>
                        <a:t>to </a:t>
                      </a:r>
                      <a:r>
                        <a:rPr lang="pt-BR" sz="1400" b="0" i="0" u="none" strike="noStrike" kern="1200" baseline="0" dirty="0" smtClean="0">
                          <a:solidFill>
                            <a:schemeClr val="dk1"/>
                          </a:solidFill>
                          <a:latin typeface="Arial Narrow" panose="020B0606020202030204" charset="0"/>
                          <a:ea typeface="+mn-ea"/>
                          <a:cs typeface="+mn-cs"/>
                        </a:rPr>
                        <a:t>R14 999,99: R2,07 per R100 or part thereof </a:t>
                      </a:r>
                      <a:endParaRPr lang="pt-BR" sz="1400" b="0" i="0" u="none" strike="noStrike" kern="1200" baseline="0" dirty="0" smtClean="0">
                        <a:solidFill>
                          <a:schemeClr val="dk1"/>
                        </a:solidFill>
                        <a:latin typeface="Arial Narrow" panose="020B0606020202030204" charset="0"/>
                        <a:ea typeface="+mn-ea"/>
                        <a:cs typeface="+mn-cs"/>
                      </a:endParaRPr>
                    </a:p>
                    <a:p>
                      <a:r>
                        <a:rPr lang="pt-BR" sz="1400" b="0" i="0" u="none" strike="noStrike" kern="1200" baseline="0" dirty="0" smtClean="0">
                          <a:solidFill>
                            <a:schemeClr val="dk1"/>
                          </a:solidFill>
                          <a:latin typeface="Arial Narrow" panose="020B0606020202030204" charset="0"/>
                          <a:ea typeface="+mn-ea"/>
                          <a:cs typeface="+mn-cs"/>
                        </a:rPr>
                        <a:t>R15 000,00 </a:t>
                      </a:r>
                      <a:r>
                        <a:rPr lang="en-ZA" altLang="pt-BR" sz="1400" b="0" i="0" u="none" strike="noStrike" kern="1200" baseline="0" dirty="0" smtClean="0">
                          <a:solidFill>
                            <a:schemeClr val="dk1"/>
                          </a:solidFill>
                          <a:latin typeface="Arial Narrow" panose="020B0606020202030204" charset="0"/>
                          <a:ea typeface="+mn-ea"/>
                          <a:cs typeface="+mn-cs"/>
                        </a:rPr>
                        <a:t>to</a:t>
                      </a:r>
                      <a:r>
                        <a:rPr lang="pt-BR" sz="1400" b="0" i="0" u="none" strike="noStrike" kern="1200" baseline="0" dirty="0" smtClean="0">
                          <a:solidFill>
                            <a:schemeClr val="dk1"/>
                          </a:solidFill>
                          <a:latin typeface="Arial Narrow" panose="020B0606020202030204" charset="0"/>
                          <a:ea typeface="+mn-ea"/>
                          <a:cs typeface="+mn-cs"/>
                        </a:rPr>
                        <a:t> R49 999,99: R1,71 per R100 or part thereof </a:t>
                      </a:r>
                      <a:endParaRPr lang="pt-BR" sz="1400" b="0" i="0" u="none" strike="noStrike" kern="1200" baseline="0" dirty="0" smtClean="0">
                        <a:solidFill>
                          <a:schemeClr val="dk1"/>
                        </a:solidFill>
                        <a:latin typeface="Arial Narrow" panose="020B0606020202030204" charset="0"/>
                        <a:ea typeface="+mn-ea"/>
                        <a:cs typeface="+mn-cs"/>
                      </a:endParaRPr>
                    </a:p>
                    <a:p>
                      <a:r>
                        <a:rPr lang="en-GB" sz="1400" b="0" i="0" u="none" strike="noStrike" kern="1200" baseline="0" dirty="0" smtClean="0">
                          <a:solidFill>
                            <a:schemeClr val="dk1"/>
                          </a:solidFill>
                          <a:latin typeface="Arial Narrow" panose="020B0606020202030204" charset="0"/>
                          <a:ea typeface="+mn-ea"/>
                          <a:cs typeface="+mn-cs"/>
                        </a:rPr>
                        <a:t>R50 000,00 and more: R1,59 per R100 or part thereof</a:t>
                      </a:r>
                      <a:endParaRPr lang="en-GB" sz="1400" b="0" i="0" u="none" strike="noStrike" kern="1200" baseline="0" dirty="0" smtClean="0">
                        <a:solidFill>
                          <a:schemeClr val="dk1"/>
                        </a:solidFill>
                        <a:latin typeface="Arial Narrow" panose="020B0606020202030204" charset="0"/>
                        <a:ea typeface="+mn-ea"/>
                        <a:cs typeface="+mn-cs"/>
                      </a:endParaRPr>
                    </a:p>
                  </a:txBody>
                  <a:tcPr anchor="ct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 </a:t>
            </a:r>
            <a:r>
              <a:rPr lang="en-ZA" dirty="0">
                <a:sym typeface="+mn-ea"/>
              </a:rPr>
              <a:t>11.2 page 218 </a:t>
            </a:r>
            <a:r>
              <a:rPr lang="en-ZA" sz="3200" dirty="0">
                <a:sym typeface="+mn-ea"/>
              </a:rPr>
              <a:t>continued ...</a:t>
            </a:r>
            <a:endParaRPr lang="en-GB" sz="32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11.3</a:t>
            </a:r>
            <a:endParaRPr lang="en-GB" dirty="0">
              <a:solidFill>
                <a:schemeClr val="bg1">
                  <a:lumMod val="65000"/>
                </a:schemeClr>
              </a:solidFill>
            </a:endParaRPr>
          </a:p>
        </p:txBody>
      </p:sp>
      <p:sp>
        <p:nvSpPr>
          <p:cNvPr id="6" name="Rectangle 5"/>
          <p:cNvSpPr/>
          <p:nvPr/>
        </p:nvSpPr>
        <p:spPr>
          <a:xfrm>
            <a:off x="863600" y="1430374"/>
            <a:ext cx="7200900" cy="4698963"/>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7" name="Rectangle 6"/>
          <p:cNvSpPr/>
          <p:nvPr/>
        </p:nvSpPr>
        <p:spPr>
          <a:xfrm>
            <a:off x="352501" y="1592782"/>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p:cNvPicPr>
            <a:picLocks noChangeAspect="1"/>
          </p:cNvPicPr>
          <p:nvPr/>
        </p:nvPicPr>
        <p:blipFill rotWithShape="1">
          <a:blip r:embed="rId1" cstate="print">
            <a:extLst>
              <a:ext uri="{28A0092B-C50C-407E-A947-70E740481C1C}">
                <a14:useLocalDpi xmlns:a14="http://schemas.microsoft.com/office/drawing/2010/main" val="0"/>
              </a:ext>
            </a:extLst>
          </a:blip>
          <a:srcRect l="28341" t="21938" r="24354" b="31691"/>
          <a:stretch>
            <a:fillRect/>
          </a:stretch>
        </p:blipFill>
        <p:spPr>
          <a:xfrm>
            <a:off x="626636" y="1802741"/>
            <a:ext cx="977166" cy="1010861"/>
          </a:xfrm>
          <a:prstGeom prst="rect">
            <a:avLst/>
          </a:prstGeom>
        </p:spPr>
      </p:pic>
      <p:sp>
        <p:nvSpPr>
          <p:cNvPr id="9" name="Content Placeholder 2"/>
          <p:cNvSpPr>
            <a:spLocks noGrp="1"/>
          </p:cNvSpPr>
          <p:nvPr>
            <p:ph idx="1"/>
          </p:nvPr>
        </p:nvSpPr>
        <p:spPr>
          <a:xfrm>
            <a:off x="1967998" y="1654151"/>
            <a:ext cx="6096502" cy="3812987"/>
          </a:xfrm>
          <a:prstGeom prst="rect">
            <a:avLst/>
          </a:prstGeom>
        </p:spPr>
        <p:txBody>
          <a:bodyPr/>
          <a:lstStyle/>
          <a:p>
            <a:pPr marL="265430" indent="-265430">
              <a:buFont typeface="+mj-lt"/>
              <a:buAutoNum type="arabicPeriod"/>
            </a:pPr>
            <a:r>
              <a:rPr lang="en-GB" sz="2000" dirty="0" smtClean="0"/>
              <a:t>If </a:t>
            </a:r>
            <a:r>
              <a:rPr lang="en-GB" sz="2000" dirty="0" err="1"/>
              <a:t>Spaza</a:t>
            </a:r>
            <a:r>
              <a:rPr lang="en-GB" sz="2000" dirty="0"/>
              <a:t> Health Bar pays Steve by cheque, what would it cost Steve in bank fees? </a:t>
            </a:r>
            <a:endParaRPr lang="en-GB" sz="2000" dirty="0"/>
          </a:p>
          <a:p>
            <a:pPr marL="457200" indent="-457200">
              <a:buFont typeface="+mj-lt"/>
              <a:buAutoNum type="arabicPeriod"/>
            </a:pPr>
            <a:r>
              <a:rPr lang="en-GB" sz="2000" dirty="0" smtClean="0"/>
              <a:t>  </a:t>
            </a:r>
            <a:endParaRPr lang="en-GB" sz="2000" dirty="0" smtClean="0"/>
          </a:p>
          <a:p>
            <a:pPr marL="539750" lvl="1" indent="-274955">
              <a:buFont typeface="+mj-lt"/>
              <a:buAutoNum type="alphaLcParenR"/>
            </a:pPr>
            <a:r>
              <a:rPr lang="en-GB" sz="2000" dirty="0" smtClean="0"/>
              <a:t>If </a:t>
            </a:r>
            <a:r>
              <a:rPr lang="en-GB" sz="2000" dirty="0" err="1" smtClean="0"/>
              <a:t>Spaza</a:t>
            </a:r>
            <a:r>
              <a:rPr lang="en-GB" sz="2000" dirty="0" smtClean="0"/>
              <a:t> Health Bar pays Steve in cash, how much would it cost them to withdraw the cash at their bank?</a:t>
            </a:r>
            <a:endParaRPr lang="en-GB" sz="2000" dirty="0" smtClean="0"/>
          </a:p>
          <a:p>
            <a:pPr marL="539750" lvl="1" indent="-274955">
              <a:buFont typeface="+mj-lt"/>
              <a:buAutoNum type="alphaLcParenR"/>
            </a:pPr>
            <a:r>
              <a:rPr lang="en-GB" sz="2000" dirty="0"/>
              <a:t>How much would it cost Steve to deposit this cash at the bank? </a:t>
            </a:r>
            <a:endParaRPr lang="en-GB" sz="2000" dirty="0" smtClean="0"/>
          </a:p>
          <a:p>
            <a:pPr marL="457200" indent="-457200">
              <a:buFont typeface="+mj-lt"/>
              <a:buAutoNum type="arabicPeriod"/>
            </a:pPr>
            <a:r>
              <a:rPr lang="en-GB" sz="2000" dirty="0"/>
              <a:t> </a:t>
            </a:r>
            <a:endParaRPr lang="en-GB" sz="2000" dirty="0"/>
          </a:p>
          <a:p>
            <a:pPr marL="539750" lvl="1" indent="-274955">
              <a:buFont typeface="+mj-lt"/>
              <a:buAutoNum type="alphaLcParenR"/>
            </a:pPr>
            <a:r>
              <a:rPr lang="en-GB" sz="2000" dirty="0"/>
              <a:t>If </a:t>
            </a:r>
            <a:r>
              <a:rPr lang="en-GB" sz="2000" dirty="0" err="1"/>
              <a:t>Spaza</a:t>
            </a:r>
            <a:r>
              <a:rPr lang="en-GB" sz="2000" dirty="0"/>
              <a:t> Health Bar pays Steve by EFT, how much would it cost them to do the </a:t>
            </a:r>
            <a:r>
              <a:rPr lang="en-GB" sz="2000" dirty="0" smtClean="0"/>
              <a:t>transaction?</a:t>
            </a:r>
            <a:endParaRPr lang="en-GB" sz="2000" dirty="0" smtClean="0"/>
          </a:p>
          <a:p>
            <a:pPr marL="539750" lvl="1" indent="-274955">
              <a:buFont typeface="+mj-lt"/>
              <a:buAutoNum type="alphaLcParenR"/>
            </a:pPr>
            <a:r>
              <a:rPr lang="en-GB" sz="2000" dirty="0" smtClean="0"/>
              <a:t>How </a:t>
            </a:r>
            <a:r>
              <a:rPr lang="en-GB" sz="2000" dirty="0"/>
              <a:t>much would it cost Steve in bank fees? </a:t>
            </a:r>
            <a:endParaRPr lang="en-GB" sz="2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smtClean="0">
                <a:latin typeface="+mn-lt"/>
              </a:rPr>
              <a:t>Overview</a:t>
            </a:r>
            <a:endParaRPr lang="en-GB" b="1" dirty="0">
              <a:latin typeface="+mn-lt"/>
            </a:endParaRPr>
          </a:p>
        </p:txBody>
      </p:sp>
      <p:sp>
        <p:nvSpPr>
          <p:cNvPr id="3" name="Content Placeholder 2"/>
          <p:cNvSpPr>
            <a:spLocks noGrp="1"/>
          </p:cNvSpPr>
          <p:nvPr>
            <p:ph idx="1"/>
          </p:nvPr>
        </p:nvSpPr>
        <p:spPr/>
        <p:txBody>
          <a:bodyPr/>
          <a:lstStyle/>
          <a:p>
            <a:pPr marL="0" indent="0">
              <a:buNone/>
            </a:pPr>
            <a:r>
              <a:rPr lang="en-ZA" dirty="0" smtClean="0"/>
              <a:t>11.1	Comparing </a:t>
            </a:r>
            <a:r>
              <a:rPr lang="en-ZA" dirty="0"/>
              <a:t>bank products</a:t>
            </a:r>
            <a:endParaRPr lang="en-ZA" dirty="0"/>
          </a:p>
          <a:p>
            <a:pPr marL="0" indent="0">
              <a:buNone/>
            </a:pPr>
            <a:r>
              <a:rPr lang="en-ZA" dirty="0" smtClean="0"/>
              <a:t>11.2	Bank </a:t>
            </a:r>
            <a:r>
              <a:rPr lang="en-ZA" dirty="0"/>
              <a:t>Statements</a:t>
            </a:r>
            <a:endParaRPr lang="en-ZA" dirty="0"/>
          </a:p>
          <a:p>
            <a:pPr marL="0" indent="0">
              <a:buNone/>
            </a:pPr>
            <a:r>
              <a:rPr lang="en-ZA" dirty="0" smtClean="0"/>
              <a:t>11.3	Investigating </a:t>
            </a:r>
            <a:r>
              <a:rPr lang="en-ZA" dirty="0"/>
              <a:t>bank charges</a:t>
            </a:r>
            <a:endParaRPr lang="en-ZA" dirty="0"/>
          </a:p>
          <a:p>
            <a:pPr marL="0" indent="0">
              <a:buNone/>
            </a:pPr>
            <a:r>
              <a:rPr lang="en-ZA" dirty="0" smtClean="0"/>
              <a:t>11.4	Comparing </a:t>
            </a:r>
            <a:r>
              <a:rPr lang="en-ZA" dirty="0"/>
              <a:t>bank charges and </a:t>
            </a:r>
            <a:r>
              <a:rPr lang="en-ZA" dirty="0" smtClean="0"/>
              <a:t>service fees</a:t>
            </a:r>
            <a:endParaRPr lang="en-ZA" dirty="0"/>
          </a:p>
          <a:p>
            <a:pPr marL="0" indent="0">
              <a:buNone/>
            </a:pPr>
            <a:endParaRPr lang="en-ZA"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 </a:t>
            </a:r>
            <a:r>
              <a:rPr lang="en-ZA" dirty="0">
                <a:sym typeface="+mn-ea"/>
              </a:rPr>
              <a:t>11.2 page 218 </a:t>
            </a:r>
            <a:r>
              <a:rPr lang="en-ZA" sz="3200" dirty="0">
                <a:sym typeface="+mn-ea"/>
              </a:rPr>
              <a:t>continued ...</a:t>
            </a:r>
            <a:endParaRPr lang="en-GB" sz="32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11.3</a:t>
            </a:r>
            <a:endParaRPr lang="en-GB" dirty="0">
              <a:solidFill>
                <a:schemeClr val="bg1">
                  <a:lumMod val="65000"/>
                </a:schemeClr>
              </a:solidFill>
            </a:endParaRPr>
          </a:p>
        </p:txBody>
      </p:sp>
      <p:sp>
        <p:nvSpPr>
          <p:cNvPr id="6" name="Rectangle 5"/>
          <p:cNvSpPr/>
          <p:nvPr/>
        </p:nvSpPr>
        <p:spPr>
          <a:xfrm>
            <a:off x="863600" y="1430374"/>
            <a:ext cx="7200900" cy="4698963"/>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7" name="Rectangle 6"/>
          <p:cNvSpPr/>
          <p:nvPr/>
        </p:nvSpPr>
        <p:spPr>
          <a:xfrm>
            <a:off x="352501" y="1592782"/>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p:cNvPicPr>
            <a:picLocks noChangeAspect="1"/>
          </p:cNvPicPr>
          <p:nvPr/>
        </p:nvPicPr>
        <p:blipFill rotWithShape="1">
          <a:blip r:embed="rId1" cstate="print">
            <a:extLst>
              <a:ext uri="{28A0092B-C50C-407E-A947-70E740481C1C}">
                <a14:useLocalDpi xmlns:a14="http://schemas.microsoft.com/office/drawing/2010/main" val="0"/>
              </a:ext>
            </a:extLst>
          </a:blip>
          <a:srcRect l="28341" t="21938" r="24354" b="31691"/>
          <a:stretch>
            <a:fillRect/>
          </a:stretch>
        </p:blipFill>
        <p:spPr>
          <a:xfrm>
            <a:off x="626636" y="1802741"/>
            <a:ext cx="977166" cy="1010861"/>
          </a:xfrm>
          <a:prstGeom prst="rect">
            <a:avLst/>
          </a:prstGeom>
        </p:spPr>
      </p:pic>
      <p:sp>
        <p:nvSpPr>
          <p:cNvPr id="9" name="Content Placeholder 2"/>
          <p:cNvSpPr>
            <a:spLocks noGrp="1"/>
          </p:cNvSpPr>
          <p:nvPr>
            <p:ph idx="1"/>
          </p:nvPr>
        </p:nvSpPr>
        <p:spPr>
          <a:xfrm>
            <a:off x="1967998" y="1654151"/>
            <a:ext cx="6096502" cy="3812987"/>
          </a:xfrm>
          <a:prstGeom prst="rect">
            <a:avLst/>
          </a:prstGeom>
        </p:spPr>
        <p:txBody>
          <a:bodyPr/>
          <a:lstStyle/>
          <a:p>
            <a:pPr marL="265430" indent="-265430">
              <a:buFont typeface="+mj-lt"/>
              <a:buAutoNum type="arabicPeriod" startAt="4"/>
            </a:pPr>
            <a:r>
              <a:rPr lang="en-GB" sz="2000" dirty="0"/>
              <a:t>What is the cheapest method to pay Steve? </a:t>
            </a:r>
            <a:endParaRPr lang="en-GB" sz="2000" dirty="0"/>
          </a:p>
          <a:p>
            <a:pPr marL="265430" indent="-265430">
              <a:buFont typeface="+mj-lt"/>
              <a:buAutoNum type="arabicPeriod" startAt="4"/>
            </a:pPr>
            <a:r>
              <a:rPr lang="en-GB" sz="2000" dirty="0"/>
              <a:t>Would you advise </a:t>
            </a:r>
            <a:r>
              <a:rPr lang="en-GB" sz="2000" dirty="0" err="1"/>
              <a:t>Spaza</a:t>
            </a:r>
            <a:r>
              <a:rPr lang="en-GB" sz="2000" dirty="0"/>
              <a:t> Health Shop to do a cash payment? Give reasons for your answer. </a:t>
            </a:r>
            <a:endParaRPr lang="en-GB" sz="2000" dirty="0"/>
          </a:p>
          <a:p>
            <a:pPr marL="265430" indent="-265430">
              <a:buFont typeface="+mj-lt"/>
              <a:buAutoNum type="arabicPeriod" startAt="4"/>
            </a:pPr>
            <a:r>
              <a:rPr lang="en-GB" sz="2000" dirty="0"/>
              <a:t>Which form of payment would you advise </a:t>
            </a:r>
            <a:r>
              <a:rPr lang="en-GB" sz="2000" dirty="0" err="1"/>
              <a:t>Spaza</a:t>
            </a:r>
            <a:r>
              <a:rPr lang="en-GB" sz="2000" dirty="0"/>
              <a:t> Health Shop to choose? Give reasons for your answer. </a:t>
            </a:r>
            <a:endParaRPr lang="en-GB" sz="2000" dirty="0"/>
          </a:p>
          <a:p>
            <a:pPr marL="0" indent="0">
              <a:buNone/>
            </a:pPr>
            <a:endParaRPr lang="en-GB"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61646" y="1430374"/>
            <a:ext cx="7202854" cy="4662393"/>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1" name="Group 10"/>
          <p:cNvGrpSpPr/>
          <p:nvPr/>
        </p:nvGrpSpPr>
        <p:grpSpPr>
          <a:xfrm>
            <a:off x="352501" y="1592782"/>
            <a:ext cx="1525437" cy="1416679"/>
            <a:chOff x="352501" y="1521403"/>
            <a:chExt cx="1525437" cy="1416679"/>
          </a:xfrm>
        </p:grpSpPr>
        <p:sp>
          <p:nvSpPr>
            <p:cNvPr id="12" name="Rectangle 11"/>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3" name="Picture 12"/>
            <p:cNvPicPr>
              <a:picLocks noChangeAspect="1"/>
            </p:cNvPicPr>
            <p:nvPr/>
          </p:nvPicPr>
          <p:blipFill rotWithShape="1">
            <a:blip r:embed="rId1" cstate="print">
              <a:extLst>
                <a:ext uri="{28A0092B-C50C-407E-A947-70E740481C1C}">
                  <a14:useLocalDpi xmlns:a14="http://schemas.microsoft.com/office/drawing/2010/main" val="0"/>
                </a:ext>
              </a:extLst>
            </a:blip>
            <a:srcRect l="29168" t="24147" r="25014" b="34038"/>
            <a:stretch>
              <a:fillRect/>
            </a:stretch>
          </p:blipFill>
          <p:spPr>
            <a:xfrm>
              <a:off x="628221" y="1769188"/>
              <a:ext cx="975600" cy="975598"/>
            </a:xfrm>
            <a:prstGeom prst="rect">
              <a:avLst/>
            </a:prstGeom>
          </p:spPr>
        </p:pic>
      </p:grpSp>
      <p:sp>
        <p:nvSpPr>
          <p:cNvPr id="2" name="Title 1"/>
          <p:cNvSpPr>
            <a:spLocks noGrp="1"/>
          </p:cNvSpPr>
          <p:nvPr>
            <p:ph type="title"/>
          </p:nvPr>
        </p:nvSpPr>
        <p:spPr/>
        <p:txBody>
          <a:bodyPr/>
          <a:lstStyle/>
          <a:p>
            <a:r>
              <a:rPr lang="en-ZA" dirty="0"/>
              <a:t>Example 11.2 page 218 </a:t>
            </a:r>
            <a:r>
              <a:rPr lang="en-ZA" sz="3200" dirty="0">
                <a:sym typeface="+mn-ea"/>
              </a:rPr>
              <a:t>continued ...</a:t>
            </a:r>
            <a:endParaRPr lang="en-GB" sz="32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11.3</a:t>
            </a:r>
            <a:endParaRPr lang="en-GB" dirty="0">
              <a:solidFill>
                <a:schemeClr val="bg1">
                  <a:lumMod val="65000"/>
                </a:schemeClr>
              </a:solidFill>
            </a:endParaRPr>
          </a:p>
        </p:txBody>
      </p:sp>
      <p:sp>
        <p:nvSpPr>
          <p:cNvPr id="9" name="Content Placeholder 2"/>
          <p:cNvSpPr>
            <a:spLocks noGrp="1"/>
          </p:cNvSpPr>
          <p:nvPr>
            <p:ph idx="1"/>
          </p:nvPr>
        </p:nvSpPr>
        <p:spPr>
          <a:xfrm>
            <a:off x="1967998" y="1818743"/>
            <a:ext cx="5975852" cy="3812987"/>
          </a:xfrm>
          <a:prstGeom prst="rect">
            <a:avLst/>
          </a:prstGeom>
        </p:spPr>
        <p:txBody>
          <a:bodyPr/>
          <a:lstStyle/>
          <a:p>
            <a:pPr marL="265430" indent="-265430">
              <a:spcBef>
                <a:spcPts val="600"/>
              </a:spcBef>
              <a:buFont typeface="+mj-lt"/>
              <a:buAutoNum type="arabicPeriod"/>
            </a:pPr>
            <a:r>
              <a:rPr lang="en-GB" sz="1800" dirty="0" smtClean="0"/>
              <a:t>R40,00 </a:t>
            </a:r>
            <a:endParaRPr lang="en-GB" sz="1800" dirty="0"/>
          </a:p>
          <a:p>
            <a:pPr marL="265430" indent="-265430">
              <a:spcBef>
                <a:spcPts val="600"/>
              </a:spcBef>
              <a:buFont typeface="+mj-lt"/>
              <a:buAutoNum type="arabicPeriod"/>
            </a:pPr>
            <a:r>
              <a:rPr lang="en-GB" sz="1800" dirty="0" smtClean="0"/>
              <a:t>a</a:t>
            </a:r>
            <a:r>
              <a:rPr lang="en-GB" sz="1800" dirty="0"/>
              <a:t>) </a:t>
            </a:r>
            <a:r>
              <a:rPr lang="en-GB" sz="1800" dirty="0" err="1"/>
              <a:t>Spaza</a:t>
            </a:r>
            <a:r>
              <a:rPr lang="en-GB" sz="1800" dirty="0"/>
              <a:t> Health Bar has to pay R18 450. The fee is R1,71 per R100 or part thereof</a:t>
            </a:r>
            <a:r>
              <a:rPr lang="en-GB" sz="1800" dirty="0" smtClean="0"/>
              <a:t>.</a:t>
            </a:r>
            <a:endParaRPr lang="en-GB" sz="1800" dirty="0"/>
          </a:p>
          <a:p>
            <a:pPr marL="265430" indent="-265430">
              <a:spcBef>
                <a:spcPts val="600"/>
              </a:spcBef>
              <a:buNone/>
            </a:pPr>
            <a:r>
              <a:rPr lang="en-GB" sz="1800" dirty="0" smtClean="0"/>
              <a:t>	= </a:t>
            </a:r>
            <a:r>
              <a:rPr lang="en-GB" sz="1800" dirty="0"/>
              <a:t>190 × R1,71 = R324,90 </a:t>
            </a:r>
            <a:endParaRPr lang="en-GB" sz="1800" dirty="0"/>
          </a:p>
          <a:p>
            <a:pPr marL="265430" indent="-265430">
              <a:spcBef>
                <a:spcPts val="600"/>
              </a:spcBef>
              <a:buNone/>
            </a:pPr>
            <a:r>
              <a:rPr lang="en-GB" sz="1800" dirty="0" smtClean="0"/>
              <a:t>	b</a:t>
            </a:r>
            <a:r>
              <a:rPr lang="en-GB" sz="1800" dirty="0"/>
              <a:t>) Steve would pay R8,40 + R1,48 per R100 or part thereof. </a:t>
            </a:r>
            <a:endParaRPr lang="en-GB" sz="1800" dirty="0"/>
          </a:p>
          <a:p>
            <a:pPr marL="447675" indent="0">
              <a:spcBef>
                <a:spcPts val="600"/>
              </a:spcBef>
              <a:buNone/>
              <a:tabLst>
                <a:tab pos="447675" algn="l"/>
              </a:tabLst>
            </a:pPr>
            <a:r>
              <a:rPr lang="pt-BR" sz="1800" dirty="0" smtClean="0"/>
              <a:t>R8,40 </a:t>
            </a:r>
            <a:r>
              <a:rPr lang="pt-BR" sz="1800" dirty="0"/>
              <a:t>+ () = R8,40 + (190 × R1,48) = R8,40 + R281,20 </a:t>
            </a:r>
            <a:endParaRPr lang="pt-BR" sz="1800" dirty="0"/>
          </a:p>
          <a:p>
            <a:pPr marL="447675" indent="0">
              <a:spcBef>
                <a:spcPts val="600"/>
              </a:spcBef>
              <a:buNone/>
              <a:tabLst>
                <a:tab pos="447675" algn="l"/>
              </a:tabLst>
            </a:pPr>
            <a:r>
              <a:rPr lang="en-GB" sz="1800" dirty="0" smtClean="0"/>
              <a:t>R289,60 </a:t>
            </a:r>
            <a:endParaRPr lang="en-GB" sz="1800" dirty="0"/>
          </a:p>
          <a:p>
            <a:pPr marL="265430" indent="-265430">
              <a:spcBef>
                <a:spcPts val="600"/>
              </a:spcBef>
              <a:buFont typeface="+mj-lt"/>
              <a:buAutoNum type="arabicPeriod" startAt="3"/>
            </a:pPr>
            <a:r>
              <a:rPr lang="en-GB" sz="1800" dirty="0" smtClean="0"/>
              <a:t>a</a:t>
            </a:r>
            <a:r>
              <a:rPr lang="en-GB" sz="1800" dirty="0"/>
              <a:t>) R4,00 </a:t>
            </a:r>
            <a:endParaRPr lang="en-GB" sz="1800" dirty="0"/>
          </a:p>
          <a:p>
            <a:pPr marL="447675" indent="-182880">
              <a:spcBef>
                <a:spcPts val="600"/>
              </a:spcBef>
              <a:buNone/>
            </a:pPr>
            <a:r>
              <a:rPr lang="en-GB" sz="1800" dirty="0" smtClean="0"/>
              <a:t>b</a:t>
            </a:r>
            <a:r>
              <a:rPr lang="en-GB" sz="1800" dirty="0"/>
              <a:t>) No charge </a:t>
            </a:r>
            <a:endParaRPr lang="en-GB" sz="1800" dirty="0"/>
          </a:p>
          <a:p>
            <a:pPr marL="265430" indent="-265430">
              <a:spcBef>
                <a:spcPts val="600"/>
              </a:spcBef>
              <a:buFont typeface="+mj-lt"/>
              <a:buAutoNum type="arabicPeriod" startAt="4"/>
            </a:pPr>
            <a:r>
              <a:rPr lang="en-GB" sz="1800" dirty="0" smtClean="0"/>
              <a:t>EFT </a:t>
            </a:r>
            <a:endParaRPr lang="en-GB" sz="1800" dirty="0"/>
          </a:p>
          <a:p>
            <a:pPr marL="265430" indent="-265430">
              <a:spcBef>
                <a:spcPts val="600"/>
              </a:spcBef>
              <a:buFont typeface="+mj-lt"/>
              <a:buAutoNum type="arabicPeriod" startAt="4"/>
            </a:pPr>
            <a:r>
              <a:rPr lang="en-GB" sz="1800" dirty="0" smtClean="0"/>
              <a:t>No</a:t>
            </a:r>
            <a:r>
              <a:rPr lang="en-GB" sz="1800" dirty="0"/>
              <a:t>. It carries the highest bank charges, and it would be very dangerous to transact in such a large amount of cash. </a:t>
            </a:r>
            <a:endParaRPr lang="en-GB" sz="1800" dirty="0"/>
          </a:p>
          <a:p>
            <a:pPr marL="265430" indent="-265430">
              <a:spcBef>
                <a:spcPts val="600"/>
              </a:spcBef>
              <a:buFont typeface="+mj-lt"/>
              <a:buAutoNum type="arabicPeriod" startAt="4"/>
            </a:pPr>
            <a:r>
              <a:rPr lang="en-GB" sz="1800" dirty="0" smtClean="0"/>
              <a:t>An </a:t>
            </a:r>
            <a:r>
              <a:rPr lang="en-GB" sz="1800" dirty="0"/>
              <a:t>EFT would be the cheapest and safest way to pay Steve. </a:t>
            </a:r>
            <a:endParaRPr lang="en-GB" sz="1800" dirty="0"/>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885" y="1838216"/>
            <a:ext cx="3255506" cy="384670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fade">
                                      <p:cBhvr>
                                        <p:cTn id="28" dur="500"/>
                                        <p:tgtEl>
                                          <p:spTgt spid="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fade">
                                      <p:cBhvr>
                                        <p:cTn id="33" dur="500"/>
                                        <p:tgtEl>
                                          <p:spTgt spid="9">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xEl>
                                              <p:pRg st="3" end="3"/>
                                            </p:txEl>
                                          </p:spTgt>
                                        </p:tgtEl>
                                        <p:attrNameLst>
                                          <p:attrName>style.visibility</p:attrName>
                                        </p:attrNameLst>
                                      </p:cBhvr>
                                      <p:to>
                                        <p:strVal val="visible"/>
                                      </p:to>
                                    </p:set>
                                    <p:animEffect transition="in" filter="fade">
                                      <p:cBhvr>
                                        <p:cTn id="38" dur="500"/>
                                        <p:tgtEl>
                                          <p:spTgt spid="9">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animEffect transition="in" filter="fade">
                                      <p:cBhvr>
                                        <p:cTn id="43" dur="500"/>
                                        <p:tgtEl>
                                          <p:spTgt spid="9">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txEl>
                                              <p:pRg st="5" end="5"/>
                                            </p:txEl>
                                          </p:spTgt>
                                        </p:tgtEl>
                                        <p:attrNameLst>
                                          <p:attrName>style.visibility</p:attrName>
                                        </p:attrNameLst>
                                      </p:cBhvr>
                                      <p:to>
                                        <p:strVal val="visible"/>
                                      </p:to>
                                    </p:set>
                                    <p:animEffect transition="in" filter="fade">
                                      <p:cBhvr>
                                        <p:cTn id="48" dur="500"/>
                                        <p:tgtEl>
                                          <p:spTgt spid="9">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xEl>
                                              <p:pRg st="6" end="6"/>
                                            </p:txEl>
                                          </p:spTgt>
                                        </p:tgtEl>
                                        <p:attrNameLst>
                                          <p:attrName>style.visibility</p:attrName>
                                        </p:attrNameLst>
                                      </p:cBhvr>
                                      <p:to>
                                        <p:strVal val="visible"/>
                                      </p:to>
                                    </p:set>
                                    <p:animEffect transition="in" filter="fade">
                                      <p:cBhvr>
                                        <p:cTn id="53" dur="500"/>
                                        <p:tgtEl>
                                          <p:spTgt spid="9">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9">
                                            <p:txEl>
                                              <p:pRg st="7" end="7"/>
                                            </p:txEl>
                                          </p:spTgt>
                                        </p:tgtEl>
                                        <p:attrNameLst>
                                          <p:attrName>style.visibility</p:attrName>
                                        </p:attrNameLst>
                                      </p:cBhvr>
                                      <p:to>
                                        <p:strVal val="visible"/>
                                      </p:to>
                                    </p:set>
                                    <p:animEffect transition="in" filter="fade">
                                      <p:cBhvr>
                                        <p:cTn id="58" dur="500"/>
                                        <p:tgtEl>
                                          <p:spTgt spid="9">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9">
                                            <p:txEl>
                                              <p:pRg st="8" end="8"/>
                                            </p:txEl>
                                          </p:spTgt>
                                        </p:tgtEl>
                                        <p:attrNameLst>
                                          <p:attrName>style.visibility</p:attrName>
                                        </p:attrNameLst>
                                      </p:cBhvr>
                                      <p:to>
                                        <p:strVal val="visible"/>
                                      </p:to>
                                    </p:set>
                                    <p:animEffect transition="in" filter="fade">
                                      <p:cBhvr>
                                        <p:cTn id="63" dur="500"/>
                                        <p:tgtEl>
                                          <p:spTgt spid="9">
                                            <p:txEl>
                                              <p:pRg st="8" end="8"/>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9">
                                            <p:txEl>
                                              <p:pRg st="9" end="9"/>
                                            </p:txEl>
                                          </p:spTgt>
                                        </p:tgtEl>
                                        <p:attrNameLst>
                                          <p:attrName>style.visibility</p:attrName>
                                        </p:attrNameLst>
                                      </p:cBhvr>
                                      <p:to>
                                        <p:strVal val="visible"/>
                                      </p:to>
                                    </p:set>
                                    <p:animEffect transition="in" filter="fade">
                                      <p:cBhvr>
                                        <p:cTn id="68" dur="500"/>
                                        <p:tgtEl>
                                          <p:spTgt spid="9">
                                            <p:txEl>
                                              <p:pRg st="9" end="9"/>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9">
                                            <p:txEl>
                                              <p:pRg st="10" end="10"/>
                                            </p:txEl>
                                          </p:spTgt>
                                        </p:tgtEl>
                                        <p:attrNameLst>
                                          <p:attrName>style.visibility</p:attrName>
                                        </p:attrNameLst>
                                      </p:cBhvr>
                                      <p:to>
                                        <p:strVal val="visible"/>
                                      </p:to>
                                    </p:set>
                                    <p:animEffect transition="in" filter="fade">
                                      <p:cBhvr>
                                        <p:cTn id="73"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ZA" dirty="0" smtClean="0"/>
              <a:t>Unit 11.3 </a:t>
            </a:r>
            <a:endParaRPr lang="en-ZA" dirty="0"/>
          </a:p>
        </p:txBody>
      </p:sp>
      <p:sp>
        <p:nvSpPr>
          <p:cNvPr id="3" name="Content Placeholder 2"/>
          <p:cNvSpPr>
            <a:spLocks noGrp="1"/>
          </p:cNvSpPr>
          <p:nvPr>
            <p:ph sz="quarter" idx="10"/>
          </p:nvPr>
        </p:nvSpPr>
        <p:spPr/>
        <p:txBody>
          <a:bodyPr/>
          <a:lstStyle/>
          <a:p>
            <a:r>
              <a:rPr lang="en-ZA" dirty="0" smtClean="0"/>
              <a:t>Exercise 11.3</a:t>
            </a:r>
            <a:endParaRPr lang="en-ZA" dirty="0"/>
          </a:p>
        </p:txBody>
      </p:sp>
      <p:sp>
        <p:nvSpPr>
          <p:cNvPr id="4" name="Text Placeholder 3"/>
          <p:cNvSpPr>
            <a:spLocks noGrp="1"/>
          </p:cNvSpPr>
          <p:nvPr>
            <p:ph type="body" idx="11"/>
          </p:nvPr>
        </p:nvSpPr>
        <p:spPr/>
        <p:txBody>
          <a:bodyPr/>
          <a:lstStyle/>
          <a:p>
            <a:r>
              <a:rPr lang="en-US" altLang="en-US" sz="2000" dirty="0"/>
              <a:t>Complete </a:t>
            </a:r>
            <a:r>
              <a:rPr lang="en-US" altLang="en-US" sz="2000" b="1" dirty="0"/>
              <a:t>Exercise </a:t>
            </a:r>
            <a:r>
              <a:rPr lang="en-US" altLang="en-US" sz="2000" b="1" dirty="0" smtClean="0"/>
              <a:t>11.3 </a:t>
            </a:r>
            <a:r>
              <a:rPr lang="en-US" altLang="en-US" sz="2000" dirty="0"/>
              <a:t>on </a:t>
            </a:r>
            <a:r>
              <a:rPr lang="en-US" altLang="en-US" sz="2000" b="1" dirty="0"/>
              <a:t>page </a:t>
            </a:r>
            <a:r>
              <a:rPr lang="en-US" altLang="en-US" sz="2000" b="1" dirty="0" smtClean="0"/>
              <a:t>2</a:t>
            </a:r>
            <a:r>
              <a:rPr lang="en-ZA" altLang="en-US" sz="2000" b="1" dirty="0" smtClean="0"/>
              <a:t>19</a:t>
            </a:r>
            <a:r>
              <a:rPr lang="en-US" altLang="en-US" sz="2000" b="1" dirty="0" smtClean="0"/>
              <a:t> </a:t>
            </a:r>
            <a:r>
              <a:rPr lang="en-US" altLang="en-US" sz="2000" dirty="0"/>
              <a:t>of your Student’s Book</a:t>
            </a:r>
            <a:endParaRPr lang="en-US" altLang="en-US"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Comparing bank charges and service </a:t>
            </a:r>
            <a:r>
              <a:rPr lang="en-ZA" dirty="0" smtClean="0"/>
              <a:t>fees</a:t>
            </a:r>
            <a:endParaRPr lang="en-GB" dirty="0"/>
          </a:p>
        </p:txBody>
      </p:sp>
      <p:sp>
        <p:nvSpPr>
          <p:cNvPr id="3" name="Content Placeholder 2"/>
          <p:cNvSpPr>
            <a:spLocks noGrp="1"/>
          </p:cNvSpPr>
          <p:nvPr>
            <p:ph idx="1"/>
          </p:nvPr>
        </p:nvSpPr>
        <p:spPr/>
        <p:txBody>
          <a:bodyPr/>
          <a:lstStyle/>
          <a:p>
            <a:pPr marL="182880" indent="-182880">
              <a:buFont typeface="Arial" panose="020B0604020202020204" pitchFamily="34" charset="0"/>
              <a:buChar char="•"/>
            </a:pPr>
            <a:r>
              <a:rPr lang="en-ZA" dirty="0"/>
              <a:t>Choosing the best pricing option to suit your business needs could save a considerable amount in bank chares every month.</a:t>
            </a:r>
            <a:endParaRPr lang="en-ZA" dirty="0"/>
          </a:p>
          <a:p>
            <a:pPr marL="182880" indent="-182880">
              <a:buFont typeface="Arial" panose="020B0604020202020204" pitchFamily="34" charset="0"/>
              <a:buChar char="•"/>
            </a:pPr>
            <a:endParaRPr lang="en-ZA" dirty="0"/>
          </a:p>
          <a:p>
            <a:pPr marL="182880" indent="-182880">
              <a:buFont typeface="Arial" panose="020B0604020202020204" pitchFamily="34" charset="0"/>
              <a:buChar char="•"/>
            </a:pPr>
            <a:r>
              <a:rPr lang="en-ZA" dirty="0"/>
              <a:t>Most banks have two options available for businesses, namely:</a:t>
            </a:r>
            <a:endParaRPr lang="en-ZA" dirty="0"/>
          </a:p>
          <a:p>
            <a:pPr marL="182880" indent="-182880">
              <a:buFont typeface="Arial" panose="020B0604020202020204" pitchFamily="34" charset="0"/>
              <a:buChar char="•"/>
            </a:pPr>
            <a:endParaRPr lang="en-ZA" dirty="0"/>
          </a:p>
          <a:p>
            <a:pPr marL="182880" indent="-182880">
              <a:buFont typeface="Arial" panose="020B0604020202020204" pitchFamily="34" charset="0"/>
              <a:buChar char="•"/>
            </a:pPr>
            <a:endParaRPr lang="en-ZA" dirty="0" smtClean="0"/>
          </a:p>
          <a:p>
            <a:pPr marL="357505" indent="-182880">
              <a:buFont typeface="Arial" panose="020B0604020202020204" pitchFamily="34" charset="0"/>
              <a:buChar char="•"/>
            </a:pPr>
            <a:r>
              <a:rPr lang="en-ZA" dirty="0" smtClean="0"/>
              <a:t>A </a:t>
            </a:r>
            <a:r>
              <a:rPr lang="en-ZA" dirty="0"/>
              <a:t>fixed monthly fee for a limited number of transactions.</a:t>
            </a:r>
            <a:endParaRPr lang="en-ZA" dirty="0"/>
          </a:p>
          <a:p>
            <a:pPr marL="357505" indent="-182880">
              <a:buFont typeface="Arial" panose="020B0604020202020204" pitchFamily="34" charset="0"/>
              <a:buChar char="•"/>
            </a:pPr>
            <a:endParaRPr lang="en-ZA" dirty="0"/>
          </a:p>
          <a:p>
            <a:pPr marL="357505" indent="-182880">
              <a:buFont typeface="Arial" panose="020B0604020202020204" pitchFamily="34" charset="0"/>
              <a:buChar char="•"/>
            </a:pPr>
            <a:r>
              <a:rPr lang="en-ZA" dirty="0" smtClean="0"/>
              <a:t>A </a:t>
            </a:r>
            <a:r>
              <a:rPr lang="en-ZA" dirty="0"/>
              <a:t>schedule of fees for different </a:t>
            </a:r>
            <a:r>
              <a:rPr lang="en-ZA" dirty="0" smtClean="0"/>
              <a:t>transactions. You </a:t>
            </a:r>
            <a:r>
              <a:rPr lang="en-ZA" dirty="0"/>
              <a:t>pay for what you use.</a:t>
            </a:r>
            <a:endParaRPr lang="en-ZA" dirty="0"/>
          </a:p>
          <a:p>
            <a:pPr marL="182880" indent="-182880">
              <a:buFont typeface="Arial" panose="020B0604020202020204" pitchFamily="34" charset="0"/>
              <a:buChar char="•"/>
            </a:pPr>
            <a:endParaRPr lang="en-GB" dirty="0"/>
          </a:p>
        </p:txBody>
      </p:sp>
      <p:sp>
        <p:nvSpPr>
          <p:cNvPr id="4" name="Text Placeholder 3"/>
          <p:cNvSpPr>
            <a:spLocks noGrp="1"/>
          </p:cNvSpPr>
          <p:nvPr>
            <p:ph type="body" sz="quarter" idx="10"/>
          </p:nvPr>
        </p:nvSpPr>
        <p:spPr/>
        <p:txBody>
          <a:bodyPr/>
          <a:lstStyle/>
          <a:p>
            <a:r>
              <a:rPr lang="en-ZA" dirty="0"/>
              <a:t>Unit </a:t>
            </a:r>
            <a:r>
              <a:rPr lang="en-ZA" dirty="0" smtClean="0"/>
              <a:t>11.4</a:t>
            </a:r>
            <a:endParaRPr lang="en-GB" dirty="0"/>
          </a:p>
        </p:txBody>
      </p:sp>
      <p:sp>
        <p:nvSpPr>
          <p:cNvPr id="5" name="TextBox 4"/>
          <p:cNvSpPr txBox="1"/>
          <p:nvPr/>
        </p:nvSpPr>
        <p:spPr>
          <a:xfrm>
            <a:off x="427618" y="3812586"/>
            <a:ext cx="7568040" cy="400110"/>
          </a:xfrm>
          <a:prstGeom prst="rect">
            <a:avLst/>
          </a:prstGeom>
          <a:solidFill>
            <a:srgbClr val="9DCC47"/>
          </a:solidFill>
        </p:spPr>
        <p:txBody>
          <a:bodyPr wrap="square" rtlCol="0">
            <a:spAutoFit/>
          </a:bodyPr>
          <a:lstStyle/>
          <a:p>
            <a:pPr marL="92075"/>
            <a:r>
              <a:rPr lang="en-ZA" sz="2000" b="1" dirty="0" smtClean="0">
                <a:solidFill>
                  <a:schemeClr val="bg1"/>
                </a:solidFill>
                <a:sym typeface="+mn-ea"/>
              </a:rPr>
              <a:t>Option 1</a:t>
            </a:r>
            <a:endParaRPr lang="en-ZA" sz="2000" b="1" dirty="0">
              <a:solidFill>
                <a:schemeClr val="bg1"/>
              </a:solidFill>
              <a:sym typeface="+mn-ea"/>
            </a:endParaRPr>
          </a:p>
        </p:txBody>
      </p:sp>
      <p:sp>
        <p:nvSpPr>
          <p:cNvPr id="6" name="TextBox 5"/>
          <p:cNvSpPr txBox="1"/>
          <p:nvPr/>
        </p:nvSpPr>
        <p:spPr>
          <a:xfrm>
            <a:off x="427618" y="4608594"/>
            <a:ext cx="7568040" cy="400110"/>
          </a:xfrm>
          <a:prstGeom prst="rect">
            <a:avLst/>
          </a:prstGeom>
          <a:solidFill>
            <a:srgbClr val="9DCC47"/>
          </a:solidFill>
        </p:spPr>
        <p:txBody>
          <a:bodyPr wrap="square" rtlCol="0">
            <a:spAutoFit/>
          </a:bodyPr>
          <a:lstStyle/>
          <a:p>
            <a:pPr marL="92075"/>
            <a:r>
              <a:rPr lang="en-ZA" sz="2000" b="1" dirty="0" smtClean="0">
                <a:solidFill>
                  <a:schemeClr val="bg1"/>
                </a:solidFill>
                <a:sym typeface="+mn-ea"/>
              </a:rPr>
              <a:t>Option 2</a:t>
            </a:r>
            <a:endParaRPr lang="en-ZA" sz="2000" b="1" dirty="0">
              <a:solidFill>
                <a:schemeClr val="bg1"/>
              </a:solidFill>
              <a:sym typeface="+mn-ea"/>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 </a:t>
            </a:r>
            <a:r>
              <a:rPr lang="en-ZA" dirty="0">
                <a:sym typeface="+mn-ea"/>
              </a:rPr>
              <a:t>11.3 page 221 </a:t>
            </a:r>
            <a:endParaRPr lang="en-GB" sz="32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11.4</a:t>
            </a:r>
            <a:endParaRPr lang="en-GB" dirty="0">
              <a:solidFill>
                <a:schemeClr val="bg1">
                  <a:lumMod val="65000"/>
                </a:schemeClr>
              </a:solidFill>
            </a:endParaRPr>
          </a:p>
        </p:txBody>
      </p:sp>
      <p:sp>
        <p:nvSpPr>
          <p:cNvPr id="6" name="Rectangle 5"/>
          <p:cNvSpPr/>
          <p:nvPr/>
        </p:nvSpPr>
        <p:spPr>
          <a:xfrm>
            <a:off x="863600" y="1430374"/>
            <a:ext cx="7200900" cy="4698963"/>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7" name="Rectangle 6"/>
          <p:cNvSpPr/>
          <p:nvPr/>
        </p:nvSpPr>
        <p:spPr>
          <a:xfrm>
            <a:off x="352501" y="1592782"/>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p:cNvPicPr>
            <a:picLocks noChangeAspect="1"/>
          </p:cNvPicPr>
          <p:nvPr/>
        </p:nvPicPr>
        <p:blipFill rotWithShape="1">
          <a:blip r:embed="rId1" cstate="print">
            <a:extLst>
              <a:ext uri="{28A0092B-C50C-407E-A947-70E740481C1C}">
                <a14:useLocalDpi xmlns:a14="http://schemas.microsoft.com/office/drawing/2010/main" val="0"/>
              </a:ext>
            </a:extLst>
          </a:blip>
          <a:srcRect l="28341" t="21938" r="24354" b="31691"/>
          <a:stretch>
            <a:fillRect/>
          </a:stretch>
        </p:blipFill>
        <p:spPr>
          <a:xfrm>
            <a:off x="626636" y="1802741"/>
            <a:ext cx="977166" cy="1010861"/>
          </a:xfrm>
          <a:prstGeom prst="rect">
            <a:avLst/>
          </a:prstGeom>
        </p:spPr>
      </p:pic>
      <p:sp>
        <p:nvSpPr>
          <p:cNvPr id="9" name="Content Placeholder 2"/>
          <p:cNvSpPr>
            <a:spLocks noGrp="1"/>
          </p:cNvSpPr>
          <p:nvPr>
            <p:ph idx="1"/>
          </p:nvPr>
        </p:nvSpPr>
        <p:spPr>
          <a:xfrm>
            <a:off x="1967998" y="1654151"/>
            <a:ext cx="6096502" cy="3812987"/>
          </a:xfrm>
          <a:prstGeom prst="rect">
            <a:avLst/>
          </a:prstGeom>
        </p:spPr>
        <p:txBody>
          <a:bodyPr/>
          <a:lstStyle/>
          <a:p>
            <a:pPr marL="0" indent="0">
              <a:lnSpc>
                <a:spcPct val="80000"/>
              </a:lnSpc>
              <a:buNone/>
            </a:pPr>
            <a:r>
              <a:rPr lang="en-ZA" altLang="en-GB" sz="1800" dirty="0" smtClean="0"/>
              <a:t>Here </a:t>
            </a:r>
            <a:r>
              <a:rPr lang="en-GB" sz="1800" dirty="0"/>
              <a:t>is a different payment structure for </a:t>
            </a:r>
            <a:r>
              <a:rPr lang="en-ZA" altLang="en-GB" sz="1800" dirty="0"/>
              <a:t>a </a:t>
            </a:r>
            <a:r>
              <a:rPr lang="en-GB" sz="1800" dirty="0"/>
              <a:t>bank </a:t>
            </a:r>
            <a:endParaRPr lang="en-GB" sz="1800" dirty="0"/>
          </a:p>
          <a:p>
            <a:pPr marL="0" indent="0">
              <a:lnSpc>
                <a:spcPct val="80000"/>
              </a:lnSpc>
              <a:buNone/>
            </a:pPr>
            <a:r>
              <a:rPr lang="en-GB" sz="1800" b="1" dirty="0"/>
              <a:t>Bank 1 – Fixed fee structure </a:t>
            </a:r>
            <a:endParaRPr lang="en-GB" sz="1800" dirty="0"/>
          </a:p>
          <a:p>
            <a:pPr marL="447675">
              <a:lnSpc>
                <a:spcPct val="70000"/>
              </a:lnSpc>
              <a:buNone/>
            </a:pPr>
            <a:r>
              <a:rPr lang="en-GB" sz="1800" dirty="0"/>
              <a:t>You pay a fixed fee of R215 per month. </a:t>
            </a:r>
            <a:endParaRPr lang="en-GB" sz="1800" dirty="0"/>
          </a:p>
          <a:p>
            <a:pPr marL="447675">
              <a:lnSpc>
                <a:spcPct val="70000"/>
              </a:lnSpc>
              <a:buNone/>
            </a:pPr>
            <a:r>
              <a:rPr lang="en-GB" sz="1800" dirty="0"/>
              <a:t>You get</a:t>
            </a:r>
            <a:r>
              <a:rPr lang="en-ZA" altLang="en-GB" sz="1800" dirty="0"/>
              <a:t>:</a:t>
            </a:r>
            <a:r>
              <a:rPr lang="en-GB" sz="1800" dirty="0"/>
              <a:t> </a:t>
            </a:r>
            <a:endParaRPr lang="en-GB" sz="1800" dirty="0"/>
          </a:p>
          <a:p>
            <a:pPr marL="173355" indent="-153670">
              <a:lnSpc>
                <a:spcPct val="70000"/>
              </a:lnSpc>
              <a:buFont typeface="Arial" panose="020B0604020202020204" pitchFamily="34" charset="0"/>
              <a:buChar char="•"/>
            </a:pPr>
            <a:r>
              <a:rPr lang="en-GB" sz="1800" dirty="0" smtClean="0"/>
              <a:t> 30 </a:t>
            </a:r>
            <a:r>
              <a:rPr lang="en-GB" sz="1800" dirty="0"/>
              <a:t>electronic debit transactions that include: </a:t>
            </a:r>
            <a:endParaRPr lang="en-GB" sz="1800" dirty="0"/>
          </a:p>
          <a:p>
            <a:pPr marL="497205" indent="-297180">
              <a:lnSpc>
                <a:spcPct val="70000"/>
              </a:lnSpc>
              <a:buFont typeface="Arial" panose="020B0604020202020204" pitchFamily="34" charset="0"/>
              <a:buChar char="•"/>
            </a:pPr>
            <a:r>
              <a:rPr lang="en-GB" sz="1600" dirty="0"/>
              <a:t>a maximum of 5 ATM cash withdrawals</a:t>
            </a:r>
            <a:r>
              <a:rPr lang="en-GB" sz="1800" dirty="0"/>
              <a:t> </a:t>
            </a:r>
            <a:endParaRPr lang="en-GB" sz="1800" dirty="0"/>
          </a:p>
          <a:p>
            <a:pPr marL="225425" lvl="1" indent="284480">
              <a:lnSpc>
                <a:spcPct val="80000"/>
              </a:lnSpc>
            </a:pPr>
            <a:r>
              <a:rPr lang="en-GB" sz="1600" dirty="0"/>
              <a:t>cash deposits up to R50 000 </a:t>
            </a:r>
            <a:endParaRPr lang="en-GB" sz="1600" dirty="0"/>
          </a:p>
          <a:p>
            <a:pPr marL="225425" lvl="1" indent="284480">
              <a:lnSpc>
                <a:spcPct val="80000"/>
              </a:lnSpc>
            </a:pPr>
            <a:r>
              <a:rPr lang="en-GB" sz="1600" dirty="0"/>
              <a:t>unlimited cheque card purchases </a:t>
            </a:r>
            <a:endParaRPr lang="en-GB" sz="1600" dirty="0"/>
          </a:p>
          <a:p>
            <a:pPr marL="225425" lvl="1" indent="284480">
              <a:lnSpc>
                <a:spcPct val="80000"/>
              </a:lnSpc>
            </a:pPr>
            <a:r>
              <a:rPr lang="en-GB" sz="1600" dirty="0"/>
              <a:t>unlimited transfers and prepaid purchase </a:t>
            </a:r>
            <a:endParaRPr lang="en-GB" sz="1600" dirty="0"/>
          </a:p>
          <a:p>
            <a:pPr marL="225425" lvl="1" indent="284480">
              <a:lnSpc>
                <a:spcPct val="80000"/>
              </a:lnSpc>
            </a:pPr>
            <a:r>
              <a:rPr lang="en-GB" sz="1600" dirty="0" smtClean="0"/>
              <a:t>Excess </a:t>
            </a:r>
            <a:r>
              <a:rPr lang="en-GB" sz="1600" dirty="0"/>
              <a:t>electronic debit transactions @ R18,00 per transaction </a:t>
            </a:r>
            <a:endParaRPr lang="en-GB" sz="1600" dirty="0"/>
          </a:p>
          <a:p>
            <a:pPr marL="225425" indent="-180340">
              <a:lnSpc>
                <a:spcPct val="70000"/>
              </a:lnSpc>
            </a:pPr>
            <a:r>
              <a:rPr lang="en-GB" sz="1800" dirty="0" smtClean="0"/>
              <a:t>Excess </a:t>
            </a:r>
            <a:r>
              <a:rPr lang="en-GB" sz="1800" dirty="0"/>
              <a:t>cash deposits @ R3,75 + R0,60 per R100,00 or part thereof </a:t>
            </a:r>
            <a:endParaRPr lang="en-GB" sz="1800" dirty="0"/>
          </a:p>
          <a:p>
            <a:pPr marL="225425" indent="-180340">
              <a:lnSpc>
                <a:spcPct val="70000"/>
              </a:lnSpc>
            </a:pPr>
            <a:r>
              <a:rPr lang="en-GB" sz="1800" dirty="0" smtClean="0"/>
              <a:t>Debit </a:t>
            </a:r>
            <a:r>
              <a:rPr lang="en-GB" sz="1800" dirty="0"/>
              <a:t>orders charged at normal rate </a:t>
            </a:r>
            <a:endParaRPr lang="en-GB" sz="1800" dirty="0"/>
          </a:p>
          <a:p>
            <a:pPr marL="225425" indent="-180340">
              <a:lnSpc>
                <a:spcPct val="70000"/>
              </a:lnSpc>
            </a:pPr>
            <a:r>
              <a:rPr lang="en-GB" sz="1800" dirty="0" smtClean="0"/>
              <a:t>Petrol </a:t>
            </a:r>
            <a:r>
              <a:rPr lang="en-GB" sz="1800" dirty="0"/>
              <a:t>card payments charged at normal rate </a:t>
            </a:r>
            <a:endParaRPr lang="en-GB" sz="1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 </a:t>
            </a:r>
            <a:r>
              <a:rPr lang="en-ZA" dirty="0">
                <a:sym typeface="+mn-ea"/>
              </a:rPr>
              <a:t>11.3 page 221 </a:t>
            </a:r>
            <a:r>
              <a:rPr lang="en-ZA" sz="3200" dirty="0">
                <a:sym typeface="+mn-ea"/>
              </a:rPr>
              <a:t>continued ...</a:t>
            </a:r>
            <a:endParaRPr lang="en-GB" sz="32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11.4</a:t>
            </a:r>
            <a:endParaRPr lang="en-GB" dirty="0">
              <a:solidFill>
                <a:schemeClr val="bg1">
                  <a:lumMod val="65000"/>
                </a:schemeClr>
              </a:solidFill>
            </a:endParaRPr>
          </a:p>
        </p:txBody>
      </p:sp>
      <p:sp>
        <p:nvSpPr>
          <p:cNvPr id="6" name="Rectangle 5"/>
          <p:cNvSpPr/>
          <p:nvPr/>
        </p:nvSpPr>
        <p:spPr>
          <a:xfrm>
            <a:off x="863600" y="1430374"/>
            <a:ext cx="7200900" cy="4698963"/>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7" name="Rectangle 6"/>
          <p:cNvSpPr/>
          <p:nvPr/>
        </p:nvSpPr>
        <p:spPr>
          <a:xfrm>
            <a:off x="352501" y="1592782"/>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p:cNvPicPr>
            <a:picLocks noChangeAspect="1"/>
          </p:cNvPicPr>
          <p:nvPr/>
        </p:nvPicPr>
        <p:blipFill rotWithShape="1">
          <a:blip r:embed="rId1" cstate="print">
            <a:extLst>
              <a:ext uri="{28A0092B-C50C-407E-A947-70E740481C1C}">
                <a14:useLocalDpi xmlns:a14="http://schemas.microsoft.com/office/drawing/2010/main" val="0"/>
              </a:ext>
            </a:extLst>
          </a:blip>
          <a:srcRect l="28341" t="21938" r="24354" b="31691"/>
          <a:stretch>
            <a:fillRect/>
          </a:stretch>
        </p:blipFill>
        <p:spPr>
          <a:xfrm>
            <a:off x="626636" y="1802741"/>
            <a:ext cx="977166" cy="1010861"/>
          </a:xfrm>
          <a:prstGeom prst="rect">
            <a:avLst/>
          </a:prstGeom>
        </p:spPr>
      </p:pic>
      <p:sp>
        <p:nvSpPr>
          <p:cNvPr id="9" name="Content Placeholder 2"/>
          <p:cNvSpPr>
            <a:spLocks noGrp="1"/>
          </p:cNvSpPr>
          <p:nvPr>
            <p:ph idx="1"/>
          </p:nvPr>
        </p:nvSpPr>
        <p:spPr>
          <a:xfrm>
            <a:off x="1967998" y="1654151"/>
            <a:ext cx="6096502" cy="4262017"/>
          </a:xfrm>
          <a:prstGeom prst="rect">
            <a:avLst/>
          </a:prstGeom>
        </p:spPr>
        <p:txBody>
          <a:bodyPr/>
          <a:lstStyle/>
          <a:p>
            <a:pPr marL="265430" indent="-265430">
              <a:buFont typeface="+mj-lt"/>
              <a:buAutoNum type="arabicPeriod"/>
            </a:pPr>
            <a:r>
              <a:rPr lang="en-GB" sz="1800" dirty="0" smtClean="0"/>
              <a:t>Calculate </a:t>
            </a:r>
            <a:r>
              <a:rPr lang="en-GB" sz="1800" dirty="0"/>
              <a:t>Steve’s bank fees if he chooses the fixed rate from Bank 1. </a:t>
            </a:r>
            <a:endParaRPr lang="en-GB" sz="1800" dirty="0"/>
          </a:p>
          <a:p>
            <a:pPr marL="265430" indent="-265430">
              <a:lnSpc>
                <a:spcPct val="80000"/>
              </a:lnSpc>
              <a:buFont typeface="+mj-lt"/>
              <a:buAutoNum type="arabicPeriod"/>
            </a:pPr>
            <a:r>
              <a:rPr lang="en-GB" sz="1800" dirty="0" smtClean="0"/>
              <a:t>Some </a:t>
            </a:r>
            <a:r>
              <a:rPr lang="en-GB" sz="1800" dirty="0"/>
              <a:t>banks structure their fees differently. This Business Essentials package costs R199,00 per month. Calculate Steve’s bank fees if he chose this option</a:t>
            </a:r>
            <a:r>
              <a:rPr lang="en-GB" sz="1800" dirty="0" smtClean="0"/>
              <a:t>.</a:t>
            </a:r>
            <a:endParaRPr lang="en-GB" sz="1800" dirty="0" smtClean="0"/>
          </a:p>
          <a:p>
            <a:pPr marL="0" indent="0">
              <a:buNone/>
            </a:pPr>
            <a:endParaRPr lang="en-ZA" sz="1800" dirty="0"/>
          </a:p>
          <a:p>
            <a:pPr marL="0" indent="0">
              <a:buNone/>
            </a:pPr>
            <a:endParaRPr lang="en-GB" sz="1800" dirty="0" smtClean="0"/>
          </a:p>
          <a:p>
            <a:pPr marL="0" indent="0">
              <a:buNone/>
            </a:pPr>
            <a:endParaRPr lang="en-ZA" sz="1800" b="1" dirty="0"/>
          </a:p>
        </p:txBody>
      </p:sp>
      <p:graphicFrame>
        <p:nvGraphicFramePr>
          <p:cNvPr id="3" name="Table 2"/>
          <p:cNvGraphicFramePr>
            <a:graphicFrameLocks noGrp="1"/>
          </p:cNvGraphicFramePr>
          <p:nvPr/>
        </p:nvGraphicFramePr>
        <p:xfrm>
          <a:off x="1967998" y="3133281"/>
          <a:ext cx="5850255" cy="2895600"/>
        </p:xfrm>
        <a:graphic>
          <a:graphicData uri="http://schemas.openxmlformats.org/drawingml/2006/table">
            <a:tbl>
              <a:tblPr firstRow="1" bandRow="1">
                <a:tableStyleId>{5C22544A-7EE6-4342-B048-85BDC9FD1C3A}</a:tableStyleId>
              </a:tblPr>
              <a:tblGrid>
                <a:gridCol w="3136265"/>
                <a:gridCol w="2713857"/>
              </a:tblGrid>
              <a:tr h="247829">
                <a:tc>
                  <a:txBody>
                    <a:bodyPr/>
                    <a:lstStyle/>
                    <a:p>
                      <a:r>
                        <a:rPr lang="en-GB" sz="1400" b="1" i="0" u="none" strike="noStrike" kern="1200" baseline="0" dirty="0" smtClean="0">
                          <a:solidFill>
                            <a:schemeClr val="tx1"/>
                          </a:solidFill>
                          <a:latin typeface="Arial Narrow" panose="020B0606020202030204" charset="0"/>
                          <a:ea typeface="+mn-ea"/>
                          <a:cs typeface="+mn-cs"/>
                        </a:rPr>
                        <a:t>Transaction Type </a:t>
                      </a:r>
                      <a:r>
                        <a:rPr lang="en-GB" sz="1400" b="0" i="0" u="none" strike="noStrike" kern="1200" baseline="0" dirty="0" smtClean="0">
                          <a:solidFill>
                            <a:schemeClr val="tx1"/>
                          </a:solidFill>
                          <a:latin typeface="Arial Narrow" panose="020B0606020202030204" charset="0"/>
                          <a:ea typeface="+mn-ea"/>
                          <a:cs typeface="+mn-cs"/>
                        </a:rPr>
                        <a:t>	</a:t>
                      </a:r>
                      <a:endParaRPr lang="en-GB" sz="1400" b="0" i="0" u="none" strike="noStrike" kern="1200" baseline="0" dirty="0" smtClean="0">
                        <a:solidFill>
                          <a:schemeClr val="tx1"/>
                        </a:solidFill>
                        <a:latin typeface="Arial Narrow" panose="020B0606020202030204" charset="0"/>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9FC8CD"/>
                    </a:solidFill>
                  </a:tcPr>
                </a:tc>
                <a:tc>
                  <a:txBody>
                    <a:bodyPr/>
                    <a:lstStyle/>
                    <a:p>
                      <a:r>
                        <a:rPr lang="en-GB" sz="1400" b="1" i="0" u="none" strike="noStrike" kern="1200" baseline="0" dirty="0" smtClean="0">
                          <a:solidFill>
                            <a:schemeClr val="tx1"/>
                          </a:solidFill>
                          <a:latin typeface="Arial Narrow" panose="020B0606020202030204" charset="0"/>
                          <a:ea typeface="+mn-ea"/>
                          <a:cs typeface="+mn-cs"/>
                        </a:rPr>
                        <a:t>Threshold </a:t>
                      </a:r>
                      <a:r>
                        <a:rPr lang="en-GB" sz="1400" b="0" i="0" u="none" strike="noStrike" kern="1200" baseline="0" dirty="0" smtClean="0">
                          <a:solidFill>
                            <a:schemeClr val="tx1"/>
                          </a:solidFill>
                          <a:latin typeface="Arial Narrow" panose="020B0606020202030204" charset="0"/>
                          <a:ea typeface="+mn-ea"/>
                          <a:cs typeface="+mn-cs"/>
                        </a:rPr>
                        <a:t>	</a:t>
                      </a:r>
                      <a:endParaRPr lang="en-GB" sz="1400" b="0" i="0" u="none" strike="noStrike" kern="1200" baseline="0" dirty="0" smtClean="0">
                        <a:solidFill>
                          <a:schemeClr val="tx1"/>
                        </a:solidFill>
                        <a:latin typeface="Arial Narrow" panose="020B0606020202030204" charset="0"/>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9FC8CD"/>
                    </a:solidFill>
                  </a:tcPr>
                </a:tc>
              </a:tr>
              <a:tr h="688413">
                <a:tc>
                  <a:txBody>
                    <a:bodyPr/>
                    <a:lstStyle/>
                    <a:p>
                      <a:r>
                        <a:rPr lang="en-GB" sz="1400" b="0" i="0" u="none" strike="noStrike" kern="1200" baseline="0" dirty="0" smtClean="0">
                          <a:solidFill>
                            <a:schemeClr val="dk1"/>
                          </a:solidFill>
                          <a:latin typeface="Arial Narrow" panose="020B0606020202030204" charset="0"/>
                          <a:ea typeface="+mn-ea"/>
                          <a:cs typeface="+mn-cs"/>
                        </a:rPr>
                        <a:t>Electronic account payments, funds transfers and debit orders (excludes immediate interbank payments, branch transactions, as well as other transactions) 	</a:t>
                      </a:r>
                      <a:endParaRPr lang="en-GB" sz="1400" b="0" i="0" u="none" strike="noStrike" kern="1200" baseline="0" dirty="0" smtClean="0">
                        <a:solidFill>
                          <a:schemeClr val="dk1"/>
                        </a:solidFill>
                        <a:latin typeface="Arial Narrow" panose="020B0606020202030204" charset="0"/>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a:txBody>
                    <a:bodyPr/>
                    <a:lstStyle/>
                    <a:p>
                      <a:endParaRPr lang="en-GB" sz="1400" b="0" i="0" u="none" strike="noStrike" kern="1200" baseline="0" dirty="0" smtClean="0">
                        <a:solidFill>
                          <a:schemeClr val="dk1"/>
                        </a:solidFill>
                        <a:latin typeface="Arial Narrow" panose="020B0606020202030204" charset="0"/>
                        <a:ea typeface="+mn-ea"/>
                        <a:cs typeface="+mn-cs"/>
                      </a:endParaRPr>
                    </a:p>
                    <a:p>
                      <a:r>
                        <a:rPr lang="en-GB" sz="1400" b="0" i="0" u="none" strike="noStrike" kern="1200" baseline="0" dirty="0" smtClean="0">
                          <a:solidFill>
                            <a:schemeClr val="dk1"/>
                          </a:solidFill>
                          <a:latin typeface="Arial Narrow" panose="020B0606020202030204" charset="0"/>
                          <a:ea typeface="+mn-ea"/>
                          <a:cs typeface="+mn-cs"/>
                        </a:rPr>
                        <a:t>Limited to 30 transactions per month 	</a:t>
                      </a:r>
                      <a:endParaRPr lang="en-GB" sz="1400" b="0" i="0" u="none" strike="noStrike" kern="1200" baseline="0" dirty="0" smtClean="0">
                        <a:solidFill>
                          <a:schemeClr val="dk1"/>
                        </a:solidFill>
                        <a:latin typeface="Arial Narrow" panose="020B0606020202030204" charset="0"/>
                        <a:ea typeface="+mn-ea"/>
                        <a:cs typeface="+mn-cs"/>
                      </a:endParaRPr>
                    </a:p>
                    <a:p>
                      <a:endParaRPr lang="en-GB" sz="1400" b="0" i="0" u="none" strike="noStrike" kern="1200" baseline="0" dirty="0" smtClean="0">
                        <a:solidFill>
                          <a:schemeClr val="dk1"/>
                        </a:solidFill>
                        <a:latin typeface="Arial Narrow" panose="020B0606020202030204" charset="0"/>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r>
              <a:tr h="234061">
                <a:tc>
                  <a:txBody>
                    <a:bodyPr/>
                    <a:lstStyle/>
                    <a:p>
                      <a:r>
                        <a:rPr lang="en-GB" sz="1400" b="0" i="0" u="none" strike="noStrike" kern="1200" baseline="0" dirty="0" smtClean="0">
                          <a:solidFill>
                            <a:schemeClr val="dk1"/>
                          </a:solidFill>
                          <a:latin typeface="Arial Narrow" panose="020B0606020202030204" charset="0"/>
                          <a:ea typeface="+mn-ea"/>
                          <a:cs typeface="+mn-cs"/>
                        </a:rPr>
                        <a:t>Online banking 	</a:t>
                      </a:r>
                      <a:endParaRPr lang="en-GB" sz="1400" b="0" i="0" u="none" strike="noStrike" kern="1200" baseline="0" dirty="0" smtClean="0">
                        <a:solidFill>
                          <a:schemeClr val="dk1"/>
                        </a:solidFill>
                        <a:latin typeface="Arial Narrow" panose="020B0606020202030204" charset="0"/>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a:txBody>
                    <a:bodyPr/>
                    <a:lstStyle/>
                    <a:p>
                      <a:r>
                        <a:rPr lang="en-GB" sz="1400" b="0" i="0" u="none" strike="noStrike" kern="1200" baseline="0" dirty="0" smtClean="0">
                          <a:solidFill>
                            <a:schemeClr val="dk1"/>
                          </a:solidFill>
                          <a:latin typeface="Arial Narrow" panose="020B0606020202030204" charset="0"/>
                          <a:ea typeface="+mn-ea"/>
                          <a:cs typeface="+mn-cs"/>
                        </a:rPr>
                        <a:t>Monthly subscription fee is free 	</a:t>
                      </a:r>
                      <a:endParaRPr lang="en-GB" sz="1400" b="0" i="0" u="none" strike="noStrike" kern="1200" baseline="0" dirty="0" smtClean="0">
                        <a:solidFill>
                          <a:schemeClr val="dk1"/>
                        </a:solidFill>
                        <a:latin typeface="Arial Narrow" panose="020B0606020202030204" charset="0"/>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r>
              <a:tr h="385511">
                <a:tc>
                  <a:txBody>
                    <a:bodyPr/>
                    <a:lstStyle/>
                    <a:p>
                      <a:r>
                        <a:rPr lang="en-GB" sz="1400" b="0" i="0" u="none" strike="noStrike" kern="1200" baseline="0" dirty="0" smtClean="0">
                          <a:solidFill>
                            <a:schemeClr val="dk1"/>
                          </a:solidFill>
                          <a:latin typeface="Arial Narrow" panose="020B0606020202030204" charset="0"/>
                          <a:ea typeface="+mn-ea"/>
                          <a:cs typeface="+mn-cs"/>
                        </a:rPr>
                        <a:t>Out of bundle fee 	</a:t>
                      </a:r>
                      <a:endParaRPr lang="en-GB" sz="1400" b="0" i="0" u="none" strike="noStrike" kern="1200" baseline="0" dirty="0" smtClean="0">
                        <a:solidFill>
                          <a:schemeClr val="dk1"/>
                        </a:solidFill>
                        <a:latin typeface="Arial Narrow" panose="020B0606020202030204" charset="0"/>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a:txBody>
                    <a:bodyPr/>
                    <a:lstStyle/>
                    <a:p>
                      <a:r>
                        <a:rPr lang="en-GB" sz="1400" b="0" i="0" u="none" strike="noStrike" kern="1200" baseline="0" dirty="0" smtClean="0">
                          <a:solidFill>
                            <a:schemeClr val="dk1"/>
                          </a:solidFill>
                          <a:latin typeface="Arial Narrow" panose="020B0606020202030204" charset="0"/>
                          <a:ea typeface="+mn-ea"/>
                          <a:cs typeface="+mn-cs"/>
                        </a:rPr>
                        <a:t>R18,00 per transaction for all payments and transfers 	</a:t>
                      </a:r>
                      <a:endParaRPr lang="en-GB" sz="1400" b="0" i="0" u="none" strike="noStrike" kern="1200" baseline="0" dirty="0" smtClean="0">
                        <a:solidFill>
                          <a:schemeClr val="dk1"/>
                        </a:solidFill>
                        <a:latin typeface="Arial Narrow" panose="020B0606020202030204" charset="0"/>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r>
              <a:tr h="234061">
                <a:tc>
                  <a:txBody>
                    <a:bodyPr/>
                    <a:lstStyle/>
                    <a:p>
                      <a:r>
                        <a:rPr lang="en-GB" sz="1400" b="0" i="0" u="none" strike="noStrike" kern="1200" baseline="0" dirty="0" smtClean="0">
                          <a:solidFill>
                            <a:schemeClr val="dk1"/>
                          </a:solidFill>
                          <a:latin typeface="Arial Narrow" panose="020B0606020202030204" charset="0"/>
                          <a:ea typeface="+mn-ea"/>
                          <a:cs typeface="+mn-cs"/>
                        </a:rPr>
                        <a:t>Debit order 	</a:t>
                      </a:r>
                      <a:endParaRPr lang="en-GB" sz="1400" b="0" i="0" u="none" strike="noStrike" kern="1200" baseline="0" dirty="0" smtClean="0">
                        <a:solidFill>
                          <a:schemeClr val="dk1"/>
                        </a:solidFill>
                        <a:latin typeface="Arial Narrow" panose="020B0606020202030204" charset="0"/>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a:txBody>
                    <a:bodyPr/>
                    <a:lstStyle/>
                    <a:p>
                      <a:r>
                        <a:rPr lang="en-GB" sz="1400" b="0" i="0" u="none" strike="noStrike" kern="1200" baseline="0" dirty="0" smtClean="0">
                          <a:solidFill>
                            <a:schemeClr val="dk1"/>
                          </a:solidFill>
                          <a:latin typeface="Arial Narrow" panose="020B0606020202030204" charset="0"/>
                          <a:ea typeface="+mn-ea"/>
                          <a:cs typeface="+mn-cs"/>
                        </a:rPr>
                        <a:t>R18,50 	</a:t>
                      </a:r>
                      <a:endParaRPr lang="en-GB" sz="1400" b="0" i="0" u="none" strike="noStrike" kern="1200" baseline="0" dirty="0" smtClean="0">
                        <a:solidFill>
                          <a:schemeClr val="dk1"/>
                        </a:solidFill>
                        <a:latin typeface="Arial Narrow" panose="020B0606020202030204" charset="0"/>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r>
              <a:tr h="234061">
                <a:tc>
                  <a:txBody>
                    <a:bodyPr/>
                    <a:lstStyle/>
                    <a:p>
                      <a:r>
                        <a:rPr lang="en-GB" sz="1400" b="0" i="0" u="none" strike="noStrike" kern="1200" baseline="0" dirty="0" smtClean="0">
                          <a:solidFill>
                            <a:schemeClr val="dk1"/>
                          </a:solidFill>
                          <a:latin typeface="Arial Narrow" panose="020B0606020202030204" charset="0"/>
                          <a:ea typeface="+mn-ea"/>
                          <a:cs typeface="+mn-cs"/>
                        </a:rPr>
                        <a:t>e-Statement 	</a:t>
                      </a:r>
                      <a:endParaRPr lang="en-GB" sz="1400" b="0" i="0" u="none" strike="noStrike" kern="1200" baseline="0" dirty="0" smtClean="0">
                        <a:solidFill>
                          <a:schemeClr val="dk1"/>
                        </a:solidFill>
                        <a:latin typeface="Arial Narrow" panose="020B0606020202030204" charset="0"/>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a:txBody>
                    <a:bodyPr/>
                    <a:lstStyle/>
                    <a:p>
                      <a:r>
                        <a:rPr lang="en-GB" sz="1400" b="0" i="0" u="none" strike="noStrike" kern="1200" baseline="0" dirty="0" smtClean="0">
                          <a:solidFill>
                            <a:schemeClr val="dk1"/>
                          </a:solidFill>
                          <a:latin typeface="Arial Narrow" panose="020B0606020202030204" charset="0"/>
                          <a:ea typeface="+mn-ea"/>
                          <a:cs typeface="+mn-cs"/>
                        </a:rPr>
                        <a:t>No charge 	</a:t>
                      </a:r>
                      <a:endParaRPr lang="en-GB" sz="1400" b="0" i="0" u="none" strike="noStrike" kern="1200" baseline="0" dirty="0" smtClean="0">
                        <a:solidFill>
                          <a:schemeClr val="dk1"/>
                        </a:solidFill>
                        <a:latin typeface="Arial Narrow" panose="020B0606020202030204" charset="0"/>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 </a:t>
            </a:r>
            <a:r>
              <a:rPr lang="en-ZA" dirty="0">
                <a:sym typeface="+mn-ea"/>
              </a:rPr>
              <a:t>11.3 page 221 </a:t>
            </a:r>
            <a:r>
              <a:rPr lang="en-ZA" sz="3200" dirty="0">
                <a:sym typeface="+mn-ea"/>
              </a:rPr>
              <a:t>continued ...</a:t>
            </a:r>
            <a:endParaRPr lang="en-GB" sz="32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11.4</a:t>
            </a:r>
            <a:endParaRPr lang="en-GB" dirty="0">
              <a:solidFill>
                <a:schemeClr val="bg1">
                  <a:lumMod val="65000"/>
                </a:schemeClr>
              </a:solidFill>
            </a:endParaRPr>
          </a:p>
        </p:txBody>
      </p:sp>
      <p:sp>
        <p:nvSpPr>
          <p:cNvPr id="6" name="Rectangle 5"/>
          <p:cNvSpPr/>
          <p:nvPr/>
        </p:nvSpPr>
        <p:spPr>
          <a:xfrm>
            <a:off x="863600" y="1430374"/>
            <a:ext cx="7200900" cy="4698963"/>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7" name="Rectangle 6"/>
          <p:cNvSpPr/>
          <p:nvPr/>
        </p:nvSpPr>
        <p:spPr>
          <a:xfrm>
            <a:off x="352501" y="1592782"/>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p:cNvPicPr>
            <a:picLocks noChangeAspect="1"/>
          </p:cNvPicPr>
          <p:nvPr/>
        </p:nvPicPr>
        <p:blipFill rotWithShape="1">
          <a:blip r:embed="rId1" cstate="print">
            <a:extLst>
              <a:ext uri="{28A0092B-C50C-407E-A947-70E740481C1C}">
                <a14:useLocalDpi xmlns:a14="http://schemas.microsoft.com/office/drawing/2010/main" val="0"/>
              </a:ext>
            </a:extLst>
          </a:blip>
          <a:srcRect l="28341" t="21938" r="24354" b="31691"/>
          <a:stretch>
            <a:fillRect/>
          </a:stretch>
        </p:blipFill>
        <p:spPr>
          <a:xfrm>
            <a:off x="626636" y="1802741"/>
            <a:ext cx="977166" cy="1010861"/>
          </a:xfrm>
          <a:prstGeom prst="rect">
            <a:avLst/>
          </a:prstGeom>
        </p:spPr>
      </p:pic>
      <p:sp>
        <p:nvSpPr>
          <p:cNvPr id="9" name="Content Placeholder 2"/>
          <p:cNvSpPr>
            <a:spLocks noGrp="1"/>
          </p:cNvSpPr>
          <p:nvPr>
            <p:ph idx="1"/>
          </p:nvPr>
        </p:nvSpPr>
        <p:spPr>
          <a:xfrm>
            <a:off x="1967998" y="1654151"/>
            <a:ext cx="5895842" cy="3812987"/>
          </a:xfrm>
          <a:prstGeom prst="rect">
            <a:avLst/>
          </a:prstGeom>
        </p:spPr>
        <p:txBody>
          <a:bodyPr/>
          <a:lstStyle/>
          <a:p>
            <a:pPr marL="265430" indent="-265430">
              <a:buFont typeface="+mj-lt"/>
              <a:buAutoNum type="arabicPeriod" startAt="3"/>
            </a:pPr>
            <a:r>
              <a:rPr lang="en-GB" sz="1800" dirty="0"/>
              <a:t>Steve’s bank fees are R252,35 when he pays for each transaction at Bank 1. </a:t>
            </a:r>
            <a:endParaRPr lang="en-GB" sz="1800" dirty="0"/>
          </a:p>
          <a:p>
            <a:pPr marL="276860" indent="-12700">
              <a:buFont typeface="+mj-lt"/>
              <a:buNone/>
            </a:pPr>
            <a:r>
              <a:rPr lang="en-GB" sz="1800" dirty="0"/>
              <a:t>You can now compare the two fee structures in this example, with the fee structure </a:t>
            </a:r>
            <a:r>
              <a:rPr lang="en-ZA" altLang="en-GB" sz="1800" dirty="0"/>
              <a:t>in Example 11.1</a:t>
            </a:r>
            <a:r>
              <a:rPr lang="en-GB" sz="1800" dirty="0"/>
              <a:t>. Of the three options, which option would you advise Steve to choose? Give a reason for your answer.</a:t>
            </a:r>
            <a:endParaRPr lang="en-GB" sz="1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61646" y="1430374"/>
            <a:ext cx="7202854" cy="4662393"/>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1" name="Group 10"/>
          <p:cNvGrpSpPr/>
          <p:nvPr/>
        </p:nvGrpSpPr>
        <p:grpSpPr>
          <a:xfrm>
            <a:off x="352501" y="1592782"/>
            <a:ext cx="1525437" cy="1416679"/>
            <a:chOff x="352501" y="1521403"/>
            <a:chExt cx="1525437" cy="1416679"/>
          </a:xfrm>
        </p:grpSpPr>
        <p:sp>
          <p:nvSpPr>
            <p:cNvPr id="12" name="Rectangle 11"/>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3" name="Picture 12"/>
            <p:cNvPicPr>
              <a:picLocks noChangeAspect="1"/>
            </p:cNvPicPr>
            <p:nvPr/>
          </p:nvPicPr>
          <p:blipFill rotWithShape="1">
            <a:blip r:embed="rId1" cstate="print">
              <a:extLst>
                <a:ext uri="{28A0092B-C50C-407E-A947-70E740481C1C}">
                  <a14:useLocalDpi xmlns:a14="http://schemas.microsoft.com/office/drawing/2010/main" val="0"/>
                </a:ext>
              </a:extLst>
            </a:blip>
            <a:srcRect l="29168" t="24147" r="25014" b="34038"/>
            <a:stretch>
              <a:fillRect/>
            </a:stretch>
          </p:blipFill>
          <p:spPr>
            <a:xfrm>
              <a:off x="628221" y="1769188"/>
              <a:ext cx="975600" cy="975598"/>
            </a:xfrm>
            <a:prstGeom prst="rect">
              <a:avLst/>
            </a:prstGeom>
          </p:spPr>
        </p:pic>
      </p:grpSp>
      <p:sp>
        <p:nvSpPr>
          <p:cNvPr id="2" name="Title 1"/>
          <p:cNvSpPr>
            <a:spLocks noGrp="1"/>
          </p:cNvSpPr>
          <p:nvPr>
            <p:ph type="title"/>
          </p:nvPr>
        </p:nvSpPr>
        <p:spPr/>
        <p:txBody>
          <a:bodyPr/>
          <a:lstStyle/>
          <a:p>
            <a:r>
              <a:rPr lang="en-ZA" dirty="0"/>
              <a:t>Example </a:t>
            </a:r>
            <a:r>
              <a:rPr lang="en-ZA" dirty="0">
                <a:sym typeface="+mn-ea"/>
              </a:rPr>
              <a:t>11.3 page 221 </a:t>
            </a:r>
            <a:r>
              <a:rPr lang="en-ZA" sz="3200" dirty="0">
                <a:sym typeface="+mn-ea"/>
              </a:rPr>
              <a:t>continued ...</a:t>
            </a:r>
            <a:endParaRPr lang="en-GB" sz="32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11.4</a:t>
            </a:r>
            <a:endParaRPr lang="en-GB" dirty="0">
              <a:solidFill>
                <a:schemeClr val="bg1">
                  <a:lumMod val="65000"/>
                </a:schemeClr>
              </a:solidFill>
            </a:endParaRPr>
          </a:p>
        </p:txBody>
      </p:sp>
      <p:sp>
        <p:nvSpPr>
          <p:cNvPr id="9" name="Content Placeholder 2"/>
          <p:cNvSpPr>
            <a:spLocks noGrp="1"/>
          </p:cNvSpPr>
          <p:nvPr>
            <p:ph idx="1"/>
          </p:nvPr>
        </p:nvSpPr>
        <p:spPr>
          <a:xfrm>
            <a:off x="1967998" y="1654151"/>
            <a:ext cx="5975852" cy="4298593"/>
          </a:xfrm>
          <a:prstGeom prst="rect">
            <a:avLst/>
          </a:prstGeom>
        </p:spPr>
        <p:txBody>
          <a:bodyPr/>
          <a:lstStyle/>
          <a:p>
            <a:pPr marL="342900" indent="-342900">
              <a:buFont typeface="+mj-lt"/>
              <a:buAutoNum type="arabicPeriod"/>
            </a:pPr>
            <a:r>
              <a:rPr lang="en-ZA" sz="1800" dirty="0" smtClean="0"/>
              <a:t>   </a:t>
            </a:r>
            <a:endParaRPr lang="en-GB" sz="1800" dirty="0" smtClean="0"/>
          </a:p>
          <a:p>
            <a:pPr marL="0" indent="0">
              <a:buNone/>
            </a:pPr>
            <a:endParaRPr lang="en-GB" sz="1800" dirty="0"/>
          </a:p>
          <a:p>
            <a:pPr marL="0" indent="0">
              <a:buNone/>
            </a:pPr>
            <a:endParaRPr lang="en-GB" sz="1800" dirty="0" smtClean="0"/>
          </a:p>
          <a:p>
            <a:pPr marL="0" indent="0">
              <a:buNone/>
            </a:pPr>
            <a:endParaRPr lang="en-GB" sz="1800" dirty="0"/>
          </a:p>
          <a:p>
            <a:pPr marL="0" indent="0">
              <a:buNone/>
            </a:pPr>
            <a:endParaRPr lang="en-GB" sz="1800" dirty="0" smtClean="0"/>
          </a:p>
          <a:p>
            <a:pPr marL="0" indent="0">
              <a:buNone/>
            </a:pPr>
            <a:endParaRPr lang="en-GB" sz="1800" dirty="0"/>
          </a:p>
          <a:p>
            <a:pPr marL="0" indent="0">
              <a:buNone/>
            </a:pPr>
            <a:endParaRPr lang="en-GB" sz="1800" dirty="0" smtClean="0"/>
          </a:p>
          <a:p>
            <a:pPr marL="0" indent="0">
              <a:buNone/>
            </a:pPr>
            <a:endParaRPr lang="en-GB" sz="1800" dirty="0"/>
          </a:p>
          <a:p>
            <a:pPr marL="0" indent="0">
              <a:buNone/>
            </a:pPr>
            <a:endParaRPr lang="en-GB" sz="900" dirty="0"/>
          </a:p>
          <a:p>
            <a:pPr marL="0" indent="0">
              <a:buNone/>
            </a:pPr>
            <a:endParaRPr lang="en-GB" sz="1800" dirty="0" smtClean="0"/>
          </a:p>
          <a:p>
            <a:pPr marL="0" indent="0">
              <a:buNone/>
            </a:pPr>
            <a:endParaRPr lang="en-GB" sz="1800" dirty="0"/>
          </a:p>
          <a:p>
            <a:pPr marL="0" indent="0">
              <a:buNone/>
            </a:pPr>
            <a:r>
              <a:rPr lang="en-GB" sz="1800" dirty="0" smtClean="0"/>
              <a:t>Total </a:t>
            </a:r>
            <a:r>
              <a:rPr lang="en-GB" sz="1800" dirty="0"/>
              <a:t>monthly fee = R305,50 </a:t>
            </a:r>
            <a:endParaRPr lang="en-GB" sz="1800" dirty="0"/>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885" y="1838216"/>
            <a:ext cx="3255506" cy="3846707"/>
          </a:xfrm>
          <a:prstGeom prst="rect">
            <a:avLst/>
          </a:prstGeom>
          <a:noFill/>
          <a:ln>
            <a:noFill/>
          </a:ln>
        </p:spPr>
      </p:pic>
      <p:graphicFrame>
        <p:nvGraphicFramePr>
          <p:cNvPr id="14" name="Table 13"/>
          <p:cNvGraphicFramePr>
            <a:graphicFrameLocks noGrp="1"/>
          </p:cNvGraphicFramePr>
          <p:nvPr/>
        </p:nvGraphicFramePr>
        <p:xfrm>
          <a:off x="2387083" y="1698193"/>
          <a:ext cx="5297100" cy="3849624"/>
        </p:xfrm>
        <a:graphic>
          <a:graphicData uri="http://schemas.openxmlformats.org/drawingml/2006/table">
            <a:tbl>
              <a:tblPr firstRow="1" bandRow="1">
                <a:tableStyleId>{5C22544A-7EE6-4342-B048-85BDC9FD1C3A}</a:tableStyleId>
              </a:tblPr>
              <a:tblGrid>
                <a:gridCol w="2184917"/>
                <a:gridCol w="1527048"/>
                <a:gridCol w="1585135"/>
              </a:tblGrid>
              <a:tr h="248847">
                <a:tc>
                  <a:txBody>
                    <a:bodyPr/>
                    <a:lstStyle/>
                    <a:p>
                      <a:r>
                        <a:rPr lang="en-GB" sz="1600" b="1" i="0" u="none" strike="noStrike" kern="1200" baseline="0" dirty="0" smtClean="0">
                          <a:solidFill>
                            <a:schemeClr val="tx1"/>
                          </a:solidFill>
                          <a:latin typeface="+mn-lt"/>
                          <a:ea typeface="+mn-ea"/>
                          <a:cs typeface="+mn-cs"/>
                        </a:rPr>
                        <a:t>Transaction Type </a:t>
                      </a:r>
                      <a:endParaRPr lang="en-GB" sz="1600" b="0" i="0" u="none" strike="noStrike" kern="1200" baseline="0" dirty="0" smtClean="0">
                        <a:solidFill>
                          <a:schemeClr val="tx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9FC8CD"/>
                    </a:solidFill>
                  </a:tcPr>
                </a:tc>
                <a:tc>
                  <a:txBody>
                    <a:bodyPr/>
                    <a:lstStyle/>
                    <a:p>
                      <a:r>
                        <a:rPr lang="en-GB" sz="1600" b="1" i="0" u="none" strike="noStrike" kern="1200" baseline="0" dirty="0" smtClean="0">
                          <a:solidFill>
                            <a:schemeClr val="tx1"/>
                          </a:solidFill>
                          <a:latin typeface="+mn-lt"/>
                          <a:ea typeface="+mn-ea"/>
                          <a:cs typeface="+mn-cs"/>
                        </a:rPr>
                        <a:t>Threshold </a:t>
                      </a:r>
                      <a:r>
                        <a:rPr lang="en-GB" sz="1600" b="0" i="0" u="none" strike="noStrike" kern="1200" baseline="0" dirty="0" smtClean="0">
                          <a:solidFill>
                            <a:schemeClr val="tx1"/>
                          </a:solidFill>
                          <a:latin typeface="+mn-lt"/>
                          <a:ea typeface="+mn-ea"/>
                          <a:cs typeface="+mn-cs"/>
                        </a:rPr>
                        <a:t>	</a:t>
                      </a:r>
                      <a:endParaRPr lang="en-GB" sz="1600" b="0" i="0" u="none" strike="noStrike" kern="1200" baseline="0" dirty="0" smtClean="0">
                        <a:solidFill>
                          <a:schemeClr val="tx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9FC8CD"/>
                    </a:solidFill>
                  </a:tcPr>
                </a:tc>
                <a:tc>
                  <a:txBody>
                    <a:bodyPr/>
                    <a:lstStyle/>
                    <a:p>
                      <a:r>
                        <a:rPr lang="en-GB" sz="1600" b="1" i="0" u="none" strike="noStrike" kern="1200" baseline="0" dirty="0" smtClean="0">
                          <a:solidFill>
                            <a:schemeClr val="tx1"/>
                          </a:solidFill>
                          <a:latin typeface="+mn-lt"/>
                          <a:ea typeface="+mn-ea"/>
                          <a:cs typeface="+mn-cs"/>
                        </a:rPr>
                        <a:t>Total </a:t>
                      </a:r>
                      <a:r>
                        <a:rPr lang="en-GB" sz="1600" b="0" i="0" u="none" strike="noStrike" kern="1200" baseline="0" dirty="0" smtClean="0">
                          <a:solidFill>
                            <a:schemeClr val="lt1"/>
                          </a:solidFill>
                          <a:latin typeface="+mn-lt"/>
                          <a:ea typeface="+mn-ea"/>
                          <a:cs typeface="+mn-cs"/>
                        </a:rPr>
                        <a:t>	</a:t>
                      </a:r>
                      <a:endParaRPr lang="en-GB" sz="1600" b="0" i="0" u="none" strike="noStrike" kern="1200" baseline="0" dirty="0" smtClean="0">
                        <a:solidFill>
                          <a:schemeClr val="lt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9FC8CD"/>
                    </a:solidFill>
                  </a:tcPr>
                </a:tc>
              </a:tr>
              <a:tr h="248914">
                <a:tc>
                  <a:txBody>
                    <a:bodyPr/>
                    <a:lstStyle/>
                    <a:p>
                      <a:r>
                        <a:rPr lang="en-GB" sz="1400" b="0" i="0" u="none" strike="noStrike" kern="1200" baseline="0" dirty="0" smtClean="0">
                          <a:solidFill>
                            <a:schemeClr val="dk1"/>
                          </a:solidFill>
                          <a:latin typeface="+mn-lt"/>
                          <a:ea typeface="+mn-ea"/>
                          <a:cs typeface="+mn-cs"/>
                        </a:rPr>
                        <a:t>Monthly account fee </a:t>
                      </a:r>
                      <a:endParaRPr lang="en-GB" sz="1400" b="0" i="0" u="none" strike="noStrike" kern="1200" baseline="0" dirty="0" smtClean="0">
                        <a:solidFill>
                          <a:schemeClr val="dk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a:txBody>
                    <a:bodyPr/>
                    <a:lstStyle/>
                    <a:p>
                      <a:r>
                        <a:rPr lang="en-GB" sz="1400" b="0" i="0" u="none" strike="noStrike" kern="1200" baseline="0" dirty="0" smtClean="0">
                          <a:solidFill>
                            <a:schemeClr val="dk1"/>
                          </a:solidFill>
                          <a:latin typeface="+mn-lt"/>
                          <a:ea typeface="+mn-ea"/>
                          <a:cs typeface="+mn-cs"/>
                        </a:rPr>
                        <a:t>R215,00 </a:t>
                      </a:r>
                      <a:endParaRPr lang="en-GB" sz="1400" dirty="0"/>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a:txBody>
                    <a:bodyPr/>
                    <a:lstStyle/>
                    <a:p>
                      <a:r>
                        <a:rPr lang="en-GB" sz="1400" b="0" i="0" u="none" strike="noStrike" kern="1200" baseline="0" dirty="0" smtClean="0">
                          <a:solidFill>
                            <a:schemeClr val="dk1"/>
                          </a:solidFill>
                          <a:latin typeface="+mn-lt"/>
                          <a:ea typeface="+mn-ea"/>
                          <a:cs typeface="+mn-cs"/>
                        </a:rPr>
                        <a:t>R215,00</a:t>
                      </a:r>
                      <a:endParaRPr lang="en-GB" sz="1400" dirty="0"/>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r>
              <a:tr h="324612">
                <a:tc>
                  <a:txBody>
                    <a:bodyPr/>
                    <a:lstStyle/>
                    <a:p>
                      <a:r>
                        <a:rPr lang="en-GB" sz="1400" b="0" i="0" u="none" strike="noStrike" kern="1200" baseline="0" dirty="0" smtClean="0">
                          <a:solidFill>
                            <a:schemeClr val="dk1"/>
                          </a:solidFill>
                          <a:latin typeface="+mn-lt"/>
                          <a:ea typeface="+mn-ea"/>
                          <a:cs typeface="+mn-cs"/>
                        </a:rPr>
                        <a:t>5 Electronic deposits	</a:t>
                      </a:r>
                      <a:endParaRPr lang="en-GB" sz="1400" b="0" i="0" u="none" strike="noStrike" kern="1200" baseline="0" dirty="0" smtClean="0">
                        <a:solidFill>
                          <a:schemeClr val="dk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rowSpan="5">
                  <a:txBody>
                    <a:bodyPr/>
                    <a:lstStyle/>
                    <a:p>
                      <a:r>
                        <a:rPr lang="en-GB" sz="1400" b="0" i="0" u="none" strike="noStrike" kern="1200" baseline="0" dirty="0" smtClean="0">
                          <a:solidFill>
                            <a:schemeClr val="dk1"/>
                          </a:solidFill>
                          <a:latin typeface="+mn-lt"/>
                          <a:ea typeface="+mn-ea"/>
                          <a:cs typeface="+mn-cs"/>
                        </a:rPr>
                        <a:t>30 free transactions 	</a:t>
                      </a:r>
                      <a:endParaRPr lang="en-GB" sz="1400" b="0" i="0" u="none" strike="noStrike" kern="1200" baseline="0" dirty="0" smtClean="0">
                        <a:solidFill>
                          <a:schemeClr val="dk1"/>
                        </a:solidFill>
                        <a:latin typeface="+mn-lt"/>
                        <a:ea typeface="+mn-ea"/>
                        <a:cs typeface="+mn-cs"/>
                      </a:endParaRPr>
                    </a:p>
                    <a:p>
                      <a:r>
                        <a:rPr lang="en-GB" sz="1400" b="0" i="0" u="none" strike="noStrike" kern="1200" baseline="0" dirty="0" smtClean="0">
                          <a:solidFill>
                            <a:schemeClr val="dk1"/>
                          </a:solidFill>
                          <a:latin typeface="+mn-lt"/>
                          <a:ea typeface="+mn-ea"/>
                          <a:cs typeface="+mn-cs"/>
                        </a:rPr>
                        <a:t>	</a:t>
                      </a:r>
                      <a:endParaRPr lang="en-GB" sz="1400" b="0" i="0" u="none" strike="noStrike" kern="1200" baseline="0" dirty="0" smtClean="0">
                        <a:solidFill>
                          <a:schemeClr val="dk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rowSpan="5">
                  <a:txBody>
                    <a:bodyPr/>
                    <a:lstStyle/>
                    <a:p>
                      <a:r>
                        <a:rPr lang="en-GB" sz="1400" b="0" i="0" u="none" strike="noStrike" kern="1200" baseline="0" dirty="0" smtClean="0">
                          <a:solidFill>
                            <a:schemeClr val="dk1"/>
                          </a:solidFill>
                          <a:latin typeface="+mn-lt"/>
                          <a:ea typeface="+mn-ea"/>
                          <a:cs typeface="+mn-cs"/>
                        </a:rPr>
                        <a:t>R0,00 </a:t>
                      </a:r>
                      <a:endParaRPr lang="en-GB" sz="1400" b="0" i="0" u="none" strike="noStrike" kern="1200" baseline="0" dirty="0" smtClean="0">
                        <a:solidFill>
                          <a:schemeClr val="dk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r>
              <a:tr h="324612">
                <a:tc>
                  <a:txBody>
                    <a:bodyPr/>
                    <a:lstStyle/>
                    <a:p>
                      <a:r>
                        <a:rPr lang="en-GB" sz="1400" b="0" i="0" u="none" strike="noStrike" kern="1200" baseline="0" dirty="0" smtClean="0">
                          <a:solidFill>
                            <a:schemeClr val="dk1"/>
                          </a:solidFill>
                          <a:latin typeface="+mn-lt"/>
                          <a:ea typeface="+mn-ea"/>
                          <a:cs typeface="+mn-cs"/>
                        </a:rPr>
                        <a:t>Cash deposit at bank – R2 000 </a:t>
                      </a:r>
                      <a:endParaRPr lang="en-GB" sz="1400" b="0" i="0" u="none" strike="noStrike" kern="1200" baseline="0" dirty="0" smtClean="0">
                        <a:solidFill>
                          <a:schemeClr val="dk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vMerge="1">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vMerge="1">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r>
              <a:tr h="223962">
                <a:tc>
                  <a:txBody>
                    <a:bodyPr/>
                    <a:lstStyle/>
                    <a:p>
                      <a:r>
                        <a:rPr lang="en-GB" sz="1400" b="0" i="0" u="none" strike="noStrike" kern="1200" baseline="0" dirty="0" smtClean="0">
                          <a:solidFill>
                            <a:schemeClr val="dk1"/>
                          </a:solidFill>
                          <a:latin typeface="+mn-lt"/>
                          <a:ea typeface="+mn-ea"/>
                          <a:cs typeface="+mn-cs"/>
                        </a:rPr>
                        <a:t>20 POS payments </a:t>
                      </a:r>
                      <a:endParaRPr lang="en-GB" sz="1400" b="0" i="0" u="none" strike="noStrike" kern="1200" baseline="0" dirty="0" smtClean="0">
                        <a:solidFill>
                          <a:schemeClr val="dk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vMerge="1">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vMerge="1">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r>
              <a:tr h="454458">
                <a:tc>
                  <a:txBody>
                    <a:bodyPr/>
                    <a:lstStyle/>
                    <a:p>
                      <a:r>
                        <a:rPr lang="en-GB" sz="1400" b="0" i="0" u="none" strike="noStrike" kern="1200" baseline="0" dirty="0" smtClean="0">
                          <a:solidFill>
                            <a:schemeClr val="dk1"/>
                          </a:solidFill>
                          <a:latin typeface="+mn-lt"/>
                          <a:ea typeface="+mn-ea"/>
                          <a:cs typeface="+mn-cs"/>
                        </a:rPr>
                        <a:t>3 ATM cash withdrawals of R1000 each 	</a:t>
                      </a:r>
                      <a:endParaRPr lang="en-GB" sz="1400" b="0" i="0" u="none" strike="noStrike" kern="1200" baseline="0" dirty="0" smtClean="0">
                        <a:solidFill>
                          <a:schemeClr val="dk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vMerge="1">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vMerge="1">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r>
              <a:tr h="324612">
                <a:tc>
                  <a:txBody>
                    <a:bodyPr/>
                    <a:lstStyle/>
                    <a:p>
                      <a:r>
                        <a:rPr lang="en-GB" sz="1400" b="0" i="0" u="none" strike="noStrike" kern="1200" baseline="0" dirty="0" smtClean="0">
                          <a:solidFill>
                            <a:schemeClr val="dk1"/>
                          </a:solidFill>
                          <a:latin typeface="+mn-lt"/>
                          <a:ea typeface="+mn-ea"/>
                          <a:cs typeface="+mn-cs"/>
                        </a:rPr>
                        <a:t>1 POS withdrawals of R500 </a:t>
                      </a:r>
                      <a:endParaRPr lang="en-GB" sz="1400" b="0" i="0" u="none" strike="noStrike" kern="1200" baseline="0" dirty="0" smtClean="0">
                        <a:solidFill>
                          <a:schemeClr val="dk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vMerge="1">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vMerge="1">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r>
              <a:tr h="223962">
                <a:tc>
                  <a:txBody>
                    <a:bodyPr/>
                    <a:lstStyle/>
                    <a:p>
                      <a:r>
                        <a:rPr lang="en-GB" sz="1400" b="0" i="0" u="none" strike="noStrike" kern="1200" baseline="0" dirty="0" smtClean="0">
                          <a:solidFill>
                            <a:schemeClr val="dk1"/>
                          </a:solidFill>
                          <a:latin typeface="+mn-lt"/>
                          <a:ea typeface="+mn-ea"/>
                          <a:cs typeface="+mn-cs"/>
                        </a:rPr>
                        <a:t>POS withdrawals of R500 </a:t>
                      </a:r>
                      <a:endParaRPr lang="en-GB" sz="1400" b="0" i="0" u="none" strike="noStrike" kern="1200" baseline="0" dirty="0" smtClean="0">
                        <a:solidFill>
                          <a:schemeClr val="dk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a:txBody>
                    <a:bodyPr/>
                    <a:lstStyle/>
                    <a:p>
                      <a:r>
                        <a:rPr lang="en-GB" sz="1400" b="0" i="0" u="none" strike="noStrike" kern="1200" baseline="0" dirty="0" smtClean="0">
                          <a:solidFill>
                            <a:schemeClr val="dk1"/>
                          </a:solidFill>
                          <a:latin typeface="+mn-lt"/>
                          <a:ea typeface="+mn-ea"/>
                          <a:cs typeface="+mn-cs"/>
                        </a:rPr>
                        <a:t>R18,00 x 1 </a:t>
                      </a:r>
                      <a:endParaRPr lang="en-GB" sz="1400" b="0" i="0" u="none" strike="noStrike" kern="1200" baseline="0" dirty="0" smtClean="0">
                        <a:solidFill>
                          <a:schemeClr val="dk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a:txBody>
                    <a:bodyPr/>
                    <a:lstStyle/>
                    <a:p>
                      <a:r>
                        <a:rPr lang="en-GB" sz="1400" b="0" i="0" u="none" strike="noStrike" kern="1200" baseline="0" dirty="0" smtClean="0">
                          <a:solidFill>
                            <a:schemeClr val="dk1"/>
                          </a:solidFill>
                          <a:latin typeface="+mn-lt"/>
                          <a:ea typeface="+mn-ea"/>
                          <a:cs typeface="+mn-cs"/>
                        </a:rPr>
                        <a:t>R18,00</a:t>
                      </a:r>
                      <a:endParaRPr lang="en-GB" sz="1400" b="0" i="0" u="none" strike="noStrike" kern="1200" baseline="0" dirty="0" smtClean="0">
                        <a:solidFill>
                          <a:schemeClr val="dk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r>
              <a:tr h="223962">
                <a:tc>
                  <a:txBody>
                    <a:bodyPr/>
                    <a:lstStyle/>
                    <a:p>
                      <a:r>
                        <a:rPr lang="pt-BR" sz="1400" b="0" i="0" u="none" strike="noStrike" kern="1200" baseline="0" dirty="0" smtClean="0">
                          <a:solidFill>
                            <a:schemeClr val="dk1"/>
                          </a:solidFill>
                          <a:latin typeface="+mn-lt"/>
                          <a:ea typeface="+mn-ea"/>
                          <a:cs typeface="+mn-cs"/>
                        </a:rPr>
                        <a:t>4 Petrol purchases </a:t>
                      </a:r>
                      <a:endParaRPr lang="pt-BR" sz="1400" b="0" i="0" u="none" strike="noStrike" kern="1200" baseline="0" dirty="0" smtClean="0">
                        <a:solidFill>
                          <a:schemeClr val="dk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a:txBody>
                    <a:bodyPr/>
                    <a:lstStyle/>
                    <a:p>
                      <a:r>
                        <a:rPr lang="pt-BR" sz="1400" b="0" i="0" u="none" strike="noStrike" kern="1200" baseline="0" dirty="0" smtClean="0">
                          <a:solidFill>
                            <a:schemeClr val="dk1"/>
                          </a:solidFill>
                          <a:latin typeface="+mn-lt"/>
                          <a:ea typeface="+mn-ea"/>
                          <a:cs typeface="+mn-cs"/>
                        </a:rPr>
                        <a:t>R5,00 × 4 </a:t>
                      </a:r>
                      <a:endParaRPr lang="en-GB" sz="1400" b="0" i="0" u="none" strike="noStrike" kern="1200" baseline="0" dirty="0" smtClean="0">
                        <a:solidFill>
                          <a:schemeClr val="dk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a:txBody>
                    <a:bodyPr/>
                    <a:lstStyle/>
                    <a:p>
                      <a:r>
                        <a:rPr lang="pt-BR" sz="1400" b="0" i="0" u="none" strike="noStrike" kern="1200" baseline="0" dirty="0" smtClean="0">
                          <a:solidFill>
                            <a:schemeClr val="dk1"/>
                          </a:solidFill>
                          <a:latin typeface="+mn-lt"/>
                          <a:ea typeface="+mn-ea"/>
                          <a:cs typeface="+mn-cs"/>
                        </a:rPr>
                        <a:t>R20,00 </a:t>
                      </a:r>
                      <a:endParaRPr lang="en-GB" sz="1400" b="0" i="0" u="none" strike="noStrike" kern="1200" baseline="0" dirty="0" smtClean="0">
                        <a:solidFill>
                          <a:schemeClr val="dk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r>
              <a:tr h="223962">
                <a:tc>
                  <a:txBody>
                    <a:bodyPr/>
                    <a:lstStyle/>
                    <a:p>
                      <a:r>
                        <a:rPr lang="pt-BR" sz="1400" b="0" i="0" u="none" strike="noStrike" kern="1200" baseline="0" dirty="0" smtClean="0">
                          <a:solidFill>
                            <a:schemeClr val="dk1"/>
                          </a:solidFill>
                          <a:latin typeface="+mn-lt"/>
                          <a:ea typeface="+mn-ea"/>
                          <a:cs typeface="+mn-cs"/>
                        </a:rPr>
                        <a:t>3 debit orders 	</a:t>
                      </a:r>
                      <a:endParaRPr lang="en-GB" sz="1400" b="0" i="0" u="none" strike="noStrike" kern="1200" baseline="0" dirty="0" smtClean="0">
                        <a:solidFill>
                          <a:schemeClr val="dk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a:txBody>
                    <a:bodyPr/>
                    <a:lstStyle/>
                    <a:p>
                      <a:r>
                        <a:rPr lang="pt-BR" sz="1400" b="0" i="0" u="none" strike="noStrike" kern="1200" baseline="0" dirty="0" smtClean="0">
                          <a:solidFill>
                            <a:schemeClr val="dk1"/>
                          </a:solidFill>
                          <a:latin typeface="+mn-lt"/>
                          <a:ea typeface="+mn-ea"/>
                          <a:cs typeface="+mn-cs"/>
                        </a:rPr>
                        <a:t>R17,50 × 3 </a:t>
                      </a:r>
                      <a:endParaRPr lang="en-GB" sz="1400" b="0" i="0" u="none" strike="noStrike" kern="1200" baseline="0" dirty="0" smtClean="0">
                        <a:solidFill>
                          <a:schemeClr val="dk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a:txBody>
                    <a:bodyPr/>
                    <a:lstStyle/>
                    <a:p>
                      <a:r>
                        <a:rPr lang="pt-BR" sz="1400" b="0" i="0" u="none" strike="noStrike" kern="1200" baseline="0" dirty="0" smtClean="0">
                          <a:solidFill>
                            <a:schemeClr val="dk1"/>
                          </a:solidFill>
                          <a:latin typeface="+mn-lt"/>
                          <a:ea typeface="+mn-ea"/>
                          <a:cs typeface="+mn-cs"/>
                        </a:rPr>
                        <a:t>R52,50 </a:t>
                      </a:r>
                      <a:endParaRPr lang="en-GB" sz="1400" b="0" i="0" u="none" strike="noStrike" kern="1200" baseline="0" dirty="0" smtClean="0">
                        <a:solidFill>
                          <a:schemeClr val="dk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r>
              <a:tr h="223962">
                <a:tc>
                  <a:txBody>
                    <a:bodyPr/>
                    <a:lstStyle/>
                    <a:p>
                      <a:r>
                        <a:rPr lang="en-GB" sz="1400" b="0" i="0" u="none" strike="noStrike" kern="1200" baseline="0" dirty="0" smtClean="0">
                          <a:solidFill>
                            <a:schemeClr val="dk1"/>
                          </a:solidFill>
                          <a:latin typeface="+mn-lt"/>
                          <a:ea typeface="+mn-ea"/>
                          <a:cs typeface="+mn-cs"/>
                        </a:rPr>
                        <a:t>e-Statement 	</a:t>
                      </a:r>
                      <a:endParaRPr lang="en-GB" sz="1400" b="0" i="0" u="none" strike="noStrike" kern="1200" baseline="0" dirty="0" smtClean="0">
                        <a:solidFill>
                          <a:schemeClr val="dk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GB" sz="1400" b="0" i="0" u="none" strike="noStrike" kern="1200" baseline="0" dirty="0" smtClean="0">
                          <a:solidFill>
                            <a:schemeClr val="dk1"/>
                          </a:solidFill>
                          <a:latin typeface="+mn-lt"/>
                          <a:ea typeface="+mn-ea"/>
                          <a:cs typeface="+mn-cs"/>
                        </a:rPr>
                        <a:t>Free </a:t>
                      </a:r>
                      <a:endParaRPr lang="en-GB" sz="1400" b="0" i="0" u="none" strike="noStrike" kern="1200" baseline="0" dirty="0" smtClean="0">
                        <a:solidFill>
                          <a:schemeClr val="dk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a:txBody>
                    <a:bodyPr/>
                    <a:lstStyle/>
                    <a:p>
                      <a:endParaRPr lang="en-GB" sz="1400" b="0" i="0" u="none" strike="noStrike" kern="1200" baseline="0" dirty="0" smtClean="0">
                        <a:solidFill>
                          <a:schemeClr val="dk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500"/>
                                        <p:tgtEl>
                                          <p:spTgt spid="9">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xEl>
                                              <p:pRg st="11" end="11"/>
                                            </p:txEl>
                                          </p:spTgt>
                                        </p:tgtEl>
                                        <p:attrNameLst>
                                          <p:attrName>style.visibility</p:attrName>
                                        </p:attrNameLst>
                                      </p:cBhvr>
                                      <p:to>
                                        <p:strVal val="visible"/>
                                      </p:to>
                                    </p:set>
                                    <p:animEffect transition="in" filter="fade">
                                      <p:cBhvr>
                                        <p:cTn id="31" dur="5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61646" y="1430374"/>
            <a:ext cx="7202854" cy="4662393"/>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1" name="Group 10"/>
          <p:cNvGrpSpPr/>
          <p:nvPr/>
        </p:nvGrpSpPr>
        <p:grpSpPr>
          <a:xfrm>
            <a:off x="352501" y="1592782"/>
            <a:ext cx="1525437" cy="1416679"/>
            <a:chOff x="352501" y="1521403"/>
            <a:chExt cx="1525437" cy="1416679"/>
          </a:xfrm>
        </p:grpSpPr>
        <p:sp>
          <p:nvSpPr>
            <p:cNvPr id="12" name="Rectangle 11"/>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3" name="Picture 12"/>
            <p:cNvPicPr>
              <a:picLocks noChangeAspect="1"/>
            </p:cNvPicPr>
            <p:nvPr/>
          </p:nvPicPr>
          <p:blipFill rotWithShape="1">
            <a:blip r:embed="rId1" cstate="print">
              <a:extLst>
                <a:ext uri="{28A0092B-C50C-407E-A947-70E740481C1C}">
                  <a14:useLocalDpi xmlns:a14="http://schemas.microsoft.com/office/drawing/2010/main" val="0"/>
                </a:ext>
              </a:extLst>
            </a:blip>
            <a:srcRect l="29168" t="24147" r="25014" b="34038"/>
            <a:stretch>
              <a:fillRect/>
            </a:stretch>
          </p:blipFill>
          <p:spPr>
            <a:xfrm>
              <a:off x="628221" y="1769188"/>
              <a:ext cx="975600" cy="975598"/>
            </a:xfrm>
            <a:prstGeom prst="rect">
              <a:avLst/>
            </a:prstGeom>
          </p:spPr>
        </p:pic>
      </p:grpSp>
      <p:sp>
        <p:nvSpPr>
          <p:cNvPr id="2" name="Title 1"/>
          <p:cNvSpPr>
            <a:spLocks noGrp="1"/>
          </p:cNvSpPr>
          <p:nvPr>
            <p:ph type="title"/>
          </p:nvPr>
        </p:nvSpPr>
        <p:spPr/>
        <p:txBody>
          <a:bodyPr/>
          <a:lstStyle/>
          <a:p>
            <a:r>
              <a:rPr lang="en-ZA" dirty="0"/>
              <a:t>Example </a:t>
            </a:r>
            <a:r>
              <a:rPr lang="en-ZA" dirty="0">
                <a:sym typeface="+mn-ea"/>
              </a:rPr>
              <a:t>11.3 page 221 </a:t>
            </a:r>
            <a:r>
              <a:rPr lang="en-ZA" sz="3200" dirty="0">
                <a:sym typeface="+mn-ea"/>
              </a:rPr>
              <a:t>continued ...</a:t>
            </a:r>
            <a:endParaRPr lang="en-GB" sz="32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11.4</a:t>
            </a:r>
            <a:endParaRPr lang="en-GB" dirty="0">
              <a:solidFill>
                <a:schemeClr val="bg1">
                  <a:lumMod val="65000"/>
                </a:schemeClr>
              </a:solidFill>
            </a:endParaRPr>
          </a:p>
        </p:txBody>
      </p:sp>
      <p:sp>
        <p:nvSpPr>
          <p:cNvPr id="9" name="Content Placeholder 2"/>
          <p:cNvSpPr>
            <a:spLocks noGrp="1"/>
          </p:cNvSpPr>
          <p:nvPr>
            <p:ph idx="1"/>
          </p:nvPr>
        </p:nvSpPr>
        <p:spPr>
          <a:xfrm>
            <a:off x="1967998" y="1654151"/>
            <a:ext cx="5975852" cy="3812987"/>
          </a:xfrm>
          <a:prstGeom prst="rect">
            <a:avLst/>
          </a:prstGeom>
        </p:spPr>
        <p:txBody>
          <a:bodyPr/>
          <a:lstStyle/>
          <a:p>
            <a:pPr marL="342900" indent="-342900">
              <a:buFont typeface="+mj-lt"/>
              <a:buAutoNum type="arabicPeriod" startAt="2"/>
            </a:pPr>
            <a:r>
              <a:rPr lang="en-GB" sz="1800" dirty="0"/>
              <a:t> </a:t>
            </a:r>
            <a:endParaRPr lang="en-GB" sz="1800" dirty="0" smtClean="0"/>
          </a:p>
          <a:p>
            <a:pPr marL="342900" indent="-342900">
              <a:buFont typeface="+mj-lt"/>
              <a:buAutoNum type="arabicPeriod" startAt="2"/>
            </a:pPr>
            <a:endParaRPr lang="en-GB" sz="1800" dirty="0"/>
          </a:p>
          <a:p>
            <a:pPr marL="342900" indent="-342900">
              <a:buFont typeface="+mj-lt"/>
              <a:buAutoNum type="arabicPeriod" startAt="2"/>
            </a:pPr>
            <a:endParaRPr lang="en-GB" sz="1800" dirty="0" smtClean="0"/>
          </a:p>
          <a:p>
            <a:pPr marL="342900" indent="-342900">
              <a:buFont typeface="+mj-lt"/>
              <a:buAutoNum type="arabicPeriod" startAt="2"/>
            </a:pPr>
            <a:endParaRPr lang="en-GB" sz="1800" dirty="0"/>
          </a:p>
          <a:p>
            <a:pPr marL="0" indent="0">
              <a:buNone/>
            </a:pPr>
            <a:endParaRPr lang="en-GB" sz="1800" dirty="0" smtClean="0"/>
          </a:p>
          <a:p>
            <a:pPr marL="0" indent="0">
              <a:buNone/>
            </a:pPr>
            <a:endParaRPr lang="en-GB" sz="1800" dirty="0"/>
          </a:p>
          <a:p>
            <a:pPr marL="0" indent="0">
              <a:buNone/>
            </a:pPr>
            <a:endParaRPr lang="en-GB" sz="1800" dirty="0" smtClean="0"/>
          </a:p>
          <a:p>
            <a:pPr marL="0" indent="0">
              <a:buNone/>
            </a:pPr>
            <a:endParaRPr lang="en-GB" sz="1800" dirty="0"/>
          </a:p>
          <a:p>
            <a:pPr marL="0" indent="0">
              <a:buNone/>
            </a:pPr>
            <a:endParaRPr lang="en-GB" sz="1800" dirty="0" smtClean="0"/>
          </a:p>
          <a:p>
            <a:pPr marL="0" indent="0">
              <a:buNone/>
            </a:pPr>
            <a:r>
              <a:rPr lang="en-GB" sz="1800" dirty="0" smtClean="0"/>
              <a:t> </a:t>
            </a:r>
            <a:endParaRPr lang="en-GB" sz="1800" dirty="0" smtClean="0"/>
          </a:p>
          <a:p>
            <a:pPr marL="0" indent="0">
              <a:buNone/>
            </a:pPr>
            <a:endParaRPr lang="en-GB" sz="700" dirty="0" smtClean="0"/>
          </a:p>
          <a:p>
            <a:pPr marL="0" indent="0">
              <a:buNone/>
            </a:pPr>
            <a:r>
              <a:rPr lang="en-GB" sz="1800" dirty="0" smtClean="0"/>
              <a:t>Total </a:t>
            </a:r>
            <a:r>
              <a:rPr lang="en-GB" sz="1800" dirty="0"/>
              <a:t>monthly fee = R341,50 </a:t>
            </a:r>
            <a:endParaRPr lang="en-GB" sz="1800" dirty="0"/>
          </a:p>
        </p:txBody>
      </p:sp>
      <p:graphicFrame>
        <p:nvGraphicFramePr>
          <p:cNvPr id="14" name="Table 13"/>
          <p:cNvGraphicFramePr>
            <a:graphicFrameLocks noGrp="1"/>
          </p:cNvGraphicFramePr>
          <p:nvPr/>
        </p:nvGraphicFramePr>
        <p:xfrm>
          <a:off x="2387083" y="1707832"/>
          <a:ext cx="5297100" cy="3849624"/>
        </p:xfrm>
        <a:graphic>
          <a:graphicData uri="http://schemas.openxmlformats.org/drawingml/2006/table">
            <a:tbl>
              <a:tblPr firstRow="1" bandRow="1">
                <a:tableStyleId>{5C22544A-7EE6-4342-B048-85BDC9FD1C3A}</a:tableStyleId>
              </a:tblPr>
              <a:tblGrid>
                <a:gridCol w="2184917"/>
                <a:gridCol w="1527048"/>
                <a:gridCol w="1585135"/>
              </a:tblGrid>
              <a:tr h="248847">
                <a:tc>
                  <a:txBody>
                    <a:bodyPr/>
                    <a:lstStyle/>
                    <a:p>
                      <a:r>
                        <a:rPr lang="en-GB" sz="1600" b="1" i="0" u="none" strike="noStrike" kern="1200" baseline="0" dirty="0" smtClean="0">
                          <a:solidFill>
                            <a:schemeClr val="tx1"/>
                          </a:solidFill>
                          <a:latin typeface="+mn-lt"/>
                          <a:ea typeface="+mn-ea"/>
                          <a:cs typeface="+mn-cs"/>
                        </a:rPr>
                        <a:t>Transaction Type </a:t>
                      </a:r>
                      <a:endParaRPr lang="en-GB" sz="1600" b="0" i="0" u="none" strike="noStrike" kern="1200" baseline="0" dirty="0" smtClean="0">
                        <a:solidFill>
                          <a:schemeClr val="tx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9FC8CD"/>
                    </a:solidFill>
                  </a:tcPr>
                </a:tc>
                <a:tc>
                  <a:txBody>
                    <a:bodyPr/>
                    <a:lstStyle/>
                    <a:p>
                      <a:r>
                        <a:rPr lang="en-GB" sz="1600" b="1" i="0" u="none" strike="noStrike" kern="1200" baseline="0" dirty="0" smtClean="0">
                          <a:solidFill>
                            <a:schemeClr val="tx1"/>
                          </a:solidFill>
                          <a:latin typeface="+mn-lt"/>
                          <a:ea typeface="+mn-ea"/>
                          <a:cs typeface="+mn-cs"/>
                        </a:rPr>
                        <a:t>Threshold </a:t>
                      </a:r>
                      <a:r>
                        <a:rPr lang="en-GB" sz="1600" b="0" i="0" u="none" strike="noStrike" kern="1200" baseline="0" dirty="0" smtClean="0">
                          <a:solidFill>
                            <a:schemeClr val="tx1"/>
                          </a:solidFill>
                          <a:latin typeface="+mn-lt"/>
                          <a:ea typeface="+mn-ea"/>
                          <a:cs typeface="+mn-cs"/>
                        </a:rPr>
                        <a:t>	</a:t>
                      </a:r>
                      <a:endParaRPr lang="en-GB" sz="1600" b="0" i="0" u="none" strike="noStrike" kern="1200" baseline="0" dirty="0" smtClean="0">
                        <a:solidFill>
                          <a:schemeClr val="tx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9FC8CD"/>
                    </a:solidFill>
                  </a:tcPr>
                </a:tc>
                <a:tc>
                  <a:txBody>
                    <a:bodyPr/>
                    <a:lstStyle/>
                    <a:p>
                      <a:r>
                        <a:rPr lang="en-GB" sz="1600" b="1" i="0" u="none" strike="noStrike" kern="1200" baseline="0" dirty="0" smtClean="0">
                          <a:solidFill>
                            <a:schemeClr val="tx1"/>
                          </a:solidFill>
                          <a:latin typeface="+mn-lt"/>
                          <a:ea typeface="+mn-ea"/>
                          <a:cs typeface="+mn-cs"/>
                        </a:rPr>
                        <a:t>Total </a:t>
                      </a:r>
                      <a:r>
                        <a:rPr lang="en-GB" sz="1600" b="0" i="0" u="none" strike="noStrike" kern="1200" baseline="0" dirty="0" smtClean="0">
                          <a:solidFill>
                            <a:schemeClr val="lt1"/>
                          </a:solidFill>
                          <a:latin typeface="+mn-lt"/>
                          <a:ea typeface="+mn-ea"/>
                          <a:cs typeface="+mn-cs"/>
                        </a:rPr>
                        <a:t>	</a:t>
                      </a:r>
                      <a:endParaRPr lang="en-GB" sz="1600" b="0" i="0" u="none" strike="noStrike" kern="1200" baseline="0" dirty="0" smtClean="0">
                        <a:solidFill>
                          <a:schemeClr val="lt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9FC8CD"/>
                    </a:solidFill>
                  </a:tcPr>
                </a:tc>
              </a:tr>
              <a:tr h="248914">
                <a:tc>
                  <a:txBody>
                    <a:bodyPr/>
                    <a:lstStyle/>
                    <a:p>
                      <a:r>
                        <a:rPr lang="en-GB" sz="1400" b="0" i="0" u="none" strike="noStrike" kern="1200" baseline="0" dirty="0" smtClean="0">
                          <a:solidFill>
                            <a:schemeClr val="dk1"/>
                          </a:solidFill>
                          <a:latin typeface="+mn-lt"/>
                          <a:ea typeface="+mn-ea"/>
                          <a:cs typeface="+mn-cs"/>
                        </a:rPr>
                        <a:t>Monthly account fee </a:t>
                      </a:r>
                      <a:endParaRPr lang="en-GB" sz="1400" b="0" i="0" u="none" strike="noStrike" kern="1200" baseline="0" dirty="0" smtClean="0">
                        <a:solidFill>
                          <a:schemeClr val="dk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a:txBody>
                    <a:bodyPr/>
                    <a:lstStyle/>
                    <a:p>
                      <a:r>
                        <a:rPr lang="en-GB" sz="1400" b="0" i="0" u="none" strike="noStrike" kern="1200" baseline="0" dirty="0" smtClean="0">
                          <a:solidFill>
                            <a:schemeClr val="dk1"/>
                          </a:solidFill>
                          <a:latin typeface="+mn-lt"/>
                          <a:ea typeface="+mn-ea"/>
                          <a:cs typeface="+mn-cs"/>
                        </a:rPr>
                        <a:t>R199,00 </a:t>
                      </a:r>
                      <a:endParaRPr lang="en-GB" sz="1400" dirty="0"/>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a:txBody>
                    <a:bodyPr/>
                    <a:lstStyle/>
                    <a:p>
                      <a:r>
                        <a:rPr lang="en-GB" sz="1400" b="0" i="0" u="none" strike="noStrike" kern="1200" baseline="0" dirty="0" smtClean="0">
                          <a:solidFill>
                            <a:schemeClr val="dk1"/>
                          </a:solidFill>
                          <a:latin typeface="+mn-lt"/>
                          <a:ea typeface="+mn-ea"/>
                          <a:cs typeface="+mn-cs"/>
                        </a:rPr>
                        <a:t>R199,00</a:t>
                      </a:r>
                      <a:endParaRPr lang="en-GB" sz="1400" dirty="0"/>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r>
              <a:tr h="324612">
                <a:tc>
                  <a:txBody>
                    <a:bodyPr/>
                    <a:lstStyle/>
                    <a:p>
                      <a:r>
                        <a:rPr lang="en-GB" sz="1400" b="0" i="0" u="none" strike="noStrike" kern="1200" baseline="0" dirty="0" smtClean="0">
                          <a:solidFill>
                            <a:schemeClr val="dk1"/>
                          </a:solidFill>
                          <a:latin typeface="+mn-lt"/>
                          <a:ea typeface="+mn-ea"/>
                          <a:cs typeface="+mn-cs"/>
                        </a:rPr>
                        <a:t>5 Electronic deposits	</a:t>
                      </a:r>
                      <a:endParaRPr lang="en-GB" sz="1400" b="0" i="0" u="none" strike="noStrike" kern="1200" baseline="0" dirty="0" smtClean="0">
                        <a:solidFill>
                          <a:schemeClr val="dk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rowSpan="5">
                  <a:txBody>
                    <a:bodyPr/>
                    <a:lstStyle/>
                    <a:p>
                      <a:r>
                        <a:rPr lang="en-GB" sz="1400" b="0" i="0" u="none" strike="noStrike" kern="1200" baseline="0" dirty="0" smtClean="0">
                          <a:solidFill>
                            <a:schemeClr val="dk1"/>
                          </a:solidFill>
                          <a:latin typeface="+mn-lt"/>
                          <a:ea typeface="+mn-ea"/>
                          <a:cs typeface="+mn-cs"/>
                        </a:rPr>
                        <a:t>30 free transactions 	</a:t>
                      </a:r>
                      <a:endParaRPr lang="en-GB" sz="1400" b="0" i="0" u="none" strike="noStrike" kern="1200" baseline="0" dirty="0" smtClean="0">
                        <a:solidFill>
                          <a:schemeClr val="dk1"/>
                        </a:solidFill>
                        <a:latin typeface="+mn-lt"/>
                        <a:ea typeface="+mn-ea"/>
                        <a:cs typeface="+mn-cs"/>
                      </a:endParaRPr>
                    </a:p>
                    <a:p>
                      <a:r>
                        <a:rPr lang="en-GB" sz="1400" b="0" i="0" u="none" strike="noStrike" kern="1200" baseline="0" dirty="0" smtClean="0">
                          <a:solidFill>
                            <a:schemeClr val="dk1"/>
                          </a:solidFill>
                          <a:latin typeface="+mn-lt"/>
                          <a:ea typeface="+mn-ea"/>
                          <a:cs typeface="+mn-cs"/>
                        </a:rPr>
                        <a:t>	</a:t>
                      </a:r>
                      <a:endParaRPr lang="en-GB" sz="1400" b="0" i="0" u="none" strike="noStrike" kern="1200" baseline="0" dirty="0" smtClean="0">
                        <a:solidFill>
                          <a:schemeClr val="dk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rowSpan="5">
                  <a:txBody>
                    <a:bodyPr/>
                    <a:lstStyle/>
                    <a:p>
                      <a:r>
                        <a:rPr lang="en-GB" sz="1400" b="0" i="0" u="none" strike="noStrike" kern="1200" baseline="0" dirty="0" smtClean="0">
                          <a:solidFill>
                            <a:schemeClr val="dk1"/>
                          </a:solidFill>
                          <a:latin typeface="+mn-lt"/>
                          <a:ea typeface="+mn-ea"/>
                          <a:cs typeface="+mn-cs"/>
                        </a:rPr>
                        <a:t>R0,00 </a:t>
                      </a:r>
                      <a:endParaRPr lang="en-GB" sz="1400" b="0" i="0" u="none" strike="noStrike" kern="1200" baseline="0" dirty="0" smtClean="0">
                        <a:solidFill>
                          <a:schemeClr val="dk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r>
              <a:tr h="324612">
                <a:tc>
                  <a:txBody>
                    <a:bodyPr/>
                    <a:lstStyle/>
                    <a:p>
                      <a:r>
                        <a:rPr lang="en-GB" sz="1400" b="0" i="0" u="none" strike="noStrike" kern="1200" baseline="0" dirty="0" smtClean="0">
                          <a:solidFill>
                            <a:schemeClr val="dk1"/>
                          </a:solidFill>
                          <a:latin typeface="+mn-lt"/>
                          <a:ea typeface="+mn-ea"/>
                          <a:cs typeface="+mn-cs"/>
                        </a:rPr>
                        <a:t>Cash deposit at bank – R2 000 </a:t>
                      </a:r>
                      <a:endParaRPr lang="en-GB" sz="1400" b="0" i="0" u="none" strike="noStrike" kern="1200" baseline="0" dirty="0" smtClean="0">
                        <a:solidFill>
                          <a:schemeClr val="dk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vMerge="1">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vMerge="1">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r>
              <a:tr h="223962">
                <a:tc>
                  <a:txBody>
                    <a:bodyPr/>
                    <a:lstStyle/>
                    <a:p>
                      <a:r>
                        <a:rPr lang="en-GB" sz="1400" b="0" i="0" u="none" strike="noStrike" kern="1200" baseline="0" dirty="0" smtClean="0">
                          <a:solidFill>
                            <a:schemeClr val="dk1"/>
                          </a:solidFill>
                          <a:latin typeface="+mn-lt"/>
                          <a:ea typeface="+mn-ea"/>
                          <a:cs typeface="+mn-cs"/>
                        </a:rPr>
                        <a:t>20 POS payments </a:t>
                      </a:r>
                      <a:endParaRPr lang="en-GB" sz="1400" b="0" i="0" u="none" strike="noStrike" kern="1200" baseline="0" dirty="0" smtClean="0">
                        <a:solidFill>
                          <a:schemeClr val="dk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vMerge="1">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vMerge="1">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r>
              <a:tr h="454458">
                <a:tc>
                  <a:txBody>
                    <a:bodyPr/>
                    <a:lstStyle/>
                    <a:p>
                      <a:r>
                        <a:rPr lang="en-GB" sz="1400" b="0" i="0" u="none" strike="noStrike" kern="1200" baseline="0" dirty="0" smtClean="0">
                          <a:solidFill>
                            <a:schemeClr val="dk1"/>
                          </a:solidFill>
                          <a:latin typeface="+mn-lt"/>
                          <a:ea typeface="+mn-ea"/>
                          <a:cs typeface="+mn-cs"/>
                        </a:rPr>
                        <a:t>3 ATM cash withdrawals of R1000 each 	</a:t>
                      </a:r>
                      <a:endParaRPr lang="en-GB" sz="1400" b="0" i="0" u="none" strike="noStrike" kern="1200" baseline="0" dirty="0" smtClean="0">
                        <a:solidFill>
                          <a:schemeClr val="dk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vMerge="1">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vMerge="1">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r>
              <a:tr h="324612">
                <a:tc>
                  <a:txBody>
                    <a:bodyPr/>
                    <a:lstStyle/>
                    <a:p>
                      <a:r>
                        <a:rPr lang="en-GB" sz="1400" b="0" i="0" u="none" strike="noStrike" kern="1200" baseline="0" dirty="0" smtClean="0">
                          <a:solidFill>
                            <a:schemeClr val="dk1"/>
                          </a:solidFill>
                          <a:latin typeface="+mn-lt"/>
                          <a:ea typeface="+mn-ea"/>
                          <a:cs typeface="+mn-cs"/>
                        </a:rPr>
                        <a:t>1 POS withdrawals of R500 </a:t>
                      </a:r>
                      <a:endParaRPr lang="en-GB" sz="1400" b="0" i="0" u="none" strike="noStrike" kern="1200" baseline="0" dirty="0" smtClean="0">
                        <a:solidFill>
                          <a:schemeClr val="dk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vMerge="1">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vMerge="1">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r>
              <a:tr h="223962">
                <a:tc>
                  <a:txBody>
                    <a:bodyPr/>
                    <a:lstStyle/>
                    <a:p>
                      <a:r>
                        <a:rPr lang="en-GB" sz="1400" b="0" i="0" u="none" strike="noStrike" kern="1200" baseline="0" dirty="0" smtClean="0">
                          <a:solidFill>
                            <a:schemeClr val="dk1"/>
                          </a:solidFill>
                          <a:latin typeface="+mn-lt"/>
                          <a:ea typeface="+mn-ea"/>
                          <a:cs typeface="+mn-cs"/>
                        </a:rPr>
                        <a:t>POS withdrawals of R500 </a:t>
                      </a:r>
                      <a:endParaRPr lang="en-GB" sz="1400" b="0" i="0" u="none" strike="noStrike" kern="1200" baseline="0" dirty="0" smtClean="0">
                        <a:solidFill>
                          <a:schemeClr val="dk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a:txBody>
                    <a:bodyPr/>
                    <a:lstStyle/>
                    <a:p>
                      <a:r>
                        <a:rPr lang="en-GB" sz="1400" b="0" i="0" u="none" strike="noStrike" kern="1200" baseline="0" dirty="0" smtClean="0">
                          <a:solidFill>
                            <a:schemeClr val="dk1"/>
                          </a:solidFill>
                          <a:latin typeface="+mn-lt"/>
                          <a:ea typeface="+mn-ea"/>
                          <a:cs typeface="+mn-cs"/>
                        </a:rPr>
                        <a:t>R18,00 </a:t>
                      </a:r>
                      <a:endParaRPr lang="en-GB" sz="1400" b="0" i="0" u="none" strike="noStrike" kern="1200" baseline="0" dirty="0" smtClean="0">
                        <a:solidFill>
                          <a:schemeClr val="dk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a:txBody>
                    <a:bodyPr/>
                    <a:lstStyle/>
                    <a:p>
                      <a:r>
                        <a:rPr lang="en-GB" sz="1400" b="0" i="0" u="none" strike="noStrike" kern="1200" baseline="0" dirty="0" smtClean="0">
                          <a:solidFill>
                            <a:schemeClr val="dk1"/>
                          </a:solidFill>
                          <a:latin typeface="+mn-lt"/>
                          <a:ea typeface="+mn-ea"/>
                          <a:cs typeface="+mn-cs"/>
                        </a:rPr>
                        <a:t>R18,00</a:t>
                      </a:r>
                      <a:endParaRPr lang="en-GB" sz="1400" b="0" i="0" u="none" strike="noStrike" kern="1200" baseline="0" dirty="0" smtClean="0">
                        <a:solidFill>
                          <a:schemeClr val="dk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r>
              <a:tr h="223962">
                <a:tc>
                  <a:txBody>
                    <a:bodyPr/>
                    <a:lstStyle/>
                    <a:p>
                      <a:r>
                        <a:rPr lang="pt-BR" sz="1400" b="0" i="0" u="none" strike="noStrike" kern="1200" baseline="0" dirty="0" smtClean="0">
                          <a:solidFill>
                            <a:schemeClr val="dk1"/>
                          </a:solidFill>
                          <a:latin typeface="+mn-lt"/>
                          <a:ea typeface="+mn-ea"/>
                          <a:cs typeface="+mn-cs"/>
                        </a:rPr>
                        <a:t>4 Petrol purchases </a:t>
                      </a:r>
                      <a:endParaRPr lang="pt-BR" sz="1400" b="0" i="0" u="none" strike="noStrike" kern="1200" baseline="0" dirty="0" smtClean="0">
                        <a:solidFill>
                          <a:schemeClr val="dk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a:txBody>
                    <a:bodyPr/>
                    <a:lstStyle/>
                    <a:p>
                      <a:r>
                        <a:rPr lang="pt-BR" sz="1400" b="0" i="0" u="none" strike="noStrike" kern="1200" baseline="0" dirty="0" smtClean="0">
                          <a:solidFill>
                            <a:schemeClr val="dk1"/>
                          </a:solidFill>
                          <a:latin typeface="+mn-lt"/>
                          <a:ea typeface="+mn-ea"/>
                          <a:cs typeface="+mn-cs"/>
                        </a:rPr>
                        <a:t>R18,00 × 4 </a:t>
                      </a:r>
                      <a:endParaRPr lang="en-GB" sz="1400" b="0" i="0" u="none" strike="noStrike" kern="1200" baseline="0" dirty="0" smtClean="0">
                        <a:solidFill>
                          <a:schemeClr val="dk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a:txBody>
                    <a:bodyPr/>
                    <a:lstStyle/>
                    <a:p>
                      <a:r>
                        <a:rPr lang="pt-BR" sz="1400" b="0" i="0" u="none" strike="noStrike" kern="1200" baseline="0" dirty="0" smtClean="0">
                          <a:solidFill>
                            <a:schemeClr val="dk1"/>
                          </a:solidFill>
                          <a:latin typeface="+mn-lt"/>
                          <a:ea typeface="+mn-ea"/>
                          <a:cs typeface="+mn-cs"/>
                        </a:rPr>
                        <a:t>R72,00 </a:t>
                      </a:r>
                      <a:endParaRPr lang="en-GB" sz="1400" b="0" i="0" u="none" strike="noStrike" kern="1200" baseline="0" dirty="0" smtClean="0">
                        <a:solidFill>
                          <a:schemeClr val="dk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r>
              <a:tr h="223962">
                <a:tc>
                  <a:txBody>
                    <a:bodyPr/>
                    <a:lstStyle/>
                    <a:p>
                      <a:r>
                        <a:rPr lang="pt-BR" sz="1400" b="0" i="0" u="none" strike="noStrike" kern="1200" baseline="0" dirty="0" smtClean="0">
                          <a:solidFill>
                            <a:schemeClr val="dk1"/>
                          </a:solidFill>
                          <a:latin typeface="+mn-lt"/>
                          <a:ea typeface="+mn-ea"/>
                          <a:cs typeface="+mn-cs"/>
                        </a:rPr>
                        <a:t>3 debit orders 	</a:t>
                      </a:r>
                      <a:endParaRPr lang="en-GB" sz="1400" b="0" i="0" u="none" strike="noStrike" kern="1200" baseline="0" dirty="0" smtClean="0">
                        <a:solidFill>
                          <a:schemeClr val="dk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a:txBody>
                    <a:bodyPr/>
                    <a:lstStyle/>
                    <a:p>
                      <a:r>
                        <a:rPr lang="pt-BR" sz="1400" b="0" i="0" u="none" strike="noStrike" kern="1200" baseline="0" dirty="0" smtClean="0">
                          <a:solidFill>
                            <a:schemeClr val="dk1"/>
                          </a:solidFill>
                          <a:latin typeface="+mn-lt"/>
                          <a:ea typeface="+mn-ea"/>
                          <a:cs typeface="+mn-cs"/>
                        </a:rPr>
                        <a:t>R17,50 × 3 </a:t>
                      </a:r>
                      <a:endParaRPr lang="en-GB" sz="1400" b="0" i="0" u="none" strike="noStrike" kern="1200" baseline="0" dirty="0" smtClean="0">
                        <a:solidFill>
                          <a:schemeClr val="dk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a:txBody>
                    <a:bodyPr/>
                    <a:lstStyle/>
                    <a:p>
                      <a:r>
                        <a:rPr lang="pt-BR" sz="1400" b="0" i="0" u="none" strike="noStrike" kern="1200" baseline="0" dirty="0" smtClean="0">
                          <a:solidFill>
                            <a:schemeClr val="dk1"/>
                          </a:solidFill>
                          <a:latin typeface="+mn-lt"/>
                          <a:ea typeface="+mn-ea"/>
                          <a:cs typeface="+mn-cs"/>
                        </a:rPr>
                        <a:t>R52,50 </a:t>
                      </a:r>
                      <a:endParaRPr lang="en-GB" sz="1400" b="0" i="0" u="none" strike="noStrike" kern="1200" baseline="0" dirty="0" smtClean="0">
                        <a:solidFill>
                          <a:schemeClr val="dk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r>
              <a:tr h="223962">
                <a:tc>
                  <a:txBody>
                    <a:bodyPr/>
                    <a:lstStyle/>
                    <a:p>
                      <a:r>
                        <a:rPr lang="en-GB" sz="1400" b="0" i="0" u="none" strike="noStrike" kern="1200" baseline="0" dirty="0" smtClean="0">
                          <a:solidFill>
                            <a:schemeClr val="dk1"/>
                          </a:solidFill>
                          <a:latin typeface="+mn-lt"/>
                          <a:ea typeface="+mn-ea"/>
                          <a:cs typeface="+mn-cs"/>
                        </a:rPr>
                        <a:t>e-Statement 	</a:t>
                      </a:r>
                      <a:endParaRPr lang="en-GB" sz="1400" b="0" i="0" u="none" strike="noStrike" kern="1200" baseline="0" dirty="0" smtClean="0">
                        <a:solidFill>
                          <a:schemeClr val="dk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ZA" sz="1400" b="0" i="0" u="none" strike="noStrike" kern="1200" baseline="0" dirty="0" smtClean="0">
                          <a:solidFill>
                            <a:schemeClr val="dk1"/>
                          </a:solidFill>
                          <a:latin typeface="+mn-lt"/>
                          <a:ea typeface="+mn-ea"/>
                          <a:cs typeface="+mn-cs"/>
                        </a:rPr>
                        <a:t>No charge</a:t>
                      </a:r>
                      <a:endParaRPr lang="en-GB" sz="1400" b="0" i="0" u="none" strike="noStrike" kern="1200" baseline="0" dirty="0" smtClean="0">
                        <a:solidFill>
                          <a:schemeClr val="dk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c>
                  <a:txBody>
                    <a:bodyPr/>
                    <a:lstStyle/>
                    <a:p>
                      <a:r>
                        <a:rPr lang="en-ZA" sz="1400" b="0" i="0" u="none" strike="noStrike" kern="1200" baseline="0" dirty="0" smtClean="0">
                          <a:solidFill>
                            <a:schemeClr val="dk1"/>
                          </a:solidFill>
                          <a:latin typeface="+mn-lt"/>
                          <a:ea typeface="+mn-ea"/>
                          <a:cs typeface="+mn-cs"/>
                        </a:rPr>
                        <a:t>R0,00</a:t>
                      </a:r>
                      <a:endParaRPr lang="en-GB" sz="1400" b="0" i="0" u="none" strike="noStrike" kern="1200" baseline="0" dirty="0" smtClean="0">
                        <a:solidFill>
                          <a:schemeClr val="dk1"/>
                        </a:solidFill>
                        <a:latin typeface="+mn-lt"/>
                        <a:ea typeface="+mn-ea"/>
                        <a:cs typeface="+mn-cs"/>
                      </a:endParaRPr>
                    </a:p>
                  </a:txBody>
                  <a:tcPr>
                    <a:lnL w="28575" cap="flat" cmpd="sng" algn="ctr">
                      <a:solidFill>
                        <a:srgbClr val="9DCC47"/>
                      </a:solidFill>
                      <a:prstDash val="solid"/>
                      <a:round/>
                      <a:headEnd type="none" w="med" len="med"/>
                      <a:tailEnd type="none" w="med" len="med"/>
                    </a:lnL>
                    <a:lnR w="28575" cap="flat" cmpd="sng" algn="ctr">
                      <a:solidFill>
                        <a:srgbClr val="9DCC47"/>
                      </a:solidFill>
                      <a:prstDash val="solid"/>
                      <a:round/>
                      <a:headEnd type="none" w="med" len="med"/>
                      <a:tailEnd type="none" w="med" len="med"/>
                    </a:lnR>
                    <a:lnT w="28575" cap="flat" cmpd="sng" algn="ctr">
                      <a:solidFill>
                        <a:srgbClr val="9DCC47"/>
                      </a:solidFill>
                      <a:prstDash val="solid"/>
                      <a:round/>
                      <a:headEnd type="none" w="med" len="med"/>
                      <a:tailEnd type="none" w="med" len="med"/>
                    </a:lnT>
                    <a:lnB w="28575" cap="flat" cmpd="sng" algn="ctr">
                      <a:solidFill>
                        <a:srgbClr val="9DCC47"/>
                      </a:solidFill>
                      <a:prstDash val="solid"/>
                      <a:round/>
                      <a:headEnd type="none" w="med" len="med"/>
                      <a:tailEnd type="none" w="med" len="med"/>
                    </a:lnB>
                    <a:solidFill>
                      <a:srgbClr val="D8E8EA"/>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11" end="11"/>
                                            </p:txEl>
                                          </p:spTgt>
                                        </p:tgtEl>
                                        <p:attrNameLst>
                                          <p:attrName>style.visibility</p:attrName>
                                        </p:attrNameLst>
                                      </p:cBhvr>
                                      <p:to>
                                        <p:strVal val="visible"/>
                                      </p:to>
                                    </p:set>
                                    <p:animEffect transition="in" filter="fade">
                                      <p:cBhvr>
                                        <p:cTn id="15" dur="5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61646" y="1430374"/>
            <a:ext cx="7202854" cy="4662393"/>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grpSp>
        <p:nvGrpSpPr>
          <p:cNvPr id="11" name="Group 10"/>
          <p:cNvGrpSpPr/>
          <p:nvPr/>
        </p:nvGrpSpPr>
        <p:grpSpPr>
          <a:xfrm>
            <a:off x="352501" y="1592782"/>
            <a:ext cx="1525437" cy="1416679"/>
            <a:chOff x="352501" y="1521403"/>
            <a:chExt cx="1525437" cy="1416679"/>
          </a:xfrm>
        </p:grpSpPr>
        <p:sp>
          <p:nvSpPr>
            <p:cNvPr id="12" name="Rectangle 11"/>
            <p:cNvSpPr/>
            <p:nvPr/>
          </p:nvSpPr>
          <p:spPr>
            <a:xfrm>
              <a:off x="352501" y="1521403"/>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3" name="Picture 12"/>
            <p:cNvPicPr>
              <a:picLocks noChangeAspect="1"/>
            </p:cNvPicPr>
            <p:nvPr/>
          </p:nvPicPr>
          <p:blipFill rotWithShape="1">
            <a:blip r:embed="rId1" cstate="print">
              <a:extLst>
                <a:ext uri="{28A0092B-C50C-407E-A947-70E740481C1C}">
                  <a14:useLocalDpi xmlns:a14="http://schemas.microsoft.com/office/drawing/2010/main" val="0"/>
                </a:ext>
              </a:extLst>
            </a:blip>
            <a:srcRect l="29168" t="24147" r="25014" b="34038"/>
            <a:stretch>
              <a:fillRect/>
            </a:stretch>
          </p:blipFill>
          <p:spPr>
            <a:xfrm>
              <a:off x="628221" y="1769188"/>
              <a:ext cx="975600" cy="975598"/>
            </a:xfrm>
            <a:prstGeom prst="rect">
              <a:avLst/>
            </a:prstGeom>
          </p:spPr>
        </p:pic>
      </p:grpSp>
      <p:sp>
        <p:nvSpPr>
          <p:cNvPr id="2" name="Title 1"/>
          <p:cNvSpPr>
            <a:spLocks noGrp="1"/>
          </p:cNvSpPr>
          <p:nvPr>
            <p:ph type="title"/>
          </p:nvPr>
        </p:nvSpPr>
        <p:spPr/>
        <p:txBody>
          <a:bodyPr/>
          <a:lstStyle/>
          <a:p>
            <a:r>
              <a:rPr lang="en-ZA" dirty="0"/>
              <a:t>Example 11.3 page 221 </a:t>
            </a:r>
            <a:r>
              <a:rPr lang="en-ZA" sz="3200" dirty="0">
                <a:sym typeface="+mn-ea"/>
              </a:rPr>
              <a:t>continued ...</a:t>
            </a:r>
            <a:endParaRPr lang="en-GB" sz="32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11.4</a:t>
            </a:r>
            <a:endParaRPr lang="en-GB" dirty="0">
              <a:solidFill>
                <a:schemeClr val="bg1">
                  <a:lumMod val="65000"/>
                </a:schemeClr>
              </a:solidFill>
            </a:endParaRPr>
          </a:p>
        </p:txBody>
      </p:sp>
      <p:sp>
        <p:nvSpPr>
          <p:cNvPr id="9" name="Content Placeholder 2"/>
          <p:cNvSpPr>
            <a:spLocks noGrp="1"/>
          </p:cNvSpPr>
          <p:nvPr>
            <p:ph idx="1"/>
          </p:nvPr>
        </p:nvSpPr>
        <p:spPr>
          <a:xfrm>
            <a:off x="1967998" y="1654151"/>
            <a:ext cx="5975852" cy="3812987"/>
          </a:xfrm>
          <a:prstGeom prst="rect">
            <a:avLst/>
          </a:prstGeom>
        </p:spPr>
        <p:txBody>
          <a:bodyPr/>
          <a:lstStyle/>
          <a:p>
            <a:pPr marL="265430" indent="-265430">
              <a:buFont typeface="+mj-lt"/>
              <a:buAutoNum type="arabicPeriod" startAt="3"/>
            </a:pPr>
            <a:r>
              <a:rPr lang="en-GB" sz="1800" dirty="0" smtClean="0"/>
              <a:t>I </a:t>
            </a:r>
            <a:r>
              <a:rPr lang="en-GB" sz="1800" dirty="0"/>
              <a:t>would advise him to pay for each transaction at Bank 1.     I would not advise him to choose the fixed rate because his transactions make it a more expensive option. </a:t>
            </a:r>
            <a:endParaRPr lang="en-GB"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1937994" y="4242364"/>
            <a:ext cx="2002536" cy="2002536"/>
            <a:chOff x="1835353" y="4265224"/>
            <a:chExt cx="2002536" cy="2002536"/>
          </a:xfrm>
        </p:grpSpPr>
        <p:sp>
          <p:nvSpPr>
            <p:cNvPr id="9" name="Oval 8"/>
            <p:cNvSpPr/>
            <p:nvPr/>
          </p:nvSpPr>
          <p:spPr>
            <a:xfrm>
              <a:off x="1835353" y="4265224"/>
              <a:ext cx="2002536" cy="2002536"/>
            </a:xfrm>
            <a:prstGeom prst="ellipse">
              <a:avLst/>
            </a:prstGeom>
            <a:solidFill>
              <a:srgbClr val="BDD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96571" y="4606384"/>
              <a:ext cx="1136992" cy="974270"/>
            </a:xfrm>
            <a:prstGeom prst="rect">
              <a:avLst/>
            </a:prstGeom>
          </p:spPr>
        </p:pic>
      </p:grpSp>
      <p:grpSp>
        <p:nvGrpSpPr>
          <p:cNvPr id="36" name="Group 35"/>
          <p:cNvGrpSpPr/>
          <p:nvPr/>
        </p:nvGrpSpPr>
        <p:grpSpPr>
          <a:xfrm>
            <a:off x="4481419" y="4222008"/>
            <a:ext cx="2002536" cy="2002536"/>
            <a:chOff x="4220157" y="4244868"/>
            <a:chExt cx="2002536" cy="2002536"/>
          </a:xfrm>
        </p:grpSpPr>
        <p:sp>
          <p:nvSpPr>
            <p:cNvPr id="10" name="Oval 9"/>
            <p:cNvSpPr/>
            <p:nvPr/>
          </p:nvSpPr>
          <p:spPr>
            <a:xfrm>
              <a:off x="4220157" y="4244868"/>
              <a:ext cx="2002536" cy="2002536"/>
            </a:xfrm>
            <a:prstGeom prst="ellipse">
              <a:avLst/>
            </a:prstGeom>
            <a:solidFill>
              <a:srgbClr val="BDD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8154" y="4596938"/>
              <a:ext cx="998944" cy="1009669"/>
            </a:xfrm>
            <a:prstGeom prst="rect">
              <a:avLst/>
            </a:prstGeom>
          </p:spPr>
        </p:pic>
      </p:grpSp>
      <p:grpSp>
        <p:nvGrpSpPr>
          <p:cNvPr id="28" name="Group 27"/>
          <p:cNvGrpSpPr/>
          <p:nvPr/>
        </p:nvGrpSpPr>
        <p:grpSpPr>
          <a:xfrm>
            <a:off x="702997" y="2178039"/>
            <a:ext cx="2002536" cy="2002536"/>
            <a:chOff x="702997" y="2340864"/>
            <a:chExt cx="2002536" cy="2002536"/>
          </a:xfrm>
        </p:grpSpPr>
        <p:sp>
          <p:nvSpPr>
            <p:cNvPr id="6" name="Oval 5"/>
            <p:cNvSpPr/>
            <p:nvPr/>
          </p:nvSpPr>
          <p:spPr>
            <a:xfrm>
              <a:off x="702997" y="2340864"/>
              <a:ext cx="2002536" cy="2002536"/>
            </a:xfrm>
            <a:prstGeom prst="ellipse">
              <a:avLst/>
            </a:prstGeom>
            <a:solidFill>
              <a:srgbClr val="4BB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2448" y="2686240"/>
              <a:ext cx="777897" cy="1009669"/>
            </a:xfrm>
            <a:prstGeom prst="rect">
              <a:avLst/>
            </a:prstGeom>
          </p:spPr>
        </p:pic>
      </p:grpSp>
      <p:grpSp>
        <p:nvGrpSpPr>
          <p:cNvPr id="29" name="Group 28"/>
          <p:cNvGrpSpPr/>
          <p:nvPr/>
        </p:nvGrpSpPr>
        <p:grpSpPr>
          <a:xfrm>
            <a:off x="3217469" y="2178039"/>
            <a:ext cx="2002536" cy="2002536"/>
            <a:chOff x="3217469" y="2340864"/>
            <a:chExt cx="2002536" cy="2002536"/>
          </a:xfrm>
        </p:grpSpPr>
        <p:sp>
          <p:nvSpPr>
            <p:cNvPr id="7" name="Oval 6"/>
            <p:cNvSpPr/>
            <p:nvPr/>
          </p:nvSpPr>
          <p:spPr>
            <a:xfrm>
              <a:off x="3217469" y="2340864"/>
              <a:ext cx="2002536" cy="2002536"/>
            </a:xfrm>
            <a:prstGeom prst="ellipse">
              <a:avLst/>
            </a:prstGeom>
            <a:solidFill>
              <a:srgbClr val="4BB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3579" y="2647734"/>
              <a:ext cx="809142" cy="1009669"/>
            </a:xfrm>
            <a:prstGeom prst="rect">
              <a:avLst/>
            </a:prstGeom>
          </p:spPr>
        </p:pic>
      </p:grpSp>
      <p:grpSp>
        <p:nvGrpSpPr>
          <p:cNvPr id="30" name="Group 29"/>
          <p:cNvGrpSpPr/>
          <p:nvPr/>
        </p:nvGrpSpPr>
        <p:grpSpPr>
          <a:xfrm>
            <a:off x="5755366" y="2166609"/>
            <a:ext cx="2002536" cy="2002536"/>
            <a:chOff x="5755366" y="2340864"/>
            <a:chExt cx="2002536" cy="2002536"/>
          </a:xfrm>
        </p:grpSpPr>
        <p:sp>
          <p:nvSpPr>
            <p:cNvPr id="8" name="Oval 7"/>
            <p:cNvSpPr/>
            <p:nvPr/>
          </p:nvSpPr>
          <p:spPr>
            <a:xfrm>
              <a:off x="5755366" y="2340864"/>
              <a:ext cx="2002536" cy="2002536"/>
            </a:xfrm>
            <a:prstGeom prst="ellipse">
              <a:avLst/>
            </a:prstGeom>
            <a:solidFill>
              <a:srgbClr val="4BB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0716" y="2644761"/>
              <a:ext cx="1158985" cy="1009670"/>
            </a:xfrm>
            <a:prstGeom prst="rect">
              <a:avLst/>
            </a:prstGeom>
          </p:spPr>
        </p:pic>
      </p:grpSp>
      <p:sp>
        <p:nvSpPr>
          <p:cNvPr id="2" name="Title 1"/>
          <p:cNvSpPr>
            <a:spLocks noGrp="1"/>
          </p:cNvSpPr>
          <p:nvPr>
            <p:ph type="title"/>
          </p:nvPr>
        </p:nvSpPr>
        <p:spPr/>
        <p:txBody>
          <a:bodyPr/>
          <a:lstStyle/>
          <a:p>
            <a:r>
              <a:rPr lang="en-ZA" dirty="0"/>
              <a:t>Comparing bank </a:t>
            </a:r>
            <a:r>
              <a:rPr lang="en-ZA" dirty="0" smtClean="0"/>
              <a:t>products</a:t>
            </a:r>
            <a:endParaRPr lang="en-GB" b="0" dirty="0"/>
          </a:p>
        </p:txBody>
      </p:sp>
      <p:sp>
        <p:nvSpPr>
          <p:cNvPr id="3" name="Content Placeholder 2"/>
          <p:cNvSpPr>
            <a:spLocks noGrp="1"/>
          </p:cNvSpPr>
          <p:nvPr>
            <p:ph idx="1"/>
          </p:nvPr>
        </p:nvSpPr>
        <p:spPr/>
        <p:txBody>
          <a:bodyPr/>
          <a:lstStyle/>
          <a:p>
            <a:pPr marL="0" indent="0">
              <a:buNone/>
            </a:pPr>
            <a:r>
              <a:rPr lang="en-ZA" sz="2000" dirty="0"/>
              <a:t>Banks are institutions that make it safe and easy for a business to conduct their financial affairs</a:t>
            </a:r>
            <a:r>
              <a:rPr lang="en-ZA" sz="2000" dirty="0" smtClean="0"/>
              <a:t>.</a:t>
            </a:r>
            <a:endParaRPr lang="en-GB" sz="2000" dirty="0"/>
          </a:p>
        </p:txBody>
      </p:sp>
      <p:sp>
        <p:nvSpPr>
          <p:cNvPr id="4" name="Text Placeholder 3"/>
          <p:cNvSpPr>
            <a:spLocks noGrp="1"/>
          </p:cNvSpPr>
          <p:nvPr>
            <p:ph type="body" sz="quarter" idx="10"/>
          </p:nvPr>
        </p:nvSpPr>
        <p:spPr/>
        <p:txBody>
          <a:bodyPr/>
          <a:lstStyle/>
          <a:p>
            <a:r>
              <a:rPr lang="en-ZA" dirty="0" smtClean="0">
                <a:solidFill>
                  <a:schemeClr val="bg1">
                    <a:lumMod val="65000"/>
                  </a:schemeClr>
                </a:solidFill>
              </a:rPr>
              <a:t>Unit 11.1</a:t>
            </a:r>
            <a:endParaRPr lang="en-GB" dirty="0">
              <a:solidFill>
                <a:schemeClr val="bg1">
                  <a:lumMod val="65000"/>
                </a:schemeClr>
              </a:solidFill>
            </a:endParaRPr>
          </a:p>
        </p:txBody>
      </p:sp>
      <p:sp>
        <p:nvSpPr>
          <p:cNvPr id="11" name="Rectangle 10"/>
          <p:cNvSpPr/>
          <p:nvPr/>
        </p:nvSpPr>
        <p:spPr>
          <a:xfrm>
            <a:off x="690129" y="3622791"/>
            <a:ext cx="2002536" cy="557784"/>
          </a:xfrm>
          <a:prstGeom prst="rect">
            <a:avLst/>
          </a:prstGeom>
          <a:solidFill>
            <a:srgbClr val="1A9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t>Depositing cash</a:t>
            </a:r>
            <a:endParaRPr lang="en-ZA" sz="1600" dirty="0"/>
          </a:p>
        </p:txBody>
      </p:sp>
      <p:sp>
        <p:nvSpPr>
          <p:cNvPr id="12" name="Rectangle 11"/>
          <p:cNvSpPr/>
          <p:nvPr/>
        </p:nvSpPr>
        <p:spPr>
          <a:xfrm>
            <a:off x="3207729" y="3619975"/>
            <a:ext cx="2002536" cy="557784"/>
          </a:xfrm>
          <a:prstGeom prst="rect">
            <a:avLst/>
          </a:prstGeom>
          <a:solidFill>
            <a:srgbClr val="1A9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t>Making payments and cash transfers</a:t>
            </a:r>
            <a:endParaRPr lang="en-ZA" sz="1600" dirty="0"/>
          </a:p>
        </p:txBody>
      </p:sp>
      <p:sp>
        <p:nvSpPr>
          <p:cNvPr id="13" name="Rectangle 12"/>
          <p:cNvSpPr/>
          <p:nvPr/>
        </p:nvSpPr>
        <p:spPr>
          <a:xfrm>
            <a:off x="5778941" y="3613551"/>
            <a:ext cx="2002536" cy="557784"/>
          </a:xfrm>
          <a:prstGeom prst="rect">
            <a:avLst/>
          </a:prstGeom>
          <a:solidFill>
            <a:srgbClr val="1A9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t>Making loans and overdrafts</a:t>
            </a:r>
            <a:endParaRPr lang="en-ZA" sz="1600" dirty="0"/>
          </a:p>
        </p:txBody>
      </p:sp>
      <p:sp>
        <p:nvSpPr>
          <p:cNvPr id="14" name="Rectangle 13"/>
          <p:cNvSpPr/>
          <p:nvPr/>
        </p:nvSpPr>
        <p:spPr>
          <a:xfrm>
            <a:off x="1937179" y="5682900"/>
            <a:ext cx="2002536" cy="557784"/>
          </a:xfrm>
          <a:prstGeom prst="rect">
            <a:avLst/>
          </a:prstGeom>
          <a:solidFill>
            <a:srgbClr val="9DC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t>Having a credit and fuel cards</a:t>
            </a:r>
            <a:endParaRPr lang="en-ZA" sz="1600" dirty="0"/>
          </a:p>
        </p:txBody>
      </p:sp>
      <p:sp>
        <p:nvSpPr>
          <p:cNvPr id="15" name="Rectangle 14"/>
          <p:cNvSpPr/>
          <p:nvPr/>
        </p:nvSpPr>
        <p:spPr>
          <a:xfrm>
            <a:off x="4479999" y="5690737"/>
            <a:ext cx="2002536" cy="557784"/>
          </a:xfrm>
          <a:prstGeom prst="rect">
            <a:avLst/>
          </a:prstGeom>
          <a:solidFill>
            <a:srgbClr val="9DC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t>Investing money from business profits</a:t>
            </a:r>
            <a:endParaRPr lang="en-ZA" sz="1600" dirty="0"/>
          </a:p>
        </p:txBody>
      </p:sp>
      <p:sp>
        <p:nvSpPr>
          <p:cNvPr id="27" name="Rectangle 26"/>
          <p:cNvSpPr/>
          <p:nvPr/>
        </p:nvSpPr>
        <p:spPr>
          <a:xfrm>
            <a:off x="7935902" y="6307206"/>
            <a:ext cx="516815" cy="226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70974" y="2629174"/>
            <a:ext cx="2756432" cy="32570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par>
                                <p:cTn id="14" presetID="17" presetClass="entr" presetSubtype="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ppt_h/2"/>
                                          </p:val>
                                        </p:tav>
                                        <p:tav tm="100000">
                                          <p:val>
                                            <p:strVal val="#ppt_y"/>
                                          </p:val>
                                        </p:tav>
                                      </p:tavLst>
                                    </p:anim>
                                    <p:anim calcmode="lin" valueType="num">
                                      <p:cBhvr>
                                        <p:cTn id="18" dur="500" fill="hold"/>
                                        <p:tgtEl>
                                          <p:spTgt spid="11"/>
                                        </p:tgtEl>
                                        <p:attrNameLst>
                                          <p:attrName>ppt_w</p:attrName>
                                        </p:attrNameLst>
                                      </p:cBhvr>
                                      <p:tavLst>
                                        <p:tav tm="0">
                                          <p:val>
                                            <p:strVal val="#ppt_w"/>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par>
                                <p:cTn id="27" presetID="17" presetClass="entr" presetSubtype="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ppt_x</p:attrName>
                                        </p:attrNameLst>
                                      </p:cBhvr>
                                      <p:tavLst>
                                        <p:tav tm="0">
                                          <p:val>
                                            <p:strVal val="#ppt_x"/>
                                          </p:val>
                                        </p:tav>
                                        <p:tav tm="100000">
                                          <p:val>
                                            <p:strVal val="#ppt_x"/>
                                          </p:val>
                                        </p:tav>
                                      </p:tavLst>
                                    </p:anim>
                                    <p:anim calcmode="lin" valueType="num">
                                      <p:cBhvr>
                                        <p:cTn id="30" dur="500" fill="hold"/>
                                        <p:tgtEl>
                                          <p:spTgt spid="12"/>
                                        </p:tgtEl>
                                        <p:attrNameLst>
                                          <p:attrName>ppt_y</p:attrName>
                                        </p:attrNameLst>
                                      </p:cBhvr>
                                      <p:tavLst>
                                        <p:tav tm="0">
                                          <p:val>
                                            <p:strVal val="#ppt_y-#ppt_h/2"/>
                                          </p:val>
                                        </p:tav>
                                        <p:tav tm="100000">
                                          <p:val>
                                            <p:strVal val="#ppt_y"/>
                                          </p:val>
                                        </p:tav>
                                      </p:tavLst>
                                    </p:anim>
                                    <p:anim calcmode="lin" valueType="num">
                                      <p:cBhvr>
                                        <p:cTn id="31" dur="500" fill="hold"/>
                                        <p:tgtEl>
                                          <p:spTgt spid="12"/>
                                        </p:tgtEl>
                                        <p:attrNameLst>
                                          <p:attrName>ppt_w</p:attrName>
                                        </p:attrNameLst>
                                      </p:cBhvr>
                                      <p:tavLst>
                                        <p:tav tm="0">
                                          <p:val>
                                            <p:strVal val="#ppt_w"/>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17" presetClass="entr" presetSubtype="1"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ppt_x</p:attrName>
                                        </p:attrNameLst>
                                      </p:cBhvr>
                                      <p:tavLst>
                                        <p:tav tm="0">
                                          <p:val>
                                            <p:strVal val="#ppt_x"/>
                                          </p:val>
                                        </p:tav>
                                        <p:tav tm="100000">
                                          <p:val>
                                            <p:strVal val="#ppt_x"/>
                                          </p:val>
                                        </p:tav>
                                      </p:tavLst>
                                    </p:anim>
                                    <p:anim calcmode="lin" valueType="num">
                                      <p:cBhvr>
                                        <p:cTn id="43" dur="500" fill="hold"/>
                                        <p:tgtEl>
                                          <p:spTgt spid="13"/>
                                        </p:tgtEl>
                                        <p:attrNameLst>
                                          <p:attrName>ppt_y</p:attrName>
                                        </p:attrNameLst>
                                      </p:cBhvr>
                                      <p:tavLst>
                                        <p:tav tm="0">
                                          <p:val>
                                            <p:strVal val="#ppt_y-#ppt_h/2"/>
                                          </p:val>
                                        </p:tav>
                                        <p:tav tm="100000">
                                          <p:val>
                                            <p:strVal val="#ppt_y"/>
                                          </p:val>
                                        </p:tav>
                                      </p:tavLst>
                                    </p:anim>
                                    <p:anim calcmode="lin" valueType="num">
                                      <p:cBhvr>
                                        <p:cTn id="44" dur="500" fill="hold"/>
                                        <p:tgtEl>
                                          <p:spTgt spid="13"/>
                                        </p:tgtEl>
                                        <p:attrNameLst>
                                          <p:attrName>ppt_w</p:attrName>
                                        </p:attrNameLst>
                                      </p:cBhvr>
                                      <p:tavLst>
                                        <p:tav tm="0">
                                          <p:val>
                                            <p:strVal val="#ppt_w"/>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500" fill="hold"/>
                                        <p:tgtEl>
                                          <p:spTgt spid="35"/>
                                        </p:tgtEl>
                                        <p:attrNameLst>
                                          <p:attrName>ppt_w</p:attrName>
                                        </p:attrNameLst>
                                      </p:cBhvr>
                                      <p:tavLst>
                                        <p:tav tm="0">
                                          <p:val>
                                            <p:fltVal val="0"/>
                                          </p:val>
                                        </p:tav>
                                        <p:tav tm="100000">
                                          <p:val>
                                            <p:strVal val="#ppt_w"/>
                                          </p:val>
                                        </p:tav>
                                      </p:tavLst>
                                    </p:anim>
                                    <p:anim calcmode="lin" valueType="num">
                                      <p:cBhvr>
                                        <p:cTn id="51" dur="500" fill="hold"/>
                                        <p:tgtEl>
                                          <p:spTgt spid="35"/>
                                        </p:tgtEl>
                                        <p:attrNameLst>
                                          <p:attrName>ppt_h</p:attrName>
                                        </p:attrNameLst>
                                      </p:cBhvr>
                                      <p:tavLst>
                                        <p:tav tm="0">
                                          <p:val>
                                            <p:fltVal val="0"/>
                                          </p:val>
                                        </p:tav>
                                        <p:tav tm="100000">
                                          <p:val>
                                            <p:strVal val="#ppt_h"/>
                                          </p:val>
                                        </p:tav>
                                      </p:tavLst>
                                    </p:anim>
                                    <p:animEffect transition="in" filter="fade">
                                      <p:cBhvr>
                                        <p:cTn id="52" dur="500"/>
                                        <p:tgtEl>
                                          <p:spTgt spid="35"/>
                                        </p:tgtEl>
                                      </p:cBhvr>
                                    </p:animEffect>
                                  </p:childTnLst>
                                </p:cTn>
                              </p:par>
                              <p:par>
                                <p:cTn id="53" presetID="17" presetClass="entr" presetSubtype="1"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ppt_x</p:attrName>
                                        </p:attrNameLst>
                                      </p:cBhvr>
                                      <p:tavLst>
                                        <p:tav tm="0">
                                          <p:val>
                                            <p:strVal val="#ppt_x"/>
                                          </p:val>
                                        </p:tav>
                                        <p:tav tm="100000">
                                          <p:val>
                                            <p:strVal val="#ppt_x"/>
                                          </p:val>
                                        </p:tav>
                                      </p:tavLst>
                                    </p:anim>
                                    <p:anim calcmode="lin" valueType="num">
                                      <p:cBhvr>
                                        <p:cTn id="56" dur="500" fill="hold"/>
                                        <p:tgtEl>
                                          <p:spTgt spid="14"/>
                                        </p:tgtEl>
                                        <p:attrNameLst>
                                          <p:attrName>ppt_y</p:attrName>
                                        </p:attrNameLst>
                                      </p:cBhvr>
                                      <p:tavLst>
                                        <p:tav tm="0">
                                          <p:val>
                                            <p:strVal val="#ppt_y-#ppt_h/2"/>
                                          </p:val>
                                        </p:tav>
                                        <p:tav tm="100000">
                                          <p:val>
                                            <p:strVal val="#ppt_y"/>
                                          </p:val>
                                        </p:tav>
                                      </p:tavLst>
                                    </p:anim>
                                    <p:anim calcmode="lin" valueType="num">
                                      <p:cBhvr>
                                        <p:cTn id="57" dur="500" fill="hold"/>
                                        <p:tgtEl>
                                          <p:spTgt spid="14"/>
                                        </p:tgtEl>
                                        <p:attrNameLst>
                                          <p:attrName>ppt_w</p:attrName>
                                        </p:attrNameLst>
                                      </p:cBhvr>
                                      <p:tavLst>
                                        <p:tav tm="0">
                                          <p:val>
                                            <p:strVal val="#ppt_w"/>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p:cTn id="63" dur="500" fill="hold"/>
                                        <p:tgtEl>
                                          <p:spTgt spid="36"/>
                                        </p:tgtEl>
                                        <p:attrNameLst>
                                          <p:attrName>ppt_w</p:attrName>
                                        </p:attrNameLst>
                                      </p:cBhvr>
                                      <p:tavLst>
                                        <p:tav tm="0">
                                          <p:val>
                                            <p:fltVal val="0"/>
                                          </p:val>
                                        </p:tav>
                                        <p:tav tm="100000">
                                          <p:val>
                                            <p:strVal val="#ppt_w"/>
                                          </p:val>
                                        </p:tav>
                                      </p:tavLst>
                                    </p:anim>
                                    <p:anim calcmode="lin" valueType="num">
                                      <p:cBhvr>
                                        <p:cTn id="64" dur="500" fill="hold"/>
                                        <p:tgtEl>
                                          <p:spTgt spid="36"/>
                                        </p:tgtEl>
                                        <p:attrNameLst>
                                          <p:attrName>ppt_h</p:attrName>
                                        </p:attrNameLst>
                                      </p:cBhvr>
                                      <p:tavLst>
                                        <p:tav tm="0">
                                          <p:val>
                                            <p:fltVal val="0"/>
                                          </p:val>
                                        </p:tav>
                                        <p:tav tm="100000">
                                          <p:val>
                                            <p:strVal val="#ppt_h"/>
                                          </p:val>
                                        </p:tav>
                                      </p:tavLst>
                                    </p:anim>
                                    <p:animEffect transition="in" filter="fade">
                                      <p:cBhvr>
                                        <p:cTn id="65" dur="500"/>
                                        <p:tgtEl>
                                          <p:spTgt spid="36"/>
                                        </p:tgtEl>
                                      </p:cBhvr>
                                    </p:animEffect>
                                  </p:childTnLst>
                                </p:cTn>
                              </p:par>
                              <p:par>
                                <p:cTn id="66" presetID="17" presetClass="entr" presetSubtype="1"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p:cTn id="68" dur="500" fill="hold"/>
                                        <p:tgtEl>
                                          <p:spTgt spid="15"/>
                                        </p:tgtEl>
                                        <p:attrNameLst>
                                          <p:attrName>ppt_x</p:attrName>
                                        </p:attrNameLst>
                                      </p:cBhvr>
                                      <p:tavLst>
                                        <p:tav tm="0">
                                          <p:val>
                                            <p:strVal val="#ppt_x"/>
                                          </p:val>
                                        </p:tav>
                                        <p:tav tm="100000">
                                          <p:val>
                                            <p:strVal val="#ppt_x"/>
                                          </p:val>
                                        </p:tav>
                                      </p:tavLst>
                                    </p:anim>
                                    <p:anim calcmode="lin" valueType="num">
                                      <p:cBhvr>
                                        <p:cTn id="69" dur="500" fill="hold"/>
                                        <p:tgtEl>
                                          <p:spTgt spid="15"/>
                                        </p:tgtEl>
                                        <p:attrNameLst>
                                          <p:attrName>ppt_y</p:attrName>
                                        </p:attrNameLst>
                                      </p:cBhvr>
                                      <p:tavLst>
                                        <p:tav tm="0">
                                          <p:val>
                                            <p:strVal val="#ppt_y-#ppt_h/2"/>
                                          </p:val>
                                        </p:tav>
                                        <p:tav tm="100000">
                                          <p:val>
                                            <p:strVal val="#ppt_y"/>
                                          </p:val>
                                        </p:tav>
                                      </p:tavLst>
                                    </p:anim>
                                    <p:anim calcmode="lin" valueType="num">
                                      <p:cBhvr>
                                        <p:cTn id="70" dur="500" fill="hold"/>
                                        <p:tgtEl>
                                          <p:spTgt spid="15"/>
                                        </p:tgtEl>
                                        <p:attrNameLst>
                                          <p:attrName>ppt_w</p:attrName>
                                        </p:attrNameLst>
                                      </p:cBhvr>
                                      <p:tavLst>
                                        <p:tav tm="0">
                                          <p:val>
                                            <p:strVal val="#ppt_w"/>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ZA" dirty="0" smtClean="0"/>
              <a:t>Unit 11.4 </a:t>
            </a:r>
            <a:endParaRPr lang="en-ZA" dirty="0"/>
          </a:p>
        </p:txBody>
      </p:sp>
      <p:sp>
        <p:nvSpPr>
          <p:cNvPr id="3" name="Content Placeholder 2"/>
          <p:cNvSpPr>
            <a:spLocks noGrp="1"/>
          </p:cNvSpPr>
          <p:nvPr>
            <p:ph sz="quarter" idx="10"/>
          </p:nvPr>
        </p:nvSpPr>
        <p:spPr/>
        <p:txBody>
          <a:bodyPr/>
          <a:lstStyle/>
          <a:p>
            <a:r>
              <a:rPr lang="en-ZA" dirty="0" smtClean="0"/>
              <a:t>Exercise 11.4</a:t>
            </a:r>
            <a:endParaRPr lang="en-ZA" dirty="0"/>
          </a:p>
        </p:txBody>
      </p:sp>
      <p:sp>
        <p:nvSpPr>
          <p:cNvPr id="4" name="Text Placeholder 3"/>
          <p:cNvSpPr>
            <a:spLocks noGrp="1"/>
          </p:cNvSpPr>
          <p:nvPr>
            <p:ph type="body" idx="11"/>
          </p:nvPr>
        </p:nvSpPr>
        <p:spPr/>
        <p:txBody>
          <a:bodyPr/>
          <a:lstStyle/>
          <a:p>
            <a:r>
              <a:rPr lang="en-US" altLang="en-US" sz="2000" dirty="0"/>
              <a:t>Complete </a:t>
            </a:r>
            <a:r>
              <a:rPr lang="en-US" altLang="en-US" sz="2000" b="1" dirty="0"/>
              <a:t>Exercise </a:t>
            </a:r>
            <a:r>
              <a:rPr lang="en-US" altLang="en-US" sz="2000" b="1" dirty="0" smtClean="0"/>
              <a:t>11.4 </a:t>
            </a:r>
            <a:r>
              <a:rPr lang="en-US" altLang="en-US" sz="2000" dirty="0"/>
              <a:t>on </a:t>
            </a:r>
            <a:r>
              <a:rPr lang="en-US" altLang="en-US" sz="2000" b="1" dirty="0"/>
              <a:t>page </a:t>
            </a:r>
            <a:r>
              <a:rPr lang="en-US" altLang="en-US" sz="2000" b="1" dirty="0" smtClean="0"/>
              <a:t>22</a:t>
            </a:r>
            <a:r>
              <a:rPr lang="en-ZA" altLang="en-US" sz="2000" b="1" dirty="0" smtClean="0"/>
              <a:t>2</a:t>
            </a:r>
            <a:r>
              <a:rPr lang="en-US" altLang="en-US" sz="2000" b="1" dirty="0" smtClean="0"/>
              <a:t> </a:t>
            </a:r>
            <a:r>
              <a:rPr lang="en-US" altLang="en-US" sz="2000" dirty="0"/>
              <a:t>of your Student’s Book</a:t>
            </a:r>
            <a:endParaRPr lang="en-US" altLang="en-US" sz="2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ZA" dirty="0"/>
              <a:t>Module </a:t>
            </a:r>
            <a:r>
              <a:rPr lang="en-ZA" dirty="0" smtClean="0"/>
              <a:t>11</a:t>
            </a:r>
            <a:endParaRPr lang="en-GB" dirty="0"/>
          </a:p>
        </p:txBody>
      </p:sp>
      <p:sp>
        <p:nvSpPr>
          <p:cNvPr id="3" name="Content Placeholder 2"/>
          <p:cNvSpPr>
            <a:spLocks noGrp="1"/>
          </p:cNvSpPr>
          <p:nvPr>
            <p:ph sz="quarter" idx="10"/>
          </p:nvPr>
        </p:nvSpPr>
        <p:spPr/>
        <p:txBody>
          <a:bodyPr/>
          <a:lstStyle/>
          <a:p>
            <a:r>
              <a:rPr lang="en-US" altLang="en-US" dirty="0"/>
              <a:t>Module assessment</a:t>
            </a:r>
            <a:endParaRPr lang="en-GB" dirty="0"/>
          </a:p>
        </p:txBody>
      </p:sp>
      <p:sp>
        <p:nvSpPr>
          <p:cNvPr id="4" name="Text Placeholder 3"/>
          <p:cNvSpPr>
            <a:spLocks noGrp="1"/>
          </p:cNvSpPr>
          <p:nvPr>
            <p:ph type="body" idx="11"/>
          </p:nvPr>
        </p:nvSpPr>
        <p:spPr/>
        <p:txBody>
          <a:bodyPr/>
          <a:lstStyle/>
          <a:p>
            <a:r>
              <a:rPr lang="en-US" altLang="en-US" sz="2000" dirty="0"/>
              <a:t>Complete </a:t>
            </a:r>
            <a:r>
              <a:rPr lang="en-US" altLang="en-US" sz="2000" b="1" dirty="0"/>
              <a:t>Module assessment </a:t>
            </a:r>
            <a:r>
              <a:rPr lang="en-US" altLang="en-US" sz="2000" dirty="0"/>
              <a:t>on </a:t>
            </a:r>
            <a:r>
              <a:rPr lang="en-US" altLang="en-US" sz="2000" b="1" dirty="0"/>
              <a:t>page </a:t>
            </a:r>
            <a:r>
              <a:rPr lang="en-US" altLang="en-US" sz="2000" b="1" dirty="0" smtClean="0"/>
              <a:t>2</a:t>
            </a:r>
            <a:r>
              <a:rPr lang="en-ZA" altLang="en-US" sz="2000" b="1" dirty="0" smtClean="0"/>
              <a:t>24</a:t>
            </a:r>
            <a:r>
              <a:rPr lang="en-US" altLang="en-US" sz="2000" b="1" dirty="0" smtClean="0"/>
              <a:t> </a:t>
            </a:r>
            <a:r>
              <a:rPr lang="en-US" altLang="en-US" sz="2000" dirty="0" smtClean="0"/>
              <a:t>of </a:t>
            </a:r>
            <a:r>
              <a:rPr lang="en-US" altLang="en-US" sz="2000" dirty="0"/>
              <a:t>your Student’s Book</a:t>
            </a:r>
            <a:endParaRPr lang="en-US" altLang="en-US" sz="2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Types of accounts</a:t>
            </a:r>
            <a:endParaRPr lang="en-GB" dirty="0"/>
          </a:p>
        </p:txBody>
      </p:sp>
      <p:sp>
        <p:nvSpPr>
          <p:cNvPr id="3" name="Content Placeholder 2"/>
          <p:cNvSpPr>
            <a:spLocks noGrp="1"/>
          </p:cNvSpPr>
          <p:nvPr>
            <p:ph idx="1"/>
          </p:nvPr>
        </p:nvSpPr>
        <p:spPr/>
        <p:txBody>
          <a:bodyPr/>
          <a:lstStyle/>
          <a:p>
            <a:pPr marL="0" indent="0">
              <a:buNone/>
            </a:pPr>
            <a:endParaRPr lang="en-ZA" sz="2000" dirty="0"/>
          </a:p>
          <a:p>
            <a:pPr marL="354330" indent="-171450"/>
            <a:r>
              <a:rPr lang="en-ZA" sz="2000" dirty="0"/>
              <a:t>Cheque or current account</a:t>
            </a:r>
            <a:endParaRPr lang="en-ZA" sz="2000" dirty="0"/>
          </a:p>
          <a:p>
            <a:pPr marL="354330" indent="-171450"/>
            <a:r>
              <a:rPr lang="en-ZA" sz="2000" dirty="0"/>
              <a:t>Savings account</a:t>
            </a:r>
            <a:endParaRPr lang="en-ZA" sz="2000" dirty="0"/>
          </a:p>
          <a:p>
            <a:pPr marL="354330" indent="-171450"/>
            <a:r>
              <a:rPr lang="en-ZA" sz="2000" dirty="0"/>
              <a:t>Credit card</a:t>
            </a:r>
            <a:endParaRPr lang="en-ZA" sz="2000" dirty="0"/>
          </a:p>
          <a:p>
            <a:endParaRPr lang="en-GB" sz="20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11.1</a:t>
            </a:r>
            <a:endParaRPr lang="en-GB"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Choosing a bank account</a:t>
            </a:r>
            <a:endParaRPr lang="en-GB" dirty="0"/>
          </a:p>
        </p:txBody>
      </p:sp>
      <p:sp>
        <p:nvSpPr>
          <p:cNvPr id="3" name="Content Placeholder 2"/>
          <p:cNvSpPr>
            <a:spLocks noGrp="1"/>
          </p:cNvSpPr>
          <p:nvPr>
            <p:ph idx="1"/>
          </p:nvPr>
        </p:nvSpPr>
        <p:spPr/>
        <p:txBody>
          <a:bodyPr/>
          <a:lstStyle/>
          <a:p>
            <a:pPr marL="0" indent="0">
              <a:buNone/>
            </a:pPr>
            <a:endParaRPr lang="en-ZA" sz="2000" dirty="0" smtClean="0"/>
          </a:p>
          <a:p>
            <a:pPr marL="0" indent="0">
              <a:buNone/>
            </a:pPr>
            <a:endParaRPr lang="en-ZA" sz="2000" dirty="0"/>
          </a:p>
          <a:p>
            <a:pPr marL="0" indent="0">
              <a:buNone/>
            </a:pPr>
            <a:endParaRPr lang="en-ZA" sz="2000" dirty="0" smtClean="0"/>
          </a:p>
          <a:p>
            <a:pPr marL="0" indent="0">
              <a:buNone/>
            </a:pPr>
            <a:endParaRPr lang="en-ZA" sz="2000" dirty="0"/>
          </a:p>
          <a:p>
            <a:pPr marL="0" indent="0">
              <a:buNone/>
            </a:pPr>
            <a:endParaRPr lang="en-ZA" sz="2000" dirty="0" smtClean="0"/>
          </a:p>
          <a:p>
            <a:pPr marL="0" indent="0">
              <a:buNone/>
            </a:pPr>
            <a:endParaRPr lang="en-ZA" sz="2000" dirty="0"/>
          </a:p>
          <a:p>
            <a:pPr marL="0" indent="0">
              <a:buNone/>
            </a:pPr>
            <a:endParaRPr lang="en-ZA" sz="2000" dirty="0" smtClean="0"/>
          </a:p>
          <a:p>
            <a:pPr marL="0" indent="0">
              <a:buNone/>
            </a:pPr>
            <a:endParaRPr lang="en-ZA" sz="2000" dirty="0" smtClean="0"/>
          </a:p>
          <a:p>
            <a:pPr marL="182880" indent="-182880"/>
            <a:r>
              <a:rPr lang="en-ZA" sz="2000" dirty="0" smtClean="0"/>
              <a:t>First </a:t>
            </a:r>
            <a:r>
              <a:rPr lang="en-ZA" sz="2000" dirty="0"/>
              <a:t>determine what each bank has to offer</a:t>
            </a:r>
            <a:r>
              <a:rPr lang="en-ZA" sz="2000" dirty="0" smtClean="0"/>
              <a:t>.</a:t>
            </a:r>
            <a:endParaRPr lang="en-ZA" sz="2000" dirty="0"/>
          </a:p>
          <a:p>
            <a:pPr marL="182880" indent="-182880"/>
            <a:r>
              <a:rPr lang="en-ZA" sz="2000" dirty="0"/>
              <a:t>Your choice must be based on what your banking needs are.  </a:t>
            </a:r>
            <a:endParaRPr lang="en-ZA" sz="2000" dirty="0"/>
          </a:p>
          <a:p>
            <a:pPr marL="0" indent="0">
              <a:buNone/>
            </a:pPr>
            <a:endParaRPr lang="en-GB" sz="2000"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11.1</a:t>
            </a:r>
            <a:endParaRPr lang="en-GB" dirty="0">
              <a:solidFill>
                <a:schemeClr val="bg1">
                  <a:lumMod val="65000"/>
                </a:schemeClr>
              </a:solidFill>
            </a:endParaRPr>
          </a:p>
        </p:txBody>
      </p:sp>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602024" y="1504315"/>
            <a:ext cx="3767979" cy="319257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 11.1 page 213</a:t>
            </a:r>
            <a:endParaRPr lang="en-GB"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11.1</a:t>
            </a:r>
            <a:endParaRPr lang="en-GB" dirty="0">
              <a:solidFill>
                <a:schemeClr val="bg1">
                  <a:lumMod val="65000"/>
                </a:schemeClr>
              </a:solidFill>
            </a:endParaRPr>
          </a:p>
        </p:txBody>
      </p:sp>
      <p:sp>
        <p:nvSpPr>
          <p:cNvPr id="6" name="Rectangle 5"/>
          <p:cNvSpPr/>
          <p:nvPr/>
        </p:nvSpPr>
        <p:spPr>
          <a:xfrm>
            <a:off x="863600" y="1430374"/>
            <a:ext cx="7200900" cy="4698963"/>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7" name="Rectangle 6"/>
          <p:cNvSpPr/>
          <p:nvPr/>
        </p:nvSpPr>
        <p:spPr>
          <a:xfrm>
            <a:off x="352501" y="1592782"/>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p:cNvPicPr>
            <a:picLocks noChangeAspect="1"/>
          </p:cNvPicPr>
          <p:nvPr/>
        </p:nvPicPr>
        <p:blipFill rotWithShape="1">
          <a:blip r:embed="rId1" cstate="print">
            <a:extLst>
              <a:ext uri="{28A0092B-C50C-407E-A947-70E740481C1C}">
                <a14:useLocalDpi xmlns:a14="http://schemas.microsoft.com/office/drawing/2010/main" val="0"/>
              </a:ext>
            </a:extLst>
          </a:blip>
          <a:srcRect l="28341" t="21938" r="24354" b="31691"/>
          <a:stretch>
            <a:fillRect/>
          </a:stretch>
        </p:blipFill>
        <p:spPr>
          <a:xfrm>
            <a:off x="626636" y="1802741"/>
            <a:ext cx="977166" cy="1010861"/>
          </a:xfrm>
          <a:prstGeom prst="rect">
            <a:avLst/>
          </a:prstGeom>
        </p:spPr>
      </p:pic>
      <p:sp>
        <p:nvSpPr>
          <p:cNvPr id="9" name="Content Placeholder 2"/>
          <p:cNvSpPr>
            <a:spLocks noGrp="1"/>
          </p:cNvSpPr>
          <p:nvPr>
            <p:ph idx="1"/>
          </p:nvPr>
        </p:nvSpPr>
        <p:spPr>
          <a:xfrm>
            <a:off x="1967998" y="1654151"/>
            <a:ext cx="6096502" cy="4475186"/>
          </a:xfrm>
          <a:prstGeom prst="rect">
            <a:avLst/>
          </a:prstGeom>
        </p:spPr>
        <p:txBody>
          <a:bodyPr/>
          <a:lstStyle/>
          <a:p>
            <a:pPr marL="0" indent="0">
              <a:buNone/>
            </a:pPr>
            <a:r>
              <a:rPr lang="en-GB" sz="2000" dirty="0" smtClean="0"/>
              <a:t>Steve </a:t>
            </a:r>
            <a:r>
              <a:rPr lang="en-GB" sz="2000" dirty="0"/>
              <a:t>owns a painting company. </a:t>
            </a:r>
            <a:endParaRPr lang="en-GB" sz="2000" dirty="0"/>
          </a:p>
          <a:p>
            <a:pPr marL="0" indent="0">
              <a:buNone/>
            </a:pPr>
            <a:r>
              <a:rPr lang="en-GB" sz="2000" dirty="0"/>
              <a:t>His main banking needs are: </a:t>
            </a:r>
            <a:endParaRPr lang="en-GB" sz="2000" dirty="0"/>
          </a:p>
          <a:p>
            <a:pPr indent="-136525"/>
            <a:r>
              <a:rPr lang="en-ZA" altLang="en-GB" sz="1800" dirty="0" smtClean="0"/>
              <a:t>e</a:t>
            </a:r>
            <a:r>
              <a:rPr lang="en-GB" sz="1800" dirty="0" smtClean="0"/>
              <a:t>lectronic </a:t>
            </a:r>
            <a:r>
              <a:rPr lang="en-GB" sz="1800" dirty="0"/>
              <a:t>banking services that include Internet banking and cell phone banking </a:t>
            </a:r>
            <a:endParaRPr lang="en-GB" sz="1800" dirty="0"/>
          </a:p>
          <a:p>
            <a:pPr indent="-136525"/>
            <a:r>
              <a:rPr lang="en-ZA" altLang="en-GB" sz="1800" dirty="0" smtClean="0"/>
              <a:t>a</a:t>
            </a:r>
            <a:r>
              <a:rPr lang="en-GB" sz="1800" dirty="0" smtClean="0"/>
              <a:t>n </a:t>
            </a:r>
            <a:r>
              <a:rPr lang="en-GB" sz="1800" dirty="0"/>
              <a:t>easy way to pay when purchasing materials from the hardware store </a:t>
            </a:r>
            <a:endParaRPr lang="en-GB" sz="1800"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8280" y="3465513"/>
            <a:ext cx="3705512" cy="247034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 11.1 page 213</a:t>
            </a:r>
            <a:endParaRPr lang="en-GB"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11.1</a:t>
            </a:r>
            <a:endParaRPr lang="en-GB" dirty="0">
              <a:solidFill>
                <a:schemeClr val="bg1">
                  <a:lumMod val="65000"/>
                </a:schemeClr>
              </a:solidFill>
            </a:endParaRPr>
          </a:p>
        </p:txBody>
      </p:sp>
      <p:sp>
        <p:nvSpPr>
          <p:cNvPr id="6" name="Rectangle 5"/>
          <p:cNvSpPr/>
          <p:nvPr/>
        </p:nvSpPr>
        <p:spPr>
          <a:xfrm>
            <a:off x="863600" y="1430374"/>
            <a:ext cx="7200900" cy="4698963"/>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rgbClr val="B4DB6F"/>
                </a:solidFill>
              </a:ln>
              <a:solidFill>
                <a:srgbClr val="008D91"/>
              </a:solidFill>
            </a:endParaRPr>
          </a:p>
        </p:txBody>
      </p:sp>
      <p:sp>
        <p:nvSpPr>
          <p:cNvPr id="7" name="Rectangle 6"/>
          <p:cNvSpPr/>
          <p:nvPr/>
        </p:nvSpPr>
        <p:spPr>
          <a:xfrm>
            <a:off x="352501" y="1592782"/>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p:cNvPicPr>
            <a:picLocks noChangeAspect="1"/>
          </p:cNvPicPr>
          <p:nvPr/>
        </p:nvPicPr>
        <p:blipFill rotWithShape="1">
          <a:blip r:embed="rId1" cstate="print">
            <a:extLst>
              <a:ext uri="{28A0092B-C50C-407E-A947-70E740481C1C}">
                <a14:useLocalDpi xmlns:a14="http://schemas.microsoft.com/office/drawing/2010/main" val="0"/>
              </a:ext>
            </a:extLst>
          </a:blip>
          <a:srcRect l="28341" t="21938" r="24354" b="31691"/>
          <a:stretch>
            <a:fillRect/>
          </a:stretch>
        </p:blipFill>
        <p:spPr>
          <a:xfrm>
            <a:off x="626636" y="1802741"/>
            <a:ext cx="977166" cy="1010861"/>
          </a:xfrm>
          <a:prstGeom prst="rect">
            <a:avLst/>
          </a:prstGeom>
        </p:spPr>
      </p:pic>
      <p:sp>
        <p:nvSpPr>
          <p:cNvPr id="9" name="Content Placeholder 2"/>
          <p:cNvSpPr>
            <a:spLocks noGrp="1"/>
          </p:cNvSpPr>
          <p:nvPr>
            <p:ph idx="1"/>
          </p:nvPr>
        </p:nvSpPr>
        <p:spPr>
          <a:xfrm>
            <a:off x="1945138" y="1654151"/>
            <a:ext cx="5987282" cy="3812987"/>
          </a:xfrm>
          <a:prstGeom prst="rect">
            <a:avLst/>
          </a:prstGeom>
        </p:spPr>
        <p:txBody>
          <a:bodyPr/>
          <a:lstStyle/>
          <a:p>
            <a:pPr indent="-136525"/>
            <a:r>
              <a:rPr lang="en-ZA" altLang="en-GB" sz="2000" dirty="0"/>
              <a:t>a</a:t>
            </a:r>
            <a:r>
              <a:rPr lang="en-GB" sz="2000" dirty="0"/>
              <a:t> way to monitor his work-related transport costs </a:t>
            </a:r>
            <a:endParaRPr lang="en-GB" sz="2000" dirty="0"/>
          </a:p>
          <a:p>
            <a:pPr indent="-136525"/>
            <a:r>
              <a:rPr lang="en-ZA" altLang="en-GB" sz="2000" dirty="0"/>
              <a:t>a</a:t>
            </a:r>
            <a:r>
              <a:rPr lang="en-GB" sz="2000" dirty="0"/>
              <a:t> facility for customers to pay for services by electronic transfer </a:t>
            </a:r>
            <a:endParaRPr lang="en-GB" sz="2000" dirty="0"/>
          </a:p>
          <a:p>
            <a:pPr indent="-136525"/>
            <a:r>
              <a:rPr lang="en-ZA" altLang="en-GB" sz="2000" dirty="0"/>
              <a:t>a</a:t>
            </a:r>
            <a:r>
              <a:rPr lang="en-GB" sz="2000" dirty="0"/>
              <a:t> short- term credit facility occasionally, for times when his expenditure is greater than his income </a:t>
            </a:r>
            <a:endParaRPr lang="en-GB" sz="2000" dirty="0"/>
          </a:p>
          <a:p>
            <a:pPr indent="-136525"/>
            <a:r>
              <a:rPr lang="en-ZA" altLang="en-GB" sz="2000" dirty="0"/>
              <a:t>a</a:t>
            </a:r>
            <a:r>
              <a:rPr lang="en-GB" sz="2000" dirty="0"/>
              <a:t> savings account where he can bank some of his profit, and where he can withdraw from his account in emergencies. </a:t>
            </a:r>
            <a:endParaRPr lang="en-GB" sz="2400" dirty="0"/>
          </a:p>
          <a:p>
            <a:pPr marL="0" indent="0">
              <a:buNone/>
            </a:pPr>
            <a:r>
              <a:rPr lang="en-GB" sz="2000" dirty="0" smtClean="0"/>
              <a:t>Steve </a:t>
            </a:r>
            <a:r>
              <a:rPr lang="en-GB" sz="2000" dirty="0"/>
              <a:t>considers the business banking options of two banks. He finds that business packages include a cheque account, </a:t>
            </a:r>
            <a:r>
              <a:rPr lang="en-ZA" altLang="en-GB" sz="2000" dirty="0"/>
              <a:t>a </a:t>
            </a:r>
            <a:r>
              <a:rPr lang="en-GB" sz="2000" dirty="0"/>
              <a:t>credit card and </a:t>
            </a:r>
            <a:r>
              <a:rPr lang="en-ZA" altLang="en-GB" sz="2000" dirty="0"/>
              <a:t>a </a:t>
            </a:r>
            <a:r>
              <a:rPr lang="en-GB" sz="2000" dirty="0"/>
              <a:t>savings facility. </a:t>
            </a:r>
            <a:endParaRPr lang="en-GB"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 11.1 page 213</a:t>
            </a:r>
            <a:endParaRPr lang="en-GB" dirty="0"/>
          </a:p>
        </p:txBody>
      </p:sp>
      <p:sp>
        <p:nvSpPr>
          <p:cNvPr id="4" name="Text Placeholder 3"/>
          <p:cNvSpPr>
            <a:spLocks noGrp="1"/>
          </p:cNvSpPr>
          <p:nvPr>
            <p:ph type="body" sz="quarter" idx="10"/>
          </p:nvPr>
        </p:nvSpPr>
        <p:spPr/>
        <p:txBody>
          <a:bodyPr/>
          <a:lstStyle/>
          <a:p>
            <a:r>
              <a:rPr lang="en-ZA" dirty="0">
                <a:solidFill>
                  <a:schemeClr val="bg1">
                    <a:lumMod val="65000"/>
                  </a:schemeClr>
                </a:solidFill>
              </a:rPr>
              <a:t>Unit </a:t>
            </a:r>
            <a:r>
              <a:rPr lang="en-ZA" dirty="0" smtClean="0">
                <a:solidFill>
                  <a:schemeClr val="bg1">
                    <a:lumMod val="65000"/>
                  </a:schemeClr>
                </a:solidFill>
              </a:rPr>
              <a:t>11.1</a:t>
            </a:r>
            <a:endParaRPr lang="en-GB" dirty="0">
              <a:solidFill>
                <a:schemeClr val="bg1">
                  <a:lumMod val="65000"/>
                </a:schemeClr>
              </a:solidFill>
            </a:endParaRPr>
          </a:p>
        </p:txBody>
      </p:sp>
      <p:sp>
        <p:nvSpPr>
          <p:cNvPr id="6" name="Rectangle 5"/>
          <p:cNvSpPr/>
          <p:nvPr/>
        </p:nvSpPr>
        <p:spPr>
          <a:xfrm>
            <a:off x="863600" y="1430374"/>
            <a:ext cx="7200900" cy="4698963"/>
          </a:xfrm>
          <a:prstGeom prst="rect">
            <a:avLst/>
          </a:prstGeom>
          <a:solidFill>
            <a:srgbClr val="A6CE3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57150">
                <a:solidFill>
                  <a:srgbClr val="B4DB6F"/>
                </a:solidFill>
              </a:ln>
              <a:solidFill>
                <a:srgbClr val="008D91"/>
              </a:solidFill>
            </a:endParaRPr>
          </a:p>
        </p:txBody>
      </p:sp>
      <p:sp>
        <p:nvSpPr>
          <p:cNvPr id="7" name="Rectangle 6"/>
          <p:cNvSpPr/>
          <p:nvPr/>
        </p:nvSpPr>
        <p:spPr>
          <a:xfrm>
            <a:off x="352501" y="1592782"/>
            <a:ext cx="1525437" cy="1416679"/>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p:cNvPicPr>
            <a:picLocks noChangeAspect="1"/>
          </p:cNvPicPr>
          <p:nvPr/>
        </p:nvPicPr>
        <p:blipFill rotWithShape="1">
          <a:blip r:embed="rId1" cstate="print">
            <a:extLst>
              <a:ext uri="{28A0092B-C50C-407E-A947-70E740481C1C}">
                <a14:useLocalDpi xmlns:a14="http://schemas.microsoft.com/office/drawing/2010/main" val="0"/>
              </a:ext>
            </a:extLst>
          </a:blip>
          <a:srcRect l="28341" t="21938" r="24354" b="31691"/>
          <a:stretch>
            <a:fillRect/>
          </a:stretch>
        </p:blipFill>
        <p:spPr>
          <a:xfrm>
            <a:off x="626636" y="1802741"/>
            <a:ext cx="977166" cy="1010861"/>
          </a:xfrm>
          <a:prstGeom prst="rect">
            <a:avLst/>
          </a:prstGeom>
        </p:spPr>
      </p:pic>
      <p:sp>
        <p:nvSpPr>
          <p:cNvPr id="9" name="Content Placeholder 2"/>
          <p:cNvSpPr>
            <a:spLocks noGrp="1"/>
          </p:cNvSpPr>
          <p:nvPr>
            <p:ph idx="1"/>
          </p:nvPr>
        </p:nvSpPr>
        <p:spPr>
          <a:xfrm>
            <a:off x="1967998" y="1516991"/>
            <a:ext cx="3244082" cy="4520906"/>
          </a:xfrm>
          <a:prstGeom prst="rect">
            <a:avLst/>
          </a:prstGeom>
          <a:solidFill>
            <a:schemeClr val="bg1"/>
          </a:solidFill>
        </p:spPr>
        <p:txBody>
          <a:bodyPr/>
          <a:lstStyle/>
          <a:p>
            <a:pPr marL="0" indent="0">
              <a:spcBef>
                <a:spcPts val="0"/>
              </a:spcBef>
              <a:buNone/>
            </a:pPr>
            <a:r>
              <a:rPr lang="en-GB" sz="1400" b="1" dirty="0" smtClean="0"/>
              <a:t>Bank </a:t>
            </a:r>
            <a:r>
              <a:rPr lang="en-GB" sz="1400" b="1" dirty="0"/>
              <a:t>1</a:t>
            </a:r>
            <a:r>
              <a:rPr lang="en-ZA" altLang="en-GB" sz="1400" b="1" dirty="0"/>
              <a:t>: Fiscal Bank</a:t>
            </a:r>
            <a:r>
              <a:rPr lang="en-GB" sz="1400" b="1" dirty="0"/>
              <a:t> </a:t>
            </a:r>
            <a:endParaRPr lang="en-GB" sz="1400" dirty="0"/>
          </a:p>
          <a:p>
            <a:pPr marL="0" indent="0">
              <a:spcBef>
                <a:spcPts val="0"/>
              </a:spcBef>
              <a:buNone/>
            </a:pPr>
            <a:r>
              <a:rPr lang="en-ZA" altLang="en-GB" sz="1400" dirty="0">
                <a:latin typeface="Arial Narrow" panose="020B0606020202030204" charset="0"/>
              </a:rPr>
              <a:t>The </a:t>
            </a:r>
            <a:r>
              <a:rPr lang="en-GB" sz="1400" dirty="0">
                <a:latin typeface="Arial Narrow" panose="020B0606020202030204" charset="0"/>
              </a:rPr>
              <a:t>Business Account is suited to sole proprietors. The account is flexible. It offers: </a:t>
            </a:r>
            <a:endParaRPr lang="en-GB" sz="1400" dirty="0">
              <a:latin typeface="Arial Narrow" panose="020B0606020202030204" charset="0"/>
            </a:endParaRPr>
          </a:p>
          <a:p>
            <a:pPr marL="263525" indent="-182880">
              <a:spcBef>
                <a:spcPts val="0"/>
              </a:spcBef>
            </a:pPr>
            <a:r>
              <a:rPr lang="en-ZA" altLang="en-GB" sz="1400" dirty="0" smtClean="0">
                <a:latin typeface="Arial Narrow" panose="020B0606020202030204" charset="0"/>
              </a:rPr>
              <a:t>s</a:t>
            </a:r>
            <a:r>
              <a:rPr lang="en-GB" sz="1400" dirty="0" smtClean="0">
                <a:latin typeface="Arial Narrow" panose="020B0606020202030204" charset="0"/>
              </a:rPr>
              <a:t>imple </a:t>
            </a:r>
            <a:r>
              <a:rPr lang="en-GB" sz="1400" dirty="0">
                <a:latin typeface="Arial Narrow" panose="020B0606020202030204" charset="0"/>
              </a:rPr>
              <a:t>tools to pay for day-to-day operations and other business transactions </a:t>
            </a:r>
            <a:endParaRPr lang="en-GB" sz="1400" dirty="0">
              <a:latin typeface="Arial Narrow" panose="020B0606020202030204" charset="0"/>
            </a:endParaRPr>
          </a:p>
          <a:p>
            <a:pPr marL="263525" indent="-182880">
              <a:spcBef>
                <a:spcPts val="0"/>
              </a:spcBef>
            </a:pPr>
            <a:r>
              <a:rPr lang="en-ZA" altLang="en-GB" sz="1400" dirty="0" smtClean="0">
                <a:latin typeface="Arial Narrow" panose="020B0606020202030204" charset="0"/>
              </a:rPr>
              <a:t>e</a:t>
            </a:r>
            <a:r>
              <a:rPr lang="en-GB" sz="1400" dirty="0" smtClean="0">
                <a:latin typeface="Arial Narrow" panose="020B0606020202030204" charset="0"/>
              </a:rPr>
              <a:t>lectronic </a:t>
            </a:r>
            <a:r>
              <a:rPr lang="en-GB" sz="1400" dirty="0">
                <a:latin typeface="Arial Narrow" panose="020B0606020202030204" charset="0"/>
              </a:rPr>
              <a:t>(</a:t>
            </a:r>
            <a:r>
              <a:rPr lang="en-ZA" altLang="en-GB" sz="1400" dirty="0">
                <a:latin typeface="Arial Narrow" panose="020B0606020202030204" charset="0"/>
              </a:rPr>
              <a:t>i</a:t>
            </a:r>
            <a:r>
              <a:rPr lang="en-GB" sz="1400" dirty="0">
                <a:latin typeface="Arial Narrow" panose="020B0606020202030204" charset="0"/>
              </a:rPr>
              <a:t>nternet, cell phone), ATM or face-to-face banking in </a:t>
            </a:r>
            <a:r>
              <a:rPr lang="en-ZA" altLang="en-GB" sz="1400" dirty="0">
                <a:latin typeface="Arial Narrow" panose="020B0606020202030204" charset="0"/>
              </a:rPr>
              <a:t>a</a:t>
            </a:r>
            <a:r>
              <a:rPr lang="en-GB" sz="1400" dirty="0">
                <a:latin typeface="Arial Narrow" panose="020B0606020202030204" charset="0"/>
              </a:rPr>
              <a:t> banking hall </a:t>
            </a:r>
            <a:endParaRPr lang="en-GB" sz="1400" dirty="0">
              <a:latin typeface="Arial Narrow" panose="020B0606020202030204" charset="0"/>
            </a:endParaRPr>
          </a:p>
          <a:p>
            <a:pPr marL="263525" indent="-182880">
              <a:spcBef>
                <a:spcPts val="0"/>
              </a:spcBef>
            </a:pPr>
            <a:r>
              <a:rPr lang="en-ZA" altLang="en-GB" sz="1400" dirty="0" smtClean="0">
                <a:latin typeface="Arial Narrow" panose="020B0606020202030204" charset="0"/>
              </a:rPr>
              <a:t>a</a:t>
            </a:r>
            <a:r>
              <a:rPr lang="en-GB" sz="1400" dirty="0" smtClean="0">
                <a:latin typeface="Arial Narrow" panose="020B0606020202030204" charset="0"/>
              </a:rPr>
              <a:t> </a:t>
            </a:r>
            <a:r>
              <a:rPr lang="en-GB" sz="1400" dirty="0">
                <a:latin typeface="Arial Narrow" panose="020B0606020202030204" charset="0"/>
              </a:rPr>
              <a:t>cheque card, a credit card and a petrol card </a:t>
            </a:r>
            <a:endParaRPr lang="en-GB" sz="1400" dirty="0">
              <a:latin typeface="Arial Narrow" panose="020B0606020202030204" charset="0"/>
            </a:endParaRPr>
          </a:p>
          <a:p>
            <a:pPr marL="263525" indent="-182880">
              <a:spcBef>
                <a:spcPts val="0"/>
              </a:spcBef>
            </a:pPr>
            <a:r>
              <a:rPr lang="en-ZA" altLang="en-GB" sz="1400" dirty="0" smtClean="0">
                <a:latin typeface="Arial Narrow" panose="020B0606020202030204" charset="0"/>
              </a:rPr>
              <a:t>a</a:t>
            </a:r>
            <a:r>
              <a:rPr lang="en-GB" sz="1400" dirty="0" smtClean="0">
                <a:latin typeface="Arial Narrow" panose="020B0606020202030204" charset="0"/>
              </a:rPr>
              <a:t> </a:t>
            </a:r>
            <a:r>
              <a:rPr lang="en-GB" sz="1400" dirty="0">
                <a:latin typeface="Arial Narrow" panose="020B0606020202030204" charset="0"/>
              </a:rPr>
              <a:t>savings facility with investment options </a:t>
            </a:r>
            <a:endParaRPr lang="en-GB" sz="1400" dirty="0">
              <a:latin typeface="Arial Narrow" panose="020B0606020202030204" charset="0"/>
            </a:endParaRPr>
          </a:p>
          <a:p>
            <a:pPr marL="263525" indent="-182880">
              <a:spcBef>
                <a:spcPts val="0"/>
              </a:spcBef>
            </a:pPr>
            <a:r>
              <a:rPr lang="en-ZA" altLang="en-GB" sz="1400" dirty="0" smtClean="0">
                <a:latin typeface="Arial Narrow" panose="020B0606020202030204" charset="0"/>
              </a:rPr>
              <a:t>a</a:t>
            </a:r>
            <a:r>
              <a:rPr lang="en-GB" sz="1400" dirty="0" smtClean="0">
                <a:latin typeface="Arial Narrow" panose="020B0606020202030204" charset="0"/>
              </a:rPr>
              <a:t> </a:t>
            </a:r>
            <a:r>
              <a:rPr lang="en-GB" sz="1400" dirty="0">
                <a:latin typeface="Arial Narrow" panose="020B0606020202030204" charset="0"/>
              </a:rPr>
              <a:t>credit card facility </a:t>
            </a:r>
            <a:endParaRPr lang="en-GB" sz="1400" dirty="0">
              <a:latin typeface="Arial Narrow" panose="020B0606020202030204" charset="0"/>
            </a:endParaRPr>
          </a:p>
          <a:p>
            <a:pPr marL="263525" indent="-182880">
              <a:spcBef>
                <a:spcPts val="0"/>
              </a:spcBef>
            </a:pPr>
            <a:r>
              <a:rPr lang="en-ZA" altLang="en-GB" sz="1400" dirty="0" smtClean="0">
                <a:latin typeface="Arial Narrow" panose="020B0606020202030204" charset="0"/>
              </a:rPr>
              <a:t>a</a:t>
            </a:r>
            <a:r>
              <a:rPr lang="en-GB" sz="1400" dirty="0" smtClean="0">
                <a:latin typeface="Arial Narrow" panose="020B0606020202030204" charset="0"/>
              </a:rPr>
              <a:t> </a:t>
            </a:r>
            <a:r>
              <a:rPr lang="en-GB" sz="1400" dirty="0">
                <a:latin typeface="Arial Narrow" panose="020B0606020202030204" charset="0"/>
              </a:rPr>
              <a:t>loan facility </a:t>
            </a:r>
            <a:endParaRPr lang="en-GB" sz="1400" dirty="0">
              <a:latin typeface="Arial Narrow" panose="020B0606020202030204" charset="0"/>
            </a:endParaRPr>
          </a:p>
          <a:p>
            <a:pPr marL="263525" indent="-182880">
              <a:spcBef>
                <a:spcPts val="0"/>
              </a:spcBef>
            </a:pPr>
            <a:r>
              <a:rPr lang="en-ZA" altLang="en-GB" sz="1400" dirty="0" smtClean="0">
                <a:latin typeface="Arial Narrow" panose="020B0606020202030204" charset="0"/>
              </a:rPr>
              <a:t>a</a:t>
            </a:r>
            <a:r>
              <a:rPr lang="en-GB" sz="1400" dirty="0" smtClean="0">
                <a:latin typeface="Arial Narrow" panose="020B0606020202030204" charset="0"/>
              </a:rPr>
              <a:t> </a:t>
            </a:r>
            <a:r>
              <a:rPr lang="en-GB" sz="1400" dirty="0">
                <a:latin typeface="Arial Narrow" panose="020B0606020202030204" charset="0"/>
              </a:rPr>
              <a:t>credit card </a:t>
            </a:r>
            <a:endParaRPr lang="en-GB" sz="1400" dirty="0" smtClean="0">
              <a:latin typeface="Arial Narrow" panose="020B0606020202030204" charset="0"/>
            </a:endParaRPr>
          </a:p>
          <a:p>
            <a:pPr marL="0" indent="0">
              <a:spcBef>
                <a:spcPts val="0"/>
              </a:spcBef>
              <a:buNone/>
            </a:pPr>
            <a:r>
              <a:rPr lang="en-GB" sz="1400" dirty="0" smtClean="0">
                <a:latin typeface="Arial Narrow" panose="020B0606020202030204" charset="0"/>
              </a:rPr>
              <a:t>Other </a:t>
            </a:r>
            <a:r>
              <a:rPr lang="en-GB" sz="1400" dirty="0">
                <a:latin typeface="Arial Narrow" panose="020B0606020202030204" charset="0"/>
              </a:rPr>
              <a:t>benefits: </a:t>
            </a:r>
            <a:endParaRPr lang="en-GB" sz="1400" dirty="0">
              <a:latin typeface="Arial Narrow" panose="020B0606020202030204" charset="0"/>
            </a:endParaRPr>
          </a:p>
          <a:p>
            <a:pPr marL="251460" indent="-154940">
              <a:spcBef>
                <a:spcPts val="0"/>
              </a:spcBef>
            </a:pPr>
            <a:r>
              <a:rPr lang="en-GB" sz="1400" dirty="0" smtClean="0">
                <a:latin typeface="Arial Narrow" panose="020B0606020202030204" charset="0"/>
              </a:rPr>
              <a:t>A </a:t>
            </a:r>
            <a:r>
              <a:rPr lang="en-GB" sz="1400" dirty="0">
                <a:latin typeface="Arial Narrow" panose="020B0606020202030204" charset="0"/>
              </a:rPr>
              <a:t>team of experts to offer advice based on the specific needs of the business </a:t>
            </a:r>
            <a:endParaRPr lang="en-GB" sz="1400" dirty="0">
              <a:latin typeface="Arial Narrow" panose="020B0606020202030204" charset="0"/>
            </a:endParaRPr>
          </a:p>
          <a:p>
            <a:pPr marL="251460" indent="-154940">
              <a:spcBef>
                <a:spcPts val="0"/>
              </a:spcBef>
            </a:pPr>
            <a:r>
              <a:rPr lang="en-GB" sz="1400" dirty="0" smtClean="0">
                <a:latin typeface="Arial Narrow" panose="020B0606020202030204" charset="0"/>
              </a:rPr>
              <a:t>A </a:t>
            </a:r>
            <a:r>
              <a:rPr lang="en-GB" sz="1400" dirty="0">
                <a:latin typeface="Arial Narrow" panose="020B0606020202030204" charset="0"/>
              </a:rPr>
              <a:t>business banking app for tablets and smartphones </a:t>
            </a:r>
            <a:endParaRPr lang="en-GB" sz="1400" dirty="0">
              <a:latin typeface="Arial Narrow" panose="020B0606020202030204" charset="0"/>
            </a:endParaRPr>
          </a:p>
          <a:p>
            <a:pPr marL="251460" indent="-154940">
              <a:spcBef>
                <a:spcPts val="0"/>
              </a:spcBef>
            </a:pPr>
            <a:r>
              <a:rPr lang="en-GB" sz="1400" dirty="0" smtClean="0">
                <a:latin typeface="Arial Narrow" panose="020B0606020202030204" charset="0"/>
              </a:rPr>
              <a:t>Earn </a:t>
            </a:r>
            <a:r>
              <a:rPr lang="en-GB" sz="1400" dirty="0">
                <a:latin typeface="Arial Narrow" panose="020B0606020202030204" charset="0"/>
              </a:rPr>
              <a:t>rewards on cheque and credit card spending </a:t>
            </a:r>
            <a:endParaRPr lang="en-GB" sz="1400" dirty="0">
              <a:latin typeface="Arial Narrow" panose="020B0606020202030204" charset="0"/>
            </a:endParaRPr>
          </a:p>
          <a:p>
            <a:pPr marL="251460" indent="-154940">
              <a:spcBef>
                <a:spcPts val="0"/>
              </a:spcBef>
            </a:pPr>
            <a:r>
              <a:rPr lang="en-GB" sz="1400" dirty="0" smtClean="0">
                <a:latin typeface="Arial Narrow" panose="020B0606020202030204" charset="0"/>
              </a:rPr>
              <a:t>Free </a:t>
            </a:r>
            <a:r>
              <a:rPr lang="en-GB" sz="1400" dirty="0">
                <a:latin typeface="Arial Narrow" panose="020B0606020202030204" charset="0"/>
              </a:rPr>
              <a:t>software for doing business financial reports </a:t>
            </a:r>
            <a:endParaRPr lang="en-GB" sz="1400" dirty="0">
              <a:latin typeface="Arial Narrow" panose="020B0606020202030204" charset="0"/>
            </a:endParaRPr>
          </a:p>
          <a:p>
            <a:pPr marL="251460" indent="-154940">
              <a:spcBef>
                <a:spcPts val="0"/>
              </a:spcBef>
            </a:pPr>
            <a:r>
              <a:rPr lang="en-GB" sz="1400" dirty="0" smtClean="0">
                <a:latin typeface="Arial Narrow" panose="020B0606020202030204" charset="0"/>
              </a:rPr>
              <a:t>Free </a:t>
            </a:r>
            <a:r>
              <a:rPr lang="en-GB" sz="1400" dirty="0">
                <a:latin typeface="Arial Narrow" panose="020B0606020202030204" charset="0"/>
              </a:rPr>
              <a:t>software for invoicing clients </a:t>
            </a:r>
            <a:endParaRPr lang="en-GB" sz="1400" dirty="0">
              <a:latin typeface="Arial Narrow" panose="020B0606020202030204" charset="0"/>
            </a:endParaRPr>
          </a:p>
        </p:txBody>
      </p:sp>
      <p:sp>
        <p:nvSpPr>
          <p:cNvPr id="10" name="Content Placeholder 2"/>
          <p:cNvSpPr txBox="1"/>
          <p:nvPr/>
        </p:nvSpPr>
        <p:spPr>
          <a:xfrm>
            <a:off x="5302140" y="1516991"/>
            <a:ext cx="2664570" cy="2885931"/>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400" b="1" dirty="0" smtClean="0"/>
              <a:t>Bank </a:t>
            </a:r>
            <a:r>
              <a:rPr lang="en-GB" sz="1400" b="1" dirty="0"/>
              <a:t>2 </a:t>
            </a:r>
            <a:endParaRPr lang="en-GB" sz="1400" dirty="0"/>
          </a:p>
          <a:p>
            <a:pPr marL="242570" indent="-167640">
              <a:spcBef>
                <a:spcPts val="0"/>
              </a:spcBef>
            </a:pPr>
            <a:r>
              <a:rPr lang="en-GB" sz="1400" dirty="0" smtClean="0">
                <a:latin typeface="Arial Narrow" panose="020B0606020202030204" charset="0"/>
              </a:rPr>
              <a:t>A </a:t>
            </a:r>
            <a:r>
              <a:rPr lang="en-GB" sz="1400" dirty="0">
                <a:latin typeface="Arial Narrow" panose="020B0606020202030204" charset="0"/>
              </a:rPr>
              <a:t>business account with a debit card and cheque book </a:t>
            </a:r>
            <a:endParaRPr lang="en-GB" sz="1400" dirty="0">
              <a:latin typeface="Arial Narrow" panose="020B0606020202030204" charset="0"/>
            </a:endParaRPr>
          </a:p>
          <a:p>
            <a:pPr marL="242570" indent="-167640">
              <a:spcBef>
                <a:spcPts val="0"/>
              </a:spcBef>
            </a:pPr>
            <a:r>
              <a:rPr lang="en-GB" sz="1400" dirty="0" smtClean="0">
                <a:latin typeface="Arial Narrow" panose="020B0606020202030204" charset="0"/>
              </a:rPr>
              <a:t>30 </a:t>
            </a:r>
            <a:r>
              <a:rPr lang="en-GB" sz="1400" dirty="0">
                <a:latin typeface="Arial Narrow" panose="020B0606020202030204" charset="0"/>
              </a:rPr>
              <a:t>electronic transactions (transfers and payments) </a:t>
            </a:r>
            <a:endParaRPr lang="en-GB" sz="1400" dirty="0">
              <a:latin typeface="Arial Narrow" panose="020B0606020202030204" charset="0"/>
            </a:endParaRPr>
          </a:p>
          <a:p>
            <a:pPr marL="242570" indent="-167640">
              <a:spcBef>
                <a:spcPts val="0"/>
              </a:spcBef>
            </a:pPr>
            <a:r>
              <a:rPr lang="en-GB" sz="1400" dirty="0" smtClean="0">
                <a:latin typeface="Arial Narrow" panose="020B0606020202030204" charset="0"/>
              </a:rPr>
              <a:t>Free </a:t>
            </a:r>
            <a:r>
              <a:rPr lang="en-GB" sz="1400" dirty="0">
                <a:latin typeface="Arial Narrow" panose="020B0606020202030204" charset="0"/>
              </a:rPr>
              <a:t>subscription</a:t>
            </a:r>
            <a:r>
              <a:rPr lang="en-ZA" altLang="en-GB" sz="1400" dirty="0">
                <a:latin typeface="Arial Narrow" panose="020B0606020202030204" charset="0"/>
              </a:rPr>
              <a:t>s</a:t>
            </a:r>
            <a:r>
              <a:rPr lang="en-GB" sz="1400" dirty="0">
                <a:latin typeface="Arial Narrow" panose="020B0606020202030204" charset="0"/>
              </a:rPr>
              <a:t> to </a:t>
            </a:r>
            <a:r>
              <a:rPr lang="en-ZA" altLang="en-GB" sz="1400" dirty="0">
                <a:latin typeface="Arial Narrow" panose="020B0606020202030204" charset="0"/>
              </a:rPr>
              <a:t>online, </a:t>
            </a:r>
            <a:r>
              <a:rPr lang="en-GB" sz="1400" dirty="0">
                <a:latin typeface="Arial Narrow" panose="020B0606020202030204" charset="0"/>
              </a:rPr>
              <a:t>cell phone and telephone banking </a:t>
            </a:r>
            <a:endParaRPr lang="en-GB" sz="1400" dirty="0">
              <a:latin typeface="Arial Narrow" panose="020B0606020202030204" charset="0"/>
            </a:endParaRPr>
          </a:p>
          <a:p>
            <a:pPr marL="74930" indent="0">
              <a:spcBef>
                <a:spcPts val="0"/>
              </a:spcBef>
              <a:buNone/>
            </a:pPr>
            <a:r>
              <a:rPr lang="en-GB" sz="1400" dirty="0">
                <a:latin typeface="Arial Narrow" panose="020B0606020202030204" charset="0"/>
              </a:rPr>
              <a:t>Other benefits</a:t>
            </a:r>
            <a:r>
              <a:rPr lang="en-ZA" altLang="en-GB" sz="1400" dirty="0">
                <a:latin typeface="Arial Narrow" panose="020B0606020202030204" charset="0"/>
              </a:rPr>
              <a:t>:</a:t>
            </a:r>
            <a:r>
              <a:rPr lang="en-GB" sz="1400" dirty="0">
                <a:latin typeface="Arial Narrow" panose="020B0606020202030204" charset="0"/>
              </a:rPr>
              <a:t> </a:t>
            </a:r>
            <a:endParaRPr lang="en-GB" sz="1400" dirty="0">
              <a:latin typeface="Arial Narrow" panose="020B0606020202030204" charset="0"/>
            </a:endParaRPr>
          </a:p>
          <a:p>
            <a:pPr marL="242570" indent="-167640">
              <a:spcBef>
                <a:spcPts val="0"/>
              </a:spcBef>
            </a:pPr>
            <a:r>
              <a:rPr lang="en-GB" sz="1400" dirty="0" smtClean="0">
                <a:latin typeface="Arial Narrow" panose="020B0606020202030204" charset="0"/>
              </a:rPr>
              <a:t>Free </a:t>
            </a:r>
            <a:r>
              <a:rPr lang="en-GB" sz="1400" dirty="0">
                <a:latin typeface="Arial Narrow" panose="020B0606020202030204" charset="0"/>
              </a:rPr>
              <a:t>legal advice </a:t>
            </a:r>
            <a:endParaRPr lang="en-GB" sz="1400" dirty="0">
              <a:latin typeface="Arial Narrow" panose="020B0606020202030204" charset="0"/>
            </a:endParaRPr>
          </a:p>
          <a:p>
            <a:pPr marL="242570" indent="-167640">
              <a:spcBef>
                <a:spcPts val="0"/>
              </a:spcBef>
            </a:pPr>
            <a:r>
              <a:rPr lang="en-GB" sz="1400" dirty="0" smtClean="0">
                <a:latin typeface="Arial Narrow" panose="020B0606020202030204" charset="0"/>
              </a:rPr>
              <a:t>Concierge </a:t>
            </a:r>
            <a:r>
              <a:rPr lang="en-GB" sz="1400" dirty="0">
                <a:latin typeface="Arial Narrow" panose="020B0606020202030204" charset="0"/>
              </a:rPr>
              <a:t>services </a:t>
            </a:r>
            <a:endParaRPr lang="en-GB" sz="1400" dirty="0">
              <a:latin typeface="Arial Narrow" panose="020B0606020202030204" charset="0"/>
            </a:endParaRPr>
          </a:p>
          <a:p>
            <a:pPr marL="242570" indent="-167640">
              <a:spcBef>
                <a:spcPts val="0"/>
              </a:spcBef>
            </a:pPr>
            <a:r>
              <a:rPr lang="en-GB" sz="1400" dirty="0" smtClean="0">
                <a:latin typeface="Arial Narrow" panose="020B0606020202030204" charset="0"/>
              </a:rPr>
              <a:t>Debit </a:t>
            </a:r>
            <a:r>
              <a:rPr lang="en-GB" sz="1400" dirty="0">
                <a:latin typeface="Arial Narrow" panose="020B0606020202030204" charset="0"/>
              </a:rPr>
              <a:t>order switching services </a:t>
            </a:r>
            <a:endParaRPr lang="en-GB" sz="1400" dirty="0">
              <a:latin typeface="Arial Narrow" panose="020B0606020202030204" charset="0"/>
            </a:endParaRPr>
          </a:p>
          <a:p>
            <a:pPr marL="242570" indent="-167640">
              <a:spcBef>
                <a:spcPts val="0"/>
              </a:spcBef>
            </a:pPr>
            <a:r>
              <a:rPr lang="en-GB" sz="1400" dirty="0" smtClean="0">
                <a:latin typeface="Arial Narrow" panose="020B0606020202030204" charset="0"/>
              </a:rPr>
              <a:t>An </a:t>
            </a:r>
            <a:r>
              <a:rPr lang="en-GB" sz="1400" dirty="0">
                <a:latin typeface="Arial Narrow" panose="020B0606020202030204" charset="0"/>
              </a:rPr>
              <a:t>enterprise service desk </a:t>
            </a:r>
            <a:endParaRPr lang="en-GB" sz="1400" dirty="0">
              <a:latin typeface="Arial Narrow" panose="020B0606020202030204" charset="0"/>
            </a:endParaRPr>
          </a:p>
          <a:p>
            <a:pPr marL="242570" indent="-167640">
              <a:spcBef>
                <a:spcPts val="0"/>
              </a:spcBef>
            </a:pPr>
            <a:r>
              <a:rPr lang="en-GB" sz="1400" dirty="0" smtClean="0">
                <a:latin typeface="Arial Narrow" panose="020B0606020202030204" charset="0"/>
              </a:rPr>
              <a:t>A </a:t>
            </a:r>
            <a:r>
              <a:rPr lang="en-GB" sz="1400" dirty="0">
                <a:latin typeface="Arial Narrow" panose="020B0606020202030204" charset="0"/>
              </a:rPr>
              <a:t>separate savings account </a:t>
            </a:r>
            <a:endParaRPr lang="en-GB" sz="1400" dirty="0">
              <a:latin typeface="Arial Narrow" panose="020B0606020202030204" charset="0"/>
            </a:endParaRPr>
          </a:p>
          <a:p>
            <a:pPr marL="242570" indent="-167640">
              <a:spcBef>
                <a:spcPts val="0"/>
              </a:spcBef>
            </a:pPr>
            <a:r>
              <a:rPr lang="en-GB" sz="1400" dirty="0" smtClean="0">
                <a:latin typeface="Arial Narrow" panose="020B0606020202030204" charset="0"/>
              </a:rPr>
              <a:t>A </a:t>
            </a:r>
            <a:r>
              <a:rPr lang="en-GB" sz="1400" dirty="0">
                <a:latin typeface="Arial Narrow" panose="020B0606020202030204" charset="0"/>
              </a:rPr>
              <a:t>separate credit card account </a:t>
            </a:r>
            <a:endParaRPr lang="en-GB" sz="1400" dirty="0">
              <a:latin typeface="Arial Narrow" panose="020B0606020202030204" charset="0"/>
            </a:endParaRPr>
          </a:p>
        </p:txBody>
      </p:sp>
      <p:sp>
        <p:nvSpPr>
          <p:cNvPr id="3" name="TextBox 2"/>
          <p:cNvSpPr txBox="1"/>
          <p:nvPr/>
        </p:nvSpPr>
        <p:spPr>
          <a:xfrm>
            <a:off x="5171058" y="4403268"/>
            <a:ext cx="2893586" cy="1568450"/>
          </a:xfrm>
          <a:prstGeom prst="rect">
            <a:avLst/>
          </a:prstGeom>
          <a:noFill/>
        </p:spPr>
        <p:txBody>
          <a:bodyPr wrap="square" rtlCol="0">
            <a:spAutoFit/>
          </a:bodyPr>
          <a:lstStyle/>
          <a:p>
            <a:pPr marL="182880" indent="-182880"/>
            <a:r>
              <a:rPr lang="en-GB" sz="1600" dirty="0"/>
              <a:t>1. </a:t>
            </a:r>
            <a:r>
              <a:rPr lang="en-GB" sz="1600" dirty="0" smtClean="0"/>
              <a:t>Are </a:t>
            </a:r>
            <a:r>
              <a:rPr lang="en-GB" sz="1600" dirty="0"/>
              <a:t>there any services provided by one bank that are not provided by the other? </a:t>
            </a:r>
            <a:endParaRPr lang="en-GB" sz="1600" dirty="0"/>
          </a:p>
          <a:p>
            <a:pPr marL="182880" indent="-182880"/>
            <a:r>
              <a:rPr lang="en-GB" sz="1600" dirty="0"/>
              <a:t>2. Which bank offers more attractive benefits? Give reasons. </a:t>
            </a:r>
            <a:endParaRPr lang="en-GB"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2">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11698</Words>
  <Application>WPS Presentation</Application>
  <PresentationFormat>On-screen Show (4:3)</PresentationFormat>
  <Paragraphs>620</Paragraphs>
  <Slides>42</Slides>
  <Notes>0</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42</vt:i4>
      </vt:variant>
    </vt:vector>
  </HeadingPairs>
  <TitlesOfParts>
    <vt:vector size="52" baseType="lpstr">
      <vt:lpstr>Arial</vt:lpstr>
      <vt:lpstr>SimSun</vt:lpstr>
      <vt:lpstr>Wingdings</vt:lpstr>
      <vt:lpstr>Arial Narrow</vt:lpstr>
      <vt:lpstr>Calibri</vt:lpstr>
      <vt:lpstr>Microsoft YaHei</vt:lpstr>
      <vt:lpstr/>
      <vt:lpstr>Arial Unicode MS</vt:lpstr>
      <vt:lpstr>Presentation2</vt:lpstr>
      <vt:lpstr>Paint.Picture</vt:lpstr>
      <vt:lpstr>Mathematical Literacy</vt:lpstr>
      <vt:lpstr>Banking in the workplace</vt:lpstr>
      <vt:lpstr>Overview</vt:lpstr>
      <vt:lpstr>Comparing bank products</vt:lpstr>
      <vt:lpstr>Types of accounts</vt:lpstr>
      <vt:lpstr>Choosing a bank account</vt:lpstr>
      <vt:lpstr>Example 11.1 page 213</vt:lpstr>
      <vt:lpstr>Example 11.1 page 213</vt:lpstr>
      <vt:lpstr>Example 11.1 page 213</vt:lpstr>
      <vt:lpstr>Example 11.1 page 213</vt:lpstr>
      <vt:lpstr>Bank fees</vt:lpstr>
      <vt:lpstr>PowerPoint 演示文稿</vt:lpstr>
      <vt:lpstr>Bank Statements</vt:lpstr>
      <vt:lpstr>Example of a typical bank statement on page 217</vt:lpstr>
      <vt:lpstr>Example of a typical bank statement on page 217</vt:lpstr>
      <vt:lpstr>Example of a typical bank statement on page 217</vt:lpstr>
      <vt:lpstr>Example of a typical bank statement on page 217</vt:lpstr>
      <vt:lpstr>Example of a typical bank statement on page 217</vt:lpstr>
      <vt:lpstr>Example of a typical bank statement on page 217</vt:lpstr>
      <vt:lpstr>Example of a typical bank statement on page 217</vt:lpstr>
      <vt:lpstr>Example of a typical bank statement on page 217</vt:lpstr>
      <vt:lpstr>Example of a typical bank statement on page 217</vt:lpstr>
      <vt:lpstr>Example of a typical bank statement on page 217</vt:lpstr>
      <vt:lpstr>Example of a typical bank statement on page 217</vt:lpstr>
      <vt:lpstr>PowerPoint 演示文稿</vt:lpstr>
      <vt:lpstr>Investigating bank charges</vt:lpstr>
      <vt:lpstr>Example 11.2 page 218</vt:lpstr>
      <vt:lpstr>Example 11.2 page 218 continued ...</vt:lpstr>
      <vt:lpstr>Example 11.2 page 218 continued ...</vt:lpstr>
      <vt:lpstr>Example 11.2 page 218 continued ...</vt:lpstr>
      <vt:lpstr>Example 11.2 page 218 continued ...</vt:lpstr>
      <vt:lpstr>PowerPoint 演示文稿</vt:lpstr>
      <vt:lpstr>Comparing bank charges and service fees</vt:lpstr>
      <vt:lpstr>Example 11.3 page 221 </vt:lpstr>
      <vt:lpstr>Example 11.3 page 221 continued ...</vt:lpstr>
      <vt:lpstr>Example 11.3 page 221 continued ...</vt:lpstr>
      <vt:lpstr>Example 11.3 page 221 continued ...</vt:lpstr>
      <vt:lpstr>Example 11.3 page 221 continued ...</vt:lpstr>
      <vt:lpstr>Example 11.3 page 221 continued ...</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Leanne Storer</dc:creator>
  <cp:lastModifiedBy>fred</cp:lastModifiedBy>
  <cp:revision>547</cp:revision>
  <dcterms:created xsi:type="dcterms:W3CDTF">2017-08-15T07:49:00Z</dcterms:created>
  <dcterms:modified xsi:type="dcterms:W3CDTF">2017-12-08T12:25:40Z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1033-10.2.0.5978</vt:lpwstr>
  </property>
</Properties>
</file>