
<file path=[Content_Types].xml><?xml version="1.0" encoding="utf-8"?>
<Types xmlns="http://schemas.openxmlformats.org/package/2006/content-types">
  <Default Extension="jpeg" ContentType="image/jpeg"/>
  <Default Extension="png" ContentType="image/png"/>
  <Default Extension="tiff" ContentType="image/tif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handoutMasterIdLst>
    <p:handoutMasterId r:id="rId31"/>
  </p:handoutMasterIdLst>
  <p:sldIdLst>
    <p:sldId id="256" r:id="rId3"/>
    <p:sldId id="257" r:id="rId4"/>
    <p:sldId id="258" r:id="rId5"/>
    <p:sldId id="317" r:id="rId6"/>
    <p:sldId id="320" r:id="rId7"/>
    <p:sldId id="321" r:id="rId8"/>
    <p:sldId id="323" r:id="rId9"/>
    <p:sldId id="324" r:id="rId10"/>
    <p:sldId id="325" r:id="rId11"/>
    <p:sldId id="328" r:id="rId12"/>
    <p:sldId id="329" r:id="rId13"/>
    <p:sldId id="330" r:id="rId14"/>
    <p:sldId id="331" r:id="rId15"/>
    <p:sldId id="332" r:id="rId16"/>
    <p:sldId id="315" r:id="rId17"/>
    <p:sldId id="333" r:id="rId18"/>
    <p:sldId id="334" r:id="rId19"/>
    <p:sldId id="335" r:id="rId20"/>
    <p:sldId id="336" r:id="rId21"/>
    <p:sldId id="337" r:id="rId22"/>
    <p:sldId id="338" r:id="rId23"/>
    <p:sldId id="339" r:id="rId24"/>
    <p:sldId id="340" r:id="rId25"/>
    <p:sldId id="341" r:id="rId26"/>
    <p:sldId id="342" r:id="rId27"/>
    <p:sldId id="343" r:id="rId28"/>
    <p:sldId id="316" r:id="rId29"/>
    <p:sldId id="344"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9293"/>
    <a:srgbClr val="9DCC47"/>
    <a:srgbClr val="BDDA73"/>
    <a:srgbClr val="9CD043"/>
    <a:srgbClr val="FFFFFF"/>
    <a:srgbClr val="9FD9DA"/>
    <a:srgbClr val="D8E8B1"/>
    <a:srgbClr val="D9E8B0"/>
    <a:srgbClr val="9ED8DA"/>
    <a:srgbClr val="9CCB4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57" autoAdjust="0"/>
    <p:restoredTop sz="94660"/>
  </p:normalViewPr>
  <p:slideViewPr>
    <p:cSldViewPr snapToGrid="0">
      <p:cViewPr varScale="1">
        <p:scale>
          <a:sx n="71" d="100"/>
          <a:sy n="71" d="100"/>
        </p:scale>
        <p:origin x="744" y="54"/>
      </p:cViewPr>
      <p:guideLst>
        <p:guide orient="horz" pos="2980"/>
        <p:guide pos="2682"/>
        <p:guide orient="horz" pos="3798"/>
        <p:guide pos="1398"/>
        <p:guide orient="horz" pos="910"/>
        <p:guide orient="horz" pos="2627"/>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0" d="100"/>
          <a:sy n="80" d="100"/>
        </p:scale>
        <p:origin x="1998" y="96"/>
      </p:cViewPr>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8.xml"/><Relationship Id="rId3" Type="http://schemas.openxmlformats.org/officeDocument/2006/relationships/slide" Target="slides/slide1.xml"/><Relationship Id="rId29" Type="http://schemas.openxmlformats.org/officeDocument/2006/relationships/slide" Target="slides/slide27.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BD87E42-A97C-45D3-8678-BF71BE5913AE}" type="datetimeFigureOut">
              <a:rPr lang="en-GB" smtClean="0"/>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14E351C-D2F9-4339-AEC5-7206194B4A5F}" type="slidenum">
              <a:rPr lang="en-GB" smtClean="0"/>
            </a:fld>
            <a:endParaRPr lang="en-GB"/>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ook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381001" y="1676398"/>
            <a:ext cx="7915274" cy="2114552"/>
          </a:xfrm>
          <a:prstGeom prst="rect">
            <a:avLst/>
          </a:prstGeom>
        </p:spPr>
        <p:txBody>
          <a:bodyPr anchor="b">
            <a:normAutofit/>
          </a:bodyPr>
          <a:lstStyle>
            <a:lvl1pPr algn="ctr">
              <a:defRPr sz="7200" b="1">
                <a:latin typeface="+mn-lt"/>
              </a:defRPr>
            </a:lvl1pPr>
          </a:lstStyle>
          <a:p>
            <a:r>
              <a:rPr lang="en-US" dirty="0"/>
              <a:t>Book title</a:t>
            </a:r>
            <a:endParaRPr lang="en-US" dirty="0"/>
          </a:p>
        </p:txBody>
      </p:sp>
      <p:sp>
        <p:nvSpPr>
          <p:cNvPr id="3" name="Subtitle 2"/>
          <p:cNvSpPr>
            <a:spLocks noGrp="1"/>
          </p:cNvSpPr>
          <p:nvPr>
            <p:ph type="subTitle" idx="1" hasCustomPrompt="1"/>
          </p:nvPr>
        </p:nvSpPr>
        <p:spPr>
          <a:xfrm>
            <a:off x="381001" y="3952877"/>
            <a:ext cx="7915274" cy="1495425"/>
          </a:xfrm>
          <a:prstGeom prst="rect">
            <a:avLst/>
          </a:prstGeom>
        </p:spPr>
        <p:txBody>
          <a:bodyPr>
            <a:normAutofit/>
          </a:bodyPr>
          <a:lstStyle>
            <a:lvl1pPr marL="0" indent="0" algn="ctr">
              <a:buNone/>
              <a:defRPr sz="40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Level</a:t>
            </a:r>
            <a:endParaRPr lang="en-US" dirty="0"/>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692" y="480765"/>
            <a:ext cx="3635892" cy="1033709"/>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opic title">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6600" b="1">
                <a:latin typeface="+mn-lt"/>
              </a:defRPr>
            </a:lvl1pPr>
          </a:lstStyle>
          <a:p>
            <a:r>
              <a:rPr lang="en-US" dirty="0" smtClean="0"/>
              <a:t>Topic title</a:t>
            </a:r>
            <a:endParaRPr lang="en-US" dirty="0"/>
          </a:p>
        </p:txBody>
      </p:sp>
      <p:sp>
        <p:nvSpPr>
          <p:cNvPr id="4"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4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Topic number</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Module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385763" y="1143002"/>
            <a:ext cx="7910513" cy="2636839"/>
          </a:xfrm>
          <a:prstGeom prst="rect">
            <a:avLst/>
          </a:prstGeom>
        </p:spPr>
        <p:txBody>
          <a:bodyPr anchor="b">
            <a:normAutofit/>
          </a:bodyPr>
          <a:lstStyle>
            <a:lvl1pPr algn="l">
              <a:defRPr sz="5400" b="1">
                <a:latin typeface="+mn-lt"/>
              </a:defRPr>
            </a:lvl1pPr>
          </a:lstStyle>
          <a:p>
            <a:r>
              <a:rPr lang="en-US" dirty="0"/>
              <a:t>Module title</a:t>
            </a:r>
            <a:endParaRPr lang="en-US" dirty="0"/>
          </a:p>
        </p:txBody>
      </p:sp>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Module number</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ummative assessmen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5763" y="3960816"/>
            <a:ext cx="7910513" cy="1500187"/>
          </a:xfrm>
          <a:prstGeom prst="rect">
            <a:avLst/>
          </a:prstGeom>
        </p:spPr>
        <p:txBody>
          <a:bodyPr>
            <a:normAutofit/>
          </a:bodyPr>
          <a:lstStyle>
            <a:lvl1pPr marL="0" indent="0" algn="l">
              <a:buNone/>
              <a:defRPr sz="3000" b="1">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6" name="TextBox 5"/>
          <p:cNvSpPr txBox="1"/>
          <p:nvPr/>
        </p:nvSpPr>
        <p:spPr>
          <a:xfrm>
            <a:off x="403411" y="1405577"/>
            <a:ext cx="7892863" cy="2400657"/>
          </a:xfrm>
          <a:prstGeom prst="rect">
            <a:avLst/>
          </a:prstGeom>
          <a:noFill/>
        </p:spPr>
        <p:txBody>
          <a:bodyPr wrap="square" rtlCol="0">
            <a:spAutoFit/>
          </a:bodyPr>
          <a:lstStyle/>
          <a:p>
            <a:pPr defTabSz="457200"/>
            <a:endParaRPr lang="en-US" sz="5000" dirty="0">
              <a:solidFill>
                <a:prstClr val="black"/>
              </a:solidFill>
            </a:endParaRPr>
          </a:p>
          <a:p>
            <a:pPr defTabSz="457200"/>
            <a:endParaRPr lang="en-US" sz="5000" dirty="0">
              <a:solidFill>
                <a:prstClr val="black"/>
              </a:solidFill>
            </a:endParaRPr>
          </a:p>
          <a:p>
            <a:pPr defTabSz="457200"/>
            <a:r>
              <a:rPr lang="en-US" sz="4800" b="1" dirty="0">
                <a:solidFill>
                  <a:prstClr val="black"/>
                </a:solidFill>
              </a:rPr>
              <a:t>Summative assessment</a:t>
            </a:r>
            <a:endParaRPr lang="en-GB" sz="4800" b="1" dirty="0">
              <a:solidFill>
                <a:prstClr val="black"/>
              </a:solidFill>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earning activity">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385763" y="3960817"/>
            <a:ext cx="7910513" cy="479206"/>
          </a:xfrm>
          <a:prstGeom prst="rect">
            <a:avLst/>
          </a:prstGeom>
        </p:spPr>
        <p:txBody>
          <a:bodyPr>
            <a:normAutofit/>
          </a:bodyPr>
          <a:lstStyle>
            <a:lvl1pPr marL="0" indent="0" algn="l">
              <a:buNone/>
              <a:defRPr sz="3000" b="1" baseline="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number</a:t>
            </a:r>
            <a:endParaRPr lang="en-US" dirty="0"/>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63991" y="256559"/>
            <a:ext cx="2232284" cy="634653"/>
          </a:xfrm>
          <a:prstGeom prst="rect">
            <a:avLst/>
          </a:prstGeom>
        </p:spPr>
      </p:pic>
      <p:sp>
        <p:nvSpPr>
          <p:cNvPr id="4" name="Content Placeholder 3"/>
          <p:cNvSpPr>
            <a:spLocks noGrp="1"/>
          </p:cNvSpPr>
          <p:nvPr>
            <p:ph sz="quarter" idx="10" hasCustomPrompt="1"/>
          </p:nvPr>
        </p:nvSpPr>
        <p:spPr>
          <a:xfrm>
            <a:off x="392595" y="3262376"/>
            <a:ext cx="8051800" cy="870712"/>
          </a:xfrm>
          <a:prstGeom prst="rect">
            <a:avLst/>
          </a:prstGeom>
        </p:spPr>
        <p:txBody>
          <a:bodyPr>
            <a:normAutofit/>
          </a:bodyPr>
          <a:lstStyle>
            <a:lvl1pPr marL="0" indent="0" algn="l" defTabSz="457200" rtl="0" eaLnBrk="1" latinLnBrk="0" hangingPunct="1">
              <a:buNone/>
              <a:defRPr lang="en-US" sz="4800" b="1" kern="1200" dirty="0">
                <a:solidFill>
                  <a:schemeClr val="tx1"/>
                </a:solidFill>
                <a:latin typeface="+mn-lt"/>
                <a:ea typeface="+mn-ea"/>
                <a:cs typeface="+mn-cs"/>
              </a:defRPr>
            </a:lvl1pPr>
          </a:lstStyle>
          <a:p>
            <a:pPr lvl="0"/>
            <a:r>
              <a:rPr lang="en-US" dirty="0" smtClean="0"/>
              <a:t>Learning activity number</a:t>
            </a:r>
            <a:endParaRPr lang="en-US" dirty="0"/>
          </a:p>
        </p:txBody>
      </p:sp>
      <p:sp>
        <p:nvSpPr>
          <p:cNvPr id="7" name="Text Placeholder 2"/>
          <p:cNvSpPr txBox="1"/>
          <p:nvPr userDrawn="1"/>
        </p:nvSpPr>
        <p:spPr>
          <a:xfrm>
            <a:off x="385763" y="4440022"/>
            <a:ext cx="7910513" cy="550427"/>
          </a:xfrm>
          <a:prstGeom prst="rect">
            <a:avLst/>
          </a:prstGeom>
        </p:spPr>
        <p:txBody>
          <a:bodyPr>
            <a:normAutofit/>
          </a:bodyPr>
          <a:lstStyle>
            <a:lvl1pPr marL="0" indent="0" algn="l" defTabSz="685800" rtl="0" eaLnBrk="1" latinLnBrk="0" hangingPunct="1">
              <a:lnSpc>
                <a:spcPct val="90000"/>
              </a:lnSpc>
              <a:spcBef>
                <a:spcPts val="750"/>
              </a:spcBef>
              <a:buFont typeface="Arial" panose="020B0604020202020204" pitchFamily="34" charset="0"/>
              <a:buNone/>
              <a:defRPr sz="3000" b="1" kern="1200">
                <a:solidFill>
                  <a:schemeClr val="bg1">
                    <a:lumMod val="50000"/>
                  </a:schemeClr>
                </a:solidFill>
                <a:latin typeface="+mn-lt"/>
                <a:ea typeface="+mn-ea"/>
                <a:cs typeface="+mn-cs"/>
              </a:defRPr>
            </a:lvl1pPr>
            <a:lvl2pPr marL="457200" indent="0" algn="l" defTabSz="685800" rtl="0" eaLnBrk="1" latinLnBrk="0" hangingPunct="1">
              <a:lnSpc>
                <a:spcPct val="90000"/>
              </a:lnSpc>
              <a:spcBef>
                <a:spcPts val="375"/>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685800" rtl="0" eaLnBrk="1" latinLnBrk="0" hangingPunct="1">
              <a:lnSpc>
                <a:spcPct val="90000"/>
              </a:lnSpc>
              <a:spcBef>
                <a:spcPts val="375"/>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685800" rtl="0" eaLnBrk="1" latinLnBrk="0" hangingPunct="1">
              <a:lnSpc>
                <a:spcPct val="90000"/>
              </a:lnSpc>
              <a:spcBef>
                <a:spcPts val="375"/>
              </a:spcBef>
              <a:buFont typeface="Arial" panose="020B0604020202020204" pitchFamily="34" charset="0"/>
              <a:buNone/>
              <a:defRPr sz="1600" kern="1200">
                <a:solidFill>
                  <a:schemeClr val="tx1">
                    <a:tint val="75000"/>
                  </a:schemeClr>
                </a:solidFill>
                <a:latin typeface="+mn-lt"/>
                <a:ea typeface="+mn-ea"/>
                <a:cs typeface="+mn-cs"/>
              </a:defRPr>
            </a:lvl9pPr>
          </a:lstStyle>
          <a:p>
            <a:endParaRPr lang="en-ZA" sz="1800" b="0" dirty="0">
              <a:solidFill>
                <a:schemeClr val="tx1"/>
              </a:solidFill>
            </a:endParaRPr>
          </a:p>
        </p:txBody>
      </p:sp>
      <p:sp>
        <p:nvSpPr>
          <p:cNvPr id="9" name="Text Placeholder 2"/>
          <p:cNvSpPr>
            <a:spLocks noGrp="1"/>
          </p:cNvSpPr>
          <p:nvPr>
            <p:ph type="body" idx="11" hasCustomPrompt="1"/>
          </p:nvPr>
        </p:nvSpPr>
        <p:spPr>
          <a:xfrm>
            <a:off x="392595" y="4475632"/>
            <a:ext cx="7910513" cy="479206"/>
          </a:xfrm>
          <a:prstGeom prst="rect">
            <a:avLst/>
          </a:prstGeom>
        </p:spPr>
        <p:txBody>
          <a:bodyPr>
            <a:normAutofit/>
          </a:bodyPr>
          <a:lstStyle>
            <a:lvl1pPr marL="0" indent="0" algn="l">
              <a:buNone/>
              <a:defRPr sz="1700" b="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Module number</a:t>
            </a:r>
            <a:endParaRPr lang="en-US" dirty="0"/>
          </a:p>
        </p:txBody>
      </p:sp>
      <p:pic>
        <p:nvPicPr>
          <p:cNvPr id="10" name="Picture 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51464" y="454057"/>
            <a:ext cx="1722045" cy="2453948"/>
          </a:xfrm>
          <a:prstGeom prst="rect">
            <a:avLst/>
          </a:prstGeom>
        </p:spPr>
      </p:pic>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1" y="417320"/>
            <a:ext cx="7905750" cy="720724"/>
          </a:xfrm>
          <a:prstGeom prst="rect">
            <a:avLst/>
          </a:prstGeom>
        </p:spPr>
        <p:txBody>
          <a:bodyPr/>
          <a:lstStyle>
            <a:lvl1pPr>
              <a:defRPr sz="4400" b="1">
                <a:latin typeface="+mn-l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99289" y="1592288"/>
            <a:ext cx="7905751" cy="4485323"/>
          </a:xfrm>
          <a:prstGeom prst="rect">
            <a:avLst/>
          </a:prstGeom>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dirty="0"/>
          </a:p>
        </p:txBody>
      </p:sp>
      <p:sp>
        <p:nvSpPr>
          <p:cNvPr id="6" name="Text Placeholder 5"/>
          <p:cNvSpPr>
            <a:spLocks noGrp="1"/>
          </p:cNvSpPr>
          <p:nvPr>
            <p:ph type="body" sz="quarter" idx="10" hasCustomPrompt="1"/>
          </p:nvPr>
        </p:nvSpPr>
        <p:spPr>
          <a:xfrm>
            <a:off x="399289" y="987108"/>
            <a:ext cx="7905751" cy="301871"/>
          </a:xfrm>
          <a:prstGeom prst="rect">
            <a:avLst/>
          </a:prstGeom>
        </p:spPr>
        <p:txBody>
          <a:bodyPr/>
          <a:lstStyle>
            <a:lvl1pPr marL="0" indent="0">
              <a:buNone/>
              <a:defRPr sz="1800" b="1"/>
            </a:lvl1pPr>
          </a:lstStyle>
          <a:p>
            <a:r>
              <a:rPr lang="en-ZA" sz="1800" dirty="0" smtClean="0">
                <a:solidFill>
                  <a:schemeClr val="bg2">
                    <a:lumMod val="75000"/>
                  </a:schemeClr>
                </a:solidFill>
              </a:rPr>
              <a:t>Unit</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title"/>
          </p:nvPr>
        </p:nvSpPr>
        <p:spPr>
          <a:xfrm>
            <a:off x="381001" y="417320"/>
            <a:ext cx="7905750" cy="720724"/>
          </a:xfrm>
          <a:prstGeom prst="rect">
            <a:avLst/>
          </a:prstGeom>
        </p:spPr>
        <p:txBody>
          <a:bodyPr/>
          <a:lstStyle>
            <a:lvl1pPr>
              <a:defRPr sz="4000" b="1">
                <a:latin typeface="+mn-lt"/>
              </a:defRPr>
            </a:lvl1pPr>
          </a:lstStyle>
          <a:p>
            <a:endParaRPr lang="en-US" dirty="0"/>
          </a:p>
        </p:txBody>
      </p:sp>
      <p:sp>
        <p:nvSpPr>
          <p:cNvPr id="4" name="Content Placeholder 2"/>
          <p:cNvSpPr>
            <a:spLocks noGrp="1"/>
          </p:cNvSpPr>
          <p:nvPr>
            <p:ph idx="1"/>
          </p:nvPr>
        </p:nvSpPr>
        <p:spPr>
          <a:xfrm>
            <a:off x="399289" y="1947672"/>
            <a:ext cx="7905751" cy="4129939"/>
          </a:xfrm>
          <a:prstGeom prst="rect">
            <a:avLst/>
          </a:prstGeom>
        </p:spPr>
        <p:txBody>
          <a:bodyPr/>
          <a:lstStyle>
            <a:lvl1pPr marL="0" indent="0">
              <a:buNone/>
              <a:defRPr sz="2000" baseline="0"/>
            </a:lvl1pPr>
            <a:lvl2pPr>
              <a:defRPr sz="1800"/>
            </a:lvl2pPr>
            <a:lvl3pPr>
              <a:defRPr sz="1600"/>
            </a:lvl3pPr>
            <a:lvl4pPr>
              <a:defRPr sz="1400"/>
            </a:lvl4pPr>
            <a:lvl5pPr>
              <a:defRPr sz="1200"/>
            </a:lvl5pPr>
          </a:lstStyle>
          <a:p>
            <a:pPr lvl="0"/>
            <a:endParaRPr lang="en-ZA" dirty="0" smtClean="0"/>
          </a:p>
        </p:txBody>
      </p:sp>
      <p:sp>
        <p:nvSpPr>
          <p:cNvPr id="5" name="Text Placeholder 5"/>
          <p:cNvSpPr>
            <a:spLocks noGrp="1"/>
          </p:cNvSpPr>
          <p:nvPr>
            <p:ph type="body" sz="quarter" idx="10"/>
          </p:nvPr>
        </p:nvSpPr>
        <p:spPr>
          <a:xfrm>
            <a:off x="399289" y="1563523"/>
            <a:ext cx="7905751" cy="301871"/>
          </a:xfrm>
          <a:prstGeom prst="rect">
            <a:avLst/>
          </a:prstGeom>
        </p:spPr>
        <p:txBody>
          <a:bodyPr/>
          <a:lstStyle>
            <a:lvl1pPr marL="0" indent="0">
              <a:buNone/>
              <a:defRPr sz="1800" b="1">
                <a:solidFill>
                  <a:schemeClr val="bg1">
                    <a:lumMod val="65000"/>
                  </a:schemeClr>
                </a:solidFill>
              </a:defRPr>
            </a:lvl1pPr>
          </a:lstStyle>
          <a:p>
            <a:endParaRPr lang="en-US"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Book titl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520692" y="425709"/>
            <a:ext cx="3635892" cy="1033709"/>
          </a:xfrm>
          <a:prstGeom prst="rect">
            <a:avLst/>
          </a:prstGeom>
        </p:spPr>
      </p:pic>
      <p:sp>
        <p:nvSpPr>
          <p:cNvPr id="4" name="TextBox 3"/>
          <p:cNvSpPr txBox="1"/>
          <p:nvPr userDrawn="1"/>
        </p:nvSpPr>
        <p:spPr>
          <a:xfrm>
            <a:off x="687354" y="2710438"/>
            <a:ext cx="7264468" cy="3293209"/>
          </a:xfrm>
          <a:prstGeom prst="rect">
            <a:avLst/>
          </a:prstGeom>
          <a:noFill/>
        </p:spPr>
        <p:txBody>
          <a:bodyPr wrap="square" rtlCol="0">
            <a:spAutoFit/>
          </a:bodyPr>
          <a:lstStyle/>
          <a:p>
            <a:pPr algn="ctr"/>
            <a:r>
              <a:rPr lang="en-ZA" sz="1600" kern="1200" dirty="0" smtClean="0">
                <a:solidFill>
                  <a:schemeClr val="tx1"/>
                </a:solidFill>
                <a:effectLst/>
                <a:latin typeface="+mn-lt"/>
                <a:ea typeface="+mn-ea"/>
                <a:cs typeface="+mn-cs"/>
              </a:rPr>
              <a:t>This PowerPoint Presentation has been developed by Macmillan Education South Africa (Pty) Ltd. </a:t>
            </a:r>
            <a:endParaRPr lang="en-ZA" sz="1600" kern="1200" dirty="0" smtClean="0">
              <a:solidFill>
                <a:schemeClr val="tx1"/>
              </a:solidFill>
              <a:effectLst/>
              <a:latin typeface="+mn-lt"/>
              <a:ea typeface="+mn-ea"/>
              <a:cs typeface="+mn-cs"/>
            </a:endParaRPr>
          </a:p>
          <a:p>
            <a:pPr algn="ctr"/>
            <a:r>
              <a:rPr lang="en-ZA" sz="1600" kern="1200" dirty="0" smtClean="0">
                <a:solidFill>
                  <a:schemeClr val="tx1"/>
                </a:solidFill>
                <a:effectLst/>
                <a:latin typeface="+mn-lt"/>
                <a:ea typeface="+mn-ea"/>
                <a:cs typeface="+mn-cs"/>
              </a:rPr>
              <a:t>All texts, images, videos, animations, audio and vector simulations contained in the slides are property of Macmillan South Africa. Reproducing, reselling and redistributing this material without the written permission of Macmillan South Africa is prohibited. </a:t>
            </a:r>
            <a:endParaRPr lang="en-ZA" sz="1600" kern="1200" dirty="0" smtClean="0">
              <a:solidFill>
                <a:schemeClr val="tx1"/>
              </a:solidFill>
              <a:effectLst/>
              <a:latin typeface="+mn-lt"/>
              <a:ea typeface="+mn-ea"/>
              <a:cs typeface="+mn-cs"/>
            </a:endParaRPr>
          </a:p>
          <a:p>
            <a:pPr algn="ctr"/>
            <a:r>
              <a:rPr lang="en-ZA" sz="1600" kern="1200" dirty="0" smtClean="0">
                <a:solidFill>
                  <a:schemeClr val="tx1"/>
                </a:solidFill>
                <a:effectLst/>
                <a:latin typeface="+mn-lt"/>
                <a:ea typeface="+mn-ea"/>
                <a:cs typeface="+mn-cs"/>
              </a:rPr>
              <a:t> </a:t>
            </a:r>
            <a:endParaRPr lang="en-ZA" sz="1600" kern="1200" dirty="0" smtClean="0">
              <a:solidFill>
                <a:schemeClr val="tx1"/>
              </a:solidFill>
              <a:effectLst/>
              <a:latin typeface="+mn-lt"/>
              <a:ea typeface="+mn-ea"/>
              <a:cs typeface="+mn-cs"/>
            </a:endParaRPr>
          </a:p>
          <a:p>
            <a:pPr algn="ctr"/>
            <a:r>
              <a:rPr lang="en-ZA" sz="1600" kern="1200" dirty="0" smtClean="0">
                <a:solidFill>
                  <a:schemeClr val="tx1"/>
                </a:solidFill>
                <a:effectLst/>
                <a:latin typeface="+mn-lt"/>
                <a:ea typeface="+mn-ea"/>
                <a:cs typeface="+mn-cs"/>
              </a:rPr>
              <a:t>Lecturers are granted permission to: (</a:t>
            </a:r>
            <a:r>
              <a:rPr lang="en-ZA" sz="1600" kern="1200" dirty="0" err="1" smtClean="0">
                <a:solidFill>
                  <a:schemeClr val="tx1"/>
                </a:solidFill>
                <a:effectLst/>
                <a:latin typeface="+mn-lt"/>
                <a:ea typeface="+mn-ea"/>
                <a:cs typeface="+mn-cs"/>
              </a:rPr>
              <a:t>i</a:t>
            </a:r>
            <a:r>
              <a:rPr lang="en-ZA" sz="1600" kern="1200" dirty="0" smtClean="0">
                <a:solidFill>
                  <a:schemeClr val="tx1"/>
                </a:solidFill>
                <a:effectLst/>
                <a:latin typeface="+mn-lt"/>
                <a:ea typeface="+mn-ea"/>
                <a:cs typeface="+mn-cs"/>
              </a:rPr>
              <a:t>) modify the slides by adding and removing content; (ii) print copies of the presentation; and (iii) download and save the slides to a computer or local server. </a:t>
            </a:r>
            <a:endParaRPr lang="en-ZA" sz="1600" kern="1200" dirty="0" smtClean="0">
              <a:solidFill>
                <a:schemeClr val="tx1"/>
              </a:solidFill>
              <a:effectLst/>
              <a:latin typeface="+mn-lt"/>
              <a:ea typeface="+mn-ea"/>
              <a:cs typeface="+mn-cs"/>
            </a:endParaRPr>
          </a:p>
          <a:p>
            <a:pPr algn="ctr"/>
            <a:r>
              <a:rPr lang="en-ZA" sz="1600" kern="1200" dirty="0" smtClean="0">
                <a:solidFill>
                  <a:schemeClr val="tx1"/>
                </a:solidFill>
                <a:effectLst/>
                <a:latin typeface="+mn-lt"/>
                <a:ea typeface="+mn-ea"/>
                <a:cs typeface="+mn-cs"/>
              </a:rPr>
              <a:t> </a:t>
            </a:r>
            <a:endParaRPr lang="en-ZA" sz="1600" kern="1200" dirty="0" smtClean="0">
              <a:solidFill>
                <a:schemeClr val="tx1"/>
              </a:solidFill>
              <a:effectLst/>
              <a:latin typeface="+mn-lt"/>
              <a:ea typeface="+mn-ea"/>
              <a:cs typeface="+mn-cs"/>
            </a:endParaRPr>
          </a:p>
          <a:p>
            <a:pPr algn="ctr"/>
            <a:r>
              <a:rPr lang="en-ZA" sz="1600" kern="1200" dirty="0" smtClean="0">
                <a:solidFill>
                  <a:schemeClr val="tx1"/>
                </a:solidFill>
                <a:effectLst/>
                <a:latin typeface="+mn-lt"/>
                <a:ea typeface="+mn-ea"/>
                <a:cs typeface="+mn-cs"/>
              </a:rPr>
              <a:t>Nothing in this copyright notice constitutes permission to assert or imply that your use of the materials is sponsored or endorsed by Macmillan South Africa. </a:t>
            </a:r>
            <a:endParaRPr lang="en-ZA" sz="1600" dirty="0"/>
          </a:p>
        </p:txBody>
      </p:sp>
      <p:cxnSp>
        <p:nvCxnSpPr>
          <p:cNvPr id="7" name="Straight Connector 6"/>
          <p:cNvCxnSpPr/>
          <p:nvPr userDrawn="1"/>
        </p:nvCxnSpPr>
        <p:spPr>
          <a:xfrm>
            <a:off x="2809457" y="2464904"/>
            <a:ext cx="2880000" cy="0"/>
          </a:xfrm>
          <a:prstGeom prst="line">
            <a:avLst/>
          </a:prstGeom>
          <a:ln w="76200">
            <a:solidFill>
              <a:srgbClr val="BDDA7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userDrawn="1"/>
        </p:nvSpPr>
        <p:spPr>
          <a:xfrm>
            <a:off x="980662" y="1590261"/>
            <a:ext cx="6688369" cy="830997"/>
          </a:xfrm>
          <a:prstGeom prst="rect">
            <a:avLst/>
          </a:prstGeom>
          <a:noFill/>
        </p:spPr>
        <p:txBody>
          <a:bodyPr wrap="none" rtlCol="0">
            <a:spAutoFit/>
          </a:bodyPr>
          <a:lstStyle/>
          <a:p>
            <a:r>
              <a:rPr lang="en-ZA" sz="4800" b="1" dirty="0" smtClean="0"/>
              <a:t>TERMS AND CONDITIONS</a:t>
            </a:r>
            <a:endParaRPr lang="en-ZA" sz="4800" b="1"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7_Custom Layout">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image" Target="../media/image1.tiff"/><Relationship Id="rId10" Type="http://schemas.openxmlformats.org/officeDocument/2006/relationships/image" Target="../media/image4.png"/><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8424000" y="2"/>
            <a:ext cx="720000" cy="6851899"/>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a:solidFill>
                <a:prstClr val="white"/>
              </a:solidFill>
            </a:endParaRPr>
          </a:p>
        </p:txBody>
      </p:sp>
      <p:sp>
        <p:nvSpPr>
          <p:cNvPr id="8" name="Rectangle 7"/>
          <p:cNvSpPr/>
          <p:nvPr/>
        </p:nvSpPr>
        <p:spPr>
          <a:xfrm>
            <a:off x="0" y="6324794"/>
            <a:ext cx="9144000" cy="540000"/>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ZA" sz="1800">
              <a:solidFill>
                <a:prstClr val="white"/>
              </a:solidFill>
            </a:endParaRPr>
          </a:p>
        </p:txBody>
      </p:sp>
      <p:sp>
        <p:nvSpPr>
          <p:cNvPr id="9" name="Rectangle 8"/>
          <p:cNvSpPr/>
          <p:nvPr/>
        </p:nvSpPr>
        <p:spPr>
          <a:xfrm>
            <a:off x="6373906" y="6324600"/>
            <a:ext cx="2770094" cy="5334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endParaRPr lang="en-GB" sz="1800">
              <a:solidFill>
                <a:prstClr val="white"/>
              </a:solidFill>
            </a:endParaRPr>
          </a:p>
        </p:txBody>
      </p:sp>
      <p:pic>
        <p:nvPicPr>
          <p:cNvPr id="5" name="Picture 4"/>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6494930" y="6407026"/>
            <a:ext cx="2547117" cy="419247"/>
          </a:xfrm>
          <a:prstGeom prst="rect">
            <a:avLst/>
          </a:prstGeom>
        </p:spPr>
      </p:pic>
      <p:sp>
        <p:nvSpPr>
          <p:cNvPr id="11" name="TextBox 10"/>
          <p:cNvSpPr txBox="1"/>
          <p:nvPr userDrawn="1"/>
        </p:nvSpPr>
        <p:spPr>
          <a:xfrm>
            <a:off x="54553" y="6371015"/>
            <a:ext cx="3433157" cy="461665"/>
          </a:xfrm>
          <a:prstGeom prst="rect">
            <a:avLst/>
          </a:prstGeom>
          <a:noFill/>
        </p:spPr>
        <p:txBody>
          <a:bodyPr wrap="square" rtlCol="0">
            <a:spAutoFit/>
          </a:bodyPr>
          <a:lstStyle>
            <a:defPPr>
              <a:defRPr lang="en-US"/>
            </a:defPPr>
            <a:lvl1pPr>
              <a:defRPr sz="2200">
                <a:solidFill>
                  <a:prstClr val="black"/>
                </a:solidFill>
              </a:defRPr>
            </a:lvl1pPr>
          </a:lstStyle>
          <a:p>
            <a:pPr defTabSz="457200"/>
            <a:r>
              <a:rPr lang="en-ZA" sz="2400" b="1" dirty="0" smtClean="0">
                <a:solidFill>
                  <a:prstClr val="white"/>
                </a:solidFill>
              </a:rPr>
              <a:t>Maths Lit NQF Level 3</a:t>
            </a:r>
            <a:endParaRPr lang="en-ZA" sz="2400" b="1" dirty="0">
              <a:solidFill>
                <a:prstClr val="white"/>
              </a:solidFill>
            </a:endParaRPr>
          </a:p>
        </p:txBody>
      </p:sp>
      <p:pic>
        <p:nvPicPr>
          <p:cNvPr id="12" name="Picture 11"/>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8419326" y="5636588"/>
            <a:ext cx="724674" cy="69418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4" Type="http://schemas.openxmlformats.org/officeDocument/2006/relationships/slideLayout" Target="../slideLayouts/slideLayout7.xml"/><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4.png"/><Relationship Id="rId1"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0.png"/><Relationship Id="rId1"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5.png"/><Relationship Id="rId1" Type="http://schemas.openxmlformats.org/officeDocument/2006/relationships/image" Target="../media/image7.png"/></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6.xml"/><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image" Target="../media/image9.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10.png"/></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8.png"/><Relationship Id="rId1" Type="http://schemas.openxmlformats.org/officeDocument/2006/relationships/image" Target="../media/image17.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0.png"/><Relationship Id="rId1" Type="http://schemas.openxmlformats.org/officeDocument/2006/relationships/image" Target="../media/image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0.png"/><Relationship Id="rId1" Type="http://schemas.openxmlformats.org/officeDocument/2006/relationships/image" Target="../media/image19.png"/></Relationships>
</file>

<file path=ppt/slides/_rels/slide23.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20.png"/><Relationship Id="rId1" Type="http://schemas.openxmlformats.org/officeDocument/2006/relationships/image" Target="../media/image7.png"/></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png"/></Relationships>
</file>

<file path=ppt/slides/_rels/slide25.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0.png"/><Relationship Id="rId1" Type="http://schemas.openxmlformats.org/officeDocument/2006/relationships/image" Target="../media/image9.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6.png"/><Relationship Id="rId1"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8.png"/><Relationship Id="rId1"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image" Target="../media/image10.png"/><Relationship Id="rId1"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ZA" sz="6600" dirty="0"/>
              <a:t>Mathematical Literacy</a:t>
            </a:r>
            <a:endParaRPr lang="en-GB" sz="6600" dirty="0"/>
          </a:p>
        </p:txBody>
      </p:sp>
      <p:sp>
        <p:nvSpPr>
          <p:cNvPr id="3" name="Subtitle 2"/>
          <p:cNvSpPr>
            <a:spLocks noGrp="1"/>
          </p:cNvSpPr>
          <p:nvPr>
            <p:ph type="subTitle" idx="1"/>
          </p:nvPr>
        </p:nvSpPr>
        <p:spPr/>
        <p:txBody>
          <a:bodyPr/>
          <a:lstStyle/>
          <a:p>
            <a:r>
              <a:rPr lang="en-ZA" dirty="0" smtClean="0"/>
              <a:t>NQF 3</a:t>
            </a:r>
            <a:endParaRPr lang="en-GB"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021421" y="2930511"/>
            <a:ext cx="2472507" cy="2921515"/>
          </a:xfrm>
          <a:prstGeom prst="rect">
            <a:avLst/>
          </a:prstGeom>
          <a:noFill/>
          <a:ln>
            <a:noFill/>
          </a:ln>
        </p:spPr>
      </p:pic>
      <p:sp>
        <p:nvSpPr>
          <p:cNvPr id="2" name="Title 1"/>
          <p:cNvSpPr>
            <a:spLocks noGrp="1"/>
          </p:cNvSpPr>
          <p:nvPr>
            <p:ph type="title"/>
          </p:nvPr>
        </p:nvSpPr>
        <p:spPr/>
        <p:txBody>
          <a:bodyPr/>
          <a:lstStyle/>
          <a:p>
            <a:r>
              <a:rPr lang="en-ZA" sz="4400" dirty="0"/>
              <a:t>Calculating VAT on VAT-exclusive prices</a:t>
            </a:r>
            <a:endParaRPr lang="en-GB" sz="4400" dirty="0"/>
          </a:p>
        </p:txBody>
      </p:sp>
      <p:sp>
        <p:nvSpPr>
          <p:cNvPr id="4" name="Text Placeholder 3"/>
          <p:cNvSpPr>
            <a:spLocks noGrp="1"/>
          </p:cNvSpPr>
          <p:nvPr>
            <p:ph type="body" sz="quarter" idx="10"/>
          </p:nvPr>
        </p:nvSpPr>
        <p:spPr>
          <a:xfrm>
            <a:off x="399289" y="1582185"/>
            <a:ext cx="7905751" cy="301871"/>
          </a:xfrm>
        </p:spPr>
        <p:txBody>
          <a:bodyPr/>
          <a:lstStyle/>
          <a:p>
            <a:r>
              <a:rPr lang="en-GB" dirty="0"/>
              <a:t>Unit </a:t>
            </a:r>
            <a:r>
              <a:rPr lang="en-GB" dirty="0" smtClean="0"/>
              <a:t>10.1</a:t>
            </a:r>
            <a:endParaRPr lang="en-GB" dirty="0"/>
          </a:p>
        </p:txBody>
      </p:sp>
      <p:sp>
        <p:nvSpPr>
          <p:cNvPr id="7" name="TextBox 6"/>
          <p:cNvSpPr txBox="1"/>
          <p:nvPr/>
        </p:nvSpPr>
        <p:spPr>
          <a:xfrm>
            <a:off x="1418290" y="1988177"/>
            <a:ext cx="5659720" cy="400110"/>
          </a:xfrm>
          <a:prstGeom prst="rect">
            <a:avLst/>
          </a:prstGeom>
          <a:solidFill>
            <a:srgbClr val="008D91"/>
          </a:solidFill>
        </p:spPr>
        <p:txBody>
          <a:bodyPr wrap="square" rtlCol="0">
            <a:spAutoFit/>
          </a:bodyPr>
          <a:lstStyle/>
          <a:p>
            <a:pPr algn="ctr"/>
            <a:r>
              <a:rPr lang="en-ZA" sz="2000" b="1" dirty="0" smtClean="0">
                <a:solidFill>
                  <a:schemeClr val="bg1"/>
                </a:solidFill>
              </a:rPr>
              <a:t>Determine </a:t>
            </a:r>
            <a:r>
              <a:rPr lang="en-ZA" sz="2000" b="1" dirty="0">
                <a:solidFill>
                  <a:schemeClr val="bg1"/>
                </a:solidFill>
              </a:rPr>
              <a:t>the price before the VAT is added</a:t>
            </a:r>
            <a:endParaRPr lang="en-ZA" sz="2000" b="1" dirty="0">
              <a:solidFill>
                <a:schemeClr val="bg1"/>
              </a:solidFill>
            </a:endParaRPr>
          </a:p>
        </p:txBody>
      </p:sp>
      <p:sp>
        <p:nvSpPr>
          <p:cNvPr id="10" name="Rectangle 9"/>
          <p:cNvSpPr/>
          <p:nvPr/>
        </p:nvSpPr>
        <p:spPr>
          <a:xfrm>
            <a:off x="503412" y="2737020"/>
            <a:ext cx="3480759" cy="3284368"/>
          </a:xfrm>
          <a:prstGeom prst="rect">
            <a:avLst/>
          </a:prstGeom>
          <a:noFill/>
          <a:ln w="28575">
            <a:solidFill>
              <a:srgbClr val="B4DB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11" name="Content Placeholder 2"/>
          <p:cNvSpPr txBox="1"/>
          <p:nvPr/>
        </p:nvSpPr>
        <p:spPr>
          <a:xfrm>
            <a:off x="878689" y="2526916"/>
            <a:ext cx="1222956" cy="339596"/>
          </a:xfrm>
          <a:prstGeom prst="rect">
            <a:avLst/>
          </a:prstGeom>
          <a:solidFill>
            <a:schemeClr val="bg1"/>
          </a:solid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ZA" sz="2000" b="1" i="1" dirty="0" smtClean="0">
                <a:solidFill>
                  <a:srgbClr val="64AFA8"/>
                </a:solidFill>
              </a:rPr>
              <a:t>Method 1</a:t>
            </a:r>
            <a:endParaRPr lang="en-GB" sz="2000" b="1" i="1" dirty="0">
              <a:solidFill>
                <a:srgbClr val="64AFA8"/>
              </a:solidFill>
            </a:endParaRPr>
          </a:p>
        </p:txBody>
      </p:sp>
      <p:sp>
        <p:nvSpPr>
          <p:cNvPr id="12" name="TextBox 11"/>
          <p:cNvSpPr txBox="1"/>
          <p:nvPr/>
        </p:nvSpPr>
        <p:spPr>
          <a:xfrm>
            <a:off x="623101" y="2860862"/>
            <a:ext cx="3230442" cy="3415030"/>
          </a:xfrm>
          <a:prstGeom prst="rect">
            <a:avLst/>
          </a:prstGeom>
          <a:noFill/>
        </p:spPr>
        <p:txBody>
          <a:bodyPr wrap="square" rtlCol="0">
            <a:spAutoFit/>
          </a:bodyPr>
          <a:lstStyle/>
          <a:p>
            <a:r>
              <a:rPr lang="en-ZA" dirty="0">
                <a:solidFill>
                  <a:schemeClr val="dk1"/>
                </a:solidFill>
              </a:rPr>
              <a:t>Selling </a:t>
            </a:r>
            <a:r>
              <a:rPr lang="en-ZA" dirty="0" smtClean="0">
                <a:solidFill>
                  <a:schemeClr val="dk1"/>
                </a:solidFill>
              </a:rPr>
              <a:t>price</a:t>
            </a:r>
            <a:r>
              <a:rPr lang="en-GB" dirty="0" smtClean="0">
                <a:solidFill>
                  <a:schemeClr val="dk1"/>
                </a:solidFill>
              </a:rPr>
              <a:t> </a:t>
            </a:r>
            <a:r>
              <a:rPr lang="en-ZA" altLang="en-GB" dirty="0" smtClean="0">
                <a:solidFill>
                  <a:schemeClr val="dk1"/>
                </a:solidFill>
              </a:rPr>
              <a:t>is</a:t>
            </a:r>
            <a:r>
              <a:rPr lang="en-GB" dirty="0" smtClean="0">
                <a:solidFill>
                  <a:schemeClr val="dk1"/>
                </a:solidFill>
              </a:rPr>
              <a:t> </a:t>
            </a:r>
            <a:r>
              <a:rPr lang="en-GB" dirty="0">
                <a:solidFill>
                  <a:schemeClr val="dk1"/>
                </a:solidFill>
              </a:rPr>
              <a:t>100%. VAT </a:t>
            </a:r>
            <a:r>
              <a:rPr lang="en-ZA" altLang="en-GB" dirty="0">
                <a:solidFill>
                  <a:schemeClr val="dk1"/>
                </a:solidFill>
              </a:rPr>
              <a:t>is </a:t>
            </a:r>
            <a:r>
              <a:rPr lang="en-GB" dirty="0">
                <a:solidFill>
                  <a:schemeClr val="dk1"/>
                </a:solidFill>
              </a:rPr>
              <a:t>14</a:t>
            </a:r>
            <a:r>
              <a:rPr lang="en-GB" dirty="0" smtClean="0">
                <a:solidFill>
                  <a:schemeClr val="dk1"/>
                </a:solidFill>
              </a:rPr>
              <a:t>%</a:t>
            </a:r>
            <a:endParaRPr lang="en-GB" dirty="0" smtClean="0">
              <a:solidFill>
                <a:schemeClr val="dk1"/>
              </a:solidFill>
            </a:endParaRPr>
          </a:p>
          <a:p>
            <a:r>
              <a:rPr lang="en-GB" dirty="0">
                <a:solidFill>
                  <a:schemeClr val="dk1"/>
                </a:solidFill>
              </a:rPr>
              <a:t>R420,00 </a:t>
            </a:r>
            <a:r>
              <a:rPr lang="en-ZA" altLang="en-GB" dirty="0">
                <a:solidFill>
                  <a:schemeClr val="dk1"/>
                </a:solidFill>
              </a:rPr>
              <a:t>is </a:t>
            </a:r>
            <a:r>
              <a:rPr lang="en-GB" dirty="0">
                <a:solidFill>
                  <a:schemeClr val="dk1"/>
                </a:solidFill>
              </a:rPr>
              <a:t>114% of selling price </a:t>
            </a:r>
            <a:endParaRPr lang="en-GB" dirty="0">
              <a:solidFill>
                <a:schemeClr val="dk1"/>
              </a:solidFill>
            </a:endParaRPr>
          </a:p>
          <a:p>
            <a:pPr marL="182880" indent="-182880"/>
            <a:endParaRPr lang="en-ZA" altLang="en-GB" dirty="0">
              <a:solidFill>
                <a:schemeClr val="dk1"/>
              </a:solidFill>
            </a:endParaRPr>
          </a:p>
          <a:p>
            <a:pPr marL="182880" indent="-182880"/>
            <a:r>
              <a:rPr lang="en-ZA" altLang="en-GB" dirty="0">
                <a:solidFill>
                  <a:schemeClr val="dk1"/>
                </a:solidFill>
              </a:rPr>
              <a:t>420,00 </a:t>
            </a:r>
            <a:r>
              <a:rPr lang="en-ZA" altLang="en-GB" dirty="0">
                <a:solidFill>
                  <a:schemeClr val="dk1"/>
                </a:solidFill>
                <a:latin typeface="Arial" panose="020B0604020202020204" pitchFamily="34" charset="0"/>
              </a:rPr>
              <a:t>÷</a:t>
            </a:r>
            <a:r>
              <a:rPr lang="en-ZA" altLang="en-GB" dirty="0">
                <a:solidFill>
                  <a:schemeClr val="dk1"/>
                </a:solidFill>
              </a:rPr>
              <a:t> 114% = 368,42</a:t>
            </a:r>
            <a:endParaRPr lang="en-ZA" altLang="en-GB" dirty="0" smtClean="0">
              <a:solidFill>
                <a:schemeClr val="dk1"/>
              </a:solidFill>
            </a:endParaRPr>
          </a:p>
          <a:p>
            <a:endParaRPr lang="en-GB" dirty="0">
              <a:solidFill>
                <a:schemeClr val="dk1"/>
              </a:solidFill>
            </a:endParaRPr>
          </a:p>
          <a:p>
            <a:r>
              <a:rPr lang="en-GB" dirty="0">
                <a:solidFill>
                  <a:schemeClr val="dk1"/>
                </a:solidFill>
              </a:rPr>
              <a:t>Tax is calculated on R368,42: </a:t>
            </a:r>
            <a:endParaRPr lang="en-GB" dirty="0">
              <a:solidFill>
                <a:schemeClr val="dk1"/>
              </a:solidFill>
            </a:endParaRPr>
          </a:p>
          <a:p>
            <a:r>
              <a:rPr lang="en-GB" dirty="0">
                <a:solidFill>
                  <a:schemeClr val="dk1"/>
                </a:solidFill>
              </a:rPr>
              <a:t>14% of R368,42 = R51,58 </a:t>
            </a:r>
            <a:endParaRPr lang="en-GB" dirty="0" smtClean="0">
              <a:solidFill>
                <a:schemeClr val="dk1"/>
              </a:solidFill>
            </a:endParaRPr>
          </a:p>
          <a:p>
            <a:endParaRPr lang="en-GB" dirty="0">
              <a:solidFill>
                <a:schemeClr val="dk1"/>
              </a:solidFill>
            </a:endParaRPr>
          </a:p>
          <a:p>
            <a:r>
              <a:rPr lang="en-ZA" altLang="en-GB" dirty="0">
                <a:solidFill>
                  <a:schemeClr val="dk1"/>
                </a:solidFill>
              </a:rPr>
              <a:t>B</a:t>
            </a:r>
            <a:r>
              <a:rPr lang="en-GB" dirty="0">
                <a:solidFill>
                  <a:schemeClr val="dk1"/>
                </a:solidFill>
              </a:rPr>
              <a:t>reakdown of total </a:t>
            </a:r>
            <a:r>
              <a:rPr lang="en-GB" dirty="0" smtClean="0">
                <a:solidFill>
                  <a:schemeClr val="dk1"/>
                </a:solidFill>
              </a:rPr>
              <a:t>charge</a:t>
            </a:r>
            <a:r>
              <a:rPr lang="en-ZA" altLang="en-GB" dirty="0" smtClean="0">
                <a:solidFill>
                  <a:schemeClr val="dk1"/>
                </a:solidFill>
              </a:rPr>
              <a:t>:</a:t>
            </a:r>
            <a:endParaRPr lang="en-ZA" altLang="en-GB" dirty="0" smtClean="0">
              <a:solidFill>
                <a:schemeClr val="dk1"/>
              </a:solidFill>
            </a:endParaRPr>
          </a:p>
          <a:p>
            <a:r>
              <a:rPr lang="en-GB" dirty="0">
                <a:solidFill>
                  <a:schemeClr val="dk1"/>
                </a:solidFill>
              </a:rPr>
              <a:t>Cost of goods + VAT </a:t>
            </a:r>
            <a:endParaRPr lang="en-GB" dirty="0">
              <a:solidFill>
                <a:schemeClr val="dk1"/>
              </a:solidFill>
            </a:endParaRPr>
          </a:p>
          <a:p>
            <a:r>
              <a:rPr lang="en-GB" dirty="0">
                <a:solidFill>
                  <a:schemeClr val="dk1"/>
                </a:solidFill>
              </a:rPr>
              <a:t>= R368,42 + R51,58 = R420,00 	</a:t>
            </a:r>
            <a:endParaRPr lang="en-GB" dirty="0">
              <a:solidFill>
                <a:schemeClr val="dk1"/>
              </a:solidFill>
            </a:endParaRPr>
          </a:p>
        </p:txBody>
      </p:sp>
      <p:sp>
        <p:nvSpPr>
          <p:cNvPr id="16" name="Rectangle 15"/>
          <p:cNvSpPr/>
          <p:nvPr/>
        </p:nvSpPr>
        <p:spPr>
          <a:xfrm>
            <a:off x="4542012" y="2746593"/>
            <a:ext cx="3480759" cy="3284368"/>
          </a:xfrm>
          <a:prstGeom prst="rect">
            <a:avLst/>
          </a:prstGeom>
          <a:noFill/>
          <a:ln w="28575">
            <a:solidFill>
              <a:srgbClr val="B4DB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17" name="Content Placeholder 2"/>
          <p:cNvSpPr txBox="1"/>
          <p:nvPr/>
        </p:nvSpPr>
        <p:spPr>
          <a:xfrm>
            <a:off x="4917289" y="2536489"/>
            <a:ext cx="1222956" cy="339596"/>
          </a:xfrm>
          <a:prstGeom prst="rect">
            <a:avLst/>
          </a:prstGeom>
          <a:solidFill>
            <a:schemeClr val="bg1"/>
          </a:solidFill>
        </p:spPr>
        <p:txBody>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buFont typeface="Arial" panose="020B0604020202020204" pitchFamily="34" charset="0"/>
              <a:buNone/>
            </a:pPr>
            <a:r>
              <a:rPr lang="en-ZA" sz="2000" b="1" i="1" dirty="0" smtClean="0">
                <a:solidFill>
                  <a:srgbClr val="64AFA8"/>
                </a:solidFill>
              </a:rPr>
              <a:t>Method </a:t>
            </a:r>
            <a:r>
              <a:rPr lang="en-ZA" sz="2000" b="1" i="1" dirty="0">
                <a:solidFill>
                  <a:srgbClr val="64AFA8"/>
                </a:solidFill>
              </a:rPr>
              <a:t>2</a:t>
            </a:r>
            <a:endParaRPr lang="en-GB" sz="2000" b="1" i="1" dirty="0">
              <a:solidFill>
                <a:srgbClr val="64AFA8"/>
              </a:solidFill>
            </a:endParaRPr>
          </a:p>
        </p:txBody>
      </p:sp>
      <p:sp>
        <p:nvSpPr>
          <p:cNvPr id="18" name="TextBox 17"/>
          <p:cNvSpPr txBox="1"/>
          <p:nvPr/>
        </p:nvSpPr>
        <p:spPr>
          <a:xfrm>
            <a:off x="4661701" y="2870435"/>
            <a:ext cx="3230442" cy="2584450"/>
          </a:xfrm>
          <a:prstGeom prst="rect">
            <a:avLst/>
          </a:prstGeom>
          <a:noFill/>
        </p:spPr>
        <p:txBody>
          <a:bodyPr wrap="square" rtlCol="0">
            <a:spAutoFit/>
          </a:bodyPr>
          <a:lstStyle/>
          <a:p>
            <a:r>
              <a:rPr lang="en-GB" dirty="0">
                <a:solidFill>
                  <a:schemeClr val="dk1"/>
                </a:solidFill>
              </a:rPr>
              <a:t>R420,00 includes 14% VAT </a:t>
            </a:r>
            <a:endParaRPr lang="en-GB" dirty="0" smtClean="0">
              <a:solidFill>
                <a:schemeClr val="dk1"/>
              </a:solidFill>
            </a:endParaRPr>
          </a:p>
          <a:p>
            <a:r>
              <a:rPr lang="en-ZA" dirty="0">
                <a:solidFill>
                  <a:schemeClr val="dk1"/>
                </a:solidFill>
              </a:rPr>
              <a:t>(</a:t>
            </a:r>
            <a:r>
              <a:rPr lang="en-GB" dirty="0">
                <a:solidFill>
                  <a:schemeClr val="dk1"/>
                </a:solidFill>
              </a:rPr>
              <a:t>100% of the cost of the goods</a:t>
            </a:r>
            <a:r>
              <a:rPr lang="en-ZA" altLang="en-GB" dirty="0">
                <a:solidFill>
                  <a:schemeClr val="dk1"/>
                </a:solidFill>
              </a:rPr>
              <a:t>) </a:t>
            </a:r>
            <a:r>
              <a:rPr lang="en-GB" dirty="0">
                <a:solidFill>
                  <a:schemeClr val="dk1"/>
                </a:solidFill>
              </a:rPr>
              <a:t>+ </a:t>
            </a:r>
            <a:r>
              <a:rPr lang="en-ZA" altLang="en-GB" dirty="0">
                <a:solidFill>
                  <a:schemeClr val="dk1"/>
                </a:solidFill>
              </a:rPr>
              <a:t>(</a:t>
            </a:r>
            <a:r>
              <a:rPr lang="en-GB" dirty="0">
                <a:solidFill>
                  <a:schemeClr val="dk1"/>
                </a:solidFill>
              </a:rPr>
              <a:t>14% VAT </a:t>
            </a:r>
            <a:r>
              <a:rPr lang="en-ZA" altLang="en-GB" dirty="0">
                <a:solidFill>
                  <a:schemeClr val="dk1"/>
                </a:solidFill>
              </a:rPr>
              <a:t>on that cost)</a:t>
            </a:r>
            <a:r>
              <a:rPr lang="en-GB" dirty="0">
                <a:solidFill>
                  <a:schemeClr val="dk1"/>
                </a:solidFill>
              </a:rPr>
              <a:t> </a:t>
            </a:r>
            <a:endParaRPr lang="en-GB" dirty="0" smtClean="0">
              <a:solidFill>
                <a:schemeClr val="dk1"/>
              </a:solidFill>
            </a:endParaRPr>
          </a:p>
          <a:p>
            <a:pPr>
              <a:lnSpc>
                <a:spcPct val="150000"/>
              </a:lnSpc>
            </a:pPr>
            <a:r>
              <a:rPr lang="en-GB" dirty="0">
                <a:solidFill>
                  <a:schemeClr val="dk1"/>
                </a:solidFill>
              </a:rPr>
              <a:t>R420,00 = 114</a:t>
            </a:r>
            <a:r>
              <a:rPr lang="en-GB" dirty="0" smtClean="0">
                <a:solidFill>
                  <a:schemeClr val="dk1"/>
                </a:solidFill>
              </a:rPr>
              <a:t>% </a:t>
            </a:r>
            <a:r>
              <a:rPr lang="en-ZA" altLang="en-GB" dirty="0" smtClean="0">
                <a:solidFill>
                  <a:schemeClr val="dk1"/>
                </a:solidFill>
              </a:rPr>
              <a:t>of cost of goods</a:t>
            </a:r>
            <a:endParaRPr lang="en-ZA" altLang="en-GB" dirty="0" smtClean="0">
              <a:solidFill>
                <a:schemeClr val="dk1"/>
              </a:solidFill>
            </a:endParaRPr>
          </a:p>
          <a:p>
            <a:pPr>
              <a:lnSpc>
                <a:spcPct val="150000"/>
              </a:lnSpc>
            </a:pPr>
            <a:r>
              <a:rPr lang="en-GB" dirty="0">
                <a:solidFill>
                  <a:schemeClr val="dk1"/>
                </a:solidFill>
                <a:sym typeface="+mn-ea"/>
              </a:rPr>
              <a:t>∴ </a:t>
            </a:r>
            <a:r>
              <a:rPr lang="en-GB" dirty="0" smtClean="0">
                <a:solidFill>
                  <a:schemeClr val="dk1"/>
                </a:solidFill>
              </a:rPr>
              <a:t>Cost </a:t>
            </a:r>
            <a:r>
              <a:rPr lang="en-GB" dirty="0">
                <a:solidFill>
                  <a:schemeClr val="dk1"/>
                </a:solidFill>
              </a:rPr>
              <a:t>of </a:t>
            </a:r>
            <a:r>
              <a:rPr lang="en-GB" dirty="0" smtClean="0">
                <a:solidFill>
                  <a:schemeClr val="dk1"/>
                </a:solidFill>
              </a:rPr>
              <a:t>goods </a:t>
            </a:r>
            <a:r>
              <a:rPr lang="en-GB" dirty="0">
                <a:solidFill>
                  <a:schemeClr val="dk1"/>
                </a:solidFill>
              </a:rPr>
              <a:t>= </a:t>
            </a:r>
            <a:r>
              <a:rPr lang="en-GB" dirty="0" smtClean="0">
                <a:solidFill>
                  <a:schemeClr val="dk1"/>
                </a:solidFill>
              </a:rPr>
              <a:t>      × </a:t>
            </a:r>
            <a:r>
              <a:rPr lang="en-GB" dirty="0">
                <a:solidFill>
                  <a:schemeClr val="dk1"/>
                </a:solidFill>
              </a:rPr>
              <a:t>420,00 </a:t>
            </a:r>
            <a:endParaRPr lang="en-GB" dirty="0">
              <a:solidFill>
                <a:schemeClr val="dk1"/>
              </a:solidFill>
            </a:endParaRPr>
          </a:p>
          <a:p>
            <a:pPr>
              <a:lnSpc>
                <a:spcPct val="150000"/>
              </a:lnSpc>
            </a:pPr>
            <a:r>
              <a:rPr lang="en-GB" dirty="0">
                <a:solidFill>
                  <a:schemeClr val="dk1"/>
                </a:solidFill>
              </a:rPr>
              <a:t>= R368,42 </a:t>
            </a:r>
            <a:endParaRPr lang="en-GB" dirty="0" smtClean="0">
              <a:solidFill>
                <a:schemeClr val="dk1"/>
              </a:solidFill>
            </a:endParaRPr>
          </a:p>
          <a:p>
            <a:pPr>
              <a:lnSpc>
                <a:spcPct val="150000"/>
              </a:lnSpc>
            </a:pPr>
            <a:r>
              <a:rPr lang="en-GB" dirty="0" smtClean="0">
                <a:solidFill>
                  <a:schemeClr val="dk1"/>
                </a:solidFill>
              </a:rPr>
              <a:t>VAT </a:t>
            </a:r>
            <a:r>
              <a:rPr lang="en-GB" dirty="0">
                <a:solidFill>
                  <a:schemeClr val="dk1"/>
                </a:solidFill>
              </a:rPr>
              <a:t>= </a:t>
            </a:r>
            <a:r>
              <a:rPr lang="en-GB" dirty="0" smtClean="0">
                <a:solidFill>
                  <a:schemeClr val="dk1"/>
                </a:solidFill>
              </a:rPr>
              <a:t>     × </a:t>
            </a:r>
            <a:r>
              <a:rPr lang="en-ZA" altLang="en-GB" dirty="0" smtClean="0">
                <a:solidFill>
                  <a:schemeClr val="dk1"/>
                </a:solidFill>
              </a:rPr>
              <a:t>420,00 </a:t>
            </a:r>
            <a:r>
              <a:rPr lang="en-GB" dirty="0">
                <a:solidFill>
                  <a:schemeClr val="dk1"/>
                </a:solidFill>
              </a:rPr>
              <a:t>= R51,58 </a:t>
            </a:r>
            <a:r>
              <a:rPr lang="en-GB" sz="1600" dirty="0">
                <a:solidFill>
                  <a:schemeClr val="dk1"/>
                </a:solidFill>
              </a:rPr>
              <a:t>	</a:t>
            </a:r>
            <a:endParaRPr lang="en-GB" sz="1600" dirty="0">
              <a:solidFill>
                <a:schemeClr val="dk1"/>
              </a:solidFill>
            </a:endParaRPr>
          </a:p>
        </p:txBody>
      </p:sp>
      <mc:AlternateContent xmlns:mc="http://schemas.openxmlformats.org/markup-compatibility/2006">
        <mc:Choice xmlns:a14="http://schemas.microsoft.com/office/drawing/2010/main" Requires="a14">
          <p:sp>
            <p:nvSpPr>
              <p:cNvPr id="20" name="TextBox 19"/>
              <p:cNvSpPr txBox="1"/>
              <p:nvPr/>
            </p:nvSpPr>
            <p:spPr>
              <a:xfrm>
                <a:off x="6398894" y="4210704"/>
                <a:ext cx="270907" cy="341055"/>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m:rPr>
                              <m:nor/>
                            </m:rPr>
                            <a:rPr lang="en-ZA" sz="1200" b="0" i="0" smtClean="0"/>
                            <m:t>100</m:t>
                          </m:r>
                        </m:num>
                        <m:den>
                          <m:r>
                            <m:rPr>
                              <m:nor/>
                            </m:rPr>
                            <a:rPr lang="en-ZA" sz="1200" b="0" i="0" smtClean="0"/>
                            <m:t>114</m:t>
                          </m:r>
                        </m:den>
                      </m:f>
                    </m:oMath>
                  </m:oMathPara>
                </a14:m>
                <a:endParaRPr lang="en-GB" sz="1200" dirty="0"/>
              </a:p>
            </p:txBody>
          </p:sp>
        </mc:Choice>
        <mc:Fallback>
          <p:sp>
            <p:nvSpPr>
              <p:cNvPr id="20" name="TextBox 19"/>
              <p:cNvSpPr txBox="1">
                <a:spLocks noRot="1" noChangeAspect="1" noMove="1" noResize="1" noEditPoints="1" noAdjustHandles="1" noChangeArrowheads="1" noChangeShapeType="1" noTextEdit="1"/>
              </p:cNvSpPr>
              <p:nvPr/>
            </p:nvSpPr>
            <p:spPr>
              <a:xfrm>
                <a:off x="6456044" y="4210704"/>
                <a:ext cx="270907" cy="341055"/>
              </a:xfrm>
              <a:prstGeom prst="rect">
                <a:avLst/>
              </a:prstGeom>
              <a:blipFill rotWithShape="0">
                <a:blip r:embed="rId2"/>
                <a:stretch>
                  <a:fillRect l="-13636" t="-1786" r="-13636" b="-14286"/>
                </a:stretch>
              </a:blipFill>
            </p:spPr>
            <p:txBody>
              <a:bodyPr/>
              <a:lstStyle/>
              <a:p>
                <a:r>
                  <a:rPr lang="en-ZA">
                    <a:noFill/>
                  </a:rPr>
                  <a:t> </a:t>
                </a:r>
                <a:endParaRPr lang="en-ZA">
                  <a:noFill/>
                </a:endParaRPr>
              </a:p>
            </p:txBody>
          </p:sp>
        </mc:Fallback>
      </mc:AlternateContent>
      <mc:AlternateContent xmlns:mc="http://schemas.openxmlformats.org/markup-compatibility/2006">
        <mc:Choice xmlns:a14="http://schemas.microsoft.com/office/drawing/2010/main" Requires="a14">
          <p:sp>
            <p:nvSpPr>
              <p:cNvPr id="21" name="TextBox 20"/>
              <p:cNvSpPr txBox="1"/>
              <p:nvPr/>
            </p:nvSpPr>
            <p:spPr>
              <a:xfrm>
                <a:off x="5289655" y="5056889"/>
                <a:ext cx="270907" cy="3402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m:rPr>
                              <m:nor/>
                            </m:rPr>
                            <a:rPr lang="en-ZA" sz="1200" b="0" i="0" smtClean="0"/>
                            <m:t>14</m:t>
                          </m:r>
                        </m:num>
                        <m:den>
                          <m:r>
                            <m:rPr>
                              <m:nor/>
                            </m:rPr>
                            <a:rPr lang="en-ZA" sz="1200" b="0" i="0" smtClean="0"/>
                            <m:t>114</m:t>
                          </m:r>
                        </m:den>
                      </m:f>
                    </m:oMath>
                  </m:oMathPara>
                </a14:m>
                <a:endParaRPr lang="en-GB" sz="1200" dirty="0"/>
              </a:p>
            </p:txBody>
          </p:sp>
        </mc:Choice>
        <mc:Fallback>
          <p:sp>
            <p:nvSpPr>
              <p:cNvPr id="21" name="TextBox 20"/>
              <p:cNvSpPr txBox="1">
                <a:spLocks noRot="1" noChangeAspect="1" noMove="1" noResize="1" noEditPoints="1" noAdjustHandles="1" noChangeArrowheads="1" noChangeShapeType="1" noTextEdit="1"/>
              </p:cNvSpPr>
              <p:nvPr/>
            </p:nvSpPr>
            <p:spPr>
              <a:xfrm>
                <a:off x="5289655" y="5056889"/>
                <a:ext cx="270907" cy="340286"/>
              </a:xfrm>
              <a:prstGeom prst="rect">
                <a:avLst/>
              </a:prstGeom>
              <a:blipFill rotWithShape="0">
                <a:blip r:embed="rId3"/>
                <a:stretch>
                  <a:fillRect l="-13636" t="-3636" r="-13636" b="-14545"/>
                </a:stretch>
              </a:blipFill>
            </p:spPr>
            <p:txBody>
              <a:bodyPr/>
              <a:lstStyle/>
              <a:p>
                <a:r>
                  <a:rPr lang="en-ZA">
                    <a:noFill/>
                  </a:rPr>
                  <a:t> </a:t>
                </a:r>
                <a:endParaRPr lang="en-ZA">
                  <a:noFill/>
                </a:endParaRP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2"/>
                                        </p:tgtEl>
                                      </p:cBhvr>
                                    </p:animEffect>
                                    <p:set>
                                      <p:cBhvr>
                                        <p:cTn id="7" dur="1" fill="hold">
                                          <p:stCondLst>
                                            <p:cond delay="499"/>
                                          </p:stCondLst>
                                        </p:cTn>
                                        <p:tgtEl>
                                          <p:spTgt spid="22"/>
                                        </p:tgtEl>
                                        <p:attrNameLst>
                                          <p:attrName>style.visibility</p:attrName>
                                        </p:attrNameLst>
                                      </p:cBhvr>
                                      <p:to>
                                        <p:strVal val="hidden"/>
                                      </p:to>
                                    </p:se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500"/>
                                        <p:tgtEl>
                                          <p:spTgt spid="11"/>
                                        </p:tgtEl>
                                      </p:cBhvr>
                                    </p:animEffect>
                                  </p:childTnLst>
                                </p:cTn>
                              </p:par>
                              <p:par>
                                <p:cTn id="12" presetID="21" presetClass="entr" presetSubtype="1" fill="hold" grpId="0" nodeType="with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wheel(1)">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12">
                                            <p:txEl>
                                              <p:pRg st="0" end="0"/>
                                            </p:txEl>
                                          </p:spTgt>
                                        </p:tgtEl>
                                        <p:attrNameLst>
                                          <p:attrName>style.visibility</p:attrName>
                                        </p:attrNameLst>
                                      </p:cBhvr>
                                      <p:to>
                                        <p:strVal val="visible"/>
                                      </p:to>
                                    </p:set>
                                    <p:animEffect transition="in" filter="fade">
                                      <p:cBhvr>
                                        <p:cTn id="19" dur="500"/>
                                        <p:tgtEl>
                                          <p:spTgt spid="12">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nodeType="clickEffect">
                                  <p:stCondLst>
                                    <p:cond delay="0"/>
                                  </p:stCondLst>
                                  <p:childTnLst>
                                    <p:set>
                                      <p:cBhvr>
                                        <p:cTn id="23" dur="1" fill="hold">
                                          <p:stCondLst>
                                            <p:cond delay="0"/>
                                          </p:stCondLst>
                                        </p:cTn>
                                        <p:tgtEl>
                                          <p:spTgt spid="12">
                                            <p:txEl>
                                              <p:pRg st="1" end="1"/>
                                            </p:txEl>
                                          </p:spTgt>
                                        </p:tgtEl>
                                        <p:attrNameLst>
                                          <p:attrName>style.visibility</p:attrName>
                                        </p:attrNameLst>
                                      </p:cBhvr>
                                      <p:to>
                                        <p:strVal val="visible"/>
                                      </p:to>
                                    </p:set>
                                    <p:animEffect transition="in" filter="fade">
                                      <p:cBhvr>
                                        <p:cTn id="24" dur="500"/>
                                        <p:tgtEl>
                                          <p:spTgt spid="1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2">
                                            <p:txEl>
                                              <p:pRg st="3" end="3"/>
                                            </p:txEl>
                                          </p:spTgt>
                                        </p:tgtEl>
                                        <p:attrNameLst>
                                          <p:attrName>style.visibility</p:attrName>
                                        </p:attrNameLst>
                                      </p:cBhvr>
                                      <p:to>
                                        <p:strVal val="visible"/>
                                      </p:to>
                                    </p:set>
                                    <p:animEffect transition="in" filter="fade">
                                      <p:cBhvr>
                                        <p:cTn id="29" dur="500"/>
                                        <p:tgtEl>
                                          <p:spTgt spid="12">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2">
                                            <p:txEl>
                                              <p:pRg st="5" end="5"/>
                                            </p:txEl>
                                          </p:spTgt>
                                        </p:tgtEl>
                                        <p:attrNameLst>
                                          <p:attrName>style.visibility</p:attrName>
                                        </p:attrNameLst>
                                      </p:cBhvr>
                                      <p:to>
                                        <p:strVal val="visible"/>
                                      </p:to>
                                    </p:set>
                                    <p:animEffect transition="in" filter="fade">
                                      <p:cBhvr>
                                        <p:cTn id="34" dur="500"/>
                                        <p:tgtEl>
                                          <p:spTgt spid="12">
                                            <p:txEl>
                                              <p:pRg st="5" end="5"/>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2">
                                            <p:txEl>
                                              <p:pRg st="6" end="6"/>
                                            </p:txEl>
                                          </p:spTgt>
                                        </p:tgtEl>
                                        <p:attrNameLst>
                                          <p:attrName>style.visibility</p:attrName>
                                        </p:attrNameLst>
                                      </p:cBhvr>
                                      <p:to>
                                        <p:strVal val="visible"/>
                                      </p:to>
                                    </p:set>
                                    <p:animEffect transition="in" filter="fade">
                                      <p:cBhvr>
                                        <p:cTn id="39" dur="500"/>
                                        <p:tgtEl>
                                          <p:spTgt spid="12">
                                            <p:txEl>
                                              <p:pRg st="6" end="6"/>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12">
                                            <p:txEl>
                                              <p:pRg st="8" end="8"/>
                                            </p:txEl>
                                          </p:spTgt>
                                        </p:tgtEl>
                                        <p:attrNameLst>
                                          <p:attrName>style.visibility</p:attrName>
                                        </p:attrNameLst>
                                      </p:cBhvr>
                                      <p:to>
                                        <p:strVal val="visible"/>
                                      </p:to>
                                    </p:set>
                                    <p:animEffect transition="in" filter="fade">
                                      <p:cBhvr>
                                        <p:cTn id="44" dur="500"/>
                                        <p:tgtEl>
                                          <p:spTgt spid="12">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12">
                                            <p:txEl>
                                              <p:pRg st="9" end="9"/>
                                            </p:txEl>
                                          </p:spTgt>
                                        </p:tgtEl>
                                        <p:attrNameLst>
                                          <p:attrName>style.visibility</p:attrName>
                                        </p:attrNameLst>
                                      </p:cBhvr>
                                      <p:to>
                                        <p:strVal val="visible"/>
                                      </p:to>
                                    </p:set>
                                    <p:animEffect transition="in" filter="fade">
                                      <p:cBhvr>
                                        <p:cTn id="49" dur="500"/>
                                        <p:tgtEl>
                                          <p:spTgt spid="12">
                                            <p:txEl>
                                              <p:pRg st="9" end="9"/>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2">
                                            <p:txEl>
                                              <p:pRg st="10" end="10"/>
                                            </p:txEl>
                                          </p:spTgt>
                                        </p:tgtEl>
                                        <p:attrNameLst>
                                          <p:attrName>style.visibility</p:attrName>
                                        </p:attrNameLst>
                                      </p:cBhvr>
                                      <p:to>
                                        <p:strVal val="visible"/>
                                      </p:to>
                                    </p:set>
                                    <p:animEffect transition="in" filter="fade">
                                      <p:cBhvr>
                                        <p:cTn id="54" dur="500"/>
                                        <p:tgtEl>
                                          <p:spTgt spid="12">
                                            <p:txEl>
                                              <p:pRg st="10" end="10"/>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fade">
                                      <p:cBhvr>
                                        <p:cTn id="59" dur="500"/>
                                        <p:tgtEl>
                                          <p:spTgt spid="17"/>
                                        </p:tgtEl>
                                      </p:cBhvr>
                                    </p:animEffect>
                                  </p:childTnLst>
                                </p:cTn>
                              </p:par>
                              <p:par>
                                <p:cTn id="60" presetID="21" presetClass="entr" presetSubtype="1" fill="hold" grpId="0" nodeType="withEffect">
                                  <p:stCondLst>
                                    <p:cond delay="0"/>
                                  </p:stCondLst>
                                  <p:childTnLst>
                                    <p:set>
                                      <p:cBhvr>
                                        <p:cTn id="61" dur="1" fill="hold">
                                          <p:stCondLst>
                                            <p:cond delay="0"/>
                                          </p:stCondLst>
                                        </p:cTn>
                                        <p:tgtEl>
                                          <p:spTgt spid="16"/>
                                        </p:tgtEl>
                                        <p:attrNameLst>
                                          <p:attrName>style.visibility</p:attrName>
                                        </p:attrNameLst>
                                      </p:cBhvr>
                                      <p:to>
                                        <p:strVal val="visible"/>
                                      </p:to>
                                    </p:set>
                                    <p:animEffect transition="in" filter="wheel(1)">
                                      <p:cBhvr>
                                        <p:cTn id="62" dur="1000"/>
                                        <p:tgtEl>
                                          <p:spTgt spid="16"/>
                                        </p:tgtEl>
                                      </p:cBhvr>
                                    </p:animEffect>
                                  </p:childTnLst>
                                </p:cTn>
                              </p:par>
                            </p:childTnLst>
                          </p:cTn>
                        </p:par>
                      </p:childTnLst>
                    </p:cTn>
                  </p:par>
                  <p:par>
                    <p:cTn id="63" fill="hold">
                      <p:stCondLst>
                        <p:cond delay="indefinite"/>
                      </p:stCondLst>
                      <p:childTnLst>
                        <p:par>
                          <p:cTn id="64" fill="hold">
                            <p:stCondLst>
                              <p:cond delay="0"/>
                            </p:stCondLst>
                            <p:childTnLst>
                              <p:par>
                                <p:cTn id="65" presetID="10" presetClass="entr" presetSubtype="0" fill="hold" grpId="0" nodeType="clickEffect">
                                  <p:stCondLst>
                                    <p:cond delay="0"/>
                                  </p:stCondLst>
                                  <p:childTnLst>
                                    <p:set>
                                      <p:cBhvr>
                                        <p:cTn id="66" dur="1" fill="hold">
                                          <p:stCondLst>
                                            <p:cond delay="0"/>
                                          </p:stCondLst>
                                        </p:cTn>
                                        <p:tgtEl>
                                          <p:spTgt spid="18">
                                            <p:txEl>
                                              <p:pRg st="0" end="0"/>
                                            </p:txEl>
                                          </p:spTgt>
                                        </p:tgtEl>
                                        <p:attrNameLst>
                                          <p:attrName>style.visibility</p:attrName>
                                        </p:attrNameLst>
                                      </p:cBhvr>
                                      <p:to>
                                        <p:strVal val="visible"/>
                                      </p:to>
                                    </p:set>
                                    <p:animEffect transition="in" filter="fade">
                                      <p:cBhvr>
                                        <p:cTn id="67" dur="500"/>
                                        <p:tgtEl>
                                          <p:spTgt spid="18">
                                            <p:txEl>
                                              <p:pRg st="0" end="0"/>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0" nodeType="clickEffect">
                                  <p:stCondLst>
                                    <p:cond delay="0"/>
                                  </p:stCondLst>
                                  <p:childTnLst>
                                    <p:set>
                                      <p:cBhvr>
                                        <p:cTn id="71" dur="1" fill="hold">
                                          <p:stCondLst>
                                            <p:cond delay="0"/>
                                          </p:stCondLst>
                                        </p:cTn>
                                        <p:tgtEl>
                                          <p:spTgt spid="18">
                                            <p:txEl>
                                              <p:pRg st="1" end="1"/>
                                            </p:txEl>
                                          </p:spTgt>
                                        </p:tgtEl>
                                        <p:attrNameLst>
                                          <p:attrName>style.visibility</p:attrName>
                                        </p:attrNameLst>
                                      </p:cBhvr>
                                      <p:to>
                                        <p:strVal val="visible"/>
                                      </p:to>
                                    </p:set>
                                    <p:animEffect transition="in" filter="fade">
                                      <p:cBhvr>
                                        <p:cTn id="72" dur="500"/>
                                        <p:tgtEl>
                                          <p:spTgt spid="18">
                                            <p:txEl>
                                              <p:pRg st="1" end="1"/>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10" presetClass="entr" presetSubtype="0" fill="hold" grpId="0" nodeType="clickEffect">
                                  <p:stCondLst>
                                    <p:cond delay="0"/>
                                  </p:stCondLst>
                                  <p:childTnLst>
                                    <p:set>
                                      <p:cBhvr>
                                        <p:cTn id="76" dur="1" fill="hold">
                                          <p:stCondLst>
                                            <p:cond delay="0"/>
                                          </p:stCondLst>
                                        </p:cTn>
                                        <p:tgtEl>
                                          <p:spTgt spid="18">
                                            <p:txEl>
                                              <p:pRg st="2" end="2"/>
                                            </p:txEl>
                                          </p:spTgt>
                                        </p:tgtEl>
                                        <p:attrNameLst>
                                          <p:attrName>style.visibility</p:attrName>
                                        </p:attrNameLst>
                                      </p:cBhvr>
                                      <p:to>
                                        <p:strVal val="visible"/>
                                      </p:to>
                                    </p:set>
                                    <p:animEffect transition="in" filter="fade">
                                      <p:cBhvr>
                                        <p:cTn id="77" dur="500"/>
                                        <p:tgtEl>
                                          <p:spTgt spid="18">
                                            <p:txEl>
                                              <p:pRg st="2" end="2"/>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10" presetClass="entr" presetSubtype="0" fill="hold" grpId="0" nodeType="clickEffect">
                                  <p:stCondLst>
                                    <p:cond delay="0"/>
                                  </p:stCondLst>
                                  <p:childTnLst>
                                    <p:set>
                                      <p:cBhvr>
                                        <p:cTn id="81" dur="1" fill="hold">
                                          <p:stCondLst>
                                            <p:cond delay="0"/>
                                          </p:stCondLst>
                                        </p:cTn>
                                        <p:tgtEl>
                                          <p:spTgt spid="18">
                                            <p:txEl>
                                              <p:pRg st="3" end="3"/>
                                            </p:txEl>
                                          </p:spTgt>
                                        </p:tgtEl>
                                        <p:attrNameLst>
                                          <p:attrName>style.visibility</p:attrName>
                                        </p:attrNameLst>
                                      </p:cBhvr>
                                      <p:to>
                                        <p:strVal val="visible"/>
                                      </p:to>
                                    </p:set>
                                    <p:animEffect transition="in" filter="fade">
                                      <p:cBhvr>
                                        <p:cTn id="82" dur="500"/>
                                        <p:tgtEl>
                                          <p:spTgt spid="18">
                                            <p:txEl>
                                              <p:pRg st="3" end="3"/>
                                            </p:txEl>
                                          </p:spTgt>
                                        </p:tgtEl>
                                      </p:cBhvr>
                                    </p:animEffect>
                                  </p:childTnLst>
                                </p:cTn>
                              </p:par>
                              <p:par>
                                <p:cTn id="83" presetID="10" presetClass="entr" presetSubtype="0" fill="hold" grpId="0" nodeType="withEffect">
                                  <p:stCondLst>
                                    <p:cond delay="0"/>
                                  </p:stCondLst>
                                  <p:childTnLst>
                                    <p:set>
                                      <p:cBhvr>
                                        <p:cTn id="84" dur="1" fill="hold">
                                          <p:stCondLst>
                                            <p:cond delay="0"/>
                                          </p:stCondLst>
                                        </p:cTn>
                                        <p:tgtEl>
                                          <p:spTgt spid="20"/>
                                        </p:tgtEl>
                                        <p:attrNameLst>
                                          <p:attrName>style.visibility</p:attrName>
                                        </p:attrNameLst>
                                      </p:cBhvr>
                                      <p:to>
                                        <p:strVal val="visible"/>
                                      </p:to>
                                    </p:set>
                                    <p:animEffect transition="in" filter="fade">
                                      <p:cBhvr>
                                        <p:cTn id="85" dur="500"/>
                                        <p:tgtEl>
                                          <p:spTgt spid="20"/>
                                        </p:tgtEl>
                                      </p:cBhvr>
                                    </p:animEffect>
                                  </p:childTnLst>
                                </p:cTn>
                              </p:par>
                            </p:childTnLst>
                          </p:cTn>
                        </p:par>
                      </p:childTnLst>
                    </p:cTn>
                  </p:par>
                  <p:par>
                    <p:cTn id="86" fill="hold">
                      <p:stCondLst>
                        <p:cond delay="indefinite"/>
                      </p:stCondLst>
                      <p:childTnLst>
                        <p:par>
                          <p:cTn id="87" fill="hold">
                            <p:stCondLst>
                              <p:cond delay="0"/>
                            </p:stCondLst>
                            <p:childTnLst>
                              <p:par>
                                <p:cTn id="88" presetID="10" presetClass="entr" presetSubtype="0" fill="hold" grpId="0" nodeType="clickEffect">
                                  <p:stCondLst>
                                    <p:cond delay="0"/>
                                  </p:stCondLst>
                                  <p:childTnLst>
                                    <p:set>
                                      <p:cBhvr>
                                        <p:cTn id="89" dur="1" fill="hold">
                                          <p:stCondLst>
                                            <p:cond delay="0"/>
                                          </p:stCondLst>
                                        </p:cTn>
                                        <p:tgtEl>
                                          <p:spTgt spid="18">
                                            <p:txEl>
                                              <p:pRg st="4" end="4"/>
                                            </p:txEl>
                                          </p:spTgt>
                                        </p:tgtEl>
                                        <p:attrNameLst>
                                          <p:attrName>style.visibility</p:attrName>
                                        </p:attrNameLst>
                                      </p:cBhvr>
                                      <p:to>
                                        <p:strVal val="visible"/>
                                      </p:to>
                                    </p:set>
                                    <p:animEffect transition="in" filter="fade">
                                      <p:cBhvr>
                                        <p:cTn id="90" dur="500"/>
                                        <p:tgtEl>
                                          <p:spTgt spid="18">
                                            <p:txEl>
                                              <p:pRg st="4" end="4"/>
                                            </p:txEl>
                                          </p:spTgt>
                                        </p:tgtEl>
                                      </p:cBhvr>
                                    </p:animEffect>
                                  </p:childTnLst>
                                </p:cTn>
                              </p:par>
                            </p:childTnLst>
                          </p:cTn>
                        </p:par>
                      </p:childTnLst>
                    </p:cTn>
                  </p:par>
                  <p:par>
                    <p:cTn id="91" fill="hold">
                      <p:stCondLst>
                        <p:cond delay="indefinite"/>
                      </p:stCondLst>
                      <p:childTnLst>
                        <p:par>
                          <p:cTn id="92" fill="hold">
                            <p:stCondLst>
                              <p:cond delay="0"/>
                            </p:stCondLst>
                            <p:childTnLst>
                              <p:par>
                                <p:cTn id="93" presetID="10" presetClass="entr" presetSubtype="0" fill="hold" grpId="0" nodeType="clickEffect">
                                  <p:stCondLst>
                                    <p:cond delay="0"/>
                                  </p:stCondLst>
                                  <p:childTnLst>
                                    <p:set>
                                      <p:cBhvr>
                                        <p:cTn id="94" dur="1" fill="hold">
                                          <p:stCondLst>
                                            <p:cond delay="0"/>
                                          </p:stCondLst>
                                        </p:cTn>
                                        <p:tgtEl>
                                          <p:spTgt spid="18">
                                            <p:txEl>
                                              <p:pRg st="5" end="5"/>
                                            </p:txEl>
                                          </p:spTgt>
                                        </p:tgtEl>
                                        <p:attrNameLst>
                                          <p:attrName>style.visibility</p:attrName>
                                        </p:attrNameLst>
                                      </p:cBhvr>
                                      <p:to>
                                        <p:strVal val="visible"/>
                                      </p:to>
                                    </p:set>
                                    <p:animEffect transition="in" filter="fade">
                                      <p:cBhvr>
                                        <p:cTn id="95" dur="500"/>
                                        <p:tgtEl>
                                          <p:spTgt spid="18">
                                            <p:txEl>
                                              <p:pRg st="5" end="5"/>
                                            </p:txEl>
                                          </p:spTgt>
                                        </p:tgtEl>
                                      </p:cBhvr>
                                    </p:animEffect>
                                  </p:childTnLst>
                                </p:cTn>
                              </p:par>
                              <p:par>
                                <p:cTn id="96" presetID="10" presetClass="entr" presetSubtype="0" fill="hold" grpId="0" nodeType="withEffect">
                                  <p:stCondLst>
                                    <p:cond delay="0"/>
                                  </p:stCondLst>
                                  <p:childTnLst>
                                    <p:set>
                                      <p:cBhvr>
                                        <p:cTn id="97" dur="1" fill="hold">
                                          <p:stCondLst>
                                            <p:cond delay="0"/>
                                          </p:stCondLst>
                                        </p:cTn>
                                        <p:tgtEl>
                                          <p:spTgt spid="21"/>
                                        </p:tgtEl>
                                        <p:attrNameLst>
                                          <p:attrName>style.visibility</p:attrName>
                                        </p:attrNameLst>
                                      </p:cBhvr>
                                      <p:to>
                                        <p:strVal val="visible"/>
                                      </p:to>
                                    </p:set>
                                    <p:animEffect transition="in" filter="fade">
                                      <p:cBhvr>
                                        <p:cTn id="98"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uiExpand="1" build="p"/>
      <p:bldP spid="16" grpId="0" animBg="1"/>
      <p:bldP spid="17" grpId="0" animBg="1"/>
      <p:bldP spid="18" grpId="0" uiExpand="1" build="p"/>
      <p:bldP spid="20" grpId="0" bldLvl="0" animBg="1"/>
      <p:bldP spid="21"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1" cstate="print">
            <a:extLst>
              <a:ext uri="{28A0092B-C50C-407E-A947-70E740481C1C}">
                <a14:useLocalDpi xmlns:a14="http://schemas.microsoft.com/office/drawing/2010/main" val="0"/>
              </a:ext>
            </a:extLst>
          </a:blip>
          <a:srcRect l="28341" t="21938" r="24354" b="31691"/>
          <a:stretch>
            <a:fillRect/>
          </a:stretch>
        </p:blipFill>
        <p:spPr>
          <a:xfrm>
            <a:off x="626636" y="1817237"/>
            <a:ext cx="977166" cy="1010861"/>
          </a:xfrm>
          <a:prstGeom prst="rect">
            <a:avLst/>
          </a:prstGeom>
        </p:spPr>
      </p:pic>
      <p:sp>
        <p:nvSpPr>
          <p:cNvPr id="8" name="Content Placeholder 2"/>
          <p:cNvSpPr txBox="1"/>
          <p:nvPr/>
        </p:nvSpPr>
        <p:spPr>
          <a:xfrm>
            <a:off x="2059438" y="1707832"/>
            <a:ext cx="5764716" cy="381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smtClean="0"/>
              <a:t>Study </a:t>
            </a:r>
            <a:r>
              <a:rPr lang="en-GB" sz="2000" dirty="0"/>
              <a:t>the till slip below, then answer the questions that follow. </a:t>
            </a:r>
            <a:endParaRPr lang="en-GB" sz="2000" dirty="0" smtClean="0"/>
          </a:p>
          <a:p>
            <a:pPr marL="0" indent="0">
              <a:buNone/>
            </a:pPr>
            <a:endParaRPr lang="en-GB" sz="2000" dirty="0"/>
          </a:p>
        </p:txBody>
      </p:sp>
      <p:sp>
        <p:nvSpPr>
          <p:cNvPr id="2" name="Title 1"/>
          <p:cNvSpPr>
            <a:spLocks noGrp="1"/>
          </p:cNvSpPr>
          <p:nvPr>
            <p:ph type="title"/>
          </p:nvPr>
        </p:nvSpPr>
        <p:spPr/>
        <p:txBody>
          <a:bodyPr/>
          <a:lstStyle/>
          <a:p>
            <a:r>
              <a:rPr lang="en-ZA" dirty="0"/>
              <a:t>Example 10.2 page 203</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10.1</a:t>
            </a:r>
            <a:endParaRPr lang="en-GB" dirty="0">
              <a:solidFill>
                <a:schemeClr val="bg1">
                  <a:lumMod val="65000"/>
                </a:schemeClr>
              </a:solidFill>
            </a:endParaRP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63503" y="2369676"/>
            <a:ext cx="2106788" cy="3515648"/>
          </a:xfrm>
          <a:prstGeom prst="rect">
            <a:avLst/>
          </a:prstGeom>
        </p:spPr>
      </p:pic>
      <p:sp>
        <p:nvSpPr>
          <p:cNvPr id="10" name="TextBox 9"/>
          <p:cNvSpPr txBox="1"/>
          <p:nvPr/>
        </p:nvSpPr>
        <p:spPr>
          <a:xfrm>
            <a:off x="4358542" y="2261493"/>
            <a:ext cx="3653490" cy="3754874"/>
          </a:xfrm>
          <a:prstGeom prst="rect">
            <a:avLst/>
          </a:prstGeom>
          <a:noFill/>
        </p:spPr>
        <p:txBody>
          <a:bodyPr wrap="square" rtlCol="0">
            <a:spAutoFit/>
          </a:bodyPr>
          <a:lstStyle/>
          <a:p>
            <a:pPr marL="263525" indent="-263525">
              <a:buFont typeface="+mj-lt"/>
              <a:buAutoNum type="arabicPeriod"/>
            </a:pPr>
            <a:r>
              <a:rPr lang="en-GB" sz="1700" dirty="0" smtClean="0"/>
              <a:t>What </a:t>
            </a:r>
            <a:r>
              <a:rPr lang="en-GB" sz="1700" dirty="0"/>
              <a:t>did the customer pay for the goods? </a:t>
            </a:r>
            <a:endParaRPr lang="en-GB" sz="1700" dirty="0"/>
          </a:p>
          <a:p>
            <a:pPr marL="263525" indent="-263525">
              <a:buFont typeface="+mj-lt"/>
              <a:buAutoNum type="arabicPeriod"/>
            </a:pPr>
            <a:r>
              <a:rPr lang="en-GB" sz="1700" dirty="0" smtClean="0"/>
              <a:t>a</a:t>
            </a:r>
            <a:r>
              <a:rPr lang="en-GB" sz="1700" dirty="0"/>
              <a:t>) Which items are exempt from </a:t>
            </a:r>
            <a:r>
              <a:rPr lang="en-GB" sz="1700" dirty="0" smtClean="0"/>
              <a:t> VAT</a:t>
            </a:r>
            <a:r>
              <a:rPr lang="en-GB" sz="1700" dirty="0"/>
              <a:t>? Explain how you can identify them. </a:t>
            </a:r>
            <a:endParaRPr lang="en-GB" sz="1700" dirty="0"/>
          </a:p>
          <a:p>
            <a:pPr marL="263525"/>
            <a:r>
              <a:rPr lang="en-GB" sz="1700" dirty="0" smtClean="0"/>
              <a:t>b</a:t>
            </a:r>
            <a:r>
              <a:rPr lang="en-GB" sz="1700" dirty="0"/>
              <a:t>) What is the value of the goods that are exempt from VAT? Find the information on the till slip. </a:t>
            </a:r>
            <a:endParaRPr lang="en-GB" sz="1700" dirty="0"/>
          </a:p>
          <a:p>
            <a:pPr marL="263525" indent="-263525">
              <a:buFont typeface="+mj-lt"/>
              <a:buAutoNum type="arabicPeriod" startAt="3"/>
            </a:pPr>
            <a:r>
              <a:rPr lang="en-GB" sz="1700" dirty="0" smtClean="0"/>
              <a:t>The </a:t>
            </a:r>
            <a:r>
              <a:rPr lang="en-GB" sz="1700" dirty="0"/>
              <a:t>value of the goods on which VAT was calculated, is R278,89. Show the calculations for this amount. </a:t>
            </a:r>
            <a:endParaRPr lang="en-GB" sz="1700" dirty="0"/>
          </a:p>
          <a:p>
            <a:pPr marL="263525" indent="-263525">
              <a:buFont typeface="+mj-lt"/>
              <a:buAutoNum type="arabicPeriod" startAt="3"/>
            </a:pPr>
            <a:r>
              <a:rPr lang="en-GB" sz="1700" dirty="0" smtClean="0"/>
              <a:t>Show </a:t>
            </a:r>
            <a:r>
              <a:rPr lang="en-GB" sz="1700" dirty="0"/>
              <a:t>that the tax has been correctly calculated. </a:t>
            </a:r>
            <a:endParaRPr lang="en-GB" sz="17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10.2 page 203 </a:t>
            </a:r>
            <a:r>
              <a:rPr lang="en-ZA" sz="3200" dirty="0"/>
              <a:t>continued ...</a:t>
            </a:r>
            <a:endParaRPr lang="en-GB" sz="32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10.1</a:t>
            </a:r>
            <a:endParaRPr lang="en-GB" dirty="0">
              <a:solidFill>
                <a:schemeClr val="bg1">
                  <a:lumMod val="65000"/>
                </a:schemeClr>
              </a:solidFill>
            </a:endParaRPr>
          </a:p>
        </p:txBody>
      </p:sp>
      <p:sp>
        <p:nvSpPr>
          <p:cNvPr id="5" name="Rectangle 4"/>
          <p:cNvSpPr/>
          <p:nvPr/>
        </p:nvSpPr>
        <p:spPr>
          <a:xfrm>
            <a:off x="861646" y="1358995"/>
            <a:ext cx="7202854" cy="466239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6" name="Group 5"/>
          <p:cNvGrpSpPr/>
          <p:nvPr/>
        </p:nvGrpSpPr>
        <p:grpSpPr>
          <a:xfrm>
            <a:off x="352501" y="1521403"/>
            <a:ext cx="1525437" cy="1416679"/>
            <a:chOff x="352501" y="1521403"/>
            <a:chExt cx="1525437" cy="1416679"/>
          </a:xfrm>
        </p:grpSpPr>
        <p:sp>
          <p:nvSpPr>
            <p:cNvPr id="7" name="Rectangle 6"/>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p:cNvPicPr>
              <a:picLocks noChangeAspect="1"/>
            </p:cNvPicPr>
            <p:nvPr/>
          </p:nvPicPr>
          <p:blipFill rotWithShape="1">
            <a:blip r:embed="rId1"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9" name="TextBox 8"/>
          <p:cNvSpPr txBox="1"/>
          <p:nvPr/>
        </p:nvSpPr>
        <p:spPr>
          <a:xfrm>
            <a:off x="2000484" y="1745124"/>
            <a:ext cx="6064016" cy="3170099"/>
          </a:xfrm>
          <a:prstGeom prst="rect">
            <a:avLst/>
          </a:prstGeom>
          <a:noFill/>
        </p:spPr>
        <p:txBody>
          <a:bodyPr wrap="square" rtlCol="0">
            <a:spAutoFit/>
          </a:bodyPr>
          <a:lstStyle/>
          <a:p>
            <a:pPr marL="265430" indent="-265430">
              <a:buFont typeface="+mj-lt"/>
              <a:buAutoNum type="arabicPeriod"/>
            </a:pPr>
            <a:r>
              <a:rPr lang="en-GB" sz="2000" dirty="0" smtClean="0"/>
              <a:t>R376,41 </a:t>
            </a:r>
            <a:endParaRPr lang="en-GB" sz="2000" dirty="0"/>
          </a:p>
          <a:p>
            <a:pPr marL="265430" indent="-265430">
              <a:buFont typeface="+mj-lt"/>
              <a:buAutoNum type="arabicPeriod"/>
            </a:pPr>
            <a:r>
              <a:rPr lang="en-GB" sz="2000" dirty="0" smtClean="0"/>
              <a:t>a</a:t>
            </a:r>
            <a:r>
              <a:rPr lang="en-GB" sz="2000" dirty="0"/>
              <a:t>) Milk and eggs. They are marked with an asterisk (*). </a:t>
            </a:r>
            <a:r>
              <a:rPr lang="en-GB" sz="2000" dirty="0" smtClean="0"/>
              <a:t>                                                                                     b) R58,48</a:t>
            </a:r>
            <a:endParaRPr lang="en-GB" sz="2000" dirty="0"/>
          </a:p>
          <a:p>
            <a:pPr marL="265430" indent="-265430">
              <a:buFont typeface="+mj-lt"/>
              <a:buAutoNum type="arabicPeriod"/>
            </a:pPr>
            <a:r>
              <a:rPr lang="en-GB" sz="2000" dirty="0" smtClean="0"/>
              <a:t>Total </a:t>
            </a:r>
            <a:r>
              <a:rPr lang="en-GB" sz="2000" dirty="0"/>
              <a:t>amount – VAT exempt items </a:t>
            </a:r>
            <a:endParaRPr lang="en-GB" sz="2000" dirty="0" smtClean="0"/>
          </a:p>
          <a:p>
            <a:pPr marL="265430"/>
            <a:r>
              <a:rPr lang="en-GB" sz="2000" dirty="0" smtClean="0"/>
              <a:t>= </a:t>
            </a:r>
            <a:r>
              <a:rPr lang="en-GB" sz="2000" dirty="0"/>
              <a:t>R376,41 – R58,48 </a:t>
            </a:r>
            <a:endParaRPr lang="en-GB" sz="2000" dirty="0" smtClean="0"/>
          </a:p>
          <a:p>
            <a:pPr marL="265430"/>
            <a:r>
              <a:rPr lang="en-GB" sz="2000" dirty="0" smtClean="0"/>
              <a:t>= R317,93</a:t>
            </a:r>
            <a:endParaRPr lang="en-GB" sz="2000" dirty="0" smtClean="0"/>
          </a:p>
          <a:p>
            <a:pPr marL="265430"/>
            <a:r>
              <a:rPr lang="en-GB" sz="2000" dirty="0" smtClean="0"/>
              <a:t> </a:t>
            </a:r>
            <a:endParaRPr lang="en-GB" sz="2000" dirty="0"/>
          </a:p>
          <a:p>
            <a:pPr marL="265430"/>
            <a:r>
              <a:rPr lang="en-GB" sz="2000" dirty="0"/>
              <a:t>R317,93 ÷ 1,14 </a:t>
            </a:r>
            <a:r>
              <a:rPr lang="en-GB" sz="2000" dirty="0" smtClean="0"/>
              <a:t>= </a:t>
            </a:r>
            <a:r>
              <a:rPr lang="en-GB" sz="2000" dirty="0"/>
              <a:t>R278,89 </a:t>
            </a:r>
            <a:endParaRPr lang="en-GB" sz="2000" dirty="0" smtClean="0"/>
          </a:p>
          <a:p>
            <a:pPr marL="265430"/>
            <a:endParaRPr lang="en-GB" sz="2000" dirty="0"/>
          </a:p>
          <a:p>
            <a:pPr marL="265430" indent="-265430">
              <a:buFont typeface="+mj-lt"/>
              <a:buAutoNum type="arabicPeriod" startAt="4"/>
            </a:pPr>
            <a:r>
              <a:rPr lang="pt-BR" sz="2000" dirty="0" smtClean="0"/>
              <a:t>14</a:t>
            </a:r>
            <a:r>
              <a:rPr lang="pt-BR" sz="2000" dirty="0"/>
              <a:t>% of R278,89 = R39,04 </a:t>
            </a:r>
            <a:endParaRPr lang="en-ZA" altLang="en-US" sz="2000" b="1" dirty="0"/>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143499"/>
            <a:ext cx="2756432" cy="32570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500"/>
                                        <p:tgtEl>
                                          <p:spTgt spid="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500"/>
                                        <p:tgtEl>
                                          <p:spTgt spid="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xEl>
                                              <p:pRg st="3" end="3"/>
                                            </p:txEl>
                                          </p:spTgt>
                                        </p:tgtEl>
                                        <p:attrNameLst>
                                          <p:attrName>style.visibility</p:attrName>
                                        </p:attrNameLst>
                                      </p:cBhvr>
                                      <p:to>
                                        <p:strVal val="visible"/>
                                      </p:to>
                                    </p:set>
                                    <p:animEffect transition="in" filter="fade">
                                      <p:cBhvr>
                                        <p:cTn id="38" dur="500"/>
                                        <p:tgtEl>
                                          <p:spTgt spid="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animEffect transition="in" filter="fade">
                                      <p:cBhvr>
                                        <p:cTn id="43" dur="500"/>
                                        <p:tgtEl>
                                          <p:spTgt spid="9">
                                            <p:txEl>
                                              <p:pRg st="4" end="4"/>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9">
                                            <p:txEl>
                                              <p:pRg st="6" end="6"/>
                                            </p:txEl>
                                          </p:spTgt>
                                        </p:tgtEl>
                                        <p:attrNameLst>
                                          <p:attrName>style.visibility</p:attrName>
                                        </p:attrNameLst>
                                      </p:cBhvr>
                                      <p:to>
                                        <p:strVal val="visible"/>
                                      </p:to>
                                    </p:set>
                                    <p:animEffect transition="in" filter="fade">
                                      <p:cBhvr>
                                        <p:cTn id="48" dur="500"/>
                                        <p:tgtEl>
                                          <p:spTgt spid="9">
                                            <p:txEl>
                                              <p:pRg st="6" end="6"/>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0" presetClass="entr" presetSubtype="0" fill="hold" grpId="0" nodeType="clickEffect">
                                  <p:stCondLst>
                                    <p:cond delay="0"/>
                                  </p:stCondLst>
                                  <p:childTnLst>
                                    <p:set>
                                      <p:cBhvr>
                                        <p:cTn id="52" dur="1" fill="hold">
                                          <p:stCondLst>
                                            <p:cond delay="0"/>
                                          </p:stCondLst>
                                        </p:cTn>
                                        <p:tgtEl>
                                          <p:spTgt spid="9">
                                            <p:txEl>
                                              <p:pRg st="8" end="8"/>
                                            </p:txEl>
                                          </p:spTgt>
                                        </p:tgtEl>
                                        <p:attrNameLst>
                                          <p:attrName>style.visibility</p:attrName>
                                        </p:attrNameLst>
                                      </p:cBhvr>
                                      <p:to>
                                        <p:strVal val="visible"/>
                                      </p:to>
                                    </p:set>
                                    <p:animEffect transition="in" filter="fade">
                                      <p:cBhvr>
                                        <p:cTn id="53" dur="500"/>
                                        <p:tgtEl>
                                          <p:spTgt spid="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1" cstate="print">
            <a:extLst>
              <a:ext uri="{28A0092B-C50C-407E-A947-70E740481C1C}">
                <a14:useLocalDpi xmlns:a14="http://schemas.microsoft.com/office/drawing/2010/main" val="0"/>
              </a:ext>
            </a:extLst>
          </a:blip>
          <a:srcRect l="28341" t="21938" r="24354" b="31691"/>
          <a:stretch>
            <a:fillRect/>
          </a:stretch>
        </p:blipFill>
        <p:spPr>
          <a:xfrm>
            <a:off x="626636" y="1817237"/>
            <a:ext cx="977166" cy="1010861"/>
          </a:xfrm>
          <a:prstGeom prst="rect">
            <a:avLst/>
          </a:prstGeom>
        </p:spPr>
      </p:pic>
      <p:sp>
        <p:nvSpPr>
          <p:cNvPr id="8" name="Content Placeholder 2"/>
          <p:cNvSpPr txBox="1"/>
          <p:nvPr/>
        </p:nvSpPr>
        <p:spPr>
          <a:xfrm>
            <a:off x="2059438" y="1707832"/>
            <a:ext cx="5893436" cy="381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5430" indent="-265430">
              <a:buAutoNum type="arabicPeriod"/>
            </a:pPr>
            <a:r>
              <a:rPr lang="en-GB" sz="1800" dirty="0" smtClean="0"/>
              <a:t>Calculate </a:t>
            </a:r>
            <a:r>
              <a:rPr lang="en-GB" sz="1800" dirty="0"/>
              <a:t>the VAT amount that has been left blank on the invoice: </a:t>
            </a:r>
            <a:endParaRPr lang="en-GB" sz="1800" dirty="0" smtClean="0"/>
          </a:p>
          <a:p>
            <a:pPr marL="265430" indent="-265430">
              <a:buAutoNum type="arabicPeriod"/>
            </a:pPr>
            <a:endParaRPr lang="en-ZA" sz="1800" dirty="0"/>
          </a:p>
          <a:p>
            <a:pPr marL="265430" indent="-265430">
              <a:buAutoNum type="arabicPeriod"/>
            </a:pPr>
            <a:endParaRPr lang="en-ZA" sz="1800" dirty="0" smtClean="0"/>
          </a:p>
          <a:p>
            <a:pPr marL="265430" indent="-265430">
              <a:buAutoNum type="arabicPeriod"/>
            </a:pPr>
            <a:endParaRPr lang="en-ZA" sz="1800" dirty="0"/>
          </a:p>
          <a:p>
            <a:pPr marL="265430" indent="-265430">
              <a:buAutoNum type="arabicPeriod"/>
            </a:pPr>
            <a:endParaRPr lang="en-ZA" sz="1800" dirty="0" smtClean="0"/>
          </a:p>
          <a:p>
            <a:pPr marL="265430" indent="-265430">
              <a:buAutoNum type="arabicPeriod"/>
            </a:pPr>
            <a:endParaRPr lang="en-ZA" sz="1800" dirty="0"/>
          </a:p>
          <a:p>
            <a:pPr marL="265430" indent="-265430">
              <a:buAutoNum type="arabicPeriod"/>
            </a:pPr>
            <a:endParaRPr lang="en-ZA" sz="1800" dirty="0" smtClean="0"/>
          </a:p>
          <a:p>
            <a:pPr marL="265430" indent="-265430">
              <a:buAutoNum type="arabicPeriod"/>
            </a:pPr>
            <a:endParaRPr lang="en-ZA" sz="1800" dirty="0"/>
          </a:p>
          <a:p>
            <a:pPr marL="265430" indent="-265430">
              <a:buAutoNum type="arabicPeriod"/>
            </a:pPr>
            <a:endParaRPr lang="en-GB" sz="1800" dirty="0" smtClean="0"/>
          </a:p>
          <a:p>
            <a:pPr marL="265430" indent="-265430">
              <a:buFont typeface="Arial" panose="020B0604020202020204" pitchFamily="34" charset="0"/>
              <a:buAutoNum type="arabicPeriod"/>
            </a:pPr>
            <a:r>
              <a:rPr lang="en-GB" sz="1800" dirty="0"/>
              <a:t>Give 2 reasons why a business might find it useful to show the price before VAT and the VAT amount, on an invoice. </a:t>
            </a:r>
            <a:endParaRPr lang="en-GB" sz="1800" b="1" dirty="0"/>
          </a:p>
          <a:p>
            <a:pPr marL="265430" indent="-265430">
              <a:buAutoNum type="arabicPeriod"/>
            </a:pPr>
            <a:endParaRPr lang="en-GB" sz="1800" dirty="0" smtClean="0"/>
          </a:p>
          <a:p>
            <a:pPr marL="265430" indent="-265430">
              <a:buAutoNum type="arabicPeriod"/>
            </a:pPr>
            <a:endParaRPr lang="en-GB" sz="1800" dirty="0" smtClean="0"/>
          </a:p>
          <a:p>
            <a:pPr marL="457200" indent="-457200">
              <a:buAutoNum type="arabicPeriod"/>
            </a:pPr>
            <a:endParaRPr lang="en-ZA" sz="1800" dirty="0"/>
          </a:p>
          <a:p>
            <a:pPr marL="457200" indent="-457200">
              <a:buAutoNum type="arabicPeriod"/>
            </a:pPr>
            <a:endParaRPr lang="en-ZA" sz="1800" dirty="0" smtClean="0"/>
          </a:p>
          <a:p>
            <a:pPr marL="457200" indent="-457200">
              <a:buAutoNum type="arabicPeriod"/>
            </a:pPr>
            <a:endParaRPr lang="en-ZA" sz="1800" dirty="0"/>
          </a:p>
          <a:p>
            <a:pPr marL="457200" indent="-457200">
              <a:buAutoNum type="arabicPeriod"/>
            </a:pPr>
            <a:endParaRPr lang="en-ZA" sz="1800" dirty="0" smtClean="0"/>
          </a:p>
        </p:txBody>
      </p:sp>
      <p:sp>
        <p:nvSpPr>
          <p:cNvPr id="2" name="Title 1"/>
          <p:cNvSpPr>
            <a:spLocks noGrp="1"/>
          </p:cNvSpPr>
          <p:nvPr>
            <p:ph type="title"/>
          </p:nvPr>
        </p:nvSpPr>
        <p:spPr/>
        <p:txBody>
          <a:bodyPr/>
          <a:lstStyle/>
          <a:p>
            <a:r>
              <a:rPr lang="en-ZA" dirty="0"/>
              <a:t>Example </a:t>
            </a:r>
            <a:r>
              <a:rPr lang="en-ZA" dirty="0" smtClean="0"/>
              <a:t>10.3 </a:t>
            </a:r>
            <a:r>
              <a:rPr lang="en-ZA" dirty="0"/>
              <a:t>page </a:t>
            </a:r>
            <a:r>
              <a:rPr lang="en-ZA" dirty="0" smtClean="0"/>
              <a:t>204</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10.1</a:t>
            </a:r>
            <a:endParaRPr lang="en-GB" dirty="0">
              <a:solidFill>
                <a:schemeClr val="bg1">
                  <a:lumMod val="65000"/>
                </a:schemeClr>
              </a:solidFill>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17888" y="2259114"/>
            <a:ext cx="4800600" cy="3044283"/>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10.3 page 204 </a:t>
            </a:r>
            <a:r>
              <a:rPr lang="en-ZA" sz="3200" dirty="0"/>
              <a:t>continued ...</a:t>
            </a:r>
            <a:endParaRPr lang="en-GB" sz="32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10.1</a:t>
            </a:r>
            <a:endParaRPr lang="en-GB" dirty="0">
              <a:solidFill>
                <a:schemeClr val="bg1">
                  <a:lumMod val="65000"/>
                </a:schemeClr>
              </a:solidFill>
            </a:endParaRPr>
          </a:p>
        </p:txBody>
      </p:sp>
      <p:sp>
        <p:nvSpPr>
          <p:cNvPr id="5" name="Rectangle 4"/>
          <p:cNvSpPr/>
          <p:nvPr/>
        </p:nvSpPr>
        <p:spPr>
          <a:xfrm>
            <a:off x="861646" y="1358995"/>
            <a:ext cx="7202854" cy="466239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6" name="Group 5"/>
          <p:cNvGrpSpPr/>
          <p:nvPr/>
        </p:nvGrpSpPr>
        <p:grpSpPr>
          <a:xfrm>
            <a:off x="352501" y="1521403"/>
            <a:ext cx="1525437" cy="1416679"/>
            <a:chOff x="352501" y="1521403"/>
            <a:chExt cx="1525437" cy="1416679"/>
          </a:xfrm>
        </p:grpSpPr>
        <p:sp>
          <p:nvSpPr>
            <p:cNvPr id="7" name="Rectangle 6"/>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p:cNvPicPr>
              <a:picLocks noChangeAspect="1"/>
            </p:cNvPicPr>
            <p:nvPr/>
          </p:nvPicPr>
          <p:blipFill rotWithShape="1">
            <a:blip r:embed="rId1"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9" name="TextBox 8"/>
          <p:cNvSpPr txBox="1"/>
          <p:nvPr/>
        </p:nvSpPr>
        <p:spPr>
          <a:xfrm>
            <a:off x="2000484" y="1745124"/>
            <a:ext cx="5964421" cy="1938020"/>
          </a:xfrm>
          <a:prstGeom prst="rect">
            <a:avLst/>
          </a:prstGeom>
          <a:noFill/>
        </p:spPr>
        <p:txBody>
          <a:bodyPr wrap="square" rtlCol="0">
            <a:spAutoFit/>
          </a:bodyPr>
          <a:lstStyle/>
          <a:p>
            <a:pPr marL="265430" indent="-265430">
              <a:buFont typeface="+mj-lt"/>
              <a:buAutoNum type="arabicPeriod"/>
            </a:pPr>
            <a:r>
              <a:rPr lang="pt-BR" sz="2000" dirty="0"/>
              <a:t> </a:t>
            </a:r>
            <a:r>
              <a:rPr lang="pt-BR" sz="2000" dirty="0" smtClean="0"/>
              <a:t>     </a:t>
            </a:r>
            <a:r>
              <a:rPr lang="pt-BR" sz="2000" dirty="0"/>
              <a:t>× 4 845,00 = R595,00 </a:t>
            </a:r>
            <a:endParaRPr lang="pt-BR" sz="2000" dirty="0" smtClean="0"/>
          </a:p>
          <a:p>
            <a:pPr marL="265430" indent="-265430">
              <a:buFont typeface="+mj-lt"/>
              <a:buAutoNum type="arabicPeriod"/>
            </a:pPr>
            <a:endParaRPr lang="pt-BR" sz="2000" dirty="0"/>
          </a:p>
          <a:p>
            <a:pPr marL="265430" indent="-265430">
              <a:buFont typeface="+mj-lt"/>
              <a:buAutoNum type="arabicPeriod"/>
            </a:pPr>
            <a:r>
              <a:rPr lang="en-GB" sz="2000" dirty="0" smtClean="0"/>
              <a:t>A </a:t>
            </a:r>
            <a:r>
              <a:rPr lang="en-GB" sz="2000" dirty="0"/>
              <a:t>business would use the two amounts for business calculations: </a:t>
            </a:r>
            <a:endParaRPr lang="en-GB" sz="2000" dirty="0"/>
          </a:p>
          <a:p>
            <a:pPr indent="0">
              <a:buFont typeface="+mj-lt"/>
              <a:buNone/>
            </a:pPr>
            <a:r>
              <a:rPr lang="en-GB" sz="2000" dirty="0"/>
              <a:t>     </a:t>
            </a:r>
            <a:r>
              <a:rPr lang="en-ZA" altLang="en-GB" sz="2000" dirty="0"/>
              <a:t>* </a:t>
            </a:r>
            <a:r>
              <a:rPr lang="en-GB" sz="2000" dirty="0"/>
              <a:t>the price before VAT to calculate </a:t>
            </a:r>
            <a:r>
              <a:rPr lang="en-ZA" altLang="en-GB" sz="2000" dirty="0"/>
              <a:t>their </a:t>
            </a:r>
            <a:r>
              <a:rPr lang="en-GB" sz="2000" dirty="0"/>
              <a:t>income </a:t>
            </a:r>
            <a:endParaRPr lang="en-GB" sz="2000" dirty="0"/>
          </a:p>
          <a:p>
            <a:pPr indent="0">
              <a:buFont typeface="+mj-lt"/>
              <a:buNone/>
            </a:pPr>
            <a:r>
              <a:rPr lang="en-GB" sz="2000" dirty="0"/>
              <a:t>     </a:t>
            </a:r>
            <a:r>
              <a:rPr lang="en-ZA" altLang="en-GB" sz="2000" dirty="0"/>
              <a:t>* </a:t>
            </a:r>
            <a:r>
              <a:rPr lang="en-GB" sz="2000" dirty="0"/>
              <a:t>the VAT amount to calculate what to pay to SARS. </a:t>
            </a:r>
            <a:endParaRPr lang="en-ZA" altLang="en-US" sz="2000" b="1" dirty="0"/>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143499"/>
            <a:ext cx="2756432" cy="3257001"/>
          </a:xfrm>
          <a:prstGeom prst="rect">
            <a:avLst/>
          </a:prstGeom>
          <a:noFill/>
          <a:ln>
            <a:noFill/>
          </a:ln>
        </p:spPr>
      </p:pic>
      <mc:AlternateContent xmlns:mc="http://schemas.openxmlformats.org/markup-compatibility/2006">
        <mc:Choice xmlns:a14="http://schemas.microsoft.com/office/drawing/2010/main" Requires="a14">
          <p:sp>
            <p:nvSpPr>
              <p:cNvPr id="10" name="TextBox 9"/>
              <p:cNvSpPr txBox="1"/>
              <p:nvPr/>
            </p:nvSpPr>
            <p:spPr>
              <a:xfrm>
                <a:off x="2363019" y="1757156"/>
                <a:ext cx="270907" cy="340286"/>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
                        <m:fPr>
                          <m:ctrlPr>
                            <a:rPr lang="en-GB" sz="1200" i="1" smtClean="0">
                              <a:latin typeface="Cambria Math" panose="02040503050406030204" pitchFamily="18" charset="0"/>
                            </a:rPr>
                          </m:ctrlPr>
                        </m:fPr>
                        <m:num>
                          <m:r>
                            <m:rPr>
                              <m:nor/>
                            </m:rPr>
                            <a:rPr lang="en-ZA" sz="1200" b="0" i="0" smtClean="0"/>
                            <m:t>14</m:t>
                          </m:r>
                        </m:num>
                        <m:den>
                          <m:r>
                            <m:rPr>
                              <m:nor/>
                            </m:rPr>
                            <a:rPr lang="en-ZA" sz="1200" b="0" i="0" smtClean="0"/>
                            <m:t>114</m:t>
                          </m:r>
                        </m:den>
                      </m:f>
                    </m:oMath>
                  </m:oMathPara>
                </a14:m>
                <a:endParaRPr lang="en-GB" sz="1200" dirty="0"/>
              </a:p>
            </p:txBody>
          </p:sp>
        </mc:Choice>
        <mc:Fallback>
          <p:sp>
            <p:nvSpPr>
              <p:cNvPr id="10" name="TextBox 9"/>
              <p:cNvSpPr txBox="1">
                <a:spLocks noRot="1" noChangeAspect="1" noMove="1" noResize="1" noEditPoints="1" noAdjustHandles="1" noChangeArrowheads="1" noChangeShapeType="1" noTextEdit="1"/>
              </p:cNvSpPr>
              <p:nvPr/>
            </p:nvSpPr>
            <p:spPr>
              <a:xfrm>
                <a:off x="2363019" y="1757156"/>
                <a:ext cx="270907" cy="340286"/>
              </a:xfrm>
              <a:prstGeom prst="rect">
                <a:avLst/>
              </a:prstGeom>
              <a:blipFill rotWithShape="0">
                <a:blip r:embed="rId3"/>
                <a:stretch>
                  <a:fillRect l="-13636" t="-1786" r="-13636" b="-14286"/>
                </a:stretch>
              </a:blipFill>
            </p:spPr>
            <p:txBody>
              <a:bodyPr/>
              <a:lstStyle/>
              <a:p>
                <a:r>
                  <a:rPr lang="en-GB">
                    <a:noFill/>
                  </a:rPr>
                  <a:t> </a:t>
                </a:r>
                <a:endParaRPr lang="en-GB">
                  <a:noFill/>
                </a:endParaRPr>
              </a:p>
            </p:txBody>
          </p:sp>
        </mc:Fallback>
      </mc:AlternateContent>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10"/>
                                        </p:tgtEl>
                                        <p:attrNameLst>
                                          <p:attrName>style.visibility</p:attrName>
                                        </p:attrNameLst>
                                      </p:cBhvr>
                                      <p:to>
                                        <p:strVal val="visible"/>
                                      </p:to>
                                    </p:set>
                                    <p:animEffect transition="in" filter="fade">
                                      <p:cBhvr>
                                        <p:cTn id="26" dur="500"/>
                                        <p:tgtEl>
                                          <p:spTgt spid="10"/>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animEffect transition="in" filter="fade">
                                      <p:cBhvr>
                                        <p:cTn id="31" dur="500"/>
                                        <p:tgtEl>
                                          <p:spTgt spid="9">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9">
                                            <p:txEl>
                                              <p:pRg st="3" end="3"/>
                                            </p:txEl>
                                          </p:spTgt>
                                        </p:tgtEl>
                                        <p:attrNameLst>
                                          <p:attrName>style.visibility</p:attrName>
                                        </p:attrNameLst>
                                      </p:cBhvr>
                                      <p:to>
                                        <p:strVal val="visible"/>
                                      </p:to>
                                    </p:set>
                                    <p:animEffect transition="in" filter="fade">
                                      <p:cBhvr>
                                        <p:cTn id="36" dur="500"/>
                                        <p:tgtEl>
                                          <p:spTgt spid="9">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Effect transition="in" filter="fade">
                                      <p:cBhvr>
                                        <p:cTn id="4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uiExpand="1" build="p"/>
      <p:bldP spid="10"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smtClean="0"/>
              <a:t>Unit 10.1 </a:t>
            </a:r>
            <a:endParaRPr lang="en-ZA" dirty="0"/>
          </a:p>
        </p:txBody>
      </p:sp>
      <p:sp>
        <p:nvSpPr>
          <p:cNvPr id="3" name="Content Placeholder 2"/>
          <p:cNvSpPr>
            <a:spLocks noGrp="1"/>
          </p:cNvSpPr>
          <p:nvPr>
            <p:ph sz="quarter" idx="10"/>
          </p:nvPr>
        </p:nvSpPr>
        <p:spPr/>
        <p:txBody>
          <a:bodyPr/>
          <a:lstStyle/>
          <a:p>
            <a:r>
              <a:rPr lang="en-ZA" dirty="0" smtClean="0"/>
              <a:t>Exercise 10.1</a:t>
            </a:r>
            <a:endParaRPr lang="en-ZA" dirty="0"/>
          </a:p>
        </p:txBody>
      </p:sp>
      <p:sp>
        <p:nvSpPr>
          <p:cNvPr id="4" name="Text Placeholder 3"/>
          <p:cNvSpPr>
            <a:spLocks noGrp="1"/>
          </p:cNvSpPr>
          <p:nvPr>
            <p:ph type="body" idx="11"/>
          </p:nvPr>
        </p:nvSpPr>
        <p:spPr/>
        <p:txBody>
          <a:bodyPr/>
          <a:lstStyle/>
          <a:p>
            <a:r>
              <a:rPr lang="en-US" altLang="en-US" dirty="0"/>
              <a:t>Complete </a:t>
            </a:r>
            <a:r>
              <a:rPr lang="en-US" altLang="en-US" b="1" dirty="0"/>
              <a:t>Exercise </a:t>
            </a:r>
            <a:r>
              <a:rPr lang="en-US" altLang="en-US" b="1" dirty="0" smtClean="0"/>
              <a:t>10.1 </a:t>
            </a:r>
            <a:r>
              <a:rPr lang="en-US" altLang="en-US" dirty="0"/>
              <a:t>on </a:t>
            </a:r>
            <a:r>
              <a:rPr lang="en-US" altLang="en-US" b="1" dirty="0"/>
              <a:t>page </a:t>
            </a:r>
            <a:r>
              <a:rPr lang="en-US" altLang="en-US" b="1" dirty="0" smtClean="0"/>
              <a:t>2</a:t>
            </a:r>
            <a:r>
              <a:rPr lang="en-ZA" altLang="en-US" b="1" dirty="0" smtClean="0"/>
              <a:t>05</a:t>
            </a:r>
            <a:r>
              <a:rPr lang="en-US" altLang="en-US" b="1" dirty="0" smtClean="0"/>
              <a:t> </a:t>
            </a:r>
            <a:r>
              <a:rPr lang="en-US" altLang="en-US" dirty="0"/>
              <a:t>of your Student’s Book</a:t>
            </a:r>
            <a:endParaRPr lang="en-GB" alt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400" dirty="0"/>
              <a:t>Understanding the Unemployment Insurance </a:t>
            </a:r>
            <a:r>
              <a:rPr lang="en-ZA" sz="4400" dirty="0" smtClean="0"/>
              <a:t>Fund</a:t>
            </a:r>
            <a:endParaRPr lang="en-GB" sz="4400" dirty="0"/>
          </a:p>
        </p:txBody>
      </p:sp>
      <p:sp>
        <p:nvSpPr>
          <p:cNvPr id="3" name="Content Placeholder 2"/>
          <p:cNvSpPr>
            <a:spLocks noGrp="1"/>
          </p:cNvSpPr>
          <p:nvPr>
            <p:ph idx="1"/>
          </p:nvPr>
        </p:nvSpPr>
        <p:spPr>
          <a:xfrm>
            <a:off x="399415" y="4333875"/>
            <a:ext cx="7905750" cy="1536065"/>
          </a:xfrm>
        </p:spPr>
        <p:txBody>
          <a:bodyPr/>
          <a:lstStyle/>
          <a:p>
            <a:pPr marL="265430" indent="-265430">
              <a:buFont typeface="Arial" panose="020B0604020202020204" pitchFamily="34" charset="0"/>
              <a:buChar char="•"/>
            </a:pPr>
            <a:r>
              <a:rPr lang="en-ZA" dirty="0"/>
              <a:t>The Unemployment Insurance Act states that every employer should deduct 1% of basic salary from their employees. The employer should contribute another 1% of the employee’s basic salary. </a:t>
            </a:r>
            <a:endParaRPr lang="en-ZA" dirty="0"/>
          </a:p>
          <a:p>
            <a:pPr marL="265430" indent="-265430">
              <a:buFont typeface="Arial" panose="020B0604020202020204" pitchFamily="34" charset="0"/>
              <a:buChar char="•"/>
            </a:pPr>
            <a:r>
              <a:rPr lang="en-ZA" dirty="0"/>
              <a:t>This 2% is paid into the Unemployment Insurance Fund (UIF). </a:t>
            </a:r>
            <a:endParaRPr lang="en-GB" dirty="0"/>
          </a:p>
        </p:txBody>
      </p:sp>
      <p:sp>
        <p:nvSpPr>
          <p:cNvPr id="4" name="Text Placeholder 3"/>
          <p:cNvSpPr>
            <a:spLocks noGrp="1"/>
          </p:cNvSpPr>
          <p:nvPr>
            <p:ph type="body" sz="quarter" idx="10"/>
          </p:nvPr>
        </p:nvSpPr>
        <p:spPr/>
        <p:txBody>
          <a:bodyPr/>
          <a:lstStyle/>
          <a:p>
            <a:r>
              <a:rPr lang="en-GB" dirty="0"/>
              <a:t>Unit </a:t>
            </a:r>
            <a:r>
              <a:rPr lang="en-GB" dirty="0" smtClean="0"/>
              <a:t>10.2</a:t>
            </a:r>
            <a:endParaRPr lang="en-GB" dirty="0"/>
          </a:p>
        </p:txBody>
      </p:sp>
      <p:grpSp>
        <p:nvGrpSpPr>
          <p:cNvPr id="8" name="Group 7"/>
          <p:cNvGrpSpPr/>
          <p:nvPr/>
        </p:nvGrpSpPr>
        <p:grpSpPr>
          <a:xfrm>
            <a:off x="626299" y="1619025"/>
            <a:ext cx="7350638" cy="2215991"/>
            <a:chOff x="626299" y="1691217"/>
            <a:chExt cx="7350638" cy="2215991"/>
          </a:xfrm>
        </p:grpSpPr>
        <p:sp>
          <p:nvSpPr>
            <p:cNvPr id="5" name="Rectangle 4"/>
            <p:cNvSpPr/>
            <p:nvPr/>
          </p:nvSpPr>
          <p:spPr>
            <a:xfrm>
              <a:off x="2397914" y="1691217"/>
              <a:ext cx="2577949" cy="2215991"/>
            </a:xfrm>
            <a:prstGeom prst="rect">
              <a:avLst/>
            </a:prstGeom>
            <a:noFill/>
          </p:spPr>
          <p:txBody>
            <a:bodyPr wrap="none" lIns="91440" tIns="45720" rIns="91440" bIns="45720">
              <a:spAutoFit/>
            </a:bodyPr>
            <a:lstStyle/>
            <a:p>
              <a:pPr algn="ctr"/>
              <a:r>
                <a:rPr lang="en-US" sz="13800" dirty="0" smtClean="0">
                  <a:ln w="0"/>
                  <a:solidFill>
                    <a:srgbClr val="4BB3B5"/>
                  </a:solidFill>
                  <a:effectLst>
                    <a:outerShdw blurRad="38100" dist="19050" dir="2700000" algn="tl" rotWithShape="0">
                      <a:schemeClr val="dk1">
                        <a:alpha val="40000"/>
                      </a:schemeClr>
                    </a:outerShdw>
                  </a:effectLst>
                </a:rPr>
                <a:t>UIF</a:t>
              </a:r>
              <a:endParaRPr lang="en-US" sz="13800" b="0" cap="none" spc="0" dirty="0">
                <a:ln w="0"/>
                <a:solidFill>
                  <a:srgbClr val="4BB3B5"/>
                </a:solidFill>
                <a:effectLst>
                  <a:outerShdw blurRad="38100" dist="19050" dir="2700000" algn="tl" rotWithShape="0">
                    <a:schemeClr val="dk1">
                      <a:alpha val="40000"/>
                    </a:schemeClr>
                  </a:outerShdw>
                </a:effectLst>
              </a:endParaRPr>
            </a:p>
          </p:txBody>
        </p:sp>
        <p:sp>
          <p:nvSpPr>
            <p:cNvPr id="6" name="Rectangle 5"/>
            <p:cNvSpPr/>
            <p:nvPr/>
          </p:nvSpPr>
          <p:spPr>
            <a:xfrm>
              <a:off x="626299" y="3445543"/>
              <a:ext cx="7350638" cy="461665"/>
            </a:xfrm>
            <a:prstGeom prst="rect">
              <a:avLst/>
            </a:prstGeom>
            <a:noFill/>
          </p:spPr>
          <p:txBody>
            <a:bodyPr wrap="square" lIns="91440" tIns="45720" rIns="91440" bIns="45720">
              <a:spAutoFit/>
            </a:bodyPr>
            <a:lstStyle/>
            <a:p>
              <a:pPr algn="ctr"/>
              <a:r>
                <a:rPr lang="en-US" sz="2400" b="0" cap="none" spc="0" dirty="0" smtClean="0">
                  <a:ln w="0"/>
                  <a:effectLst>
                    <a:outerShdw blurRad="38100" dist="19050" dir="2700000" algn="tl" rotWithShape="0">
                      <a:schemeClr val="dk1">
                        <a:alpha val="40000"/>
                      </a:schemeClr>
                    </a:outerShdw>
                  </a:effectLst>
                </a:rPr>
                <a:t>Unemployment Insurance </a:t>
              </a:r>
              <a:r>
                <a:rPr lang="en-US" sz="2400" dirty="0" smtClean="0">
                  <a:ln w="0"/>
                  <a:effectLst>
                    <a:outerShdw blurRad="38100" dist="19050" dir="2700000" algn="tl" rotWithShape="0">
                      <a:schemeClr val="dk1">
                        <a:alpha val="40000"/>
                      </a:schemeClr>
                    </a:outerShdw>
                  </a:effectLst>
                </a:rPr>
                <a:t>Fund</a:t>
              </a:r>
              <a:endParaRPr lang="en-US" sz="2400" b="0" cap="none" spc="0" dirty="0">
                <a:ln w="0"/>
                <a:effectLst>
                  <a:outerShdw blurRad="38100" dist="19050" dir="2700000" algn="tl" rotWithShape="0">
                    <a:schemeClr val="dk1">
                      <a:alpha val="40000"/>
                    </a:schemeClr>
                  </a:outerShdw>
                </a:effectLst>
              </a:endParaRPr>
            </a:p>
          </p:txBody>
        </p:sp>
        <p:sp>
          <p:nvSpPr>
            <p:cNvPr id="7" name="Rectangle 6"/>
            <p:cNvSpPr/>
            <p:nvPr/>
          </p:nvSpPr>
          <p:spPr>
            <a:xfrm>
              <a:off x="5081064" y="2503351"/>
              <a:ext cx="1313180" cy="1200329"/>
            </a:xfrm>
            <a:prstGeom prst="rect">
              <a:avLst/>
            </a:prstGeom>
            <a:noFill/>
          </p:spPr>
          <p:txBody>
            <a:bodyPr wrap="none" lIns="91440" tIns="45720" rIns="91440" bIns="45720">
              <a:spAutoFit/>
            </a:bodyPr>
            <a:lstStyle/>
            <a:p>
              <a:pPr algn="ctr"/>
              <a:r>
                <a:rPr lang="en-US" sz="7200" dirty="0" smtClean="0">
                  <a:ln w="0"/>
                  <a:solidFill>
                    <a:srgbClr val="9CD043"/>
                  </a:solidFill>
                  <a:effectLst>
                    <a:outerShdw blurRad="38100" dist="19050" dir="2700000" algn="tl" rotWithShape="0">
                      <a:schemeClr val="dk1">
                        <a:alpha val="40000"/>
                      </a:schemeClr>
                    </a:outerShdw>
                  </a:effectLst>
                </a:rPr>
                <a:t>2%</a:t>
              </a:r>
              <a:endParaRPr lang="en-US" sz="7200" b="0" cap="none" spc="0" dirty="0">
                <a:ln w="0"/>
                <a:solidFill>
                  <a:srgbClr val="9CD043"/>
                </a:solidFill>
                <a:effectLst>
                  <a:outerShdw blurRad="38100" dist="19050" dir="2700000" algn="tl" rotWithShape="0">
                    <a:schemeClr val="dk1">
                      <a:alpha val="40000"/>
                    </a:schemeClr>
                  </a:outerShdw>
                </a:effectLst>
              </a:endParaRP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Benefits of UIF to employees</a:t>
            </a:r>
            <a:endParaRPr lang="en-GB" dirty="0"/>
          </a:p>
        </p:txBody>
      </p:sp>
      <p:sp>
        <p:nvSpPr>
          <p:cNvPr id="3" name="Content Placeholder 2"/>
          <p:cNvSpPr>
            <a:spLocks noGrp="1"/>
          </p:cNvSpPr>
          <p:nvPr>
            <p:ph idx="1"/>
          </p:nvPr>
        </p:nvSpPr>
        <p:spPr/>
        <p:txBody>
          <a:bodyPr/>
          <a:lstStyle/>
          <a:p>
            <a:pPr marL="0" indent="0">
              <a:buNone/>
            </a:pPr>
            <a:r>
              <a:rPr lang="en-ZA" sz="2000" dirty="0"/>
              <a:t>An employee is entitled to 1 day's pay for every 6 days worked to a maximum of 238 days</a:t>
            </a:r>
            <a:r>
              <a:rPr lang="en-ZA" sz="2000" dirty="0" smtClean="0"/>
              <a:t>.</a:t>
            </a:r>
            <a:endParaRPr lang="en-GB" sz="20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10.2</a:t>
            </a:r>
            <a:endParaRPr lang="en-GB" dirty="0">
              <a:solidFill>
                <a:schemeClr val="bg1">
                  <a:lumMod val="65000"/>
                </a:schemeClr>
              </a:solidFill>
            </a:endParaRPr>
          </a:p>
        </p:txBody>
      </p:sp>
      <p:sp>
        <p:nvSpPr>
          <p:cNvPr id="5" name="Rectangle 4"/>
          <p:cNvSpPr/>
          <p:nvPr/>
        </p:nvSpPr>
        <p:spPr>
          <a:xfrm>
            <a:off x="498075" y="2898384"/>
            <a:ext cx="7243127"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6" name="TextBox 5"/>
          <p:cNvSpPr txBox="1"/>
          <p:nvPr/>
        </p:nvSpPr>
        <p:spPr>
          <a:xfrm>
            <a:off x="524614" y="2887601"/>
            <a:ext cx="609600" cy="523220"/>
          </a:xfrm>
          <a:prstGeom prst="rect">
            <a:avLst/>
          </a:prstGeom>
          <a:noFill/>
        </p:spPr>
        <p:txBody>
          <a:bodyPr wrap="square" rtlCol="0">
            <a:spAutoFit/>
          </a:bodyPr>
          <a:lstStyle/>
          <a:p>
            <a:pPr algn="ctr"/>
            <a:r>
              <a:rPr lang="en-GB" sz="2800" b="1" dirty="0" smtClean="0">
                <a:solidFill>
                  <a:schemeClr val="bg1"/>
                </a:solidFill>
              </a:rPr>
              <a:t>1</a:t>
            </a:r>
            <a:endParaRPr lang="en-ZA" sz="2800" dirty="0" smtClean="0">
              <a:solidFill>
                <a:schemeClr val="bg1"/>
              </a:solidFill>
            </a:endParaRPr>
          </a:p>
        </p:txBody>
      </p:sp>
      <p:sp>
        <p:nvSpPr>
          <p:cNvPr id="7" name="TextBox 6"/>
          <p:cNvSpPr txBox="1"/>
          <p:nvPr/>
        </p:nvSpPr>
        <p:spPr>
          <a:xfrm>
            <a:off x="1230204" y="2967130"/>
            <a:ext cx="6231300" cy="368300"/>
          </a:xfrm>
          <a:prstGeom prst="rect">
            <a:avLst/>
          </a:prstGeom>
          <a:noFill/>
        </p:spPr>
        <p:txBody>
          <a:bodyPr wrap="square" rtlCol="0">
            <a:spAutoFit/>
          </a:bodyPr>
          <a:lstStyle/>
          <a:p>
            <a:r>
              <a:rPr lang="en-ZA" dirty="0"/>
              <a:t>if the employee is retrenched</a:t>
            </a:r>
            <a:endParaRPr lang="en-ZA" dirty="0"/>
          </a:p>
        </p:txBody>
      </p:sp>
      <p:sp>
        <p:nvSpPr>
          <p:cNvPr id="8" name="Rectangle 7"/>
          <p:cNvSpPr/>
          <p:nvPr/>
        </p:nvSpPr>
        <p:spPr>
          <a:xfrm>
            <a:off x="1116284" y="2994685"/>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17" name="Rectangle 16"/>
          <p:cNvSpPr/>
          <p:nvPr/>
        </p:nvSpPr>
        <p:spPr>
          <a:xfrm>
            <a:off x="496800" y="2322282"/>
            <a:ext cx="7243127" cy="496348"/>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a:solidFill>
                  <a:schemeClr val="bg1"/>
                </a:solidFill>
              </a:rPr>
              <a:t>A claim can be made:</a:t>
            </a:r>
            <a:endParaRPr lang="en-ZA" sz="2400" b="1" dirty="0">
              <a:solidFill>
                <a:schemeClr val="bg1"/>
              </a:solidFill>
            </a:endParaRPr>
          </a:p>
        </p:txBody>
      </p:sp>
      <p:sp>
        <p:nvSpPr>
          <p:cNvPr id="18" name="Rectangle 17"/>
          <p:cNvSpPr/>
          <p:nvPr/>
        </p:nvSpPr>
        <p:spPr>
          <a:xfrm>
            <a:off x="496800" y="3466041"/>
            <a:ext cx="7243127"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19" name="TextBox 18"/>
          <p:cNvSpPr txBox="1"/>
          <p:nvPr/>
        </p:nvSpPr>
        <p:spPr>
          <a:xfrm>
            <a:off x="523339" y="3455258"/>
            <a:ext cx="609600" cy="523220"/>
          </a:xfrm>
          <a:prstGeom prst="rect">
            <a:avLst/>
          </a:prstGeom>
          <a:noFill/>
        </p:spPr>
        <p:txBody>
          <a:bodyPr wrap="square" rtlCol="0">
            <a:spAutoFit/>
          </a:bodyPr>
          <a:lstStyle/>
          <a:p>
            <a:pPr algn="ctr"/>
            <a:r>
              <a:rPr lang="en-GB" sz="2800" b="1" dirty="0" smtClean="0">
                <a:solidFill>
                  <a:schemeClr val="bg1"/>
                </a:solidFill>
              </a:rPr>
              <a:t>2</a:t>
            </a:r>
            <a:endParaRPr lang="en-ZA" sz="2800" dirty="0" smtClean="0">
              <a:solidFill>
                <a:schemeClr val="bg1"/>
              </a:solidFill>
            </a:endParaRPr>
          </a:p>
        </p:txBody>
      </p:sp>
      <p:sp>
        <p:nvSpPr>
          <p:cNvPr id="20" name="TextBox 19"/>
          <p:cNvSpPr txBox="1"/>
          <p:nvPr/>
        </p:nvSpPr>
        <p:spPr>
          <a:xfrm>
            <a:off x="1228929" y="3534787"/>
            <a:ext cx="6231300" cy="368300"/>
          </a:xfrm>
          <a:prstGeom prst="rect">
            <a:avLst/>
          </a:prstGeom>
          <a:noFill/>
        </p:spPr>
        <p:txBody>
          <a:bodyPr wrap="square" rtlCol="0">
            <a:spAutoFit/>
          </a:bodyPr>
          <a:lstStyle/>
          <a:p>
            <a:r>
              <a:rPr lang="en-ZA" dirty="0"/>
              <a:t>if the employee takes maternity leave</a:t>
            </a:r>
            <a:endParaRPr lang="en-ZA" dirty="0"/>
          </a:p>
        </p:txBody>
      </p:sp>
      <p:sp>
        <p:nvSpPr>
          <p:cNvPr id="21" name="Rectangle 20"/>
          <p:cNvSpPr/>
          <p:nvPr/>
        </p:nvSpPr>
        <p:spPr>
          <a:xfrm>
            <a:off x="1115009" y="3562342"/>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2" name="Rectangle 21"/>
          <p:cNvSpPr/>
          <p:nvPr/>
        </p:nvSpPr>
        <p:spPr>
          <a:xfrm>
            <a:off x="498075" y="4046041"/>
            <a:ext cx="7243127"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23" name="TextBox 22"/>
          <p:cNvSpPr txBox="1"/>
          <p:nvPr/>
        </p:nvSpPr>
        <p:spPr>
          <a:xfrm>
            <a:off x="524614" y="4035258"/>
            <a:ext cx="609600" cy="523220"/>
          </a:xfrm>
          <a:prstGeom prst="rect">
            <a:avLst/>
          </a:prstGeom>
          <a:noFill/>
        </p:spPr>
        <p:txBody>
          <a:bodyPr wrap="square" rtlCol="0">
            <a:spAutoFit/>
          </a:bodyPr>
          <a:lstStyle/>
          <a:p>
            <a:pPr algn="ctr"/>
            <a:r>
              <a:rPr lang="en-GB" sz="2800" b="1" dirty="0" smtClean="0">
                <a:solidFill>
                  <a:schemeClr val="bg1"/>
                </a:solidFill>
              </a:rPr>
              <a:t>3</a:t>
            </a:r>
            <a:endParaRPr lang="en-ZA" sz="2800" dirty="0" smtClean="0">
              <a:solidFill>
                <a:schemeClr val="bg1"/>
              </a:solidFill>
            </a:endParaRPr>
          </a:p>
        </p:txBody>
      </p:sp>
      <p:sp>
        <p:nvSpPr>
          <p:cNvPr id="24" name="TextBox 23"/>
          <p:cNvSpPr txBox="1"/>
          <p:nvPr/>
        </p:nvSpPr>
        <p:spPr>
          <a:xfrm>
            <a:off x="1230204" y="4114787"/>
            <a:ext cx="6231300" cy="368300"/>
          </a:xfrm>
          <a:prstGeom prst="rect">
            <a:avLst/>
          </a:prstGeom>
          <a:noFill/>
        </p:spPr>
        <p:txBody>
          <a:bodyPr wrap="square" rtlCol="0">
            <a:spAutoFit/>
          </a:bodyPr>
          <a:lstStyle/>
          <a:p>
            <a:r>
              <a:rPr lang="en-ZA" dirty="0"/>
              <a:t>if the employee adopts a baby and takes leave </a:t>
            </a:r>
            <a:endParaRPr lang="en-ZA" dirty="0"/>
          </a:p>
        </p:txBody>
      </p:sp>
      <p:sp>
        <p:nvSpPr>
          <p:cNvPr id="25" name="Rectangle 24"/>
          <p:cNvSpPr/>
          <p:nvPr/>
        </p:nvSpPr>
        <p:spPr>
          <a:xfrm>
            <a:off x="1116284" y="4142342"/>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26" name="Rectangle 25"/>
          <p:cNvSpPr/>
          <p:nvPr/>
        </p:nvSpPr>
        <p:spPr>
          <a:xfrm>
            <a:off x="496800" y="4613698"/>
            <a:ext cx="7243127" cy="504416"/>
          </a:xfrm>
          <a:prstGeom prst="rect">
            <a:avLst/>
          </a:prstGeom>
          <a:solidFill>
            <a:srgbClr val="BDDA7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27" name="TextBox 26"/>
          <p:cNvSpPr txBox="1"/>
          <p:nvPr/>
        </p:nvSpPr>
        <p:spPr>
          <a:xfrm>
            <a:off x="523339" y="4602915"/>
            <a:ext cx="609600" cy="523220"/>
          </a:xfrm>
          <a:prstGeom prst="rect">
            <a:avLst/>
          </a:prstGeom>
          <a:noFill/>
        </p:spPr>
        <p:txBody>
          <a:bodyPr wrap="square" rtlCol="0">
            <a:spAutoFit/>
          </a:bodyPr>
          <a:lstStyle/>
          <a:p>
            <a:pPr algn="ctr"/>
            <a:r>
              <a:rPr lang="en-GB" sz="2800" b="1" dirty="0" smtClean="0">
                <a:solidFill>
                  <a:schemeClr val="bg1"/>
                </a:solidFill>
              </a:rPr>
              <a:t>4</a:t>
            </a:r>
            <a:endParaRPr lang="en-ZA" sz="2800" dirty="0" smtClean="0">
              <a:solidFill>
                <a:schemeClr val="bg1"/>
              </a:solidFill>
            </a:endParaRPr>
          </a:p>
        </p:txBody>
      </p:sp>
      <p:sp>
        <p:nvSpPr>
          <p:cNvPr id="28" name="TextBox 27"/>
          <p:cNvSpPr txBox="1"/>
          <p:nvPr/>
        </p:nvSpPr>
        <p:spPr>
          <a:xfrm>
            <a:off x="1228929" y="4682444"/>
            <a:ext cx="6231300" cy="368300"/>
          </a:xfrm>
          <a:prstGeom prst="rect">
            <a:avLst/>
          </a:prstGeom>
          <a:noFill/>
        </p:spPr>
        <p:txBody>
          <a:bodyPr wrap="square" rtlCol="0">
            <a:spAutoFit/>
          </a:bodyPr>
          <a:lstStyle/>
          <a:p>
            <a:r>
              <a:rPr lang="en-ZA" dirty="0"/>
              <a:t>if the employee is terminally ill</a:t>
            </a:r>
            <a:endParaRPr lang="en-ZA" dirty="0"/>
          </a:p>
        </p:txBody>
      </p:sp>
      <p:sp>
        <p:nvSpPr>
          <p:cNvPr id="29" name="Rectangle 28"/>
          <p:cNvSpPr/>
          <p:nvPr/>
        </p:nvSpPr>
        <p:spPr>
          <a:xfrm>
            <a:off x="1115009" y="4709999"/>
            <a:ext cx="45719" cy="324000"/>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
        <p:nvSpPr>
          <p:cNvPr id="30" name="Rectangle 29"/>
          <p:cNvSpPr/>
          <p:nvPr/>
        </p:nvSpPr>
        <p:spPr>
          <a:xfrm>
            <a:off x="496800" y="5189559"/>
            <a:ext cx="7243127" cy="504416"/>
          </a:xfrm>
          <a:prstGeom prst="rect">
            <a:avLst/>
          </a:prstGeom>
          <a:solidFill>
            <a:srgbClr val="4BB3B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400" b="1" dirty="0">
              <a:solidFill>
                <a:schemeClr val="bg1"/>
              </a:solidFill>
            </a:endParaRPr>
          </a:p>
        </p:txBody>
      </p:sp>
      <p:sp>
        <p:nvSpPr>
          <p:cNvPr id="31" name="TextBox 30"/>
          <p:cNvSpPr txBox="1"/>
          <p:nvPr/>
        </p:nvSpPr>
        <p:spPr>
          <a:xfrm>
            <a:off x="523339" y="5178776"/>
            <a:ext cx="609600" cy="523220"/>
          </a:xfrm>
          <a:prstGeom prst="rect">
            <a:avLst/>
          </a:prstGeom>
          <a:noFill/>
        </p:spPr>
        <p:txBody>
          <a:bodyPr wrap="square" rtlCol="0">
            <a:spAutoFit/>
          </a:bodyPr>
          <a:lstStyle/>
          <a:p>
            <a:pPr algn="ctr"/>
            <a:r>
              <a:rPr lang="en-GB" sz="2800" b="1" dirty="0" smtClean="0">
                <a:solidFill>
                  <a:schemeClr val="bg1"/>
                </a:solidFill>
              </a:rPr>
              <a:t>5</a:t>
            </a:r>
            <a:endParaRPr lang="en-ZA" sz="2800" dirty="0" smtClean="0">
              <a:solidFill>
                <a:schemeClr val="bg1"/>
              </a:solidFill>
            </a:endParaRPr>
          </a:p>
        </p:txBody>
      </p:sp>
      <p:sp>
        <p:nvSpPr>
          <p:cNvPr id="32" name="TextBox 31"/>
          <p:cNvSpPr txBox="1"/>
          <p:nvPr/>
        </p:nvSpPr>
        <p:spPr>
          <a:xfrm>
            <a:off x="1228929" y="5258305"/>
            <a:ext cx="6231300" cy="368300"/>
          </a:xfrm>
          <a:prstGeom prst="rect">
            <a:avLst/>
          </a:prstGeom>
          <a:noFill/>
        </p:spPr>
        <p:txBody>
          <a:bodyPr wrap="square" rtlCol="0">
            <a:spAutoFit/>
          </a:bodyPr>
          <a:lstStyle/>
          <a:p>
            <a:r>
              <a:rPr lang="en-ZA" dirty="0"/>
              <a:t>if the employee dies and has dependents</a:t>
            </a:r>
            <a:endParaRPr lang="en-ZA" dirty="0"/>
          </a:p>
        </p:txBody>
      </p:sp>
      <p:sp>
        <p:nvSpPr>
          <p:cNvPr id="33" name="Rectangle 32"/>
          <p:cNvSpPr/>
          <p:nvPr/>
        </p:nvSpPr>
        <p:spPr>
          <a:xfrm>
            <a:off x="1115009" y="5285860"/>
            <a:ext cx="45719" cy="324000"/>
          </a:xfrm>
          <a:prstGeom prst="rect">
            <a:avLst/>
          </a:prstGeom>
          <a:solidFill>
            <a:srgbClr val="1A94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pic>
        <p:nvPicPr>
          <p:cNvPr id="34" name="Picture 33"/>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869934" y="2668367"/>
            <a:ext cx="2756432" cy="32570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34"/>
                                        </p:tgtEl>
                                      </p:cBhvr>
                                    </p:animEffect>
                                    <p:set>
                                      <p:cBhvr>
                                        <p:cTn id="7" dur="1" fill="hold">
                                          <p:stCondLst>
                                            <p:cond delay="499"/>
                                          </p:stCondLst>
                                        </p:cTn>
                                        <p:tgtEl>
                                          <p:spTgt spid="34"/>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 calcmode="lin" valueType="num">
                                      <p:cBhvr additive="base">
                                        <p:cTn id="18" dur="500" fill="hold"/>
                                        <p:tgtEl>
                                          <p:spTgt spid="5"/>
                                        </p:tgtEl>
                                        <p:attrNameLst>
                                          <p:attrName>ppt_x</p:attrName>
                                        </p:attrNameLst>
                                      </p:cBhvr>
                                      <p:tavLst>
                                        <p:tav tm="0">
                                          <p:val>
                                            <p:strVal val="0-#ppt_w/2"/>
                                          </p:val>
                                        </p:tav>
                                        <p:tav tm="100000">
                                          <p:val>
                                            <p:strVal val="#ppt_x"/>
                                          </p:val>
                                        </p:tav>
                                      </p:tavLst>
                                    </p:anim>
                                    <p:anim calcmode="lin" valueType="num">
                                      <p:cBhvr additive="base">
                                        <p:cTn id="19" dur="500" fill="hold"/>
                                        <p:tgtEl>
                                          <p:spTgt spid="5"/>
                                        </p:tgtEl>
                                        <p:attrNameLst>
                                          <p:attrName>ppt_y</p:attrName>
                                        </p:attrNameLst>
                                      </p:cBhvr>
                                      <p:tavLst>
                                        <p:tav tm="0">
                                          <p:val>
                                            <p:strVal val="#ppt_y"/>
                                          </p:val>
                                        </p:tav>
                                        <p:tav tm="100000">
                                          <p:val>
                                            <p:strVal val="#ppt_y"/>
                                          </p:val>
                                        </p:tav>
                                      </p:tavLst>
                                    </p:anim>
                                  </p:childTnLst>
                                </p:cTn>
                              </p:par>
                              <p:par>
                                <p:cTn id="20" presetID="2" presetClass="entr" presetSubtype="2"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fill="hold"/>
                                        <p:tgtEl>
                                          <p:spTgt spid="6"/>
                                        </p:tgtEl>
                                        <p:attrNameLst>
                                          <p:attrName>ppt_x</p:attrName>
                                        </p:attrNameLst>
                                      </p:cBhvr>
                                      <p:tavLst>
                                        <p:tav tm="0">
                                          <p:val>
                                            <p:strVal val="1+#ppt_w/2"/>
                                          </p:val>
                                        </p:tav>
                                        <p:tav tm="100000">
                                          <p:val>
                                            <p:strVal val="#ppt_x"/>
                                          </p:val>
                                        </p:tav>
                                      </p:tavLst>
                                    </p:anim>
                                    <p:anim calcmode="lin" valueType="num">
                                      <p:cBhvr additive="base">
                                        <p:cTn id="23" dur="500" fill="hold"/>
                                        <p:tgtEl>
                                          <p:spTgt spid="6"/>
                                        </p:tgtEl>
                                        <p:attrNameLst>
                                          <p:attrName>ppt_y</p:attrName>
                                        </p:attrNameLst>
                                      </p:cBhvr>
                                      <p:tavLst>
                                        <p:tav tm="0">
                                          <p:val>
                                            <p:strVal val="#ppt_y"/>
                                          </p:val>
                                        </p:tav>
                                        <p:tav tm="100000">
                                          <p:val>
                                            <p:strVal val="#ppt_y"/>
                                          </p:val>
                                        </p:tav>
                                      </p:tavLst>
                                    </p:anim>
                                  </p:childTnLst>
                                </p:cTn>
                              </p:par>
                              <p:par>
                                <p:cTn id="24" presetID="53" presetClass="entr" presetSubtype="16" fill="hold" grpId="0" nodeType="withEffect">
                                  <p:stCondLst>
                                    <p:cond delay="0"/>
                                  </p:stCondLst>
                                  <p:childTnLst>
                                    <p:set>
                                      <p:cBhvr>
                                        <p:cTn id="25" dur="1" fill="hold">
                                          <p:stCondLst>
                                            <p:cond delay="0"/>
                                          </p:stCondLst>
                                        </p:cTn>
                                        <p:tgtEl>
                                          <p:spTgt spid="8"/>
                                        </p:tgtEl>
                                        <p:attrNameLst>
                                          <p:attrName>style.visibility</p:attrName>
                                        </p:attrNameLst>
                                      </p:cBhvr>
                                      <p:to>
                                        <p:strVal val="visible"/>
                                      </p:to>
                                    </p:set>
                                    <p:anim calcmode="lin" valueType="num">
                                      <p:cBhvr>
                                        <p:cTn id="26" dur="500" fill="hold"/>
                                        <p:tgtEl>
                                          <p:spTgt spid="8"/>
                                        </p:tgtEl>
                                        <p:attrNameLst>
                                          <p:attrName>ppt_w</p:attrName>
                                        </p:attrNameLst>
                                      </p:cBhvr>
                                      <p:tavLst>
                                        <p:tav tm="0">
                                          <p:val>
                                            <p:fltVal val="0"/>
                                          </p:val>
                                        </p:tav>
                                        <p:tav tm="100000">
                                          <p:val>
                                            <p:strVal val="#ppt_w"/>
                                          </p:val>
                                        </p:tav>
                                      </p:tavLst>
                                    </p:anim>
                                    <p:anim calcmode="lin" valueType="num">
                                      <p:cBhvr>
                                        <p:cTn id="27" dur="500" fill="hold"/>
                                        <p:tgtEl>
                                          <p:spTgt spid="8"/>
                                        </p:tgtEl>
                                        <p:attrNameLst>
                                          <p:attrName>ppt_h</p:attrName>
                                        </p:attrNameLst>
                                      </p:cBhvr>
                                      <p:tavLst>
                                        <p:tav tm="0">
                                          <p:val>
                                            <p:fltVal val="0"/>
                                          </p:val>
                                        </p:tav>
                                        <p:tav tm="100000">
                                          <p:val>
                                            <p:strVal val="#ppt_h"/>
                                          </p:val>
                                        </p:tav>
                                      </p:tavLst>
                                    </p:anim>
                                    <p:animEffect transition="in" filter="fade">
                                      <p:cBhvr>
                                        <p:cTn id="28" dur="500"/>
                                        <p:tgtEl>
                                          <p:spTgt spid="8"/>
                                        </p:tgtEl>
                                      </p:cBhvr>
                                    </p:animEffect>
                                  </p:childTnLst>
                                </p:cTn>
                              </p:par>
                              <p:par>
                                <p:cTn id="29" presetID="10" presetClass="entr" presetSubtype="0" fill="hold" grpId="0" nodeType="withEffect">
                                  <p:stCondLst>
                                    <p:cond delay="500"/>
                                  </p:stCondLst>
                                  <p:childTnLst>
                                    <p:set>
                                      <p:cBhvr>
                                        <p:cTn id="30" dur="1" fill="hold">
                                          <p:stCondLst>
                                            <p:cond delay="0"/>
                                          </p:stCondLst>
                                        </p:cTn>
                                        <p:tgtEl>
                                          <p:spTgt spid="7"/>
                                        </p:tgtEl>
                                        <p:attrNameLst>
                                          <p:attrName>style.visibility</p:attrName>
                                        </p:attrNameLst>
                                      </p:cBhvr>
                                      <p:to>
                                        <p:strVal val="visible"/>
                                      </p:to>
                                    </p:set>
                                    <p:animEffect transition="in" filter="fade">
                                      <p:cBhvr>
                                        <p:cTn id="31" dur="500"/>
                                        <p:tgtEl>
                                          <p:spTgt spid="7"/>
                                        </p:tgtEl>
                                      </p:cBhvr>
                                    </p:animEffect>
                                  </p:childTnLst>
                                </p:cTn>
                              </p:par>
                            </p:childTnLst>
                          </p:cTn>
                        </p:par>
                      </p:childTnLst>
                    </p:cTn>
                  </p:par>
                  <p:par>
                    <p:cTn id="32" fill="hold">
                      <p:stCondLst>
                        <p:cond delay="indefinite"/>
                      </p:stCondLst>
                      <p:childTnLst>
                        <p:par>
                          <p:cTn id="33" fill="hold">
                            <p:stCondLst>
                              <p:cond delay="0"/>
                            </p:stCondLst>
                            <p:childTnLst>
                              <p:par>
                                <p:cTn id="34" presetID="2" presetClass="entr" presetSubtype="8" fill="hold" grpId="0" nodeType="clickEffect">
                                  <p:stCondLst>
                                    <p:cond delay="0"/>
                                  </p:stCondLst>
                                  <p:childTnLst>
                                    <p:set>
                                      <p:cBhvr>
                                        <p:cTn id="35" dur="1" fill="hold">
                                          <p:stCondLst>
                                            <p:cond delay="0"/>
                                          </p:stCondLst>
                                        </p:cTn>
                                        <p:tgtEl>
                                          <p:spTgt spid="18"/>
                                        </p:tgtEl>
                                        <p:attrNameLst>
                                          <p:attrName>style.visibility</p:attrName>
                                        </p:attrNameLst>
                                      </p:cBhvr>
                                      <p:to>
                                        <p:strVal val="visible"/>
                                      </p:to>
                                    </p:set>
                                    <p:anim calcmode="lin" valueType="num">
                                      <p:cBhvr additive="base">
                                        <p:cTn id="36" dur="500" fill="hold"/>
                                        <p:tgtEl>
                                          <p:spTgt spid="18"/>
                                        </p:tgtEl>
                                        <p:attrNameLst>
                                          <p:attrName>ppt_x</p:attrName>
                                        </p:attrNameLst>
                                      </p:cBhvr>
                                      <p:tavLst>
                                        <p:tav tm="0">
                                          <p:val>
                                            <p:strVal val="0-#ppt_w/2"/>
                                          </p:val>
                                        </p:tav>
                                        <p:tav tm="100000">
                                          <p:val>
                                            <p:strVal val="#ppt_x"/>
                                          </p:val>
                                        </p:tav>
                                      </p:tavLst>
                                    </p:anim>
                                    <p:anim calcmode="lin" valueType="num">
                                      <p:cBhvr additive="base">
                                        <p:cTn id="37" dur="500" fill="hold"/>
                                        <p:tgtEl>
                                          <p:spTgt spid="18"/>
                                        </p:tgtEl>
                                        <p:attrNameLst>
                                          <p:attrName>ppt_y</p:attrName>
                                        </p:attrNameLst>
                                      </p:cBhvr>
                                      <p:tavLst>
                                        <p:tav tm="0">
                                          <p:val>
                                            <p:strVal val="#ppt_y"/>
                                          </p:val>
                                        </p:tav>
                                        <p:tav tm="100000">
                                          <p:val>
                                            <p:strVal val="#ppt_y"/>
                                          </p:val>
                                        </p:tav>
                                      </p:tavLst>
                                    </p:anim>
                                  </p:childTnLst>
                                </p:cTn>
                              </p:par>
                              <p:par>
                                <p:cTn id="38" presetID="2" presetClass="entr" presetSubtype="2" fill="hold" grpId="0" nodeType="withEffect">
                                  <p:stCondLst>
                                    <p:cond delay="0"/>
                                  </p:stCondLst>
                                  <p:childTnLst>
                                    <p:set>
                                      <p:cBhvr>
                                        <p:cTn id="39" dur="1" fill="hold">
                                          <p:stCondLst>
                                            <p:cond delay="0"/>
                                          </p:stCondLst>
                                        </p:cTn>
                                        <p:tgtEl>
                                          <p:spTgt spid="19"/>
                                        </p:tgtEl>
                                        <p:attrNameLst>
                                          <p:attrName>style.visibility</p:attrName>
                                        </p:attrNameLst>
                                      </p:cBhvr>
                                      <p:to>
                                        <p:strVal val="visible"/>
                                      </p:to>
                                    </p:set>
                                    <p:anim calcmode="lin" valueType="num">
                                      <p:cBhvr additive="base">
                                        <p:cTn id="40" dur="500" fill="hold"/>
                                        <p:tgtEl>
                                          <p:spTgt spid="19"/>
                                        </p:tgtEl>
                                        <p:attrNameLst>
                                          <p:attrName>ppt_x</p:attrName>
                                        </p:attrNameLst>
                                      </p:cBhvr>
                                      <p:tavLst>
                                        <p:tav tm="0">
                                          <p:val>
                                            <p:strVal val="1+#ppt_w/2"/>
                                          </p:val>
                                        </p:tav>
                                        <p:tav tm="100000">
                                          <p:val>
                                            <p:strVal val="#ppt_x"/>
                                          </p:val>
                                        </p:tav>
                                      </p:tavLst>
                                    </p:anim>
                                    <p:anim calcmode="lin" valueType="num">
                                      <p:cBhvr additive="base">
                                        <p:cTn id="41" dur="500" fill="hold"/>
                                        <p:tgtEl>
                                          <p:spTgt spid="19"/>
                                        </p:tgtEl>
                                        <p:attrNameLst>
                                          <p:attrName>ppt_y</p:attrName>
                                        </p:attrNameLst>
                                      </p:cBhvr>
                                      <p:tavLst>
                                        <p:tav tm="0">
                                          <p:val>
                                            <p:strVal val="#ppt_y"/>
                                          </p:val>
                                        </p:tav>
                                        <p:tav tm="100000">
                                          <p:val>
                                            <p:strVal val="#ppt_y"/>
                                          </p:val>
                                        </p:tav>
                                      </p:tavLst>
                                    </p:anim>
                                  </p:childTnLst>
                                </p:cTn>
                              </p:par>
                              <p:par>
                                <p:cTn id="42" presetID="53" presetClass="entr" presetSubtype="16" fill="hold" grpId="0" nodeType="with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p:cTn id="44" dur="500" fill="hold"/>
                                        <p:tgtEl>
                                          <p:spTgt spid="21"/>
                                        </p:tgtEl>
                                        <p:attrNameLst>
                                          <p:attrName>ppt_w</p:attrName>
                                        </p:attrNameLst>
                                      </p:cBhvr>
                                      <p:tavLst>
                                        <p:tav tm="0">
                                          <p:val>
                                            <p:fltVal val="0"/>
                                          </p:val>
                                        </p:tav>
                                        <p:tav tm="100000">
                                          <p:val>
                                            <p:strVal val="#ppt_w"/>
                                          </p:val>
                                        </p:tav>
                                      </p:tavLst>
                                    </p:anim>
                                    <p:anim calcmode="lin" valueType="num">
                                      <p:cBhvr>
                                        <p:cTn id="45" dur="500" fill="hold"/>
                                        <p:tgtEl>
                                          <p:spTgt spid="21"/>
                                        </p:tgtEl>
                                        <p:attrNameLst>
                                          <p:attrName>ppt_h</p:attrName>
                                        </p:attrNameLst>
                                      </p:cBhvr>
                                      <p:tavLst>
                                        <p:tav tm="0">
                                          <p:val>
                                            <p:fltVal val="0"/>
                                          </p:val>
                                        </p:tav>
                                        <p:tav tm="100000">
                                          <p:val>
                                            <p:strVal val="#ppt_h"/>
                                          </p:val>
                                        </p:tav>
                                      </p:tavLst>
                                    </p:anim>
                                    <p:animEffect transition="in" filter="fade">
                                      <p:cBhvr>
                                        <p:cTn id="46" dur="500"/>
                                        <p:tgtEl>
                                          <p:spTgt spid="21"/>
                                        </p:tgtEl>
                                      </p:cBhvr>
                                    </p:animEffect>
                                  </p:childTnLst>
                                </p:cTn>
                              </p:par>
                              <p:par>
                                <p:cTn id="47" presetID="10" presetClass="entr" presetSubtype="0" fill="hold" grpId="0" nodeType="withEffect">
                                  <p:stCondLst>
                                    <p:cond delay="500"/>
                                  </p:stCondLst>
                                  <p:childTnLst>
                                    <p:set>
                                      <p:cBhvr>
                                        <p:cTn id="48" dur="1" fill="hold">
                                          <p:stCondLst>
                                            <p:cond delay="0"/>
                                          </p:stCondLst>
                                        </p:cTn>
                                        <p:tgtEl>
                                          <p:spTgt spid="20"/>
                                        </p:tgtEl>
                                        <p:attrNameLst>
                                          <p:attrName>style.visibility</p:attrName>
                                        </p:attrNameLst>
                                      </p:cBhvr>
                                      <p:to>
                                        <p:strVal val="visible"/>
                                      </p:to>
                                    </p:set>
                                    <p:animEffect transition="in" filter="fade">
                                      <p:cBhvr>
                                        <p:cTn id="49" dur="500"/>
                                        <p:tgtEl>
                                          <p:spTgt spid="20"/>
                                        </p:tgtEl>
                                      </p:cBhvr>
                                    </p:animEffect>
                                  </p:childTnLst>
                                </p:cTn>
                              </p:par>
                            </p:childTnLst>
                          </p:cTn>
                        </p:par>
                      </p:childTnLst>
                    </p:cTn>
                  </p:par>
                  <p:par>
                    <p:cTn id="50" fill="hold">
                      <p:stCondLst>
                        <p:cond delay="indefinite"/>
                      </p:stCondLst>
                      <p:childTnLst>
                        <p:par>
                          <p:cTn id="51" fill="hold">
                            <p:stCondLst>
                              <p:cond delay="0"/>
                            </p:stCondLst>
                            <p:childTnLst>
                              <p:par>
                                <p:cTn id="52" presetID="2" presetClass="entr" presetSubtype="8" fill="hold" grpId="0" nodeType="clickEffect">
                                  <p:stCondLst>
                                    <p:cond delay="0"/>
                                  </p:stCondLst>
                                  <p:childTnLst>
                                    <p:set>
                                      <p:cBhvr>
                                        <p:cTn id="53" dur="1" fill="hold">
                                          <p:stCondLst>
                                            <p:cond delay="0"/>
                                          </p:stCondLst>
                                        </p:cTn>
                                        <p:tgtEl>
                                          <p:spTgt spid="22"/>
                                        </p:tgtEl>
                                        <p:attrNameLst>
                                          <p:attrName>style.visibility</p:attrName>
                                        </p:attrNameLst>
                                      </p:cBhvr>
                                      <p:to>
                                        <p:strVal val="visible"/>
                                      </p:to>
                                    </p:set>
                                    <p:anim calcmode="lin" valueType="num">
                                      <p:cBhvr additive="base">
                                        <p:cTn id="54" dur="500" fill="hold"/>
                                        <p:tgtEl>
                                          <p:spTgt spid="22"/>
                                        </p:tgtEl>
                                        <p:attrNameLst>
                                          <p:attrName>ppt_x</p:attrName>
                                        </p:attrNameLst>
                                      </p:cBhvr>
                                      <p:tavLst>
                                        <p:tav tm="0">
                                          <p:val>
                                            <p:strVal val="0-#ppt_w/2"/>
                                          </p:val>
                                        </p:tav>
                                        <p:tav tm="100000">
                                          <p:val>
                                            <p:strVal val="#ppt_x"/>
                                          </p:val>
                                        </p:tav>
                                      </p:tavLst>
                                    </p:anim>
                                    <p:anim calcmode="lin" valueType="num">
                                      <p:cBhvr additive="base">
                                        <p:cTn id="55" dur="500" fill="hold"/>
                                        <p:tgtEl>
                                          <p:spTgt spid="22"/>
                                        </p:tgtEl>
                                        <p:attrNameLst>
                                          <p:attrName>ppt_y</p:attrName>
                                        </p:attrNameLst>
                                      </p:cBhvr>
                                      <p:tavLst>
                                        <p:tav tm="0">
                                          <p:val>
                                            <p:strVal val="#ppt_y"/>
                                          </p:val>
                                        </p:tav>
                                        <p:tav tm="100000">
                                          <p:val>
                                            <p:strVal val="#ppt_y"/>
                                          </p:val>
                                        </p:tav>
                                      </p:tavLst>
                                    </p:anim>
                                  </p:childTnLst>
                                </p:cTn>
                              </p:par>
                              <p:par>
                                <p:cTn id="56" presetID="2" presetClass="entr" presetSubtype="2" fill="hold" grpId="0" nodeType="withEffect">
                                  <p:stCondLst>
                                    <p:cond delay="0"/>
                                  </p:stCondLst>
                                  <p:childTnLst>
                                    <p:set>
                                      <p:cBhvr>
                                        <p:cTn id="57" dur="1" fill="hold">
                                          <p:stCondLst>
                                            <p:cond delay="0"/>
                                          </p:stCondLst>
                                        </p:cTn>
                                        <p:tgtEl>
                                          <p:spTgt spid="23"/>
                                        </p:tgtEl>
                                        <p:attrNameLst>
                                          <p:attrName>style.visibility</p:attrName>
                                        </p:attrNameLst>
                                      </p:cBhvr>
                                      <p:to>
                                        <p:strVal val="visible"/>
                                      </p:to>
                                    </p:set>
                                    <p:anim calcmode="lin" valueType="num">
                                      <p:cBhvr additive="base">
                                        <p:cTn id="58" dur="500" fill="hold"/>
                                        <p:tgtEl>
                                          <p:spTgt spid="23"/>
                                        </p:tgtEl>
                                        <p:attrNameLst>
                                          <p:attrName>ppt_x</p:attrName>
                                        </p:attrNameLst>
                                      </p:cBhvr>
                                      <p:tavLst>
                                        <p:tav tm="0">
                                          <p:val>
                                            <p:strVal val="1+#ppt_w/2"/>
                                          </p:val>
                                        </p:tav>
                                        <p:tav tm="100000">
                                          <p:val>
                                            <p:strVal val="#ppt_x"/>
                                          </p:val>
                                        </p:tav>
                                      </p:tavLst>
                                    </p:anim>
                                    <p:anim calcmode="lin" valueType="num">
                                      <p:cBhvr additive="base">
                                        <p:cTn id="59" dur="500" fill="hold"/>
                                        <p:tgtEl>
                                          <p:spTgt spid="23"/>
                                        </p:tgtEl>
                                        <p:attrNameLst>
                                          <p:attrName>ppt_y</p:attrName>
                                        </p:attrNameLst>
                                      </p:cBhvr>
                                      <p:tavLst>
                                        <p:tav tm="0">
                                          <p:val>
                                            <p:strVal val="#ppt_y"/>
                                          </p:val>
                                        </p:tav>
                                        <p:tav tm="100000">
                                          <p:val>
                                            <p:strVal val="#ppt_y"/>
                                          </p:val>
                                        </p:tav>
                                      </p:tavLst>
                                    </p:anim>
                                  </p:childTnLst>
                                </p:cTn>
                              </p:par>
                              <p:par>
                                <p:cTn id="60" presetID="53" presetClass="entr" presetSubtype="16" fill="hold" grpId="0" nodeType="withEffect">
                                  <p:stCondLst>
                                    <p:cond delay="0"/>
                                  </p:stCondLst>
                                  <p:childTnLst>
                                    <p:set>
                                      <p:cBhvr>
                                        <p:cTn id="61" dur="1" fill="hold">
                                          <p:stCondLst>
                                            <p:cond delay="0"/>
                                          </p:stCondLst>
                                        </p:cTn>
                                        <p:tgtEl>
                                          <p:spTgt spid="25"/>
                                        </p:tgtEl>
                                        <p:attrNameLst>
                                          <p:attrName>style.visibility</p:attrName>
                                        </p:attrNameLst>
                                      </p:cBhvr>
                                      <p:to>
                                        <p:strVal val="visible"/>
                                      </p:to>
                                    </p:set>
                                    <p:anim calcmode="lin" valueType="num">
                                      <p:cBhvr>
                                        <p:cTn id="62" dur="500" fill="hold"/>
                                        <p:tgtEl>
                                          <p:spTgt spid="25"/>
                                        </p:tgtEl>
                                        <p:attrNameLst>
                                          <p:attrName>ppt_w</p:attrName>
                                        </p:attrNameLst>
                                      </p:cBhvr>
                                      <p:tavLst>
                                        <p:tav tm="0">
                                          <p:val>
                                            <p:fltVal val="0"/>
                                          </p:val>
                                        </p:tav>
                                        <p:tav tm="100000">
                                          <p:val>
                                            <p:strVal val="#ppt_w"/>
                                          </p:val>
                                        </p:tav>
                                      </p:tavLst>
                                    </p:anim>
                                    <p:anim calcmode="lin" valueType="num">
                                      <p:cBhvr>
                                        <p:cTn id="63" dur="500" fill="hold"/>
                                        <p:tgtEl>
                                          <p:spTgt spid="25"/>
                                        </p:tgtEl>
                                        <p:attrNameLst>
                                          <p:attrName>ppt_h</p:attrName>
                                        </p:attrNameLst>
                                      </p:cBhvr>
                                      <p:tavLst>
                                        <p:tav tm="0">
                                          <p:val>
                                            <p:fltVal val="0"/>
                                          </p:val>
                                        </p:tav>
                                        <p:tav tm="100000">
                                          <p:val>
                                            <p:strVal val="#ppt_h"/>
                                          </p:val>
                                        </p:tav>
                                      </p:tavLst>
                                    </p:anim>
                                    <p:animEffect transition="in" filter="fade">
                                      <p:cBhvr>
                                        <p:cTn id="64" dur="500"/>
                                        <p:tgtEl>
                                          <p:spTgt spid="25"/>
                                        </p:tgtEl>
                                      </p:cBhvr>
                                    </p:animEffect>
                                  </p:childTnLst>
                                </p:cTn>
                              </p:par>
                              <p:par>
                                <p:cTn id="65" presetID="10" presetClass="entr" presetSubtype="0" fill="hold" grpId="0" nodeType="withEffect">
                                  <p:stCondLst>
                                    <p:cond delay="500"/>
                                  </p:stCondLst>
                                  <p:childTnLst>
                                    <p:set>
                                      <p:cBhvr>
                                        <p:cTn id="66" dur="1" fill="hold">
                                          <p:stCondLst>
                                            <p:cond delay="0"/>
                                          </p:stCondLst>
                                        </p:cTn>
                                        <p:tgtEl>
                                          <p:spTgt spid="24"/>
                                        </p:tgtEl>
                                        <p:attrNameLst>
                                          <p:attrName>style.visibility</p:attrName>
                                        </p:attrNameLst>
                                      </p:cBhvr>
                                      <p:to>
                                        <p:strVal val="visible"/>
                                      </p:to>
                                    </p:set>
                                    <p:animEffect transition="in" filter="fade">
                                      <p:cBhvr>
                                        <p:cTn id="67" dur="500"/>
                                        <p:tgtEl>
                                          <p:spTgt spid="24"/>
                                        </p:tgtEl>
                                      </p:cBhvr>
                                    </p:animEffect>
                                  </p:childTnLst>
                                </p:cTn>
                              </p:par>
                            </p:childTnLst>
                          </p:cTn>
                        </p:par>
                      </p:childTnLst>
                    </p:cTn>
                  </p:par>
                  <p:par>
                    <p:cTn id="68" fill="hold">
                      <p:stCondLst>
                        <p:cond delay="indefinite"/>
                      </p:stCondLst>
                      <p:childTnLst>
                        <p:par>
                          <p:cTn id="69" fill="hold">
                            <p:stCondLst>
                              <p:cond delay="0"/>
                            </p:stCondLst>
                            <p:childTnLst>
                              <p:par>
                                <p:cTn id="70" presetID="2" presetClass="entr" presetSubtype="8" fill="hold" grpId="0" nodeType="clickEffect">
                                  <p:stCondLst>
                                    <p:cond delay="0"/>
                                  </p:stCondLst>
                                  <p:childTnLst>
                                    <p:set>
                                      <p:cBhvr>
                                        <p:cTn id="71" dur="1" fill="hold">
                                          <p:stCondLst>
                                            <p:cond delay="0"/>
                                          </p:stCondLst>
                                        </p:cTn>
                                        <p:tgtEl>
                                          <p:spTgt spid="26"/>
                                        </p:tgtEl>
                                        <p:attrNameLst>
                                          <p:attrName>style.visibility</p:attrName>
                                        </p:attrNameLst>
                                      </p:cBhvr>
                                      <p:to>
                                        <p:strVal val="visible"/>
                                      </p:to>
                                    </p:set>
                                    <p:anim calcmode="lin" valueType="num">
                                      <p:cBhvr additive="base">
                                        <p:cTn id="72" dur="500" fill="hold"/>
                                        <p:tgtEl>
                                          <p:spTgt spid="26"/>
                                        </p:tgtEl>
                                        <p:attrNameLst>
                                          <p:attrName>ppt_x</p:attrName>
                                        </p:attrNameLst>
                                      </p:cBhvr>
                                      <p:tavLst>
                                        <p:tav tm="0">
                                          <p:val>
                                            <p:strVal val="0-#ppt_w/2"/>
                                          </p:val>
                                        </p:tav>
                                        <p:tav tm="100000">
                                          <p:val>
                                            <p:strVal val="#ppt_x"/>
                                          </p:val>
                                        </p:tav>
                                      </p:tavLst>
                                    </p:anim>
                                    <p:anim calcmode="lin" valueType="num">
                                      <p:cBhvr additive="base">
                                        <p:cTn id="73" dur="500" fill="hold"/>
                                        <p:tgtEl>
                                          <p:spTgt spid="26"/>
                                        </p:tgtEl>
                                        <p:attrNameLst>
                                          <p:attrName>ppt_y</p:attrName>
                                        </p:attrNameLst>
                                      </p:cBhvr>
                                      <p:tavLst>
                                        <p:tav tm="0">
                                          <p:val>
                                            <p:strVal val="#ppt_y"/>
                                          </p:val>
                                        </p:tav>
                                        <p:tav tm="100000">
                                          <p:val>
                                            <p:strVal val="#ppt_y"/>
                                          </p:val>
                                        </p:tav>
                                      </p:tavLst>
                                    </p:anim>
                                  </p:childTnLst>
                                </p:cTn>
                              </p:par>
                              <p:par>
                                <p:cTn id="74" presetID="2" presetClass="entr" presetSubtype="2" fill="hold" grpId="0" nodeType="withEffect">
                                  <p:stCondLst>
                                    <p:cond delay="0"/>
                                  </p:stCondLst>
                                  <p:childTnLst>
                                    <p:set>
                                      <p:cBhvr>
                                        <p:cTn id="75" dur="1" fill="hold">
                                          <p:stCondLst>
                                            <p:cond delay="0"/>
                                          </p:stCondLst>
                                        </p:cTn>
                                        <p:tgtEl>
                                          <p:spTgt spid="27"/>
                                        </p:tgtEl>
                                        <p:attrNameLst>
                                          <p:attrName>style.visibility</p:attrName>
                                        </p:attrNameLst>
                                      </p:cBhvr>
                                      <p:to>
                                        <p:strVal val="visible"/>
                                      </p:to>
                                    </p:set>
                                    <p:anim calcmode="lin" valueType="num">
                                      <p:cBhvr additive="base">
                                        <p:cTn id="76" dur="500" fill="hold"/>
                                        <p:tgtEl>
                                          <p:spTgt spid="27"/>
                                        </p:tgtEl>
                                        <p:attrNameLst>
                                          <p:attrName>ppt_x</p:attrName>
                                        </p:attrNameLst>
                                      </p:cBhvr>
                                      <p:tavLst>
                                        <p:tav tm="0">
                                          <p:val>
                                            <p:strVal val="1+#ppt_w/2"/>
                                          </p:val>
                                        </p:tav>
                                        <p:tav tm="100000">
                                          <p:val>
                                            <p:strVal val="#ppt_x"/>
                                          </p:val>
                                        </p:tav>
                                      </p:tavLst>
                                    </p:anim>
                                    <p:anim calcmode="lin" valueType="num">
                                      <p:cBhvr additive="base">
                                        <p:cTn id="77" dur="500" fill="hold"/>
                                        <p:tgtEl>
                                          <p:spTgt spid="27"/>
                                        </p:tgtEl>
                                        <p:attrNameLst>
                                          <p:attrName>ppt_y</p:attrName>
                                        </p:attrNameLst>
                                      </p:cBhvr>
                                      <p:tavLst>
                                        <p:tav tm="0">
                                          <p:val>
                                            <p:strVal val="#ppt_y"/>
                                          </p:val>
                                        </p:tav>
                                        <p:tav tm="100000">
                                          <p:val>
                                            <p:strVal val="#ppt_y"/>
                                          </p:val>
                                        </p:tav>
                                      </p:tavLst>
                                    </p:anim>
                                  </p:childTnLst>
                                </p:cTn>
                              </p:par>
                              <p:par>
                                <p:cTn id="78" presetID="53" presetClass="entr" presetSubtype="16" fill="hold" grpId="0" nodeType="withEffect">
                                  <p:stCondLst>
                                    <p:cond delay="0"/>
                                  </p:stCondLst>
                                  <p:childTnLst>
                                    <p:set>
                                      <p:cBhvr>
                                        <p:cTn id="79" dur="1" fill="hold">
                                          <p:stCondLst>
                                            <p:cond delay="0"/>
                                          </p:stCondLst>
                                        </p:cTn>
                                        <p:tgtEl>
                                          <p:spTgt spid="29"/>
                                        </p:tgtEl>
                                        <p:attrNameLst>
                                          <p:attrName>style.visibility</p:attrName>
                                        </p:attrNameLst>
                                      </p:cBhvr>
                                      <p:to>
                                        <p:strVal val="visible"/>
                                      </p:to>
                                    </p:set>
                                    <p:anim calcmode="lin" valueType="num">
                                      <p:cBhvr>
                                        <p:cTn id="80" dur="500" fill="hold"/>
                                        <p:tgtEl>
                                          <p:spTgt spid="29"/>
                                        </p:tgtEl>
                                        <p:attrNameLst>
                                          <p:attrName>ppt_w</p:attrName>
                                        </p:attrNameLst>
                                      </p:cBhvr>
                                      <p:tavLst>
                                        <p:tav tm="0">
                                          <p:val>
                                            <p:fltVal val="0"/>
                                          </p:val>
                                        </p:tav>
                                        <p:tav tm="100000">
                                          <p:val>
                                            <p:strVal val="#ppt_w"/>
                                          </p:val>
                                        </p:tav>
                                      </p:tavLst>
                                    </p:anim>
                                    <p:anim calcmode="lin" valueType="num">
                                      <p:cBhvr>
                                        <p:cTn id="81" dur="500" fill="hold"/>
                                        <p:tgtEl>
                                          <p:spTgt spid="29"/>
                                        </p:tgtEl>
                                        <p:attrNameLst>
                                          <p:attrName>ppt_h</p:attrName>
                                        </p:attrNameLst>
                                      </p:cBhvr>
                                      <p:tavLst>
                                        <p:tav tm="0">
                                          <p:val>
                                            <p:fltVal val="0"/>
                                          </p:val>
                                        </p:tav>
                                        <p:tav tm="100000">
                                          <p:val>
                                            <p:strVal val="#ppt_h"/>
                                          </p:val>
                                        </p:tav>
                                      </p:tavLst>
                                    </p:anim>
                                    <p:animEffect transition="in" filter="fade">
                                      <p:cBhvr>
                                        <p:cTn id="82" dur="500"/>
                                        <p:tgtEl>
                                          <p:spTgt spid="29"/>
                                        </p:tgtEl>
                                      </p:cBhvr>
                                    </p:animEffect>
                                  </p:childTnLst>
                                </p:cTn>
                              </p:par>
                              <p:par>
                                <p:cTn id="83" presetID="10" presetClass="entr" presetSubtype="0" fill="hold" grpId="0" nodeType="withEffect">
                                  <p:stCondLst>
                                    <p:cond delay="500"/>
                                  </p:stCondLst>
                                  <p:childTnLst>
                                    <p:set>
                                      <p:cBhvr>
                                        <p:cTn id="84" dur="1" fill="hold">
                                          <p:stCondLst>
                                            <p:cond delay="0"/>
                                          </p:stCondLst>
                                        </p:cTn>
                                        <p:tgtEl>
                                          <p:spTgt spid="28"/>
                                        </p:tgtEl>
                                        <p:attrNameLst>
                                          <p:attrName>style.visibility</p:attrName>
                                        </p:attrNameLst>
                                      </p:cBhvr>
                                      <p:to>
                                        <p:strVal val="visible"/>
                                      </p:to>
                                    </p:set>
                                    <p:animEffect transition="in" filter="fade">
                                      <p:cBhvr>
                                        <p:cTn id="85" dur="500"/>
                                        <p:tgtEl>
                                          <p:spTgt spid="28"/>
                                        </p:tgtEl>
                                      </p:cBhvr>
                                    </p:animEffect>
                                  </p:childTnLst>
                                </p:cTn>
                              </p:par>
                            </p:childTnLst>
                          </p:cTn>
                        </p:par>
                      </p:childTnLst>
                    </p:cTn>
                  </p:par>
                  <p:par>
                    <p:cTn id="86" fill="hold">
                      <p:stCondLst>
                        <p:cond delay="indefinite"/>
                      </p:stCondLst>
                      <p:childTnLst>
                        <p:par>
                          <p:cTn id="87" fill="hold">
                            <p:stCondLst>
                              <p:cond delay="0"/>
                            </p:stCondLst>
                            <p:childTnLst>
                              <p:par>
                                <p:cTn id="88" presetID="2" presetClass="entr" presetSubtype="8" fill="hold" grpId="0" nodeType="clickEffect">
                                  <p:stCondLst>
                                    <p:cond delay="0"/>
                                  </p:stCondLst>
                                  <p:childTnLst>
                                    <p:set>
                                      <p:cBhvr>
                                        <p:cTn id="89" dur="1" fill="hold">
                                          <p:stCondLst>
                                            <p:cond delay="0"/>
                                          </p:stCondLst>
                                        </p:cTn>
                                        <p:tgtEl>
                                          <p:spTgt spid="30"/>
                                        </p:tgtEl>
                                        <p:attrNameLst>
                                          <p:attrName>style.visibility</p:attrName>
                                        </p:attrNameLst>
                                      </p:cBhvr>
                                      <p:to>
                                        <p:strVal val="visible"/>
                                      </p:to>
                                    </p:set>
                                    <p:anim calcmode="lin" valueType="num">
                                      <p:cBhvr additive="base">
                                        <p:cTn id="90" dur="500" fill="hold"/>
                                        <p:tgtEl>
                                          <p:spTgt spid="30"/>
                                        </p:tgtEl>
                                        <p:attrNameLst>
                                          <p:attrName>ppt_x</p:attrName>
                                        </p:attrNameLst>
                                      </p:cBhvr>
                                      <p:tavLst>
                                        <p:tav tm="0">
                                          <p:val>
                                            <p:strVal val="0-#ppt_w/2"/>
                                          </p:val>
                                        </p:tav>
                                        <p:tav tm="100000">
                                          <p:val>
                                            <p:strVal val="#ppt_x"/>
                                          </p:val>
                                        </p:tav>
                                      </p:tavLst>
                                    </p:anim>
                                    <p:anim calcmode="lin" valueType="num">
                                      <p:cBhvr additive="base">
                                        <p:cTn id="91" dur="500" fill="hold"/>
                                        <p:tgtEl>
                                          <p:spTgt spid="30"/>
                                        </p:tgtEl>
                                        <p:attrNameLst>
                                          <p:attrName>ppt_y</p:attrName>
                                        </p:attrNameLst>
                                      </p:cBhvr>
                                      <p:tavLst>
                                        <p:tav tm="0">
                                          <p:val>
                                            <p:strVal val="#ppt_y"/>
                                          </p:val>
                                        </p:tav>
                                        <p:tav tm="100000">
                                          <p:val>
                                            <p:strVal val="#ppt_y"/>
                                          </p:val>
                                        </p:tav>
                                      </p:tavLst>
                                    </p:anim>
                                  </p:childTnLst>
                                </p:cTn>
                              </p:par>
                              <p:par>
                                <p:cTn id="92" presetID="2" presetClass="entr" presetSubtype="2" fill="hold" grpId="0" nodeType="withEffect">
                                  <p:stCondLst>
                                    <p:cond delay="0"/>
                                  </p:stCondLst>
                                  <p:childTnLst>
                                    <p:set>
                                      <p:cBhvr>
                                        <p:cTn id="93" dur="1" fill="hold">
                                          <p:stCondLst>
                                            <p:cond delay="0"/>
                                          </p:stCondLst>
                                        </p:cTn>
                                        <p:tgtEl>
                                          <p:spTgt spid="31"/>
                                        </p:tgtEl>
                                        <p:attrNameLst>
                                          <p:attrName>style.visibility</p:attrName>
                                        </p:attrNameLst>
                                      </p:cBhvr>
                                      <p:to>
                                        <p:strVal val="visible"/>
                                      </p:to>
                                    </p:set>
                                    <p:anim calcmode="lin" valueType="num">
                                      <p:cBhvr additive="base">
                                        <p:cTn id="94" dur="500" fill="hold"/>
                                        <p:tgtEl>
                                          <p:spTgt spid="31"/>
                                        </p:tgtEl>
                                        <p:attrNameLst>
                                          <p:attrName>ppt_x</p:attrName>
                                        </p:attrNameLst>
                                      </p:cBhvr>
                                      <p:tavLst>
                                        <p:tav tm="0">
                                          <p:val>
                                            <p:strVal val="1+#ppt_w/2"/>
                                          </p:val>
                                        </p:tav>
                                        <p:tav tm="100000">
                                          <p:val>
                                            <p:strVal val="#ppt_x"/>
                                          </p:val>
                                        </p:tav>
                                      </p:tavLst>
                                    </p:anim>
                                    <p:anim calcmode="lin" valueType="num">
                                      <p:cBhvr additive="base">
                                        <p:cTn id="95" dur="500" fill="hold"/>
                                        <p:tgtEl>
                                          <p:spTgt spid="31"/>
                                        </p:tgtEl>
                                        <p:attrNameLst>
                                          <p:attrName>ppt_y</p:attrName>
                                        </p:attrNameLst>
                                      </p:cBhvr>
                                      <p:tavLst>
                                        <p:tav tm="0">
                                          <p:val>
                                            <p:strVal val="#ppt_y"/>
                                          </p:val>
                                        </p:tav>
                                        <p:tav tm="100000">
                                          <p:val>
                                            <p:strVal val="#ppt_y"/>
                                          </p:val>
                                        </p:tav>
                                      </p:tavLst>
                                    </p:anim>
                                  </p:childTnLst>
                                </p:cTn>
                              </p:par>
                              <p:par>
                                <p:cTn id="96" presetID="53" presetClass="entr" presetSubtype="16" fill="hold" grpId="0" nodeType="withEffect">
                                  <p:stCondLst>
                                    <p:cond delay="0"/>
                                  </p:stCondLst>
                                  <p:childTnLst>
                                    <p:set>
                                      <p:cBhvr>
                                        <p:cTn id="97" dur="1" fill="hold">
                                          <p:stCondLst>
                                            <p:cond delay="0"/>
                                          </p:stCondLst>
                                        </p:cTn>
                                        <p:tgtEl>
                                          <p:spTgt spid="33"/>
                                        </p:tgtEl>
                                        <p:attrNameLst>
                                          <p:attrName>style.visibility</p:attrName>
                                        </p:attrNameLst>
                                      </p:cBhvr>
                                      <p:to>
                                        <p:strVal val="visible"/>
                                      </p:to>
                                    </p:set>
                                    <p:anim calcmode="lin" valueType="num">
                                      <p:cBhvr>
                                        <p:cTn id="98" dur="500" fill="hold"/>
                                        <p:tgtEl>
                                          <p:spTgt spid="33"/>
                                        </p:tgtEl>
                                        <p:attrNameLst>
                                          <p:attrName>ppt_w</p:attrName>
                                        </p:attrNameLst>
                                      </p:cBhvr>
                                      <p:tavLst>
                                        <p:tav tm="0">
                                          <p:val>
                                            <p:fltVal val="0"/>
                                          </p:val>
                                        </p:tav>
                                        <p:tav tm="100000">
                                          <p:val>
                                            <p:strVal val="#ppt_w"/>
                                          </p:val>
                                        </p:tav>
                                      </p:tavLst>
                                    </p:anim>
                                    <p:anim calcmode="lin" valueType="num">
                                      <p:cBhvr>
                                        <p:cTn id="99" dur="500" fill="hold"/>
                                        <p:tgtEl>
                                          <p:spTgt spid="33"/>
                                        </p:tgtEl>
                                        <p:attrNameLst>
                                          <p:attrName>ppt_h</p:attrName>
                                        </p:attrNameLst>
                                      </p:cBhvr>
                                      <p:tavLst>
                                        <p:tav tm="0">
                                          <p:val>
                                            <p:fltVal val="0"/>
                                          </p:val>
                                        </p:tav>
                                        <p:tav tm="100000">
                                          <p:val>
                                            <p:strVal val="#ppt_h"/>
                                          </p:val>
                                        </p:tav>
                                      </p:tavLst>
                                    </p:anim>
                                    <p:animEffect transition="in" filter="fade">
                                      <p:cBhvr>
                                        <p:cTn id="100" dur="500"/>
                                        <p:tgtEl>
                                          <p:spTgt spid="33"/>
                                        </p:tgtEl>
                                      </p:cBhvr>
                                    </p:animEffect>
                                  </p:childTnLst>
                                </p:cTn>
                              </p:par>
                              <p:par>
                                <p:cTn id="101" presetID="10" presetClass="entr" presetSubtype="0" fill="hold" grpId="0" nodeType="withEffect">
                                  <p:stCondLst>
                                    <p:cond delay="500"/>
                                  </p:stCondLst>
                                  <p:childTnLst>
                                    <p:set>
                                      <p:cBhvr>
                                        <p:cTn id="102" dur="1" fill="hold">
                                          <p:stCondLst>
                                            <p:cond delay="0"/>
                                          </p:stCondLst>
                                        </p:cTn>
                                        <p:tgtEl>
                                          <p:spTgt spid="32"/>
                                        </p:tgtEl>
                                        <p:attrNameLst>
                                          <p:attrName>style.visibility</p:attrName>
                                        </p:attrNameLst>
                                      </p:cBhvr>
                                      <p:to>
                                        <p:strVal val="visible"/>
                                      </p:to>
                                    </p:set>
                                    <p:animEffect transition="in" filter="fade">
                                      <p:cBhvr>
                                        <p:cTn id="103"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p:bldP spid="7" grpId="0"/>
      <p:bldP spid="8" grpId="0" animBg="1"/>
      <p:bldP spid="17" grpId="0" animBg="1"/>
      <p:bldP spid="18" grpId="0" animBg="1"/>
      <p:bldP spid="19" grpId="0"/>
      <p:bldP spid="20" grpId="0"/>
      <p:bldP spid="21" grpId="0" animBg="1"/>
      <p:bldP spid="22" grpId="0" animBg="1"/>
      <p:bldP spid="23" grpId="0"/>
      <p:bldP spid="24" grpId="0"/>
      <p:bldP spid="25" grpId="0" animBg="1"/>
      <p:bldP spid="26" grpId="0" animBg="1"/>
      <p:bldP spid="27" grpId="0"/>
      <p:bldP spid="28" grpId="0"/>
      <p:bldP spid="29" grpId="0" animBg="1"/>
      <p:bldP spid="30" grpId="0" animBg="1"/>
      <p:bldP spid="31" grpId="0"/>
      <p:bldP spid="32" grpId="0"/>
      <p:bldP spid="3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Employers' responsibilities</a:t>
            </a:r>
            <a:endParaRPr lang="en-GB" dirty="0"/>
          </a:p>
        </p:txBody>
      </p:sp>
      <p:sp>
        <p:nvSpPr>
          <p:cNvPr id="3" name="Content Placeholder 2"/>
          <p:cNvSpPr>
            <a:spLocks noGrp="1"/>
          </p:cNvSpPr>
          <p:nvPr>
            <p:ph idx="1"/>
          </p:nvPr>
        </p:nvSpPr>
        <p:spPr/>
        <p:txBody>
          <a:bodyPr/>
          <a:lstStyle/>
          <a:p>
            <a:pPr marL="0" indent="0">
              <a:buNone/>
            </a:pPr>
            <a:r>
              <a:rPr lang="en-ZA" sz="2000" dirty="0"/>
              <a:t>The Unemployment Insurance Act is a law which states that:</a:t>
            </a:r>
            <a:endParaRPr lang="en-ZA" sz="2000" dirty="0"/>
          </a:p>
          <a:p>
            <a:pPr marL="0" indent="0">
              <a:buNone/>
            </a:pPr>
            <a:endParaRPr lang="en-ZA" sz="2000" dirty="0"/>
          </a:p>
          <a:p>
            <a:endParaRPr lang="en-GB" sz="20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10.2</a:t>
            </a:r>
            <a:endParaRPr lang="en-GB" dirty="0">
              <a:solidFill>
                <a:schemeClr val="bg1">
                  <a:lumMod val="65000"/>
                </a:schemeClr>
              </a:solidFill>
            </a:endParaRPr>
          </a:p>
        </p:txBody>
      </p:sp>
      <p:grpSp>
        <p:nvGrpSpPr>
          <p:cNvPr id="21" name="Group 20"/>
          <p:cNvGrpSpPr/>
          <p:nvPr/>
        </p:nvGrpSpPr>
        <p:grpSpPr>
          <a:xfrm>
            <a:off x="3647661" y="2835178"/>
            <a:ext cx="4247804" cy="646331"/>
            <a:chOff x="3647661" y="2835178"/>
            <a:chExt cx="4247804" cy="646331"/>
          </a:xfrm>
        </p:grpSpPr>
        <p:sp>
          <p:nvSpPr>
            <p:cNvPr id="11" name="Rectangle 10"/>
            <p:cNvSpPr/>
            <p:nvPr/>
          </p:nvSpPr>
          <p:spPr>
            <a:xfrm>
              <a:off x="3647661" y="2931520"/>
              <a:ext cx="4247804"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3709197" y="2835178"/>
              <a:ext cx="4075044" cy="646331"/>
            </a:xfrm>
            <a:prstGeom prst="rect">
              <a:avLst/>
            </a:prstGeom>
            <a:noFill/>
          </p:spPr>
          <p:txBody>
            <a:bodyPr wrap="square" rtlCol="0">
              <a:spAutoFit/>
            </a:bodyPr>
            <a:lstStyle/>
            <a:p>
              <a:pPr algn="r">
                <a:spcBef>
                  <a:spcPts val="300"/>
                </a:spcBef>
              </a:pPr>
              <a:r>
                <a:rPr lang="en-ZA" sz="2800" b="1" dirty="0" smtClean="0">
                  <a:solidFill>
                    <a:schemeClr val="bg1"/>
                  </a:solidFill>
                </a:rPr>
                <a:t>“Every </a:t>
              </a:r>
              <a:r>
                <a:rPr lang="en-ZA" sz="3600" b="1" i="1" dirty="0">
                  <a:solidFill>
                    <a:schemeClr val="bg1"/>
                  </a:solidFill>
                </a:rPr>
                <a:t>employer</a:t>
              </a:r>
              <a:r>
                <a:rPr lang="en-ZA" sz="2800" b="1" i="1" dirty="0">
                  <a:solidFill>
                    <a:schemeClr val="bg1"/>
                  </a:solidFill>
                </a:rPr>
                <a:t> </a:t>
              </a:r>
              <a:r>
                <a:rPr lang="en-ZA" sz="2800" b="1" dirty="0">
                  <a:solidFill>
                    <a:schemeClr val="bg1"/>
                  </a:solidFill>
                </a:rPr>
                <a:t>has </a:t>
              </a:r>
              <a:r>
                <a:rPr lang="en-ZA" sz="2800" b="1" dirty="0" smtClean="0">
                  <a:solidFill>
                    <a:schemeClr val="bg1"/>
                  </a:solidFill>
                </a:rPr>
                <a:t>to</a:t>
              </a:r>
              <a:endParaRPr lang="en-ZA" sz="3600" b="1" i="1" dirty="0">
                <a:solidFill>
                  <a:schemeClr val="bg1"/>
                </a:solidFill>
              </a:endParaRPr>
            </a:p>
          </p:txBody>
        </p:sp>
      </p:grpSp>
      <p:pic>
        <p:nvPicPr>
          <p:cNvPr id="15" name="Picture 14"/>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959795" y="2424272"/>
            <a:ext cx="2576709" cy="3044640"/>
          </a:xfrm>
          <a:prstGeom prst="rect">
            <a:avLst/>
          </a:prstGeom>
          <a:noFill/>
          <a:ln>
            <a:noFill/>
          </a:ln>
        </p:spPr>
      </p:pic>
      <p:grpSp>
        <p:nvGrpSpPr>
          <p:cNvPr id="19" name="Group 18"/>
          <p:cNvGrpSpPr/>
          <p:nvPr/>
        </p:nvGrpSpPr>
        <p:grpSpPr>
          <a:xfrm>
            <a:off x="3678249" y="4093419"/>
            <a:ext cx="4204348" cy="646331"/>
            <a:chOff x="3678249" y="4093419"/>
            <a:chExt cx="4204348" cy="646331"/>
          </a:xfrm>
        </p:grpSpPr>
        <p:sp>
          <p:nvSpPr>
            <p:cNvPr id="14" name="Rectangle 13"/>
            <p:cNvSpPr/>
            <p:nvPr/>
          </p:nvSpPr>
          <p:spPr>
            <a:xfrm>
              <a:off x="4114800" y="4157213"/>
              <a:ext cx="3767797"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TextBox 15"/>
            <p:cNvSpPr txBox="1"/>
            <p:nvPr/>
          </p:nvSpPr>
          <p:spPr>
            <a:xfrm>
              <a:off x="3678249" y="4093419"/>
              <a:ext cx="4075044" cy="646331"/>
            </a:xfrm>
            <a:prstGeom prst="rect">
              <a:avLst/>
            </a:prstGeom>
            <a:noFill/>
          </p:spPr>
          <p:txBody>
            <a:bodyPr wrap="square" rtlCol="0">
              <a:spAutoFit/>
            </a:bodyPr>
            <a:lstStyle/>
            <a:p>
              <a:pPr algn="r">
                <a:spcBef>
                  <a:spcPts val="300"/>
                </a:spcBef>
              </a:pPr>
              <a:r>
                <a:rPr lang="en-ZA" sz="3600" b="1" i="1" dirty="0" smtClean="0">
                  <a:solidFill>
                    <a:schemeClr val="bg1"/>
                  </a:solidFill>
                </a:rPr>
                <a:t>employee </a:t>
              </a:r>
              <a:r>
                <a:rPr lang="en-ZA" sz="2800" b="1" dirty="0" smtClean="0">
                  <a:solidFill>
                    <a:schemeClr val="bg1"/>
                  </a:solidFill>
                </a:rPr>
                <a:t>for </a:t>
              </a:r>
              <a:r>
                <a:rPr lang="en-ZA" sz="3600" b="1" i="1" dirty="0">
                  <a:solidFill>
                    <a:schemeClr val="bg1"/>
                  </a:solidFill>
                </a:rPr>
                <a:t>UIF</a:t>
              </a:r>
              <a:r>
                <a:rPr lang="en-ZA" sz="3600" b="1" i="1" dirty="0" smtClean="0">
                  <a:solidFill>
                    <a:schemeClr val="bg1"/>
                  </a:solidFill>
                </a:rPr>
                <a:t>.”</a:t>
              </a:r>
              <a:endParaRPr lang="en-ZA" sz="3600" b="1" i="1" dirty="0">
                <a:solidFill>
                  <a:schemeClr val="bg1"/>
                </a:solidFill>
              </a:endParaRPr>
            </a:p>
          </p:txBody>
        </p:sp>
      </p:grpSp>
      <p:grpSp>
        <p:nvGrpSpPr>
          <p:cNvPr id="20" name="Group 19"/>
          <p:cNvGrpSpPr/>
          <p:nvPr/>
        </p:nvGrpSpPr>
        <p:grpSpPr>
          <a:xfrm>
            <a:off x="3714980" y="3451248"/>
            <a:ext cx="4180484" cy="646331"/>
            <a:chOff x="3714980" y="3451248"/>
            <a:chExt cx="4180484" cy="646331"/>
          </a:xfrm>
        </p:grpSpPr>
        <p:sp>
          <p:nvSpPr>
            <p:cNvPr id="13" name="Rectangle 12"/>
            <p:cNvSpPr/>
            <p:nvPr/>
          </p:nvSpPr>
          <p:spPr>
            <a:xfrm>
              <a:off x="5227983" y="3546020"/>
              <a:ext cx="2667481" cy="522992"/>
            </a:xfrm>
            <a:prstGeom prst="rect">
              <a:avLst/>
            </a:prstGeom>
            <a:solidFill>
              <a:srgbClr val="9DCC4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p:cNvSpPr txBox="1"/>
            <p:nvPr/>
          </p:nvSpPr>
          <p:spPr>
            <a:xfrm>
              <a:off x="3714980" y="3451248"/>
              <a:ext cx="4075044" cy="646331"/>
            </a:xfrm>
            <a:prstGeom prst="rect">
              <a:avLst/>
            </a:prstGeom>
            <a:noFill/>
          </p:spPr>
          <p:txBody>
            <a:bodyPr wrap="square" rtlCol="0">
              <a:spAutoFit/>
            </a:bodyPr>
            <a:lstStyle/>
            <a:p>
              <a:pPr algn="r">
                <a:spcBef>
                  <a:spcPts val="300"/>
                </a:spcBef>
              </a:pPr>
              <a:r>
                <a:rPr lang="en-ZA" sz="3600" b="1" i="1" dirty="0" smtClean="0">
                  <a:solidFill>
                    <a:schemeClr val="bg1"/>
                  </a:solidFill>
                </a:rPr>
                <a:t>register</a:t>
              </a:r>
              <a:r>
                <a:rPr lang="en-ZA" sz="2800" b="1" dirty="0" smtClean="0">
                  <a:solidFill>
                    <a:schemeClr val="bg1"/>
                  </a:solidFill>
                </a:rPr>
                <a:t> each</a:t>
              </a:r>
              <a:endParaRPr lang="en-ZA" sz="3600" b="1" i="1" dirty="0">
                <a:solidFill>
                  <a:schemeClr val="bg1"/>
                </a:solidFill>
              </a:endParaRPr>
            </a:p>
          </p:txBody>
        </p:sp>
      </p:gr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044" y="2643692"/>
            <a:ext cx="3089346" cy="238251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5"/>
                                        </p:tgtEl>
                                      </p:cBhvr>
                                    </p:animEffect>
                                    <p:set>
                                      <p:cBhvr>
                                        <p:cTn id="7" dur="1" fill="hold">
                                          <p:stCondLst>
                                            <p:cond delay="499"/>
                                          </p:stCondLst>
                                        </p:cTn>
                                        <p:tgtEl>
                                          <p:spTgt spid="15"/>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8" fill="hold" nodeType="clickEffect">
                                  <p:stCondLst>
                                    <p:cond delay="0"/>
                                  </p:stCondLst>
                                  <p:childTnLst>
                                    <p:set>
                                      <p:cBhvr>
                                        <p:cTn id="17" dur="1" fill="hold">
                                          <p:stCondLst>
                                            <p:cond delay="0"/>
                                          </p:stCondLst>
                                        </p:cTn>
                                        <p:tgtEl>
                                          <p:spTgt spid="21"/>
                                        </p:tgtEl>
                                        <p:attrNameLst>
                                          <p:attrName>style.visibility</p:attrName>
                                        </p:attrNameLst>
                                      </p:cBhvr>
                                      <p:to>
                                        <p:strVal val="visible"/>
                                      </p:to>
                                    </p:set>
                                    <p:anim calcmode="lin" valueType="num">
                                      <p:cBhvr additive="base">
                                        <p:cTn id="18" dur="500" fill="hold"/>
                                        <p:tgtEl>
                                          <p:spTgt spid="21"/>
                                        </p:tgtEl>
                                        <p:attrNameLst>
                                          <p:attrName>ppt_x</p:attrName>
                                        </p:attrNameLst>
                                      </p:cBhvr>
                                      <p:tavLst>
                                        <p:tav tm="0">
                                          <p:val>
                                            <p:strVal val="0-#ppt_w/2"/>
                                          </p:val>
                                        </p:tav>
                                        <p:tav tm="100000">
                                          <p:val>
                                            <p:strVal val="#ppt_x"/>
                                          </p:val>
                                        </p:tav>
                                      </p:tavLst>
                                    </p:anim>
                                    <p:anim calcmode="lin" valueType="num">
                                      <p:cBhvr additive="base">
                                        <p:cTn id="19"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8" fill="hold" nodeType="clickEffect">
                                  <p:stCondLst>
                                    <p:cond delay="0"/>
                                  </p:stCondLst>
                                  <p:childTnLst>
                                    <p:set>
                                      <p:cBhvr>
                                        <p:cTn id="23" dur="1" fill="hold">
                                          <p:stCondLst>
                                            <p:cond delay="0"/>
                                          </p:stCondLst>
                                        </p:cTn>
                                        <p:tgtEl>
                                          <p:spTgt spid="20"/>
                                        </p:tgtEl>
                                        <p:attrNameLst>
                                          <p:attrName>style.visibility</p:attrName>
                                        </p:attrNameLst>
                                      </p:cBhvr>
                                      <p:to>
                                        <p:strVal val="visible"/>
                                      </p:to>
                                    </p:set>
                                    <p:anim calcmode="lin" valueType="num">
                                      <p:cBhvr additive="base">
                                        <p:cTn id="24" dur="500" fill="hold"/>
                                        <p:tgtEl>
                                          <p:spTgt spid="20"/>
                                        </p:tgtEl>
                                        <p:attrNameLst>
                                          <p:attrName>ppt_x</p:attrName>
                                        </p:attrNameLst>
                                      </p:cBhvr>
                                      <p:tavLst>
                                        <p:tav tm="0">
                                          <p:val>
                                            <p:strVal val="0-#ppt_w/2"/>
                                          </p:val>
                                        </p:tav>
                                        <p:tav tm="100000">
                                          <p:val>
                                            <p:strVal val="#ppt_x"/>
                                          </p:val>
                                        </p:tav>
                                      </p:tavLst>
                                    </p:anim>
                                    <p:anim calcmode="lin" valueType="num">
                                      <p:cBhvr additive="base">
                                        <p:cTn id="25"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8" fill="hold" nodeType="clickEffect">
                                  <p:stCondLst>
                                    <p:cond delay="0"/>
                                  </p:stCondLst>
                                  <p:childTnLst>
                                    <p:set>
                                      <p:cBhvr>
                                        <p:cTn id="29" dur="1" fill="hold">
                                          <p:stCondLst>
                                            <p:cond delay="0"/>
                                          </p:stCondLst>
                                        </p:cTn>
                                        <p:tgtEl>
                                          <p:spTgt spid="19"/>
                                        </p:tgtEl>
                                        <p:attrNameLst>
                                          <p:attrName>style.visibility</p:attrName>
                                        </p:attrNameLst>
                                      </p:cBhvr>
                                      <p:to>
                                        <p:strVal val="visible"/>
                                      </p:to>
                                    </p:set>
                                    <p:anim calcmode="lin" valueType="num">
                                      <p:cBhvr additive="base">
                                        <p:cTn id="30" dur="500" fill="hold"/>
                                        <p:tgtEl>
                                          <p:spTgt spid="19"/>
                                        </p:tgtEl>
                                        <p:attrNameLst>
                                          <p:attrName>ppt_x</p:attrName>
                                        </p:attrNameLst>
                                      </p:cBhvr>
                                      <p:tavLst>
                                        <p:tav tm="0">
                                          <p:val>
                                            <p:strVal val="0-#ppt_w/2"/>
                                          </p:val>
                                        </p:tav>
                                        <p:tav tm="100000">
                                          <p:val>
                                            <p:strVal val="#ppt_x"/>
                                          </p:val>
                                        </p:tav>
                                      </p:tavLst>
                                    </p:anim>
                                    <p:anim calcmode="lin" valueType="num">
                                      <p:cBhvr additive="base">
                                        <p:cTn id="31" dur="5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1" cstate="print">
            <a:extLst>
              <a:ext uri="{28A0092B-C50C-407E-A947-70E740481C1C}">
                <a14:useLocalDpi xmlns:a14="http://schemas.microsoft.com/office/drawing/2010/main" val="0"/>
              </a:ext>
            </a:extLst>
          </a:blip>
          <a:srcRect l="28341" t="21938" r="24354" b="31691"/>
          <a:stretch>
            <a:fillRect/>
          </a:stretch>
        </p:blipFill>
        <p:spPr>
          <a:xfrm>
            <a:off x="626636" y="1817237"/>
            <a:ext cx="977166" cy="1010861"/>
          </a:xfrm>
          <a:prstGeom prst="rect">
            <a:avLst/>
          </a:prstGeom>
        </p:spPr>
      </p:pic>
      <p:sp>
        <p:nvSpPr>
          <p:cNvPr id="8" name="Content Placeholder 2"/>
          <p:cNvSpPr txBox="1"/>
          <p:nvPr/>
        </p:nvSpPr>
        <p:spPr>
          <a:xfrm>
            <a:off x="2019682" y="1707832"/>
            <a:ext cx="5893436" cy="381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ZA" sz="2000" dirty="0" err="1"/>
              <a:t>Magdaline’s</a:t>
            </a:r>
            <a:r>
              <a:rPr lang="en-ZA" sz="2000" dirty="0"/>
              <a:t> payslip showed that her gross income for August 2017 </a:t>
            </a:r>
            <a:r>
              <a:rPr lang="en-ZA" sz="2000" dirty="0" smtClean="0"/>
              <a:t>was R13 </a:t>
            </a:r>
            <a:r>
              <a:rPr lang="en-ZA" sz="2000" dirty="0"/>
              <a:t>345,00.</a:t>
            </a:r>
            <a:endParaRPr lang="en-ZA" sz="2000" dirty="0"/>
          </a:p>
          <a:p>
            <a:endParaRPr lang="en-ZA" sz="2000" dirty="0"/>
          </a:p>
          <a:p>
            <a:pPr marL="342900" indent="-342900">
              <a:buAutoNum type="arabicPeriod"/>
            </a:pPr>
            <a:r>
              <a:rPr lang="en-ZA" sz="2000" dirty="0"/>
              <a:t>Calculate the amount her employer had to deduct for UIF payment</a:t>
            </a:r>
            <a:r>
              <a:rPr lang="en-ZA" sz="2000" dirty="0" smtClean="0"/>
              <a:t>.</a:t>
            </a:r>
            <a:endParaRPr lang="en-ZA" sz="2000" dirty="0" smtClean="0"/>
          </a:p>
          <a:p>
            <a:pPr marL="342900" indent="-342900">
              <a:buAutoNum type="arabicPeriod"/>
            </a:pPr>
            <a:r>
              <a:rPr lang="en-ZA" sz="2000" dirty="0" smtClean="0"/>
              <a:t>Show that her employer submitted R266,90 to the fund.</a:t>
            </a:r>
            <a:endParaRPr lang="en-ZA" sz="2000" b="1" dirty="0"/>
          </a:p>
        </p:txBody>
      </p:sp>
      <p:sp>
        <p:nvSpPr>
          <p:cNvPr id="2" name="Title 1"/>
          <p:cNvSpPr>
            <a:spLocks noGrp="1"/>
          </p:cNvSpPr>
          <p:nvPr>
            <p:ph type="title"/>
          </p:nvPr>
        </p:nvSpPr>
        <p:spPr/>
        <p:txBody>
          <a:bodyPr/>
          <a:lstStyle/>
          <a:p>
            <a:r>
              <a:rPr lang="en-ZA" dirty="0" smtClean="0"/>
              <a:t>Example 10.4 page 207 </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10.2</a:t>
            </a:r>
            <a:endParaRPr lang="en-GB"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Working with value added tax and unemployment insurance</a:t>
            </a:r>
            <a:endParaRPr lang="en-GB" dirty="0"/>
          </a:p>
        </p:txBody>
      </p:sp>
      <p:sp>
        <p:nvSpPr>
          <p:cNvPr id="3" name="Text Placeholder 2"/>
          <p:cNvSpPr>
            <a:spLocks noGrp="1"/>
          </p:cNvSpPr>
          <p:nvPr>
            <p:ph type="body" idx="1"/>
          </p:nvPr>
        </p:nvSpPr>
        <p:spPr/>
        <p:txBody>
          <a:bodyPr/>
          <a:lstStyle/>
          <a:p>
            <a:r>
              <a:rPr lang="en-ZA" sz="3200" dirty="0"/>
              <a:t>Module </a:t>
            </a:r>
            <a:r>
              <a:rPr lang="en-ZA" sz="3200" dirty="0" smtClean="0"/>
              <a:t>10</a:t>
            </a:r>
            <a:endParaRPr lang="en-GB"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10.4 page 207 </a:t>
            </a:r>
            <a:r>
              <a:rPr lang="en-ZA" sz="3200" dirty="0"/>
              <a:t>continued ...</a:t>
            </a:r>
            <a:endParaRPr lang="en-GB" sz="3200" dirty="0"/>
          </a:p>
        </p:txBody>
      </p:sp>
      <p:sp>
        <p:nvSpPr>
          <p:cNvPr id="4" name="Text Placeholder 3"/>
          <p:cNvSpPr>
            <a:spLocks noGrp="1"/>
          </p:cNvSpPr>
          <p:nvPr>
            <p:ph type="body" sz="quarter" idx="10"/>
          </p:nvPr>
        </p:nvSpPr>
        <p:spPr>
          <a:xfrm>
            <a:off x="380874" y="945198"/>
            <a:ext cx="7905751" cy="301871"/>
          </a:xfrm>
        </p:spPr>
        <p:txBody>
          <a:bodyPr/>
          <a:lstStyle/>
          <a:p>
            <a:r>
              <a:rPr lang="en-GB" dirty="0">
                <a:solidFill>
                  <a:schemeClr val="bg1">
                    <a:lumMod val="65000"/>
                  </a:schemeClr>
                </a:solidFill>
              </a:rPr>
              <a:t>Unit </a:t>
            </a:r>
            <a:r>
              <a:rPr lang="en-GB" dirty="0" smtClean="0">
                <a:solidFill>
                  <a:schemeClr val="bg1">
                    <a:lumMod val="65000"/>
                  </a:schemeClr>
                </a:solidFill>
              </a:rPr>
              <a:t>10.2</a:t>
            </a:r>
            <a:endParaRPr lang="en-GB" dirty="0">
              <a:solidFill>
                <a:schemeClr val="bg1">
                  <a:lumMod val="65000"/>
                </a:schemeClr>
              </a:solidFill>
            </a:endParaRPr>
          </a:p>
        </p:txBody>
      </p:sp>
      <p:sp>
        <p:nvSpPr>
          <p:cNvPr id="5" name="Rectangle 4"/>
          <p:cNvSpPr/>
          <p:nvPr/>
        </p:nvSpPr>
        <p:spPr>
          <a:xfrm>
            <a:off x="861646" y="1358995"/>
            <a:ext cx="7202854" cy="466239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6" name="Group 5"/>
          <p:cNvGrpSpPr/>
          <p:nvPr/>
        </p:nvGrpSpPr>
        <p:grpSpPr>
          <a:xfrm>
            <a:off x="352501" y="1521403"/>
            <a:ext cx="1525437" cy="1416679"/>
            <a:chOff x="352501" y="1521403"/>
            <a:chExt cx="1525437" cy="1416679"/>
          </a:xfrm>
        </p:grpSpPr>
        <p:sp>
          <p:nvSpPr>
            <p:cNvPr id="7" name="Rectangle 6"/>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p:cNvPicPr>
              <a:picLocks noChangeAspect="1"/>
            </p:cNvPicPr>
            <p:nvPr/>
          </p:nvPicPr>
          <p:blipFill rotWithShape="1">
            <a:blip r:embed="rId1"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9" name="TextBox 8"/>
          <p:cNvSpPr txBox="1"/>
          <p:nvPr/>
        </p:nvSpPr>
        <p:spPr>
          <a:xfrm>
            <a:off x="2000484" y="1745124"/>
            <a:ext cx="5964421" cy="2553335"/>
          </a:xfrm>
          <a:prstGeom prst="rect">
            <a:avLst/>
          </a:prstGeom>
          <a:noFill/>
        </p:spPr>
        <p:txBody>
          <a:bodyPr wrap="square" rtlCol="0">
            <a:spAutoFit/>
          </a:bodyPr>
          <a:lstStyle/>
          <a:p>
            <a:pPr marL="268605" indent="-268605">
              <a:buAutoNum type="arabicPeriod"/>
            </a:pPr>
            <a:r>
              <a:rPr lang="pt-BR" sz="2000" dirty="0"/>
              <a:t>1% × R13 345,00 = R133,45</a:t>
            </a:r>
            <a:endParaRPr lang="pt-BR" sz="2000" dirty="0"/>
          </a:p>
          <a:p>
            <a:pPr marL="268605" indent="-268605">
              <a:buAutoNum type="arabicPeriod"/>
            </a:pPr>
            <a:endParaRPr lang="pt-BR" sz="2000" dirty="0"/>
          </a:p>
          <a:p>
            <a:pPr marL="268605" indent="-268605">
              <a:buFont typeface="+mj-lt"/>
              <a:buAutoNum type="arabicPeriod"/>
            </a:pPr>
            <a:r>
              <a:rPr lang="en-ZA" sz="2000" dirty="0" smtClean="0"/>
              <a:t>The </a:t>
            </a:r>
            <a:r>
              <a:rPr lang="en-ZA" sz="2000" dirty="0"/>
              <a:t>employer also had to contribute 1% of Magdalene’s salary towards UIF</a:t>
            </a:r>
            <a:r>
              <a:rPr lang="en-ZA" sz="2000" dirty="0" smtClean="0"/>
              <a:t>.</a:t>
            </a:r>
            <a:endParaRPr lang="en-ZA" sz="2000" dirty="0" smtClean="0"/>
          </a:p>
          <a:p>
            <a:pPr marL="268605" indent="-268605">
              <a:buFont typeface="+mj-lt"/>
              <a:buAutoNum type="arabicPeriod"/>
            </a:pPr>
            <a:endParaRPr lang="en-ZA" sz="2000" dirty="0"/>
          </a:p>
          <a:p>
            <a:pPr marL="265430"/>
            <a:r>
              <a:rPr lang="en-ZA" sz="2000" dirty="0"/>
              <a:t>Employee’s contribution + employer’s contribution </a:t>
            </a:r>
            <a:r>
              <a:rPr lang="en-ZA" sz="2000" dirty="0" smtClean="0"/>
              <a:t>  </a:t>
            </a:r>
            <a:endParaRPr lang="en-ZA" sz="2000" dirty="0" smtClean="0"/>
          </a:p>
          <a:p>
            <a:pPr marL="265430"/>
            <a:r>
              <a:rPr lang="en-ZA" sz="2000" dirty="0" smtClean="0"/>
              <a:t>= </a:t>
            </a:r>
            <a:r>
              <a:rPr lang="en-ZA" sz="2000" dirty="0"/>
              <a:t>R133,45 + </a:t>
            </a:r>
            <a:r>
              <a:rPr lang="en-ZA" sz="2000" dirty="0" smtClean="0"/>
              <a:t>R133,45</a:t>
            </a:r>
            <a:r>
              <a:rPr lang="en-ZA" sz="2000" dirty="0"/>
              <a:t>				</a:t>
            </a:r>
            <a:endParaRPr lang="en-ZA" sz="2000" dirty="0" smtClean="0"/>
          </a:p>
          <a:p>
            <a:pPr marL="268605"/>
            <a:r>
              <a:rPr lang="en-ZA" sz="2000" dirty="0" smtClean="0"/>
              <a:t>= </a:t>
            </a:r>
            <a:r>
              <a:rPr lang="en-ZA" sz="2000" dirty="0"/>
              <a:t>R266,90</a:t>
            </a:r>
            <a:endParaRPr lang="en-ZA" sz="2000" dirty="0"/>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143499"/>
            <a:ext cx="2756432" cy="32570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2" end="2"/>
                                            </p:txEl>
                                          </p:spTgt>
                                        </p:tgtEl>
                                        <p:attrNameLst>
                                          <p:attrName>style.visibility</p:attrName>
                                        </p:attrNameLst>
                                      </p:cBhvr>
                                      <p:to>
                                        <p:strVal val="visible"/>
                                      </p:to>
                                    </p:set>
                                    <p:animEffect transition="in" filter="fade">
                                      <p:cBhvr>
                                        <p:cTn id="28" dur="500"/>
                                        <p:tgtEl>
                                          <p:spTgt spid="9">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4" end="4"/>
                                            </p:txEl>
                                          </p:spTgt>
                                        </p:tgtEl>
                                        <p:attrNameLst>
                                          <p:attrName>style.visibility</p:attrName>
                                        </p:attrNameLst>
                                      </p:cBhvr>
                                      <p:to>
                                        <p:strVal val="visible"/>
                                      </p:to>
                                    </p:set>
                                    <p:animEffect transition="in" filter="fade">
                                      <p:cBhvr>
                                        <p:cTn id="33" dur="500"/>
                                        <p:tgtEl>
                                          <p:spTgt spid="9">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xEl>
                                              <p:pRg st="5" end="5"/>
                                            </p:txEl>
                                          </p:spTgt>
                                        </p:tgtEl>
                                        <p:attrNameLst>
                                          <p:attrName>style.visibility</p:attrName>
                                        </p:attrNameLst>
                                      </p:cBhvr>
                                      <p:to>
                                        <p:strVal val="visible"/>
                                      </p:to>
                                    </p:set>
                                    <p:animEffect transition="in" filter="fade">
                                      <p:cBhvr>
                                        <p:cTn id="38" dur="500"/>
                                        <p:tgtEl>
                                          <p:spTgt spid="9">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xEl>
                                              <p:pRg st="6" end="6"/>
                                            </p:txEl>
                                          </p:spTgt>
                                        </p:tgtEl>
                                        <p:attrNameLst>
                                          <p:attrName>style.visibility</p:attrName>
                                        </p:attrNameLst>
                                      </p:cBhvr>
                                      <p:to>
                                        <p:strVal val="visible"/>
                                      </p:to>
                                    </p:set>
                                    <p:animEffect transition="in" filter="fade">
                                      <p:cBhvr>
                                        <p:cTn id="43" dur="500"/>
                                        <p:tgtEl>
                                          <p:spTgt spid="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smtClean="0"/>
              <a:t>Unit 10.2 </a:t>
            </a:r>
            <a:endParaRPr lang="en-ZA" dirty="0"/>
          </a:p>
        </p:txBody>
      </p:sp>
      <p:sp>
        <p:nvSpPr>
          <p:cNvPr id="3" name="Content Placeholder 2"/>
          <p:cNvSpPr>
            <a:spLocks noGrp="1"/>
          </p:cNvSpPr>
          <p:nvPr>
            <p:ph sz="quarter" idx="10"/>
          </p:nvPr>
        </p:nvSpPr>
        <p:spPr/>
        <p:txBody>
          <a:bodyPr/>
          <a:lstStyle/>
          <a:p>
            <a:r>
              <a:rPr lang="en-ZA" dirty="0" smtClean="0"/>
              <a:t>Exercise 10.2</a:t>
            </a:r>
            <a:endParaRPr lang="en-ZA" dirty="0"/>
          </a:p>
        </p:txBody>
      </p:sp>
      <p:sp>
        <p:nvSpPr>
          <p:cNvPr id="4" name="Text Placeholder 3"/>
          <p:cNvSpPr>
            <a:spLocks noGrp="1"/>
          </p:cNvSpPr>
          <p:nvPr>
            <p:ph type="body" idx="11"/>
          </p:nvPr>
        </p:nvSpPr>
        <p:spPr/>
        <p:txBody>
          <a:bodyPr/>
          <a:lstStyle/>
          <a:p>
            <a:r>
              <a:rPr lang="en-US" altLang="en-US" dirty="0"/>
              <a:t>Complete </a:t>
            </a:r>
            <a:r>
              <a:rPr lang="en-US" altLang="en-US" b="1" dirty="0"/>
              <a:t>Exercise </a:t>
            </a:r>
            <a:r>
              <a:rPr lang="en-US" altLang="en-US" b="1" dirty="0" smtClean="0"/>
              <a:t>10.2 </a:t>
            </a:r>
            <a:r>
              <a:rPr lang="en-US" altLang="en-US" dirty="0"/>
              <a:t>on </a:t>
            </a:r>
            <a:r>
              <a:rPr lang="en-US" altLang="en-US" b="1" dirty="0"/>
              <a:t>page </a:t>
            </a:r>
            <a:r>
              <a:rPr lang="en-US" altLang="en-US" b="1" dirty="0" smtClean="0"/>
              <a:t>2</a:t>
            </a:r>
            <a:r>
              <a:rPr lang="en-ZA" altLang="en-US" b="1" dirty="0" smtClean="0"/>
              <a:t>07</a:t>
            </a:r>
            <a:r>
              <a:rPr lang="en-US" altLang="en-US" b="1" dirty="0" smtClean="0"/>
              <a:t> </a:t>
            </a:r>
            <a:r>
              <a:rPr lang="en-US" altLang="en-US" dirty="0"/>
              <a:t>of your Student’s Book</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sz="4200" dirty="0"/>
              <a:t>Reading and interpreting </a:t>
            </a:r>
            <a:r>
              <a:rPr lang="en-ZA" sz="4200" dirty="0" smtClean="0"/>
              <a:t>payslips</a:t>
            </a:r>
            <a:endParaRPr lang="en-GB" sz="4200" dirty="0"/>
          </a:p>
        </p:txBody>
      </p:sp>
      <p:pic>
        <p:nvPicPr>
          <p:cNvPr id="5" name="Content Placeholder 4"/>
          <p:cNvPicPr>
            <a:picLocks noGrp="1" noChangeAspect="1"/>
          </p:cNvPicPr>
          <p:nvPr>
            <p:ph idx="1"/>
          </p:nvPr>
        </p:nvPicPr>
        <p:blipFill>
          <a:blip r:embed="rId1" cstate="print">
            <a:extLst>
              <a:ext uri="{28A0092B-C50C-407E-A947-70E740481C1C}">
                <a14:useLocalDpi xmlns:a14="http://schemas.microsoft.com/office/drawing/2010/main" val="0"/>
              </a:ext>
            </a:extLst>
          </a:blip>
          <a:stretch>
            <a:fillRect/>
          </a:stretch>
        </p:blipFill>
        <p:spPr>
          <a:xfrm>
            <a:off x="499409" y="1958033"/>
            <a:ext cx="5006868" cy="3602283"/>
          </a:xfrm>
        </p:spPr>
      </p:pic>
      <p:sp>
        <p:nvSpPr>
          <p:cNvPr id="4" name="Text Placeholder 3"/>
          <p:cNvSpPr>
            <a:spLocks noGrp="1"/>
          </p:cNvSpPr>
          <p:nvPr>
            <p:ph type="body" sz="quarter" idx="10"/>
          </p:nvPr>
        </p:nvSpPr>
        <p:spPr>
          <a:xfrm>
            <a:off x="380874" y="1027776"/>
            <a:ext cx="7905751" cy="301871"/>
          </a:xfrm>
        </p:spPr>
        <p:txBody>
          <a:bodyPr/>
          <a:lstStyle/>
          <a:p>
            <a:r>
              <a:rPr lang="en-GB" dirty="0"/>
              <a:t>Unit </a:t>
            </a:r>
            <a:r>
              <a:rPr lang="en-GB" dirty="0" smtClean="0"/>
              <a:t>10.3</a:t>
            </a:r>
            <a:endParaRPr lang="en-GB" dirty="0"/>
          </a:p>
        </p:txBody>
      </p:sp>
      <p:sp>
        <p:nvSpPr>
          <p:cNvPr id="7" name="TextBox 6"/>
          <p:cNvSpPr txBox="1"/>
          <p:nvPr/>
        </p:nvSpPr>
        <p:spPr>
          <a:xfrm>
            <a:off x="6997598" y="2226700"/>
            <a:ext cx="966752" cy="584775"/>
          </a:xfrm>
          <a:prstGeom prst="rect">
            <a:avLst/>
          </a:prstGeom>
          <a:noFill/>
          <a:ln w="19050">
            <a:solidFill>
              <a:srgbClr val="0D9293"/>
            </a:solidFill>
          </a:ln>
        </p:spPr>
        <p:txBody>
          <a:bodyPr wrap="square" rtlCol="0">
            <a:spAutoFit/>
          </a:bodyPr>
          <a:lstStyle/>
          <a:p>
            <a:r>
              <a:rPr lang="en-GB" sz="1600" dirty="0" smtClean="0"/>
              <a:t>Period </a:t>
            </a:r>
            <a:r>
              <a:rPr lang="en-GB" sz="1600" dirty="0"/>
              <a:t>of payment </a:t>
            </a:r>
            <a:endParaRPr lang="en-GB" sz="1600" dirty="0"/>
          </a:p>
        </p:txBody>
      </p:sp>
      <p:sp>
        <p:nvSpPr>
          <p:cNvPr id="8" name="TextBox 7"/>
          <p:cNvSpPr txBox="1"/>
          <p:nvPr/>
        </p:nvSpPr>
        <p:spPr>
          <a:xfrm>
            <a:off x="6773878" y="3583329"/>
            <a:ext cx="803626" cy="584775"/>
          </a:xfrm>
          <a:prstGeom prst="rect">
            <a:avLst/>
          </a:prstGeom>
          <a:noFill/>
          <a:ln w="19050">
            <a:solidFill>
              <a:srgbClr val="0D9293"/>
            </a:solidFill>
          </a:ln>
        </p:spPr>
        <p:txBody>
          <a:bodyPr wrap="square" rtlCol="0">
            <a:spAutoFit/>
          </a:bodyPr>
          <a:lstStyle/>
          <a:p>
            <a:r>
              <a:rPr lang="en-GB" sz="1600" dirty="0" smtClean="0"/>
              <a:t>PAYE </a:t>
            </a:r>
            <a:r>
              <a:rPr lang="en-GB" sz="1600" dirty="0"/>
              <a:t>UIF </a:t>
            </a:r>
            <a:endParaRPr lang="en-GB" sz="1600" dirty="0"/>
          </a:p>
        </p:txBody>
      </p:sp>
      <p:sp>
        <p:nvSpPr>
          <p:cNvPr id="9" name="TextBox 8"/>
          <p:cNvSpPr txBox="1"/>
          <p:nvPr/>
        </p:nvSpPr>
        <p:spPr>
          <a:xfrm>
            <a:off x="5763125" y="4483818"/>
            <a:ext cx="1412566" cy="338554"/>
          </a:xfrm>
          <a:prstGeom prst="rect">
            <a:avLst/>
          </a:prstGeom>
          <a:noFill/>
          <a:ln w="19050">
            <a:solidFill>
              <a:srgbClr val="0D9293"/>
            </a:solidFill>
          </a:ln>
        </p:spPr>
        <p:txBody>
          <a:bodyPr wrap="none" rtlCol="0">
            <a:spAutoFit/>
          </a:bodyPr>
          <a:lstStyle/>
          <a:p>
            <a:r>
              <a:rPr lang="en-GB" sz="1600" dirty="0" smtClean="0"/>
              <a:t>All </a:t>
            </a:r>
            <a:r>
              <a:rPr lang="en-GB" sz="1600" dirty="0"/>
              <a:t>deductions </a:t>
            </a:r>
            <a:endParaRPr lang="en-GB" sz="1600" dirty="0"/>
          </a:p>
        </p:txBody>
      </p:sp>
      <p:sp>
        <p:nvSpPr>
          <p:cNvPr id="10" name="TextBox 9"/>
          <p:cNvSpPr txBox="1"/>
          <p:nvPr/>
        </p:nvSpPr>
        <p:spPr>
          <a:xfrm>
            <a:off x="5763125" y="5136092"/>
            <a:ext cx="2468946" cy="1077218"/>
          </a:xfrm>
          <a:prstGeom prst="rect">
            <a:avLst/>
          </a:prstGeom>
          <a:noFill/>
          <a:ln w="19050">
            <a:solidFill>
              <a:srgbClr val="0D9293"/>
            </a:solidFill>
          </a:ln>
        </p:spPr>
        <p:txBody>
          <a:bodyPr wrap="none" rtlCol="0">
            <a:spAutoFit/>
          </a:bodyPr>
          <a:lstStyle/>
          <a:p>
            <a:r>
              <a:rPr lang="en-GB" sz="1600" dirty="0" smtClean="0"/>
              <a:t>Other </a:t>
            </a:r>
            <a:r>
              <a:rPr lang="en-GB" sz="1600" dirty="0"/>
              <a:t>possible deductions: </a:t>
            </a:r>
            <a:endParaRPr lang="en-GB" sz="1600" dirty="0" smtClean="0"/>
          </a:p>
          <a:p>
            <a:pPr marL="179705" indent="-179705">
              <a:buFont typeface="Arial" panose="020B0604020202020204" pitchFamily="34" charset="0"/>
              <a:buChar char="•"/>
            </a:pPr>
            <a:r>
              <a:rPr lang="en-GB" sz="1600" dirty="0" smtClean="0"/>
              <a:t>Medical </a:t>
            </a:r>
            <a:r>
              <a:rPr lang="en-GB" sz="1600" dirty="0"/>
              <a:t>aid contribution </a:t>
            </a:r>
            <a:endParaRPr lang="en-GB" sz="1600" dirty="0" smtClean="0"/>
          </a:p>
          <a:p>
            <a:pPr marL="179705" indent="-179705">
              <a:buFont typeface="Arial" panose="020B0604020202020204" pitchFamily="34" charset="0"/>
              <a:buChar char="•"/>
            </a:pPr>
            <a:r>
              <a:rPr lang="en-GB" sz="1600" dirty="0" smtClean="0"/>
              <a:t>Pension </a:t>
            </a:r>
            <a:r>
              <a:rPr lang="en-GB" sz="1600" dirty="0"/>
              <a:t>contribution </a:t>
            </a:r>
            <a:endParaRPr lang="en-GB" sz="1600" dirty="0" smtClean="0"/>
          </a:p>
          <a:p>
            <a:pPr marL="179705" indent="-179705">
              <a:buFont typeface="Arial" panose="020B0604020202020204" pitchFamily="34" charset="0"/>
              <a:buChar char="•"/>
            </a:pPr>
            <a:r>
              <a:rPr lang="en-GB" sz="1600" dirty="0" smtClean="0"/>
              <a:t>Loan </a:t>
            </a:r>
            <a:r>
              <a:rPr lang="en-GB" sz="1600" dirty="0"/>
              <a:t>repayments </a:t>
            </a:r>
            <a:endParaRPr lang="en-GB" sz="1600" dirty="0"/>
          </a:p>
        </p:txBody>
      </p:sp>
      <p:sp>
        <p:nvSpPr>
          <p:cNvPr id="11" name="TextBox 10"/>
          <p:cNvSpPr txBox="1"/>
          <p:nvPr/>
        </p:nvSpPr>
        <p:spPr>
          <a:xfrm>
            <a:off x="2754862" y="5700358"/>
            <a:ext cx="1310808" cy="338554"/>
          </a:xfrm>
          <a:prstGeom prst="rect">
            <a:avLst/>
          </a:prstGeom>
          <a:noFill/>
          <a:ln w="19050">
            <a:solidFill>
              <a:srgbClr val="0D9293"/>
            </a:solidFill>
          </a:ln>
        </p:spPr>
        <p:txBody>
          <a:bodyPr wrap="none" rtlCol="0">
            <a:spAutoFit/>
          </a:bodyPr>
          <a:lstStyle/>
          <a:p>
            <a:r>
              <a:rPr lang="en-ZA" sz="1600" dirty="0" smtClean="0"/>
              <a:t>Nett earnings</a:t>
            </a:r>
            <a:endParaRPr lang="en-GB" sz="1600" dirty="0"/>
          </a:p>
        </p:txBody>
      </p:sp>
      <p:sp>
        <p:nvSpPr>
          <p:cNvPr id="12" name="TextBox 11"/>
          <p:cNvSpPr txBox="1"/>
          <p:nvPr/>
        </p:nvSpPr>
        <p:spPr>
          <a:xfrm>
            <a:off x="788506" y="5697740"/>
            <a:ext cx="1547190" cy="338554"/>
          </a:xfrm>
          <a:prstGeom prst="rect">
            <a:avLst/>
          </a:prstGeom>
          <a:noFill/>
          <a:ln w="19050">
            <a:solidFill>
              <a:srgbClr val="0D9293"/>
            </a:solidFill>
          </a:ln>
        </p:spPr>
        <p:txBody>
          <a:bodyPr wrap="square" rtlCol="0">
            <a:spAutoFit/>
          </a:bodyPr>
          <a:lstStyle/>
          <a:p>
            <a:pPr algn="ctr"/>
            <a:r>
              <a:rPr lang="en-ZA" sz="1600" dirty="0" smtClean="0"/>
              <a:t>Gross earnings</a:t>
            </a:r>
            <a:endParaRPr lang="en-GB" sz="1600" dirty="0"/>
          </a:p>
        </p:txBody>
      </p:sp>
      <p:cxnSp>
        <p:nvCxnSpPr>
          <p:cNvPr id="14" name="Straight Arrow Connector 13"/>
          <p:cNvCxnSpPr>
            <a:stCxn id="12" idx="0"/>
          </p:cNvCxnSpPr>
          <p:nvPr/>
        </p:nvCxnSpPr>
        <p:spPr>
          <a:xfrm flipV="1">
            <a:off x="1562101" y="4184650"/>
            <a:ext cx="1848165" cy="151309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3667114" y="5371665"/>
            <a:ext cx="0" cy="326075"/>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9" idx="1"/>
          </p:cNvCxnSpPr>
          <p:nvPr/>
        </p:nvCxnSpPr>
        <p:spPr>
          <a:xfrm flipH="1">
            <a:off x="5506277" y="4653095"/>
            <a:ext cx="256848"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7" idx="1"/>
          </p:cNvCxnSpPr>
          <p:nvPr/>
        </p:nvCxnSpPr>
        <p:spPr>
          <a:xfrm rot="10800000" flipV="1">
            <a:off x="5506278" y="2519088"/>
            <a:ext cx="1491320" cy="1273994"/>
          </a:xfrm>
          <a:prstGeom prst="bentConnector3">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6977102" y="4184650"/>
            <a:ext cx="0" cy="299168"/>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6988633" y="4822372"/>
            <a:ext cx="0" cy="299168"/>
          </a:xfrm>
          <a:prstGeom prst="straightConnector1">
            <a:avLst/>
          </a:prstGeom>
          <a:ln w="19050">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27" name="Picture 2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330629"/>
            <a:ext cx="2756432" cy="32570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p:cTn id="18" dur="500" fill="hold"/>
                                        <p:tgtEl>
                                          <p:spTgt spid="12"/>
                                        </p:tgtEl>
                                        <p:attrNameLst>
                                          <p:attrName>ppt_w</p:attrName>
                                        </p:attrNameLst>
                                      </p:cBhvr>
                                      <p:tavLst>
                                        <p:tav tm="0">
                                          <p:val>
                                            <p:fltVal val="0"/>
                                          </p:val>
                                        </p:tav>
                                        <p:tav tm="100000">
                                          <p:val>
                                            <p:strVal val="#ppt_w"/>
                                          </p:val>
                                        </p:tav>
                                      </p:tavLst>
                                    </p:anim>
                                    <p:anim calcmode="lin" valueType="num">
                                      <p:cBhvr>
                                        <p:cTn id="19" dur="500" fill="hold"/>
                                        <p:tgtEl>
                                          <p:spTgt spid="12"/>
                                        </p:tgtEl>
                                        <p:attrNameLst>
                                          <p:attrName>ppt_h</p:attrName>
                                        </p:attrNameLst>
                                      </p:cBhvr>
                                      <p:tavLst>
                                        <p:tav tm="0">
                                          <p:val>
                                            <p:fltVal val="0"/>
                                          </p:val>
                                        </p:tav>
                                        <p:tav tm="100000">
                                          <p:val>
                                            <p:strVal val="#ppt_h"/>
                                          </p:val>
                                        </p:tav>
                                      </p:tavLst>
                                    </p:anim>
                                    <p:animEffect transition="in" filter="fade">
                                      <p:cBhvr>
                                        <p:cTn id="20" dur="500"/>
                                        <p:tgtEl>
                                          <p:spTgt spid="12"/>
                                        </p:tgtEl>
                                      </p:cBhvr>
                                    </p:animEffect>
                                  </p:childTnLst>
                                </p:cTn>
                              </p:par>
                              <p:par>
                                <p:cTn id="21" presetID="22" presetClass="entr" presetSubtype="4"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wipe(down)">
                                      <p:cBhvr>
                                        <p:cTn id="23" dur="500"/>
                                        <p:tgtEl>
                                          <p:spTgt spid="14"/>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par>
                                <p:cTn id="31" presetID="22" presetClass="entr" presetSubtype="4" fill="hold" nodeType="with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wipe(down)">
                                      <p:cBhvr>
                                        <p:cTn id="33" dur="500"/>
                                        <p:tgtEl>
                                          <p:spTgt spid="15"/>
                                        </p:tgtEl>
                                      </p:cBhvr>
                                    </p:animEffect>
                                  </p:childTnLst>
                                </p:cTn>
                              </p:par>
                            </p:childTnLst>
                          </p:cTn>
                        </p:par>
                      </p:childTnLst>
                    </p:cTn>
                  </p:par>
                  <p:par>
                    <p:cTn id="34" fill="hold">
                      <p:stCondLst>
                        <p:cond delay="indefinite"/>
                      </p:stCondLst>
                      <p:childTnLst>
                        <p:par>
                          <p:cTn id="35" fill="hold">
                            <p:stCondLst>
                              <p:cond delay="0"/>
                            </p:stCondLst>
                            <p:childTnLst>
                              <p:par>
                                <p:cTn id="36" presetID="53" presetClass="entr" presetSubtype="16" fill="hold" grpId="0" nodeType="clickEffect">
                                  <p:stCondLst>
                                    <p:cond delay="0"/>
                                  </p:stCondLst>
                                  <p:childTnLst>
                                    <p:set>
                                      <p:cBhvr>
                                        <p:cTn id="37" dur="1" fill="hold">
                                          <p:stCondLst>
                                            <p:cond delay="0"/>
                                          </p:stCondLst>
                                        </p:cTn>
                                        <p:tgtEl>
                                          <p:spTgt spid="7"/>
                                        </p:tgtEl>
                                        <p:attrNameLst>
                                          <p:attrName>style.visibility</p:attrName>
                                        </p:attrNameLst>
                                      </p:cBhvr>
                                      <p:to>
                                        <p:strVal val="visible"/>
                                      </p:to>
                                    </p:set>
                                    <p:anim calcmode="lin" valueType="num">
                                      <p:cBhvr>
                                        <p:cTn id="38" dur="500" fill="hold"/>
                                        <p:tgtEl>
                                          <p:spTgt spid="7"/>
                                        </p:tgtEl>
                                        <p:attrNameLst>
                                          <p:attrName>ppt_w</p:attrName>
                                        </p:attrNameLst>
                                      </p:cBhvr>
                                      <p:tavLst>
                                        <p:tav tm="0">
                                          <p:val>
                                            <p:fltVal val="0"/>
                                          </p:val>
                                        </p:tav>
                                        <p:tav tm="100000">
                                          <p:val>
                                            <p:strVal val="#ppt_w"/>
                                          </p:val>
                                        </p:tav>
                                      </p:tavLst>
                                    </p:anim>
                                    <p:anim calcmode="lin" valueType="num">
                                      <p:cBhvr>
                                        <p:cTn id="39" dur="500" fill="hold"/>
                                        <p:tgtEl>
                                          <p:spTgt spid="7"/>
                                        </p:tgtEl>
                                        <p:attrNameLst>
                                          <p:attrName>ppt_h</p:attrName>
                                        </p:attrNameLst>
                                      </p:cBhvr>
                                      <p:tavLst>
                                        <p:tav tm="0">
                                          <p:val>
                                            <p:fltVal val="0"/>
                                          </p:val>
                                        </p:tav>
                                        <p:tav tm="100000">
                                          <p:val>
                                            <p:strVal val="#ppt_h"/>
                                          </p:val>
                                        </p:tav>
                                      </p:tavLst>
                                    </p:anim>
                                    <p:animEffect transition="in" filter="fade">
                                      <p:cBhvr>
                                        <p:cTn id="40" dur="500"/>
                                        <p:tgtEl>
                                          <p:spTgt spid="7"/>
                                        </p:tgtEl>
                                      </p:cBhvr>
                                    </p:animEffect>
                                  </p:childTnLst>
                                </p:cTn>
                              </p:par>
                              <p:par>
                                <p:cTn id="41" presetID="22" presetClass="entr" presetSubtype="2" fill="hold" nodeType="withEffect">
                                  <p:stCondLst>
                                    <p:cond delay="0"/>
                                  </p:stCondLst>
                                  <p:childTnLst>
                                    <p:set>
                                      <p:cBhvr>
                                        <p:cTn id="42" dur="1" fill="hold">
                                          <p:stCondLst>
                                            <p:cond delay="0"/>
                                          </p:stCondLst>
                                        </p:cTn>
                                        <p:tgtEl>
                                          <p:spTgt spid="22"/>
                                        </p:tgtEl>
                                        <p:attrNameLst>
                                          <p:attrName>style.visibility</p:attrName>
                                        </p:attrNameLst>
                                      </p:cBhvr>
                                      <p:to>
                                        <p:strVal val="visible"/>
                                      </p:to>
                                    </p:set>
                                    <p:animEffect transition="in" filter="wipe(right)">
                                      <p:cBhvr>
                                        <p:cTn id="43" dur="500"/>
                                        <p:tgtEl>
                                          <p:spTgt spid="22"/>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9"/>
                                        </p:tgtEl>
                                        <p:attrNameLst>
                                          <p:attrName>style.visibility</p:attrName>
                                        </p:attrNameLst>
                                      </p:cBhvr>
                                      <p:to>
                                        <p:strVal val="visible"/>
                                      </p:to>
                                    </p:set>
                                    <p:anim calcmode="lin" valueType="num">
                                      <p:cBhvr>
                                        <p:cTn id="48" dur="500" fill="hold"/>
                                        <p:tgtEl>
                                          <p:spTgt spid="9"/>
                                        </p:tgtEl>
                                        <p:attrNameLst>
                                          <p:attrName>ppt_w</p:attrName>
                                        </p:attrNameLst>
                                      </p:cBhvr>
                                      <p:tavLst>
                                        <p:tav tm="0">
                                          <p:val>
                                            <p:fltVal val="0"/>
                                          </p:val>
                                        </p:tav>
                                        <p:tav tm="100000">
                                          <p:val>
                                            <p:strVal val="#ppt_w"/>
                                          </p:val>
                                        </p:tav>
                                      </p:tavLst>
                                    </p:anim>
                                    <p:anim calcmode="lin" valueType="num">
                                      <p:cBhvr>
                                        <p:cTn id="49" dur="500" fill="hold"/>
                                        <p:tgtEl>
                                          <p:spTgt spid="9"/>
                                        </p:tgtEl>
                                        <p:attrNameLst>
                                          <p:attrName>ppt_h</p:attrName>
                                        </p:attrNameLst>
                                      </p:cBhvr>
                                      <p:tavLst>
                                        <p:tav tm="0">
                                          <p:val>
                                            <p:fltVal val="0"/>
                                          </p:val>
                                        </p:tav>
                                        <p:tav tm="100000">
                                          <p:val>
                                            <p:strVal val="#ppt_h"/>
                                          </p:val>
                                        </p:tav>
                                      </p:tavLst>
                                    </p:anim>
                                    <p:animEffect transition="in" filter="fade">
                                      <p:cBhvr>
                                        <p:cTn id="50" dur="500"/>
                                        <p:tgtEl>
                                          <p:spTgt spid="9"/>
                                        </p:tgtEl>
                                      </p:cBhvr>
                                    </p:animEffect>
                                  </p:childTnLst>
                                </p:cTn>
                              </p:par>
                              <p:par>
                                <p:cTn id="51" presetID="22" presetClass="entr" presetSubtype="2" fill="hold"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right)">
                                      <p:cBhvr>
                                        <p:cTn id="53" dur="500"/>
                                        <p:tgtEl>
                                          <p:spTgt spid="18"/>
                                        </p:tgtEl>
                                      </p:cBhvr>
                                    </p:animEffect>
                                  </p:childTnLst>
                                </p:cTn>
                              </p:par>
                            </p:childTnLst>
                          </p:cTn>
                        </p:par>
                      </p:childTnLst>
                    </p:cTn>
                  </p:par>
                  <p:par>
                    <p:cTn id="54" fill="hold">
                      <p:stCondLst>
                        <p:cond delay="indefinite"/>
                      </p:stCondLst>
                      <p:childTnLst>
                        <p:par>
                          <p:cTn id="55" fill="hold">
                            <p:stCondLst>
                              <p:cond delay="0"/>
                            </p:stCondLst>
                            <p:childTnLst>
                              <p:par>
                                <p:cTn id="56" presetID="53" presetClass="entr" presetSubtype="16" fill="hold" nodeType="clickEffect">
                                  <p:stCondLst>
                                    <p:cond delay="0"/>
                                  </p:stCondLst>
                                  <p:childTnLst>
                                    <p:set>
                                      <p:cBhvr>
                                        <p:cTn id="57" dur="1" fill="hold">
                                          <p:stCondLst>
                                            <p:cond delay="0"/>
                                          </p:stCondLst>
                                        </p:cTn>
                                        <p:tgtEl>
                                          <p:spTgt spid="25"/>
                                        </p:tgtEl>
                                        <p:attrNameLst>
                                          <p:attrName>style.visibility</p:attrName>
                                        </p:attrNameLst>
                                      </p:cBhvr>
                                      <p:to>
                                        <p:strVal val="visible"/>
                                      </p:to>
                                    </p:set>
                                    <p:anim calcmode="lin" valueType="num">
                                      <p:cBhvr>
                                        <p:cTn id="58" dur="500" fill="hold"/>
                                        <p:tgtEl>
                                          <p:spTgt spid="25"/>
                                        </p:tgtEl>
                                        <p:attrNameLst>
                                          <p:attrName>ppt_w</p:attrName>
                                        </p:attrNameLst>
                                      </p:cBhvr>
                                      <p:tavLst>
                                        <p:tav tm="0">
                                          <p:val>
                                            <p:fltVal val="0"/>
                                          </p:val>
                                        </p:tav>
                                        <p:tav tm="100000">
                                          <p:val>
                                            <p:strVal val="#ppt_w"/>
                                          </p:val>
                                        </p:tav>
                                      </p:tavLst>
                                    </p:anim>
                                    <p:anim calcmode="lin" valueType="num">
                                      <p:cBhvr>
                                        <p:cTn id="59" dur="500" fill="hold"/>
                                        <p:tgtEl>
                                          <p:spTgt spid="25"/>
                                        </p:tgtEl>
                                        <p:attrNameLst>
                                          <p:attrName>ppt_h</p:attrName>
                                        </p:attrNameLst>
                                      </p:cBhvr>
                                      <p:tavLst>
                                        <p:tav tm="0">
                                          <p:val>
                                            <p:fltVal val="0"/>
                                          </p:val>
                                        </p:tav>
                                        <p:tav tm="100000">
                                          <p:val>
                                            <p:strVal val="#ppt_h"/>
                                          </p:val>
                                        </p:tav>
                                      </p:tavLst>
                                    </p:anim>
                                    <p:animEffect transition="in" filter="fade">
                                      <p:cBhvr>
                                        <p:cTn id="60" dur="500"/>
                                        <p:tgtEl>
                                          <p:spTgt spid="25"/>
                                        </p:tgtEl>
                                      </p:cBhvr>
                                    </p:animEffect>
                                  </p:childTnLst>
                                </p:cTn>
                              </p:par>
                              <p:par>
                                <p:cTn id="61" presetID="53" presetClass="entr" presetSubtype="16" fill="hold" grpId="0" nodeType="withEffect">
                                  <p:stCondLst>
                                    <p:cond delay="0"/>
                                  </p:stCondLst>
                                  <p:childTnLst>
                                    <p:set>
                                      <p:cBhvr>
                                        <p:cTn id="62" dur="1" fill="hold">
                                          <p:stCondLst>
                                            <p:cond delay="0"/>
                                          </p:stCondLst>
                                        </p:cTn>
                                        <p:tgtEl>
                                          <p:spTgt spid="8"/>
                                        </p:tgtEl>
                                        <p:attrNameLst>
                                          <p:attrName>style.visibility</p:attrName>
                                        </p:attrNameLst>
                                      </p:cBhvr>
                                      <p:to>
                                        <p:strVal val="visible"/>
                                      </p:to>
                                    </p:set>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fltVal val="0"/>
                                          </p:val>
                                        </p:tav>
                                        <p:tav tm="100000">
                                          <p:val>
                                            <p:strVal val="#ppt_h"/>
                                          </p:val>
                                        </p:tav>
                                      </p:tavLst>
                                    </p:anim>
                                    <p:animEffect transition="in" filter="fade">
                                      <p:cBhvr>
                                        <p:cTn id="65" dur="500"/>
                                        <p:tgtEl>
                                          <p:spTgt spid="8"/>
                                        </p:tgtEl>
                                      </p:cBhvr>
                                    </p:animEffect>
                                  </p:childTnLst>
                                </p:cTn>
                              </p:par>
                            </p:childTnLst>
                          </p:cTn>
                        </p:par>
                      </p:childTnLst>
                    </p:cTn>
                  </p:par>
                  <p:par>
                    <p:cTn id="66" fill="hold">
                      <p:stCondLst>
                        <p:cond delay="indefinite"/>
                      </p:stCondLst>
                      <p:childTnLst>
                        <p:par>
                          <p:cTn id="67" fill="hold">
                            <p:stCondLst>
                              <p:cond delay="0"/>
                            </p:stCondLst>
                            <p:childTnLst>
                              <p:par>
                                <p:cTn id="68" presetID="53" presetClass="entr" presetSubtype="16" fill="hold" nodeType="clickEffect">
                                  <p:stCondLst>
                                    <p:cond delay="0"/>
                                  </p:stCondLst>
                                  <p:childTnLst>
                                    <p:set>
                                      <p:cBhvr>
                                        <p:cTn id="69" dur="1" fill="hold">
                                          <p:stCondLst>
                                            <p:cond delay="0"/>
                                          </p:stCondLst>
                                        </p:cTn>
                                        <p:tgtEl>
                                          <p:spTgt spid="26"/>
                                        </p:tgtEl>
                                        <p:attrNameLst>
                                          <p:attrName>style.visibility</p:attrName>
                                        </p:attrNameLst>
                                      </p:cBhvr>
                                      <p:to>
                                        <p:strVal val="visible"/>
                                      </p:to>
                                    </p:set>
                                    <p:anim calcmode="lin" valueType="num">
                                      <p:cBhvr>
                                        <p:cTn id="70" dur="500" fill="hold"/>
                                        <p:tgtEl>
                                          <p:spTgt spid="26"/>
                                        </p:tgtEl>
                                        <p:attrNameLst>
                                          <p:attrName>ppt_w</p:attrName>
                                        </p:attrNameLst>
                                      </p:cBhvr>
                                      <p:tavLst>
                                        <p:tav tm="0">
                                          <p:val>
                                            <p:fltVal val="0"/>
                                          </p:val>
                                        </p:tav>
                                        <p:tav tm="100000">
                                          <p:val>
                                            <p:strVal val="#ppt_w"/>
                                          </p:val>
                                        </p:tav>
                                      </p:tavLst>
                                    </p:anim>
                                    <p:anim calcmode="lin" valueType="num">
                                      <p:cBhvr>
                                        <p:cTn id="71" dur="500" fill="hold"/>
                                        <p:tgtEl>
                                          <p:spTgt spid="26"/>
                                        </p:tgtEl>
                                        <p:attrNameLst>
                                          <p:attrName>ppt_h</p:attrName>
                                        </p:attrNameLst>
                                      </p:cBhvr>
                                      <p:tavLst>
                                        <p:tav tm="0">
                                          <p:val>
                                            <p:fltVal val="0"/>
                                          </p:val>
                                        </p:tav>
                                        <p:tav tm="100000">
                                          <p:val>
                                            <p:strVal val="#ppt_h"/>
                                          </p:val>
                                        </p:tav>
                                      </p:tavLst>
                                    </p:anim>
                                    <p:animEffect transition="in" filter="fade">
                                      <p:cBhvr>
                                        <p:cTn id="72" dur="500"/>
                                        <p:tgtEl>
                                          <p:spTgt spid="26"/>
                                        </p:tgtEl>
                                      </p:cBhvr>
                                    </p:animEffect>
                                  </p:childTnLst>
                                </p:cTn>
                              </p:par>
                              <p:par>
                                <p:cTn id="73" presetID="53" presetClass="entr" presetSubtype="16" fill="hold" grpId="0" nodeType="withEffect">
                                  <p:stCondLst>
                                    <p:cond delay="0"/>
                                  </p:stCondLst>
                                  <p:childTnLst>
                                    <p:set>
                                      <p:cBhvr>
                                        <p:cTn id="74" dur="1" fill="hold">
                                          <p:stCondLst>
                                            <p:cond delay="0"/>
                                          </p:stCondLst>
                                        </p:cTn>
                                        <p:tgtEl>
                                          <p:spTgt spid="10"/>
                                        </p:tgtEl>
                                        <p:attrNameLst>
                                          <p:attrName>style.visibility</p:attrName>
                                        </p:attrNameLst>
                                      </p:cBhvr>
                                      <p:to>
                                        <p:strVal val="visible"/>
                                      </p:to>
                                    </p:set>
                                    <p:anim calcmode="lin" valueType="num">
                                      <p:cBhvr>
                                        <p:cTn id="75" dur="500" fill="hold"/>
                                        <p:tgtEl>
                                          <p:spTgt spid="10"/>
                                        </p:tgtEl>
                                        <p:attrNameLst>
                                          <p:attrName>ppt_w</p:attrName>
                                        </p:attrNameLst>
                                      </p:cBhvr>
                                      <p:tavLst>
                                        <p:tav tm="0">
                                          <p:val>
                                            <p:fltVal val="0"/>
                                          </p:val>
                                        </p:tav>
                                        <p:tav tm="100000">
                                          <p:val>
                                            <p:strVal val="#ppt_w"/>
                                          </p:val>
                                        </p:tav>
                                      </p:tavLst>
                                    </p:anim>
                                    <p:anim calcmode="lin" valueType="num">
                                      <p:cBhvr>
                                        <p:cTn id="76" dur="500" fill="hold"/>
                                        <p:tgtEl>
                                          <p:spTgt spid="10"/>
                                        </p:tgtEl>
                                        <p:attrNameLst>
                                          <p:attrName>ppt_h</p:attrName>
                                        </p:attrNameLst>
                                      </p:cBhvr>
                                      <p:tavLst>
                                        <p:tav tm="0">
                                          <p:val>
                                            <p:fltVal val="0"/>
                                          </p:val>
                                        </p:tav>
                                        <p:tav tm="100000">
                                          <p:val>
                                            <p:strVal val="#ppt_h"/>
                                          </p:val>
                                        </p:tav>
                                      </p:tavLst>
                                    </p:anim>
                                    <p:animEffect transition="in" filter="fade">
                                      <p:cBhvr>
                                        <p:cTn id="7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1" cstate="print">
            <a:extLst>
              <a:ext uri="{28A0092B-C50C-407E-A947-70E740481C1C}">
                <a14:useLocalDpi xmlns:a14="http://schemas.microsoft.com/office/drawing/2010/main" val="0"/>
              </a:ext>
            </a:extLst>
          </a:blip>
          <a:srcRect l="28341" t="21938" r="24354" b="31691"/>
          <a:stretch>
            <a:fillRect/>
          </a:stretch>
        </p:blipFill>
        <p:spPr>
          <a:xfrm>
            <a:off x="626636" y="1817237"/>
            <a:ext cx="977166" cy="1010861"/>
          </a:xfrm>
          <a:prstGeom prst="rect">
            <a:avLst/>
          </a:prstGeom>
        </p:spPr>
      </p:pic>
      <p:sp>
        <p:nvSpPr>
          <p:cNvPr id="8" name="Content Placeholder 2"/>
          <p:cNvSpPr txBox="1"/>
          <p:nvPr/>
        </p:nvSpPr>
        <p:spPr>
          <a:xfrm>
            <a:off x="2019682" y="1707832"/>
            <a:ext cx="5893436" cy="381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dirty="0" smtClean="0"/>
              <a:t>The </a:t>
            </a:r>
            <a:r>
              <a:rPr lang="en-GB" sz="2000" dirty="0"/>
              <a:t>payslip below shows what </a:t>
            </a:r>
            <a:r>
              <a:rPr lang="en-GB" sz="2000" dirty="0" err="1"/>
              <a:t>Andile</a:t>
            </a:r>
            <a:r>
              <a:rPr lang="en-GB" sz="2000" dirty="0"/>
              <a:t> </a:t>
            </a:r>
            <a:r>
              <a:rPr lang="en-GB" sz="2000" dirty="0" err="1"/>
              <a:t>Sibeko</a:t>
            </a:r>
            <a:r>
              <a:rPr lang="en-GB" sz="2000" dirty="0"/>
              <a:t> earned for the month of June 2018. </a:t>
            </a:r>
            <a:endParaRPr lang="en-ZA" sz="2000" b="1" dirty="0"/>
          </a:p>
        </p:txBody>
      </p:sp>
      <p:sp>
        <p:nvSpPr>
          <p:cNvPr id="2" name="Title 1"/>
          <p:cNvSpPr>
            <a:spLocks noGrp="1"/>
          </p:cNvSpPr>
          <p:nvPr>
            <p:ph type="title"/>
          </p:nvPr>
        </p:nvSpPr>
        <p:spPr/>
        <p:txBody>
          <a:bodyPr/>
          <a:lstStyle/>
          <a:p>
            <a:r>
              <a:rPr lang="en-ZA" dirty="0"/>
              <a:t>Example 10.5 page 208</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10.3</a:t>
            </a:r>
            <a:endParaRPr lang="en-GB" dirty="0">
              <a:solidFill>
                <a:schemeClr val="bg1">
                  <a:lumMod val="65000"/>
                </a:schemeClr>
              </a:solidFill>
            </a:endParaRPr>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50533" y="2390074"/>
            <a:ext cx="4716966" cy="3393707"/>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1" cstate="print">
            <a:extLst>
              <a:ext uri="{28A0092B-C50C-407E-A947-70E740481C1C}">
                <a14:useLocalDpi xmlns:a14="http://schemas.microsoft.com/office/drawing/2010/main" val="0"/>
              </a:ext>
            </a:extLst>
          </a:blip>
          <a:srcRect l="28341" t="21938" r="24354" b="31691"/>
          <a:stretch>
            <a:fillRect/>
          </a:stretch>
        </p:blipFill>
        <p:spPr>
          <a:xfrm>
            <a:off x="626636" y="1817237"/>
            <a:ext cx="977166" cy="1010861"/>
          </a:xfrm>
          <a:prstGeom prst="rect">
            <a:avLst/>
          </a:prstGeom>
        </p:spPr>
      </p:pic>
      <p:sp>
        <p:nvSpPr>
          <p:cNvPr id="8" name="Content Placeholder 2"/>
          <p:cNvSpPr txBox="1"/>
          <p:nvPr/>
        </p:nvSpPr>
        <p:spPr>
          <a:xfrm>
            <a:off x="2019682" y="1707832"/>
            <a:ext cx="5893436" cy="381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8605" indent="-268605">
              <a:buFont typeface="+mj-lt"/>
              <a:buAutoNum type="arabicPeriod"/>
            </a:pPr>
            <a:r>
              <a:rPr lang="en-GB" sz="2000" dirty="0" smtClean="0"/>
              <a:t>How </a:t>
            </a:r>
            <a:r>
              <a:rPr lang="en-GB" sz="2000" dirty="0"/>
              <a:t>much did </a:t>
            </a:r>
            <a:r>
              <a:rPr lang="en-GB" sz="2000" dirty="0" err="1"/>
              <a:t>Andile</a:t>
            </a:r>
            <a:r>
              <a:rPr lang="en-GB" sz="2000" dirty="0"/>
              <a:t> earn before deductions? </a:t>
            </a:r>
            <a:endParaRPr lang="en-GB" sz="2000" dirty="0"/>
          </a:p>
          <a:p>
            <a:pPr marL="268605" indent="-268605">
              <a:buFont typeface="+mj-lt"/>
              <a:buAutoNum type="arabicPeriod"/>
            </a:pPr>
            <a:r>
              <a:rPr lang="en-GB" sz="2000" dirty="0" smtClean="0"/>
              <a:t>Check </a:t>
            </a:r>
            <a:r>
              <a:rPr lang="en-GB" sz="2000" dirty="0"/>
              <a:t>that the UIF calculation is accurate. </a:t>
            </a:r>
            <a:endParaRPr lang="en-GB" sz="2000" dirty="0"/>
          </a:p>
          <a:p>
            <a:pPr marL="268605" indent="-268605">
              <a:buFont typeface="+mj-lt"/>
              <a:buAutoNum type="arabicPeriod"/>
            </a:pPr>
            <a:r>
              <a:rPr lang="en-GB" sz="2000" dirty="0" smtClean="0"/>
              <a:t>Check </a:t>
            </a:r>
            <a:r>
              <a:rPr lang="en-GB" sz="2000" dirty="0"/>
              <a:t>that the total deductions are correct. </a:t>
            </a:r>
            <a:endParaRPr lang="en-GB" sz="2000" dirty="0"/>
          </a:p>
          <a:p>
            <a:pPr marL="268605" indent="-268605">
              <a:buFont typeface="+mj-lt"/>
              <a:buAutoNum type="arabicPeriod"/>
            </a:pPr>
            <a:r>
              <a:rPr lang="en-GB" sz="2000" dirty="0" smtClean="0"/>
              <a:t>How </a:t>
            </a:r>
            <a:r>
              <a:rPr lang="en-GB" sz="2000" dirty="0"/>
              <a:t>was </a:t>
            </a:r>
            <a:r>
              <a:rPr lang="en-GB" sz="2000" dirty="0" err="1"/>
              <a:t>Andile’s</a:t>
            </a:r>
            <a:r>
              <a:rPr lang="en-GB" sz="2000" dirty="0"/>
              <a:t> ne</a:t>
            </a:r>
            <a:r>
              <a:rPr lang="en-ZA" altLang="en-GB" sz="2000" dirty="0"/>
              <a:t>t</a:t>
            </a:r>
            <a:r>
              <a:rPr lang="en-GB" sz="2000" dirty="0"/>
              <a:t>t pay calculated? Show the calculations. </a:t>
            </a:r>
            <a:endParaRPr lang="en-GB" sz="2000" dirty="0"/>
          </a:p>
          <a:p>
            <a:pPr marL="268605" indent="-268605">
              <a:buFont typeface="+mj-lt"/>
              <a:buAutoNum type="arabicPeriod"/>
            </a:pPr>
            <a:r>
              <a:rPr lang="en-GB" sz="2000" dirty="0" smtClean="0"/>
              <a:t>How </a:t>
            </a:r>
            <a:r>
              <a:rPr lang="en-GB" sz="2000" dirty="0"/>
              <a:t>was </a:t>
            </a:r>
            <a:r>
              <a:rPr lang="en-GB" sz="2000" dirty="0" err="1"/>
              <a:t>Andile</a:t>
            </a:r>
            <a:r>
              <a:rPr lang="en-GB" sz="2000" dirty="0"/>
              <a:t> paid? </a:t>
            </a:r>
            <a:endParaRPr lang="en-ZA" sz="2000" b="1" dirty="0"/>
          </a:p>
        </p:txBody>
      </p:sp>
      <p:sp>
        <p:nvSpPr>
          <p:cNvPr id="2" name="Title 1"/>
          <p:cNvSpPr>
            <a:spLocks noGrp="1"/>
          </p:cNvSpPr>
          <p:nvPr>
            <p:ph type="title"/>
          </p:nvPr>
        </p:nvSpPr>
        <p:spPr/>
        <p:txBody>
          <a:bodyPr/>
          <a:lstStyle/>
          <a:p>
            <a:r>
              <a:rPr lang="en-ZA" dirty="0"/>
              <a:t>Example </a:t>
            </a:r>
            <a:r>
              <a:rPr lang="en-ZA" dirty="0">
                <a:sym typeface="+mn-ea"/>
              </a:rPr>
              <a:t>10.5 page 208 </a:t>
            </a:r>
            <a:r>
              <a:rPr lang="en-ZA" sz="3200" dirty="0">
                <a:sym typeface="+mn-ea"/>
              </a:rPr>
              <a:t>continued ...</a:t>
            </a:r>
            <a:endParaRPr lang="en-ZA" sz="3200" dirty="0">
              <a:sym typeface="+mn-ea"/>
            </a:endParaRP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10.3</a:t>
            </a:r>
            <a:endParaRPr lang="en-GB"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a:t>
            </a:r>
            <a:r>
              <a:rPr lang="en-ZA" dirty="0">
                <a:sym typeface="+mn-ea"/>
              </a:rPr>
              <a:t>10.5 page 208</a:t>
            </a:r>
            <a:r>
              <a:rPr lang="en-ZA" sz="3200" dirty="0">
                <a:sym typeface="+mn-ea"/>
              </a:rPr>
              <a:t> continued ...</a:t>
            </a:r>
            <a:endParaRPr lang="en-ZA" sz="3200" dirty="0">
              <a:sym typeface="+mn-ea"/>
            </a:endParaRPr>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10.3</a:t>
            </a:r>
            <a:endParaRPr lang="en-GB" dirty="0">
              <a:solidFill>
                <a:schemeClr val="bg1">
                  <a:lumMod val="65000"/>
                </a:schemeClr>
              </a:solidFill>
            </a:endParaRPr>
          </a:p>
        </p:txBody>
      </p:sp>
      <p:sp>
        <p:nvSpPr>
          <p:cNvPr id="5" name="Rectangle 4"/>
          <p:cNvSpPr/>
          <p:nvPr/>
        </p:nvSpPr>
        <p:spPr>
          <a:xfrm>
            <a:off x="861646" y="1358995"/>
            <a:ext cx="7202854" cy="466239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6" name="Group 5"/>
          <p:cNvGrpSpPr/>
          <p:nvPr/>
        </p:nvGrpSpPr>
        <p:grpSpPr>
          <a:xfrm>
            <a:off x="352501" y="1521403"/>
            <a:ext cx="1525437" cy="1416679"/>
            <a:chOff x="352501" y="1521403"/>
            <a:chExt cx="1525437" cy="1416679"/>
          </a:xfrm>
        </p:grpSpPr>
        <p:sp>
          <p:nvSpPr>
            <p:cNvPr id="7" name="Rectangle 6"/>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p:cNvPicPr>
              <a:picLocks noChangeAspect="1"/>
            </p:cNvPicPr>
            <p:nvPr/>
          </p:nvPicPr>
          <p:blipFill rotWithShape="1">
            <a:blip r:embed="rId1"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9" name="TextBox 8"/>
          <p:cNvSpPr txBox="1"/>
          <p:nvPr/>
        </p:nvSpPr>
        <p:spPr>
          <a:xfrm>
            <a:off x="2000484" y="1745124"/>
            <a:ext cx="5964421" cy="1938992"/>
          </a:xfrm>
          <a:prstGeom prst="rect">
            <a:avLst/>
          </a:prstGeom>
          <a:noFill/>
        </p:spPr>
        <p:txBody>
          <a:bodyPr wrap="square" rtlCol="0">
            <a:spAutoFit/>
          </a:bodyPr>
          <a:lstStyle/>
          <a:p>
            <a:pPr marL="268605" indent="-268605">
              <a:buFont typeface="+mj-lt"/>
              <a:buAutoNum type="arabicPeriod"/>
            </a:pPr>
            <a:r>
              <a:rPr lang="en-GB" sz="2000" dirty="0" smtClean="0"/>
              <a:t>R7 </a:t>
            </a:r>
            <a:r>
              <a:rPr lang="en-GB" sz="2000" dirty="0"/>
              <a:t>375,00 </a:t>
            </a:r>
            <a:endParaRPr lang="en-GB" sz="2000" dirty="0"/>
          </a:p>
          <a:p>
            <a:pPr marL="268605" indent="-268605">
              <a:buFont typeface="+mj-lt"/>
              <a:buAutoNum type="arabicPeriod"/>
            </a:pPr>
            <a:r>
              <a:rPr lang="pt-BR" sz="2000" dirty="0" smtClean="0"/>
              <a:t>1</a:t>
            </a:r>
            <a:r>
              <a:rPr lang="pt-BR" sz="2000" dirty="0"/>
              <a:t>% × R7 375,00 = </a:t>
            </a:r>
            <a:r>
              <a:rPr lang="pt-BR" sz="2000" dirty="0" smtClean="0"/>
              <a:t>R73,75</a:t>
            </a:r>
            <a:endParaRPr lang="en-GB" sz="2000" dirty="0"/>
          </a:p>
          <a:p>
            <a:pPr marL="268605" indent="-268605">
              <a:buFont typeface="+mj-lt"/>
              <a:buAutoNum type="arabicPeriod"/>
            </a:pPr>
            <a:r>
              <a:rPr lang="pt-BR" sz="2000" dirty="0" smtClean="0"/>
              <a:t>R1 </a:t>
            </a:r>
            <a:r>
              <a:rPr lang="pt-BR" sz="2000" dirty="0"/>
              <a:t>080,15 + R73,75 + R325,75 = R1 479,65 </a:t>
            </a:r>
            <a:endParaRPr lang="pt-BR" sz="2000" dirty="0"/>
          </a:p>
          <a:p>
            <a:pPr marL="268605" indent="-268605">
              <a:buFont typeface="+mj-lt"/>
              <a:buAutoNum type="arabicPeriod"/>
            </a:pPr>
            <a:r>
              <a:rPr lang="pt-BR" sz="2000" dirty="0" smtClean="0"/>
              <a:t>R7 </a:t>
            </a:r>
            <a:r>
              <a:rPr lang="pt-BR" sz="2000" dirty="0"/>
              <a:t>375,00 – R1 479,65 = R5 895,35 </a:t>
            </a:r>
            <a:endParaRPr lang="pt-BR" sz="2000" dirty="0"/>
          </a:p>
          <a:p>
            <a:pPr marL="268605" indent="-268605">
              <a:buFont typeface="+mj-lt"/>
              <a:buAutoNum type="arabicPeriod"/>
            </a:pPr>
            <a:r>
              <a:rPr lang="en-GB" sz="2000" dirty="0" smtClean="0"/>
              <a:t>The </a:t>
            </a:r>
            <a:r>
              <a:rPr lang="en-GB" sz="2000" dirty="0"/>
              <a:t>money was paid into his </a:t>
            </a:r>
            <a:r>
              <a:rPr lang="en-GB" sz="2000" dirty="0" err="1"/>
              <a:t>Ithembekile</a:t>
            </a:r>
            <a:r>
              <a:rPr lang="en-GB" sz="2000" dirty="0"/>
              <a:t> cheque account. </a:t>
            </a:r>
            <a:r>
              <a:rPr lang="pt-BR" sz="2000" dirty="0" smtClean="0"/>
              <a:t> </a:t>
            </a:r>
            <a:endParaRPr lang="en-ZA" sz="2000" dirty="0"/>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143499"/>
            <a:ext cx="2756432" cy="32570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500"/>
                                        <p:tgtEl>
                                          <p:spTgt spid="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500"/>
                                        <p:tgtEl>
                                          <p:spTgt spid="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xEl>
                                              <p:pRg st="3" end="3"/>
                                            </p:txEl>
                                          </p:spTgt>
                                        </p:tgtEl>
                                        <p:attrNameLst>
                                          <p:attrName>style.visibility</p:attrName>
                                        </p:attrNameLst>
                                      </p:cBhvr>
                                      <p:to>
                                        <p:strVal val="visible"/>
                                      </p:to>
                                    </p:set>
                                    <p:animEffect transition="in" filter="fade">
                                      <p:cBhvr>
                                        <p:cTn id="38" dur="500"/>
                                        <p:tgtEl>
                                          <p:spTgt spid="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animEffect transition="in" filter="fade">
                                      <p:cBhvr>
                                        <p:cTn id="4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smtClean="0"/>
              <a:t>Unit 10.3 </a:t>
            </a:r>
            <a:endParaRPr lang="en-ZA" dirty="0"/>
          </a:p>
        </p:txBody>
      </p:sp>
      <p:sp>
        <p:nvSpPr>
          <p:cNvPr id="3" name="Content Placeholder 2"/>
          <p:cNvSpPr>
            <a:spLocks noGrp="1"/>
          </p:cNvSpPr>
          <p:nvPr>
            <p:ph sz="quarter" idx="10"/>
          </p:nvPr>
        </p:nvSpPr>
        <p:spPr/>
        <p:txBody>
          <a:bodyPr/>
          <a:lstStyle/>
          <a:p>
            <a:r>
              <a:rPr lang="en-ZA" dirty="0" smtClean="0"/>
              <a:t>Exercise 10.3</a:t>
            </a:r>
            <a:endParaRPr lang="en-ZA" dirty="0"/>
          </a:p>
        </p:txBody>
      </p:sp>
      <p:sp>
        <p:nvSpPr>
          <p:cNvPr id="4" name="Text Placeholder 3"/>
          <p:cNvSpPr>
            <a:spLocks noGrp="1"/>
          </p:cNvSpPr>
          <p:nvPr>
            <p:ph type="body" idx="11"/>
          </p:nvPr>
        </p:nvSpPr>
        <p:spPr/>
        <p:txBody>
          <a:bodyPr/>
          <a:lstStyle/>
          <a:p>
            <a:r>
              <a:rPr lang="en-US" altLang="en-US" dirty="0"/>
              <a:t>Complete </a:t>
            </a:r>
            <a:r>
              <a:rPr lang="en-US" altLang="en-US" b="1" dirty="0"/>
              <a:t>Exercise </a:t>
            </a:r>
            <a:r>
              <a:rPr lang="en-US" altLang="en-US" b="1" dirty="0" smtClean="0"/>
              <a:t>10.3 </a:t>
            </a:r>
            <a:r>
              <a:rPr lang="en-US" altLang="en-US" dirty="0"/>
              <a:t>on </a:t>
            </a:r>
            <a:r>
              <a:rPr lang="en-US" altLang="en-US" b="1" dirty="0"/>
              <a:t>page </a:t>
            </a:r>
            <a:r>
              <a:rPr lang="en-US" altLang="en-US" b="1" dirty="0" smtClean="0"/>
              <a:t>2</a:t>
            </a:r>
            <a:r>
              <a:rPr lang="en-ZA" altLang="en-US" b="1" dirty="0" smtClean="0"/>
              <a:t>09</a:t>
            </a:r>
            <a:r>
              <a:rPr lang="en-US" altLang="en-US" b="1" dirty="0" smtClean="0"/>
              <a:t> </a:t>
            </a:r>
            <a:r>
              <a:rPr lang="en-US" altLang="en-US" dirty="0"/>
              <a:t>of your Student’s Book</a:t>
            </a:r>
            <a:endParaRPr lang="en-GB" alt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p:txBody>
          <a:bodyPr>
            <a:normAutofit lnSpcReduction="10000"/>
          </a:bodyPr>
          <a:lstStyle/>
          <a:p>
            <a:r>
              <a:rPr lang="en-ZA" dirty="0"/>
              <a:t>Module </a:t>
            </a:r>
            <a:r>
              <a:rPr lang="en-ZA" dirty="0" smtClean="0"/>
              <a:t>10</a:t>
            </a:r>
            <a:endParaRPr lang="en-GB" dirty="0"/>
          </a:p>
        </p:txBody>
      </p:sp>
      <p:sp>
        <p:nvSpPr>
          <p:cNvPr id="3" name="Content Placeholder 2"/>
          <p:cNvSpPr>
            <a:spLocks noGrp="1"/>
          </p:cNvSpPr>
          <p:nvPr>
            <p:ph sz="quarter" idx="10"/>
          </p:nvPr>
        </p:nvSpPr>
        <p:spPr/>
        <p:txBody>
          <a:bodyPr/>
          <a:lstStyle/>
          <a:p>
            <a:r>
              <a:rPr lang="en-US" altLang="en-US" dirty="0"/>
              <a:t>Module assessment</a:t>
            </a:r>
            <a:endParaRPr lang="en-GB" dirty="0"/>
          </a:p>
        </p:txBody>
      </p:sp>
      <p:sp>
        <p:nvSpPr>
          <p:cNvPr id="4" name="Text Placeholder 3"/>
          <p:cNvSpPr>
            <a:spLocks noGrp="1"/>
          </p:cNvSpPr>
          <p:nvPr>
            <p:ph type="body" idx="11"/>
          </p:nvPr>
        </p:nvSpPr>
        <p:spPr/>
        <p:txBody>
          <a:bodyPr/>
          <a:lstStyle/>
          <a:p>
            <a:r>
              <a:rPr lang="en-US" altLang="en-US" dirty="0"/>
              <a:t>Complete </a:t>
            </a:r>
            <a:r>
              <a:rPr lang="en-US" altLang="en-US" b="1" dirty="0"/>
              <a:t>Module assessment </a:t>
            </a:r>
            <a:r>
              <a:rPr lang="en-US" altLang="en-US" dirty="0"/>
              <a:t>on </a:t>
            </a:r>
            <a:r>
              <a:rPr lang="en-US" altLang="en-US" b="1" dirty="0"/>
              <a:t>page </a:t>
            </a:r>
            <a:r>
              <a:rPr lang="en-US" altLang="en-US" b="1" dirty="0" smtClean="0"/>
              <a:t>2</a:t>
            </a:r>
            <a:r>
              <a:rPr lang="en-ZA" altLang="en-US" b="1" dirty="0" smtClean="0"/>
              <a:t>10</a:t>
            </a:r>
            <a:r>
              <a:rPr lang="en-US" altLang="en-US" b="1" dirty="0" smtClean="0"/>
              <a:t> </a:t>
            </a:r>
            <a:r>
              <a:rPr lang="en-US" altLang="en-US" dirty="0"/>
              <a:t>of your Student’s Book</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smtClean="0">
                <a:latin typeface="+mn-lt"/>
              </a:rPr>
              <a:t>Overview</a:t>
            </a:r>
            <a:endParaRPr lang="en-GB" b="1" dirty="0">
              <a:latin typeface="+mn-lt"/>
            </a:endParaRPr>
          </a:p>
        </p:txBody>
      </p:sp>
      <p:sp>
        <p:nvSpPr>
          <p:cNvPr id="3" name="Content Placeholder 2"/>
          <p:cNvSpPr>
            <a:spLocks noGrp="1"/>
          </p:cNvSpPr>
          <p:nvPr>
            <p:ph idx="1"/>
          </p:nvPr>
        </p:nvSpPr>
        <p:spPr/>
        <p:txBody>
          <a:bodyPr/>
          <a:lstStyle/>
          <a:p>
            <a:pPr marL="0" indent="0">
              <a:buNone/>
            </a:pPr>
            <a:r>
              <a:rPr lang="en-ZA" dirty="0" smtClean="0"/>
              <a:t>10.1	VAT-</a:t>
            </a:r>
            <a:r>
              <a:rPr lang="en-ZA" dirty="0"/>
              <a:t>inclusive versus VAT-exclusive</a:t>
            </a:r>
            <a:endParaRPr lang="en-ZA" dirty="0"/>
          </a:p>
          <a:p>
            <a:pPr marL="0" indent="0">
              <a:buNone/>
            </a:pPr>
            <a:r>
              <a:rPr lang="en-ZA" dirty="0" smtClean="0"/>
              <a:t>10.2	Understanding </a:t>
            </a:r>
            <a:r>
              <a:rPr lang="en-ZA" dirty="0"/>
              <a:t>the Unemployment Insurance </a:t>
            </a:r>
            <a:r>
              <a:rPr lang="en-ZA" dirty="0" smtClean="0"/>
              <a:t>	Fund</a:t>
            </a:r>
            <a:endParaRPr lang="en-ZA" dirty="0"/>
          </a:p>
          <a:p>
            <a:pPr marL="0" indent="0">
              <a:buNone/>
            </a:pPr>
            <a:r>
              <a:rPr lang="en-ZA" dirty="0" smtClean="0"/>
              <a:t>10.3	Reading </a:t>
            </a:r>
            <a:r>
              <a:rPr lang="en-ZA" dirty="0"/>
              <a:t>and interpreting payslips</a:t>
            </a:r>
            <a:endParaRPr lang="en-ZA"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1145" y="417195"/>
            <a:ext cx="8034020" cy="720725"/>
          </a:xfrm>
        </p:spPr>
        <p:txBody>
          <a:bodyPr/>
          <a:lstStyle/>
          <a:p>
            <a:r>
              <a:rPr lang="en-ZA" sz="4200" dirty="0"/>
              <a:t>VAT-inclusive versus </a:t>
            </a:r>
            <a:r>
              <a:rPr lang="en-ZA" sz="4200" dirty="0" smtClean="0"/>
              <a:t>VAT-exclusive</a:t>
            </a:r>
            <a:endParaRPr lang="en-GB" sz="4200" dirty="0"/>
          </a:p>
        </p:txBody>
      </p:sp>
      <p:sp>
        <p:nvSpPr>
          <p:cNvPr id="3" name="Content Placeholder 2"/>
          <p:cNvSpPr>
            <a:spLocks noGrp="1"/>
          </p:cNvSpPr>
          <p:nvPr>
            <p:ph idx="1"/>
          </p:nvPr>
        </p:nvSpPr>
        <p:spPr>
          <a:xfrm>
            <a:off x="399415" y="3891915"/>
            <a:ext cx="7905750" cy="2120265"/>
          </a:xfrm>
        </p:spPr>
        <p:txBody>
          <a:bodyPr/>
          <a:lstStyle/>
          <a:p>
            <a:pPr marL="182880" indent="-182880">
              <a:buFont typeface="Arial" panose="020B0604020202020204" pitchFamily="34" charset="0"/>
              <a:buChar char="•"/>
            </a:pPr>
            <a:r>
              <a:rPr lang="en-ZA" b="1" dirty="0"/>
              <a:t>Value Added Tax (VAT)</a:t>
            </a:r>
            <a:r>
              <a:rPr lang="en-ZA" dirty="0"/>
              <a:t> in South Africa is charged on most goods and services at 14%. </a:t>
            </a:r>
            <a:endParaRPr lang="en-ZA" dirty="0"/>
          </a:p>
          <a:p>
            <a:pPr marL="182880" indent="-182880">
              <a:buFont typeface="Arial" panose="020B0604020202020204" pitchFamily="34" charset="0"/>
              <a:buChar char="•"/>
            </a:pPr>
            <a:r>
              <a:rPr lang="en-ZA" dirty="0"/>
              <a:t>It is published annually by the Minister of Finance who has the power to change this rate at any time</a:t>
            </a:r>
            <a:r>
              <a:rPr lang="en-ZA" dirty="0" smtClean="0"/>
              <a:t>.</a:t>
            </a:r>
            <a:endParaRPr lang="en-ZA" dirty="0" smtClean="0"/>
          </a:p>
          <a:p>
            <a:pPr marL="182880" indent="-182880">
              <a:buFont typeface="Arial" panose="020B0604020202020204" pitchFamily="34" charset="0"/>
              <a:buChar char="•"/>
            </a:pPr>
            <a:r>
              <a:rPr lang="en-ZA" dirty="0"/>
              <a:t>VAT is collected by vendors (businesses) and paid over to SARS monthly.</a:t>
            </a:r>
            <a:endParaRPr lang="en-ZA" dirty="0"/>
          </a:p>
          <a:p>
            <a:pPr marL="182880" indent="-182880">
              <a:buFont typeface="Arial" panose="020B0604020202020204" pitchFamily="34" charset="0"/>
              <a:buChar char="•"/>
            </a:pPr>
            <a:r>
              <a:rPr lang="en-ZA" dirty="0"/>
              <a:t>Some services and foodstuffs are exempt from VAT.</a:t>
            </a:r>
            <a:endParaRPr lang="en-ZA" dirty="0"/>
          </a:p>
          <a:p>
            <a:endParaRPr lang="en-GB" dirty="0"/>
          </a:p>
        </p:txBody>
      </p:sp>
      <p:sp>
        <p:nvSpPr>
          <p:cNvPr id="4" name="Text Placeholder 3"/>
          <p:cNvSpPr>
            <a:spLocks noGrp="1"/>
          </p:cNvSpPr>
          <p:nvPr>
            <p:ph type="body" sz="quarter" idx="10"/>
          </p:nvPr>
        </p:nvSpPr>
        <p:spPr>
          <a:xfrm>
            <a:off x="399289" y="1043458"/>
            <a:ext cx="7905751" cy="301871"/>
          </a:xfrm>
        </p:spPr>
        <p:txBody>
          <a:bodyPr/>
          <a:lstStyle/>
          <a:p>
            <a:r>
              <a:rPr lang="en-GB" dirty="0"/>
              <a:t>Unit 10.1</a:t>
            </a:r>
            <a:endParaRPr lang="en-GB" dirty="0"/>
          </a:p>
        </p:txBody>
      </p:sp>
      <p:sp>
        <p:nvSpPr>
          <p:cNvPr id="5" name="Rectangle 4"/>
          <p:cNvSpPr/>
          <p:nvPr/>
        </p:nvSpPr>
        <p:spPr>
          <a:xfrm>
            <a:off x="2798128" y="1043043"/>
            <a:ext cx="2863850" cy="2245360"/>
          </a:xfrm>
          <a:prstGeom prst="rect">
            <a:avLst/>
          </a:prstGeom>
          <a:noFill/>
        </p:spPr>
        <p:txBody>
          <a:bodyPr wrap="none" lIns="91440" tIns="45720" rIns="91440" bIns="45720">
            <a:spAutoFit/>
          </a:bodyPr>
          <a:lstStyle/>
          <a:p>
            <a:pPr algn="ctr"/>
            <a:r>
              <a:rPr lang="en-US" sz="14000" b="0" cap="none" spc="0" dirty="0" smtClean="0">
                <a:ln w="0"/>
                <a:solidFill>
                  <a:srgbClr val="4BB3B5"/>
                </a:solidFill>
                <a:effectLst>
                  <a:outerShdw blurRad="38100" dist="19050" dir="2700000" algn="tl" rotWithShape="0">
                    <a:schemeClr val="dk1">
                      <a:alpha val="40000"/>
                    </a:schemeClr>
                  </a:outerShdw>
                </a:effectLst>
              </a:rPr>
              <a:t>VAT</a:t>
            </a:r>
            <a:endParaRPr lang="en-US" sz="14000" b="0" cap="none" spc="0" dirty="0">
              <a:ln w="0"/>
              <a:solidFill>
                <a:srgbClr val="4BB3B5"/>
              </a:solidFill>
              <a:effectLst>
                <a:outerShdw blurRad="38100" dist="19050" dir="2700000" algn="tl" rotWithShape="0">
                  <a:schemeClr val="dk1">
                    <a:alpha val="40000"/>
                  </a:schemeClr>
                </a:outerShdw>
              </a:effectLst>
            </a:endParaRPr>
          </a:p>
        </p:txBody>
      </p:sp>
      <p:sp>
        <p:nvSpPr>
          <p:cNvPr id="6" name="Rectangle 5"/>
          <p:cNvSpPr/>
          <p:nvPr/>
        </p:nvSpPr>
        <p:spPr>
          <a:xfrm>
            <a:off x="2602702" y="2870609"/>
            <a:ext cx="3255635" cy="646331"/>
          </a:xfrm>
          <a:prstGeom prst="rect">
            <a:avLst/>
          </a:prstGeom>
          <a:noFill/>
        </p:spPr>
        <p:txBody>
          <a:bodyPr wrap="none" lIns="91440" tIns="45720" rIns="91440" bIns="45720">
            <a:spAutoFit/>
          </a:bodyPr>
          <a:lstStyle/>
          <a:p>
            <a:pPr algn="ctr"/>
            <a:r>
              <a:rPr lang="en-US" sz="3600" b="0" cap="none" spc="0" dirty="0" smtClean="0">
                <a:ln w="0"/>
                <a:effectLst>
                  <a:outerShdw blurRad="38100" dist="19050" dir="2700000" algn="tl" rotWithShape="0">
                    <a:schemeClr val="dk1">
                      <a:alpha val="40000"/>
                    </a:schemeClr>
                  </a:outerShdw>
                </a:effectLst>
              </a:rPr>
              <a:t>Value Added Tax</a:t>
            </a:r>
            <a:endParaRPr lang="en-US" sz="3600" b="0" cap="none" spc="0" dirty="0">
              <a:ln w="0"/>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796522" y="2132142"/>
            <a:ext cx="2922306" cy="3452998"/>
          </a:xfrm>
          <a:prstGeom prst="rect">
            <a:avLst/>
          </a:prstGeom>
          <a:noFill/>
          <a:ln>
            <a:noFill/>
          </a:ln>
        </p:spPr>
      </p:pic>
      <p:sp>
        <p:nvSpPr>
          <p:cNvPr id="2" name="Title 1"/>
          <p:cNvSpPr>
            <a:spLocks noGrp="1"/>
          </p:cNvSpPr>
          <p:nvPr>
            <p:ph type="title"/>
          </p:nvPr>
        </p:nvSpPr>
        <p:spPr/>
        <p:txBody>
          <a:bodyPr/>
          <a:lstStyle/>
          <a:p>
            <a:r>
              <a:rPr lang="en-ZA" sz="4200" dirty="0"/>
              <a:t>VAT-inclusive versus </a:t>
            </a:r>
            <a:r>
              <a:rPr lang="en-ZA" sz="4200" dirty="0" smtClean="0"/>
              <a:t>VAT-exclusive</a:t>
            </a:r>
            <a:endParaRPr lang="en-GB" sz="4200" dirty="0"/>
          </a:p>
        </p:txBody>
      </p:sp>
      <p:sp>
        <p:nvSpPr>
          <p:cNvPr id="3" name="Content Placeholder 2"/>
          <p:cNvSpPr>
            <a:spLocks noGrp="1"/>
          </p:cNvSpPr>
          <p:nvPr>
            <p:ph idx="1"/>
          </p:nvPr>
        </p:nvSpPr>
        <p:spPr>
          <a:xfrm>
            <a:off x="381000" y="1363980"/>
            <a:ext cx="7531100" cy="4130040"/>
          </a:xfrm>
        </p:spPr>
        <p:txBody>
          <a:bodyPr/>
          <a:lstStyle/>
          <a:p>
            <a:pPr marL="342900" indent="-342900">
              <a:buFont typeface="Arial" panose="020B0604020202020204" pitchFamily="34" charset="0"/>
              <a:buChar char="•"/>
            </a:pPr>
            <a:r>
              <a:rPr lang="en-ZA" dirty="0">
                <a:sym typeface="+mn-ea"/>
              </a:rPr>
              <a:t>Most prices advertised include VAT. The VAT payable has already been added to the price</a:t>
            </a:r>
            <a:r>
              <a:rPr lang="en-ZA" dirty="0" smtClean="0">
                <a:sym typeface="+mn-ea"/>
              </a:rPr>
              <a:t>.</a:t>
            </a:r>
            <a:endParaRPr lang="en-ZA" dirty="0" smtClean="0"/>
          </a:p>
          <a:p>
            <a:endParaRPr lang="en-ZA" dirty="0" smtClean="0"/>
          </a:p>
          <a:p>
            <a:endParaRPr lang="en-ZA" dirty="0" smtClean="0"/>
          </a:p>
          <a:p>
            <a:endParaRPr lang="en-ZA" sz="800" dirty="0"/>
          </a:p>
          <a:p>
            <a:endParaRPr lang="en-ZA" dirty="0"/>
          </a:p>
          <a:p>
            <a:endParaRPr lang="en-ZA" dirty="0"/>
          </a:p>
          <a:p>
            <a:pPr marL="342900" indent="-342900">
              <a:buFont typeface="Arial" panose="020B0604020202020204" pitchFamily="34" charset="0"/>
              <a:buChar char="•"/>
            </a:pPr>
            <a:r>
              <a:rPr lang="en-ZA" dirty="0"/>
              <a:t>Some prices advertised exclude VAT and the VAT is added to the advertised price. </a:t>
            </a:r>
            <a:endParaRPr lang="en-ZA" dirty="0"/>
          </a:p>
          <a:p>
            <a:endParaRPr lang="en-ZA" dirty="0" smtClean="0"/>
          </a:p>
          <a:p>
            <a:endParaRPr lang="en-GB" dirty="0"/>
          </a:p>
        </p:txBody>
      </p:sp>
      <p:sp>
        <p:nvSpPr>
          <p:cNvPr id="4" name="Text Placeholder 3"/>
          <p:cNvSpPr>
            <a:spLocks noGrp="1"/>
          </p:cNvSpPr>
          <p:nvPr>
            <p:ph type="body" sz="quarter" idx="10"/>
          </p:nvPr>
        </p:nvSpPr>
        <p:spPr>
          <a:xfrm>
            <a:off x="399289" y="1007898"/>
            <a:ext cx="7905751" cy="301871"/>
          </a:xfrm>
        </p:spPr>
        <p:txBody>
          <a:bodyPr/>
          <a:lstStyle/>
          <a:p>
            <a:r>
              <a:rPr lang="en-GB" dirty="0"/>
              <a:t>Unit 10.1</a:t>
            </a:r>
            <a:endParaRPr lang="en-GB" dirty="0"/>
          </a:p>
        </p:txBody>
      </p:sp>
      <p:sp>
        <p:nvSpPr>
          <p:cNvPr id="5" name="Cube 4"/>
          <p:cNvSpPr/>
          <p:nvPr/>
        </p:nvSpPr>
        <p:spPr>
          <a:xfrm>
            <a:off x="3241261" y="2002790"/>
            <a:ext cx="2059305" cy="1765935"/>
          </a:xfrm>
          <a:prstGeom prst="cube">
            <a:avLst/>
          </a:prstGeom>
          <a:solidFill>
            <a:srgbClr val="4BB3B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4AFA8"/>
              </a:solidFill>
            </a:endParaRPr>
          </a:p>
        </p:txBody>
      </p:sp>
      <p:sp>
        <p:nvSpPr>
          <p:cNvPr id="6" name="TextBox 5"/>
          <p:cNvSpPr txBox="1"/>
          <p:nvPr/>
        </p:nvSpPr>
        <p:spPr>
          <a:xfrm>
            <a:off x="3268155" y="2578656"/>
            <a:ext cx="1545889" cy="1077218"/>
          </a:xfrm>
          <a:prstGeom prst="rect">
            <a:avLst/>
          </a:prstGeom>
          <a:noFill/>
        </p:spPr>
        <p:txBody>
          <a:bodyPr wrap="square" rtlCol="0">
            <a:spAutoFit/>
          </a:bodyPr>
          <a:lstStyle/>
          <a:p>
            <a:pPr algn="ctr"/>
            <a:r>
              <a:rPr lang="en-ZA" sz="3600" b="1" dirty="0" smtClean="0">
                <a:ln w="0"/>
                <a:effectLst>
                  <a:outerShdw blurRad="38100" dist="19050" dir="2700000" algn="tl" rotWithShape="0">
                    <a:schemeClr val="dk1">
                      <a:alpha val="40000"/>
                    </a:schemeClr>
                  </a:outerShdw>
                </a:effectLst>
              </a:rPr>
              <a:t>VAT </a:t>
            </a:r>
            <a:r>
              <a:rPr lang="en-ZA" sz="2800" b="1" dirty="0" smtClean="0">
                <a:ln w="0"/>
                <a:effectLst>
                  <a:outerShdw blurRad="38100" dist="19050" dir="2700000" algn="tl" rotWithShape="0">
                    <a:schemeClr val="dk1">
                      <a:alpha val="40000"/>
                    </a:schemeClr>
                  </a:outerShdw>
                </a:effectLst>
              </a:rPr>
              <a:t>included</a:t>
            </a:r>
            <a:endParaRPr lang="en-ZA" sz="2800" b="1" dirty="0" smtClean="0">
              <a:ln w="0"/>
              <a:effectLst>
                <a:outerShdw blurRad="38100" dist="19050" dir="2700000" algn="tl" rotWithShape="0">
                  <a:schemeClr val="dk1">
                    <a:alpha val="40000"/>
                  </a:schemeClr>
                </a:outerShdw>
              </a:effectLst>
            </a:endParaRPr>
          </a:p>
        </p:txBody>
      </p:sp>
      <p:sp>
        <p:nvSpPr>
          <p:cNvPr id="7" name="Cube 6"/>
          <p:cNvSpPr/>
          <p:nvPr/>
        </p:nvSpPr>
        <p:spPr>
          <a:xfrm>
            <a:off x="2769904" y="4822585"/>
            <a:ext cx="1172620" cy="1128489"/>
          </a:xfrm>
          <a:prstGeom prst="cube">
            <a:avLst/>
          </a:prstGeom>
          <a:solidFill>
            <a:srgbClr val="9CCB45"/>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64AFA8"/>
              </a:solidFill>
            </a:endParaRPr>
          </a:p>
        </p:txBody>
      </p:sp>
      <p:sp>
        <p:nvSpPr>
          <p:cNvPr id="8" name="TextBox 7"/>
          <p:cNvSpPr txBox="1"/>
          <p:nvPr/>
        </p:nvSpPr>
        <p:spPr>
          <a:xfrm>
            <a:off x="4085541" y="4943765"/>
            <a:ext cx="1713230" cy="829945"/>
          </a:xfrm>
          <a:prstGeom prst="rect">
            <a:avLst/>
          </a:prstGeom>
          <a:noFill/>
        </p:spPr>
        <p:txBody>
          <a:bodyPr wrap="none" rtlCol="0">
            <a:spAutoFit/>
          </a:bodyPr>
          <a:lstStyle/>
          <a:p>
            <a:r>
              <a:rPr lang="en-ZA" sz="4800" b="1" dirty="0" smtClean="0">
                <a:ln w="0"/>
                <a:effectLst>
                  <a:outerShdw blurRad="38100" dist="19050" dir="2700000" algn="tl" rotWithShape="0">
                    <a:schemeClr val="dk1">
                      <a:alpha val="40000"/>
                    </a:schemeClr>
                  </a:outerShdw>
                </a:effectLst>
              </a:rPr>
              <a:t>+ VAT </a:t>
            </a:r>
            <a:endParaRPr lang="en-GB" sz="4800" b="1" dirty="0">
              <a:ln w="0"/>
              <a:effectLst>
                <a:outerShdw blurRad="38100" dist="19050" dir="2700000" algn="tl" rotWithShape="0">
                  <a:schemeClr val="dk1">
                    <a:alpha val="40000"/>
                  </a:schemeClr>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53"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500" fill="hold"/>
                                        <p:tgtEl>
                                          <p:spTgt spid="5"/>
                                        </p:tgtEl>
                                        <p:attrNameLst>
                                          <p:attrName>ppt_w</p:attrName>
                                        </p:attrNameLst>
                                      </p:cBhvr>
                                      <p:tavLst>
                                        <p:tav tm="0">
                                          <p:val>
                                            <p:fltVal val="0"/>
                                          </p:val>
                                        </p:tav>
                                        <p:tav tm="100000">
                                          <p:val>
                                            <p:strVal val="#ppt_w"/>
                                          </p:val>
                                        </p:tav>
                                      </p:tavLst>
                                    </p:anim>
                                    <p:anim calcmode="lin" valueType="num">
                                      <p:cBhvr>
                                        <p:cTn id="18" dur="500" fill="hold"/>
                                        <p:tgtEl>
                                          <p:spTgt spid="5"/>
                                        </p:tgtEl>
                                        <p:attrNameLst>
                                          <p:attrName>ppt_h</p:attrName>
                                        </p:attrNameLst>
                                      </p:cBhvr>
                                      <p:tavLst>
                                        <p:tav tm="0">
                                          <p:val>
                                            <p:fltVal val="0"/>
                                          </p:val>
                                        </p:tav>
                                        <p:tav tm="100000">
                                          <p:val>
                                            <p:strVal val="#ppt_h"/>
                                          </p:val>
                                        </p:tav>
                                      </p:tavLst>
                                    </p:anim>
                                    <p:animEffect transition="in" filter="fade">
                                      <p:cBhvr>
                                        <p:cTn id="19" dur="500"/>
                                        <p:tgtEl>
                                          <p:spTgt spid="5"/>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p:cTn id="22" dur="500" fill="hold"/>
                                        <p:tgtEl>
                                          <p:spTgt spid="6"/>
                                        </p:tgtEl>
                                        <p:attrNameLst>
                                          <p:attrName>ppt_w</p:attrName>
                                        </p:attrNameLst>
                                      </p:cBhvr>
                                      <p:tavLst>
                                        <p:tav tm="0">
                                          <p:val>
                                            <p:fltVal val="0"/>
                                          </p:val>
                                        </p:tav>
                                        <p:tav tm="100000">
                                          <p:val>
                                            <p:strVal val="#ppt_w"/>
                                          </p:val>
                                        </p:tav>
                                      </p:tavLst>
                                    </p:anim>
                                    <p:anim calcmode="lin" valueType="num">
                                      <p:cBhvr>
                                        <p:cTn id="23" dur="500" fill="hold"/>
                                        <p:tgtEl>
                                          <p:spTgt spid="6"/>
                                        </p:tgtEl>
                                        <p:attrNameLst>
                                          <p:attrName>ppt_h</p:attrName>
                                        </p:attrNameLst>
                                      </p:cBhvr>
                                      <p:tavLst>
                                        <p:tav tm="0">
                                          <p:val>
                                            <p:fltVal val="0"/>
                                          </p:val>
                                        </p:tav>
                                        <p:tav tm="100000">
                                          <p:val>
                                            <p:strVal val="#ppt_h"/>
                                          </p:val>
                                        </p:tav>
                                      </p:tavLst>
                                    </p:anim>
                                    <p:animEffect transition="in" filter="fad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 calcmode="lin" valueType="num">
                                      <p:cBhvr additive="base">
                                        <p:cTn id="29"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30"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 calcmode="lin" valueType="num">
                                      <p:cBhvr>
                                        <p:cTn id="42" dur="500" fill="hold"/>
                                        <p:tgtEl>
                                          <p:spTgt spid="8"/>
                                        </p:tgtEl>
                                        <p:attrNameLst>
                                          <p:attrName>ppt_w</p:attrName>
                                        </p:attrNameLst>
                                      </p:cBhvr>
                                      <p:tavLst>
                                        <p:tav tm="0">
                                          <p:val>
                                            <p:fltVal val="0"/>
                                          </p:val>
                                        </p:tav>
                                        <p:tav tm="100000">
                                          <p:val>
                                            <p:strVal val="#ppt_w"/>
                                          </p:val>
                                        </p:tav>
                                      </p:tavLst>
                                    </p:anim>
                                    <p:anim calcmode="lin" valueType="num">
                                      <p:cBhvr>
                                        <p:cTn id="43" dur="500" fill="hold"/>
                                        <p:tgtEl>
                                          <p:spTgt spid="8"/>
                                        </p:tgtEl>
                                        <p:attrNameLst>
                                          <p:attrName>ppt_h</p:attrName>
                                        </p:attrNameLst>
                                      </p:cBhvr>
                                      <p:tavLst>
                                        <p:tav tm="0">
                                          <p:val>
                                            <p:fltVal val="0"/>
                                          </p:val>
                                        </p:tav>
                                        <p:tav tm="100000">
                                          <p:val>
                                            <p:strVal val="#ppt_h"/>
                                          </p:val>
                                        </p:tav>
                                      </p:tavLst>
                                    </p:anim>
                                    <p:animEffect transition="in" filter="fade">
                                      <p:cBhvr>
                                        <p:cTn id="44"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bldLvl="0" animBg="1"/>
      <p:bldP spid="6" grpId="0"/>
      <p:bldP spid="7" grpId="0" bldLvl="0" animBg="1"/>
      <p:bldP spid="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12"/>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2873269" y="2250785"/>
            <a:ext cx="2768812" cy="3271630"/>
          </a:xfrm>
          <a:prstGeom prst="rect">
            <a:avLst/>
          </a:prstGeom>
          <a:noFill/>
          <a:ln>
            <a:noFill/>
          </a:ln>
        </p:spPr>
      </p:pic>
      <p:sp>
        <p:nvSpPr>
          <p:cNvPr id="2" name="Title 1"/>
          <p:cNvSpPr>
            <a:spLocks noGrp="1"/>
          </p:cNvSpPr>
          <p:nvPr>
            <p:ph type="title"/>
          </p:nvPr>
        </p:nvSpPr>
        <p:spPr/>
        <p:txBody>
          <a:bodyPr/>
          <a:lstStyle/>
          <a:p>
            <a:r>
              <a:rPr lang="en-ZA" sz="4400" dirty="0"/>
              <a:t>Calculating VAT on VAT-exclusive prices</a:t>
            </a:r>
            <a:endParaRPr lang="en-GB" sz="4400" dirty="0"/>
          </a:p>
        </p:txBody>
      </p:sp>
      <p:sp>
        <p:nvSpPr>
          <p:cNvPr id="3" name="Content Placeholder 2"/>
          <p:cNvSpPr>
            <a:spLocks noGrp="1"/>
          </p:cNvSpPr>
          <p:nvPr>
            <p:ph idx="1"/>
          </p:nvPr>
        </p:nvSpPr>
        <p:spPr>
          <a:xfrm>
            <a:off x="369444" y="1899412"/>
            <a:ext cx="7606193" cy="4129939"/>
          </a:xfrm>
        </p:spPr>
        <p:txBody>
          <a:bodyPr/>
          <a:lstStyle/>
          <a:p>
            <a:pPr>
              <a:lnSpc>
                <a:spcPct val="80000"/>
              </a:lnSpc>
            </a:pPr>
            <a:r>
              <a:rPr lang="en-ZA" dirty="0"/>
              <a:t>The price of a car is advertised as R359 </a:t>
            </a:r>
            <a:r>
              <a:rPr lang="en-ZA" dirty="0" smtClean="0"/>
              <a:t>950 </a:t>
            </a:r>
            <a:r>
              <a:rPr lang="en-ZA" dirty="0"/>
              <a:t>without VAT. </a:t>
            </a:r>
            <a:endParaRPr lang="en-ZA" dirty="0"/>
          </a:p>
          <a:p>
            <a:pPr>
              <a:lnSpc>
                <a:spcPct val="80000"/>
              </a:lnSpc>
            </a:pPr>
            <a:r>
              <a:rPr lang="en-ZA" dirty="0"/>
              <a:t>We can calculate the VAT</a:t>
            </a:r>
            <a:r>
              <a:rPr lang="en-ZA" dirty="0" smtClean="0"/>
              <a:t>:</a:t>
            </a:r>
            <a:endParaRPr lang="en-ZA" dirty="0" smtClean="0"/>
          </a:p>
          <a:p>
            <a:endParaRPr lang="en-ZA" dirty="0"/>
          </a:p>
          <a:p>
            <a:r>
              <a:rPr lang="en-ZA" dirty="0"/>
              <a:t>Add VAT to the advertised price:</a:t>
            </a:r>
            <a:endParaRPr lang="en-ZA" dirty="0"/>
          </a:p>
          <a:p>
            <a:endParaRPr lang="en-ZA" dirty="0"/>
          </a:p>
          <a:p>
            <a:endParaRPr lang="en-ZA" dirty="0"/>
          </a:p>
          <a:p>
            <a:endParaRPr lang="en-ZA" dirty="0"/>
          </a:p>
          <a:p>
            <a:endParaRPr lang="en-ZA" dirty="0"/>
          </a:p>
          <a:p>
            <a:endParaRPr lang="en-GB" dirty="0"/>
          </a:p>
        </p:txBody>
      </p:sp>
      <p:sp>
        <p:nvSpPr>
          <p:cNvPr id="4" name="Text Placeholder 3"/>
          <p:cNvSpPr>
            <a:spLocks noGrp="1"/>
          </p:cNvSpPr>
          <p:nvPr>
            <p:ph type="body" sz="quarter" idx="10"/>
          </p:nvPr>
        </p:nvSpPr>
        <p:spPr>
          <a:xfrm>
            <a:off x="399289" y="1597813"/>
            <a:ext cx="7905751" cy="301871"/>
          </a:xfrm>
        </p:spPr>
        <p:txBody>
          <a:bodyPr/>
          <a:lstStyle/>
          <a:p>
            <a:r>
              <a:rPr lang="en-GB" dirty="0"/>
              <a:t>Unit </a:t>
            </a:r>
            <a:r>
              <a:rPr lang="en-GB" dirty="0" smtClean="0"/>
              <a:t>10.1</a:t>
            </a:r>
            <a:endParaRPr lang="en-GB" dirty="0"/>
          </a:p>
        </p:txBody>
      </p:sp>
      <p:sp>
        <p:nvSpPr>
          <p:cNvPr id="6" name="TextBox 5"/>
          <p:cNvSpPr txBox="1"/>
          <p:nvPr/>
        </p:nvSpPr>
        <p:spPr>
          <a:xfrm>
            <a:off x="1781810" y="2569210"/>
            <a:ext cx="4265930" cy="521970"/>
          </a:xfrm>
          <a:prstGeom prst="rect">
            <a:avLst/>
          </a:prstGeom>
          <a:noFill/>
        </p:spPr>
        <p:txBody>
          <a:bodyPr wrap="square" rtlCol="0">
            <a:spAutoFit/>
          </a:bodyPr>
          <a:lstStyle/>
          <a:p>
            <a:pPr algn="ctr"/>
            <a:r>
              <a:rPr lang="en-ZA" sz="2800" b="1" dirty="0" smtClean="0">
                <a:solidFill>
                  <a:srgbClr val="0D9293"/>
                </a:solidFill>
              </a:rPr>
              <a:t>14% × R359 950 = R50 393</a:t>
            </a:r>
            <a:endParaRPr lang="en-ZA" altLang="en-GB" sz="2800" b="1" dirty="0">
              <a:solidFill>
                <a:srgbClr val="0D9293"/>
              </a:solidFill>
            </a:endParaRPr>
          </a:p>
        </p:txBody>
      </p:sp>
      <p:sp>
        <p:nvSpPr>
          <p:cNvPr id="7" name="Rectangle 6"/>
          <p:cNvSpPr/>
          <p:nvPr/>
        </p:nvSpPr>
        <p:spPr>
          <a:xfrm>
            <a:off x="514349" y="4170648"/>
            <a:ext cx="7487323" cy="1606909"/>
          </a:xfrm>
          <a:prstGeom prst="rect">
            <a:avLst/>
          </a:prstGeom>
          <a:noFill/>
          <a:ln w="38100">
            <a:solidFill>
              <a:srgbClr val="B4DB6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8" name="TextBox 7"/>
          <p:cNvSpPr txBox="1"/>
          <p:nvPr/>
        </p:nvSpPr>
        <p:spPr>
          <a:xfrm>
            <a:off x="2528968" y="4730750"/>
            <a:ext cx="5007610" cy="460375"/>
          </a:xfrm>
          <a:prstGeom prst="rect">
            <a:avLst/>
          </a:prstGeom>
          <a:noFill/>
        </p:spPr>
        <p:txBody>
          <a:bodyPr wrap="none" rtlCol="0">
            <a:spAutoFit/>
          </a:bodyPr>
          <a:lstStyle/>
          <a:p>
            <a:r>
              <a:rPr lang="en-ZA" sz="2400" b="1" dirty="0" smtClean="0"/>
              <a:t>VAT on advertised price = 14% of price</a:t>
            </a:r>
            <a:endParaRPr lang="en-ZA" sz="2400" b="1" dirty="0" smtClean="0"/>
          </a:p>
        </p:txBody>
      </p:sp>
      <p:grpSp>
        <p:nvGrpSpPr>
          <p:cNvPr id="10" name="Group 9"/>
          <p:cNvGrpSpPr/>
          <p:nvPr/>
        </p:nvGrpSpPr>
        <p:grpSpPr>
          <a:xfrm>
            <a:off x="380874" y="3978935"/>
            <a:ext cx="1838942" cy="2280168"/>
            <a:chOff x="399289" y="3100030"/>
            <a:chExt cx="1838942" cy="2280168"/>
          </a:xfrm>
        </p:grpSpPr>
        <p:sp>
          <p:nvSpPr>
            <p:cNvPr id="11" name="TextBox 10"/>
            <p:cNvSpPr txBox="1"/>
            <p:nvPr/>
          </p:nvSpPr>
          <p:spPr>
            <a:xfrm rot="20773907">
              <a:off x="406882" y="3100030"/>
              <a:ext cx="1238865" cy="461665"/>
            </a:xfrm>
            <a:prstGeom prst="rect">
              <a:avLst/>
            </a:prstGeom>
            <a:solidFill>
              <a:schemeClr val="bg1"/>
            </a:solidFill>
          </p:spPr>
          <p:txBody>
            <a:bodyPr wrap="none" rtlCol="0">
              <a:spAutoFit/>
            </a:bodyPr>
            <a:lstStyle/>
            <a:p>
              <a:r>
                <a:rPr lang="en-ZA" sz="2400" b="1" dirty="0" smtClean="0">
                  <a:solidFill>
                    <a:srgbClr val="4BB3B5"/>
                  </a:solidFill>
                </a:rPr>
                <a:t>Formula</a:t>
              </a:r>
              <a:endParaRPr lang="en-ZA" sz="2400" b="1" dirty="0">
                <a:solidFill>
                  <a:srgbClr val="4BB3B5"/>
                </a:solidFill>
              </a:endParaRP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99289" y="3319005"/>
              <a:ext cx="1838942" cy="2061193"/>
            </a:xfrm>
            <a:prstGeom prst="rect">
              <a:avLst/>
            </a:prstGeom>
          </p:spPr>
        </p:pic>
      </p:grpSp>
      <p:sp>
        <p:nvSpPr>
          <p:cNvPr id="5" name="TextBox 5"/>
          <p:cNvSpPr txBox="1"/>
          <p:nvPr/>
        </p:nvSpPr>
        <p:spPr>
          <a:xfrm>
            <a:off x="514350" y="3359785"/>
            <a:ext cx="7083425" cy="521970"/>
          </a:xfrm>
          <a:prstGeom prst="rect">
            <a:avLst/>
          </a:prstGeom>
          <a:noFill/>
        </p:spPr>
        <p:txBody>
          <a:bodyPr wrap="square" rtlCol="0">
            <a:spAutoFit/>
          </a:bodyPr>
          <a:lstStyle/>
          <a:p>
            <a:pPr algn="ctr"/>
            <a:r>
              <a:rPr lang="en-ZA" altLang="en-GB" sz="2800" b="1" dirty="0">
                <a:solidFill>
                  <a:srgbClr val="0D9293"/>
                </a:solidFill>
              </a:rPr>
              <a:t>Total cost = </a:t>
            </a:r>
            <a:r>
              <a:rPr lang="en-ZA" sz="2800" b="1" dirty="0" smtClean="0">
                <a:solidFill>
                  <a:srgbClr val="0D9293"/>
                </a:solidFill>
                <a:sym typeface="+mn-ea"/>
              </a:rPr>
              <a:t>R359 95 + R50 393 = R410 343  </a:t>
            </a:r>
            <a:endParaRPr lang="en-ZA" altLang="en-GB" sz="2800" b="1" dirty="0">
              <a:solidFill>
                <a:srgbClr val="0D9293"/>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13"/>
                                        </p:tgtEl>
                                      </p:cBhvr>
                                    </p:animEffect>
                                    <p:set>
                                      <p:cBhvr>
                                        <p:cTn id="7" dur="1" fill="hold">
                                          <p:stCondLst>
                                            <p:cond delay="499"/>
                                          </p:stCondLst>
                                        </p:cTn>
                                        <p:tgtEl>
                                          <p:spTgt spid="13"/>
                                        </p:tgtEl>
                                        <p:attrNameLst>
                                          <p:attrName>style.visibility</p:attrName>
                                        </p:attrNameLst>
                                      </p:cBhvr>
                                      <p:to>
                                        <p:strVal val="hidden"/>
                                      </p:to>
                                    </p:set>
                                  </p:childTnLst>
                                </p:cTn>
                              </p:par>
                            </p:childTnLst>
                          </p:cTn>
                        </p:par>
                        <p:par>
                          <p:cTn id="8" fill="hold">
                            <p:stCondLst>
                              <p:cond delay="500"/>
                            </p:stCondLst>
                            <p:childTnLst>
                              <p:par>
                                <p:cTn id="9" presetID="2" presetClass="entr" presetSubtype="8"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additive="base">
                                        <p:cTn id="17" dur="5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3">
                                            <p:txEl>
                                              <p:pRg st="1" end="1"/>
                                            </p:txEl>
                                          </p:spTgt>
                                        </p:tgtEl>
                                        <p:attrNameLst>
                                          <p:attrName>ppt_y</p:attrName>
                                        </p:attrNameLst>
                                      </p:cBhvr>
                                      <p:tavLst>
                                        <p:tav tm="0">
                                          <p:val>
                                            <p:strVal val="#ppt_y"/>
                                          </p:val>
                                        </p:tav>
                                        <p:tav tm="100000">
                                          <p:val>
                                            <p:strVal val="#ppt_y"/>
                                          </p:val>
                                        </p:tav>
                                      </p:tavLst>
                                    </p:anim>
                                  </p:childTnLst>
                                </p:cTn>
                              </p:par>
                              <p:par>
                                <p:cTn id="19" presetID="53" presetClass="entr" presetSubtype="16"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8"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additive="base">
                                        <p:cTn id="28"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9" dur="500" fill="hold"/>
                                        <p:tgtEl>
                                          <p:spTgt spid="3">
                                            <p:txEl>
                                              <p:pRg st="3" end="3"/>
                                            </p:txEl>
                                          </p:spTgt>
                                        </p:tgtEl>
                                        <p:attrNameLst>
                                          <p:attrName>ppt_y</p:attrName>
                                        </p:attrNameLst>
                                      </p:cBhvr>
                                      <p:tavLst>
                                        <p:tav tm="0">
                                          <p:val>
                                            <p:strVal val="#ppt_y"/>
                                          </p:val>
                                        </p:tav>
                                        <p:tav tm="100000">
                                          <p:val>
                                            <p:strVal val="#ppt_y"/>
                                          </p:val>
                                        </p:tav>
                                      </p:tavLst>
                                    </p:anim>
                                  </p:childTnLst>
                                </p:cTn>
                              </p:par>
                              <p:par>
                                <p:cTn id="30" presetID="53" presetClass="entr" presetSubtype="16" fill="hold" grpId="0" nodeType="withEffect">
                                  <p:stCondLst>
                                    <p:cond delay="0"/>
                                  </p:stCondLst>
                                  <p:childTnLst>
                                    <p:set>
                                      <p:cBhvr>
                                        <p:cTn id="31" dur="1" fill="hold">
                                          <p:stCondLst>
                                            <p:cond delay="0"/>
                                          </p:stCondLst>
                                        </p:cTn>
                                        <p:tgtEl>
                                          <p:spTgt spid="5"/>
                                        </p:tgtEl>
                                        <p:attrNameLst>
                                          <p:attrName>style.visibility</p:attrName>
                                        </p:attrNameLst>
                                      </p:cBhvr>
                                      <p:to>
                                        <p:strVal val="visible"/>
                                      </p:to>
                                    </p:set>
                                    <p:anim calcmode="lin" valueType="num">
                                      <p:cBhvr>
                                        <p:cTn id="32" dur="500" fill="hold"/>
                                        <p:tgtEl>
                                          <p:spTgt spid="5"/>
                                        </p:tgtEl>
                                        <p:attrNameLst>
                                          <p:attrName>ppt_w</p:attrName>
                                        </p:attrNameLst>
                                      </p:cBhvr>
                                      <p:tavLst>
                                        <p:tav tm="0">
                                          <p:val>
                                            <p:fltVal val="0"/>
                                          </p:val>
                                        </p:tav>
                                        <p:tav tm="100000">
                                          <p:val>
                                            <p:strVal val="#ppt_w"/>
                                          </p:val>
                                        </p:tav>
                                      </p:tavLst>
                                    </p:anim>
                                    <p:anim calcmode="lin" valueType="num">
                                      <p:cBhvr>
                                        <p:cTn id="33" dur="500" fill="hold"/>
                                        <p:tgtEl>
                                          <p:spTgt spid="5"/>
                                        </p:tgtEl>
                                        <p:attrNameLst>
                                          <p:attrName>ppt_h</p:attrName>
                                        </p:attrNameLst>
                                      </p:cBhvr>
                                      <p:tavLst>
                                        <p:tav tm="0">
                                          <p:val>
                                            <p:fltVal val="0"/>
                                          </p:val>
                                        </p:tav>
                                        <p:tav tm="100000">
                                          <p:val>
                                            <p:strVal val="#ppt_h"/>
                                          </p:val>
                                        </p:tav>
                                      </p:tavLst>
                                    </p:anim>
                                    <p:animEffect transition="in" filter="fade">
                                      <p:cBhvr>
                                        <p:cTn id="34" dur="500"/>
                                        <p:tgtEl>
                                          <p:spTgt spid="5"/>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p:cTn id="39" dur="750" fill="hold"/>
                                        <p:tgtEl>
                                          <p:spTgt spid="10"/>
                                        </p:tgtEl>
                                        <p:attrNameLst>
                                          <p:attrName>ppt_w</p:attrName>
                                        </p:attrNameLst>
                                      </p:cBhvr>
                                      <p:tavLst>
                                        <p:tav tm="0">
                                          <p:val>
                                            <p:fltVal val="0"/>
                                          </p:val>
                                        </p:tav>
                                        <p:tav tm="100000">
                                          <p:val>
                                            <p:strVal val="#ppt_w"/>
                                          </p:val>
                                        </p:tav>
                                      </p:tavLst>
                                    </p:anim>
                                    <p:anim calcmode="lin" valueType="num">
                                      <p:cBhvr>
                                        <p:cTn id="40" dur="750" fill="hold"/>
                                        <p:tgtEl>
                                          <p:spTgt spid="10"/>
                                        </p:tgtEl>
                                        <p:attrNameLst>
                                          <p:attrName>ppt_h</p:attrName>
                                        </p:attrNameLst>
                                      </p:cBhvr>
                                      <p:tavLst>
                                        <p:tav tm="0">
                                          <p:val>
                                            <p:fltVal val="0"/>
                                          </p:val>
                                        </p:tav>
                                        <p:tav tm="100000">
                                          <p:val>
                                            <p:strVal val="#ppt_h"/>
                                          </p:val>
                                        </p:tav>
                                      </p:tavLst>
                                    </p:anim>
                                    <p:anim calcmode="lin" valueType="num">
                                      <p:cBhvr>
                                        <p:cTn id="41" dur="750" fill="hold"/>
                                        <p:tgtEl>
                                          <p:spTgt spid="10"/>
                                        </p:tgtEl>
                                        <p:attrNameLst>
                                          <p:attrName>style.rotation</p:attrName>
                                        </p:attrNameLst>
                                      </p:cBhvr>
                                      <p:tavLst>
                                        <p:tav tm="0">
                                          <p:val>
                                            <p:fltVal val="90"/>
                                          </p:val>
                                        </p:tav>
                                        <p:tav tm="100000">
                                          <p:val>
                                            <p:fltVal val="0"/>
                                          </p:val>
                                        </p:tav>
                                      </p:tavLst>
                                    </p:anim>
                                    <p:animEffect transition="in" filter="fade">
                                      <p:cBhvr>
                                        <p:cTn id="42" dur="750"/>
                                        <p:tgtEl>
                                          <p:spTgt spid="10"/>
                                        </p:tgtEl>
                                      </p:cBhvr>
                                    </p:animEffect>
                                  </p:childTnLst>
                                </p:cTn>
                              </p:par>
                              <p:par>
                                <p:cTn id="43" presetID="21" presetClass="entr" presetSubtype="1" fill="hold" grpId="0" nodeType="withEffect">
                                  <p:stCondLst>
                                    <p:cond delay="0"/>
                                  </p:stCondLst>
                                  <p:childTnLst>
                                    <p:set>
                                      <p:cBhvr>
                                        <p:cTn id="44" dur="1" fill="hold">
                                          <p:stCondLst>
                                            <p:cond delay="0"/>
                                          </p:stCondLst>
                                        </p:cTn>
                                        <p:tgtEl>
                                          <p:spTgt spid="7"/>
                                        </p:tgtEl>
                                        <p:attrNameLst>
                                          <p:attrName>style.visibility</p:attrName>
                                        </p:attrNameLst>
                                      </p:cBhvr>
                                      <p:to>
                                        <p:strVal val="visible"/>
                                      </p:to>
                                    </p:set>
                                    <p:animEffect transition="in" filter="wheel(1)">
                                      <p:cBhvr>
                                        <p:cTn id="45" dur="1000"/>
                                        <p:tgtEl>
                                          <p:spTgt spid="7"/>
                                        </p:tgtEl>
                                      </p:cBhvr>
                                    </p:animEffect>
                                  </p:childTnLst>
                                </p:cTn>
                              </p:par>
                            </p:childTnLst>
                          </p:cTn>
                        </p:par>
                      </p:childTnLst>
                    </p:cTn>
                  </p:par>
                  <p:par>
                    <p:cTn id="46" fill="hold">
                      <p:stCondLst>
                        <p:cond delay="indefinite"/>
                      </p:stCondLst>
                      <p:childTnLst>
                        <p:par>
                          <p:cTn id="47" fill="hold">
                            <p:stCondLst>
                              <p:cond delay="0"/>
                            </p:stCondLst>
                            <p:childTnLst>
                              <p:par>
                                <p:cTn id="48" presetID="53" presetClass="entr" presetSubtype="16"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anim calcmode="lin" valueType="num">
                                      <p:cBhvr>
                                        <p:cTn id="50" dur="500" fill="hold"/>
                                        <p:tgtEl>
                                          <p:spTgt spid="8"/>
                                        </p:tgtEl>
                                        <p:attrNameLst>
                                          <p:attrName>ppt_w</p:attrName>
                                        </p:attrNameLst>
                                      </p:cBhvr>
                                      <p:tavLst>
                                        <p:tav tm="0">
                                          <p:val>
                                            <p:fltVal val="0"/>
                                          </p:val>
                                        </p:tav>
                                        <p:tav tm="100000">
                                          <p:val>
                                            <p:strVal val="#ppt_w"/>
                                          </p:val>
                                        </p:tav>
                                      </p:tavLst>
                                    </p:anim>
                                    <p:anim calcmode="lin" valueType="num">
                                      <p:cBhvr>
                                        <p:cTn id="51" dur="500" fill="hold"/>
                                        <p:tgtEl>
                                          <p:spTgt spid="8"/>
                                        </p:tgtEl>
                                        <p:attrNameLst>
                                          <p:attrName>ppt_h</p:attrName>
                                        </p:attrNameLst>
                                      </p:cBhvr>
                                      <p:tavLst>
                                        <p:tav tm="0">
                                          <p:val>
                                            <p:fltVal val="0"/>
                                          </p:val>
                                        </p:tav>
                                        <p:tav tm="100000">
                                          <p:val>
                                            <p:strVal val="#ppt_h"/>
                                          </p:val>
                                        </p:tav>
                                      </p:tavLst>
                                    </p:anim>
                                    <p:animEffect transition="in" filter="fade">
                                      <p:cBhvr>
                                        <p:cTn id="5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p:bldP spid="7" grpId="0" bldLvl="0" animBg="1"/>
      <p:bldP spid="8"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1" cstate="print">
            <a:extLst>
              <a:ext uri="{28A0092B-C50C-407E-A947-70E740481C1C}">
                <a14:useLocalDpi xmlns:a14="http://schemas.microsoft.com/office/drawing/2010/main" val="0"/>
              </a:ext>
            </a:extLst>
          </a:blip>
          <a:srcRect l="28341" t="21938" r="24354" b="31691"/>
          <a:stretch>
            <a:fillRect/>
          </a:stretch>
        </p:blipFill>
        <p:spPr>
          <a:xfrm>
            <a:off x="626636" y="1817237"/>
            <a:ext cx="977166" cy="1010861"/>
          </a:xfrm>
          <a:prstGeom prst="rect">
            <a:avLst/>
          </a:prstGeom>
        </p:spPr>
      </p:pic>
      <p:sp>
        <p:nvSpPr>
          <p:cNvPr id="8" name="Content Placeholder 2"/>
          <p:cNvSpPr txBox="1"/>
          <p:nvPr/>
        </p:nvSpPr>
        <p:spPr>
          <a:xfrm>
            <a:off x="2059438" y="1707832"/>
            <a:ext cx="5764716" cy="381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2000" b="1" dirty="0"/>
              <a:t>Answer the questions relating to the quotation: </a:t>
            </a:r>
            <a:endParaRPr lang="en-GB" sz="2000" b="1" dirty="0"/>
          </a:p>
        </p:txBody>
      </p:sp>
      <p:sp>
        <p:nvSpPr>
          <p:cNvPr id="2" name="Title 1"/>
          <p:cNvSpPr>
            <a:spLocks noGrp="1"/>
          </p:cNvSpPr>
          <p:nvPr>
            <p:ph type="title"/>
          </p:nvPr>
        </p:nvSpPr>
        <p:spPr/>
        <p:txBody>
          <a:bodyPr/>
          <a:lstStyle/>
          <a:p>
            <a:r>
              <a:rPr lang="en-ZA" dirty="0"/>
              <a:t>Example 10.1 page 202</a:t>
            </a:r>
            <a:endParaRPr lang="en-GB"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10.1</a:t>
            </a:r>
            <a:endParaRPr lang="en-GB" dirty="0">
              <a:solidFill>
                <a:schemeClr val="bg1">
                  <a:lumMod val="65000"/>
                </a:schemeClr>
              </a:solidFill>
            </a:endParaRPr>
          </a:p>
        </p:txBody>
      </p:sp>
      <p:pic>
        <p:nvPicPr>
          <p:cNvPr id="11" name="Content Placeholder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59305" y="2123440"/>
            <a:ext cx="5429885" cy="3758565"/>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63600" y="1444870"/>
            <a:ext cx="7200900" cy="4576517"/>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sp>
        <p:nvSpPr>
          <p:cNvPr id="6" name="Rectangle 5"/>
          <p:cNvSpPr/>
          <p:nvPr/>
        </p:nvSpPr>
        <p:spPr>
          <a:xfrm>
            <a:off x="352501" y="1607278"/>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7" name="Picture 6"/>
          <p:cNvPicPr>
            <a:picLocks noChangeAspect="1"/>
          </p:cNvPicPr>
          <p:nvPr/>
        </p:nvPicPr>
        <p:blipFill rotWithShape="1">
          <a:blip r:embed="rId1" cstate="print">
            <a:extLst>
              <a:ext uri="{28A0092B-C50C-407E-A947-70E740481C1C}">
                <a14:useLocalDpi xmlns:a14="http://schemas.microsoft.com/office/drawing/2010/main" val="0"/>
              </a:ext>
            </a:extLst>
          </a:blip>
          <a:srcRect l="28341" t="21938" r="24354" b="31691"/>
          <a:stretch>
            <a:fillRect/>
          </a:stretch>
        </p:blipFill>
        <p:spPr>
          <a:xfrm>
            <a:off x="626636" y="1817237"/>
            <a:ext cx="977166" cy="1010861"/>
          </a:xfrm>
          <a:prstGeom prst="rect">
            <a:avLst/>
          </a:prstGeom>
        </p:spPr>
      </p:pic>
      <p:sp>
        <p:nvSpPr>
          <p:cNvPr id="8" name="Content Placeholder 2"/>
          <p:cNvSpPr txBox="1"/>
          <p:nvPr/>
        </p:nvSpPr>
        <p:spPr>
          <a:xfrm>
            <a:off x="2059438" y="1707832"/>
            <a:ext cx="5764716" cy="3812987"/>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63525" indent="-263525">
              <a:buFont typeface="+mj-lt"/>
              <a:buAutoNum type="arabicPeriod"/>
            </a:pPr>
            <a:r>
              <a:rPr lang="en-GB" sz="2000" dirty="0" smtClean="0"/>
              <a:t>What </a:t>
            </a:r>
            <a:r>
              <a:rPr lang="en-GB" sz="2000" dirty="0"/>
              <a:t>is the price quoted to the customer for the service? </a:t>
            </a:r>
            <a:endParaRPr lang="en-GB" sz="2000" dirty="0"/>
          </a:p>
          <a:p>
            <a:pPr marL="263525" indent="-263525">
              <a:buFont typeface="+mj-lt"/>
              <a:buAutoNum type="arabicPeriod"/>
            </a:pPr>
            <a:r>
              <a:rPr lang="en-GB" sz="2000" dirty="0" smtClean="0"/>
              <a:t>What </a:t>
            </a:r>
            <a:r>
              <a:rPr lang="en-GB" sz="2000" dirty="0"/>
              <a:t>does “All prices exclude VAT” mean? </a:t>
            </a:r>
            <a:endParaRPr lang="en-GB" sz="2000" dirty="0"/>
          </a:p>
          <a:p>
            <a:pPr marL="263525" indent="-263525">
              <a:buFont typeface="+mj-lt"/>
              <a:buAutoNum type="arabicPeriod"/>
            </a:pPr>
            <a:r>
              <a:rPr lang="en-GB" sz="2000" dirty="0" smtClean="0"/>
              <a:t>How </a:t>
            </a:r>
            <a:r>
              <a:rPr lang="en-GB" sz="2000" dirty="0"/>
              <a:t>does it benefit Water Savers if they quote a price that excludes VAT? </a:t>
            </a:r>
            <a:endParaRPr lang="en-GB" sz="2000" dirty="0"/>
          </a:p>
          <a:p>
            <a:pPr marL="263525" indent="-263525">
              <a:buFont typeface="+mj-lt"/>
              <a:buAutoNum type="arabicPeriod"/>
            </a:pPr>
            <a:r>
              <a:rPr lang="en-GB" sz="2000" dirty="0" smtClean="0"/>
              <a:t>a</a:t>
            </a:r>
            <a:r>
              <a:rPr lang="en-GB" sz="2000" dirty="0"/>
              <a:t>) Calculate the VAT to be charged on the service. </a:t>
            </a:r>
            <a:endParaRPr lang="en-GB" sz="2000" dirty="0"/>
          </a:p>
          <a:p>
            <a:pPr marL="263525" indent="0">
              <a:buNone/>
            </a:pPr>
            <a:r>
              <a:rPr lang="en-GB" sz="2000" dirty="0" smtClean="0"/>
              <a:t>b</a:t>
            </a:r>
            <a:r>
              <a:rPr lang="en-GB" sz="2000" dirty="0"/>
              <a:t>) Calculate the total cost to the customer. </a:t>
            </a:r>
            <a:endParaRPr lang="en-GB" sz="2000" dirty="0"/>
          </a:p>
        </p:txBody>
      </p:sp>
      <p:sp>
        <p:nvSpPr>
          <p:cNvPr id="2" name="Title 1"/>
          <p:cNvSpPr>
            <a:spLocks noGrp="1"/>
          </p:cNvSpPr>
          <p:nvPr>
            <p:ph type="title"/>
          </p:nvPr>
        </p:nvSpPr>
        <p:spPr/>
        <p:txBody>
          <a:bodyPr/>
          <a:lstStyle/>
          <a:p>
            <a:r>
              <a:rPr lang="en-ZA" dirty="0"/>
              <a:t>Example 10.1 page 202 </a:t>
            </a:r>
            <a:r>
              <a:rPr lang="en-ZA" sz="3200" dirty="0"/>
              <a:t>continued ...</a:t>
            </a:r>
            <a:endParaRPr lang="en-GB" sz="32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10.1</a:t>
            </a:r>
            <a:endParaRPr lang="en-GB" dirty="0">
              <a:solidFill>
                <a:schemeClr val="bg1">
                  <a:lumMod val="6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a:t>Example </a:t>
            </a:r>
            <a:r>
              <a:rPr lang="en-ZA" dirty="0">
                <a:sym typeface="+mn-ea"/>
              </a:rPr>
              <a:t>10.1 page 202 </a:t>
            </a:r>
            <a:r>
              <a:rPr lang="en-ZA" sz="3200" dirty="0">
                <a:sym typeface="+mn-ea"/>
              </a:rPr>
              <a:t>continued ...</a:t>
            </a:r>
            <a:endParaRPr lang="en-GB" sz="3200" dirty="0"/>
          </a:p>
        </p:txBody>
      </p:sp>
      <p:sp>
        <p:nvSpPr>
          <p:cNvPr id="4" name="Text Placeholder 3"/>
          <p:cNvSpPr>
            <a:spLocks noGrp="1"/>
          </p:cNvSpPr>
          <p:nvPr>
            <p:ph type="body" sz="quarter" idx="10"/>
          </p:nvPr>
        </p:nvSpPr>
        <p:spPr/>
        <p:txBody>
          <a:bodyPr/>
          <a:lstStyle/>
          <a:p>
            <a:r>
              <a:rPr lang="en-GB" dirty="0">
                <a:solidFill>
                  <a:schemeClr val="bg1">
                    <a:lumMod val="65000"/>
                  </a:schemeClr>
                </a:solidFill>
              </a:rPr>
              <a:t>Unit </a:t>
            </a:r>
            <a:r>
              <a:rPr lang="en-GB" dirty="0" smtClean="0">
                <a:solidFill>
                  <a:schemeClr val="bg1">
                    <a:lumMod val="65000"/>
                  </a:schemeClr>
                </a:solidFill>
              </a:rPr>
              <a:t>10.1</a:t>
            </a:r>
            <a:endParaRPr lang="en-GB" dirty="0">
              <a:solidFill>
                <a:schemeClr val="bg1">
                  <a:lumMod val="65000"/>
                </a:schemeClr>
              </a:solidFill>
            </a:endParaRPr>
          </a:p>
        </p:txBody>
      </p:sp>
      <p:sp>
        <p:nvSpPr>
          <p:cNvPr id="5" name="Rectangle 4"/>
          <p:cNvSpPr/>
          <p:nvPr/>
        </p:nvSpPr>
        <p:spPr>
          <a:xfrm>
            <a:off x="861646" y="1358995"/>
            <a:ext cx="7202854" cy="4662393"/>
          </a:xfrm>
          <a:prstGeom prst="rect">
            <a:avLst/>
          </a:prstGeom>
          <a:solidFill>
            <a:srgbClr val="A6CE39"/>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w="57150">
                <a:solidFill>
                  <a:srgbClr val="B4DB6F"/>
                </a:solidFill>
              </a:ln>
              <a:solidFill>
                <a:srgbClr val="008D91"/>
              </a:solidFill>
            </a:endParaRPr>
          </a:p>
        </p:txBody>
      </p:sp>
      <p:grpSp>
        <p:nvGrpSpPr>
          <p:cNvPr id="6" name="Group 5"/>
          <p:cNvGrpSpPr/>
          <p:nvPr/>
        </p:nvGrpSpPr>
        <p:grpSpPr>
          <a:xfrm>
            <a:off x="352501" y="1521403"/>
            <a:ext cx="1525437" cy="1416679"/>
            <a:chOff x="352501" y="1521403"/>
            <a:chExt cx="1525437" cy="1416679"/>
          </a:xfrm>
        </p:grpSpPr>
        <p:sp>
          <p:nvSpPr>
            <p:cNvPr id="7" name="Rectangle 6"/>
            <p:cNvSpPr/>
            <p:nvPr/>
          </p:nvSpPr>
          <p:spPr>
            <a:xfrm>
              <a:off x="352501" y="1521403"/>
              <a:ext cx="1525437" cy="1416679"/>
            </a:xfrm>
            <a:prstGeom prst="rect">
              <a:avLst/>
            </a:prstGeom>
            <a:solidFill>
              <a:srgbClr val="00919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p>
          </p:txBody>
        </p:sp>
        <p:pic>
          <p:nvPicPr>
            <p:cNvPr id="8" name="Picture 7"/>
            <p:cNvPicPr>
              <a:picLocks noChangeAspect="1"/>
            </p:cNvPicPr>
            <p:nvPr/>
          </p:nvPicPr>
          <p:blipFill rotWithShape="1">
            <a:blip r:embed="rId1" cstate="print">
              <a:extLst>
                <a:ext uri="{28A0092B-C50C-407E-A947-70E740481C1C}">
                  <a14:useLocalDpi xmlns:a14="http://schemas.microsoft.com/office/drawing/2010/main" val="0"/>
                </a:ext>
              </a:extLst>
            </a:blip>
            <a:srcRect l="29168" t="24147" r="25014" b="34038"/>
            <a:stretch>
              <a:fillRect/>
            </a:stretch>
          </p:blipFill>
          <p:spPr>
            <a:xfrm>
              <a:off x="628221" y="1769188"/>
              <a:ext cx="975600" cy="975598"/>
            </a:xfrm>
            <a:prstGeom prst="rect">
              <a:avLst/>
            </a:prstGeom>
          </p:spPr>
        </p:pic>
      </p:grpSp>
      <p:sp>
        <p:nvSpPr>
          <p:cNvPr id="9" name="TextBox 8"/>
          <p:cNvSpPr txBox="1"/>
          <p:nvPr/>
        </p:nvSpPr>
        <p:spPr>
          <a:xfrm>
            <a:off x="2042355" y="1869777"/>
            <a:ext cx="5832915" cy="2245360"/>
          </a:xfrm>
          <a:prstGeom prst="rect">
            <a:avLst/>
          </a:prstGeom>
          <a:noFill/>
        </p:spPr>
        <p:txBody>
          <a:bodyPr wrap="square" rtlCol="0">
            <a:spAutoFit/>
          </a:bodyPr>
          <a:lstStyle/>
          <a:p>
            <a:pPr marL="263525" indent="-263525">
              <a:buFont typeface="+mj-lt"/>
              <a:buAutoNum type="arabicPeriod"/>
            </a:pPr>
            <a:r>
              <a:rPr lang="en-GB" sz="2000" dirty="0" smtClean="0"/>
              <a:t>R6 </a:t>
            </a:r>
            <a:r>
              <a:rPr lang="en-GB" sz="2000" dirty="0"/>
              <a:t>350,00 </a:t>
            </a:r>
            <a:endParaRPr lang="en-GB" sz="2000" dirty="0"/>
          </a:p>
          <a:p>
            <a:pPr marL="263525" indent="-263525">
              <a:buFont typeface="+mj-lt"/>
              <a:buAutoNum type="arabicPeriod"/>
            </a:pPr>
            <a:r>
              <a:rPr lang="en-GB" sz="2000" dirty="0" smtClean="0"/>
              <a:t>It </a:t>
            </a:r>
            <a:r>
              <a:rPr lang="en-GB" sz="2000" dirty="0"/>
              <a:t>means that the cost of VAT has not been added to the price. It has to be added to the final price given to the customer if he accepts the quote. </a:t>
            </a:r>
            <a:endParaRPr lang="en-GB" sz="2000" dirty="0"/>
          </a:p>
          <a:p>
            <a:pPr marL="263525" indent="-263525">
              <a:buFont typeface="+mj-lt"/>
              <a:buAutoNum type="arabicPeriod"/>
            </a:pPr>
            <a:r>
              <a:rPr lang="en-GB" sz="2000" dirty="0" smtClean="0"/>
              <a:t>The </a:t>
            </a:r>
            <a:r>
              <a:rPr lang="en-GB" sz="2000" dirty="0"/>
              <a:t>price looks lower than it actually is. </a:t>
            </a:r>
            <a:endParaRPr lang="en-GB" sz="2000" dirty="0"/>
          </a:p>
          <a:p>
            <a:pPr marL="263525" indent="-263525">
              <a:buFont typeface="+mj-lt"/>
              <a:buAutoNum type="arabicPeriod"/>
            </a:pPr>
            <a:r>
              <a:rPr lang="pt-BR" sz="2000" dirty="0" smtClean="0"/>
              <a:t>a</a:t>
            </a:r>
            <a:r>
              <a:rPr lang="pt-BR" sz="2000" dirty="0"/>
              <a:t>) 14% of R6 350 = R889,00 </a:t>
            </a:r>
            <a:endParaRPr lang="pt-BR" sz="2000" dirty="0"/>
          </a:p>
          <a:p>
            <a:pPr marL="536575" indent="-273050"/>
            <a:r>
              <a:rPr lang="en-GB" sz="2000" dirty="0"/>
              <a:t>b) Price of service + VAT = R6 350 + R889 = R7 239 </a:t>
            </a:r>
            <a:endParaRPr lang="en-ZA" altLang="en-US" sz="2000" b="1" dirty="0"/>
          </a:p>
        </p:txBody>
      </p:sp>
      <p:pic>
        <p:nvPicPr>
          <p:cNvPr id="26" name="Picture 2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69934" y="2143499"/>
            <a:ext cx="2756432" cy="3257001"/>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6"/>
                                        </p:tgtEl>
                                      </p:cBhvr>
                                    </p:animEffect>
                                    <p:set>
                                      <p:cBhvr>
                                        <p:cTn id="7" dur="1" fill="hold">
                                          <p:stCondLst>
                                            <p:cond delay="499"/>
                                          </p:stCondLst>
                                        </p:cTn>
                                        <p:tgtEl>
                                          <p:spTgt spid="26"/>
                                        </p:tgtEl>
                                        <p:attrNameLst>
                                          <p:attrName>style.visibility</p:attrName>
                                        </p:attrNameLst>
                                      </p:cBhvr>
                                      <p:to>
                                        <p:strVal val="hidden"/>
                                      </p:to>
                                    </p:set>
                                  </p:childTnLst>
                                </p:cTn>
                              </p:par>
                            </p:childTnLst>
                          </p:cTn>
                        </p:par>
                        <p:par>
                          <p:cTn id="8" fill="hold">
                            <p:stCondLst>
                              <p:cond delay="500"/>
                            </p:stCondLst>
                            <p:childTnLst>
                              <p:par>
                                <p:cTn id="9" presetID="37"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900" decel="100000" fill="hold"/>
                                        <p:tgtEl>
                                          <p:spTgt spid="6"/>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fill="hold"/>
                                        <p:tgtEl>
                                          <p:spTgt spid="5"/>
                                        </p:tgtEl>
                                        <p:attrNameLst>
                                          <p:attrName>ppt_x</p:attrName>
                                        </p:attrNameLst>
                                      </p:cBhvr>
                                      <p:tavLst>
                                        <p:tav tm="0">
                                          <p:val>
                                            <p:strVal val="0-#ppt_w/2"/>
                                          </p:val>
                                        </p:tav>
                                        <p:tav tm="100000">
                                          <p:val>
                                            <p:strVal val="#ppt_x"/>
                                          </p:val>
                                        </p:tav>
                                      </p:tavLst>
                                    </p:anim>
                                    <p:anim calcmode="lin" valueType="num">
                                      <p:cBhvr additive="base">
                                        <p:cTn id="18"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animEffect transition="in" filter="fade">
                                      <p:cBhvr>
                                        <p:cTn id="23" dur="500"/>
                                        <p:tgtEl>
                                          <p:spTgt spid="9">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9">
                                            <p:txEl>
                                              <p:pRg st="1" end="1"/>
                                            </p:txEl>
                                          </p:spTgt>
                                        </p:tgtEl>
                                        <p:attrNameLst>
                                          <p:attrName>style.visibility</p:attrName>
                                        </p:attrNameLst>
                                      </p:cBhvr>
                                      <p:to>
                                        <p:strVal val="visible"/>
                                      </p:to>
                                    </p:set>
                                    <p:animEffect transition="in" filter="fade">
                                      <p:cBhvr>
                                        <p:cTn id="28" dur="500"/>
                                        <p:tgtEl>
                                          <p:spTgt spid="9">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500"/>
                                        <p:tgtEl>
                                          <p:spTgt spid="9">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9">
                                            <p:txEl>
                                              <p:pRg st="3" end="3"/>
                                            </p:txEl>
                                          </p:spTgt>
                                        </p:tgtEl>
                                        <p:attrNameLst>
                                          <p:attrName>style.visibility</p:attrName>
                                        </p:attrNameLst>
                                      </p:cBhvr>
                                      <p:to>
                                        <p:strVal val="visible"/>
                                      </p:to>
                                    </p:set>
                                    <p:animEffect transition="in" filter="fade">
                                      <p:cBhvr>
                                        <p:cTn id="38" dur="500"/>
                                        <p:tgtEl>
                                          <p:spTgt spid="9">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9">
                                            <p:txEl>
                                              <p:pRg st="4" end="4"/>
                                            </p:txEl>
                                          </p:spTgt>
                                        </p:tgtEl>
                                        <p:attrNameLst>
                                          <p:attrName>style.visibility</p:attrName>
                                        </p:attrNameLst>
                                      </p:cBhvr>
                                      <p:to>
                                        <p:strVal val="visible"/>
                                      </p:to>
                                    </p:set>
                                    <p:animEffect transition="in" filter="fade">
                                      <p:cBhvr>
                                        <p:cTn id="43"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uiExpand="1" build="p"/>
    </p:bldLst>
  </p:timing>
</p:sld>
</file>

<file path=ppt/theme/theme1.xml><?xml version="1.0" encoding="utf-8"?>
<a:theme xmlns:a="http://schemas.openxmlformats.org/drawingml/2006/main" name="Presentation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5925</Words>
  <Application>WPS Presentation</Application>
  <PresentationFormat>On-screen Show (4:3)</PresentationFormat>
  <Paragraphs>332</Paragraphs>
  <Slides>28</Slides>
  <Notes>0</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28</vt:i4>
      </vt:variant>
    </vt:vector>
  </HeadingPairs>
  <TitlesOfParts>
    <vt:vector size="37" baseType="lpstr">
      <vt:lpstr>Arial</vt:lpstr>
      <vt:lpstr>SimSun</vt:lpstr>
      <vt:lpstr>Wingdings</vt:lpstr>
      <vt:lpstr>Calibri</vt:lpstr>
      <vt:lpstr>Microsoft YaHei</vt:lpstr>
      <vt:lpstr/>
      <vt:lpstr>Arial Unicode MS</vt:lpstr>
      <vt:lpstr>Segoe Print</vt:lpstr>
      <vt:lpstr>Presentation2</vt:lpstr>
      <vt:lpstr>Mathematical Literacy</vt:lpstr>
      <vt:lpstr>Working with value added tax and unemployment insurance</vt:lpstr>
      <vt:lpstr>Overview</vt:lpstr>
      <vt:lpstr>VAT-inclusive versus VAT-exclusive</vt:lpstr>
      <vt:lpstr>VAT-inclusive versus VAT-exclusive</vt:lpstr>
      <vt:lpstr>Calculating VAT on VAT-exclusive prices</vt:lpstr>
      <vt:lpstr>Example 10.1 page 202</vt:lpstr>
      <vt:lpstr>Example 10.1 page 202 continued ...</vt:lpstr>
      <vt:lpstr>Example 10.1 page 202 continued ...</vt:lpstr>
      <vt:lpstr>Calculating VAT on VAT-exclusive prices</vt:lpstr>
      <vt:lpstr>Example 10.2 page 203</vt:lpstr>
      <vt:lpstr>Example 10.2 page 203 continued ...</vt:lpstr>
      <vt:lpstr>Example 10.3 page 204</vt:lpstr>
      <vt:lpstr>Example 10.3 page 204 continued ...</vt:lpstr>
      <vt:lpstr>PowerPoint 演示文稿</vt:lpstr>
      <vt:lpstr>Understanding the Unemployment Insurance Fund</vt:lpstr>
      <vt:lpstr>Benefits of UIF to employees</vt:lpstr>
      <vt:lpstr>Employers' responsibilities</vt:lpstr>
      <vt:lpstr>Example 10.4 page 207 </vt:lpstr>
      <vt:lpstr>Example 10.4 page 207 continued ...</vt:lpstr>
      <vt:lpstr>PowerPoint 演示文稿</vt:lpstr>
      <vt:lpstr>Reading and interpreting payslips</vt:lpstr>
      <vt:lpstr>Example 10.5 page 208</vt:lpstr>
      <vt:lpstr>Example 10.5 page 208 continued ...</vt:lpstr>
      <vt:lpstr>Example 10.5 page 208 continued ...</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Leanne Storer</dc:creator>
  <cp:lastModifiedBy>fred</cp:lastModifiedBy>
  <cp:revision>572</cp:revision>
  <dcterms:created xsi:type="dcterms:W3CDTF">2017-08-15T07:49:00Z</dcterms:created>
  <dcterms:modified xsi:type="dcterms:W3CDTF">2017-12-08T12:23:37Z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1033-10.2.0.5978</vt:lpwstr>
  </property>
</Properties>
</file>