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367" r:id="rId5"/>
    <p:sldId id="368" r:id="rId6"/>
    <p:sldId id="369" r:id="rId7"/>
    <p:sldId id="370" r:id="rId8"/>
    <p:sldId id="340" r:id="rId9"/>
    <p:sldId id="372" r:id="rId10"/>
    <p:sldId id="373" r:id="rId11"/>
    <p:sldId id="29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7" r:id="rId25"/>
    <p:sldId id="389" r:id="rId26"/>
    <p:sldId id="390" r:id="rId27"/>
    <p:sldId id="391" r:id="rId28"/>
    <p:sldId id="392" r:id="rId29"/>
    <p:sldId id="393" r:id="rId30"/>
    <p:sldId id="394" r:id="rId31"/>
    <p:sldId id="395" r:id="rId32"/>
    <p:sldId id="396" r:id="rId33"/>
    <p:sldId id="397" r:id="rId34"/>
    <p:sldId id="400" r:id="rId35"/>
    <p:sldId id="399" r:id="rId36"/>
    <p:sldId id="285" r:id="rId37"/>
    <p:sldId id="40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51">
          <p15:clr>
            <a:srgbClr val="A4A3A4"/>
          </p15:clr>
        </p15:guide>
        <p15:guide id="2" pos="2652">
          <p15:clr>
            <a:srgbClr val="A4A3A4"/>
          </p15:clr>
        </p15:guide>
        <p15:guide id="3" orient="horz" pos="2521">
          <p15:clr>
            <a:srgbClr val="A4A3A4"/>
          </p15:clr>
        </p15:guide>
        <p15:guide id="4" orient="horz" pos="1796">
          <p15:clr>
            <a:srgbClr val="A4A3A4"/>
          </p15:clr>
        </p15:guide>
        <p15:guide id="5" orient="horz" pos="15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8EB"/>
    <a:srgbClr val="61A6AF"/>
    <a:srgbClr val="9CCB45"/>
    <a:srgbClr val="0D9293"/>
    <a:srgbClr val="73B7B1"/>
    <a:srgbClr val="9FC8CE"/>
    <a:srgbClr val="991C1B"/>
    <a:srgbClr val="90A44E"/>
    <a:srgbClr val="3791BF"/>
    <a:srgbClr val="BF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105" d="100"/>
          <a:sy n="105" d="100"/>
        </p:scale>
        <p:origin x="126" y="78"/>
      </p:cViewPr>
      <p:guideLst>
        <p:guide orient="horz" pos="3551"/>
        <p:guide pos="2652"/>
        <p:guide orient="horz" pos="2521"/>
        <p:guide orient="horz" pos="1796"/>
        <p:guide orient="horz" pos="156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88C4D41-67A0-48AB-8F90-B6D9E49EAAC9}" type="doc">
      <dgm:prSet loTypeId="urn:microsoft.com/office/officeart/2008/layout/HorizontalMultiLevelHierarchy#1" loCatId="hierarchy" qsTypeId="urn:microsoft.com/office/officeart/2005/8/quickstyle/simple1#1" qsCatId="simple" csTypeId="urn:microsoft.com/office/officeart/2005/8/colors/accent1_2#1" csCatId="accent1" phldr="1"/>
      <dgm:spPr/>
      <dgm:t>
        <a:bodyPr/>
        <a:lstStyle/>
        <a:p>
          <a:endParaRPr lang="en-GB"/>
        </a:p>
      </dgm:t>
    </dgm:pt>
    <dgm:pt modelId="{4F627B43-DF8B-4C1C-B694-BEBB4E58BBE9}">
      <dgm:prSet phldrT="[Text]"/>
      <dgm:spPr>
        <a:solidFill>
          <a:srgbClr val="0D9293"/>
        </a:solidFill>
      </dgm:spPr>
      <dgm:t>
        <a:bodyPr/>
        <a:lstStyle/>
        <a:p>
          <a:r>
            <a:rPr lang="en-ZA" dirty="0" smtClean="0"/>
            <a:t>Interest</a:t>
          </a:r>
          <a:endParaRPr lang="en-GB" dirty="0"/>
        </a:p>
      </dgm:t>
    </dgm:pt>
    <dgm:pt modelId="{9BD74E33-F6FA-49E5-BBCF-A5DA9A39C3F0}" type="parTrans" cxnId="{2B393EBD-2367-46CD-93B1-4DBFEDDDE235}">
      <dgm:prSet/>
      <dgm:spPr/>
      <dgm:t>
        <a:bodyPr/>
        <a:lstStyle/>
        <a:p>
          <a:endParaRPr lang="en-GB"/>
        </a:p>
      </dgm:t>
    </dgm:pt>
    <dgm:pt modelId="{91B31411-9A0F-4E95-9589-F0DCBA44606B}" type="sibTrans" cxnId="{2B393EBD-2367-46CD-93B1-4DBFEDDDE235}">
      <dgm:prSet/>
      <dgm:spPr/>
      <dgm:t>
        <a:bodyPr/>
        <a:lstStyle/>
        <a:p>
          <a:endParaRPr lang="en-GB"/>
        </a:p>
      </dgm:t>
    </dgm:pt>
    <dgm:pt modelId="{6FF93161-5EF5-4BA1-939A-7D0B6E935D4B}">
      <dgm:prSet phldrT="[Text]" custT="1"/>
      <dgm:spPr>
        <a:solidFill>
          <a:srgbClr val="73B7B1"/>
        </a:solidFill>
      </dgm:spPr>
      <dgm:t>
        <a:bodyPr/>
        <a:lstStyle/>
        <a:p>
          <a:r>
            <a:rPr lang="en-ZA" sz="1600" dirty="0" smtClean="0"/>
            <a:t>Simple Interest</a:t>
          </a:r>
          <a:endParaRPr lang="en-GB" sz="1600" dirty="0"/>
        </a:p>
      </dgm:t>
    </dgm:pt>
    <dgm:pt modelId="{587305F1-990C-429C-B2AF-9BE1AD95283B}" type="parTrans" cxnId="{6D386DCF-60DE-410E-890B-ED58BDC87C25}">
      <dgm:prSet/>
      <dgm:spPr>
        <a:ln w="28575">
          <a:solidFill>
            <a:schemeClr val="bg1">
              <a:lumMod val="85000"/>
            </a:schemeClr>
          </a:solidFill>
        </a:ln>
      </dgm:spPr>
      <dgm:t>
        <a:bodyPr/>
        <a:lstStyle/>
        <a:p>
          <a:endParaRPr lang="en-GB"/>
        </a:p>
      </dgm:t>
    </dgm:pt>
    <dgm:pt modelId="{67706A5D-8EA1-4523-8095-62C9B324DE14}" type="sibTrans" cxnId="{6D386DCF-60DE-410E-890B-ED58BDC87C25}">
      <dgm:prSet/>
      <dgm:spPr/>
      <dgm:t>
        <a:bodyPr/>
        <a:lstStyle/>
        <a:p>
          <a:endParaRPr lang="en-GB"/>
        </a:p>
      </dgm:t>
    </dgm:pt>
    <dgm:pt modelId="{BD3A1183-68BA-47E0-B7C1-EE51FA62AAC9}">
      <dgm:prSet phldrT="[Text]" custT="1"/>
      <dgm:spPr>
        <a:solidFill>
          <a:srgbClr val="73B7B1"/>
        </a:solidFill>
      </dgm:spPr>
      <dgm:t>
        <a:bodyPr/>
        <a:lstStyle/>
        <a:p>
          <a:r>
            <a:rPr lang="en-ZA" sz="1600" dirty="0" smtClean="0"/>
            <a:t>Compound Interest</a:t>
          </a:r>
          <a:endParaRPr lang="en-GB" sz="1600" dirty="0"/>
        </a:p>
      </dgm:t>
    </dgm:pt>
    <dgm:pt modelId="{5B52E929-D84F-4E9B-99CC-778F6E67A88E}" type="parTrans" cxnId="{1EB86B4E-9CE0-4C25-A390-4E1CE108AC8B}">
      <dgm:prSet/>
      <dgm:spPr>
        <a:ln w="28575">
          <a:solidFill>
            <a:schemeClr val="bg1">
              <a:lumMod val="85000"/>
            </a:schemeClr>
          </a:solidFill>
        </a:ln>
      </dgm:spPr>
      <dgm:t>
        <a:bodyPr/>
        <a:lstStyle/>
        <a:p>
          <a:endParaRPr lang="en-GB"/>
        </a:p>
      </dgm:t>
    </dgm:pt>
    <dgm:pt modelId="{9FE71F88-A22A-4885-998B-CCEC9D80D2AF}" type="sibTrans" cxnId="{1EB86B4E-9CE0-4C25-A390-4E1CE108AC8B}">
      <dgm:prSet/>
      <dgm:spPr/>
      <dgm:t>
        <a:bodyPr/>
        <a:lstStyle/>
        <a:p>
          <a:endParaRPr lang="en-GB"/>
        </a:p>
      </dgm:t>
    </dgm:pt>
    <dgm:pt modelId="{E2F33206-F95B-40FC-8D37-F3D10169C0EB}">
      <dgm:prSet phldrT="[Text]" custT="1"/>
      <dgm:spPr>
        <a:solidFill>
          <a:srgbClr val="9CCB45"/>
        </a:solidFill>
      </dgm:spPr>
      <dgm:t>
        <a:bodyPr lIns="180000" tIns="72000" rIns="180000" bIns="72000"/>
        <a:lstStyle/>
        <a:p>
          <a:r>
            <a:rPr lang="en-GB" sz="1400" dirty="0" smtClean="0">
              <a:solidFill>
                <a:schemeClr val="bg1"/>
              </a:solidFill>
              <a:latin typeface="Calibri" panose="020F0502020204030204" charset="0"/>
              <a:cs typeface="Calibri" panose="020F0502020204030204" charset="0"/>
              <a:sym typeface="+mn-ea"/>
            </a:rPr>
            <a:t>Compound interest is calculated on both the principal and the previous interest added (or deducted), so the amount is different for each time interval. </a:t>
          </a:r>
          <a:endParaRPr lang="en-GB" sz="1400" dirty="0"/>
        </a:p>
      </dgm:t>
    </dgm:pt>
    <dgm:pt modelId="{6950D62E-42D1-49C4-836B-7AA95EC70B32}" type="parTrans" cxnId="{F6BC4E47-1C95-4474-8DDD-C5C0054541F4}">
      <dgm:prSet/>
      <dgm:spPr>
        <a:ln w="28575">
          <a:solidFill>
            <a:schemeClr val="bg1">
              <a:lumMod val="85000"/>
            </a:schemeClr>
          </a:solidFill>
        </a:ln>
      </dgm:spPr>
      <dgm:t>
        <a:bodyPr/>
        <a:lstStyle/>
        <a:p>
          <a:endParaRPr lang="en-GB"/>
        </a:p>
      </dgm:t>
    </dgm:pt>
    <dgm:pt modelId="{5BB4FD9A-EE02-447F-B445-8502096C0DAB}" type="sibTrans" cxnId="{F6BC4E47-1C95-4474-8DDD-C5C0054541F4}">
      <dgm:prSet/>
      <dgm:spPr/>
      <dgm:t>
        <a:bodyPr/>
        <a:lstStyle/>
        <a:p>
          <a:endParaRPr lang="en-GB"/>
        </a:p>
      </dgm:t>
    </dgm:pt>
    <dgm:pt modelId="{CBD62AA6-F51C-4EA1-9F87-BE0DDBCC689E}">
      <dgm:prSet custT="1"/>
      <dgm:spPr>
        <a:solidFill>
          <a:srgbClr val="9CCB45"/>
        </a:solidFill>
      </dgm:spPr>
      <dgm:t>
        <a:bodyPr lIns="180000" tIns="72000" rIns="180000" bIns="72000"/>
        <a:lstStyle/>
        <a:p>
          <a:r>
            <a:rPr lang="en-GB" sz="1400" b="0" dirty="0" smtClean="0">
              <a:solidFill>
                <a:schemeClr val="bg1"/>
              </a:solidFill>
              <a:latin typeface="Calibri" panose="020F0502020204030204" charset="0"/>
              <a:cs typeface="Calibri" panose="020F0502020204030204" charset="0"/>
            </a:rPr>
            <a:t>Simple interest is calculated on the principal amount and the amount of interest is the same for each time interval.</a:t>
          </a:r>
          <a:endParaRPr lang="en-ZA" sz="1400" dirty="0"/>
        </a:p>
      </dgm:t>
    </dgm:pt>
    <dgm:pt modelId="{9FA1E9A3-DBD7-4F2F-B07C-32128B62E1AC}" type="parTrans" cxnId="{BF2A3AC8-E42C-4082-AD2B-F30B800DF5B2}">
      <dgm:prSet/>
      <dgm:spPr>
        <a:ln w="28575">
          <a:solidFill>
            <a:schemeClr val="bg1">
              <a:lumMod val="85000"/>
            </a:schemeClr>
          </a:solidFill>
        </a:ln>
      </dgm:spPr>
      <dgm:t>
        <a:bodyPr/>
        <a:lstStyle/>
        <a:p>
          <a:endParaRPr lang="en-GB"/>
        </a:p>
      </dgm:t>
    </dgm:pt>
    <dgm:pt modelId="{08B25765-26BC-4F95-8E03-C5A75D1369EA}" type="sibTrans" cxnId="{BF2A3AC8-E42C-4082-AD2B-F30B800DF5B2}">
      <dgm:prSet/>
      <dgm:spPr/>
      <dgm:t>
        <a:bodyPr/>
        <a:lstStyle/>
        <a:p>
          <a:endParaRPr lang="en-GB"/>
        </a:p>
      </dgm:t>
    </dgm:pt>
    <dgm:pt modelId="{71918C5E-4665-4F65-BDF7-73A72418AA2E}" type="pres">
      <dgm:prSet presAssocID="{688C4D41-67A0-48AB-8F90-B6D9E49EAAC9}" presName="Name0" presStyleCnt="0">
        <dgm:presLayoutVars>
          <dgm:chPref val="1"/>
          <dgm:dir/>
          <dgm:animOne val="branch"/>
          <dgm:animLvl val="lvl"/>
          <dgm:resizeHandles val="exact"/>
        </dgm:presLayoutVars>
      </dgm:prSet>
      <dgm:spPr/>
      <dgm:t>
        <a:bodyPr/>
        <a:lstStyle/>
        <a:p>
          <a:endParaRPr lang="en-GB"/>
        </a:p>
      </dgm:t>
    </dgm:pt>
    <dgm:pt modelId="{AF3E02B8-057B-4162-85F3-ECACF6EE6C8D}" type="pres">
      <dgm:prSet presAssocID="{4F627B43-DF8B-4C1C-B694-BEBB4E58BBE9}" presName="root1" presStyleCnt="0"/>
      <dgm:spPr/>
    </dgm:pt>
    <dgm:pt modelId="{DB5528A4-2F52-4E8F-A2C1-959898799BC5}" type="pres">
      <dgm:prSet presAssocID="{4F627B43-DF8B-4C1C-B694-BEBB4E58BBE9}" presName="LevelOneTextNode" presStyleLbl="node0" presStyleIdx="0" presStyleCnt="1" custScaleX="110000" custScaleY="110000" custLinFactNeighborX="-1645" custLinFactNeighborY="1201">
        <dgm:presLayoutVars>
          <dgm:chPref val="3"/>
        </dgm:presLayoutVars>
      </dgm:prSet>
      <dgm:spPr/>
      <dgm:t>
        <a:bodyPr/>
        <a:lstStyle/>
        <a:p>
          <a:endParaRPr lang="en-GB"/>
        </a:p>
      </dgm:t>
    </dgm:pt>
    <dgm:pt modelId="{5C8D6EE0-4596-431D-8C22-B98224821791}" type="pres">
      <dgm:prSet presAssocID="{4F627B43-DF8B-4C1C-B694-BEBB4E58BBE9}" presName="level2hierChild" presStyleCnt="0"/>
      <dgm:spPr/>
    </dgm:pt>
    <dgm:pt modelId="{183049ED-DE54-4B5D-89BC-48120E41331F}" type="pres">
      <dgm:prSet presAssocID="{587305F1-990C-429C-B2AF-9BE1AD95283B}" presName="conn2-1" presStyleLbl="parChTrans1D2" presStyleIdx="0" presStyleCnt="2"/>
      <dgm:spPr/>
      <dgm:t>
        <a:bodyPr/>
        <a:lstStyle/>
        <a:p>
          <a:endParaRPr lang="en-GB"/>
        </a:p>
      </dgm:t>
    </dgm:pt>
    <dgm:pt modelId="{A5BECDEA-5E7B-410C-8E11-417C75699CF1}" type="pres">
      <dgm:prSet presAssocID="{587305F1-990C-429C-B2AF-9BE1AD95283B}" presName="connTx" presStyleLbl="parChTrans1D2" presStyleIdx="0" presStyleCnt="2"/>
      <dgm:spPr/>
      <dgm:t>
        <a:bodyPr/>
        <a:lstStyle/>
        <a:p>
          <a:endParaRPr lang="en-GB"/>
        </a:p>
      </dgm:t>
    </dgm:pt>
    <dgm:pt modelId="{3E708901-7DF6-4DB7-84B8-89840AB247CA}" type="pres">
      <dgm:prSet presAssocID="{6FF93161-5EF5-4BA1-939A-7D0B6E935D4B}" presName="root2" presStyleCnt="0"/>
      <dgm:spPr/>
    </dgm:pt>
    <dgm:pt modelId="{9C073161-14C2-4BB3-B769-2CB5D066EB62}" type="pres">
      <dgm:prSet presAssocID="{6FF93161-5EF5-4BA1-939A-7D0B6E935D4B}" presName="LevelTwoTextNode" presStyleLbl="node2" presStyleIdx="0" presStyleCnt="2" custScaleX="121000" custScaleY="121000" custLinFactNeighborY="8098">
        <dgm:presLayoutVars>
          <dgm:chPref val="3"/>
        </dgm:presLayoutVars>
      </dgm:prSet>
      <dgm:spPr/>
      <dgm:t>
        <a:bodyPr/>
        <a:lstStyle/>
        <a:p>
          <a:endParaRPr lang="en-GB"/>
        </a:p>
      </dgm:t>
    </dgm:pt>
    <dgm:pt modelId="{EBC4FBB0-21EF-4350-8E45-55A292E59DBB}" type="pres">
      <dgm:prSet presAssocID="{6FF93161-5EF5-4BA1-939A-7D0B6E935D4B}" presName="level3hierChild" presStyleCnt="0"/>
      <dgm:spPr/>
    </dgm:pt>
    <dgm:pt modelId="{851CDB7A-E7A3-4897-8765-C6A207B31C3B}" type="pres">
      <dgm:prSet presAssocID="{9FA1E9A3-DBD7-4F2F-B07C-32128B62E1AC}" presName="conn2-1" presStyleLbl="parChTrans1D3" presStyleIdx="0" presStyleCnt="2"/>
      <dgm:spPr/>
      <dgm:t>
        <a:bodyPr/>
        <a:lstStyle/>
        <a:p>
          <a:endParaRPr lang="en-GB"/>
        </a:p>
      </dgm:t>
    </dgm:pt>
    <dgm:pt modelId="{E0C2665D-CA9A-4EF6-B3CE-63E1610A1106}" type="pres">
      <dgm:prSet presAssocID="{9FA1E9A3-DBD7-4F2F-B07C-32128B62E1AC}" presName="connTx" presStyleLbl="parChTrans1D3" presStyleIdx="0" presStyleCnt="2"/>
      <dgm:spPr/>
      <dgm:t>
        <a:bodyPr/>
        <a:lstStyle/>
        <a:p>
          <a:endParaRPr lang="en-GB"/>
        </a:p>
      </dgm:t>
    </dgm:pt>
    <dgm:pt modelId="{F21BB797-908A-4954-BE4A-58A73DB2EEC6}" type="pres">
      <dgm:prSet presAssocID="{CBD62AA6-F51C-4EA1-9F87-BE0DDBCC689E}" presName="root2" presStyleCnt="0"/>
      <dgm:spPr/>
    </dgm:pt>
    <dgm:pt modelId="{85604662-812B-4AFE-BE31-8FA1B85FA794}" type="pres">
      <dgm:prSet presAssocID="{CBD62AA6-F51C-4EA1-9F87-BE0DDBCC689E}" presName="LevelTwoTextNode" presStyleLbl="node3" presStyleIdx="0" presStyleCnt="2" custScaleX="373720" custScaleY="282142" custLinFactNeighborX="2780" custLinFactNeighborY="-37855">
        <dgm:presLayoutVars>
          <dgm:chPref val="3"/>
        </dgm:presLayoutVars>
      </dgm:prSet>
      <dgm:spPr/>
      <dgm:t>
        <a:bodyPr/>
        <a:lstStyle/>
        <a:p>
          <a:endParaRPr lang="en-GB"/>
        </a:p>
      </dgm:t>
    </dgm:pt>
    <dgm:pt modelId="{94A03660-CEF5-4138-9C40-5A355D99DA76}" type="pres">
      <dgm:prSet presAssocID="{CBD62AA6-F51C-4EA1-9F87-BE0DDBCC689E}" presName="level3hierChild" presStyleCnt="0"/>
      <dgm:spPr/>
    </dgm:pt>
    <dgm:pt modelId="{ED84CEF1-3DF5-4AD2-91F0-A264E3D42610}" type="pres">
      <dgm:prSet presAssocID="{5B52E929-D84F-4E9B-99CC-778F6E67A88E}" presName="conn2-1" presStyleLbl="parChTrans1D2" presStyleIdx="1" presStyleCnt="2"/>
      <dgm:spPr/>
      <dgm:t>
        <a:bodyPr/>
        <a:lstStyle/>
        <a:p>
          <a:endParaRPr lang="en-GB"/>
        </a:p>
      </dgm:t>
    </dgm:pt>
    <dgm:pt modelId="{7EA2B4CD-4761-4109-839A-AF96493EB342}" type="pres">
      <dgm:prSet presAssocID="{5B52E929-D84F-4E9B-99CC-778F6E67A88E}" presName="connTx" presStyleLbl="parChTrans1D2" presStyleIdx="1" presStyleCnt="2"/>
      <dgm:spPr/>
      <dgm:t>
        <a:bodyPr/>
        <a:lstStyle/>
        <a:p>
          <a:endParaRPr lang="en-GB"/>
        </a:p>
      </dgm:t>
    </dgm:pt>
    <dgm:pt modelId="{B2A11C30-6CEE-4E5E-9D3A-B497D4E67B68}" type="pres">
      <dgm:prSet presAssocID="{BD3A1183-68BA-47E0-B7C1-EE51FA62AAC9}" presName="root2" presStyleCnt="0"/>
      <dgm:spPr/>
    </dgm:pt>
    <dgm:pt modelId="{9F781CE5-FE42-4A27-BDD4-EB7501945A69}" type="pres">
      <dgm:prSet presAssocID="{BD3A1183-68BA-47E0-B7C1-EE51FA62AAC9}" presName="LevelTwoTextNode" presStyleLbl="node2" presStyleIdx="1" presStyleCnt="2" custScaleX="121000" custScaleY="121000">
        <dgm:presLayoutVars>
          <dgm:chPref val="3"/>
        </dgm:presLayoutVars>
      </dgm:prSet>
      <dgm:spPr/>
      <dgm:t>
        <a:bodyPr/>
        <a:lstStyle/>
        <a:p>
          <a:endParaRPr lang="en-GB"/>
        </a:p>
      </dgm:t>
    </dgm:pt>
    <dgm:pt modelId="{68019709-DBF7-447F-BE98-C89BFBF01518}" type="pres">
      <dgm:prSet presAssocID="{BD3A1183-68BA-47E0-B7C1-EE51FA62AAC9}" presName="level3hierChild" presStyleCnt="0"/>
      <dgm:spPr/>
    </dgm:pt>
    <dgm:pt modelId="{F75B7B69-3F3D-40A3-B995-5204BA798DB8}" type="pres">
      <dgm:prSet presAssocID="{6950D62E-42D1-49C4-836B-7AA95EC70B32}" presName="conn2-1" presStyleLbl="parChTrans1D3" presStyleIdx="1" presStyleCnt="2"/>
      <dgm:spPr/>
      <dgm:t>
        <a:bodyPr/>
        <a:lstStyle/>
        <a:p>
          <a:endParaRPr lang="en-GB"/>
        </a:p>
      </dgm:t>
    </dgm:pt>
    <dgm:pt modelId="{3CE8A5D5-88EE-4568-AF28-8355EAB33A95}" type="pres">
      <dgm:prSet presAssocID="{6950D62E-42D1-49C4-836B-7AA95EC70B32}" presName="connTx" presStyleLbl="parChTrans1D3" presStyleIdx="1" presStyleCnt="2"/>
      <dgm:spPr/>
      <dgm:t>
        <a:bodyPr/>
        <a:lstStyle/>
        <a:p>
          <a:endParaRPr lang="en-GB"/>
        </a:p>
      </dgm:t>
    </dgm:pt>
    <dgm:pt modelId="{7F18DCCC-87C5-40C0-B105-CEC743C52550}" type="pres">
      <dgm:prSet presAssocID="{E2F33206-F95B-40FC-8D37-F3D10169C0EB}" presName="root2" presStyleCnt="0"/>
      <dgm:spPr/>
    </dgm:pt>
    <dgm:pt modelId="{13705030-AD00-4B4E-9AD6-FC609DBA15A9}" type="pres">
      <dgm:prSet presAssocID="{E2F33206-F95B-40FC-8D37-F3D10169C0EB}" presName="LevelTwoTextNode" presStyleLbl="node3" presStyleIdx="1" presStyleCnt="2" custScaleX="365496" custScaleY="265883" custLinFactNeighborX="7314" custLinFactNeighborY="54985">
        <dgm:presLayoutVars>
          <dgm:chPref val="3"/>
        </dgm:presLayoutVars>
      </dgm:prSet>
      <dgm:spPr/>
      <dgm:t>
        <a:bodyPr/>
        <a:lstStyle/>
        <a:p>
          <a:endParaRPr lang="en-GB"/>
        </a:p>
      </dgm:t>
    </dgm:pt>
    <dgm:pt modelId="{8F1EC8AA-9706-4B60-97BC-44608E170080}" type="pres">
      <dgm:prSet presAssocID="{E2F33206-F95B-40FC-8D37-F3D10169C0EB}" presName="level3hierChild" presStyleCnt="0"/>
      <dgm:spPr/>
    </dgm:pt>
  </dgm:ptLst>
  <dgm:cxnLst>
    <dgm:cxn modelId="{381371D9-9D72-4DF4-8F3D-514049C9B4A1}" type="presOf" srcId="{4F627B43-DF8B-4C1C-B694-BEBB4E58BBE9}" destId="{DB5528A4-2F52-4E8F-A2C1-959898799BC5}" srcOrd="0" destOrd="0" presId="urn:microsoft.com/office/officeart/2008/layout/HorizontalMultiLevelHierarchy#1"/>
    <dgm:cxn modelId="{C7795F3C-13C7-42B6-AB28-8A9286F1A7EF}" type="presOf" srcId="{5B52E929-D84F-4E9B-99CC-778F6E67A88E}" destId="{7EA2B4CD-4761-4109-839A-AF96493EB342}" srcOrd="1" destOrd="0" presId="urn:microsoft.com/office/officeart/2008/layout/HorizontalMultiLevelHierarchy#1"/>
    <dgm:cxn modelId="{3E86279B-4582-4038-8386-162C5ADE75BB}" type="presOf" srcId="{9FA1E9A3-DBD7-4F2F-B07C-32128B62E1AC}" destId="{E0C2665D-CA9A-4EF6-B3CE-63E1610A1106}" srcOrd="1" destOrd="0" presId="urn:microsoft.com/office/officeart/2008/layout/HorizontalMultiLevelHierarchy#1"/>
    <dgm:cxn modelId="{F6BC4E47-1C95-4474-8DDD-C5C0054541F4}" srcId="{BD3A1183-68BA-47E0-B7C1-EE51FA62AAC9}" destId="{E2F33206-F95B-40FC-8D37-F3D10169C0EB}" srcOrd="0" destOrd="0" parTransId="{6950D62E-42D1-49C4-836B-7AA95EC70B32}" sibTransId="{5BB4FD9A-EE02-447F-B445-8502096C0DAB}"/>
    <dgm:cxn modelId="{1EB86B4E-9CE0-4C25-A390-4E1CE108AC8B}" srcId="{4F627B43-DF8B-4C1C-B694-BEBB4E58BBE9}" destId="{BD3A1183-68BA-47E0-B7C1-EE51FA62AAC9}" srcOrd="1" destOrd="0" parTransId="{5B52E929-D84F-4E9B-99CC-778F6E67A88E}" sibTransId="{9FE71F88-A22A-4885-998B-CCEC9D80D2AF}"/>
    <dgm:cxn modelId="{AEC9889D-81D0-47E7-A8B9-68A2362C89FF}" type="presOf" srcId="{587305F1-990C-429C-B2AF-9BE1AD95283B}" destId="{183049ED-DE54-4B5D-89BC-48120E41331F}" srcOrd="0" destOrd="0" presId="urn:microsoft.com/office/officeart/2008/layout/HorizontalMultiLevelHierarchy#1"/>
    <dgm:cxn modelId="{077587CA-AF06-430A-A433-CA47B30164D7}" type="presOf" srcId="{5B52E929-D84F-4E9B-99CC-778F6E67A88E}" destId="{ED84CEF1-3DF5-4AD2-91F0-A264E3D42610}" srcOrd="0" destOrd="0" presId="urn:microsoft.com/office/officeart/2008/layout/HorizontalMultiLevelHierarchy#1"/>
    <dgm:cxn modelId="{6D386DCF-60DE-410E-890B-ED58BDC87C25}" srcId="{4F627B43-DF8B-4C1C-B694-BEBB4E58BBE9}" destId="{6FF93161-5EF5-4BA1-939A-7D0B6E935D4B}" srcOrd="0" destOrd="0" parTransId="{587305F1-990C-429C-B2AF-9BE1AD95283B}" sibTransId="{67706A5D-8EA1-4523-8095-62C9B324DE14}"/>
    <dgm:cxn modelId="{A0958E1A-7BC4-4DF1-94D4-DDC2DABC2AA6}" type="presOf" srcId="{BD3A1183-68BA-47E0-B7C1-EE51FA62AAC9}" destId="{9F781CE5-FE42-4A27-BDD4-EB7501945A69}" srcOrd="0" destOrd="0" presId="urn:microsoft.com/office/officeart/2008/layout/HorizontalMultiLevelHierarchy#1"/>
    <dgm:cxn modelId="{20F3E4CD-A097-4895-AC86-BF571FB5B116}" type="presOf" srcId="{9FA1E9A3-DBD7-4F2F-B07C-32128B62E1AC}" destId="{851CDB7A-E7A3-4897-8765-C6A207B31C3B}" srcOrd="0" destOrd="0" presId="urn:microsoft.com/office/officeart/2008/layout/HorizontalMultiLevelHierarchy#1"/>
    <dgm:cxn modelId="{F4BF05DD-EBB2-4903-B260-DF1B8A25AE4D}" type="presOf" srcId="{6950D62E-42D1-49C4-836B-7AA95EC70B32}" destId="{F75B7B69-3F3D-40A3-B995-5204BA798DB8}" srcOrd="0" destOrd="0" presId="urn:microsoft.com/office/officeart/2008/layout/HorizontalMultiLevelHierarchy#1"/>
    <dgm:cxn modelId="{4DC5E764-8633-4B5C-A8E3-8F7875F4F6DD}" type="presOf" srcId="{6FF93161-5EF5-4BA1-939A-7D0B6E935D4B}" destId="{9C073161-14C2-4BB3-B769-2CB5D066EB62}" srcOrd="0" destOrd="0" presId="urn:microsoft.com/office/officeart/2008/layout/HorizontalMultiLevelHierarchy#1"/>
    <dgm:cxn modelId="{3DE950B3-3B91-412F-AB54-F27C89B79EDC}" type="presOf" srcId="{E2F33206-F95B-40FC-8D37-F3D10169C0EB}" destId="{13705030-AD00-4B4E-9AD6-FC609DBA15A9}" srcOrd="0" destOrd="0" presId="urn:microsoft.com/office/officeart/2008/layout/HorizontalMultiLevelHierarchy#1"/>
    <dgm:cxn modelId="{2FE18B73-32CF-4FC4-8232-6FEB1880DD0B}" type="presOf" srcId="{587305F1-990C-429C-B2AF-9BE1AD95283B}" destId="{A5BECDEA-5E7B-410C-8E11-417C75699CF1}" srcOrd="1" destOrd="0" presId="urn:microsoft.com/office/officeart/2008/layout/HorizontalMultiLevelHierarchy#1"/>
    <dgm:cxn modelId="{71138A8F-7A5A-442A-BB5C-5C83734F32BE}" type="presOf" srcId="{6950D62E-42D1-49C4-836B-7AA95EC70B32}" destId="{3CE8A5D5-88EE-4568-AF28-8355EAB33A95}" srcOrd="1" destOrd="0" presId="urn:microsoft.com/office/officeart/2008/layout/HorizontalMultiLevelHierarchy#1"/>
    <dgm:cxn modelId="{99B2EAFA-7C14-4FE7-B8F3-4A81DCAA7EF7}" type="presOf" srcId="{688C4D41-67A0-48AB-8F90-B6D9E49EAAC9}" destId="{71918C5E-4665-4F65-BDF7-73A72418AA2E}" srcOrd="0" destOrd="0" presId="urn:microsoft.com/office/officeart/2008/layout/HorizontalMultiLevelHierarchy#1"/>
    <dgm:cxn modelId="{2B393EBD-2367-46CD-93B1-4DBFEDDDE235}" srcId="{688C4D41-67A0-48AB-8F90-B6D9E49EAAC9}" destId="{4F627B43-DF8B-4C1C-B694-BEBB4E58BBE9}" srcOrd="0" destOrd="0" parTransId="{9BD74E33-F6FA-49E5-BBCF-A5DA9A39C3F0}" sibTransId="{91B31411-9A0F-4E95-9589-F0DCBA44606B}"/>
    <dgm:cxn modelId="{BF2A3AC8-E42C-4082-AD2B-F30B800DF5B2}" srcId="{6FF93161-5EF5-4BA1-939A-7D0B6E935D4B}" destId="{CBD62AA6-F51C-4EA1-9F87-BE0DDBCC689E}" srcOrd="0" destOrd="0" parTransId="{9FA1E9A3-DBD7-4F2F-B07C-32128B62E1AC}" sibTransId="{08B25765-26BC-4F95-8E03-C5A75D1369EA}"/>
    <dgm:cxn modelId="{480116FE-6D17-4B9F-9740-2C419FBD970A}" type="presOf" srcId="{CBD62AA6-F51C-4EA1-9F87-BE0DDBCC689E}" destId="{85604662-812B-4AFE-BE31-8FA1B85FA794}" srcOrd="0" destOrd="0" presId="urn:microsoft.com/office/officeart/2008/layout/HorizontalMultiLevelHierarchy#1"/>
    <dgm:cxn modelId="{BE341176-8918-4C31-8BB8-A37FB2CF81E7}" type="presParOf" srcId="{71918C5E-4665-4F65-BDF7-73A72418AA2E}" destId="{AF3E02B8-057B-4162-85F3-ECACF6EE6C8D}" srcOrd="0" destOrd="0" presId="urn:microsoft.com/office/officeart/2008/layout/HorizontalMultiLevelHierarchy#1"/>
    <dgm:cxn modelId="{92F505FF-5782-4B21-9299-F9793A258428}" type="presParOf" srcId="{AF3E02B8-057B-4162-85F3-ECACF6EE6C8D}" destId="{DB5528A4-2F52-4E8F-A2C1-959898799BC5}" srcOrd="0" destOrd="0" presId="urn:microsoft.com/office/officeart/2008/layout/HorizontalMultiLevelHierarchy#1"/>
    <dgm:cxn modelId="{B45EFA49-103C-47FD-9062-93E22444A54D}" type="presParOf" srcId="{AF3E02B8-057B-4162-85F3-ECACF6EE6C8D}" destId="{5C8D6EE0-4596-431D-8C22-B98224821791}" srcOrd="1" destOrd="0" presId="urn:microsoft.com/office/officeart/2008/layout/HorizontalMultiLevelHierarchy#1"/>
    <dgm:cxn modelId="{F0AF69AB-6DC2-4F53-984A-15E216D54377}" type="presParOf" srcId="{5C8D6EE0-4596-431D-8C22-B98224821791}" destId="{183049ED-DE54-4B5D-89BC-48120E41331F}" srcOrd="0" destOrd="0" presId="urn:microsoft.com/office/officeart/2008/layout/HorizontalMultiLevelHierarchy#1"/>
    <dgm:cxn modelId="{367EC7FF-7325-437E-AC65-BB5A9505011E}" type="presParOf" srcId="{183049ED-DE54-4B5D-89BC-48120E41331F}" destId="{A5BECDEA-5E7B-410C-8E11-417C75699CF1}" srcOrd="0" destOrd="0" presId="urn:microsoft.com/office/officeart/2008/layout/HorizontalMultiLevelHierarchy#1"/>
    <dgm:cxn modelId="{F972EE43-70A0-4557-9891-305F4C763376}" type="presParOf" srcId="{5C8D6EE0-4596-431D-8C22-B98224821791}" destId="{3E708901-7DF6-4DB7-84B8-89840AB247CA}" srcOrd="1" destOrd="0" presId="urn:microsoft.com/office/officeart/2008/layout/HorizontalMultiLevelHierarchy#1"/>
    <dgm:cxn modelId="{78278AC8-68DD-4727-A464-C9C36861D018}" type="presParOf" srcId="{3E708901-7DF6-4DB7-84B8-89840AB247CA}" destId="{9C073161-14C2-4BB3-B769-2CB5D066EB62}" srcOrd="0" destOrd="0" presId="urn:microsoft.com/office/officeart/2008/layout/HorizontalMultiLevelHierarchy#1"/>
    <dgm:cxn modelId="{5EAE56C7-553D-4010-81D4-16862DB0B320}" type="presParOf" srcId="{3E708901-7DF6-4DB7-84B8-89840AB247CA}" destId="{EBC4FBB0-21EF-4350-8E45-55A292E59DBB}" srcOrd="1" destOrd="0" presId="urn:microsoft.com/office/officeart/2008/layout/HorizontalMultiLevelHierarchy#1"/>
    <dgm:cxn modelId="{A28A5310-FEDA-459D-AAF3-4F68552C9D1A}" type="presParOf" srcId="{EBC4FBB0-21EF-4350-8E45-55A292E59DBB}" destId="{851CDB7A-E7A3-4897-8765-C6A207B31C3B}" srcOrd="0" destOrd="0" presId="urn:microsoft.com/office/officeart/2008/layout/HorizontalMultiLevelHierarchy#1"/>
    <dgm:cxn modelId="{7FC98A4D-9488-4D0C-A73E-EC979D1BE194}" type="presParOf" srcId="{851CDB7A-E7A3-4897-8765-C6A207B31C3B}" destId="{E0C2665D-CA9A-4EF6-B3CE-63E1610A1106}" srcOrd="0" destOrd="0" presId="urn:microsoft.com/office/officeart/2008/layout/HorizontalMultiLevelHierarchy#1"/>
    <dgm:cxn modelId="{68AB5F9E-0E9A-4912-A551-2F98EE832221}" type="presParOf" srcId="{EBC4FBB0-21EF-4350-8E45-55A292E59DBB}" destId="{F21BB797-908A-4954-BE4A-58A73DB2EEC6}" srcOrd="1" destOrd="0" presId="urn:microsoft.com/office/officeart/2008/layout/HorizontalMultiLevelHierarchy#1"/>
    <dgm:cxn modelId="{7A3AA5CF-0058-4344-853E-8D0E278418BC}" type="presParOf" srcId="{F21BB797-908A-4954-BE4A-58A73DB2EEC6}" destId="{85604662-812B-4AFE-BE31-8FA1B85FA794}" srcOrd="0" destOrd="0" presId="urn:microsoft.com/office/officeart/2008/layout/HorizontalMultiLevelHierarchy#1"/>
    <dgm:cxn modelId="{B2FD2909-6C61-4DA1-AE26-A89665EE14B2}" type="presParOf" srcId="{F21BB797-908A-4954-BE4A-58A73DB2EEC6}" destId="{94A03660-CEF5-4138-9C40-5A355D99DA76}" srcOrd="1" destOrd="0" presId="urn:microsoft.com/office/officeart/2008/layout/HorizontalMultiLevelHierarchy#1"/>
    <dgm:cxn modelId="{65C8F084-ACB0-413C-85A7-DE552A06AFDA}" type="presParOf" srcId="{5C8D6EE0-4596-431D-8C22-B98224821791}" destId="{ED84CEF1-3DF5-4AD2-91F0-A264E3D42610}" srcOrd="2" destOrd="0" presId="urn:microsoft.com/office/officeart/2008/layout/HorizontalMultiLevelHierarchy#1"/>
    <dgm:cxn modelId="{257407FC-4DCA-447A-AFDE-E3E556610D6A}" type="presParOf" srcId="{ED84CEF1-3DF5-4AD2-91F0-A264E3D42610}" destId="{7EA2B4CD-4761-4109-839A-AF96493EB342}" srcOrd="0" destOrd="0" presId="urn:microsoft.com/office/officeart/2008/layout/HorizontalMultiLevelHierarchy#1"/>
    <dgm:cxn modelId="{D2A3B0D7-B3DF-4A75-9528-413E124A6DD8}" type="presParOf" srcId="{5C8D6EE0-4596-431D-8C22-B98224821791}" destId="{B2A11C30-6CEE-4E5E-9D3A-B497D4E67B68}" srcOrd="3" destOrd="0" presId="urn:microsoft.com/office/officeart/2008/layout/HorizontalMultiLevelHierarchy#1"/>
    <dgm:cxn modelId="{277B3F2D-D203-44C0-AB65-AE165C8F3B50}" type="presParOf" srcId="{B2A11C30-6CEE-4E5E-9D3A-B497D4E67B68}" destId="{9F781CE5-FE42-4A27-BDD4-EB7501945A69}" srcOrd="0" destOrd="0" presId="urn:microsoft.com/office/officeart/2008/layout/HorizontalMultiLevelHierarchy#1"/>
    <dgm:cxn modelId="{01395E2B-0251-459F-9129-5CF8EB9A9F0C}" type="presParOf" srcId="{B2A11C30-6CEE-4E5E-9D3A-B497D4E67B68}" destId="{68019709-DBF7-447F-BE98-C89BFBF01518}" srcOrd="1" destOrd="0" presId="urn:microsoft.com/office/officeart/2008/layout/HorizontalMultiLevelHierarchy#1"/>
    <dgm:cxn modelId="{E987AE0F-45A8-4322-9D8B-0112DEFB9233}" type="presParOf" srcId="{68019709-DBF7-447F-BE98-C89BFBF01518}" destId="{F75B7B69-3F3D-40A3-B995-5204BA798DB8}" srcOrd="0" destOrd="0" presId="urn:microsoft.com/office/officeart/2008/layout/HorizontalMultiLevelHierarchy#1"/>
    <dgm:cxn modelId="{73EE90FF-59FB-4F92-9317-9227C0B515E2}" type="presParOf" srcId="{F75B7B69-3F3D-40A3-B995-5204BA798DB8}" destId="{3CE8A5D5-88EE-4568-AF28-8355EAB33A95}" srcOrd="0" destOrd="0" presId="urn:microsoft.com/office/officeart/2008/layout/HorizontalMultiLevelHierarchy#1"/>
    <dgm:cxn modelId="{CC3B1318-1969-422C-B1E9-426EC524BC9D}" type="presParOf" srcId="{68019709-DBF7-447F-BE98-C89BFBF01518}" destId="{7F18DCCC-87C5-40C0-B105-CEC743C52550}" srcOrd="1" destOrd="0" presId="urn:microsoft.com/office/officeart/2008/layout/HorizontalMultiLevelHierarchy#1"/>
    <dgm:cxn modelId="{A507F6CD-0D38-478B-B4E0-BA8A4923BC13}" type="presParOf" srcId="{7F18DCCC-87C5-40C0-B105-CEC743C52550}" destId="{13705030-AD00-4B4E-9AD6-FC609DBA15A9}" srcOrd="0" destOrd="0" presId="urn:microsoft.com/office/officeart/2008/layout/HorizontalMultiLevelHierarchy#1"/>
    <dgm:cxn modelId="{65A9929A-D94D-4126-A40A-879010A4676A}" type="presParOf" srcId="{7F18DCCC-87C5-40C0-B105-CEC743C52550}" destId="{8F1EC8AA-9706-4B60-97BC-44608E170080}" srcOrd="1" destOrd="0" presId="urn:microsoft.com/office/officeart/2008/layout/HorizontalMultiLevel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22653407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1"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9.1 page 167 </a:t>
            </a:r>
            <a:r>
              <a:rPr lang="en-ZA" altLang="en-US" sz="3200" dirty="0">
                <a:sym typeface="+mn-ea"/>
              </a:rPr>
              <a:t>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9.1</a:t>
            </a:r>
          </a:p>
          <a:p>
            <a:endParaRPr lang="en-GB" dirty="0">
              <a:solidFill>
                <a:schemeClr val="bg1">
                  <a:lumMod val="65000"/>
                </a:schemeClr>
              </a:solidFill>
            </a:endParaRPr>
          </a:p>
        </p:txBody>
      </p:sp>
      <p:sp>
        <p:nvSpPr>
          <p:cNvPr id="11" name="Rectangle 10"/>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1586462"/>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5" name="TextBox 14"/>
          <p:cNvSpPr txBox="1"/>
          <p:nvPr/>
        </p:nvSpPr>
        <p:spPr>
          <a:xfrm>
            <a:off x="1523054" y="1753952"/>
            <a:ext cx="6287446" cy="2246769"/>
          </a:xfrm>
          <a:prstGeom prst="rect">
            <a:avLst/>
          </a:prstGeom>
          <a:noFill/>
        </p:spPr>
        <p:txBody>
          <a:bodyPr wrap="square" rtlCol="0">
            <a:spAutoFit/>
          </a:bodyPr>
          <a:lstStyle/>
          <a:p>
            <a:pPr marL="457200" indent="-457200" defTabSz="358775">
              <a:buFont typeface="+mj-lt"/>
              <a:buAutoNum type="alphaLcParenR"/>
              <a:tabLst>
                <a:tab pos="541020" algn="l"/>
              </a:tabLst>
            </a:pPr>
            <a:r>
              <a:rPr lang="en-ZA" sz="2000" dirty="0"/>
              <a:t>	A: R7 372</a:t>
            </a:r>
          </a:p>
          <a:p>
            <a:pPr defTabSz="541020">
              <a:tabLst>
                <a:tab pos="541020" algn="l"/>
              </a:tabLst>
            </a:pPr>
            <a:r>
              <a:rPr lang="en-ZA" sz="2000" dirty="0"/>
              <a:t>	B: R4 924</a:t>
            </a:r>
          </a:p>
          <a:p>
            <a:endParaRPr lang="en-ZA" sz="2000" dirty="0"/>
          </a:p>
          <a:p>
            <a:pPr defTabSz="541020"/>
            <a:r>
              <a:rPr lang="en-ZA" sz="2000" dirty="0"/>
              <a:t>b)	</a:t>
            </a:r>
            <a:r>
              <a:rPr lang="en-ZA" sz="2000" dirty="0" err="1"/>
              <a:t>i</a:t>
            </a:r>
            <a:r>
              <a:rPr lang="en-ZA" sz="2000" dirty="0"/>
              <a:t>)	Child support maintenance</a:t>
            </a:r>
          </a:p>
          <a:p>
            <a:pPr defTabSz="541020"/>
            <a:r>
              <a:rPr lang="en-ZA" sz="2000" dirty="0"/>
              <a:t>	ii)	Wages after deductions, profit from baking and </a:t>
            </a:r>
            <a:r>
              <a:rPr lang="en-ZA" sz="2000" dirty="0" smtClean="0"/>
              <a:t>		selling </a:t>
            </a:r>
            <a:r>
              <a:rPr lang="en-ZA" sz="2000" dirty="0"/>
              <a:t>cakes</a:t>
            </a:r>
          </a:p>
          <a:p>
            <a:pPr defTabSz="541020"/>
            <a:r>
              <a:rPr lang="en-ZA" sz="2000" dirty="0"/>
              <a:t>	iii)	Christmas gift, profit from selling a table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fade">
                                      <p:cBhvr>
                                        <p:cTn id="33" dur="500"/>
                                        <p:tgtEl>
                                          <p:spTgt spid="1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Effect transition="in" filter="fade">
                                      <p:cBhvr>
                                        <p:cTn id="38" dur="500"/>
                                        <p:tgtEl>
                                          <p:spTgt spid="1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animEffect transition="in" filter="fade">
                                      <p:cBhvr>
                                        <p:cTn id="43"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9.1 </a:t>
            </a:r>
            <a:endParaRPr lang="en-ZA" dirty="0"/>
          </a:p>
        </p:txBody>
      </p:sp>
      <p:sp>
        <p:nvSpPr>
          <p:cNvPr id="3" name="Content Placeholder 2"/>
          <p:cNvSpPr>
            <a:spLocks noGrp="1"/>
          </p:cNvSpPr>
          <p:nvPr>
            <p:ph sz="quarter" idx="10"/>
          </p:nvPr>
        </p:nvSpPr>
        <p:spPr/>
        <p:txBody>
          <a:bodyPr/>
          <a:lstStyle/>
          <a:p>
            <a:r>
              <a:rPr lang="en-ZA" sz="4400" dirty="0" smtClean="0"/>
              <a:t>Exercise 9.1</a:t>
            </a:r>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9.1 </a:t>
            </a:r>
            <a:r>
              <a:rPr lang="en-US" altLang="en-US" dirty="0"/>
              <a:t>on </a:t>
            </a:r>
            <a:r>
              <a:rPr lang="en-US" altLang="en-US" b="1" dirty="0"/>
              <a:t>page </a:t>
            </a:r>
            <a:r>
              <a:rPr lang="en-US" altLang="en-US" b="1" dirty="0" smtClean="0"/>
              <a:t>16</a:t>
            </a:r>
            <a:r>
              <a:rPr lang="en-ZA" altLang="en-US" b="1" dirty="0" smtClean="0"/>
              <a:t>8</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99289" y="1592289"/>
            <a:ext cx="7905751" cy="4248442"/>
          </a:xfrm>
        </p:spPr>
        <p:txBody>
          <a:bodyPr>
            <a:noAutofit/>
          </a:bodyPr>
          <a:lstStyle/>
          <a:p>
            <a:r>
              <a:rPr lang="en-ZA" sz="2000" dirty="0"/>
              <a:t>Expenses are the way that we spend our </a:t>
            </a:r>
            <a:r>
              <a:rPr lang="en-ZA" sz="2000" dirty="0" smtClean="0"/>
              <a:t>money</a:t>
            </a:r>
            <a:endParaRPr lang="en-ZA" sz="2000" dirty="0"/>
          </a:p>
          <a:p>
            <a:r>
              <a:rPr lang="en-ZA" sz="2000" dirty="0" smtClean="0"/>
              <a:t>Expenses are classified into three types: </a:t>
            </a:r>
          </a:p>
          <a:p>
            <a:endParaRPr lang="en-ZA" sz="2000" dirty="0" smtClean="0"/>
          </a:p>
          <a:p>
            <a:endParaRPr lang="en-ZA" sz="2000" dirty="0"/>
          </a:p>
          <a:p>
            <a:endParaRPr lang="en-ZA" sz="2000" dirty="0" smtClean="0"/>
          </a:p>
          <a:p>
            <a:endParaRPr lang="en-ZA" sz="2000" dirty="0"/>
          </a:p>
          <a:p>
            <a:endParaRPr lang="en-ZA" sz="2000" dirty="0" smtClean="0"/>
          </a:p>
          <a:p>
            <a:pPr marL="0" indent="0">
              <a:buNone/>
            </a:pPr>
            <a:endParaRPr lang="en-ZA" sz="2000" dirty="0" smtClean="0"/>
          </a:p>
          <a:p>
            <a:pPr marL="0" indent="0">
              <a:buNone/>
            </a:pPr>
            <a:endParaRPr lang="en-ZA" sz="2000" dirty="0"/>
          </a:p>
          <a:p>
            <a:r>
              <a:rPr lang="en-ZA" sz="2000" dirty="0"/>
              <a:t>These can be divided further into essential and non-essential expenses.</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7660" y="2258720"/>
            <a:ext cx="2667956" cy="3152458"/>
          </a:xfrm>
          <a:prstGeom prst="rect">
            <a:avLst/>
          </a:prstGeom>
          <a:noFill/>
          <a:ln>
            <a:noFill/>
          </a:ln>
        </p:spPr>
      </p:pic>
      <p:sp>
        <p:nvSpPr>
          <p:cNvPr id="2" name="Title 1"/>
          <p:cNvSpPr>
            <a:spLocks noGrp="1"/>
          </p:cNvSpPr>
          <p:nvPr>
            <p:ph type="title"/>
          </p:nvPr>
        </p:nvSpPr>
        <p:spPr/>
        <p:txBody>
          <a:bodyPr/>
          <a:lstStyle/>
          <a:p>
            <a:r>
              <a:rPr lang="en-ZA" dirty="0" smtClean="0"/>
              <a:t>Expenses</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a:p>
            <a:endParaRPr lang="en-GB" dirty="0">
              <a:solidFill>
                <a:schemeClr val="bg1">
                  <a:lumMod val="65000"/>
                </a:schemeClr>
              </a:solidFill>
            </a:endParaRPr>
          </a:p>
        </p:txBody>
      </p:sp>
      <p:grpSp>
        <p:nvGrpSpPr>
          <p:cNvPr id="14" name="Group 13"/>
          <p:cNvGrpSpPr/>
          <p:nvPr/>
        </p:nvGrpSpPr>
        <p:grpSpPr>
          <a:xfrm>
            <a:off x="736233" y="2623608"/>
            <a:ext cx="1959256" cy="2349529"/>
            <a:chOff x="800241" y="3557496"/>
            <a:chExt cx="1959256" cy="2349529"/>
          </a:xfrm>
        </p:grpSpPr>
        <p:sp>
          <p:nvSpPr>
            <p:cNvPr id="15" name="Oval 14"/>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Content Placeholder 2"/>
            <p:cNvSpPr txBox="1"/>
            <p:nvPr/>
          </p:nvSpPr>
          <p:spPr>
            <a:xfrm>
              <a:off x="860071" y="5556627"/>
              <a:ext cx="1796556" cy="350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Fixed Expenses</a:t>
              </a:r>
              <a:endParaRPr lang="en-ZA" sz="20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84" y="3730290"/>
              <a:ext cx="879708" cy="1538115"/>
            </a:xfrm>
            <a:prstGeom prst="rect">
              <a:avLst/>
            </a:prstGeom>
          </p:spPr>
        </p:pic>
      </p:grpSp>
      <p:grpSp>
        <p:nvGrpSpPr>
          <p:cNvPr id="18" name="Group 17"/>
          <p:cNvGrpSpPr/>
          <p:nvPr/>
        </p:nvGrpSpPr>
        <p:grpSpPr>
          <a:xfrm>
            <a:off x="3190630" y="2622908"/>
            <a:ext cx="2111554" cy="2349529"/>
            <a:chOff x="753339" y="3557496"/>
            <a:chExt cx="2111554" cy="2349529"/>
          </a:xfrm>
        </p:grpSpPr>
        <p:sp>
          <p:nvSpPr>
            <p:cNvPr id="19" name="Oval 18"/>
            <p:cNvSpPr/>
            <p:nvPr/>
          </p:nvSpPr>
          <p:spPr>
            <a:xfrm>
              <a:off x="800241" y="3557496"/>
              <a:ext cx="1959256" cy="1959256"/>
            </a:xfrm>
            <a:prstGeom prst="ellipse">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Content Placeholder 2"/>
            <p:cNvSpPr txBox="1"/>
            <p:nvPr/>
          </p:nvSpPr>
          <p:spPr>
            <a:xfrm>
              <a:off x="753339" y="5556627"/>
              <a:ext cx="2111554" cy="350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Variable Expenses</a:t>
              </a:r>
              <a:endParaRPr lang="en-ZA" sz="2000"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709" y="3857862"/>
              <a:ext cx="1358521" cy="1358521"/>
            </a:xfrm>
            <a:prstGeom prst="rect">
              <a:avLst/>
            </a:prstGeom>
          </p:spPr>
        </p:pic>
      </p:grpSp>
      <p:grpSp>
        <p:nvGrpSpPr>
          <p:cNvPr id="22" name="Group 21"/>
          <p:cNvGrpSpPr/>
          <p:nvPr/>
        </p:nvGrpSpPr>
        <p:grpSpPr>
          <a:xfrm>
            <a:off x="5413926" y="2622908"/>
            <a:ext cx="2423259" cy="2349529"/>
            <a:chOff x="568239" y="3557496"/>
            <a:chExt cx="2423259" cy="2349529"/>
          </a:xfrm>
        </p:grpSpPr>
        <p:sp>
          <p:nvSpPr>
            <p:cNvPr id="23" name="Oval 22"/>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Content Placeholder 2"/>
            <p:cNvSpPr txBox="1"/>
            <p:nvPr/>
          </p:nvSpPr>
          <p:spPr>
            <a:xfrm>
              <a:off x="568239" y="5556627"/>
              <a:ext cx="2423259" cy="350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Occasional Expenses</a:t>
              </a:r>
              <a:endParaRPr lang="en-ZA" sz="2000" dirty="0"/>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783" y="3846379"/>
              <a:ext cx="1382168" cy="13814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99289" y="1592289"/>
            <a:ext cx="7905751" cy="4248442"/>
          </a:xfrm>
        </p:spPr>
        <p:txBody>
          <a:bodyPr>
            <a:noAutofit/>
          </a:bodyPr>
          <a:lstStyle/>
          <a:p>
            <a:pPr marL="0" indent="0">
              <a:buNone/>
            </a:pPr>
            <a:r>
              <a:rPr lang="en-ZA" sz="2000" dirty="0"/>
              <a:t>Expenses can be classified by their purpose as essential or non-essential</a:t>
            </a:r>
            <a:r>
              <a:rPr lang="en-ZA" sz="2000" dirty="0" smtClean="0"/>
              <a:t>:</a:t>
            </a:r>
          </a:p>
          <a:p>
            <a:pPr marL="0" indent="0">
              <a:buNone/>
            </a:pPr>
            <a:endParaRPr lang="en-ZA" sz="2000" dirty="0"/>
          </a:p>
          <a:p>
            <a:pPr marL="0" indent="0">
              <a:buNone/>
            </a:pPr>
            <a:endParaRPr lang="en-ZA" sz="2000" dirty="0" smtClean="0"/>
          </a:p>
          <a:p>
            <a:pPr marL="0" indent="0">
              <a:buNone/>
            </a:pPr>
            <a:endParaRPr lang="en-ZA" sz="2000" dirty="0"/>
          </a:p>
          <a:p>
            <a:pPr marL="0" indent="0">
              <a:buNone/>
            </a:pPr>
            <a:endParaRPr lang="en-ZA" sz="2000" dirty="0" smtClean="0"/>
          </a:p>
          <a:p>
            <a:pPr marL="0" indent="0">
              <a:buNone/>
            </a:pPr>
            <a:endParaRPr lang="en-ZA" sz="2000" dirty="0"/>
          </a:p>
          <a:p>
            <a:pPr marL="0" indent="0">
              <a:buNone/>
            </a:pPr>
            <a:endParaRPr lang="en-ZA" sz="2000" dirty="0" smtClean="0"/>
          </a:p>
          <a:p>
            <a:pPr marL="0" indent="0">
              <a:buNone/>
            </a:pPr>
            <a:endParaRPr lang="en-ZA" sz="2000" dirty="0"/>
          </a:p>
          <a:p>
            <a:pPr marL="0" indent="0">
              <a:buNone/>
            </a:pPr>
            <a:endParaRPr lang="en-ZA" sz="2000" dirty="0" smtClean="0"/>
          </a:p>
          <a:p>
            <a:pPr marL="0" indent="0">
              <a:buNone/>
            </a:pPr>
            <a:r>
              <a:rPr lang="en-ZA" sz="2000" dirty="0" smtClean="0"/>
              <a:t>Note </a:t>
            </a:r>
            <a:r>
              <a:rPr lang="en-ZA" sz="2000" dirty="0"/>
              <a:t>that essential expenses (needs) and non-essential expenses (wants) are different for different people.</a:t>
            </a:r>
          </a:p>
          <a:p>
            <a:pPr marL="0" indent="0">
              <a:buNone/>
            </a:pPr>
            <a:endParaRPr lang="en-ZA" sz="2000" dirty="0"/>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8780" y="2258720"/>
            <a:ext cx="2667956" cy="3152458"/>
          </a:xfrm>
          <a:prstGeom prst="rect">
            <a:avLst/>
          </a:prstGeom>
          <a:noFill/>
          <a:ln>
            <a:noFill/>
          </a:ln>
        </p:spPr>
      </p:pic>
      <p:sp>
        <p:nvSpPr>
          <p:cNvPr id="2" name="Title 1"/>
          <p:cNvSpPr>
            <a:spLocks noGrp="1"/>
          </p:cNvSpPr>
          <p:nvPr>
            <p:ph type="title"/>
          </p:nvPr>
        </p:nvSpPr>
        <p:spPr/>
        <p:txBody>
          <a:bodyPr/>
          <a:lstStyle/>
          <a:p>
            <a:r>
              <a:rPr lang="en-ZA" dirty="0" smtClean="0"/>
              <a:t>Expenses </a:t>
            </a:r>
            <a:r>
              <a:rPr lang="en-ZA" sz="3200" dirty="0" smtClean="0"/>
              <a:t>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a:p>
            <a:endParaRPr lang="en-GB" dirty="0">
              <a:solidFill>
                <a:schemeClr val="bg1">
                  <a:lumMod val="65000"/>
                </a:schemeClr>
              </a:solidFill>
            </a:endParaRPr>
          </a:p>
        </p:txBody>
      </p:sp>
      <p:sp>
        <p:nvSpPr>
          <p:cNvPr id="3" name="TextBox 2"/>
          <p:cNvSpPr txBox="1"/>
          <p:nvPr/>
        </p:nvSpPr>
        <p:spPr>
          <a:xfrm>
            <a:off x="790071" y="2354909"/>
            <a:ext cx="3128785" cy="2338070"/>
          </a:xfrm>
          <a:prstGeom prst="rect">
            <a:avLst/>
          </a:prstGeom>
          <a:noFill/>
        </p:spPr>
        <p:txBody>
          <a:bodyPr wrap="square" rtlCol="0">
            <a:spAutoFit/>
          </a:bodyPr>
          <a:lstStyle/>
          <a:p>
            <a:pPr algn="ctr">
              <a:tabLst>
                <a:tab pos="3140075" algn="l"/>
                <a:tab pos="3500120" algn="l"/>
              </a:tabLst>
            </a:pPr>
            <a:r>
              <a:rPr lang="en-ZA" sz="2800" b="1" dirty="0" smtClean="0">
                <a:solidFill>
                  <a:srgbClr val="0D9293"/>
                </a:solidFill>
              </a:rPr>
              <a:t>Essential expenses</a:t>
            </a:r>
          </a:p>
          <a:p>
            <a:pPr algn="ctr">
              <a:tabLst>
                <a:tab pos="3140075" algn="l"/>
                <a:tab pos="3500120" algn="l"/>
              </a:tabLst>
            </a:pPr>
            <a:r>
              <a:rPr lang="en-ZA" dirty="0"/>
              <a:t>	</a:t>
            </a:r>
            <a:endParaRPr lang="en-ZA" dirty="0" smtClean="0"/>
          </a:p>
          <a:p>
            <a:pPr marL="177800" indent="-177800" algn="ctr">
              <a:buFont typeface="Arial" panose="020B0604020202020204" pitchFamily="34" charset="0"/>
              <a:buChar char="•"/>
              <a:tabLst>
                <a:tab pos="3140075" algn="l"/>
                <a:tab pos="3500120" algn="l"/>
              </a:tabLst>
            </a:pPr>
            <a:r>
              <a:rPr lang="en-ZA" sz="2000" dirty="0" smtClean="0"/>
              <a:t>household </a:t>
            </a:r>
            <a:r>
              <a:rPr lang="en-ZA" sz="2000" dirty="0"/>
              <a:t>and living expenses</a:t>
            </a:r>
          </a:p>
          <a:p>
            <a:pPr marL="177800" lvl="7" indent="-177800" algn="ctr">
              <a:buFont typeface="Arial" panose="020B0604020202020204" pitchFamily="34" charset="0"/>
              <a:buChar char="•"/>
              <a:tabLst>
                <a:tab pos="3140075" algn="l"/>
                <a:tab pos="3500120" algn="l"/>
              </a:tabLst>
            </a:pPr>
            <a:r>
              <a:rPr lang="en-ZA" sz="2000" dirty="0"/>
              <a:t>l</a:t>
            </a:r>
            <a:r>
              <a:rPr lang="en-ZA" sz="2000" dirty="0" smtClean="0"/>
              <a:t>oan </a:t>
            </a:r>
            <a:r>
              <a:rPr lang="en-ZA" sz="2000" dirty="0"/>
              <a:t>repayments and taxes</a:t>
            </a:r>
          </a:p>
          <a:p>
            <a:pPr marL="177800" lvl="7" indent="-177800" algn="ctr">
              <a:buFont typeface="Arial" panose="020B0604020202020204" pitchFamily="34" charset="0"/>
              <a:buChar char="•"/>
              <a:tabLst>
                <a:tab pos="3140075" algn="l"/>
                <a:tab pos="3500120" algn="l"/>
              </a:tabLst>
            </a:pPr>
            <a:r>
              <a:rPr lang="en-ZA" sz="2000" dirty="0" smtClean="0"/>
              <a:t>school </a:t>
            </a:r>
            <a:r>
              <a:rPr lang="en-ZA" sz="2000" dirty="0"/>
              <a:t>fees, bank charges and other fees</a:t>
            </a:r>
            <a:r>
              <a:rPr lang="en-ZA" sz="2000" dirty="0" smtClean="0"/>
              <a:t>.</a:t>
            </a:r>
            <a:endParaRPr lang="en-ZA" sz="2000" dirty="0"/>
          </a:p>
        </p:txBody>
      </p:sp>
      <p:sp>
        <p:nvSpPr>
          <p:cNvPr id="6" name="Rectangle 5"/>
          <p:cNvSpPr/>
          <p:nvPr/>
        </p:nvSpPr>
        <p:spPr>
          <a:xfrm>
            <a:off x="1417139" y="2852738"/>
            <a:ext cx="1800000" cy="72000"/>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D9293"/>
              </a:solidFill>
            </a:endParaRPr>
          </a:p>
        </p:txBody>
      </p:sp>
      <p:sp>
        <p:nvSpPr>
          <p:cNvPr id="27" name="TextBox 26"/>
          <p:cNvSpPr txBox="1"/>
          <p:nvPr/>
        </p:nvSpPr>
        <p:spPr>
          <a:xfrm>
            <a:off x="4391685" y="2340504"/>
            <a:ext cx="3713505" cy="1722120"/>
          </a:xfrm>
          <a:prstGeom prst="rect">
            <a:avLst/>
          </a:prstGeom>
          <a:noFill/>
        </p:spPr>
        <p:txBody>
          <a:bodyPr wrap="square" rtlCol="0">
            <a:spAutoFit/>
          </a:bodyPr>
          <a:lstStyle/>
          <a:p>
            <a:pPr algn="ctr">
              <a:tabLst>
                <a:tab pos="3140075" algn="l"/>
                <a:tab pos="3500120" algn="l"/>
              </a:tabLst>
            </a:pPr>
            <a:r>
              <a:rPr lang="en-ZA" sz="2800" b="1" dirty="0" smtClean="0">
                <a:solidFill>
                  <a:srgbClr val="9CCB45"/>
                </a:solidFill>
              </a:rPr>
              <a:t>Non-essential expenses</a:t>
            </a:r>
          </a:p>
          <a:p>
            <a:pPr algn="ctr">
              <a:tabLst>
                <a:tab pos="3140075" algn="l"/>
                <a:tab pos="3500120" algn="l"/>
              </a:tabLst>
            </a:pPr>
            <a:endParaRPr lang="en-ZA" b="1" dirty="0" smtClean="0">
              <a:solidFill>
                <a:srgbClr val="9CCB45"/>
              </a:solidFill>
            </a:endParaRPr>
          </a:p>
          <a:p>
            <a:pPr marL="177800" lvl="7" indent="-177800" algn="ctr">
              <a:buFont typeface="Arial" panose="020B0604020202020204" pitchFamily="34" charset="0"/>
              <a:buChar char="•"/>
              <a:tabLst>
                <a:tab pos="3582670" algn="l"/>
                <a:tab pos="4036695" algn="l"/>
              </a:tabLst>
            </a:pPr>
            <a:r>
              <a:rPr lang="en-ZA" sz="2000" dirty="0" smtClean="0"/>
              <a:t>entertainment</a:t>
            </a:r>
          </a:p>
          <a:p>
            <a:pPr marL="177800" lvl="7" indent="-177800" algn="ctr">
              <a:buFont typeface="Arial" panose="020B0604020202020204" pitchFamily="34" charset="0"/>
              <a:buChar char="•"/>
              <a:tabLst>
                <a:tab pos="3582670" algn="l"/>
                <a:tab pos="4036695" algn="l"/>
              </a:tabLst>
            </a:pPr>
            <a:r>
              <a:rPr lang="en-ZA" sz="2000" dirty="0" smtClean="0"/>
              <a:t>vacations</a:t>
            </a:r>
          </a:p>
          <a:p>
            <a:pPr marL="177800" lvl="7" indent="-177800" algn="ctr">
              <a:buFont typeface="Arial" panose="020B0604020202020204" pitchFamily="34" charset="0"/>
              <a:buChar char="•"/>
              <a:tabLst>
                <a:tab pos="3582670" algn="l"/>
                <a:tab pos="4036695" algn="l"/>
              </a:tabLst>
            </a:pPr>
            <a:r>
              <a:rPr lang="en-ZA" sz="2000" dirty="0" smtClean="0"/>
              <a:t>luxury </a:t>
            </a:r>
            <a:r>
              <a:rPr lang="en-ZA" sz="2000" dirty="0"/>
              <a:t>goods</a:t>
            </a:r>
          </a:p>
        </p:txBody>
      </p:sp>
      <p:sp>
        <p:nvSpPr>
          <p:cNvPr id="28" name="Rectangle 27"/>
          <p:cNvSpPr/>
          <p:nvPr/>
        </p:nvSpPr>
        <p:spPr>
          <a:xfrm>
            <a:off x="5311515" y="2848372"/>
            <a:ext cx="1800000" cy="72000"/>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D9293"/>
              </a:solidFill>
            </a:endParaRPr>
          </a:p>
        </p:txBody>
      </p:sp>
      <p:sp>
        <p:nvSpPr>
          <p:cNvPr id="29" name="Rectangle 28"/>
          <p:cNvSpPr/>
          <p:nvPr/>
        </p:nvSpPr>
        <p:spPr>
          <a:xfrm rot="5400000">
            <a:off x="2878002" y="3563475"/>
            <a:ext cx="2681512"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D929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7">
                                            <p:txEl>
                                              <p:pRg st="0" end="0"/>
                                            </p:txEl>
                                          </p:spTgt>
                                        </p:tgtEl>
                                        <p:attrNameLst>
                                          <p:attrName>style.visibility</p:attrName>
                                        </p:attrNameLst>
                                      </p:cBhvr>
                                      <p:to>
                                        <p:strVal val="visible"/>
                                      </p:to>
                                    </p:set>
                                    <p:anim calcmode="lin" valueType="num">
                                      <p:cBhvr>
                                        <p:cTn id="54"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27">
                                            <p:txEl>
                                              <p:pRg st="0" end="0"/>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7">
                                            <p:txEl>
                                              <p:pRg st="2" end="2"/>
                                            </p:txEl>
                                          </p:spTgt>
                                        </p:tgtEl>
                                        <p:attrNameLst>
                                          <p:attrName>style.visibility</p:attrName>
                                        </p:attrNameLst>
                                      </p:cBhvr>
                                      <p:to>
                                        <p:strVal val="visible"/>
                                      </p:to>
                                    </p:set>
                                    <p:anim calcmode="lin" valueType="num">
                                      <p:cBhvr>
                                        <p:cTn id="66"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7"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8" dur="500"/>
                                        <p:tgtEl>
                                          <p:spTgt spid="27">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xEl>
                                              <p:pRg st="3" end="3"/>
                                            </p:txEl>
                                          </p:spTgt>
                                        </p:tgtEl>
                                        <p:attrNameLst>
                                          <p:attrName>style.visibility</p:attrName>
                                        </p:attrNameLst>
                                      </p:cBhvr>
                                      <p:to>
                                        <p:strVal val="visible"/>
                                      </p:to>
                                    </p:set>
                                    <p:anim calcmode="lin" valueType="num">
                                      <p:cBhvr>
                                        <p:cTn id="73"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5" dur="500"/>
                                        <p:tgtEl>
                                          <p:spTgt spid="27">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xEl>
                                              <p:pRg st="4" end="4"/>
                                            </p:txEl>
                                          </p:spTgt>
                                        </p:tgtEl>
                                        <p:attrNameLst>
                                          <p:attrName>style.visibility</p:attrName>
                                        </p:attrNameLst>
                                      </p:cBhvr>
                                      <p:to>
                                        <p:strVal val="visible"/>
                                      </p:to>
                                    </p:set>
                                    <p:anim calcmode="lin" valueType="num">
                                      <p:cBhvr>
                                        <p:cTn id="80" dur="500" fill="hold"/>
                                        <p:tgtEl>
                                          <p:spTgt spid="27">
                                            <p:txEl>
                                              <p:pRg st="4" end="4"/>
                                            </p:txEl>
                                          </p:spTgt>
                                        </p:tgtEl>
                                        <p:attrNameLst>
                                          <p:attrName>ppt_w</p:attrName>
                                        </p:attrNameLst>
                                      </p:cBhvr>
                                      <p:tavLst>
                                        <p:tav tm="0">
                                          <p:val>
                                            <p:fltVal val="0"/>
                                          </p:val>
                                        </p:tav>
                                        <p:tav tm="100000">
                                          <p:val>
                                            <p:strVal val="#ppt_w"/>
                                          </p:val>
                                        </p:tav>
                                      </p:tavLst>
                                    </p:anim>
                                    <p:anim calcmode="lin" valueType="num">
                                      <p:cBhvr>
                                        <p:cTn id="81" dur="500" fill="hold"/>
                                        <p:tgtEl>
                                          <p:spTgt spid="27">
                                            <p:txEl>
                                              <p:pRg st="4" end="4"/>
                                            </p:txEl>
                                          </p:spTgt>
                                        </p:tgtEl>
                                        <p:attrNameLst>
                                          <p:attrName>ppt_h</p:attrName>
                                        </p:attrNameLst>
                                      </p:cBhvr>
                                      <p:tavLst>
                                        <p:tav tm="0">
                                          <p:val>
                                            <p:fltVal val="0"/>
                                          </p:val>
                                        </p:tav>
                                        <p:tav tm="100000">
                                          <p:val>
                                            <p:strVal val="#ppt_h"/>
                                          </p:val>
                                        </p:tav>
                                      </p:tavLst>
                                    </p:anim>
                                    <p:animEffect transition="in" filter="fade">
                                      <p:cBhvr>
                                        <p:cTn id="82" dur="500"/>
                                        <p:tgtEl>
                                          <p:spTgt spid="27">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9" end="9"/>
                                            </p:txEl>
                                          </p:spTgt>
                                        </p:tgtEl>
                                        <p:attrNameLst>
                                          <p:attrName>style.visibility</p:attrName>
                                        </p:attrNameLst>
                                      </p:cBhvr>
                                      <p:to>
                                        <p:strVal val="visible"/>
                                      </p:to>
                                    </p:set>
                                    <p:animEffect transition="in" filter="fade">
                                      <p:cBhvr>
                                        <p:cTn id="8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uiExpand="1" build="p"/>
      <p:bldP spid="6" grpId="0" animBg="1"/>
      <p:bldP spid="27" grpId="0" uiExpand="1" build="p"/>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Fixed Expenses</a:t>
            </a:r>
            <a:endParaRPr lang="en-GB" dirty="0"/>
          </a:p>
        </p:txBody>
      </p:sp>
      <p:sp>
        <p:nvSpPr>
          <p:cNvPr id="3" name="Content Placeholder 2"/>
          <p:cNvSpPr>
            <a:spLocks noGrp="1"/>
          </p:cNvSpPr>
          <p:nvPr>
            <p:ph idx="1"/>
          </p:nvPr>
        </p:nvSpPr>
        <p:spPr>
          <a:xfrm>
            <a:off x="422149" y="3187544"/>
            <a:ext cx="8001761" cy="2125980"/>
          </a:xfrm>
        </p:spPr>
        <p:txBody>
          <a:bodyPr/>
          <a:lstStyle/>
          <a:p>
            <a:pPr marL="0" indent="0">
              <a:buNone/>
            </a:pPr>
            <a:r>
              <a:rPr lang="en-ZA" sz="2000" dirty="0"/>
              <a:t>Examples include:</a:t>
            </a:r>
          </a:p>
          <a:p>
            <a:pPr marL="536575" indent="-182880"/>
            <a:r>
              <a:rPr lang="en-ZA" sz="2000" dirty="0"/>
              <a:t>household expenses – rent/bond, water &amp; electricity, security, </a:t>
            </a:r>
            <a:r>
              <a:rPr lang="en-ZA" sz="2000" dirty="0" err="1"/>
              <a:t>etc</a:t>
            </a:r>
            <a:endParaRPr lang="en-ZA" sz="2000" dirty="0"/>
          </a:p>
          <a:p>
            <a:pPr marL="536575" indent="-182880"/>
            <a:r>
              <a:rPr lang="en-ZA" sz="2000" dirty="0"/>
              <a:t>living expenses – food, clothing which is paid monthly</a:t>
            </a:r>
          </a:p>
          <a:p>
            <a:pPr marL="536575" indent="-182880"/>
            <a:r>
              <a:rPr lang="en-ZA" sz="2000" dirty="0"/>
              <a:t>taxes and insurance </a:t>
            </a:r>
          </a:p>
          <a:p>
            <a:pPr marL="536575" indent="-182880"/>
            <a:r>
              <a:rPr lang="en-ZA" sz="2000" dirty="0"/>
              <a:t>repayments of debt (loans, clothing accounts)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p:txBody>
      </p:sp>
      <p:sp>
        <p:nvSpPr>
          <p:cNvPr id="5" name="Rectangle 4"/>
          <p:cNvSpPr/>
          <p:nvPr/>
        </p:nvSpPr>
        <p:spPr>
          <a:xfrm>
            <a:off x="518159" y="1667527"/>
            <a:ext cx="7532147" cy="114146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7" name="Content Placeholder 2"/>
          <p:cNvSpPr txBox="1"/>
          <p:nvPr/>
        </p:nvSpPr>
        <p:spPr>
          <a:xfrm>
            <a:off x="7056080" y="2485134"/>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sp>
        <p:nvSpPr>
          <p:cNvPr id="8" name="TextBox 7"/>
          <p:cNvSpPr txBox="1"/>
          <p:nvPr/>
        </p:nvSpPr>
        <p:spPr>
          <a:xfrm>
            <a:off x="653696" y="1798266"/>
            <a:ext cx="7396610" cy="706755"/>
          </a:xfrm>
          <a:prstGeom prst="rect">
            <a:avLst/>
          </a:prstGeom>
          <a:noFill/>
        </p:spPr>
        <p:txBody>
          <a:bodyPr wrap="square" rtlCol="0">
            <a:spAutoFit/>
          </a:bodyPr>
          <a:lstStyle/>
          <a:p>
            <a:r>
              <a:rPr lang="en-ZA" sz="2000" dirty="0"/>
              <a:t>These can be essential expenses providing for our basic needs, or other compulsory expenses, depending on our sources of income.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78" y="3074243"/>
            <a:ext cx="2220120" cy="2623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696" y="1826022"/>
            <a:ext cx="7396610" cy="706755"/>
          </a:xfrm>
          <a:prstGeom prst="rect">
            <a:avLst/>
          </a:prstGeom>
          <a:noFill/>
        </p:spPr>
        <p:txBody>
          <a:bodyPr wrap="square" rtlCol="0">
            <a:spAutoFit/>
          </a:bodyPr>
          <a:lstStyle/>
          <a:p>
            <a:r>
              <a:rPr lang="en-ZA" sz="2000" dirty="0"/>
              <a:t>These are expenses that can be for basic needs, but can also include non-essentials that vary in cost . </a:t>
            </a:r>
          </a:p>
        </p:txBody>
      </p:sp>
      <p:sp>
        <p:nvSpPr>
          <p:cNvPr id="2" name="Title 1"/>
          <p:cNvSpPr>
            <a:spLocks noGrp="1"/>
          </p:cNvSpPr>
          <p:nvPr>
            <p:ph type="title"/>
          </p:nvPr>
        </p:nvSpPr>
        <p:spPr/>
        <p:txBody>
          <a:bodyPr/>
          <a:lstStyle/>
          <a:p>
            <a:r>
              <a:rPr lang="en-ZA" dirty="0" smtClean="0"/>
              <a:t>Variable Expenses</a:t>
            </a:r>
            <a:endParaRPr lang="en-GB" dirty="0"/>
          </a:p>
        </p:txBody>
      </p:sp>
      <p:sp>
        <p:nvSpPr>
          <p:cNvPr id="3" name="Content Placeholder 2"/>
          <p:cNvSpPr>
            <a:spLocks noGrp="1"/>
          </p:cNvSpPr>
          <p:nvPr>
            <p:ph idx="1"/>
          </p:nvPr>
        </p:nvSpPr>
        <p:spPr>
          <a:xfrm>
            <a:off x="399289" y="3127897"/>
            <a:ext cx="8001761" cy="2400300"/>
          </a:xfrm>
        </p:spPr>
        <p:txBody>
          <a:bodyPr/>
          <a:lstStyle/>
          <a:p>
            <a:pPr marL="0" indent="0">
              <a:buNone/>
            </a:pPr>
            <a:r>
              <a:rPr lang="en-ZA" sz="2000" dirty="0"/>
              <a:t>Examples include:</a:t>
            </a:r>
          </a:p>
          <a:p>
            <a:pPr marL="536575" indent="-182880"/>
            <a:r>
              <a:rPr lang="en-ZA" sz="2000" dirty="0"/>
              <a:t>clothing and personal grooming items</a:t>
            </a:r>
          </a:p>
          <a:p>
            <a:pPr marL="536575" indent="-182880"/>
            <a:r>
              <a:rPr lang="en-ZA" sz="2000" dirty="0" err="1"/>
              <a:t>cellphone</a:t>
            </a:r>
            <a:r>
              <a:rPr lang="en-ZA" sz="2000" dirty="0"/>
              <a:t> charges not included in monthly subscriptions</a:t>
            </a:r>
          </a:p>
          <a:p>
            <a:pPr marL="536575" indent="-182880"/>
            <a:r>
              <a:rPr lang="en-ZA" sz="2000" dirty="0"/>
              <a:t>entertainment costs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p:txBody>
      </p:sp>
      <p:sp>
        <p:nvSpPr>
          <p:cNvPr id="5" name="Rectangle 4"/>
          <p:cNvSpPr/>
          <p:nvPr/>
        </p:nvSpPr>
        <p:spPr>
          <a:xfrm>
            <a:off x="518159" y="1667527"/>
            <a:ext cx="7532147" cy="118521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ym typeface="+mn-ea"/>
              </a:rPr>
              <a:t>every month</a:t>
            </a:r>
            <a:endParaRPr lang="en-ZA" dirty="0">
              <a:ln w="57150">
                <a:solidFill>
                  <a:srgbClr val="B4DB6F"/>
                </a:solidFill>
              </a:ln>
              <a:solidFill>
                <a:srgbClr val="008D91"/>
              </a:solidFill>
              <a:sym typeface="+mn-ea"/>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7" name="Content Placeholder 2"/>
          <p:cNvSpPr txBox="1"/>
          <p:nvPr/>
        </p:nvSpPr>
        <p:spPr>
          <a:xfrm>
            <a:off x="7056080" y="2479930"/>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78" y="3347599"/>
            <a:ext cx="2220120" cy="2623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696" y="1826022"/>
            <a:ext cx="7396610" cy="707886"/>
          </a:xfrm>
          <a:prstGeom prst="rect">
            <a:avLst/>
          </a:prstGeom>
          <a:noFill/>
        </p:spPr>
        <p:txBody>
          <a:bodyPr wrap="square" rtlCol="0">
            <a:spAutoFit/>
          </a:bodyPr>
          <a:lstStyle/>
          <a:p>
            <a:r>
              <a:rPr lang="en-ZA" sz="2000" dirty="0"/>
              <a:t>These are expenses that do not occur on a regular basis and are also not for any fixed amount. </a:t>
            </a:r>
          </a:p>
        </p:txBody>
      </p:sp>
      <p:sp>
        <p:nvSpPr>
          <p:cNvPr id="2" name="Title 1"/>
          <p:cNvSpPr>
            <a:spLocks noGrp="1"/>
          </p:cNvSpPr>
          <p:nvPr>
            <p:ph type="title"/>
          </p:nvPr>
        </p:nvSpPr>
        <p:spPr/>
        <p:txBody>
          <a:bodyPr/>
          <a:lstStyle/>
          <a:p>
            <a:r>
              <a:rPr lang="en-ZA" dirty="0" smtClean="0"/>
              <a:t>Occasional Expenses</a:t>
            </a:r>
            <a:endParaRPr lang="en-GB" dirty="0"/>
          </a:p>
        </p:txBody>
      </p:sp>
      <p:sp>
        <p:nvSpPr>
          <p:cNvPr id="3" name="Content Placeholder 2"/>
          <p:cNvSpPr>
            <a:spLocks noGrp="1"/>
          </p:cNvSpPr>
          <p:nvPr>
            <p:ph idx="1"/>
          </p:nvPr>
        </p:nvSpPr>
        <p:spPr>
          <a:xfrm>
            <a:off x="399289" y="3127897"/>
            <a:ext cx="8001761" cy="2400300"/>
          </a:xfrm>
        </p:spPr>
        <p:txBody>
          <a:bodyPr/>
          <a:lstStyle/>
          <a:p>
            <a:pPr marL="0" indent="0">
              <a:buNone/>
            </a:pPr>
            <a:r>
              <a:rPr lang="en-ZA" sz="2000" dirty="0" smtClean="0"/>
              <a:t>Examples </a:t>
            </a:r>
            <a:r>
              <a:rPr lang="en-ZA" sz="2000" dirty="0"/>
              <a:t>include:</a:t>
            </a:r>
          </a:p>
          <a:p>
            <a:pPr marL="536575" indent="-182880"/>
            <a:r>
              <a:rPr lang="en-ZA" sz="2000" dirty="0"/>
              <a:t>motor vehicle maintenance and tyres</a:t>
            </a:r>
          </a:p>
          <a:p>
            <a:pPr marL="536575" indent="-182880"/>
            <a:r>
              <a:rPr lang="en-ZA" sz="2000" dirty="0"/>
              <a:t>doctors' accounts</a:t>
            </a:r>
          </a:p>
          <a:p>
            <a:pPr marL="536575" indent="-182880"/>
            <a:r>
              <a:rPr lang="en-ZA" sz="2000" dirty="0"/>
              <a:t>birthday presents</a:t>
            </a:r>
          </a:p>
          <a:p>
            <a:pPr marL="536575" indent="-182880"/>
            <a:r>
              <a:rPr lang="en-ZA" sz="2000" dirty="0"/>
              <a:t>school stationery</a:t>
            </a:r>
          </a:p>
          <a:p>
            <a:pPr marL="536575" indent="-182880"/>
            <a:r>
              <a:rPr lang="en-ZA" sz="2000" dirty="0"/>
              <a:t>unexpected travel</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p:txBody>
      </p:sp>
      <p:sp>
        <p:nvSpPr>
          <p:cNvPr id="5" name="Rectangle 4"/>
          <p:cNvSpPr/>
          <p:nvPr/>
        </p:nvSpPr>
        <p:spPr>
          <a:xfrm>
            <a:off x="518159" y="1667527"/>
            <a:ext cx="7532147" cy="101767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7" name="Content Placeholder 2"/>
          <p:cNvSpPr txBox="1"/>
          <p:nvPr/>
        </p:nvSpPr>
        <p:spPr>
          <a:xfrm>
            <a:off x="7056080" y="2348855"/>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78" y="3347599"/>
            <a:ext cx="2220120" cy="2623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a:t>
            </a:r>
            <a:r>
              <a:rPr lang="en-ZA" altLang="en-US" dirty="0" smtClean="0">
                <a:sym typeface="+mn-ea"/>
              </a:rPr>
              <a:t>9.2 </a:t>
            </a:r>
            <a:r>
              <a:rPr lang="en-ZA" altLang="en-US" dirty="0">
                <a:sym typeface="+mn-ea"/>
              </a:rPr>
              <a:t>page </a:t>
            </a:r>
            <a:r>
              <a:rPr lang="en-ZA" altLang="en-US" dirty="0" smtClean="0">
                <a:sym typeface="+mn-ea"/>
              </a:rPr>
              <a:t>169</a:t>
            </a:r>
            <a:endParaRPr lang="en-ZA" dirty="0"/>
          </a:p>
        </p:txBody>
      </p:sp>
      <p:grpSp>
        <p:nvGrpSpPr>
          <p:cNvPr id="8" name="Group 7"/>
          <p:cNvGrpSpPr/>
          <p:nvPr/>
        </p:nvGrpSpPr>
        <p:grpSpPr>
          <a:xfrm>
            <a:off x="863600" y="1501366"/>
            <a:ext cx="7198724" cy="4404133"/>
            <a:chOff x="863600" y="2622793"/>
            <a:chExt cx="7198724" cy="4404133"/>
          </a:xfrm>
        </p:grpSpPr>
        <p:sp>
          <p:nvSpPr>
            <p:cNvPr id="10" name="Rectangle 9"/>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dirty="0"/>
                <a:t>Jack has been working at a supermarket over weekends for the past three weeks. His expenses since starting his job are</a:t>
              </a:r>
              <a:r>
                <a:rPr lang="en-ZA" sz="2000" b="1" dirty="0" smtClean="0"/>
                <a:t>:</a:t>
              </a:r>
            </a:p>
            <a:p>
              <a:pPr>
                <a:spcBef>
                  <a:spcPts val="600"/>
                </a:spcBef>
              </a:pPr>
              <a:endParaRPr lang="en-GB" sz="2000" dirty="0"/>
            </a:p>
            <a:p>
              <a:pPr>
                <a:spcBef>
                  <a:spcPts val="600"/>
                </a:spcBef>
              </a:pPr>
              <a:r>
                <a:rPr lang="en-GB" sz="2000" dirty="0"/>
                <a:t>R99 per week on airtime and data</a:t>
              </a:r>
              <a:endParaRPr lang="en-GB" sz="2000" dirty="0" smtClean="0"/>
            </a:p>
            <a:p>
              <a:pPr>
                <a:spcBef>
                  <a:spcPts val="600"/>
                </a:spcBef>
              </a:pPr>
              <a:r>
                <a:rPr lang="en-GB" sz="2000" dirty="0" smtClean="0"/>
                <a:t>Taxi </a:t>
              </a:r>
              <a:r>
                <a:rPr lang="en-GB" sz="2000" dirty="0"/>
                <a:t>fare – R18 per trip to work. He has worked </a:t>
              </a:r>
              <a:r>
                <a:rPr lang="en-ZA" altLang="en-GB" sz="2000" dirty="0"/>
                <a:t>on </a:t>
              </a:r>
              <a:r>
                <a:rPr lang="en-GB" sz="2000" dirty="0"/>
                <a:t>Saturdays and Sundays</a:t>
              </a:r>
              <a:endParaRPr lang="en-GB" sz="2000" dirty="0" smtClean="0"/>
            </a:p>
            <a:p>
              <a:pPr>
                <a:spcBef>
                  <a:spcPts val="600"/>
                </a:spcBef>
              </a:pPr>
              <a:r>
                <a:rPr lang="en-GB" sz="2000" dirty="0" smtClean="0"/>
                <a:t>R85 </a:t>
              </a:r>
              <a:r>
                <a:rPr lang="en-GB" sz="2000" dirty="0"/>
                <a:t>on toiletries </a:t>
              </a:r>
              <a:endParaRPr lang="en-GB" sz="2000" dirty="0" smtClean="0"/>
            </a:p>
            <a:p>
              <a:pPr>
                <a:spcBef>
                  <a:spcPts val="600"/>
                </a:spcBef>
              </a:pPr>
              <a:r>
                <a:rPr lang="en-GB" sz="2000" dirty="0" smtClean="0"/>
                <a:t>R324 </a:t>
              </a:r>
              <a:r>
                <a:rPr lang="en-ZA" altLang="en-GB" sz="2000" dirty="0" smtClean="0"/>
                <a:t>on </a:t>
              </a:r>
              <a:r>
                <a:rPr lang="en-ZA" altLang="en-GB" sz="2000" dirty="0"/>
                <a:t>movies and a burger with his girlfriend</a:t>
              </a:r>
              <a:r>
                <a:rPr lang="en-GB" sz="2000" dirty="0"/>
                <a:t> </a:t>
              </a:r>
              <a:endParaRPr lang="en-GB" sz="2000" dirty="0" smtClean="0"/>
            </a:p>
            <a:p>
              <a:pPr>
                <a:spcBef>
                  <a:spcPts val="600"/>
                </a:spcBef>
              </a:pPr>
              <a:r>
                <a:rPr lang="en-GB" sz="2000" dirty="0" smtClean="0"/>
                <a:t>R199 </a:t>
              </a:r>
              <a:r>
                <a:rPr lang="en-GB" sz="2000" dirty="0"/>
                <a:t>for a new sweater </a:t>
              </a:r>
              <a:endParaRPr lang="en-GB" sz="2000" dirty="0" smtClean="0"/>
            </a:p>
            <a:p>
              <a:pPr>
                <a:spcBef>
                  <a:spcPts val="600"/>
                </a:spcBef>
              </a:pPr>
              <a:r>
                <a:rPr lang="en-GB" sz="2000" dirty="0" smtClean="0"/>
                <a:t>R78 </a:t>
              </a:r>
              <a:r>
                <a:rPr lang="en-GB" sz="2000" dirty="0"/>
                <a:t>on snacks and luxuries</a:t>
              </a:r>
              <a:endParaRPr lang="en-ZA" sz="2000" b="1" dirty="0"/>
            </a:p>
          </p:txBody>
        </p:sp>
      </p:grpSp>
      <p:grpSp>
        <p:nvGrpSpPr>
          <p:cNvPr id="12" name="Group 11"/>
          <p:cNvGrpSpPr/>
          <p:nvPr/>
        </p:nvGrpSpPr>
        <p:grpSpPr>
          <a:xfrm>
            <a:off x="352501" y="1592643"/>
            <a:ext cx="1029149" cy="955774"/>
            <a:chOff x="352501" y="2871461"/>
            <a:chExt cx="1525437" cy="1416679"/>
          </a:xfrm>
        </p:grpSpPr>
        <p:sp>
          <p:nvSpPr>
            <p:cNvPr id="13" name="Rectangle 12"/>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a:t>
            </a:r>
            <a:r>
              <a:rPr lang="en-ZA" altLang="en-US" dirty="0" smtClean="0">
                <a:sym typeface="+mn-ea"/>
              </a:rPr>
              <a:t>9.2 </a:t>
            </a:r>
            <a:r>
              <a:rPr lang="en-ZA" altLang="en-US" dirty="0">
                <a:sym typeface="+mn-ea"/>
              </a:rPr>
              <a:t>page </a:t>
            </a:r>
            <a:r>
              <a:rPr lang="en-ZA" altLang="en-US" dirty="0" smtClean="0">
                <a:sym typeface="+mn-ea"/>
              </a:rPr>
              <a:t>169 </a:t>
            </a:r>
            <a:r>
              <a:rPr lang="en-ZA" altLang="en-US" sz="3200" dirty="0" smtClean="0">
                <a:sym typeface="+mn-ea"/>
              </a:rPr>
              <a:t>continued ...</a:t>
            </a:r>
          </a:p>
        </p:txBody>
      </p:sp>
      <p:grpSp>
        <p:nvGrpSpPr>
          <p:cNvPr id="8" name="Group 7"/>
          <p:cNvGrpSpPr/>
          <p:nvPr/>
        </p:nvGrpSpPr>
        <p:grpSpPr>
          <a:xfrm>
            <a:off x="863600" y="1501366"/>
            <a:ext cx="7198724" cy="4404133"/>
            <a:chOff x="863600" y="2622793"/>
            <a:chExt cx="7198724" cy="4404133"/>
          </a:xfrm>
        </p:grpSpPr>
        <p:sp>
          <p:nvSpPr>
            <p:cNvPr id="10" name="Rectangle 9"/>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330" indent="-354330">
                <a:buFont typeface="+mj-lt"/>
                <a:buAutoNum type="alphaLcParenR"/>
              </a:pPr>
              <a:r>
                <a:rPr lang="en-GB" sz="2000" dirty="0" smtClean="0"/>
                <a:t>Write </a:t>
              </a:r>
              <a:r>
                <a:rPr lang="en-GB" sz="2000" dirty="0"/>
                <a:t>down all Jack’s fixed expenses. Give a reason for your answer. </a:t>
              </a:r>
              <a:endParaRPr lang="en-GB" sz="2000" dirty="0" smtClean="0"/>
            </a:p>
            <a:p>
              <a:pPr marL="354330" indent="-354330">
                <a:buFont typeface="+mj-lt"/>
                <a:buAutoNum type="alphaLcParenR"/>
              </a:pPr>
              <a:r>
                <a:rPr lang="en-GB" sz="2000" dirty="0" smtClean="0"/>
                <a:t>Write </a:t>
              </a:r>
              <a:r>
                <a:rPr lang="en-GB" sz="2000" dirty="0"/>
                <a:t>down his variable expenses. Give a reason for your answer. </a:t>
              </a:r>
              <a:endParaRPr lang="en-GB" sz="2000" dirty="0" smtClean="0"/>
            </a:p>
            <a:p>
              <a:pPr marL="354330" indent="-354330">
                <a:buFont typeface="+mj-lt"/>
                <a:buAutoNum type="alphaLcParenR"/>
              </a:pPr>
              <a:r>
                <a:rPr lang="en-GB" sz="2000" dirty="0" smtClean="0"/>
                <a:t>Explain </a:t>
              </a:r>
              <a:r>
                <a:rPr lang="en-GB" sz="2000" dirty="0"/>
                <a:t>why buying a sweater is an occasional expense. </a:t>
              </a:r>
              <a:endParaRPr lang="en-GB" sz="2000" dirty="0" smtClean="0"/>
            </a:p>
            <a:p>
              <a:pPr marL="354330" indent="-354330">
                <a:buFont typeface="+mj-lt"/>
                <a:buAutoNum type="alphaLcParenR"/>
              </a:pPr>
              <a:r>
                <a:rPr lang="en-GB" sz="2000" dirty="0" smtClean="0"/>
                <a:t>Explain </a:t>
              </a:r>
              <a:r>
                <a:rPr lang="en-GB" sz="2000" dirty="0"/>
                <a:t>the difference between essential and non-essential expenses. </a:t>
              </a:r>
              <a:endParaRPr lang="en-GB" sz="2000" dirty="0" smtClean="0"/>
            </a:p>
            <a:p>
              <a:pPr marL="354330" indent="-354330">
                <a:buFont typeface="+mj-lt"/>
                <a:buAutoNum type="alphaLcParenR"/>
              </a:pPr>
              <a:r>
                <a:rPr lang="en-GB" sz="2000" dirty="0" smtClean="0"/>
                <a:t>Which </a:t>
              </a:r>
              <a:r>
                <a:rPr lang="en-GB" sz="2000" dirty="0"/>
                <a:t>of Jack’s expenses are non-essential? Give a reason for each one. </a:t>
              </a:r>
              <a:endParaRPr lang="en-ZA" sz="2000" dirty="0"/>
            </a:p>
          </p:txBody>
        </p:sp>
      </p:grpSp>
      <p:grpSp>
        <p:nvGrpSpPr>
          <p:cNvPr id="12" name="Group 11"/>
          <p:cNvGrpSpPr/>
          <p:nvPr/>
        </p:nvGrpSpPr>
        <p:grpSpPr>
          <a:xfrm>
            <a:off x="352501" y="1592643"/>
            <a:ext cx="1029149" cy="955774"/>
            <a:chOff x="352501" y="2871461"/>
            <a:chExt cx="1525437" cy="1416679"/>
          </a:xfrm>
        </p:grpSpPr>
        <p:sp>
          <p:nvSpPr>
            <p:cNvPr id="13" name="Rectangle 12"/>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9.2 page 169</a:t>
            </a:r>
            <a:r>
              <a:rPr lang="en-ZA" altLang="en-US" sz="3200" dirty="0">
                <a:sym typeface="+mn-ea"/>
              </a:rPr>
              <a:t> 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a:p>
            <a:endParaRPr lang="en-GB" dirty="0">
              <a:solidFill>
                <a:schemeClr val="bg1">
                  <a:lumMod val="65000"/>
                </a:schemeClr>
              </a:solidFill>
            </a:endParaRPr>
          </a:p>
        </p:txBody>
      </p:sp>
      <p:sp>
        <p:nvSpPr>
          <p:cNvPr id="11" name="Rectangle 10"/>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1586462"/>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5" name="TextBox 14"/>
          <p:cNvSpPr txBox="1"/>
          <p:nvPr/>
        </p:nvSpPr>
        <p:spPr>
          <a:xfrm>
            <a:off x="1523054" y="1753952"/>
            <a:ext cx="6287446" cy="3170099"/>
          </a:xfrm>
          <a:prstGeom prst="rect">
            <a:avLst/>
          </a:prstGeom>
          <a:noFill/>
        </p:spPr>
        <p:txBody>
          <a:bodyPr wrap="square" rtlCol="0">
            <a:spAutoFit/>
          </a:bodyPr>
          <a:lstStyle/>
          <a:p>
            <a:pPr marL="354330" indent="-354330">
              <a:buAutoNum type="alphaLcParenR"/>
            </a:pPr>
            <a:r>
              <a:rPr lang="en-GB" sz="2000" dirty="0" smtClean="0"/>
              <a:t>Taxi </a:t>
            </a:r>
            <a:r>
              <a:rPr lang="en-GB" sz="2000" dirty="0"/>
              <a:t>fare. If Jack works two days over the weekend, his taxi fare will cost the same every week. </a:t>
            </a:r>
            <a:endParaRPr lang="en-GB" sz="2000" dirty="0" smtClean="0"/>
          </a:p>
          <a:p>
            <a:pPr marL="354330" indent="-354330">
              <a:buAutoNum type="alphaLcParenR"/>
            </a:pPr>
            <a:r>
              <a:rPr lang="en-GB" sz="2000" dirty="0" smtClean="0"/>
              <a:t> </a:t>
            </a:r>
            <a:r>
              <a:rPr lang="en-GB" sz="2000" dirty="0"/>
              <a:t>Airtime and data, toiletries, snacks and luxuries. He will buy these every week, but won’t spend exactly the same amount on each one every week. </a:t>
            </a:r>
            <a:endParaRPr lang="en-GB" sz="2000" dirty="0" smtClean="0"/>
          </a:p>
          <a:p>
            <a:pPr marL="354330" indent="-354330">
              <a:buAutoNum type="alphaLcParenR"/>
            </a:pPr>
            <a:r>
              <a:rPr lang="en-GB" sz="2000" dirty="0" smtClean="0"/>
              <a:t> </a:t>
            </a:r>
            <a:r>
              <a:rPr lang="en-GB" sz="2000" dirty="0"/>
              <a:t>He will not buy a sweater every week. </a:t>
            </a:r>
            <a:endParaRPr lang="en-GB" sz="2000" dirty="0" smtClean="0"/>
          </a:p>
          <a:p>
            <a:pPr marL="354330" indent="-354330">
              <a:buAutoNum type="alphaLcParenR"/>
            </a:pPr>
            <a:r>
              <a:rPr lang="en-GB" sz="2000" dirty="0" smtClean="0"/>
              <a:t>Essential </a:t>
            </a:r>
            <a:r>
              <a:rPr lang="en-GB" sz="2000" dirty="0"/>
              <a:t>expenses refer to money spent on things you need to survive. Non-essential expenses refer to money spent on things you want, but if you don’t have them, you can still manage without </a:t>
            </a:r>
            <a:r>
              <a:rPr lang="en-GB" sz="2000" dirty="0" smtClean="0"/>
              <a:t>them</a:t>
            </a:r>
            <a:endParaRPr lang="en-ZA" sz="20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fad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Managing your finances with </a:t>
            </a:r>
            <a:r>
              <a:rPr lang="en-ZA" dirty="0" smtClean="0"/>
              <a:t>confidence</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9</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9.2 page 169 </a:t>
            </a:r>
            <a:r>
              <a:rPr lang="en-ZA" altLang="en-US" sz="3200" dirty="0">
                <a:sym typeface="+mn-ea"/>
              </a:rPr>
              <a:t>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9.2</a:t>
            </a:r>
            <a:endParaRPr lang="en-ZA" dirty="0">
              <a:solidFill>
                <a:schemeClr val="bg1">
                  <a:lumMod val="65000"/>
                </a:schemeClr>
              </a:solidFill>
            </a:endParaRPr>
          </a:p>
          <a:p>
            <a:endParaRPr lang="en-GB" dirty="0">
              <a:solidFill>
                <a:schemeClr val="bg1">
                  <a:lumMod val="65000"/>
                </a:schemeClr>
              </a:solidFill>
            </a:endParaRPr>
          </a:p>
        </p:txBody>
      </p:sp>
      <p:sp>
        <p:nvSpPr>
          <p:cNvPr id="11" name="Rectangle 10"/>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1586462"/>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5" name="TextBox 14"/>
          <p:cNvSpPr txBox="1"/>
          <p:nvPr/>
        </p:nvSpPr>
        <p:spPr>
          <a:xfrm>
            <a:off x="1523054" y="1753952"/>
            <a:ext cx="6287446" cy="1938992"/>
          </a:xfrm>
          <a:prstGeom prst="rect">
            <a:avLst/>
          </a:prstGeom>
          <a:noFill/>
        </p:spPr>
        <p:txBody>
          <a:bodyPr wrap="square" rtlCol="0">
            <a:spAutoFit/>
          </a:bodyPr>
          <a:lstStyle/>
          <a:p>
            <a:pPr marL="457200" indent="-457200">
              <a:buFont typeface="+mj-lt"/>
              <a:buAutoNum type="alphaLcParenR" startAt="5"/>
            </a:pPr>
            <a:r>
              <a:rPr lang="en-GB" sz="2000" dirty="0" smtClean="0"/>
              <a:t>Taking </a:t>
            </a:r>
            <a:r>
              <a:rPr lang="en-GB" sz="2000" dirty="0"/>
              <a:t>his girlfriend to movies and a burger – he could have taken his girlfriend somewhere where he did not have to spend money. An example would be a walk on the beach. Buying a sweater – he could have worn his old sweater. Luxuries and snacks – these are nice to have, but you will not starve if you don’t have them. </a:t>
            </a:r>
            <a:endParaRPr lang="en-Z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9.2 </a:t>
            </a:r>
            <a:endParaRPr lang="en-ZA" dirty="0"/>
          </a:p>
        </p:txBody>
      </p:sp>
      <p:sp>
        <p:nvSpPr>
          <p:cNvPr id="3" name="Content Placeholder 2"/>
          <p:cNvSpPr>
            <a:spLocks noGrp="1"/>
          </p:cNvSpPr>
          <p:nvPr>
            <p:ph sz="quarter" idx="10"/>
          </p:nvPr>
        </p:nvSpPr>
        <p:spPr/>
        <p:txBody>
          <a:bodyPr/>
          <a:lstStyle/>
          <a:p>
            <a:r>
              <a:rPr lang="en-ZA" sz="4400" dirty="0" smtClean="0"/>
              <a:t>Exercise 9.2</a:t>
            </a:r>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9.2 </a:t>
            </a:r>
            <a:r>
              <a:rPr lang="en-US" altLang="en-US" dirty="0"/>
              <a:t>on </a:t>
            </a:r>
            <a:r>
              <a:rPr lang="en-US" altLang="en-US" b="1" dirty="0"/>
              <a:t>page </a:t>
            </a:r>
            <a:r>
              <a:rPr lang="en-US" altLang="en-US" b="1" dirty="0" smtClean="0"/>
              <a:t>1</a:t>
            </a:r>
            <a:r>
              <a:rPr lang="en-ZA" b="1" dirty="0" smtClean="0"/>
              <a:t>71</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Saving money and budgeting</a:t>
            </a:r>
            <a:endParaRPr lang="en-GB" dirty="0"/>
          </a:p>
        </p:txBody>
      </p:sp>
      <p:sp>
        <p:nvSpPr>
          <p:cNvPr id="3" name="Content Placeholder 2"/>
          <p:cNvSpPr>
            <a:spLocks noGrp="1"/>
          </p:cNvSpPr>
          <p:nvPr>
            <p:ph idx="1"/>
          </p:nvPr>
        </p:nvSpPr>
        <p:spPr/>
        <p:txBody>
          <a:bodyPr/>
          <a:lstStyle/>
          <a:p>
            <a:pPr marL="0" indent="0">
              <a:buNone/>
            </a:pPr>
            <a:r>
              <a:rPr lang="en-ZA" sz="2000" dirty="0"/>
              <a:t>Make a plan to save money that is linked to your income received and your expenses.  </a:t>
            </a:r>
          </a:p>
          <a:p>
            <a:pPr marL="0" indent="0">
              <a:buNone/>
            </a:pPr>
            <a:r>
              <a:rPr lang="en-ZA" sz="2000" dirty="0"/>
              <a:t>A plan that shows how much income you get and how much you plan to spend is called a budget.</a:t>
            </a:r>
          </a:p>
          <a:p>
            <a:pPr marL="0" indent="0">
              <a:buNone/>
            </a:pPr>
            <a:r>
              <a:rPr lang="en-ZA" sz="2000" dirty="0"/>
              <a:t>To make a budget that works, we first need to understand saving and budgeting.</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8696" y="4513906"/>
            <a:ext cx="1778760" cy="1491616"/>
          </a:xfrm>
          <a:prstGeom prst="rect">
            <a:avLst/>
          </a:prstGeom>
        </p:spPr>
      </p:pic>
      <p:sp>
        <p:nvSpPr>
          <p:cNvPr id="7" name="Content Placeholder 2"/>
          <p:cNvSpPr txBox="1"/>
          <p:nvPr/>
        </p:nvSpPr>
        <p:spPr>
          <a:xfrm>
            <a:off x="1743894" y="3758824"/>
            <a:ext cx="883919" cy="328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dirty="0" smtClean="0">
                <a:solidFill>
                  <a:srgbClr val="0D9293"/>
                </a:solidFill>
              </a:rPr>
              <a:t>Saving</a:t>
            </a:r>
            <a:endParaRPr lang="en-GB" sz="2000" b="1" dirty="0">
              <a:solidFill>
                <a:srgbClr val="0D9293"/>
              </a:solidFill>
            </a:endParaRPr>
          </a:p>
        </p:txBody>
      </p:sp>
      <p:sp>
        <p:nvSpPr>
          <p:cNvPr id="8" name="Content Placeholder 2"/>
          <p:cNvSpPr txBox="1"/>
          <p:nvPr/>
        </p:nvSpPr>
        <p:spPr>
          <a:xfrm>
            <a:off x="5542137" y="3769727"/>
            <a:ext cx="1260999" cy="328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b="1" dirty="0" smtClean="0">
                <a:solidFill>
                  <a:srgbClr val="9CCB45"/>
                </a:solidFill>
              </a:rPr>
              <a:t>Budgeting</a:t>
            </a:r>
            <a:endParaRPr lang="en-GB" sz="2000" b="1" dirty="0">
              <a:solidFill>
                <a:srgbClr val="9CCB45"/>
              </a:solidFill>
            </a:endParaRPr>
          </a:p>
        </p:txBody>
      </p:sp>
      <p:sp>
        <p:nvSpPr>
          <p:cNvPr id="9" name="Content Placeholder 2"/>
          <p:cNvSpPr txBox="1"/>
          <p:nvPr/>
        </p:nvSpPr>
        <p:spPr>
          <a:xfrm>
            <a:off x="751769" y="4027820"/>
            <a:ext cx="2868167" cy="323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000" dirty="0" smtClean="0"/>
              <a:t>making your money grow</a:t>
            </a:r>
            <a:endParaRPr lang="en-GB" sz="2000" dirty="0"/>
          </a:p>
        </p:txBody>
      </p:sp>
      <p:sp>
        <p:nvSpPr>
          <p:cNvPr id="10" name="Content Placeholder 2"/>
          <p:cNvSpPr txBox="1"/>
          <p:nvPr/>
        </p:nvSpPr>
        <p:spPr>
          <a:xfrm>
            <a:off x="4490178" y="4019547"/>
            <a:ext cx="3574830" cy="323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the way you spend your money</a:t>
            </a:r>
          </a:p>
        </p:txBody>
      </p:sp>
      <p:sp>
        <p:nvSpPr>
          <p:cNvPr id="12" name="Rectangle 11"/>
          <p:cNvSpPr/>
          <p:nvPr/>
        </p:nvSpPr>
        <p:spPr>
          <a:xfrm>
            <a:off x="4178872" y="3834949"/>
            <a:ext cx="72000" cy="2107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051" y="4005263"/>
            <a:ext cx="1616720" cy="1910317"/>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127" y="4513906"/>
            <a:ext cx="1884618" cy="1650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Saving</a:t>
            </a:r>
            <a:endParaRPr lang="en-GB" dirty="0"/>
          </a:p>
        </p:txBody>
      </p:sp>
      <p:sp>
        <p:nvSpPr>
          <p:cNvPr id="3" name="Content Placeholder 2"/>
          <p:cNvSpPr>
            <a:spLocks noGrp="1"/>
          </p:cNvSpPr>
          <p:nvPr>
            <p:ph idx="1"/>
          </p:nvPr>
        </p:nvSpPr>
        <p:spPr/>
        <p:txBody>
          <a:bodyPr/>
          <a:lstStyle/>
          <a:p>
            <a:pPr marL="0" indent="0">
              <a:buNone/>
            </a:pPr>
            <a:r>
              <a:rPr lang="en-ZA" sz="2000" dirty="0"/>
              <a:t>This is a skill that everybody needs to learn. Good financial managers know: </a:t>
            </a:r>
          </a:p>
          <a:p>
            <a:pPr marL="354330" indent="-171450"/>
            <a:r>
              <a:rPr lang="en-ZA" sz="2000" dirty="0"/>
              <a:t>how much income they receive</a:t>
            </a:r>
          </a:p>
          <a:p>
            <a:pPr marL="354330" indent="-171450"/>
            <a:r>
              <a:rPr lang="en-ZA" sz="2000" dirty="0"/>
              <a:t>how much expenses they pay out</a:t>
            </a:r>
          </a:p>
          <a:p>
            <a:pPr marL="354330" indent="-171450"/>
            <a:r>
              <a:rPr lang="en-ZA" sz="2000" dirty="0"/>
              <a:t>how to design and implement a good savings plan for their future needs.</a:t>
            </a:r>
          </a:p>
          <a:p>
            <a:endParaRPr lang="en-ZA" sz="2000" dirty="0"/>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Interest</a:t>
            </a:r>
            <a:endParaRPr lang="en-GB" dirty="0"/>
          </a:p>
        </p:txBody>
      </p:sp>
      <p:sp>
        <p:nvSpPr>
          <p:cNvPr id="3" name="Content Placeholder 2"/>
          <p:cNvSpPr>
            <a:spLocks noGrp="1"/>
          </p:cNvSpPr>
          <p:nvPr>
            <p:ph idx="1"/>
          </p:nvPr>
        </p:nvSpPr>
        <p:spPr/>
        <p:txBody>
          <a:bodyPr/>
          <a:lstStyle/>
          <a:p>
            <a:pPr marL="0" indent="0">
              <a:buNone/>
            </a:pPr>
            <a:r>
              <a:rPr lang="en-ZA" sz="2000" dirty="0"/>
              <a:t>Interest is money that is payable in two ways:</a:t>
            </a:r>
          </a:p>
          <a:p>
            <a:r>
              <a:rPr lang="en-ZA" sz="2000" dirty="0"/>
              <a:t>When we borrow money from a bank or other financial institution, we pay interest to the institution.</a:t>
            </a:r>
          </a:p>
          <a:p>
            <a:r>
              <a:rPr lang="en-ZA" sz="2000" dirty="0"/>
              <a:t>When we make an investment, we are lending our money to the institution. It pays us interest on the money.</a:t>
            </a:r>
          </a:p>
          <a:p>
            <a:endParaRPr lang="en-ZA" sz="2000" dirty="0"/>
          </a:p>
          <a:p>
            <a:pPr marL="0" indent="0">
              <a:buNone/>
            </a:pPr>
            <a:r>
              <a:rPr lang="en-ZA" sz="2000" dirty="0"/>
              <a:t>The money paid or received is called interest and it can be calculated as </a:t>
            </a:r>
            <a:r>
              <a:rPr lang="en-ZA" sz="2000" i="1" dirty="0"/>
              <a:t>simple interest</a:t>
            </a:r>
            <a:r>
              <a:rPr lang="en-ZA" sz="2000" dirty="0"/>
              <a:t> or as </a:t>
            </a:r>
            <a:r>
              <a:rPr lang="en-ZA" sz="2000" i="1" dirty="0"/>
              <a:t>compound interest, </a:t>
            </a:r>
            <a:r>
              <a:rPr lang="en-ZA" sz="2000" dirty="0"/>
              <a:t>depending on the loan or investment.</a:t>
            </a:r>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Interest</a:t>
            </a:r>
            <a:r>
              <a:rPr lang="en-ZA" sz="3200" dirty="0" smtClean="0"/>
              <a:t> 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sp>
        <p:nvSpPr>
          <p:cNvPr id="5" name="Rectangle 4"/>
          <p:cNvSpPr/>
          <p:nvPr/>
        </p:nvSpPr>
        <p:spPr>
          <a:xfrm>
            <a:off x="518159" y="1667528"/>
            <a:ext cx="7532147" cy="1185210"/>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90462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Principal Sum</a:t>
            </a:r>
            <a:endParaRPr lang="en-GB" sz="2000" b="1" i="1" dirty="0">
              <a:solidFill>
                <a:srgbClr val="64AFA8"/>
              </a:solidFill>
            </a:endParaRPr>
          </a:p>
        </p:txBody>
      </p:sp>
      <p:sp>
        <p:nvSpPr>
          <p:cNvPr id="7" name="Content Placeholder 2"/>
          <p:cNvSpPr txBox="1"/>
          <p:nvPr/>
        </p:nvSpPr>
        <p:spPr>
          <a:xfrm>
            <a:off x="7056080" y="2478074"/>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sp>
        <p:nvSpPr>
          <p:cNvPr id="8" name="TextBox 7"/>
          <p:cNvSpPr txBox="1"/>
          <p:nvPr/>
        </p:nvSpPr>
        <p:spPr>
          <a:xfrm>
            <a:off x="680308" y="1772800"/>
            <a:ext cx="7002448" cy="706755"/>
          </a:xfrm>
          <a:prstGeom prst="rect">
            <a:avLst/>
          </a:prstGeom>
          <a:noFill/>
        </p:spPr>
        <p:txBody>
          <a:bodyPr wrap="square" rtlCol="0">
            <a:spAutoFit/>
          </a:bodyPr>
          <a:lstStyle/>
          <a:p>
            <a:r>
              <a:rPr lang="en-ZA" sz="2000" dirty="0"/>
              <a:t>The amount of money you borrowed or invested is called </a:t>
            </a:r>
            <a:r>
              <a:rPr lang="en-ZA" sz="2000" dirty="0" smtClean="0"/>
              <a:t>the  </a:t>
            </a:r>
            <a:r>
              <a:rPr lang="en-ZA" sz="2000" b="1" dirty="0" smtClean="0"/>
              <a:t>principal </a:t>
            </a:r>
            <a:r>
              <a:rPr lang="en-ZA" sz="2000" b="1" dirty="0"/>
              <a:t>sum. </a:t>
            </a:r>
            <a:r>
              <a:rPr lang="en-ZA" sz="2000" dirty="0"/>
              <a:t>Interest is calculated on the principal sum. </a:t>
            </a:r>
          </a:p>
        </p:txBody>
      </p:sp>
      <p:graphicFrame>
        <p:nvGraphicFramePr>
          <p:cNvPr id="10" name="Diagram 9"/>
          <p:cNvGraphicFramePr/>
          <p:nvPr>
            <p:extLst>
              <p:ext uri="{D42A27DB-BD31-4B8C-83A1-F6EECF244321}">
                <p14:modId xmlns:p14="http://schemas.microsoft.com/office/powerpoint/2010/main" val="1310173357"/>
              </p:ext>
            </p:extLst>
          </p:nvPr>
        </p:nvGraphicFramePr>
        <p:xfrm>
          <a:off x="680308" y="3072387"/>
          <a:ext cx="7369998" cy="267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68" y="3427785"/>
            <a:ext cx="2022339" cy="23895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graphicEl>
                                              <a:dgm id="{DB5528A4-2F52-4E8F-A2C1-959898799BC5}"/>
                                            </p:graphicEl>
                                          </p:spTgt>
                                        </p:tgtEl>
                                        <p:attrNameLst>
                                          <p:attrName>style.visibility</p:attrName>
                                        </p:attrNameLst>
                                      </p:cBhvr>
                                      <p:to>
                                        <p:strVal val="visible"/>
                                      </p:to>
                                    </p:set>
                                    <p:anim calcmode="lin" valueType="num">
                                      <p:cBhvr>
                                        <p:cTn id="11" dur="500" fill="hold"/>
                                        <p:tgtEl>
                                          <p:spTgt spid="10">
                                            <p:graphicEl>
                                              <a:dgm id="{DB5528A4-2F52-4E8F-A2C1-959898799BC5}"/>
                                            </p:graphicEl>
                                          </p:spTgt>
                                        </p:tgtEl>
                                        <p:attrNameLst>
                                          <p:attrName>ppt_w</p:attrName>
                                        </p:attrNameLst>
                                      </p:cBhvr>
                                      <p:tavLst>
                                        <p:tav tm="0">
                                          <p:val>
                                            <p:fltVal val="0"/>
                                          </p:val>
                                        </p:tav>
                                        <p:tav tm="100000">
                                          <p:val>
                                            <p:strVal val="#ppt_w"/>
                                          </p:val>
                                        </p:tav>
                                      </p:tavLst>
                                    </p:anim>
                                    <p:anim calcmode="lin" valueType="num">
                                      <p:cBhvr>
                                        <p:cTn id="12" dur="500" fill="hold"/>
                                        <p:tgtEl>
                                          <p:spTgt spid="10">
                                            <p:graphicEl>
                                              <a:dgm id="{DB5528A4-2F52-4E8F-A2C1-959898799BC5}"/>
                                            </p:graphicEl>
                                          </p:spTgt>
                                        </p:tgtEl>
                                        <p:attrNameLst>
                                          <p:attrName>ppt_h</p:attrName>
                                        </p:attrNameLst>
                                      </p:cBhvr>
                                      <p:tavLst>
                                        <p:tav tm="0">
                                          <p:val>
                                            <p:fltVal val="0"/>
                                          </p:val>
                                        </p:tav>
                                        <p:tav tm="100000">
                                          <p:val>
                                            <p:strVal val="#ppt_h"/>
                                          </p:val>
                                        </p:tav>
                                      </p:tavLst>
                                    </p:anim>
                                    <p:animEffect transition="in" filter="fade">
                                      <p:cBhvr>
                                        <p:cTn id="13" dur="500"/>
                                        <p:tgtEl>
                                          <p:spTgt spid="10">
                                            <p:graphicEl>
                                              <a:dgm id="{DB5528A4-2F52-4E8F-A2C1-959898799BC5}"/>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graphicEl>
                                              <a:dgm id="{183049ED-DE54-4B5D-89BC-48120E41331F}"/>
                                            </p:graphicEl>
                                          </p:spTgt>
                                        </p:tgtEl>
                                        <p:attrNameLst>
                                          <p:attrName>style.visibility</p:attrName>
                                        </p:attrNameLst>
                                      </p:cBhvr>
                                      <p:to>
                                        <p:strVal val="visible"/>
                                      </p:to>
                                    </p:set>
                                    <p:anim calcmode="lin" valueType="num">
                                      <p:cBhvr>
                                        <p:cTn id="18" dur="500" fill="hold"/>
                                        <p:tgtEl>
                                          <p:spTgt spid="10">
                                            <p:graphicEl>
                                              <a:dgm id="{183049ED-DE54-4B5D-89BC-48120E41331F}"/>
                                            </p:graphicEl>
                                          </p:spTgt>
                                        </p:tgtEl>
                                        <p:attrNameLst>
                                          <p:attrName>ppt_w</p:attrName>
                                        </p:attrNameLst>
                                      </p:cBhvr>
                                      <p:tavLst>
                                        <p:tav tm="0">
                                          <p:val>
                                            <p:fltVal val="0"/>
                                          </p:val>
                                        </p:tav>
                                        <p:tav tm="100000">
                                          <p:val>
                                            <p:strVal val="#ppt_w"/>
                                          </p:val>
                                        </p:tav>
                                      </p:tavLst>
                                    </p:anim>
                                    <p:anim calcmode="lin" valueType="num">
                                      <p:cBhvr>
                                        <p:cTn id="19" dur="500" fill="hold"/>
                                        <p:tgtEl>
                                          <p:spTgt spid="10">
                                            <p:graphicEl>
                                              <a:dgm id="{183049ED-DE54-4B5D-89BC-48120E41331F}"/>
                                            </p:graphicEl>
                                          </p:spTgt>
                                        </p:tgtEl>
                                        <p:attrNameLst>
                                          <p:attrName>ppt_h</p:attrName>
                                        </p:attrNameLst>
                                      </p:cBhvr>
                                      <p:tavLst>
                                        <p:tav tm="0">
                                          <p:val>
                                            <p:fltVal val="0"/>
                                          </p:val>
                                        </p:tav>
                                        <p:tav tm="100000">
                                          <p:val>
                                            <p:strVal val="#ppt_h"/>
                                          </p:val>
                                        </p:tav>
                                      </p:tavLst>
                                    </p:anim>
                                    <p:animEffect transition="in" filter="fade">
                                      <p:cBhvr>
                                        <p:cTn id="20" dur="500"/>
                                        <p:tgtEl>
                                          <p:spTgt spid="10">
                                            <p:graphicEl>
                                              <a:dgm id="{183049ED-DE54-4B5D-89BC-48120E41331F}"/>
                                            </p:graphic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
                                            <p:graphicEl>
                                              <a:dgm id="{9C073161-14C2-4BB3-B769-2CB5D066EB62}"/>
                                            </p:graphicEl>
                                          </p:spTgt>
                                        </p:tgtEl>
                                        <p:attrNameLst>
                                          <p:attrName>style.visibility</p:attrName>
                                        </p:attrNameLst>
                                      </p:cBhvr>
                                      <p:to>
                                        <p:strVal val="visible"/>
                                      </p:to>
                                    </p:set>
                                    <p:anim calcmode="lin" valueType="num">
                                      <p:cBhvr>
                                        <p:cTn id="23" dur="500" fill="hold"/>
                                        <p:tgtEl>
                                          <p:spTgt spid="10">
                                            <p:graphicEl>
                                              <a:dgm id="{9C073161-14C2-4BB3-B769-2CB5D066EB62}"/>
                                            </p:graphicEl>
                                          </p:spTgt>
                                        </p:tgtEl>
                                        <p:attrNameLst>
                                          <p:attrName>ppt_w</p:attrName>
                                        </p:attrNameLst>
                                      </p:cBhvr>
                                      <p:tavLst>
                                        <p:tav tm="0">
                                          <p:val>
                                            <p:fltVal val="0"/>
                                          </p:val>
                                        </p:tav>
                                        <p:tav tm="100000">
                                          <p:val>
                                            <p:strVal val="#ppt_w"/>
                                          </p:val>
                                        </p:tav>
                                      </p:tavLst>
                                    </p:anim>
                                    <p:anim calcmode="lin" valueType="num">
                                      <p:cBhvr>
                                        <p:cTn id="24" dur="500" fill="hold"/>
                                        <p:tgtEl>
                                          <p:spTgt spid="10">
                                            <p:graphicEl>
                                              <a:dgm id="{9C073161-14C2-4BB3-B769-2CB5D066EB62}"/>
                                            </p:graphicEl>
                                          </p:spTgt>
                                        </p:tgtEl>
                                        <p:attrNameLst>
                                          <p:attrName>ppt_h</p:attrName>
                                        </p:attrNameLst>
                                      </p:cBhvr>
                                      <p:tavLst>
                                        <p:tav tm="0">
                                          <p:val>
                                            <p:fltVal val="0"/>
                                          </p:val>
                                        </p:tav>
                                        <p:tav tm="100000">
                                          <p:val>
                                            <p:strVal val="#ppt_h"/>
                                          </p:val>
                                        </p:tav>
                                      </p:tavLst>
                                    </p:anim>
                                    <p:animEffect transition="in" filter="fade">
                                      <p:cBhvr>
                                        <p:cTn id="25" dur="500"/>
                                        <p:tgtEl>
                                          <p:spTgt spid="10">
                                            <p:graphicEl>
                                              <a:dgm id="{9C073161-14C2-4BB3-B769-2CB5D066EB62}"/>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graphicEl>
                                              <a:dgm id="{851CDB7A-E7A3-4897-8765-C6A207B31C3B}"/>
                                            </p:graphicEl>
                                          </p:spTgt>
                                        </p:tgtEl>
                                        <p:attrNameLst>
                                          <p:attrName>style.visibility</p:attrName>
                                        </p:attrNameLst>
                                      </p:cBhvr>
                                      <p:to>
                                        <p:strVal val="visible"/>
                                      </p:to>
                                    </p:set>
                                    <p:anim calcmode="lin" valueType="num">
                                      <p:cBhvr>
                                        <p:cTn id="30" dur="500" fill="hold"/>
                                        <p:tgtEl>
                                          <p:spTgt spid="10">
                                            <p:graphicEl>
                                              <a:dgm id="{851CDB7A-E7A3-4897-8765-C6A207B31C3B}"/>
                                            </p:graphicEl>
                                          </p:spTgt>
                                        </p:tgtEl>
                                        <p:attrNameLst>
                                          <p:attrName>ppt_w</p:attrName>
                                        </p:attrNameLst>
                                      </p:cBhvr>
                                      <p:tavLst>
                                        <p:tav tm="0">
                                          <p:val>
                                            <p:fltVal val="0"/>
                                          </p:val>
                                        </p:tav>
                                        <p:tav tm="100000">
                                          <p:val>
                                            <p:strVal val="#ppt_w"/>
                                          </p:val>
                                        </p:tav>
                                      </p:tavLst>
                                    </p:anim>
                                    <p:anim calcmode="lin" valueType="num">
                                      <p:cBhvr>
                                        <p:cTn id="31" dur="500" fill="hold"/>
                                        <p:tgtEl>
                                          <p:spTgt spid="10">
                                            <p:graphicEl>
                                              <a:dgm id="{851CDB7A-E7A3-4897-8765-C6A207B31C3B}"/>
                                            </p:graphicEl>
                                          </p:spTgt>
                                        </p:tgtEl>
                                        <p:attrNameLst>
                                          <p:attrName>ppt_h</p:attrName>
                                        </p:attrNameLst>
                                      </p:cBhvr>
                                      <p:tavLst>
                                        <p:tav tm="0">
                                          <p:val>
                                            <p:fltVal val="0"/>
                                          </p:val>
                                        </p:tav>
                                        <p:tav tm="100000">
                                          <p:val>
                                            <p:strVal val="#ppt_h"/>
                                          </p:val>
                                        </p:tav>
                                      </p:tavLst>
                                    </p:anim>
                                    <p:animEffect transition="in" filter="fade">
                                      <p:cBhvr>
                                        <p:cTn id="32" dur="500"/>
                                        <p:tgtEl>
                                          <p:spTgt spid="10">
                                            <p:graphicEl>
                                              <a:dgm id="{851CDB7A-E7A3-4897-8765-C6A207B31C3B}"/>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graphicEl>
                                              <a:dgm id="{85604662-812B-4AFE-BE31-8FA1B85FA794}"/>
                                            </p:graphicEl>
                                          </p:spTgt>
                                        </p:tgtEl>
                                        <p:attrNameLst>
                                          <p:attrName>style.visibility</p:attrName>
                                        </p:attrNameLst>
                                      </p:cBhvr>
                                      <p:to>
                                        <p:strVal val="visible"/>
                                      </p:to>
                                    </p:set>
                                    <p:anim calcmode="lin" valueType="num">
                                      <p:cBhvr>
                                        <p:cTn id="35" dur="500" fill="hold"/>
                                        <p:tgtEl>
                                          <p:spTgt spid="10">
                                            <p:graphicEl>
                                              <a:dgm id="{85604662-812B-4AFE-BE31-8FA1B85FA794}"/>
                                            </p:graphicEl>
                                          </p:spTgt>
                                        </p:tgtEl>
                                        <p:attrNameLst>
                                          <p:attrName>ppt_w</p:attrName>
                                        </p:attrNameLst>
                                      </p:cBhvr>
                                      <p:tavLst>
                                        <p:tav tm="0">
                                          <p:val>
                                            <p:fltVal val="0"/>
                                          </p:val>
                                        </p:tav>
                                        <p:tav tm="100000">
                                          <p:val>
                                            <p:strVal val="#ppt_w"/>
                                          </p:val>
                                        </p:tav>
                                      </p:tavLst>
                                    </p:anim>
                                    <p:anim calcmode="lin" valueType="num">
                                      <p:cBhvr>
                                        <p:cTn id="36" dur="500" fill="hold"/>
                                        <p:tgtEl>
                                          <p:spTgt spid="10">
                                            <p:graphicEl>
                                              <a:dgm id="{85604662-812B-4AFE-BE31-8FA1B85FA794}"/>
                                            </p:graphicEl>
                                          </p:spTgt>
                                        </p:tgtEl>
                                        <p:attrNameLst>
                                          <p:attrName>ppt_h</p:attrName>
                                        </p:attrNameLst>
                                      </p:cBhvr>
                                      <p:tavLst>
                                        <p:tav tm="0">
                                          <p:val>
                                            <p:fltVal val="0"/>
                                          </p:val>
                                        </p:tav>
                                        <p:tav tm="100000">
                                          <p:val>
                                            <p:strVal val="#ppt_h"/>
                                          </p:val>
                                        </p:tav>
                                      </p:tavLst>
                                    </p:anim>
                                    <p:animEffect transition="in" filter="fade">
                                      <p:cBhvr>
                                        <p:cTn id="37" dur="500"/>
                                        <p:tgtEl>
                                          <p:spTgt spid="10">
                                            <p:graphicEl>
                                              <a:dgm id="{85604662-812B-4AFE-BE31-8FA1B85FA79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graphicEl>
                                              <a:dgm id="{ED84CEF1-3DF5-4AD2-91F0-A264E3D42610}"/>
                                            </p:graphicEl>
                                          </p:spTgt>
                                        </p:tgtEl>
                                        <p:attrNameLst>
                                          <p:attrName>style.visibility</p:attrName>
                                        </p:attrNameLst>
                                      </p:cBhvr>
                                      <p:to>
                                        <p:strVal val="visible"/>
                                      </p:to>
                                    </p:set>
                                    <p:anim calcmode="lin" valueType="num">
                                      <p:cBhvr>
                                        <p:cTn id="42" dur="500" fill="hold"/>
                                        <p:tgtEl>
                                          <p:spTgt spid="10">
                                            <p:graphicEl>
                                              <a:dgm id="{ED84CEF1-3DF5-4AD2-91F0-A264E3D42610}"/>
                                            </p:graphicEl>
                                          </p:spTgt>
                                        </p:tgtEl>
                                        <p:attrNameLst>
                                          <p:attrName>ppt_w</p:attrName>
                                        </p:attrNameLst>
                                      </p:cBhvr>
                                      <p:tavLst>
                                        <p:tav tm="0">
                                          <p:val>
                                            <p:fltVal val="0"/>
                                          </p:val>
                                        </p:tav>
                                        <p:tav tm="100000">
                                          <p:val>
                                            <p:strVal val="#ppt_w"/>
                                          </p:val>
                                        </p:tav>
                                      </p:tavLst>
                                    </p:anim>
                                    <p:anim calcmode="lin" valueType="num">
                                      <p:cBhvr>
                                        <p:cTn id="43" dur="500" fill="hold"/>
                                        <p:tgtEl>
                                          <p:spTgt spid="10">
                                            <p:graphicEl>
                                              <a:dgm id="{ED84CEF1-3DF5-4AD2-91F0-A264E3D42610}"/>
                                            </p:graphicEl>
                                          </p:spTgt>
                                        </p:tgtEl>
                                        <p:attrNameLst>
                                          <p:attrName>ppt_h</p:attrName>
                                        </p:attrNameLst>
                                      </p:cBhvr>
                                      <p:tavLst>
                                        <p:tav tm="0">
                                          <p:val>
                                            <p:fltVal val="0"/>
                                          </p:val>
                                        </p:tav>
                                        <p:tav tm="100000">
                                          <p:val>
                                            <p:strVal val="#ppt_h"/>
                                          </p:val>
                                        </p:tav>
                                      </p:tavLst>
                                    </p:anim>
                                    <p:animEffect transition="in" filter="fade">
                                      <p:cBhvr>
                                        <p:cTn id="44" dur="500"/>
                                        <p:tgtEl>
                                          <p:spTgt spid="10">
                                            <p:graphicEl>
                                              <a:dgm id="{ED84CEF1-3DF5-4AD2-91F0-A264E3D42610}"/>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graphicEl>
                                              <a:dgm id="{9F781CE5-FE42-4A27-BDD4-EB7501945A69}"/>
                                            </p:graphicEl>
                                          </p:spTgt>
                                        </p:tgtEl>
                                        <p:attrNameLst>
                                          <p:attrName>style.visibility</p:attrName>
                                        </p:attrNameLst>
                                      </p:cBhvr>
                                      <p:to>
                                        <p:strVal val="visible"/>
                                      </p:to>
                                    </p:set>
                                    <p:anim calcmode="lin" valueType="num">
                                      <p:cBhvr>
                                        <p:cTn id="47" dur="500" fill="hold"/>
                                        <p:tgtEl>
                                          <p:spTgt spid="10">
                                            <p:graphicEl>
                                              <a:dgm id="{9F781CE5-FE42-4A27-BDD4-EB7501945A69}"/>
                                            </p:graphicEl>
                                          </p:spTgt>
                                        </p:tgtEl>
                                        <p:attrNameLst>
                                          <p:attrName>ppt_w</p:attrName>
                                        </p:attrNameLst>
                                      </p:cBhvr>
                                      <p:tavLst>
                                        <p:tav tm="0">
                                          <p:val>
                                            <p:fltVal val="0"/>
                                          </p:val>
                                        </p:tav>
                                        <p:tav tm="100000">
                                          <p:val>
                                            <p:strVal val="#ppt_w"/>
                                          </p:val>
                                        </p:tav>
                                      </p:tavLst>
                                    </p:anim>
                                    <p:anim calcmode="lin" valueType="num">
                                      <p:cBhvr>
                                        <p:cTn id="48" dur="500" fill="hold"/>
                                        <p:tgtEl>
                                          <p:spTgt spid="10">
                                            <p:graphicEl>
                                              <a:dgm id="{9F781CE5-FE42-4A27-BDD4-EB7501945A69}"/>
                                            </p:graphicEl>
                                          </p:spTgt>
                                        </p:tgtEl>
                                        <p:attrNameLst>
                                          <p:attrName>ppt_h</p:attrName>
                                        </p:attrNameLst>
                                      </p:cBhvr>
                                      <p:tavLst>
                                        <p:tav tm="0">
                                          <p:val>
                                            <p:fltVal val="0"/>
                                          </p:val>
                                        </p:tav>
                                        <p:tav tm="100000">
                                          <p:val>
                                            <p:strVal val="#ppt_h"/>
                                          </p:val>
                                        </p:tav>
                                      </p:tavLst>
                                    </p:anim>
                                    <p:animEffect transition="in" filter="fade">
                                      <p:cBhvr>
                                        <p:cTn id="49" dur="500"/>
                                        <p:tgtEl>
                                          <p:spTgt spid="10">
                                            <p:graphicEl>
                                              <a:dgm id="{9F781CE5-FE42-4A27-BDD4-EB7501945A6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0">
                                            <p:graphicEl>
                                              <a:dgm id="{F75B7B69-3F3D-40A3-B995-5204BA798DB8}"/>
                                            </p:graphicEl>
                                          </p:spTgt>
                                        </p:tgtEl>
                                        <p:attrNameLst>
                                          <p:attrName>style.visibility</p:attrName>
                                        </p:attrNameLst>
                                      </p:cBhvr>
                                      <p:to>
                                        <p:strVal val="visible"/>
                                      </p:to>
                                    </p:set>
                                    <p:anim calcmode="lin" valueType="num">
                                      <p:cBhvr>
                                        <p:cTn id="54" dur="500" fill="hold"/>
                                        <p:tgtEl>
                                          <p:spTgt spid="10">
                                            <p:graphicEl>
                                              <a:dgm id="{F75B7B69-3F3D-40A3-B995-5204BA798DB8}"/>
                                            </p:graphicEl>
                                          </p:spTgt>
                                        </p:tgtEl>
                                        <p:attrNameLst>
                                          <p:attrName>ppt_w</p:attrName>
                                        </p:attrNameLst>
                                      </p:cBhvr>
                                      <p:tavLst>
                                        <p:tav tm="0">
                                          <p:val>
                                            <p:fltVal val="0"/>
                                          </p:val>
                                        </p:tav>
                                        <p:tav tm="100000">
                                          <p:val>
                                            <p:strVal val="#ppt_w"/>
                                          </p:val>
                                        </p:tav>
                                      </p:tavLst>
                                    </p:anim>
                                    <p:anim calcmode="lin" valueType="num">
                                      <p:cBhvr>
                                        <p:cTn id="55" dur="500" fill="hold"/>
                                        <p:tgtEl>
                                          <p:spTgt spid="10">
                                            <p:graphicEl>
                                              <a:dgm id="{F75B7B69-3F3D-40A3-B995-5204BA798DB8}"/>
                                            </p:graphicEl>
                                          </p:spTgt>
                                        </p:tgtEl>
                                        <p:attrNameLst>
                                          <p:attrName>ppt_h</p:attrName>
                                        </p:attrNameLst>
                                      </p:cBhvr>
                                      <p:tavLst>
                                        <p:tav tm="0">
                                          <p:val>
                                            <p:fltVal val="0"/>
                                          </p:val>
                                        </p:tav>
                                        <p:tav tm="100000">
                                          <p:val>
                                            <p:strVal val="#ppt_h"/>
                                          </p:val>
                                        </p:tav>
                                      </p:tavLst>
                                    </p:anim>
                                    <p:animEffect transition="in" filter="fade">
                                      <p:cBhvr>
                                        <p:cTn id="56" dur="500"/>
                                        <p:tgtEl>
                                          <p:spTgt spid="10">
                                            <p:graphicEl>
                                              <a:dgm id="{F75B7B69-3F3D-40A3-B995-5204BA798DB8}"/>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0">
                                            <p:graphicEl>
                                              <a:dgm id="{13705030-AD00-4B4E-9AD6-FC609DBA15A9}"/>
                                            </p:graphicEl>
                                          </p:spTgt>
                                        </p:tgtEl>
                                        <p:attrNameLst>
                                          <p:attrName>style.visibility</p:attrName>
                                        </p:attrNameLst>
                                      </p:cBhvr>
                                      <p:to>
                                        <p:strVal val="visible"/>
                                      </p:to>
                                    </p:set>
                                    <p:anim calcmode="lin" valueType="num">
                                      <p:cBhvr>
                                        <p:cTn id="59" dur="500" fill="hold"/>
                                        <p:tgtEl>
                                          <p:spTgt spid="10">
                                            <p:graphicEl>
                                              <a:dgm id="{13705030-AD00-4B4E-9AD6-FC609DBA15A9}"/>
                                            </p:graphicEl>
                                          </p:spTgt>
                                        </p:tgtEl>
                                        <p:attrNameLst>
                                          <p:attrName>ppt_w</p:attrName>
                                        </p:attrNameLst>
                                      </p:cBhvr>
                                      <p:tavLst>
                                        <p:tav tm="0">
                                          <p:val>
                                            <p:fltVal val="0"/>
                                          </p:val>
                                        </p:tav>
                                        <p:tav tm="100000">
                                          <p:val>
                                            <p:strVal val="#ppt_w"/>
                                          </p:val>
                                        </p:tav>
                                      </p:tavLst>
                                    </p:anim>
                                    <p:anim calcmode="lin" valueType="num">
                                      <p:cBhvr>
                                        <p:cTn id="60" dur="500" fill="hold"/>
                                        <p:tgtEl>
                                          <p:spTgt spid="10">
                                            <p:graphicEl>
                                              <a:dgm id="{13705030-AD00-4B4E-9AD6-FC609DBA15A9}"/>
                                            </p:graphicEl>
                                          </p:spTgt>
                                        </p:tgtEl>
                                        <p:attrNameLst>
                                          <p:attrName>ppt_h</p:attrName>
                                        </p:attrNameLst>
                                      </p:cBhvr>
                                      <p:tavLst>
                                        <p:tav tm="0">
                                          <p:val>
                                            <p:fltVal val="0"/>
                                          </p:val>
                                        </p:tav>
                                        <p:tav tm="100000">
                                          <p:val>
                                            <p:strVal val="#ppt_h"/>
                                          </p:val>
                                        </p:tav>
                                      </p:tavLst>
                                    </p:anim>
                                    <p:animEffect transition="in" filter="fade">
                                      <p:cBhvr>
                                        <p:cTn id="61" dur="500"/>
                                        <p:tgtEl>
                                          <p:spTgt spid="10">
                                            <p:graphicEl>
                                              <a:dgm id="{13705030-AD00-4B4E-9AD6-FC609DBA15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3600" y="1501366"/>
            <a:ext cx="7198724" cy="4404133"/>
            <a:chOff x="863600" y="2622793"/>
            <a:chExt cx="7198724" cy="4404133"/>
          </a:xfrm>
        </p:grpSpPr>
        <p:sp>
          <p:nvSpPr>
            <p:cNvPr id="6" name="Rectangle 5"/>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t>John </a:t>
              </a:r>
              <a:r>
                <a:rPr lang="en-GB" sz="2000" dirty="0"/>
                <a:t>invested R5 000 in a bank account for 5 years at an interest rate of 7,5% per year. He checked his interest income every year. </a:t>
              </a:r>
            </a:p>
            <a:p>
              <a:pPr marL="539750" indent="-357505">
                <a:buAutoNum type="alphaLcParenR"/>
              </a:pPr>
              <a:r>
                <a:rPr lang="en-GB" sz="2000" dirty="0" smtClean="0"/>
                <a:t>Calculate </a:t>
              </a:r>
              <a:r>
                <a:rPr lang="en-GB" sz="2000" dirty="0"/>
                <a:t>the interest he earned in Year 1. </a:t>
              </a:r>
              <a:endParaRPr lang="en-GB" sz="2000" dirty="0" smtClean="0"/>
            </a:p>
            <a:p>
              <a:pPr marL="539750" indent="-357505">
                <a:buAutoNum type="alphaLcParenR"/>
              </a:pPr>
              <a:r>
                <a:rPr lang="en-GB" sz="2000" dirty="0" smtClean="0"/>
                <a:t>Calculate </a:t>
              </a:r>
              <a:r>
                <a:rPr lang="en-GB" sz="2000" dirty="0"/>
                <a:t>the interest earned in Year 3. Show all your calculations. </a:t>
              </a:r>
              <a:endParaRPr lang="en-GB" sz="2000" dirty="0" smtClean="0"/>
            </a:p>
            <a:p>
              <a:pPr marL="539750" indent="-357505">
                <a:buAutoNum type="alphaLcParenR"/>
              </a:pPr>
              <a:r>
                <a:rPr lang="en-GB" sz="2000" dirty="0" smtClean="0"/>
                <a:t>Explain </a:t>
              </a:r>
              <a:r>
                <a:rPr lang="en-GB" sz="2000" dirty="0"/>
                <a:t>why John earned more interest in Year 3 than he did in Year 1. </a:t>
              </a:r>
              <a:endParaRPr lang="en-GB" sz="2000" dirty="0" smtClean="0"/>
            </a:p>
            <a:p>
              <a:pPr marL="539750" indent="-357505">
                <a:buAutoNum type="alphaLcParenR"/>
              </a:pPr>
              <a:r>
                <a:rPr lang="en-GB" sz="2000" dirty="0" smtClean="0"/>
                <a:t>What </a:t>
              </a:r>
              <a:r>
                <a:rPr lang="en-GB" sz="2000" dirty="0"/>
                <a:t>was the rate of interest earned</a:t>
              </a:r>
              <a:r>
                <a:rPr lang="en-GB" sz="2000" dirty="0" smtClean="0"/>
                <a:t>?</a:t>
              </a:r>
            </a:p>
          </p:txBody>
        </p:sp>
      </p:grpSp>
      <p:grpSp>
        <p:nvGrpSpPr>
          <p:cNvPr id="8" name="Group 7"/>
          <p:cNvGrpSpPr/>
          <p:nvPr/>
        </p:nvGrpSpPr>
        <p:grpSpPr>
          <a:xfrm>
            <a:off x="352501" y="1592643"/>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 name="Title 1"/>
          <p:cNvSpPr>
            <a:spLocks noGrp="1"/>
          </p:cNvSpPr>
          <p:nvPr>
            <p:ph type="title"/>
          </p:nvPr>
        </p:nvSpPr>
        <p:spPr/>
        <p:txBody>
          <a:bodyPr/>
          <a:lstStyle/>
          <a:p>
            <a:r>
              <a:rPr lang="en-ZA" dirty="0"/>
              <a:t>Example </a:t>
            </a:r>
            <a:r>
              <a:rPr lang="en-ZA" dirty="0" smtClean="0"/>
              <a:t>9.4 </a:t>
            </a:r>
            <a:r>
              <a:rPr lang="en-ZA" dirty="0"/>
              <a:t>page 174</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83285" y="1463266"/>
            <a:ext cx="7198724" cy="4404133"/>
            <a:chOff x="863600" y="2622793"/>
            <a:chExt cx="7198724" cy="4404133"/>
          </a:xfrm>
        </p:grpSpPr>
        <p:sp>
          <p:nvSpPr>
            <p:cNvPr id="6" name="Rectangle 5"/>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9445" indent="-457200">
                <a:buFont typeface="+mj-lt"/>
                <a:buAutoNum type="alphaLcParenR" startAt="5"/>
              </a:pPr>
              <a:r>
                <a:rPr lang="en-GB" sz="2000" dirty="0"/>
                <a:t>Would John earn more or less money if the interest rate was 6,75%? </a:t>
              </a:r>
            </a:p>
            <a:p>
              <a:pPr marL="539750" indent="-357505">
                <a:buAutoNum type="alphaLcParenR" startAt="5"/>
              </a:pPr>
              <a:r>
                <a:rPr lang="en-GB" sz="2000" dirty="0"/>
                <a:t>For some people, a lower interest rate is an advantage. For others it is a disadvantage. Do you agree? Explain. </a:t>
              </a:r>
            </a:p>
          </p:txBody>
        </p:sp>
      </p:grpSp>
      <p:grpSp>
        <p:nvGrpSpPr>
          <p:cNvPr id="8" name="Group 7"/>
          <p:cNvGrpSpPr/>
          <p:nvPr/>
        </p:nvGrpSpPr>
        <p:grpSpPr>
          <a:xfrm>
            <a:off x="352501" y="1592643"/>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 name="Title 1"/>
          <p:cNvSpPr>
            <a:spLocks noGrp="1"/>
          </p:cNvSpPr>
          <p:nvPr>
            <p:ph type="title"/>
          </p:nvPr>
        </p:nvSpPr>
        <p:spPr/>
        <p:txBody>
          <a:bodyPr/>
          <a:lstStyle/>
          <a:p>
            <a:r>
              <a:rPr lang="en-ZA" dirty="0"/>
              <a:t>Example </a:t>
            </a:r>
            <a:r>
              <a:rPr lang="en-ZA" dirty="0" smtClean="0"/>
              <a:t>9.4 </a:t>
            </a:r>
            <a:r>
              <a:rPr lang="en-ZA" dirty="0"/>
              <a:t>page 174</a:t>
            </a:r>
            <a:r>
              <a:rPr lang="en-ZA" sz="3200" dirty="0"/>
              <a:t> 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a:t>
            </a:r>
            <a:r>
              <a:rPr lang="en-ZA" altLang="en-US" dirty="0" smtClean="0">
                <a:sym typeface="+mn-ea"/>
              </a:rPr>
              <a:t>9.4 </a:t>
            </a:r>
            <a:r>
              <a:rPr lang="en-ZA" altLang="en-US" dirty="0">
                <a:sym typeface="+mn-ea"/>
              </a:rPr>
              <a:t>page </a:t>
            </a:r>
            <a:r>
              <a:rPr lang="en-ZA" altLang="en-US" dirty="0" smtClean="0">
                <a:sym typeface="+mn-ea"/>
              </a:rPr>
              <a:t>174</a:t>
            </a:r>
            <a:r>
              <a:rPr lang="en-ZA" altLang="en-US" sz="3200" dirty="0" smtClean="0">
                <a:sym typeface="+mn-ea"/>
              </a:rPr>
              <a:t> 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a:p>
            <a:endParaRPr lang="en-GB" dirty="0">
              <a:solidFill>
                <a:schemeClr val="bg1">
                  <a:lumMod val="65000"/>
                </a:schemeClr>
              </a:solidFill>
            </a:endParaRPr>
          </a:p>
        </p:txBody>
      </p:sp>
      <p:sp>
        <p:nvSpPr>
          <p:cNvPr id="11" name="Rectangle 10"/>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a:grpSpLocks noChangeAspect="1"/>
          </p:cNvGrpSpPr>
          <p:nvPr/>
        </p:nvGrpSpPr>
        <p:grpSpPr>
          <a:xfrm>
            <a:off x="348042" y="1586462"/>
            <a:ext cx="1031115" cy="957600"/>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5" name="TextBox 14"/>
          <p:cNvSpPr txBox="1"/>
          <p:nvPr/>
        </p:nvSpPr>
        <p:spPr>
          <a:xfrm>
            <a:off x="1523054" y="1753952"/>
            <a:ext cx="6287446" cy="3784600"/>
          </a:xfrm>
          <a:prstGeom prst="rect">
            <a:avLst/>
          </a:prstGeom>
          <a:noFill/>
        </p:spPr>
        <p:txBody>
          <a:bodyPr wrap="square" rtlCol="0">
            <a:spAutoFit/>
          </a:bodyPr>
          <a:lstStyle/>
          <a:p>
            <a:pPr marL="457200" indent="-457200">
              <a:buFont typeface="+mj-lt"/>
              <a:buAutoNum type="alphaLcParenR"/>
            </a:pPr>
            <a:r>
              <a:rPr lang="en-GB" sz="2000" dirty="0" smtClean="0"/>
              <a:t>Interest </a:t>
            </a:r>
            <a:r>
              <a:rPr lang="en-GB" sz="2000" dirty="0"/>
              <a:t>in Year 1 = 7,5% × R5 000 = R375 </a:t>
            </a:r>
            <a:endParaRPr lang="en-GB" sz="2000" dirty="0" smtClean="0"/>
          </a:p>
          <a:p>
            <a:pPr marL="457200" indent="-457200">
              <a:buFont typeface="+mj-lt"/>
              <a:buAutoNum type="alphaLcParenR"/>
            </a:pPr>
            <a:r>
              <a:rPr lang="en-GB" sz="2000" dirty="0" smtClean="0"/>
              <a:t>Interest </a:t>
            </a:r>
            <a:r>
              <a:rPr lang="en-GB" sz="2000" dirty="0"/>
              <a:t>in Year 2 = 7,5% × R5 375 = R403,13 </a:t>
            </a:r>
          </a:p>
          <a:p>
            <a:pPr indent="0">
              <a:buFont typeface="+mj-lt"/>
              <a:buNone/>
            </a:pPr>
            <a:r>
              <a:rPr lang="en-GB" sz="2000" dirty="0"/>
              <a:t>        Interest in Year 3 = 7,5% × R5 778,13 = R433,36 </a:t>
            </a:r>
            <a:endParaRPr lang="en-GB" sz="2000" dirty="0" smtClean="0"/>
          </a:p>
          <a:p>
            <a:pPr marL="457200" indent="-457200">
              <a:buFont typeface="+mj-lt"/>
              <a:buAutoNum type="alphaLcParenR" startAt="3"/>
            </a:pPr>
            <a:r>
              <a:rPr lang="en-GB" sz="2000" dirty="0" smtClean="0"/>
              <a:t>The </a:t>
            </a:r>
            <a:r>
              <a:rPr lang="en-GB" sz="2000" dirty="0"/>
              <a:t>previous interest was added to the principal sum in Year 1 and Year 2. Therefore, interest was calculated on a greater principal sum. </a:t>
            </a:r>
          </a:p>
          <a:p>
            <a:pPr marL="457200" indent="-457200">
              <a:buFont typeface="+mj-lt"/>
              <a:buAutoNum type="alphaLcParenR" startAt="3"/>
            </a:pPr>
            <a:r>
              <a:rPr lang="en-GB" sz="2000" dirty="0" smtClean="0"/>
              <a:t>7,5</a:t>
            </a:r>
            <a:r>
              <a:rPr lang="en-GB" sz="2000" dirty="0"/>
              <a:t>% per year. </a:t>
            </a:r>
            <a:endParaRPr lang="en-GB" sz="2000" dirty="0" smtClean="0"/>
          </a:p>
          <a:p>
            <a:pPr marL="457200" indent="-457200">
              <a:buFont typeface="+mj-lt"/>
              <a:buAutoNum type="alphaLcParenR" startAt="3"/>
            </a:pPr>
            <a:r>
              <a:rPr lang="en-GB" sz="2000" dirty="0" smtClean="0"/>
              <a:t>He </a:t>
            </a:r>
            <a:r>
              <a:rPr lang="en-GB" sz="2000" dirty="0"/>
              <a:t>would earn less interest. </a:t>
            </a:r>
            <a:endParaRPr lang="en-GB" sz="2000" dirty="0" smtClean="0"/>
          </a:p>
          <a:p>
            <a:pPr marL="457200" indent="-457200">
              <a:buFont typeface="+mj-lt"/>
              <a:buAutoNum type="alphaLcParenR" startAt="3"/>
            </a:pPr>
            <a:r>
              <a:rPr lang="en-GB" sz="2000" dirty="0" smtClean="0"/>
              <a:t>It </a:t>
            </a:r>
            <a:r>
              <a:rPr lang="en-GB" sz="2000" dirty="0"/>
              <a:t>is an advantage i</a:t>
            </a:r>
            <a:r>
              <a:rPr lang="en-ZA" altLang="en-GB" sz="2000" dirty="0"/>
              <a:t>f</a:t>
            </a:r>
            <a:r>
              <a:rPr lang="en-GB" sz="2000" dirty="0"/>
              <a:t> you are paying off a loan, because then the amount of interest you have to pay, is less. </a:t>
            </a:r>
          </a:p>
          <a:p>
            <a:pPr marL="470535" indent="-8890">
              <a:buFont typeface="+mj-lt"/>
              <a:buNone/>
            </a:pPr>
            <a:r>
              <a:rPr lang="en-ZA" altLang="en-GB" sz="2000" dirty="0"/>
              <a:t>I</a:t>
            </a:r>
            <a:r>
              <a:rPr lang="en-GB" sz="2000" dirty="0"/>
              <a:t>t is a disadvantage i</a:t>
            </a:r>
            <a:r>
              <a:rPr lang="en-ZA" altLang="en-GB" sz="2000" dirty="0"/>
              <a:t>f</a:t>
            </a:r>
            <a:r>
              <a:rPr lang="en-GB" sz="2000" dirty="0"/>
              <a:t> you have an investment, because then the amount of interest you earn is less. </a:t>
            </a:r>
            <a:endParaRPr lang="en-ZA"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fade">
                                      <p:cBhvr>
                                        <p:cTn id="38" dur="500"/>
                                        <p:tgtEl>
                                          <p:spTgt spid="1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animEffect transition="in" filter="fade">
                                      <p:cBhvr>
                                        <p:cTn id="43" dur="500"/>
                                        <p:tgtEl>
                                          <p:spTgt spid="15">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xEl>
                                              <p:pRg st="5" end="5"/>
                                            </p:txEl>
                                          </p:spTgt>
                                        </p:tgtEl>
                                        <p:attrNameLst>
                                          <p:attrName>style.visibility</p:attrName>
                                        </p:attrNameLst>
                                      </p:cBhvr>
                                      <p:to>
                                        <p:strVal val="visible"/>
                                      </p:to>
                                    </p:set>
                                    <p:animEffect transition="in" filter="fade">
                                      <p:cBhvr>
                                        <p:cTn id="48" dur="500"/>
                                        <p:tgtEl>
                                          <p:spTgt spid="15">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xEl>
                                              <p:pRg st="6" end="6"/>
                                            </p:txEl>
                                          </p:spTgt>
                                        </p:tgtEl>
                                        <p:attrNameLst>
                                          <p:attrName>style.visibility</p:attrName>
                                        </p:attrNameLst>
                                      </p:cBhvr>
                                      <p:to>
                                        <p:strVal val="visible"/>
                                      </p:to>
                                    </p:set>
                                    <p:animEffect transition="in" filter="fade">
                                      <p:cBhvr>
                                        <p:cTn id="53" dur="500"/>
                                        <p:tgtEl>
                                          <p:spTgt spid="15">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xEl>
                                              <p:pRg st="7" end="7"/>
                                            </p:txEl>
                                          </p:spTgt>
                                        </p:tgtEl>
                                        <p:attrNameLst>
                                          <p:attrName>style.visibility</p:attrName>
                                        </p:attrNameLst>
                                      </p:cBhvr>
                                      <p:to>
                                        <p:strVal val="visible"/>
                                      </p:to>
                                    </p:set>
                                    <p:animEffect transition="in" filter="fade">
                                      <p:cBhvr>
                                        <p:cTn id="58"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Budgeting</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sp>
        <p:nvSpPr>
          <p:cNvPr id="3" name="Content Placeholder 2"/>
          <p:cNvSpPr>
            <a:spLocks noGrp="1"/>
          </p:cNvSpPr>
          <p:nvPr>
            <p:ph idx="1"/>
          </p:nvPr>
        </p:nvSpPr>
        <p:spPr/>
        <p:txBody>
          <a:bodyPr/>
          <a:lstStyle/>
          <a:p>
            <a:pPr marL="0" indent="0">
              <a:spcBef>
                <a:spcPts val="400"/>
              </a:spcBef>
              <a:buNone/>
            </a:pPr>
            <a:r>
              <a:rPr lang="en-ZA" sz="2000" dirty="0"/>
              <a:t>A good budget must be</a:t>
            </a:r>
            <a:r>
              <a:rPr lang="en-ZA" sz="2000" dirty="0" smtClean="0"/>
              <a:t>:</a:t>
            </a:r>
          </a:p>
        </p:txBody>
      </p:sp>
      <p:grpSp>
        <p:nvGrpSpPr>
          <p:cNvPr id="5" name="Group 4"/>
          <p:cNvGrpSpPr/>
          <p:nvPr/>
        </p:nvGrpSpPr>
        <p:grpSpPr>
          <a:xfrm>
            <a:off x="399289" y="2148840"/>
            <a:ext cx="7638287" cy="603314"/>
            <a:chOff x="399289" y="2148840"/>
            <a:chExt cx="7638287" cy="603314"/>
          </a:xfrm>
        </p:grpSpPr>
        <p:sp>
          <p:nvSpPr>
            <p:cNvPr id="16" name="Rectangle 15"/>
            <p:cNvSpPr/>
            <p:nvPr/>
          </p:nvSpPr>
          <p:spPr>
            <a:xfrm>
              <a:off x="399289" y="2148840"/>
              <a:ext cx="7638287" cy="603314"/>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ontent Placeholder 2"/>
            <p:cNvSpPr txBox="1"/>
            <p:nvPr/>
          </p:nvSpPr>
          <p:spPr>
            <a:xfrm>
              <a:off x="579881" y="2265331"/>
              <a:ext cx="6634735" cy="370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tabLst>
                  <a:tab pos="1791970" algn="l"/>
                </a:tabLst>
              </a:pPr>
              <a:r>
                <a:rPr lang="en-ZA" sz="2000" b="1" dirty="0" smtClean="0">
                  <a:solidFill>
                    <a:schemeClr val="bg1"/>
                  </a:solidFill>
                </a:rPr>
                <a:t>accurate: 	</a:t>
              </a:r>
              <a:r>
                <a:rPr lang="en-ZA" sz="2000" dirty="0" smtClean="0">
                  <a:solidFill>
                    <a:schemeClr val="bg1"/>
                  </a:solidFill>
                </a:rPr>
                <a:t>reflect the actual income and expenses</a:t>
              </a:r>
              <a:endParaRPr lang="en-GB" sz="2000" dirty="0">
                <a:solidFill>
                  <a:schemeClr val="bg1"/>
                </a:solidFill>
              </a:endParaRPr>
            </a:p>
          </p:txBody>
        </p:sp>
      </p:grpSp>
      <p:grpSp>
        <p:nvGrpSpPr>
          <p:cNvPr id="6" name="Group 5"/>
          <p:cNvGrpSpPr/>
          <p:nvPr/>
        </p:nvGrpSpPr>
        <p:grpSpPr>
          <a:xfrm>
            <a:off x="399289" y="2807018"/>
            <a:ext cx="7638287" cy="603314"/>
            <a:chOff x="399289" y="2807018"/>
            <a:chExt cx="7638287" cy="603314"/>
          </a:xfrm>
        </p:grpSpPr>
        <p:sp>
          <p:nvSpPr>
            <p:cNvPr id="17" name="Rectangle 16"/>
            <p:cNvSpPr/>
            <p:nvPr/>
          </p:nvSpPr>
          <p:spPr>
            <a:xfrm>
              <a:off x="399289" y="2807018"/>
              <a:ext cx="7638287" cy="603314"/>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p:nvPr/>
          </p:nvSpPr>
          <p:spPr>
            <a:xfrm>
              <a:off x="579881" y="2923509"/>
              <a:ext cx="6634735" cy="370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tabLst>
                  <a:tab pos="1791970" algn="l"/>
                </a:tabLst>
              </a:pPr>
              <a:r>
                <a:rPr lang="en-ZA" sz="2000" b="1" dirty="0">
                  <a:solidFill>
                    <a:schemeClr val="bg1"/>
                  </a:solidFill>
                </a:rPr>
                <a:t>realistic: 	</a:t>
              </a:r>
              <a:r>
                <a:rPr lang="en-ZA" sz="2000" dirty="0">
                  <a:solidFill>
                    <a:schemeClr val="bg1"/>
                  </a:solidFill>
                </a:rPr>
                <a:t>not include fictitious income or </a:t>
              </a:r>
              <a:r>
                <a:rPr lang="en-ZA" sz="2000" dirty="0" smtClean="0">
                  <a:solidFill>
                    <a:schemeClr val="bg1"/>
                  </a:solidFill>
                </a:rPr>
                <a:t>expenses</a:t>
              </a:r>
              <a:endParaRPr lang="en-ZA" sz="2000" dirty="0">
                <a:solidFill>
                  <a:schemeClr val="bg1"/>
                </a:solidFill>
              </a:endParaRPr>
            </a:p>
          </p:txBody>
        </p:sp>
      </p:grpSp>
      <p:grpSp>
        <p:nvGrpSpPr>
          <p:cNvPr id="7" name="Group 6"/>
          <p:cNvGrpSpPr/>
          <p:nvPr/>
        </p:nvGrpSpPr>
        <p:grpSpPr>
          <a:xfrm>
            <a:off x="399289" y="3461529"/>
            <a:ext cx="7638287" cy="603314"/>
            <a:chOff x="399289" y="3461529"/>
            <a:chExt cx="7638287" cy="603314"/>
          </a:xfrm>
        </p:grpSpPr>
        <p:sp>
          <p:nvSpPr>
            <p:cNvPr id="19" name="Rectangle 18"/>
            <p:cNvSpPr/>
            <p:nvPr/>
          </p:nvSpPr>
          <p:spPr>
            <a:xfrm>
              <a:off x="399289" y="3461529"/>
              <a:ext cx="7638287" cy="603314"/>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ontent Placeholder 2"/>
            <p:cNvSpPr txBox="1"/>
            <p:nvPr/>
          </p:nvSpPr>
          <p:spPr>
            <a:xfrm>
              <a:off x="579629" y="3577734"/>
              <a:ext cx="7007225" cy="3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tabLst>
                  <a:tab pos="1791970" algn="l"/>
                </a:tabLst>
              </a:pPr>
              <a:r>
                <a:rPr lang="en-ZA" sz="2000" b="1" dirty="0">
                  <a:solidFill>
                    <a:schemeClr val="bg1"/>
                  </a:solidFill>
                </a:rPr>
                <a:t>detailed: 	</a:t>
              </a:r>
              <a:r>
                <a:rPr lang="en-ZA" sz="2000" dirty="0">
                  <a:solidFill>
                    <a:schemeClr val="bg1"/>
                  </a:solidFill>
                </a:rPr>
                <a:t>include the details of who receives the </a:t>
              </a:r>
              <a:r>
                <a:rPr lang="en-ZA" sz="2000" dirty="0" smtClean="0">
                  <a:solidFill>
                    <a:schemeClr val="bg1"/>
                  </a:solidFill>
                </a:rPr>
                <a:t>money</a:t>
              </a:r>
              <a:endParaRPr lang="en-ZA" sz="2000" dirty="0">
                <a:solidFill>
                  <a:schemeClr val="bg1"/>
                </a:solidFill>
              </a:endParaRPr>
            </a:p>
          </p:txBody>
        </p:sp>
      </p:grpSp>
      <p:grpSp>
        <p:nvGrpSpPr>
          <p:cNvPr id="8" name="Group 7"/>
          <p:cNvGrpSpPr/>
          <p:nvPr/>
        </p:nvGrpSpPr>
        <p:grpSpPr>
          <a:xfrm>
            <a:off x="399289" y="4125176"/>
            <a:ext cx="7638287" cy="603314"/>
            <a:chOff x="399289" y="4125176"/>
            <a:chExt cx="7638287" cy="603314"/>
          </a:xfrm>
        </p:grpSpPr>
        <p:sp>
          <p:nvSpPr>
            <p:cNvPr id="21" name="Rectangle 20"/>
            <p:cNvSpPr/>
            <p:nvPr/>
          </p:nvSpPr>
          <p:spPr>
            <a:xfrm>
              <a:off x="399289" y="4125176"/>
              <a:ext cx="7638287" cy="603314"/>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
            <p:cNvSpPr txBox="1"/>
            <p:nvPr/>
          </p:nvSpPr>
          <p:spPr>
            <a:xfrm>
              <a:off x="579881" y="4241667"/>
              <a:ext cx="6634735" cy="370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tabLst>
                  <a:tab pos="1791970" algn="l"/>
                </a:tabLst>
              </a:pPr>
              <a:r>
                <a:rPr lang="en-ZA" sz="2000" b="1" dirty="0">
                  <a:solidFill>
                    <a:schemeClr val="bg1"/>
                  </a:solidFill>
                </a:rPr>
                <a:t>balanced: 	</a:t>
              </a:r>
              <a:r>
                <a:rPr lang="en-ZA" sz="2000" dirty="0">
                  <a:solidFill>
                    <a:schemeClr val="bg1"/>
                  </a:solidFill>
                </a:rPr>
                <a:t>income and expenditure must be </a:t>
              </a:r>
              <a:r>
                <a:rPr lang="en-ZA" sz="2000" dirty="0" smtClean="0">
                  <a:solidFill>
                    <a:schemeClr val="bg1"/>
                  </a:solidFill>
                </a:rPr>
                <a:t>equal</a:t>
              </a:r>
              <a:endParaRPr lang="en-ZA" sz="2000" dirty="0">
                <a:solidFill>
                  <a:schemeClr val="bg1"/>
                </a:solidFill>
              </a:endParaRPr>
            </a:p>
          </p:txBody>
        </p:sp>
      </p:grpSp>
      <p:grpSp>
        <p:nvGrpSpPr>
          <p:cNvPr id="9" name="Group 8"/>
          <p:cNvGrpSpPr/>
          <p:nvPr/>
        </p:nvGrpSpPr>
        <p:grpSpPr>
          <a:xfrm>
            <a:off x="399289" y="4788822"/>
            <a:ext cx="7638287" cy="752441"/>
            <a:chOff x="399289" y="4788822"/>
            <a:chExt cx="7638287" cy="752441"/>
          </a:xfrm>
        </p:grpSpPr>
        <p:sp>
          <p:nvSpPr>
            <p:cNvPr id="23" name="Rectangle 22"/>
            <p:cNvSpPr/>
            <p:nvPr/>
          </p:nvSpPr>
          <p:spPr>
            <a:xfrm>
              <a:off x="399289" y="4788822"/>
              <a:ext cx="7638287" cy="752441"/>
            </a:xfrm>
            <a:prstGeom prst="rect">
              <a:avLst/>
            </a:prstGeom>
            <a:solidFill>
              <a:srgbClr val="0D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2"/>
            <p:cNvSpPr txBox="1"/>
            <p:nvPr/>
          </p:nvSpPr>
          <p:spPr>
            <a:xfrm>
              <a:off x="579881" y="4887026"/>
              <a:ext cx="6909055" cy="370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2855" indent="-1252855">
                <a:spcBef>
                  <a:spcPts val="400"/>
                </a:spcBef>
                <a:buNone/>
                <a:tabLst>
                  <a:tab pos="1791970" algn="l"/>
                </a:tabLst>
              </a:pPr>
              <a:r>
                <a:rPr lang="en-ZA" sz="2000" b="1" dirty="0">
                  <a:solidFill>
                    <a:schemeClr val="bg1"/>
                  </a:solidFill>
                </a:rPr>
                <a:t>adaptable: 		</a:t>
              </a:r>
              <a:r>
                <a:rPr lang="en-ZA" sz="2000" dirty="0">
                  <a:solidFill>
                    <a:schemeClr val="bg1"/>
                  </a:solidFill>
                </a:rPr>
                <a:t>if circumstances should change, it should be 	easy to  </a:t>
              </a:r>
              <a:r>
                <a:rPr lang="en-ZA" sz="2000" dirty="0" smtClean="0">
                  <a:solidFill>
                    <a:schemeClr val="bg1"/>
                  </a:solidFill>
                </a:rPr>
                <a:t>  make </a:t>
              </a:r>
              <a:r>
                <a:rPr lang="en-ZA" sz="2000" dirty="0">
                  <a:solidFill>
                    <a:schemeClr val="bg1"/>
                  </a:solidFill>
                </a:rPr>
                <a:t>adjustments.</a:t>
              </a:r>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487" y="2014237"/>
            <a:ext cx="2960302" cy="34978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9.1	Income</a:t>
            </a:r>
            <a:endParaRPr lang="en-ZA" dirty="0"/>
          </a:p>
          <a:p>
            <a:pPr marL="0" indent="0">
              <a:buNone/>
            </a:pPr>
            <a:r>
              <a:rPr lang="en-ZA" dirty="0" smtClean="0"/>
              <a:t>9.2	Expenses</a:t>
            </a:r>
            <a:endParaRPr lang="en-ZA" dirty="0"/>
          </a:p>
          <a:p>
            <a:pPr marL="0" indent="0">
              <a:buNone/>
            </a:pPr>
            <a:r>
              <a:rPr lang="en-ZA" dirty="0" smtClean="0"/>
              <a:t>9.3	Saving </a:t>
            </a:r>
            <a:r>
              <a:rPr lang="en-ZA" dirty="0"/>
              <a:t>money and budgeting</a:t>
            </a: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3600" y="1501366"/>
            <a:ext cx="7198724" cy="4404133"/>
            <a:chOff x="863600" y="2622793"/>
            <a:chExt cx="7198724" cy="4404133"/>
          </a:xfrm>
        </p:grpSpPr>
        <p:sp>
          <p:nvSpPr>
            <p:cNvPr id="6" name="Rectangle 5"/>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t>Mrs </a:t>
              </a:r>
              <a:r>
                <a:rPr lang="en-GB" sz="2000" dirty="0"/>
                <a:t>Jacobs is a divorced mother of three children and earns a nett salary of R14 260 per month after deductions. The children’s father regularly pays child support maintenance. Mrs Jacobs’s budget shows her monthly income and expenses. </a:t>
              </a:r>
              <a:endParaRPr lang="en-GB" sz="2000" dirty="0" smtClean="0"/>
            </a:p>
          </p:txBody>
        </p:sp>
      </p:grpSp>
      <p:grpSp>
        <p:nvGrpSpPr>
          <p:cNvPr id="8" name="Group 7"/>
          <p:cNvGrpSpPr/>
          <p:nvPr/>
        </p:nvGrpSpPr>
        <p:grpSpPr>
          <a:xfrm>
            <a:off x="352501" y="1592643"/>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 name="Title 1"/>
          <p:cNvSpPr>
            <a:spLocks noGrp="1"/>
          </p:cNvSpPr>
          <p:nvPr>
            <p:ph type="title"/>
          </p:nvPr>
        </p:nvSpPr>
        <p:spPr/>
        <p:txBody>
          <a:bodyPr/>
          <a:lstStyle/>
          <a:p>
            <a:r>
              <a:rPr lang="en-ZA" dirty="0"/>
              <a:t>Example </a:t>
            </a:r>
            <a:r>
              <a:rPr lang="en-ZA" dirty="0" smtClean="0"/>
              <a:t>9.5 </a:t>
            </a:r>
            <a:r>
              <a:rPr lang="en-ZA" dirty="0"/>
              <a:t>page 175</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63600" y="150136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8" name="Group 7"/>
          <p:cNvGrpSpPr/>
          <p:nvPr/>
        </p:nvGrpSpPr>
        <p:grpSpPr>
          <a:xfrm>
            <a:off x="352501" y="1592643"/>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 name="Title 1"/>
          <p:cNvSpPr>
            <a:spLocks noGrp="1"/>
          </p:cNvSpPr>
          <p:nvPr>
            <p:ph type="title"/>
          </p:nvPr>
        </p:nvSpPr>
        <p:spPr/>
        <p:txBody>
          <a:bodyPr/>
          <a:lstStyle/>
          <a:p>
            <a:r>
              <a:rPr lang="en-ZA" dirty="0"/>
              <a:t>Example </a:t>
            </a:r>
            <a:r>
              <a:rPr lang="en-ZA" dirty="0" smtClean="0"/>
              <a:t>9.5 </a:t>
            </a:r>
            <a:r>
              <a:rPr lang="en-ZA" dirty="0"/>
              <a:t>page 175</a:t>
            </a:r>
            <a:r>
              <a:rPr lang="en-ZA" sz="3200" dirty="0"/>
              <a:t> 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graphicFrame>
        <p:nvGraphicFramePr>
          <p:cNvPr id="3" name="Table 2"/>
          <p:cNvGraphicFramePr>
            <a:graphicFrameLocks noGrp="1"/>
          </p:cNvGraphicFramePr>
          <p:nvPr/>
        </p:nvGraphicFramePr>
        <p:xfrm>
          <a:off x="1522853" y="1666968"/>
          <a:ext cx="6337810" cy="4072928"/>
        </p:xfrm>
        <a:graphic>
          <a:graphicData uri="http://schemas.openxmlformats.org/drawingml/2006/table">
            <a:tbl>
              <a:tblPr firstRow="1" bandRow="1">
                <a:tableStyleId>{5C22544A-7EE6-4342-B048-85BDC9FD1C3A}</a:tableStyleId>
              </a:tblPr>
              <a:tblGrid>
                <a:gridCol w="2339959"/>
                <a:gridCol w="841248"/>
                <a:gridCol w="2249424"/>
                <a:gridCol w="907179"/>
              </a:tblGrid>
              <a:tr h="0">
                <a:tc gridSpan="2">
                  <a:txBody>
                    <a:bodyPr/>
                    <a:lstStyle/>
                    <a:p>
                      <a:r>
                        <a:rPr lang="en-ZA" sz="1050" dirty="0" smtClean="0"/>
                        <a:t>Monthly income</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61A6AF"/>
                    </a:solidFill>
                  </a:tcPr>
                </a:tc>
                <a:tc hMerge="1">
                  <a:txBody>
                    <a:bodyPr/>
                    <a:lstStyle/>
                    <a:p>
                      <a:endParaRPr lang="en-US"/>
                    </a:p>
                  </a:txBody>
                  <a:tcPr/>
                </a:tc>
                <a:tc gridSpan="2">
                  <a:txBody>
                    <a:bodyPr/>
                    <a:lstStyle/>
                    <a:p>
                      <a:r>
                        <a:rPr lang="en-ZA" sz="1050" dirty="0" smtClean="0"/>
                        <a:t>Monthly expenses</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61A6AF"/>
                    </a:solidFill>
                  </a:tcPr>
                </a:tc>
                <a:tc hMerge="1">
                  <a:txBody>
                    <a:bodyPr/>
                    <a:lstStyle/>
                    <a:p>
                      <a:endParaRPr lang="en-US"/>
                    </a:p>
                  </a:txBody>
                  <a:tcPr/>
                </a:tc>
              </a:tr>
              <a:tr h="266635">
                <a:tc>
                  <a:txBody>
                    <a:bodyPr/>
                    <a:lstStyle/>
                    <a:p>
                      <a:r>
                        <a:rPr lang="en-GB" sz="1050" b="0" i="0" u="none" strike="noStrike" kern="1200" baseline="0" dirty="0" smtClean="0">
                          <a:solidFill>
                            <a:schemeClr val="dk1"/>
                          </a:solidFill>
                          <a:latin typeface="+mn-lt"/>
                          <a:ea typeface="+mn-ea"/>
                          <a:cs typeface="+mn-cs"/>
                        </a:rPr>
                        <a:t>Gross salary (salary before deductions)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R16 650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Taxes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A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r>
                        <a:rPr lang="en-GB" sz="1050" b="0" i="0" u="none" strike="noStrike" kern="1200" baseline="0" dirty="0" smtClean="0">
                          <a:solidFill>
                            <a:schemeClr val="dk1"/>
                          </a:solidFill>
                          <a:latin typeface="+mn-lt"/>
                          <a:ea typeface="+mn-ea"/>
                          <a:cs typeface="+mn-cs"/>
                        </a:rPr>
                        <a:t>Child support maintenance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R2 700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Rent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R3 250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Electricity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R1 400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Transport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R850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Car repayment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R1 945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Clothing account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R260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Furniture store account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R345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School fees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R360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Airtime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R800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Internet contract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R500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Children’s pocket money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R300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Entertainment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R600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62003">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pPr defTabSz="1118870"/>
                      <a:r>
                        <a:rPr lang="en-GB" sz="1050" b="0" i="0" u="none" strike="noStrike" kern="1200" baseline="0" dirty="0" smtClean="0">
                          <a:solidFill>
                            <a:schemeClr val="dk1"/>
                          </a:solidFill>
                          <a:latin typeface="+mn-lt"/>
                          <a:ea typeface="+mn-ea"/>
                          <a:cs typeface="+mn-cs"/>
                        </a:rPr>
                        <a:t>Emergencies and unplanned expenses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R500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Household insurance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R230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Education policy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1050" b="0" i="0" u="none" strike="noStrike" kern="1200" baseline="0" dirty="0" smtClean="0">
                          <a:solidFill>
                            <a:schemeClr val="dk1"/>
                          </a:solidFill>
                          <a:latin typeface="+mn-lt"/>
                          <a:ea typeface="+mn-ea"/>
                          <a:cs typeface="+mn-cs"/>
                        </a:rPr>
                        <a:t>R300 </a:t>
                      </a:r>
                      <a:endParaRPr lang="en-GB" sz="1050" dirty="0" smtClean="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r h="208741">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endParaRPr lang="en-GB" sz="105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GB" sz="1050" b="0" i="0" u="none" strike="noStrike" kern="1200" baseline="0" dirty="0" smtClean="0">
                          <a:solidFill>
                            <a:schemeClr val="dk1"/>
                          </a:solidFill>
                          <a:latin typeface="+mn-lt"/>
                          <a:ea typeface="+mn-ea"/>
                          <a:cs typeface="+mn-cs"/>
                        </a:rPr>
                        <a:t>Total </a:t>
                      </a:r>
                      <a:endParaRPr lang="en-GB" sz="105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c>
                  <a:txBody>
                    <a:bodyPr/>
                    <a:lstStyle/>
                    <a:p>
                      <a:r>
                        <a:rPr lang="en-ZA" sz="1050" b="0" dirty="0" smtClean="0"/>
                        <a:t>B</a:t>
                      </a:r>
                      <a:endParaRPr lang="en-GB" sz="1050" b="0" dirty="0"/>
                    </a:p>
                  </a:txBody>
                  <a:tcPr marL="76265" marR="76265" marT="38133" marB="38133">
                    <a:lnL w="28575" cap="flat" cmpd="sng" algn="ctr">
                      <a:solidFill>
                        <a:srgbClr val="9CCB45"/>
                      </a:solidFill>
                      <a:prstDash val="solid"/>
                      <a:round/>
                      <a:headEnd type="none" w="med" len="med"/>
                      <a:tailEnd type="none" w="med" len="med"/>
                    </a:lnL>
                    <a:lnR w="28575" cap="flat" cmpd="sng" algn="ctr">
                      <a:solidFill>
                        <a:srgbClr val="9CCB45"/>
                      </a:solidFill>
                      <a:prstDash val="solid"/>
                      <a:round/>
                      <a:headEnd type="none" w="med" len="med"/>
                      <a:tailEnd type="none" w="med" len="med"/>
                    </a:lnR>
                    <a:lnT w="28575" cap="flat" cmpd="sng" algn="ctr">
                      <a:solidFill>
                        <a:srgbClr val="9CCB45"/>
                      </a:solidFill>
                      <a:prstDash val="solid"/>
                      <a:round/>
                      <a:headEnd type="none" w="med" len="med"/>
                      <a:tailEnd type="none" w="med" len="med"/>
                    </a:lnT>
                    <a:lnB w="28575" cap="flat" cmpd="sng" algn="ctr">
                      <a:solidFill>
                        <a:srgbClr val="9CCB45"/>
                      </a:solidFill>
                      <a:prstDash val="solid"/>
                      <a:round/>
                      <a:headEnd type="none" w="med" len="med"/>
                      <a:tailEnd type="none" w="med" len="med"/>
                    </a:lnB>
                    <a:solidFill>
                      <a:srgbClr val="D9E8EB"/>
                    </a:solid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3600" y="1501366"/>
            <a:ext cx="7198724" cy="4404133"/>
            <a:chOff x="863600" y="2622793"/>
            <a:chExt cx="7198724" cy="4404133"/>
          </a:xfrm>
        </p:grpSpPr>
        <p:sp>
          <p:nvSpPr>
            <p:cNvPr id="6" name="Rectangle 5"/>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t>a</a:t>
              </a:r>
              <a:r>
                <a:rPr lang="en-GB" sz="2000" dirty="0"/>
                <a:t>) Calculate: </a:t>
              </a:r>
              <a:endParaRPr lang="en-GB" sz="2000" dirty="0" smtClean="0"/>
            </a:p>
            <a:p>
              <a:pPr marL="713105" lvl="1" indent="0">
                <a:buNone/>
              </a:pPr>
              <a:r>
                <a:rPr lang="en-GB" sz="1600" dirty="0" err="1" smtClean="0"/>
                <a:t>i</a:t>
              </a:r>
              <a:r>
                <a:rPr lang="en-GB" sz="1600" dirty="0"/>
                <a:t>) Mrs Jacobs’s monthly tax payment (A) </a:t>
              </a:r>
              <a:endParaRPr lang="en-GB" sz="1600" dirty="0" smtClean="0"/>
            </a:p>
            <a:p>
              <a:pPr marL="713105" lvl="1" indent="0">
                <a:buNone/>
              </a:pPr>
              <a:r>
                <a:rPr lang="en-GB" sz="1600" dirty="0" smtClean="0"/>
                <a:t>ii</a:t>
              </a:r>
              <a:r>
                <a:rPr lang="en-GB" sz="1600" dirty="0"/>
                <a:t>) Her monthly income </a:t>
              </a:r>
              <a:endParaRPr lang="en-GB" sz="1600" dirty="0" smtClean="0"/>
            </a:p>
            <a:p>
              <a:pPr marL="713105" lvl="1" indent="0">
                <a:buNone/>
              </a:pPr>
              <a:r>
                <a:rPr lang="en-GB" sz="1600" dirty="0" smtClean="0"/>
                <a:t>iii</a:t>
              </a:r>
              <a:r>
                <a:rPr lang="en-GB" sz="1600" dirty="0"/>
                <a:t>) Her total expenses (B). </a:t>
              </a:r>
            </a:p>
            <a:p>
              <a:pPr marL="457200" indent="-457200">
                <a:buFont typeface="+mj-lt"/>
                <a:buAutoNum type="alphaLcParenR" startAt="2"/>
              </a:pPr>
              <a:r>
                <a:rPr lang="en-GB" sz="2000" dirty="0" smtClean="0"/>
                <a:t>List two fixed expenses. Give a reason why you say these are fixed expenses. </a:t>
              </a:r>
            </a:p>
            <a:p>
              <a:pPr marL="457200" indent="-457200">
                <a:buFont typeface="+mj-lt"/>
                <a:buAutoNum type="alphaLcParenR" startAt="2"/>
              </a:pPr>
              <a:r>
                <a:rPr lang="en-GB" sz="2000" dirty="0" smtClean="0"/>
                <a:t>List two variable expenses. Give a reason why you say these are variable expenses. </a:t>
              </a:r>
            </a:p>
            <a:p>
              <a:pPr marL="457200" indent="-457200">
                <a:buFont typeface="+mj-lt"/>
                <a:buAutoNum type="alphaLcParenR" startAt="2"/>
              </a:pPr>
              <a:r>
                <a:rPr lang="en-GB" sz="2000" dirty="0" smtClean="0"/>
                <a:t>How would you describe emergencies and unplanned expenses? </a:t>
              </a:r>
            </a:p>
            <a:p>
              <a:pPr marL="457200" indent="-457200">
                <a:buFont typeface="+mj-lt"/>
                <a:buAutoNum type="alphaLcParenR" startAt="2"/>
              </a:pPr>
              <a:r>
                <a:rPr lang="en-GB" sz="2000" dirty="0" smtClean="0"/>
                <a:t>Give one example of an unplanned expense that Mrs Jacobs could have. </a:t>
              </a:r>
            </a:p>
          </p:txBody>
        </p:sp>
      </p:grpSp>
      <p:grpSp>
        <p:nvGrpSpPr>
          <p:cNvPr id="8" name="Group 7"/>
          <p:cNvGrpSpPr/>
          <p:nvPr/>
        </p:nvGrpSpPr>
        <p:grpSpPr>
          <a:xfrm>
            <a:off x="352501" y="1592643"/>
            <a:ext cx="1029149" cy="955774"/>
            <a:chOff x="352501" y="2871461"/>
            <a:chExt cx="1525437" cy="1416679"/>
          </a:xfrm>
        </p:grpSpPr>
        <p:sp>
          <p:nvSpPr>
            <p:cNvPr id="9" name="Rectangle 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 name="Title 1"/>
          <p:cNvSpPr>
            <a:spLocks noGrp="1"/>
          </p:cNvSpPr>
          <p:nvPr>
            <p:ph type="title"/>
          </p:nvPr>
        </p:nvSpPr>
        <p:spPr/>
        <p:txBody>
          <a:bodyPr/>
          <a:lstStyle/>
          <a:p>
            <a:r>
              <a:rPr lang="en-ZA" dirty="0"/>
              <a:t>Example 9.5 page </a:t>
            </a:r>
            <a:r>
              <a:rPr lang="en-ZA" dirty="0" smtClean="0"/>
              <a:t>175</a:t>
            </a:r>
            <a:r>
              <a:rPr lang="en-ZA" sz="3200" dirty="0" smtClean="0"/>
              <a:t> continued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9.3</a:t>
            </a:r>
          </a:p>
          <a:p>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Projected and actual expenses</a:t>
            </a:r>
            <a:endParaRPr lang="en-GB" dirty="0"/>
          </a:p>
        </p:txBody>
      </p:sp>
      <p:sp>
        <p:nvSpPr>
          <p:cNvPr id="3" name="Content Placeholder 2"/>
          <p:cNvSpPr>
            <a:spLocks noGrp="1"/>
          </p:cNvSpPr>
          <p:nvPr>
            <p:ph idx="1"/>
          </p:nvPr>
        </p:nvSpPr>
        <p:spPr/>
        <p:txBody>
          <a:bodyPr/>
          <a:lstStyle/>
          <a:p>
            <a:pPr marL="0" indent="0">
              <a:buNone/>
            </a:pPr>
            <a:r>
              <a:rPr lang="en-ZA" sz="2000" dirty="0"/>
              <a:t>When drawing up a budget we usually consult the actual expenses from the previous budget period </a:t>
            </a:r>
          </a:p>
          <a:p>
            <a:pPr marL="0" indent="0">
              <a:buNone/>
            </a:pPr>
            <a:r>
              <a:rPr lang="en-ZA" sz="2000" dirty="0"/>
              <a:t>i.e. if we spent R950,00 on electricity last month, we can either budget (project) for the next month for it to:</a:t>
            </a:r>
          </a:p>
          <a:p>
            <a:pPr marL="357505" indent="-174625"/>
            <a:r>
              <a:rPr lang="en-ZA" sz="2000" dirty="0"/>
              <a:t>remain constant at R950,00 or</a:t>
            </a:r>
          </a:p>
          <a:p>
            <a:pPr marL="357505" indent="-174625"/>
            <a:r>
              <a:rPr lang="en-ZA" sz="2000" dirty="0"/>
              <a:t>we could project that it will increase to R1 000,00.</a:t>
            </a:r>
          </a:p>
          <a:p>
            <a:pPr marL="0" indent="0">
              <a:buNone/>
            </a:pPr>
            <a:endParaRPr lang="en-ZA" sz="2000" dirty="0"/>
          </a:p>
          <a:p>
            <a:pPr marL="0" indent="0">
              <a:buNone/>
            </a:pPr>
            <a:endParaRPr lang="en-ZA" sz="2000" dirty="0"/>
          </a:p>
          <a:p>
            <a:pPr marL="0" indent="0">
              <a:buNone/>
            </a:pPr>
            <a:endParaRPr lang="en-ZA" sz="2000" dirty="0"/>
          </a:p>
          <a:p>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dule M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0" y="1650388"/>
            <a:ext cx="6109305"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9.8 page 178</a:t>
            </a:r>
            <a:r>
              <a:rPr lang="en-ZA" dirty="0"/>
              <a:t/>
            </a:r>
            <a:br>
              <a:rPr lang="en-ZA" dirty="0"/>
            </a:br>
            <a:r>
              <a:rPr lang="en-ZA" sz="1800" dirty="0">
                <a:solidFill>
                  <a:schemeClr val="bg1">
                    <a:lumMod val="65000"/>
                  </a:schemeClr>
                </a:solidFill>
              </a:rPr>
              <a:t>Unit 9</a:t>
            </a:r>
            <a:r>
              <a:rPr lang="en-ZA" sz="1800" dirty="0" smtClean="0">
                <a:solidFill>
                  <a:schemeClr val="bg1">
                    <a:lumMod val="65000"/>
                  </a:schemeClr>
                </a:solidFill>
              </a:rPr>
              <a:t>.3</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47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9.3 </a:t>
            </a:r>
            <a:endParaRPr lang="en-ZA" dirty="0"/>
          </a:p>
        </p:txBody>
      </p:sp>
      <p:sp>
        <p:nvSpPr>
          <p:cNvPr id="3" name="Content Placeholder 2"/>
          <p:cNvSpPr>
            <a:spLocks noGrp="1"/>
          </p:cNvSpPr>
          <p:nvPr>
            <p:ph sz="quarter" idx="10"/>
          </p:nvPr>
        </p:nvSpPr>
        <p:spPr/>
        <p:txBody>
          <a:bodyPr/>
          <a:lstStyle/>
          <a:p>
            <a:r>
              <a:rPr lang="en-ZA" dirty="0" smtClean="0"/>
              <a:t>Exercise 9.3</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9.3 </a:t>
            </a:r>
            <a:r>
              <a:rPr lang="en-US" altLang="en-US" dirty="0"/>
              <a:t>on </a:t>
            </a:r>
            <a:r>
              <a:rPr lang="en-US" altLang="en-US" b="1" dirty="0"/>
              <a:t>page </a:t>
            </a:r>
            <a:r>
              <a:rPr lang="en-US" altLang="en-US" b="1" dirty="0" smtClean="0"/>
              <a:t>1</a:t>
            </a:r>
            <a:r>
              <a:rPr lang="en-ZA" altLang="en-US" b="1" dirty="0" smtClean="0"/>
              <a:t>80</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a:t>
            </a:r>
            <a:r>
              <a:rPr lang="en-ZA" dirty="0"/>
              <a:t>9</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a:t>Module assessment</a:t>
            </a:r>
            <a:r>
              <a:rPr lang="en-ZA" altLang="en-US" b="1" dirty="0"/>
              <a:t> </a:t>
            </a:r>
            <a:r>
              <a:rPr lang="en-US" altLang="en-US" dirty="0" smtClean="0"/>
              <a:t>on </a:t>
            </a:r>
            <a:r>
              <a:rPr lang="en-US" altLang="en-US" b="1" dirty="0" smtClean="0"/>
              <a:t>page 1</a:t>
            </a:r>
            <a:r>
              <a:rPr lang="en-ZA" altLang="en-US" b="1" dirty="0" smtClean="0"/>
              <a:t>87</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5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99289" y="1592289"/>
            <a:ext cx="7905751" cy="4248442"/>
          </a:xfrm>
        </p:spPr>
        <p:txBody>
          <a:bodyPr>
            <a:noAutofit/>
          </a:bodyPr>
          <a:lstStyle/>
          <a:p>
            <a:r>
              <a:rPr lang="en-ZA" sz="2000" dirty="0"/>
              <a:t>Income describes all the money that you receive from all income sources. </a:t>
            </a:r>
            <a:endParaRPr lang="en-ZA" sz="2000" b="1" dirty="0" smtClean="0"/>
          </a:p>
          <a:p>
            <a:r>
              <a:rPr lang="en-ZA" sz="2000" dirty="0" smtClean="0"/>
              <a:t>Income is classified into 3 types: </a:t>
            </a:r>
          </a:p>
          <a:p>
            <a:endParaRPr lang="en-ZA" sz="2000" dirty="0" smtClean="0"/>
          </a:p>
          <a:p>
            <a:endParaRPr lang="en-ZA" sz="2000" dirty="0"/>
          </a:p>
          <a:p>
            <a:endParaRPr lang="en-ZA" sz="2000" dirty="0" smtClean="0"/>
          </a:p>
          <a:p>
            <a:endParaRPr lang="en-ZA" sz="2000" dirty="0"/>
          </a:p>
          <a:p>
            <a:endParaRPr lang="en-ZA" sz="2000" dirty="0" smtClean="0"/>
          </a:p>
          <a:p>
            <a:pPr marL="0" indent="0">
              <a:buNone/>
            </a:pPr>
            <a:endParaRPr lang="en-ZA" sz="2000" dirty="0"/>
          </a:p>
          <a:p>
            <a:endParaRPr lang="en-ZA" sz="2000" dirty="0"/>
          </a:p>
          <a:p>
            <a:r>
              <a:rPr lang="en-ZA" sz="2000" dirty="0"/>
              <a:t>The difference between the types of income is based on </a:t>
            </a:r>
            <a:r>
              <a:rPr lang="en-ZA" sz="2000" i="1" dirty="0"/>
              <a:t>when </a:t>
            </a:r>
            <a:r>
              <a:rPr lang="en-ZA" sz="2000" dirty="0"/>
              <a:t>it is paid to the worker or employee.</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7660" y="2258720"/>
            <a:ext cx="2667956" cy="3152458"/>
          </a:xfrm>
          <a:prstGeom prst="rect">
            <a:avLst/>
          </a:prstGeom>
          <a:noFill/>
          <a:ln>
            <a:noFill/>
          </a:ln>
        </p:spPr>
      </p:pic>
      <p:sp>
        <p:nvSpPr>
          <p:cNvPr id="2" name="Title 1"/>
          <p:cNvSpPr>
            <a:spLocks noGrp="1"/>
          </p:cNvSpPr>
          <p:nvPr>
            <p:ph type="title"/>
          </p:nvPr>
        </p:nvSpPr>
        <p:spPr/>
        <p:txBody>
          <a:bodyPr/>
          <a:lstStyle/>
          <a:p>
            <a:r>
              <a:rPr lang="en-ZA" dirty="0" smtClean="0"/>
              <a:t>Income</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9.1</a:t>
            </a:r>
          </a:p>
          <a:p>
            <a:endParaRPr lang="en-GB" dirty="0">
              <a:solidFill>
                <a:schemeClr val="bg1">
                  <a:lumMod val="65000"/>
                </a:schemeClr>
              </a:solidFill>
            </a:endParaRPr>
          </a:p>
        </p:txBody>
      </p:sp>
      <p:grpSp>
        <p:nvGrpSpPr>
          <p:cNvPr id="14" name="Group 13"/>
          <p:cNvGrpSpPr/>
          <p:nvPr/>
        </p:nvGrpSpPr>
        <p:grpSpPr>
          <a:xfrm>
            <a:off x="736233" y="2623608"/>
            <a:ext cx="1959256" cy="2349529"/>
            <a:chOff x="800241" y="3557496"/>
            <a:chExt cx="1959256" cy="2349529"/>
          </a:xfrm>
        </p:grpSpPr>
        <p:sp>
          <p:nvSpPr>
            <p:cNvPr id="15" name="Oval 14"/>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Content Placeholder 2"/>
            <p:cNvSpPr txBox="1"/>
            <p:nvPr/>
          </p:nvSpPr>
          <p:spPr>
            <a:xfrm>
              <a:off x="962941" y="5556627"/>
              <a:ext cx="1633855" cy="350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Fixed Income</a:t>
              </a:r>
              <a:endParaRPr lang="en-ZA" sz="20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84" y="3730290"/>
              <a:ext cx="879708" cy="1538116"/>
            </a:xfrm>
            <a:prstGeom prst="rect">
              <a:avLst/>
            </a:prstGeom>
          </p:spPr>
        </p:pic>
      </p:grpSp>
      <p:grpSp>
        <p:nvGrpSpPr>
          <p:cNvPr id="18" name="Group 17"/>
          <p:cNvGrpSpPr/>
          <p:nvPr/>
        </p:nvGrpSpPr>
        <p:grpSpPr>
          <a:xfrm>
            <a:off x="3202060" y="2622908"/>
            <a:ext cx="1994728" cy="2349529"/>
            <a:chOff x="764769" y="3557496"/>
            <a:chExt cx="1994728" cy="2349529"/>
          </a:xfrm>
        </p:grpSpPr>
        <p:sp>
          <p:nvSpPr>
            <p:cNvPr id="19" name="Oval 18"/>
            <p:cNvSpPr/>
            <p:nvPr/>
          </p:nvSpPr>
          <p:spPr>
            <a:xfrm>
              <a:off x="800241" y="3557496"/>
              <a:ext cx="1959256" cy="1959256"/>
            </a:xfrm>
            <a:prstGeom prst="ellipse">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Content Placeholder 2"/>
            <p:cNvSpPr txBox="1"/>
            <p:nvPr/>
          </p:nvSpPr>
          <p:spPr>
            <a:xfrm>
              <a:off x="764769" y="5556627"/>
              <a:ext cx="1994728" cy="350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Variable Income</a:t>
              </a:r>
              <a:endParaRPr lang="en-ZA" sz="2000"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260" y="3924781"/>
              <a:ext cx="1254512" cy="1254512"/>
            </a:xfrm>
            <a:prstGeom prst="rect">
              <a:avLst/>
            </a:prstGeom>
          </p:spPr>
        </p:pic>
      </p:grpSp>
      <p:grpSp>
        <p:nvGrpSpPr>
          <p:cNvPr id="22" name="Group 21"/>
          <p:cNvGrpSpPr/>
          <p:nvPr/>
        </p:nvGrpSpPr>
        <p:grpSpPr>
          <a:xfrm>
            <a:off x="5413926" y="2622908"/>
            <a:ext cx="2423259" cy="2349529"/>
            <a:chOff x="568239" y="3557496"/>
            <a:chExt cx="2423259" cy="2349529"/>
          </a:xfrm>
        </p:grpSpPr>
        <p:sp>
          <p:nvSpPr>
            <p:cNvPr id="23" name="Oval 22"/>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Content Placeholder 2"/>
            <p:cNvSpPr txBox="1"/>
            <p:nvPr/>
          </p:nvSpPr>
          <p:spPr>
            <a:xfrm>
              <a:off x="568239" y="5556627"/>
              <a:ext cx="2423259" cy="350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Occasional Income</a:t>
              </a:r>
              <a:endParaRPr lang="en-ZA" sz="2000" dirty="0"/>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783" y="3846379"/>
              <a:ext cx="1382169" cy="13814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 calcmode="lin" valueType="num">
                                      <p:cBhvr additive="base">
                                        <p:cTn id="44"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Fixed Income</a:t>
            </a:r>
            <a:endParaRPr lang="en-GB" dirty="0"/>
          </a:p>
        </p:txBody>
      </p:sp>
      <p:sp>
        <p:nvSpPr>
          <p:cNvPr id="3" name="Content Placeholder 2"/>
          <p:cNvSpPr>
            <a:spLocks noGrp="1"/>
          </p:cNvSpPr>
          <p:nvPr>
            <p:ph idx="1"/>
          </p:nvPr>
        </p:nvSpPr>
        <p:spPr>
          <a:xfrm>
            <a:off x="422149" y="2754082"/>
            <a:ext cx="8001761" cy="3292388"/>
          </a:xfrm>
        </p:spPr>
        <p:txBody>
          <a:bodyPr/>
          <a:lstStyle/>
          <a:p>
            <a:pPr marL="0" indent="0">
              <a:spcBef>
                <a:spcPts val="600"/>
              </a:spcBef>
              <a:buNone/>
            </a:pPr>
            <a:endParaRPr lang="en-ZA" sz="2000" dirty="0"/>
          </a:p>
          <a:p>
            <a:pPr marL="536575" indent="-182880">
              <a:spcBef>
                <a:spcPts val="600"/>
              </a:spcBef>
            </a:pPr>
            <a:r>
              <a:rPr lang="en-ZA" sz="2000" dirty="0"/>
              <a:t>Salary –</a:t>
            </a:r>
            <a:r>
              <a:rPr lang="en-ZA" sz="2000" dirty="0" smtClean="0"/>
              <a:t> </a:t>
            </a:r>
            <a:r>
              <a:rPr lang="en-ZA" sz="2000" dirty="0"/>
              <a:t>paid monthly</a:t>
            </a:r>
          </a:p>
          <a:p>
            <a:pPr marL="536575" indent="-182880">
              <a:spcBef>
                <a:spcPts val="600"/>
              </a:spcBef>
            </a:pPr>
            <a:r>
              <a:rPr lang="en-ZA" sz="2000" dirty="0"/>
              <a:t>Wages – paid weekly or fortnightly</a:t>
            </a:r>
          </a:p>
          <a:p>
            <a:pPr marL="536575" indent="-182880">
              <a:spcBef>
                <a:spcPts val="600"/>
              </a:spcBef>
            </a:pPr>
            <a:r>
              <a:rPr lang="en-ZA" sz="2000" dirty="0"/>
              <a:t>Rental income – renting out property or space</a:t>
            </a:r>
          </a:p>
          <a:p>
            <a:pPr marL="536575" indent="-182880">
              <a:spcBef>
                <a:spcPts val="600"/>
              </a:spcBef>
            </a:pPr>
            <a:r>
              <a:rPr lang="en-ZA" sz="2000" dirty="0"/>
              <a:t>UIF payments </a:t>
            </a:r>
          </a:p>
          <a:p>
            <a:pPr marL="536575" indent="-182880">
              <a:spcBef>
                <a:spcPts val="600"/>
              </a:spcBef>
            </a:pPr>
            <a:r>
              <a:rPr lang="en-ZA" sz="2000" dirty="0"/>
              <a:t>Welfare and government grants </a:t>
            </a:r>
          </a:p>
          <a:p>
            <a:pPr marL="536575" indent="-182880">
              <a:spcBef>
                <a:spcPts val="600"/>
              </a:spcBef>
            </a:pPr>
            <a:r>
              <a:rPr lang="en-ZA" sz="2000" dirty="0"/>
              <a:t>Child support or maintenance</a:t>
            </a:r>
          </a:p>
          <a:p>
            <a:pPr marL="536575" indent="-182880">
              <a:spcBef>
                <a:spcPts val="600"/>
              </a:spcBef>
            </a:pPr>
            <a:r>
              <a:rPr lang="en-ZA" sz="2000" dirty="0"/>
              <a:t>Pensions and annuities</a:t>
            </a:r>
          </a:p>
          <a:p>
            <a:pPr>
              <a:spcBef>
                <a:spcPts val="600"/>
              </a:spcBef>
            </a:pPr>
            <a:endParaRPr lang="en-GB"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9.1</a:t>
            </a:r>
            <a:endParaRPr lang="en-ZA" dirty="0">
              <a:solidFill>
                <a:schemeClr val="bg1">
                  <a:lumMod val="65000"/>
                </a:schemeClr>
              </a:solidFill>
            </a:endParaRPr>
          </a:p>
        </p:txBody>
      </p:sp>
      <p:sp>
        <p:nvSpPr>
          <p:cNvPr id="5" name="Rectangle 4"/>
          <p:cNvSpPr/>
          <p:nvPr/>
        </p:nvSpPr>
        <p:spPr>
          <a:xfrm>
            <a:off x="518159" y="1667528"/>
            <a:ext cx="7532147" cy="840006"/>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7" name="Content Placeholder 2"/>
          <p:cNvSpPr txBox="1"/>
          <p:nvPr/>
        </p:nvSpPr>
        <p:spPr>
          <a:xfrm>
            <a:off x="7056080" y="2187954"/>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sp>
        <p:nvSpPr>
          <p:cNvPr id="8" name="TextBox 7"/>
          <p:cNvSpPr txBox="1"/>
          <p:nvPr/>
        </p:nvSpPr>
        <p:spPr>
          <a:xfrm>
            <a:off x="653696" y="1901136"/>
            <a:ext cx="7396610" cy="400110"/>
          </a:xfrm>
          <a:prstGeom prst="rect">
            <a:avLst/>
          </a:prstGeom>
          <a:noFill/>
        </p:spPr>
        <p:txBody>
          <a:bodyPr wrap="square" rtlCol="0">
            <a:spAutoFit/>
          </a:bodyPr>
          <a:lstStyle/>
          <a:p>
            <a:r>
              <a:rPr lang="en-ZA" sz="2000" dirty="0"/>
              <a:t>This is income that is received regularly and is usually the same value.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78" y="3074243"/>
            <a:ext cx="2220120" cy="2623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Variable Income</a:t>
            </a:r>
            <a:endParaRPr lang="en-GB" dirty="0"/>
          </a:p>
        </p:txBody>
      </p:sp>
      <p:sp>
        <p:nvSpPr>
          <p:cNvPr id="3" name="Content Placeholder 2"/>
          <p:cNvSpPr>
            <a:spLocks noGrp="1"/>
          </p:cNvSpPr>
          <p:nvPr>
            <p:ph idx="1"/>
          </p:nvPr>
        </p:nvSpPr>
        <p:spPr>
          <a:xfrm>
            <a:off x="399289" y="3295346"/>
            <a:ext cx="8001761" cy="2400300"/>
          </a:xfrm>
        </p:spPr>
        <p:txBody>
          <a:bodyPr/>
          <a:lstStyle/>
          <a:p>
            <a:pPr marL="182880" indent="-182880">
              <a:tabLst>
                <a:tab pos="2955925" algn="l"/>
              </a:tabLst>
            </a:pPr>
            <a:r>
              <a:rPr lang="en-ZA" sz="2000" dirty="0" smtClean="0"/>
              <a:t>Commission – </a:t>
            </a:r>
            <a:r>
              <a:rPr lang="en-ZA" sz="2000" dirty="0"/>
              <a:t>usually determined by a % of sales in a month</a:t>
            </a:r>
          </a:p>
          <a:p>
            <a:pPr marL="182880" indent="-182880">
              <a:tabLst>
                <a:tab pos="2955925" algn="l"/>
              </a:tabLst>
            </a:pPr>
            <a:r>
              <a:rPr lang="en-ZA" sz="2000" dirty="0" smtClean="0"/>
              <a:t>Profit – </a:t>
            </a:r>
            <a:r>
              <a:rPr lang="en-ZA" sz="2000" dirty="0"/>
              <a:t>can be paid from a business</a:t>
            </a:r>
          </a:p>
          <a:p>
            <a:pPr marL="182880" indent="-182880">
              <a:tabLst>
                <a:tab pos="2955925" algn="l"/>
              </a:tabLst>
            </a:pPr>
            <a:r>
              <a:rPr lang="en-ZA" sz="2000" dirty="0"/>
              <a:t>Interest earned </a:t>
            </a:r>
            <a:r>
              <a:rPr lang="en-ZA" sz="2000" dirty="0" smtClean="0"/>
              <a:t> – </a:t>
            </a:r>
            <a:r>
              <a:rPr lang="en-ZA" sz="2000" dirty="0"/>
              <a:t>dependent on the investment period </a:t>
            </a:r>
            <a:r>
              <a:rPr lang="en-ZA" sz="2000" dirty="0" smtClean="0"/>
              <a:t>(</a:t>
            </a:r>
            <a:r>
              <a:rPr lang="en-ZA" sz="2000" dirty="0"/>
              <a:t>days of </a:t>
            </a:r>
            <a:r>
              <a:rPr lang="en-ZA" sz="2000" dirty="0" smtClean="0"/>
              <a:t>the month)</a:t>
            </a:r>
            <a:endParaRPr lang="en-ZA" sz="2000" dirty="0"/>
          </a:p>
          <a:p>
            <a:pPr marL="182880" indent="-182880">
              <a:tabLst>
                <a:tab pos="2955925" algn="l"/>
              </a:tabLst>
            </a:pPr>
            <a:r>
              <a:rPr lang="en-ZA" sz="2000" dirty="0"/>
              <a:t>Tips and gratuities – received by waitrons and service providers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9.1</a:t>
            </a:r>
            <a:endParaRPr lang="en-ZA" dirty="0">
              <a:solidFill>
                <a:schemeClr val="bg1">
                  <a:lumMod val="65000"/>
                </a:schemeClr>
              </a:solidFill>
            </a:endParaRPr>
          </a:p>
        </p:txBody>
      </p:sp>
      <p:sp>
        <p:nvSpPr>
          <p:cNvPr id="5" name="Rectangle 4"/>
          <p:cNvSpPr/>
          <p:nvPr/>
        </p:nvSpPr>
        <p:spPr>
          <a:xfrm>
            <a:off x="518159" y="1667527"/>
            <a:ext cx="7532147" cy="124927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7" name="Content Placeholder 2"/>
          <p:cNvSpPr txBox="1"/>
          <p:nvPr/>
        </p:nvSpPr>
        <p:spPr>
          <a:xfrm>
            <a:off x="7056080" y="2576755"/>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sp>
        <p:nvSpPr>
          <p:cNvPr id="8" name="TextBox 7"/>
          <p:cNvSpPr txBox="1"/>
          <p:nvPr/>
        </p:nvSpPr>
        <p:spPr>
          <a:xfrm>
            <a:off x="653696" y="1848882"/>
            <a:ext cx="7396610" cy="1015663"/>
          </a:xfrm>
          <a:prstGeom prst="rect">
            <a:avLst/>
          </a:prstGeom>
          <a:noFill/>
        </p:spPr>
        <p:txBody>
          <a:bodyPr wrap="square" rtlCol="0">
            <a:spAutoFit/>
          </a:bodyPr>
          <a:lstStyle/>
          <a:p>
            <a:r>
              <a:rPr lang="en-ZA" sz="2000" dirty="0"/>
              <a:t>This is income that is received regularly but is </a:t>
            </a:r>
            <a:r>
              <a:rPr lang="en-ZA" sz="2000" b="1" dirty="0"/>
              <a:t>not</a:t>
            </a:r>
            <a:r>
              <a:rPr lang="en-ZA" sz="2000" dirty="0"/>
              <a:t> of a constant value.  </a:t>
            </a:r>
          </a:p>
          <a:p>
            <a:r>
              <a:rPr lang="en-ZA" sz="2000" dirty="0"/>
              <a:t>It is dependent on the task that has been completed and is often dependent upon hours worked or units of production.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78" y="3347599"/>
            <a:ext cx="2220120" cy="2623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Occasional Income</a:t>
            </a:r>
            <a:endParaRPr lang="en-GB" dirty="0"/>
          </a:p>
        </p:txBody>
      </p:sp>
      <p:sp>
        <p:nvSpPr>
          <p:cNvPr id="3" name="Content Placeholder 2"/>
          <p:cNvSpPr>
            <a:spLocks noGrp="1"/>
          </p:cNvSpPr>
          <p:nvPr>
            <p:ph idx="1"/>
          </p:nvPr>
        </p:nvSpPr>
        <p:spPr>
          <a:xfrm>
            <a:off x="399289" y="2945017"/>
            <a:ext cx="8001761" cy="2400300"/>
          </a:xfrm>
        </p:spPr>
        <p:txBody>
          <a:bodyPr/>
          <a:lstStyle/>
          <a:p>
            <a:r>
              <a:rPr lang="en-ZA" sz="2000" dirty="0"/>
              <a:t>Gifts </a:t>
            </a:r>
            <a:r>
              <a:rPr lang="en-ZA" sz="2000" dirty="0">
                <a:sym typeface="+mn-ea"/>
              </a:rPr>
              <a:t>–</a:t>
            </a:r>
            <a:r>
              <a:rPr lang="en-ZA" sz="2000" dirty="0" smtClean="0">
                <a:sym typeface="+mn-ea"/>
              </a:rPr>
              <a:t> </a:t>
            </a:r>
            <a:r>
              <a:rPr lang="en-ZA" sz="2000" dirty="0"/>
              <a:t>birthday or wedding gifts</a:t>
            </a:r>
          </a:p>
          <a:p>
            <a:r>
              <a:rPr lang="en-ZA" sz="2000" dirty="0"/>
              <a:t>Inheritance –</a:t>
            </a:r>
            <a:r>
              <a:rPr lang="en-ZA" sz="2000" dirty="0" smtClean="0"/>
              <a:t> </a:t>
            </a:r>
            <a:r>
              <a:rPr lang="en-ZA" sz="2000" dirty="0"/>
              <a:t>money from a deceased relative or an acquaintance</a:t>
            </a:r>
          </a:p>
          <a:p>
            <a:r>
              <a:rPr lang="en-ZA" sz="2000" dirty="0"/>
              <a:t>Retrenchment packages –</a:t>
            </a:r>
            <a:r>
              <a:rPr lang="en-ZA" sz="2000" dirty="0" smtClean="0"/>
              <a:t> </a:t>
            </a:r>
            <a:r>
              <a:rPr lang="en-ZA" sz="2000" dirty="0"/>
              <a:t>money received from an ex-employer</a:t>
            </a:r>
          </a:p>
          <a:p>
            <a:r>
              <a:rPr lang="en-ZA" sz="2000" dirty="0"/>
              <a:t>Unexpected bonuses </a:t>
            </a:r>
            <a:r>
              <a:rPr lang="en-ZA" sz="2000" dirty="0" smtClean="0"/>
              <a:t>- </a:t>
            </a:r>
            <a:r>
              <a:rPr lang="en-ZA" sz="2000" dirty="0"/>
              <a:t>usually from an employer</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9.1</a:t>
            </a:r>
            <a:endParaRPr lang="en-ZA" dirty="0">
              <a:solidFill>
                <a:schemeClr val="bg1">
                  <a:lumMod val="65000"/>
                </a:schemeClr>
              </a:solidFill>
            </a:endParaRPr>
          </a:p>
        </p:txBody>
      </p:sp>
      <p:sp>
        <p:nvSpPr>
          <p:cNvPr id="5" name="Rectangle 4"/>
          <p:cNvSpPr/>
          <p:nvPr/>
        </p:nvSpPr>
        <p:spPr>
          <a:xfrm>
            <a:off x="518159" y="1667527"/>
            <a:ext cx="7532147" cy="101852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7" name="Content Placeholder 2"/>
          <p:cNvSpPr txBox="1"/>
          <p:nvPr/>
        </p:nvSpPr>
        <p:spPr>
          <a:xfrm>
            <a:off x="7056080" y="2331340"/>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a:t>
            </a:r>
            <a:r>
              <a:rPr lang="en-ZA" sz="7000" b="1" i="1" dirty="0" smtClean="0">
                <a:solidFill>
                  <a:srgbClr val="64AFA8"/>
                </a:solidFill>
              </a:rPr>
              <a:t> </a:t>
            </a:r>
            <a:endParaRPr lang="en-GB" sz="7000" b="1" i="1" dirty="0">
              <a:solidFill>
                <a:srgbClr val="64AFA8"/>
              </a:solidFill>
            </a:endParaRPr>
          </a:p>
        </p:txBody>
      </p:sp>
      <p:sp>
        <p:nvSpPr>
          <p:cNvPr id="8" name="TextBox 7"/>
          <p:cNvSpPr txBox="1"/>
          <p:nvPr/>
        </p:nvSpPr>
        <p:spPr>
          <a:xfrm>
            <a:off x="653696" y="1848882"/>
            <a:ext cx="7396610" cy="706755"/>
          </a:xfrm>
          <a:prstGeom prst="rect">
            <a:avLst/>
          </a:prstGeom>
          <a:noFill/>
        </p:spPr>
        <p:txBody>
          <a:bodyPr wrap="square" rtlCol="0">
            <a:spAutoFit/>
          </a:bodyPr>
          <a:lstStyle/>
          <a:p>
            <a:r>
              <a:rPr lang="en-ZA" sz="2000" dirty="0"/>
              <a:t>This is income that is </a:t>
            </a:r>
            <a:r>
              <a:rPr lang="en-ZA" sz="2000" b="1" dirty="0"/>
              <a:t>not</a:t>
            </a:r>
            <a:r>
              <a:rPr lang="en-ZA" sz="2000" dirty="0"/>
              <a:t> received regularly and is </a:t>
            </a:r>
            <a:r>
              <a:rPr lang="en-ZA" sz="2000" b="1" dirty="0"/>
              <a:t>not</a:t>
            </a:r>
            <a:r>
              <a:rPr lang="en-ZA" sz="2000" dirty="0"/>
              <a:t> of a constant value  </a:t>
            </a:r>
            <a:r>
              <a:rPr lang="en-ZA" sz="2000" dirty="0" smtClean="0"/>
              <a:t>i.e</a:t>
            </a:r>
            <a:r>
              <a:rPr lang="en-ZA" sz="2000" dirty="0"/>
              <a:t>. it is received as and when, or as a once off occurrence.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78" y="3347599"/>
            <a:ext cx="2220120" cy="26232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a:t>
            </a:r>
            <a:r>
              <a:rPr lang="en-ZA" altLang="en-US" dirty="0" smtClean="0">
                <a:sym typeface="+mn-ea"/>
              </a:rPr>
              <a:t>9.1 </a:t>
            </a:r>
            <a:r>
              <a:rPr lang="en-ZA" altLang="en-US" dirty="0">
                <a:sym typeface="+mn-ea"/>
              </a:rPr>
              <a:t>page </a:t>
            </a:r>
            <a:r>
              <a:rPr lang="en-ZA" altLang="en-US" dirty="0" smtClean="0">
                <a:sym typeface="+mn-ea"/>
              </a:rPr>
              <a:t>167</a:t>
            </a:r>
            <a:endParaRPr lang="en-ZA" dirty="0"/>
          </a:p>
        </p:txBody>
      </p:sp>
      <p:grpSp>
        <p:nvGrpSpPr>
          <p:cNvPr id="8" name="Group 7"/>
          <p:cNvGrpSpPr/>
          <p:nvPr/>
        </p:nvGrpSpPr>
        <p:grpSpPr>
          <a:xfrm>
            <a:off x="863600" y="1501366"/>
            <a:ext cx="7198724" cy="4404133"/>
            <a:chOff x="863600" y="2622793"/>
            <a:chExt cx="7198724" cy="4404133"/>
          </a:xfrm>
        </p:grpSpPr>
        <p:sp>
          <p:nvSpPr>
            <p:cNvPr id="10" name="Rectangle 9"/>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ZA" sz="2000" dirty="0"/>
                <a:t>Anyeso works at a supermarket and is paid on an hourly basis. She receives maintenance for her child and she also bakes cakes to sell. </a:t>
              </a:r>
            </a:p>
            <a:p>
              <a:pPr marL="0" indent="0">
                <a:spcBef>
                  <a:spcPts val="600"/>
                </a:spcBef>
                <a:buNone/>
              </a:pPr>
              <a:endParaRPr lang="en-ZA" sz="2000" b="1" dirty="0" smtClean="0"/>
            </a:p>
            <a:p>
              <a:pPr marL="0" indent="0">
                <a:spcBef>
                  <a:spcPts val="600"/>
                </a:spcBef>
                <a:buNone/>
              </a:pPr>
              <a:endParaRPr lang="en-ZA" sz="2000" b="1" dirty="0"/>
            </a:p>
            <a:p>
              <a:pPr marL="0" indent="0">
                <a:spcBef>
                  <a:spcPts val="600"/>
                </a:spcBef>
                <a:buNone/>
              </a:pPr>
              <a:endParaRPr lang="en-ZA" sz="2000" b="1" dirty="0"/>
            </a:p>
            <a:p>
              <a:pPr marL="0" indent="0">
                <a:spcBef>
                  <a:spcPts val="600"/>
                </a:spcBef>
                <a:buNone/>
              </a:pPr>
              <a:endParaRPr lang="en-ZA" sz="2000" b="1" dirty="0"/>
            </a:p>
            <a:p>
              <a:pPr marL="0" indent="0">
                <a:spcBef>
                  <a:spcPts val="600"/>
                </a:spcBef>
                <a:buNone/>
              </a:pPr>
              <a:endParaRPr lang="en-ZA" sz="2000" b="1" dirty="0"/>
            </a:p>
            <a:p>
              <a:pPr marL="0" indent="0">
                <a:spcBef>
                  <a:spcPts val="600"/>
                </a:spcBef>
                <a:buNone/>
              </a:pPr>
              <a:endParaRPr lang="en-ZA" sz="2000" b="1" dirty="0"/>
            </a:p>
            <a:p>
              <a:pPr marL="354330" indent="-354330">
                <a:spcBef>
                  <a:spcPts val="600"/>
                </a:spcBef>
                <a:buAutoNum type="alphaLcParenR"/>
              </a:pPr>
              <a:r>
                <a:rPr lang="en-ZA" sz="2000" dirty="0"/>
                <a:t>Calculate </a:t>
              </a:r>
              <a:r>
                <a:rPr lang="en-ZA" sz="2000" dirty="0" err="1"/>
                <a:t>Anyeso’s</a:t>
              </a:r>
              <a:r>
                <a:rPr lang="en-ZA" sz="2000" dirty="0"/>
                <a:t> total income for December and January, labelled A and B</a:t>
              </a:r>
              <a:r>
                <a:rPr lang="en-ZA" sz="2000" dirty="0" smtClean="0"/>
                <a:t>.</a:t>
              </a:r>
              <a:endParaRPr lang="en-ZA" sz="2000" dirty="0"/>
            </a:p>
          </p:txBody>
        </p:sp>
      </p:grpSp>
      <p:grpSp>
        <p:nvGrpSpPr>
          <p:cNvPr id="12" name="Group 11"/>
          <p:cNvGrpSpPr/>
          <p:nvPr/>
        </p:nvGrpSpPr>
        <p:grpSpPr>
          <a:xfrm>
            <a:off x="352501" y="1592643"/>
            <a:ext cx="1029149" cy="955774"/>
            <a:chOff x="352501" y="2871461"/>
            <a:chExt cx="1525437" cy="1416679"/>
          </a:xfrm>
        </p:grpSpPr>
        <p:sp>
          <p:nvSpPr>
            <p:cNvPr id="13" name="Rectangle 12"/>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graphicFrame>
        <p:nvGraphicFramePr>
          <p:cNvPr id="19" name="Table 18"/>
          <p:cNvGraphicFramePr>
            <a:graphicFrameLocks noGrp="1"/>
          </p:cNvGraphicFramePr>
          <p:nvPr/>
        </p:nvGraphicFramePr>
        <p:xfrm>
          <a:off x="1652982" y="2621442"/>
          <a:ext cx="5926454" cy="2164080"/>
        </p:xfrm>
        <a:graphic>
          <a:graphicData uri="http://schemas.openxmlformats.org/drawingml/2006/table">
            <a:tbl>
              <a:tblPr firstRow="1" bandRow="1">
                <a:tableStyleId>{5C22544A-7EE6-4342-B048-85BDC9FD1C3A}</a:tableStyleId>
              </a:tblPr>
              <a:tblGrid>
                <a:gridCol w="3688832"/>
                <a:gridCol w="1106650"/>
                <a:gridCol w="1130972"/>
              </a:tblGrid>
              <a:tr h="335280">
                <a:tc>
                  <a:txBody>
                    <a:bodyPr/>
                    <a:lstStyle/>
                    <a:p>
                      <a:pPr algn="l"/>
                      <a:r>
                        <a:rPr lang="en-GB" sz="1600" b="1" i="0" u="none" strike="noStrike" kern="1200" baseline="0" dirty="0" smtClean="0">
                          <a:solidFill>
                            <a:schemeClr val="lt1"/>
                          </a:solidFill>
                          <a:latin typeface="+mn-lt"/>
                          <a:ea typeface="+mn-ea"/>
                          <a:cs typeface="+mn-cs"/>
                        </a:rPr>
                        <a:t>Source of income </a:t>
                      </a:r>
                      <a:endParaRPr lang="en-GB" sz="16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GB" sz="1600" b="1" i="0" u="none" strike="noStrike" kern="1200" baseline="0" dirty="0" smtClean="0">
                          <a:solidFill>
                            <a:schemeClr val="lt1"/>
                          </a:solidFill>
                          <a:latin typeface="+mn-lt"/>
                          <a:ea typeface="+mn-ea"/>
                          <a:cs typeface="+mn-cs"/>
                        </a:rPr>
                        <a:t>December </a:t>
                      </a:r>
                      <a:endParaRPr lang="en-GB" sz="16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January</a:t>
                      </a:r>
                      <a:endParaRPr lang="en-GB" sz="16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240735">
                <a:tc>
                  <a:txBody>
                    <a:bodyPr/>
                    <a:lstStyle/>
                    <a:p>
                      <a:r>
                        <a:rPr lang="en-GB" sz="1400" b="0" i="0" u="none" strike="noStrike" kern="1200" baseline="0" dirty="0" smtClean="0">
                          <a:solidFill>
                            <a:schemeClr val="dk1"/>
                          </a:solidFill>
                          <a:latin typeface="+mn-lt"/>
                          <a:ea typeface="+mn-ea"/>
                          <a:cs typeface="+mn-cs"/>
                        </a:rPr>
                        <a:t>Wages after deductions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R5 722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R3 654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Profit from baking and selling cakes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R650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R120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Child support maintenance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R800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R800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Christmas gift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400" b="0" i="0" u="none" strike="noStrike" kern="1200" baseline="0" dirty="0" smtClean="0">
                          <a:solidFill>
                            <a:schemeClr val="dk1"/>
                          </a:solidFill>
                          <a:latin typeface="+mn-lt"/>
                          <a:ea typeface="+mn-ea"/>
                          <a:cs typeface="+mn-cs"/>
                        </a:rPr>
                        <a:t>R200 </a:t>
                      </a:r>
                      <a:endParaRPr lang="en-GB" sz="1400" dirty="0" smtClean="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Profit from selling a table she did not need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endParaRPr lang="en-GB" sz="1400" b="0" i="0" u="none" strike="noStrike" kern="1200" baseline="0" dirty="0" smtClean="0">
                        <a:solidFill>
                          <a:schemeClr val="dk1"/>
                        </a:solidFill>
                        <a:latin typeface="+mn-lt"/>
                        <a:ea typeface="+mn-ea"/>
                        <a:cs typeface="+mn-cs"/>
                      </a:endParaRPr>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R350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Total income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1" i="0" u="none" strike="noStrike" kern="1200" baseline="0" dirty="0" smtClean="0">
                          <a:solidFill>
                            <a:schemeClr val="dk1"/>
                          </a:solidFill>
                          <a:latin typeface="+mn-lt"/>
                          <a:ea typeface="+mn-ea"/>
                          <a:cs typeface="+mn-cs"/>
                        </a:rPr>
                        <a:t>A </a:t>
                      </a:r>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ZA" sz="1400" b="1" dirty="0" smtClean="0"/>
                        <a:t>B</a:t>
                      </a:r>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sp>
        <p:nvSpPr>
          <p:cNvPr id="20"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9.1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a:t>
            </a:r>
            <a:r>
              <a:rPr lang="en-ZA" altLang="en-US" dirty="0" smtClean="0">
                <a:sym typeface="+mn-ea"/>
              </a:rPr>
              <a:t>9.1 </a:t>
            </a:r>
            <a:r>
              <a:rPr lang="en-ZA" altLang="en-US" dirty="0">
                <a:sym typeface="+mn-ea"/>
              </a:rPr>
              <a:t>page </a:t>
            </a:r>
            <a:r>
              <a:rPr lang="en-ZA" altLang="en-US" dirty="0" smtClean="0">
                <a:sym typeface="+mn-ea"/>
              </a:rPr>
              <a:t>167 </a:t>
            </a:r>
            <a:r>
              <a:rPr lang="en-ZA" altLang="en-US" sz="2800" dirty="0" smtClean="0">
                <a:sym typeface="+mn-ea"/>
              </a:rPr>
              <a:t>continued ...</a:t>
            </a:r>
          </a:p>
        </p:txBody>
      </p:sp>
      <p:grpSp>
        <p:nvGrpSpPr>
          <p:cNvPr id="8" name="Group 7"/>
          <p:cNvGrpSpPr/>
          <p:nvPr/>
        </p:nvGrpSpPr>
        <p:grpSpPr>
          <a:xfrm>
            <a:off x="863600" y="1501366"/>
            <a:ext cx="7198724" cy="4404133"/>
            <a:chOff x="863600" y="2622793"/>
            <a:chExt cx="7198724" cy="4404133"/>
          </a:xfrm>
        </p:grpSpPr>
        <p:sp>
          <p:nvSpPr>
            <p:cNvPr id="10" name="Rectangle 9"/>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txBox="1"/>
            <p:nvPr/>
          </p:nvSpPr>
          <p:spPr>
            <a:xfrm>
              <a:off x="1471449" y="2893633"/>
              <a:ext cx="6289521"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600"/>
                </a:spcBef>
                <a:buAutoNum type="alphaLcParenR"/>
              </a:pPr>
              <a:endParaRPr lang="en-ZA" sz="2000" b="1" dirty="0" smtClean="0"/>
            </a:p>
            <a:p>
              <a:pPr marL="514350" indent="-514350">
                <a:spcBef>
                  <a:spcPts val="600"/>
                </a:spcBef>
                <a:buAutoNum type="alphaLcParenR"/>
              </a:pPr>
              <a:endParaRPr lang="en-ZA" sz="2000" b="1" dirty="0"/>
            </a:p>
            <a:p>
              <a:pPr marL="514350" indent="-514350">
                <a:spcBef>
                  <a:spcPts val="600"/>
                </a:spcBef>
                <a:buAutoNum type="alphaLcParenR"/>
              </a:pPr>
              <a:endParaRPr lang="en-ZA" sz="2000" b="1" dirty="0" smtClean="0"/>
            </a:p>
            <a:p>
              <a:pPr marL="514350" indent="-514350">
                <a:spcBef>
                  <a:spcPts val="600"/>
                </a:spcBef>
                <a:buAutoNum type="alphaLcParenR"/>
              </a:pPr>
              <a:endParaRPr lang="en-ZA" sz="2000" b="1" dirty="0"/>
            </a:p>
            <a:p>
              <a:pPr marL="514350" indent="-514350">
                <a:spcBef>
                  <a:spcPts val="600"/>
                </a:spcBef>
                <a:buAutoNum type="alphaLcParenR"/>
              </a:pPr>
              <a:endParaRPr lang="en-ZA" sz="2000" b="1" dirty="0" smtClean="0"/>
            </a:p>
            <a:p>
              <a:pPr marL="514350" indent="-514350">
                <a:spcBef>
                  <a:spcPts val="600"/>
                </a:spcBef>
                <a:buAutoNum type="alphaLcParenR"/>
              </a:pPr>
              <a:endParaRPr lang="en-ZA" sz="2000" b="1" dirty="0" smtClean="0"/>
            </a:p>
            <a:p>
              <a:pPr marL="514350" indent="-514350">
                <a:spcBef>
                  <a:spcPts val="600"/>
                </a:spcBef>
                <a:buAutoNum type="alphaLcParenR"/>
              </a:pPr>
              <a:endParaRPr lang="en-ZA" sz="2000" b="1" dirty="0"/>
            </a:p>
            <a:p>
              <a:pPr marL="354330" indent="-354330">
                <a:spcBef>
                  <a:spcPts val="600"/>
                </a:spcBef>
                <a:buFont typeface="+mj-lt"/>
                <a:buAutoNum type="alphaLcParenR" startAt="2"/>
              </a:pPr>
              <a:r>
                <a:rPr lang="en-ZA" sz="2000" dirty="0" smtClean="0"/>
                <a:t>Write </a:t>
              </a:r>
              <a:r>
                <a:rPr lang="en-ZA" sz="2000" dirty="0"/>
                <a:t>down: </a:t>
              </a:r>
            </a:p>
            <a:p>
              <a:pPr marL="0" indent="0">
                <a:spcBef>
                  <a:spcPts val="600"/>
                </a:spcBef>
                <a:buNone/>
                <a:tabLst>
                  <a:tab pos="541020" algn="l"/>
                </a:tabLst>
              </a:pPr>
              <a:r>
                <a:rPr lang="en-ZA" sz="2000" dirty="0"/>
                <a:t>	</a:t>
              </a:r>
              <a:r>
                <a:rPr lang="en-ZA" sz="2000" dirty="0" err="1"/>
                <a:t>i</a:t>
              </a:r>
              <a:r>
                <a:rPr lang="en-ZA" sz="2000" dirty="0"/>
                <a:t>)	 </a:t>
              </a:r>
              <a:r>
                <a:rPr lang="en-ZA" sz="2000" dirty="0" smtClean="0"/>
                <a:t>  the </a:t>
              </a:r>
              <a:r>
                <a:rPr lang="en-ZA" sz="2000" dirty="0"/>
                <a:t>fixed sources of income</a:t>
              </a:r>
            </a:p>
            <a:p>
              <a:pPr marL="0" indent="0" defTabSz="541020">
                <a:spcBef>
                  <a:spcPts val="600"/>
                </a:spcBef>
                <a:buNone/>
              </a:pPr>
              <a:r>
                <a:rPr lang="en-ZA" sz="2000" dirty="0"/>
                <a:t>	ii)	the variable sources of income</a:t>
              </a:r>
            </a:p>
            <a:p>
              <a:pPr marL="0" indent="0" defTabSz="541020">
                <a:spcBef>
                  <a:spcPts val="600"/>
                </a:spcBef>
                <a:buNone/>
              </a:pPr>
              <a:r>
                <a:rPr lang="en-ZA" sz="2000" dirty="0"/>
                <a:t>	iii)	the occasional sources of income.</a:t>
              </a:r>
            </a:p>
          </p:txBody>
        </p:sp>
      </p:grpSp>
      <p:grpSp>
        <p:nvGrpSpPr>
          <p:cNvPr id="12" name="Group 11"/>
          <p:cNvGrpSpPr/>
          <p:nvPr/>
        </p:nvGrpSpPr>
        <p:grpSpPr>
          <a:xfrm>
            <a:off x="352501" y="1592643"/>
            <a:ext cx="1029149" cy="955774"/>
            <a:chOff x="352501" y="2871461"/>
            <a:chExt cx="1525437" cy="1416679"/>
          </a:xfrm>
        </p:grpSpPr>
        <p:sp>
          <p:nvSpPr>
            <p:cNvPr id="13" name="Rectangle 12"/>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graphicFrame>
        <p:nvGraphicFramePr>
          <p:cNvPr id="19" name="Table 18"/>
          <p:cNvGraphicFramePr>
            <a:graphicFrameLocks noGrp="1"/>
          </p:cNvGraphicFramePr>
          <p:nvPr/>
        </p:nvGraphicFramePr>
        <p:xfrm>
          <a:off x="1652982" y="1875076"/>
          <a:ext cx="5926454" cy="2164080"/>
        </p:xfrm>
        <a:graphic>
          <a:graphicData uri="http://schemas.openxmlformats.org/drawingml/2006/table">
            <a:tbl>
              <a:tblPr firstRow="1" bandRow="1">
                <a:tableStyleId>{5C22544A-7EE6-4342-B048-85BDC9FD1C3A}</a:tableStyleId>
              </a:tblPr>
              <a:tblGrid>
                <a:gridCol w="3688832"/>
                <a:gridCol w="1106650"/>
                <a:gridCol w="1130972"/>
              </a:tblGrid>
              <a:tr h="254109">
                <a:tc>
                  <a:txBody>
                    <a:bodyPr/>
                    <a:lstStyle/>
                    <a:p>
                      <a:pPr algn="l"/>
                      <a:r>
                        <a:rPr lang="en-GB" sz="1600" b="1" i="0" u="none" strike="noStrike" kern="1200" baseline="0" dirty="0" smtClean="0">
                          <a:solidFill>
                            <a:schemeClr val="lt1"/>
                          </a:solidFill>
                          <a:latin typeface="+mn-lt"/>
                          <a:ea typeface="+mn-ea"/>
                          <a:cs typeface="+mn-cs"/>
                        </a:rPr>
                        <a:t>Source of income </a:t>
                      </a:r>
                      <a:endParaRPr lang="en-GB" sz="16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GB" sz="1600" b="1" i="0" u="none" strike="noStrike" kern="1200" baseline="0" dirty="0" smtClean="0">
                          <a:solidFill>
                            <a:schemeClr val="lt1"/>
                          </a:solidFill>
                          <a:latin typeface="+mn-lt"/>
                          <a:ea typeface="+mn-ea"/>
                          <a:cs typeface="+mn-cs"/>
                        </a:rPr>
                        <a:t>December </a:t>
                      </a:r>
                      <a:endParaRPr lang="en-GB" sz="16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January</a:t>
                      </a:r>
                      <a:endParaRPr lang="en-GB" sz="16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240735">
                <a:tc>
                  <a:txBody>
                    <a:bodyPr/>
                    <a:lstStyle/>
                    <a:p>
                      <a:r>
                        <a:rPr lang="en-GB" sz="1400" b="0" i="0" u="none" strike="noStrike" kern="1200" baseline="0" dirty="0" smtClean="0">
                          <a:solidFill>
                            <a:schemeClr val="dk1"/>
                          </a:solidFill>
                          <a:latin typeface="+mn-lt"/>
                          <a:ea typeface="+mn-ea"/>
                          <a:cs typeface="+mn-cs"/>
                        </a:rPr>
                        <a:t>Wages after deductions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R5 722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R3 654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Profit from baking and selling cakes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R650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R120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Child support maintenance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R800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R800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Christmas gift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1400" b="0" i="0" u="none" strike="noStrike" kern="1200" baseline="0" dirty="0" smtClean="0">
                          <a:solidFill>
                            <a:schemeClr val="dk1"/>
                          </a:solidFill>
                          <a:latin typeface="+mn-lt"/>
                          <a:ea typeface="+mn-ea"/>
                          <a:cs typeface="+mn-cs"/>
                        </a:rPr>
                        <a:t>R200 </a:t>
                      </a:r>
                      <a:endParaRPr lang="en-GB" sz="1400" dirty="0" smtClean="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Profit from selling a table she did not need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endParaRPr lang="en-GB" sz="1400" b="0" i="0" u="none" strike="noStrike" kern="1200" baseline="0" dirty="0" smtClean="0">
                        <a:solidFill>
                          <a:schemeClr val="dk1"/>
                        </a:solidFill>
                        <a:latin typeface="+mn-lt"/>
                        <a:ea typeface="+mn-ea"/>
                        <a:cs typeface="+mn-cs"/>
                      </a:endParaRPr>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R350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40735">
                <a:tc>
                  <a:txBody>
                    <a:bodyPr/>
                    <a:lstStyle/>
                    <a:p>
                      <a:r>
                        <a:rPr lang="en-GB" sz="1400" b="0" i="0" u="none" strike="noStrike" kern="1200" baseline="0" dirty="0" smtClean="0">
                          <a:solidFill>
                            <a:schemeClr val="dk1"/>
                          </a:solidFill>
                          <a:latin typeface="+mn-lt"/>
                          <a:ea typeface="+mn-ea"/>
                          <a:cs typeface="+mn-cs"/>
                        </a:rPr>
                        <a:t>Total income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GB" sz="1400" b="0" i="0" u="none" strike="noStrike" kern="1200" baseline="0" dirty="0" smtClean="0">
                          <a:solidFill>
                            <a:schemeClr val="dk1"/>
                          </a:solidFill>
                          <a:latin typeface="+mn-lt"/>
                          <a:ea typeface="+mn-ea"/>
                          <a:cs typeface="+mn-cs"/>
                        </a:rPr>
                        <a:t>A </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ZA" sz="1400" dirty="0" smtClean="0"/>
                        <a:t>B</a:t>
                      </a:r>
                      <a:endParaRPr lang="en-GB" sz="1400" dirty="0"/>
                    </a:p>
                  </a:txBody>
                  <a:tcPr>
                    <a:lnL w="38100" cap="flat" cmpd="sng" algn="ctr">
                      <a:solidFill>
                        <a:srgbClr val="9CCB45"/>
                      </a:solidFill>
                      <a:prstDash val="solid"/>
                      <a:round/>
                      <a:headEnd type="none" w="med" len="med"/>
                      <a:tailEnd type="none" w="med" len="med"/>
                    </a:lnL>
                    <a:lnR w="38100" cap="flat" cmpd="sng" algn="ctr">
                      <a:solidFill>
                        <a:srgbClr val="9CCB45"/>
                      </a:solidFill>
                      <a:prstDash val="solid"/>
                      <a:round/>
                      <a:headEnd type="none" w="med" len="med"/>
                      <a:tailEnd type="none" w="med" len="med"/>
                    </a:lnR>
                    <a:lnT w="38100" cap="flat" cmpd="sng" algn="ctr">
                      <a:solidFill>
                        <a:srgbClr val="9CCB45"/>
                      </a:solidFill>
                      <a:prstDash val="solid"/>
                      <a:round/>
                      <a:headEnd type="none" w="med" len="med"/>
                      <a:tailEnd type="none" w="med" len="med"/>
                    </a:lnT>
                    <a:lnB w="38100" cap="flat" cmpd="sng" algn="ctr">
                      <a:solidFill>
                        <a:srgbClr val="9CCB45"/>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sp>
        <p:nvSpPr>
          <p:cNvPr id="15" name="Text Placeholder 3"/>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9.1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1877</Words>
  <Application>Microsoft Office PowerPoint</Application>
  <PresentationFormat>On-screen Show (4:3)</PresentationFormat>
  <Paragraphs>353</Paragraphs>
  <Slides>37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Presentation2</vt:lpstr>
      <vt:lpstr>Mathematical Literacy</vt:lpstr>
      <vt:lpstr>Managing your finances with confidence</vt:lpstr>
      <vt:lpstr>Overview</vt:lpstr>
      <vt:lpstr>Income</vt:lpstr>
      <vt:lpstr>Fixed Income</vt:lpstr>
      <vt:lpstr>Variable Income</vt:lpstr>
      <vt:lpstr>Occasional Income</vt:lpstr>
      <vt:lpstr>Example 9.1 page 167</vt:lpstr>
      <vt:lpstr>Example 9.1 page 167 continued ...</vt:lpstr>
      <vt:lpstr>Example 9.1 page 167 continued ...</vt:lpstr>
      <vt:lpstr>PowerPoint Presentation</vt:lpstr>
      <vt:lpstr>Expenses</vt:lpstr>
      <vt:lpstr>Expenses continued ...</vt:lpstr>
      <vt:lpstr>Fixed Expenses</vt:lpstr>
      <vt:lpstr>Variable Expenses</vt:lpstr>
      <vt:lpstr>Occasional Expenses</vt:lpstr>
      <vt:lpstr>Example 9.2 page 169</vt:lpstr>
      <vt:lpstr>Example 9.2 page 169 continued ...</vt:lpstr>
      <vt:lpstr>Example 9.2 page 169 continued ...</vt:lpstr>
      <vt:lpstr>Example 9.2 page 169 continued ...</vt:lpstr>
      <vt:lpstr>PowerPoint Presentation</vt:lpstr>
      <vt:lpstr>Saving money and budgeting</vt:lpstr>
      <vt:lpstr>Saving</vt:lpstr>
      <vt:lpstr>Interest</vt:lpstr>
      <vt:lpstr>Interest continued ...</vt:lpstr>
      <vt:lpstr>Example 9.4 page 174</vt:lpstr>
      <vt:lpstr>Example 9.4 page 174 continued ...</vt:lpstr>
      <vt:lpstr>Example 9.4 page 174 continued ...</vt:lpstr>
      <vt:lpstr>Budgeting</vt:lpstr>
      <vt:lpstr>Example 9.5 page 175</vt:lpstr>
      <vt:lpstr>Example 9.5 page 175 continued ...</vt:lpstr>
      <vt:lpstr>Example 9.5 page 175 continued ...</vt:lpstr>
      <vt:lpstr>Projected and actual expenses</vt:lpstr>
      <vt:lpstr>Example 9.8 page 178 Unit 9.3</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587</cp:revision>
  <dcterms:created xsi:type="dcterms:W3CDTF">2017-08-15T07:49:00Z</dcterms:created>
  <dcterms:modified xsi:type="dcterms:W3CDTF">2017-12-01T12:08:52Z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