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391" r:id="rId4"/>
    <p:sldId id="335" r:id="rId5"/>
    <p:sldId id="380" r:id="rId6"/>
    <p:sldId id="368" r:id="rId7"/>
    <p:sldId id="394" r:id="rId8"/>
    <p:sldId id="369" r:id="rId9"/>
    <p:sldId id="395" r:id="rId10"/>
    <p:sldId id="402" r:id="rId11"/>
    <p:sldId id="403" r:id="rId12"/>
    <p:sldId id="372" r:id="rId13"/>
    <p:sldId id="373" r:id="rId14"/>
    <p:sldId id="374" r:id="rId15"/>
    <p:sldId id="375" r:id="rId16"/>
    <p:sldId id="398" r:id="rId17"/>
    <p:sldId id="376" r:id="rId18"/>
    <p:sldId id="298" r:id="rId19"/>
    <p:sldId id="400" r:id="rId20"/>
    <p:sldId id="378" r:id="rId21"/>
    <p:sldId id="377" r:id="rId22"/>
    <p:sldId id="357" r:id="rId23"/>
    <p:sldId id="381" r:id="rId24"/>
    <p:sldId id="382" r:id="rId25"/>
    <p:sldId id="401" r:id="rId26"/>
    <p:sldId id="385" r:id="rId27"/>
    <p:sldId id="386" r:id="rId28"/>
    <p:sldId id="384" r:id="rId29"/>
    <p:sldId id="405" r:id="rId30"/>
    <p:sldId id="404" r:id="rId31"/>
    <p:sldId id="387" r:id="rId32"/>
    <p:sldId id="390" r:id="rId33"/>
    <p:sldId id="406"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58">
          <p15:clr>
            <a:srgbClr val="A4A3A4"/>
          </p15:clr>
        </p15:guide>
        <p15:guide id="2" pos="2653">
          <p15:clr>
            <a:srgbClr val="A4A3A4"/>
          </p15:clr>
        </p15:guide>
        <p15:guide id="3" pos="612">
          <p15:clr>
            <a:srgbClr val="A4A3A4"/>
          </p15:clr>
        </p15:guide>
        <p15:guide id="4" orient="horz" pos="1321">
          <p15:clr>
            <a:srgbClr val="A4A3A4"/>
          </p15:clr>
        </p15:guide>
        <p15:guide id="5" orient="horz" pos="3430">
          <p15:clr>
            <a:srgbClr val="A4A3A4"/>
          </p15:clr>
        </p15:guide>
        <p15:guide id="6" orient="horz" pos="2319">
          <p15:clr>
            <a:srgbClr val="A4A3A4"/>
          </p15:clr>
        </p15:guide>
        <p15:guide id="7"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9495"/>
    <a:srgbClr val="4BB3B5"/>
    <a:srgbClr val="9DCC47"/>
    <a:srgbClr val="A0B775"/>
    <a:srgbClr val="B1D35B"/>
    <a:srgbClr val="AACF4D"/>
    <a:srgbClr val="B8D76B"/>
    <a:srgbClr val="CAE18F"/>
    <a:srgbClr val="BDDA73"/>
    <a:srgbClr val="B4DB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29" autoAdjust="0"/>
    <p:restoredTop sz="94660"/>
  </p:normalViewPr>
  <p:slideViewPr>
    <p:cSldViewPr snapToGrid="0">
      <p:cViewPr varScale="1">
        <p:scale>
          <a:sx n="71" d="100"/>
          <a:sy n="71" d="100"/>
        </p:scale>
        <p:origin x="1314" y="54"/>
      </p:cViewPr>
      <p:guideLst>
        <p:guide orient="horz" pos="958"/>
        <p:guide pos="2653"/>
        <p:guide pos="612"/>
        <p:guide orient="horz" pos="1321"/>
        <p:guide orient="horz" pos="3430"/>
        <p:guide orient="horz" pos="2319"/>
        <p:guide orient="horz" pos="216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ook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1676398"/>
            <a:ext cx="7915274" cy="2114552"/>
          </a:xfrm>
          <a:prstGeom prst="rect">
            <a:avLst/>
          </a:prstGeom>
        </p:spPr>
        <p:txBody>
          <a:bodyPr anchor="b">
            <a:normAutofit/>
          </a:bodyPr>
          <a:lstStyle>
            <a:lvl1pPr algn="ctr">
              <a:defRPr sz="7200" b="1">
                <a:latin typeface="+mn-lt"/>
              </a:defRPr>
            </a:lvl1pPr>
          </a:lstStyle>
          <a:p>
            <a:r>
              <a:rPr lang="en-US" dirty="0"/>
              <a:t>Book title</a:t>
            </a:r>
          </a:p>
        </p:txBody>
      </p:sp>
      <p:sp>
        <p:nvSpPr>
          <p:cNvPr id="3" name="Subtitle 2"/>
          <p:cNvSpPr>
            <a:spLocks noGrp="1"/>
          </p:cNvSpPr>
          <p:nvPr>
            <p:ph type="subTitle" idx="1" hasCustomPrompt="1"/>
          </p:nvPr>
        </p:nvSpPr>
        <p:spPr>
          <a:xfrm>
            <a:off x="381001" y="3952877"/>
            <a:ext cx="7915274" cy="1495425"/>
          </a:xfrm>
          <a:prstGeom prst="rect">
            <a:avLst/>
          </a:prstGeom>
        </p:spPr>
        <p:txBody>
          <a:bodyPr>
            <a:normAutofit/>
          </a:bodyPr>
          <a:lstStyle>
            <a:lvl1pPr marL="0" indent="0" algn="ctr">
              <a:buNone/>
              <a:defRPr sz="4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Level</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ook titl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692" y="425709"/>
            <a:ext cx="3635892" cy="1033709"/>
          </a:xfrm>
          <a:prstGeom prst="rect">
            <a:avLst/>
          </a:prstGeom>
        </p:spPr>
      </p:pic>
      <p:sp>
        <p:nvSpPr>
          <p:cNvPr id="4" name="TextBox 3"/>
          <p:cNvSpPr txBox="1"/>
          <p:nvPr userDrawn="1"/>
        </p:nvSpPr>
        <p:spPr>
          <a:xfrm>
            <a:off x="687354" y="2710438"/>
            <a:ext cx="7264468" cy="3293209"/>
          </a:xfrm>
          <a:prstGeom prst="rect">
            <a:avLst/>
          </a:prstGeom>
          <a:noFill/>
        </p:spPr>
        <p:txBody>
          <a:bodyPr wrap="square" rtlCol="0">
            <a:spAutoFit/>
          </a:bodyPr>
          <a:lstStyle/>
          <a:p>
            <a:pPr algn="ctr"/>
            <a:r>
              <a:rPr lang="en-ZA" sz="1600" kern="1200" dirty="0" smtClean="0">
                <a:solidFill>
                  <a:schemeClr val="tx1"/>
                </a:solidFill>
                <a:effectLst/>
                <a:latin typeface="+mn-lt"/>
                <a:ea typeface="+mn-ea"/>
                <a:cs typeface="+mn-cs"/>
              </a:rPr>
              <a:t>This PowerPoint Presentation has been developed by Macmillan Education South Africa (Pty) Ltd. </a:t>
            </a:r>
          </a:p>
          <a:p>
            <a:pPr algn="ctr"/>
            <a:r>
              <a:rPr lang="en-ZA" sz="1600" kern="1200" dirty="0" smtClean="0">
                <a:solidFill>
                  <a:schemeClr val="tx1"/>
                </a:solidFill>
                <a:effectLst/>
                <a:latin typeface="+mn-lt"/>
                <a:ea typeface="+mn-ea"/>
                <a:cs typeface="+mn-cs"/>
              </a:rPr>
              <a:t>All texts, images, videos, animations, audio and vector simulations contained in the slides are property of Macmillan South Africa. Reproducing, reselling and redistributing this material without the written permission of Macmillan South Africa is prohibited.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Lecturers are granted permission to: (</a:t>
            </a:r>
            <a:r>
              <a:rPr lang="en-ZA" sz="1600" kern="1200" dirty="0" err="1" smtClean="0">
                <a:solidFill>
                  <a:schemeClr val="tx1"/>
                </a:solidFill>
                <a:effectLst/>
                <a:latin typeface="+mn-lt"/>
                <a:ea typeface="+mn-ea"/>
                <a:cs typeface="+mn-cs"/>
              </a:rPr>
              <a:t>i</a:t>
            </a:r>
            <a:r>
              <a:rPr lang="en-ZA" sz="1600" kern="1200" dirty="0" smtClean="0">
                <a:solidFill>
                  <a:schemeClr val="tx1"/>
                </a:solidFill>
                <a:effectLst/>
                <a:latin typeface="+mn-lt"/>
                <a:ea typeface="+mn-ea"/>
                <a:cs typeface="+mn-cs"/>
              </a:rPr>
              <a:t>) modify the slides by adding and removing content; (ii) print copies of the presentation; and (iii) download and save the slides to a computer or local server.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Nothing in this copyright notice constitutes permission to assert or imply that your use of the materials is sponsored or endorsed by Macmillan South Africa. </a:t>
            </a:r>
            <a:endParaRPr lang="en-ZA" sz="1600" dirty="0"/>
          </a:p>
        </p:txBody>
      </p:sp>
      <p:cxnSp>
        <p:nvCxnSpPr>
          <p:cNvPr id="7" name="Straight Connector 6"/>
          <p:cNvCxnSpPr/>
          <p:nvPr userDrawn="1"/>
        </p:nvCxnSpPr>
        <p:spPr>
          <a:xfrm>
            <a:off x="2809457" y="2464904"/>
            <a:ext cx="2880000" cy="0"/>
          </a:xfrm>
          <a:prstGeom prst="line">
            <a:avLst/>
          </a:prstGeom>
          <a:ln w="76200">
            <a:solidFill>
              <a:srgbClr val="BDDA73"/>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userDrawn="1"/>
        </p:nvSpPr>
        <p:spPr>
          <a:xfrm>
            <a:off x="980662" y="1590261"/>
            <a:ext cx="6688369" cy="830997"/>
          </a:xfrm>
          <a:prstGeom prst="rect">
            <a:avLst/>
          </a:prstGeom>
          <a:noFill/>
        </p:spPr>
        <p:txBody>
          <a:bodyPr wrap="none" rtlCol="0">
            <a:spAutoFit/>
          </a:bodyPr>
          <a:lstStyle/>
          <a:p>
            <a:r>
              <a:rPr lang="en-ZA" sz="4800" b="1" dirty="0" smtClean="0"/>
              <a:t>TERMS AND CONDITIONS</a:t>
            </a:r>
            <a:endParaRPr lang="en-ZA" sz="4800" b="1" dirty="0"/>
          </a:p>
        </p:txBody>
      </p:sp>
    </p:spTree>
    <p:custDataLst>
      <p:tags r:id="rId1"/>
    </p:custDataLst>
    <p:extLst>
      <p:ext uri="{BB962C8B-B14F-4D97-AF65-F5344CB8AC3E}">
        <p14:creationId xmlns:p14="http://schemas.microsoft.com/office/powerpoint/2010/main" val="403552984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pos="272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opic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6600" b="1">
                <a:latin typeface="+mn-lt"/>
              </a:defRPr>
            </a:lvl1pPr>
          </a:lstStyle>
          <a:p>
            <a:r>
              <a:rPr lang="en-US" dirty="0" smtClean="0"/>
              <a:t>Topic title</a:t>
            </a:r>
            <a:endParaRPr lang="en-US" dirty="0"/>
          </a:p>
        </p:txBody>
      </p:sp>
      <p:sp>
        <p:nvSpPr>
          <p:cNvPr id="4"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4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Topic number</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Modul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5400" b="1">
                <a:latin typeface="+mn-lt"/>
              </a:defRPr>
            </a:lvl1pPr>
          </a:lstStyle>
          <a:p>
            <a:r>
              <a:rPr lang="en-US" dirty="0"/>
              <a:t>Module title</a:t>
            </a:r>
          </a:p>
        </p:txBody>
      </p:sp>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ummative assessm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p:nvSpPr>
        <p:spPr>
          <a:xfrm>
            <a:off x="403411" y="1405577"/>
            <a:ext cx="7892863" cy="2400657"/>
          </a:xfrm>
          <a:prstGeom prst="rect">
            <a:avLst/>
          </a:prstGeom>
          <a:noFill/>
        </p:spPr>
        <p:txBody>
          <a:bodyPr wrap="square" rtlCol="0">
            <a:spAutoFit/>
          </a:bodyPr>
          <a:lstStyle/>
          <a:p>
            <a:pPr defTabSz="457200"/>
            <a:endParaRPr lang="en-US" sz="5000" dirty="0">
              <a:solidFill>
                <a:prstClr val="black"/>
              </a:solidFill>
            </a:endParaRPr>
          </a:p>
          <a:p>
            <a:pPr defTabSz="457200"/>
            <a:endParaRPr lang="en-US" sz="5000" dirty="0" smtClean="0">
              <a:solidFill>
                <a:prstClr val="black"/>
              </a:solidFill>
            </a:endParaRPr>
          </a:p>
          <a:p>
            <a:pPr defTabSz="457200"/>
            <a:r>
              <a:rPr lang="en-US" sz="4800" b="1" dirty="0" smtClean="0">
                <a:solidFill>
                  <a:prstClr val="black"/>
                </a:solidFill>
              </a:rPr>
              <a:t>Summative </a:t>
            </a:r>
            <a:r>
              <a:rPr lang="en-US" sz="4800" b="1" dirty="0">
                <a:solidFill>
                  <a:prstClr val="black"/>
                </a:solidFill>
              </a:rPr>
              <a:t>assessment</a:t>
            </a:r>
            <a:endParaRPr lang="en-GB" sz="4800" b="1" dirty="0">
              <a:solidFill>
                <a:prstClr val="black"/>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activit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7"/>
            <a:ext cx="7910513" cy="479206"/>
          </a:xfrm>
          <a:prstGeom prst="rect">
            <a:avLst/>
          </a:prstGeom>
        </p:spPr>
        <p:txBody>
          <a:bodyPr>
            <a:normAutofit/>
          </a:bodyPr>
          <a:lstStyle>
            <a:lvl1pPr marL="0" indent="0" algn="l">
              <a:buNone/>
              <a:defRPr sz="3000" b="1" baseline="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4" name="Content Placeholder 3"/>
          <p:cNvSpPr>
            <a:spLocks noGrp="1"/>
          </p:cNvSpPr>
          <p:nvPr>
            <p:ph sz="quarter" idx="10" hasCustomPrompt="1"/>
          </p:nvPr>
        </p:nvSpPr>
        <p:spPr>
          <a:xfrm>
            <a:off x="392595" y="3262376"/>
            <a:ext cx="8051800" cy="870712"/>
          </a:xfrm>
          <a:prstGeom prst="rect">
            <a:avLst/>
          </a:prstGeom>
        </p:spPr>
        <p:txBody>
          <a:bodyPr>
            <a:normAutofit/>
          </a:bodyPr>
          <a:lstStyle>
            <a:lvl1pPr marL="0" indent="0" algn="l" defTabSz="457200" rtl="0" eaLnBrk="1" latinLnBrk="0" hangingPunct="1">
              <a:buNone/>
              <a:defRPr lang="en-US" sz="4800" b="1" kern="1200" dirty="0">
                <a:solidFill>
                  <a:schemeClr val="tx1"/>
                </a:solidFill>
                <a:latin typeface="+mn-lt"/>
                <a:ea typeface="+mn-ea"/>
                <a:cs typeface="+mn-cs"/>
              </a:defRPr>
            </a:lvl1pPr>
          </a:lstStyle>
          <a:p>
            <a:pPr lvl="0"/>
            <a:r>
              <a:rPr lang="en-US" dirty="0" smtClean="0"/>
              <a:t>Learning activity number</a:t>
            </a:r>
            <a:endParaRPr lang="en-US" dirty="0"/>
          </a:p>
        </p:txBody>
      </p:sp>
      <p:sp>
        <p:nvSpPr>
          <p:cNvPr id="7" name="Text Placeholder 2"/>
          <p:cNvSpPr txBox="1"/>
          <p:nvPr userDrawn="1"/>
        </p:nvSpPr>
        <p:spPr>
          <a:xfrm>
            <a:off x="385763" y="4440022"/>
            <a:ext cx="7910513" cy="550427"/>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ZA" sz="1800" b="0" dirty="0">
              <a:solidFill>
                <a:schemeClr val="tx1"/>
              </a:solidFill>
            </a:endParaRPr>
          </a:p>
        </p:txBody>
      </p:sp>
      <p:sp>
        <p:nvSpPr>
          <p:cNvPr id="9" name="Text Placeholder 2"/>
          <p:cNvSpPr>
            <a:spLocks noGrp="1"/>
          </p:cNvSpPr>
          <p:nvPr>
            <p:ph type="body" idx="11" hasCustomPrompt="1"/>
          </p:nvPr>
        </p:nvSpPr>
        <p:spPr>
          <a:xfrm>
            <a:off x="392595" y="4475632"/>
            <a:ext cx="7910513" cy="479206"/>
          </a:xfrm>
          <a:prstGeom prst="rect">
            <a:avLst/>
          </a:prstGeom>
        </p:spPr>
        <p:txBody>
          <a:bodyPr>
            <a:normAutofit/>
          </a:bodyPr>
          <a:lstStyle>
            <a:lvl1pPr marL="0" indent="0" algn="l">
              <a:buNone/>
              <a:defRPr sz="1700" b="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1464" y="439031"/>
            <a:ext cx="1722045" cy="2484000"/>
          </a:xfrm>
          <a:prstGeom prst="rect">
            <a:avLst/>
          </a:prstGeom>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417320"/>
            <a:ext cx="7905750" cy="720724"/>
          </a:xfrm>
          <a:prstGeom prst="rect">
            <a:avLst/>
          </a:prstGeom>
        </p:spPr>
        <p:txBody>
          <a:bodyPr/>
          <a:lstStyle>
            <a:lvl1pPr>
              <a:defRPr sz="36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99289" y="1456828"/>
            <a:ext cx="7905751" cy="4485323"/>
          </a:xfrm>
          <a:prstGeom prst="rect">
            <a:avLst/>
          </a:prstGeom>
        </p:spPr>
        <p:txBody>
          <a:bodyPr/>
          <a:lstStyle>
            <a:lvl1pPr>
              <a:defRPr sz="2000"/>
            </a:lvl1pPr>
            <a:lvl2pPr>
              <a:defRPr sz="1800"/>
            </a:lvl2pPr>
            <a:lvl3pPr>
              <a:defRPr sz="1600"/>
            </a:lvl3pPr>
            <a:lvl4pPr>
              <a:defRPr sz="1400"/>
            </a:lvl4pPr>
            <a:lvl5pPr>
              <a:defRPr sz="1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5"/>
          <p:cNvSpPr>
            <a:spLocks noGrp="1"/>
          </p:cNvSpPr>
          <p:nvPr>
            <p:ph type="body" sz="quarter" idx="10"/>
          </p:nvPr>
        </p:nvSpPr>
        <p:spPr>
          <a:xfrm>
            <a:off x="381000" y="951777"/>
            <a:ext cx="7905751" cy="301871"/>
          </a:xfrm>
          <a:prstGeom prst="rect">
            <a:avLst/>
          </a:prstGeom>
        </p:spPr>
        <p:txBody>
          <a:bodyPr/>
          <a:lstStyle>
            <a:lvl1pPr marL="0" indent="0">
              <a:buNone/>
              <a:defRPr sz="2000" b="1">
                <a:solidFill>
                  <a:schemeClr val="bg1">
                    <a:lumMod val="50000"/>
                  </a:schemeClr>
                </a:solidFill>
              </a:defRPr>
            </a:lvl1pPr>
          </a:lstStyle>
          <a:p>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381001" y="417320"/>
            <a:ext cx="7905750" cy="720724"/>
          </a:xfrm>
          <a:prstGeom prst="rect">
            <a:avLst/>
          </a:prstGeom>
        </p:spPr>
        <p:txBody>
          <a:bodyPr/>
          <a:lstStyle>
            <a:lvl1pPr>
              <a:defRPr sz="3600" b="1">
                <a:latin typeface="+mn-lt"/>
              </a:defRPr>
            </a:lvl1pPr>
          </a:lstStyle>
          <a:p>
            <a:r>
              <a:rPr lang="en-US" dirty="0" smtClean="0"/>
              <a:t>Click to edit Master title style</a:t>
            </a:r>
            <a:endParaRPr lang="en-US" dirty="0"/>
          </a:p>
        </p:txBody>
      </p:sp>
      <p:sp>
        <p:nvSpPr>
          <p:cNvPr id="7" name="Content Placeholder 2"/>
          <p:cNvSpPr>
            <a:spLocks noGrp="1"/>
          </p:cNvSpPr>
          <p:nvPr>
            <p:ph idx="1"/>
          </p:nvPr>
        </p:nvSpPr>
        <p:spPr>
          <a:xfrm>
            <a:off x="381000" y="2416052"/>
            <a:ext cx="7905751" cy="3300551"/>
          </a:xfrm>
          <a:prstGeom prst="rect">
            <a:avLst/>
          </a:prstGeom>
        </p:spPr>
        <p:txBody>
          <a:bodyPr/>
          <a:lstStyle>
            <a:lvl1pPr>
              <a:defRPr sz="2000"/>
            </a:lvl1pPr>
            <a:lvl2pPr>
              <a:defRPr sz="1800"/>
            </a:lvl2pPr>
            <a:lvl3pPr>
              <a:defRPr sz="1600"/>
            </a:lvl3pPr>
            <a:lvl4pPr>
              <a:defRPr sz="1400"/>
            </a:lvl4pPr>
            <a:lvl5pPr>
              <a:defRPr sz="1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5"/>
          <p:cNvSpPr>
            <a:spLocks noGrp="1"/>
          </p:cNvSpPr>
          <p:nvPr>
            <p:ph type="body" sz="quarter" idx="10"/>
          </p:nvPr>
        </p:nvSpPr>
        <p:spPr>
          <a:xfrm>
            <a:off x="381000" y="951777"/>
            <a:ext cx="7905751" cy="301871"/>
          </a:xfrm>
          <a:prstGeom prst="rect">
            <a:avLst/>
          </a:prstGeom>
        </p:spPr>
        <p:txBody>
          <a:bodyPr/>
          <a:lstStyle>
            <a:lvl1pPr marL="0" indent="0">
              <a:buNone/>
              <a:defRPr sz="2000" b="1">
                <a:solidFill>
                  <a:schemeClr val="bg1">
                    <a:lumMod val="50000"/>
                  </a:schemeClr>
                </a:solidFill>
              </a:defRPr>
            </a:lvl1pPr>
          </a:lstStyle>
          <a:p>
            <a:endParaRPr lang="en-US" dirty="0"/>
          </a:p>
        </p:txBody>
      </p:sp>
      <p:sp>
        <p:nvSpPr>
          <p:cNvPr id="9" name="Rectangle 8"/>
          <p:cNvSpPr/>
          <p:nvPr userDrawn="1"/>
        </p:nvSpPr>
        <p:spPr>
          <a:xfrm>
            <a:off x="381000" y="1456532"/>
            <a:ext cx="7905751" cy="748169"/>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0" name="TextBox 9"/>
          <p:cNvSpPr txBox="1"/>
          <p:nvPr userDrawn="1"/>
        </p:nvSpPr>
        <p:spPr>
          <a:xfrm>
            <a:off x="653696" y="1625133"/>
            <a:ext cx="7144583" cy="400110"/>
          </a:xfrm>
          <a:prstGeom prst="rect">
            <a:avLst/>
          </a:prstGeom>
          <a:noFill/>
        </p:spPr>
        <p:txBody>
          <a:bodyPr wrap="square" rtlCol="0">
            <a:spAutoFit/>
          </a:bodyPr>
          <a:lstStyle/>
          <a:p>
            <a:endParaRPr lang="en-ZA" altLang="en-US" sz="2000" dirty="0">
              <a:sym typeface="+mn-ea"/>
            </a:endParaRPr>
          </a:p>
        </p:txBody>
      </p:sp>
      <p:sp>
        <p:nvSpPr>
          <p:cNvPr id="11" name="Content Placeholder 2"/>
          <p:cNvSpPr txBox="1"/>
          <p:nvPr userDrawn="1"/>
        </p:nvSpPr>
        <p:spPr>
          <a:xfrm>
            <a:off x="7159861" y="1996818"/>
            <a:ext cx="582168" cy="521398"/>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6000" b="1" i="1" dirty="0" smtClean="0">
                <a:solidFill>
                  <a:srgbClr val="64AFA8"/>
                </a:solidFill>
              </a:rPr>
              <a:t>” </a:t>
            </a:r>
            <a:endParaRPr lang="en-GB" sz="6000" b="1" i="1" dirty="0">
              <a:solidFill>
                <a:srgbClr val="64AFA8"/>
              </a:solidFill>
            </a:endParaRPr>
          </a:p>
        </p:txBody>
      </p:sp>
      <p:sp>
        <p:nvSpPr>
          <p:cNvPr id="12" name="Text Placeholder 5"/>
          <p:cNvSpPr>
            <a:spLocks noGrp="1"/>
          </p:cNvSpPr>
          <p:nvPr>
            <p:ph type="body" sz="quarter" idx="11"/>
          </p:nvPr>
        </p:nvSpPr>
        <p:spPr>
          <a:xfrm>
            <a:off x="474133" y="1625133"/>
            <a:ext cx="7730067" cy="400110"/>
          </a:xfrm>
          <a:prstGeom prst="rect">
            <a:avLst/>
          </a:prstGeom>
        </p:spPr>
        <p:txBody>
          <a:bodyPr/>
          <a:lstStyle>
            <a:lvl1pPr marL="0" indent="0">
              <a:buNone/>
              <a:defRPr sz="2000" b="0">
                <a:solidFill>
                  <a:schemeClr val="tx1"/>
                </a:solidFill>
              </a:defRPr>
            </a:lvl1p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81001" y="417320"/>
            <a:ext cx="7905750" cy="720724"/>
          </a:xfrm>
          <a:prstGeom prst="rect">
            <a:avLst/>
          </a:prstGeom>
        </p:spPr>
        <p:txBody>
          <a:bodyPr/>
          <a:lstStyle/>
          <a:p>
            <a:r>
              <a:rPr lang="en-ZA" sz="3600" b="1" dirty="0" smtClean="0">
                <a:latin typeface="+mn-lt"/>
              </a:rPr>
              <a:t>Overview</a:t>
            </a:r>
            <a:endParaRPr lang="en-GB" sz="3600" b="1" dirty="0">
              <a:latin typeface="+mn-lt"/>
            </a:endParaRPr>
          </a:p>
        </p:txBody>
      </p:sp>
      <p:sp>
        <p:nvSpPr>
          <p:cNvPr id="6" name="Content Placeholder 2"/>
          <p:cNvSpPr>
            <a:spLocks noGrp="1"/>
          </p:cNvSpPr>
          <p:nvPr>
            <p:ph idx="1" hasCustomPrompt="1"/>
          </p:nvPr>
        </p:nvSpPr>
        <p:spPr>
          <a:xfrm>
            <a:off x="399289" y="1135083"/>
            <a:ext cx="7905751" cy="4485323"/>
          </a:xfrm>
          <a:prstGeom prst="rect">
            <a:avLst/>
          </a:prstGeom>
        </p:spPr>
        <p:txBody>
          <a:bodyPr/>
          <a:lstStyle>
            <a:lvl1pPr>
              <a:defRPr sz="2000"/>
            </a:lvl1pPr>
          </a:lstStyle>
          <a:p>
            <a:r>
              <a:rPr lang="en-ZA" dirty="0"/>
              <a:t>Estimating length, mass, volume and temperature</a:t>
            </a:r>
          </a:p>
          <a:p>
            <a:r>
              <a:rPr lang="en-ZA" altLang="en-GB" dirty="0"/>
              <a:t>Using measuring instruments accurately</a:t>
            </a: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1" y="1285875"/>
            <a:ext cx="7905751" cy="489108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8424000" y="2"/>
            <a:ext cx="720000" cy="68518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8" name="Rectangle 7"/>
          <p:cNvSpPr/>
          <p:nvPr/>
        </p:nvSpPr>
        <p:spPr>
          <a:xfrm>
            <a:off x="0" y="6324794"/>
            <a:ext cx="9144000" cy="540000"/>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9" name="Rectangle 8"/>
          <p:cNvSpPr/>
          <p:nvPr/>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white"/>
              </a:solidFill>
            </a:endParaRPr>
          </a:p>
        </p:txBody>
      </p:sp>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sp>
        <p:nvSpPr>
          <p:cNvPr id="11" name="TextBox 10"/>
          <p:cNvSpPr txBox="1"/>
          <p:nvPr userDrawn="1"/>
        </p:nvSpPr>
        <p:spPr>
          <a:xfrm>
            <a:off x="54553" y="6371015"/>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Maths Lit NQF Level 2</a:t>
            </a:r>
            <a:endParaRPr lang="en-ZA" sz="2400" b="1" dirty="0">
              <a:solidFill>
                <a:prstClr val="white"/>
              </a:solidFill>
            </a:endParaRPr>
          </a:p>
        </p:txBody>
      </p:sp>
      <p:pic>
        <p:nvPicPr>
          <p:cNvPr id="12" name="Picture 11"/>
          <p:cNvPicPr>
            <a:picLocks noChangeAspect="1"/>
          </p:cNvPicPr>
          <p:nvPr userDrawn="1"/>
        </p:nvPicPr>
        <p:blipFill rotWithShape="1">
          <a:blip r:embed="rId13" cstate="print">
            <a:extLst>
              <a:ext uri="{28A0092B-C50C-407E-A947-70E740481C1C}">
                <a14:useLocalDpi xmlns:a14="http://schemas.microsoft.com/office/drawing/2010/main" val="0"/>
              </a:ext>
            </a:extLst>
          </a:blip>
          <a:srcRect t="6546" r="13299"/>
          <a:stretch>
            <a:fillRect/>
          </a:stretch>
        </p:blipFill>
        <p:spPr>
          <a:xfrm>
            <a:off x="8419326" y="5622383"/>
            <a:ext cx="724674" cy="69542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tiff"/><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40.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tif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1.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6.xml"/><Relationship Id="rId4" Type="http://schemas.openxmlformats.org/officeDocument/2006/relationships/image" Target="../media/image8.tiff"/></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tiff"/></Relationships>
</file>

<file path=ppt/slides/_rels/slide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6.xml"/><Relationship Id="rId4" Type="http://schemas.openxmlformats.org/officeDocument/2006/relationships/image" Target="../media/image1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ZA" sz="6600" dirty="0"/>
              <a:t>Mathematical Literacy</a:t>
            </a:r>
            <a:endParaRPr lang="en-GB" sz="6600" dirty="0"/>
          </a:p>
        </p:txBody>
      </p:sp>
      <p:sp>
        <p:nvSpPr>
          <p:cNvPr id="3" name="Subtitle 2"/>
          <p:cNvSpPr>
            <a:spLocks noGrp="1"/>
          </p:cNvSpPr>
          <p:nvPr>
            <p:ph type="subTitle" idx="1"/>
          </p:nvPr>
        </p:nvSpPr>
        <p:spPr/>
        <p:txBody>
          <a:bodyPr/>
          <a:lstStyle/>
          <a:p>
            <a:r>
              <a:rPr lang="en-ZA" dirty="0" smtClean="0"/>
              <a:t>NQF 2</a:t>
            </a:r>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Odule M5 Slide 7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03022" y="1650388"/>
            <a:ext cx="6109305" cy="4320000"/>
          </a:xfrm>
          <a:prstGeom prst="rect">
            <a:avLst/>
          </a:prstGeom>
        </p:spPr>
      </p:pic>
      <p:sp>
        <p:nvSpPr>
          <p:cNvPr id="5" name="Rectangle 4"/>
          <p:cNvSpPr/>
          <p:nvPr/>
        </p:nvSpPr>
        <p:spPr>
          <a:xfrm>
            <a:off x="131064" y="1346461"/>
            <a:ext cx="8058151" cy="478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p>
            <a:r>
              <a:rPr lang="en-ZA" dirty="0" smtClean="0"/>
              <a:t>Example 5.1 a)</a:t>
            </a:r>
            <a:r>
              <a:rPr lang="en-ZA" dirty="0"/>
              <a:t/>
            </a:r>
            <a:br>
              <a:rPr lang="en-ZA" dirty="0"/>
            </a:br>
            <a:r>
              <a:rPr lang="en-ZA" sz="1800" dirty="0">
                <a:solidFill>
                  <a:schemeClr val="bg1">
                    <a:lumMod val="65000"/>
                  </a:schemeClr>
                </a:solidFill>
              </a:rPr>
              <a:t>Unit 5</a:t>
            </a:r>
            <a:r>
              <a:rPr lang="en-ZA" sz="1800" dirty="0" smtClean="0">
                <a:solidFill>
                  <a:schemeClr val="bg1">
                    <a:lumMod val="65000"/>
                  </a:schemeClr>
                </a:solidFill>
              </a:rPr>
              <a:t>.1</a:t>
            </a:r>
            <a:endParaRPr lang="en-GB" dirty="0">
              <a:solidFill>
                <a:schemeClr val="bg1">
                  <a:lumMod val="65000"/>
                </a:schemeClr>
              </a:solidFill>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80" y="2058358"/>
            <a:ext cx="2970990" cy="35040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458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6"/>
                </p:tgtEl>
              </p:cMediaNode>
            </p:vide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Odule M5 Slide 7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03021" y="1650388"/>
            <a:ext cx="6109306" cy="4320000"/>
          </a:xfrm>
          <a:prstGeom prst="rect">
            <a:avLst/>
          </a:prstGeom>
        </p:spPr>
      </p:pic>
      <p:sp>
        <p:nvSpPr>
          <p:cNvPr id="5" name="Rectangle 4"/>
          <p:cNvSpPr/>
          <p:nvPr/>
        </p:nvSpPr>
        <p:spPr>
          <a:xfrm>
            <a:off x="131064" y="1419613"/>
            <a:ext cx="8058151" cy="478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p>
            <a:r>
              <a:rPr lang="en-ZA" dirty="0" smtClean="0"/>
              <a:t>Example 5.1 c)</a:t>
            </a:r>
            <a:r>
              <a:rPr lang="en-ZA" dirty="0"/>
              <a:t/>
            </a:r>
            <a:br>
              <a:rPr lang="en-ZA" dirty="0"/>
            </a:br>
            <a:r>
              <a:rPr lang="en-ZA" sz="1800" dirty="0">
                <a:solidFill>
                  <a:schemeClr val="bg1">
                    <a:lumMod val="65000"/>
                  </a:schemeClr>
                </a:solidFill>
              </a:rPr>
              <a:t>Unit 5</a:t>
            </a:r>
            <a:r>
              <a:rPr lang="en-ZA" sz="1800" dirty="0" smtClean="0">
                <a:solidFill>
                  <a:schemeClr val="bg1">
                    <a:lumMod val="65000"/>
                  </a:schemeClr>
                </a:solidFill>
              </a:rPr>
              <a:t>.1</a:t>
            </a:r>
            <a:endParaRPr lang="en-GB" dirty="0">
              <a:solidFill>
                <a:schemeClr val="bg1">
                  <a:lumMod val="65000"/>
                </a:schemeClr>
              </a:solidFill>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80" y="2058358"/>
            <a:ext cx="2970990" cy="35040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554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6"/>
                </p:tgtEl>
              </p:cMediaNode>
            </p:vide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86080" y="3961130"/>
            <a:ext cx="2994660" cy="339725"/>
          </a:xfrm>
        </p:spPr>
        <p:txBody>
          <a:bodyPr>
            <a:noAutofit/>
          </a:bodyPr>
          <a:lstStyle/>
          <a:p>
            <a:r>
              <a:rPr lang="en-ZA" dirty="0" smtClean="0"/>
              <a:t>Unit 5.1</a:t>
            </a:r>
          </a:p>
        </p:txBody>
      </p:sp>
      <p:sp>
        <p:nvSpPr>
          <p:cNvPr id="3" name="Content Placeholder 2"/>
          <p:cNvSpPr>
            <a:spLocks noGrp="1"/>
          </p:cNvSpPr>
          <p:nvPr>
            <p:ph sz="quarter" idx="10"/>
          </p:nvPr>
        </p:nvSpPr>
        <p:spPr>
          <a:xfrm>
            <a:off x="392595" y="3189224"/>
            <a:ext cx="8051800" cy="870712"/>
          </a:xfrm>
        </p:spPr>
        <p:txBody>
          <a:bodyPr/>
          <a:lstStyle/>
          <a:p>
            <a:r>
              <a:rPr lang="en-ZA" dirty="0" smtClean="0"/>
              <a:t>Exercise 5.1</a:t>
            </a:r>
            <a:endParaRPr lang="en-GB" dirty="0"/>
          </a:p>
        </p:txBody>
      </p:sp>
      <p:sp>
        <p:nvSpPr>
          <p:cNvPr id="7" name="Text Placeholder 6"/>
          <p:cNvSpPr>
            <a:spLocks noGrp="1"/>
          </p:cNvSpPr>
          <p:nvPr>
            <p:ph type="body" idx="11"/>
          </p:nvPr>
        </p:nvSpPr>
        <p:spPr>
          <a:xfrm>
            <a:off x="392595" y="4475632"/>
            <a:ext cx="7910513" cy="1294232"/>
          </a:xfrm>
        </p:spPr>
        <p:txBody>
          <a:bodyPr>
            <a:noAutofit/>
          </a:bodyPr>
          <a:lstStyle/>
          <a:p>
            <a:r>
              <a:rPr lang="en-US" altLang="en-US" dirty="0"/>
              <a:t>Complete </a:t>
            </a:r>
            <a:r>
              <a:rPr lang="en-US" altLang="en-US" b="1" dirty="0" smtClean="0"/>
              <a:t>Exercise 5.1 </a:t>
            </a:r>
            <a:r>
              <a:rPr lang="en-US" altLang="en-US" dirty="0" smtClean="0"/>
              <a:t>on </a:t>
            </a:r>
            <a:r>
              <a:rPr lang="en-US" altLang="en-US" b="1" dirty="0" smtClean="0"/>
              <a:t>page 8</a:t>
            </a:r>
            <a:r>
              <a:rPr lang="en-ZA" altLang="en-US" b="1" dirty="0" smtClean="0"/>
              <a:t>9</a:t>
            </a:r>
            <a:r>
              <a:rPr lang="en-US" altLang="en-US" b="1" dirty="0" smtClean="0"/>
              <a:t> </a:t>
            </a:r>
            <a:r>
              <a:rPr lang="en-US" altLang="en-US" dirty="0" smtClean="0"/>
              <a:t>of </a:t>
            </a:r>
            <a:r>
              <a:rPr lang="en-US" altLang="en-US" dirty="0"/>
              <a:t>your </a:t>
            </a:r>
            <a:r>
              <a:rPr lang="en-US" altLang="en-US" dirty="0" smtClean="0"/>
              <a:t>Student’s </a:t>
            </a:r>
            <a:r>
              <a:rPr lang="en-US" altLang="en-US" dirty="0"/>
              <a:t>Book</a:t>
            </a:r>
            <a:endParaRPr lang="en-GB" alt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Using measurement instruments accurately</a:t>
            </a:r>
            <a:endParaRPr lang="en-ZA" dirty="0"/>
          </a:p>
        </p:txBody>
      </p:sp>
      <p:sp>
        <p:nvSpPr>
          <p:cNvPr id="4" name="Text Placeholder 3"/>
          <p:cNvSpPr>
            <a:spLocks noGrp="1"/>
          </p:cNvSpPr>
          <p:nvPr>
            <p:ph type="body" sz="quarter" idx="10"/>
          </p:nvPr>
        </p:nvSpPr>
        <p:spPr>
          <a:xfrm>
            <a:off x="381000" y="1326671"/>
            <a:ext cx="7905751" cy="301871"/>
          </a:xfrm>
        </p:spPr>
        <p:txBody>
          <a:bodyPr/>
          <a:lstStyle/>
          <a:p>
            <a:r>
              <a:rPr lang="en-ZA" sz="1800" dirty="0" smtClean="0">
                <a:solidFill>
                  <a:schemeClr val="bg1">
                    <a:lumMod val="65000"/>
                  </a:schemeClr>
                </a:solidFill>
              </a:rPr>
              <a:t>Unit 5.2 </a:t>
            </a:r>
            <a:endParaRPr lang="en-ZA" sz="1800" dirty="0">
              <a:solidFill>
                <a:schemeClr val="bg1">
                  <a:lumMod val="65000"/>
                </a:schemeClr>
              </a:solidFill>
            </a:endParaRPr>
          </a:p>
        </p:txBody>
      </p:sp>
      <p:sp>
        <p:nvSpPr>
          <p:cNvPr id="7" name="Content Placeholder 2"/>
          <p:cNvSpPr>
            <a:spLocks noGrp="1"/>
          </p:cNvSpPr>
          <p:nvPr>
            <p:ph idx="1"/>
          </p:nvPr>
        </p:nvSpPr>
        <p:spPr>
          <a:xfrm>
            <a:off x="327838" y="1751312"/>
            <a:ext cx="3596449" cy="4186117"/>
          </a:xfrm>
        </p:spPr>
        <p:txBody>
          <a:bodyPr/>
          <a:lstStyle/>
          <a:p>
            <a:pPr marL="0" indent="0" algn="ctr">
              <a:buNone/>
            </a:pPr>
            <a:r>
              <a:rPr lang="en-ZA" sz="2800" b="1" dirty="0" smtClean="0"/>
              <a:t>An</a:t>
            </a:r>
          </a:p>
          <a:p>
            <a:pPr marL="0" indent="0" algn="ctr">
              <a:buNone/>
            </a:pPr>
            <a:r>
              <a:rPr lang="en-ZA" sz="2800" b="1" dirty="0" smtClean="0">
                <a:solidFill>
                  <a:srgbClr val="B4DB6F"/>
                </a:solidFill>
              </a:rPr>
              <a:t>analogue </a:t>
            </a:r>
            <a:r>
              <a:rPr lang="en-ZA" sz="2800" b="1" dirty="0">
                <a:solidFill>
                  <a:srgbClr val="B4DB6F"/>
                </a:solidFill>
              </a:rPr>
              <a:t>measuring </a:t>
            </a:r>
            <a:r>
              <a:rPr lang="en-ZA" sz="2800" b="1" dirty="0" smtClean="0">
                <a:solidFill>
                  <a:srgbClr val="B4DB6F"/>
                </a:solidFill>
              </a:rPr>
              <a:t>instrument</a:t>
            </a:r>
          </a:p>
          <a:p>
            <a:pPr marL="0" indent="0" algn="ctr">
              <a:buNone/>
            </a:pPr>
            <a:endParaRPr lang="en-ZA" sz="2800" b="1" dirty="0">
              <a:solidFill>
                <a:srgbClr val="B4DB6F"/>
              </a:solidFill>
            </a:endParaRPr>
          </a:p>
          <a:p>
            <a:pPr marL="0" indent="0" algn="ctr">
              <a:buNone/>
            </a:pPr>
            <a:endParaRPr lang="en-ZA" sz="2800" b="1" dirty="0" smtClean="0">
              <a:solidFill>
                <a:srgbClr val="B4DB6F"/>
              </a:solidFill>
            </a:endParaRPr>
          </a:p>
          <a:p>
            <a:pPr marL="0" indent="0" algn="ctr">
              <a:buNone/>
            </a:pPr>
            <a:endParaRPr lang="en-ZA" sz="2800" b="1" dirty="0">
              <a:solidFill>
                <a:srgbClr val="B4DB6F"/>
              </a:solidFill>
            </a:endParaRPr>
          </a:p>
          <a:p>
            <a:pPr marL="0" indent="0" algn="ctr">
              <a:buNone/>
            </a:pPr>
            <a:endParaRPr lang="en-ZA" sz="2800" b="1" dirty="0" smtClean="0">
              <a:solidFill>
                <a:srgbClr val="B4DB6F"/>
              </a:solidFill>
            </a:endParaRPr>
          </a:p>
          <a:p>
            <a:pPr marL="0" indent="0" algn="ctr">
              <a:buNone/>
            </a:pPr>
            <a:r>
              <a:rPr lang="en-ZA" dirty="0"/>
              <a:t>often needs you to read a scale accurately</a:t>
            </a:r>
            <a:r>
              <a:rPr lang="en-ZA" dirty="0" smtClean="0"/>
              <a:t>.</a:t>
            </a:r>
            <a:endParaRPr lang="en-ZA" dirty="0"/>
          </a:p>
        </p:txBody>
      </p:sp>
      <p:sp>
        <p:nvSpPr>
          <p:cNvPr id="8" name="Content Placeholder 2"/>
          <p:cNvSpPr txBox="1"/>
          <p:nvPr/>
        </p:nvSpPr>
        <p:spPr>
          <a:xfrm>
            <a:off x="4323538" y="1757483"/>
            <a:ext cx="3596449" cy="41861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ZA" altLang="en-US" b="1" dirty="0" smtClean="0">
                <a:sym typeface="+mn-ea"/>
              </a:rPr>
              <a:t>A</a:t>
            </a:r>
          </a:p>
          <a:p>
            <a:pPr marL="0" indent="0" algn="ctr">
              <a:buFont typeface="Arial" panose="020B0604020202020204" pitchFamily="34" charset="0"/>
              <a:buNone/>
            </a:pPr>
            <a:r>
              <a:rPr lang="en-ZA" altLang="en-US" b="1" dirty="0" smtClean="0">
                <a:solidFill>
                  <a:srgbClr val="4FB2B3"/>
                </a:solidFill>
                <a:sym typeface="+mn-ea"/>
              </a:rPr>
              <a:t>digital measuring instrument</a:t>
            </a:r>
          </a:p>
          <a:p>
            <a:pPr marL="0" indent="0" algn="ctr">
              <a:buFont typeface="Arial" panose="020B0604020202020204" pitchFamily="34" charset="0"/>
              <a:buNone/>
            </a:pPr>
            <a:endParaRPr lang="en-ZA" altLang="en-US" b="1" dirty="0">
              <a:solidFill>
                <a:srgbClr val="4FB2B3"/>
              </a:solidFill>
              <a:sym typeface="+mn-ea"/>
            </a:endParaRPr>
          </a:p>
          <a:p>
            <a:pPr marL="0" indent="0" algn="ctr">
              <a:buFont typeface="Arial" panose="020B0604020202020204" pitchFamily="34" charset="0"/>
              <a:buNone/>
            </a:pPr>
            <a:endParaRPr lang="en-ZA" altLang="en-US" b="1" dirty="0" smtClean="0">
              <a:solidFill>
                <a:srgbClr val="4FB2B3"/>
              </a:solidFill>
              <a:sym typeface="+mn-ea"/>
            </a:endParaRPr>
          </a:p>
          <a:p>
            <a:pPr marL="0" indent="0" algn="ctr">
              <a:buFont typeface="Arial" panose="020B0604020202020204" pitchFamily="34" charset="0"/>
              <a:buNone/>
            </a:pPr>
            <a:endParaRPr lang="en-ZA" altLang="en-US" b="1" dirty="0">
              <a:solidFill>
                <a:srgbClr val="4FB2B3"/>
              </a:solidFill>
              <a:sym typeface="+mn-ea"/>
            </a:endParaRPr>
          </a:p>
          <a:p>
            <a:pPr marL="0" indent="0" algn="ctr">
              <a:buFont typeface="Arial" panose="020B0604020202020204" pitchFamily="34" charset="0"/>
              <a:buNone/>
            </a:pPr>
            <a:endParaRPr lang="en-ZA" altLang="en-US" dirty="0" smtClean="0">
              <a:sym typeface="+mn-ea"/>
            </a:endParaRPr>
          </a:p>
          <a:p>
            <a:pPr marL="0" indent="0" algn="ctr">
              <a:buNone/>
            </a:pPr>
            <a:r>
              <a:rPr lang="en-ZA" sz="2000" dirty="0"/>
              <a:t>gives a read-out of the measurement. </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9093" y="3168948"/>
            <a:ext cx="2340000" cy="1885544"/>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2818" y="3168948"/>
            <a:ext cx="2340000" cy="1958639"/>
          </a:xfrm>
          <a:prstGeom prst="rect">
            <a:avLst/>
          </a:prstGeom>
        </p:spPr>
      </p:pic>
      <p:cxnSp>
        <p:nvCxnSpPr>
          <p:cNvPr id="11" name="Straight Connector 10"/>
          <p:cNvCxnSpPr/>
          <p:nvPr/>
        </p:nvCxnSpPr>
        <p:spPr>
          <a:xfrm>
            <a:off x="4192432" y="1944689"/>
            <a:ext cx="8632" cy="3899139"/>
          </a:xfrm>
          <a:prstGeom prst="line">
            <a:avLst/>
          </a:prstGeom>
          <a:ln w="38100">
            <a:solidFill>
              <a:srgbClr val="BFBEBE"/>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2818" y="2204651"/>
            <a:ext cx="3048460" cy="360206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90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7">
                                            <p:txEl>
                                              <p:pRg st="0" end="0"/>
                                            </p:txEl>
                                          </p:spTgt>
                                        </p:tgtEl>
                                        <p:attrNameLst>
                                          <p:attrName>ppt_y</p:attrName>
                                        </p:attrNameLst>
                                      </p:cBhvr>
                                      <p:tavLst>
                                        <p:tav tm="0">
                                          <p:val>
                                            <p:strVal val="#ppt_y-.03"/>
                                          </p:val>
                                        </p:tav>
                                        <p:tav tm="100000">
                                          <p:val>
                                            <p:strVal val="#ppt_y"/>
                                          </p:val>
                                        </p:tav>
                                      </p:tavLst>
                                    </p:anim>
                                  </p:childTnLst>
                                </p:cTn>
                              </p:par>
                              <p:par>
                                <p:cTn id="15" presetID="37" presetClass="entr" presetSubtype="0" fill="hold" grpId="0"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anim calcmode="lin" valueType="num">
                                      <p:cBhvr>
                                        <p:cTn id="1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9" dur="900" decel="100000" fill="hold"/>
                                        <p:tgtEl>
                                          <p:spTgt spid="7">
                                            <p:txEl>
                                              <p:pRg st="1" end="1"/>
                                            </p:txEl>
                                          </p:spTgt>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7">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grpId="0"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fade">
                                      <p:cBhvr>
                                        <p:cTn id="32" dur="1000"/>
                                        <p:tgtEl>
                                          <p:spTgt spid="7">
                                            <p:txEl>
                                              <p:pRg st="6" end="6"/>
                                            </p:txEl>
                                          </p:spTgt>
                                        </p:tgtEl>
                                      </p:cBhvr>
                                    </p:animEffect>
                                    <p:anim calcmode="lin" valueType="num">
                                      <p:cBhvr>
                                        <p:cTn id="33"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34" dur="900" decel="100000" fill="hold"/>
                                        <p:tgtEl>
                                          <p:spTgt spid="7">
                                            <p:txEl>
                                              <p:pRg st="6" end="6"/>
                                            </p:txEl>
                                          </p:spTgt>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7">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up)">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8">
                                            <p:txEl>
                                              <p:pRg st="0" end="0"/>
                                            </p:txEl>
                                          </p:spTgt>
                                        </p:tgtEl>
                                        <p:attrNameLst>
                                          <p:attrName>style.visibility</p:attrName>
                                        </p:attrNameLst>
                                      </p:cBhvr>
                                      <p:to>
                                        <p:strVal val="visible"/>
                                      </p:to>
                                    </p:set>
                                    <p:animEffect transition="in" filter="fade">
                                      <p:cBhvr>
                                        <p:cTn id="45" dur="1000"/>
                                        <p:tgtEl>
                                          <p:spTgt spid="8">
                                            <p:txEl>
                                              <p:pRg st="0" end="0"/>
                                            </p:txEl>
                                          </p:spTgt>
                                        </p:tgtEl>
                                      </p:cBhvr>
                                    </p:animEffect>
                                    <p:anim calcmode="lin" valueType="num">
                                      <p:cBhvr>
                                        <p:cTn id="46"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47" dur="900" decel="100000" fill="hold"/>
                                        <p:tgtEl>
                                          <p:spTgt spid="8">
                                            <p:txEl>
                                              <p:pRg st="0" end="0"/>
                                            </p:txEl>
                                          </p:spTgt>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8">
                                            <p:txEl>
                                              <p:pRg st="0" end="0"/>
                                            </p:txEl>
                                          </p:spTgt>
                                        </p:tgtEl>
                                        <p:attrNameLst>
                                          <p:attrName>ppt_y</p:attrName>
                                        </p:attrNameLst>
                                      </p:cBhvr>
                                      <p:tavLst>
                                        <p:tav tm="0">
                                          <p:val>
                                            <p:strVal val="#ppt_y-.03"/>
                                          </p:val>
                                        </p:tav>
                                        <p:tav tm="100000">
                                          <p:val>
                                            <p:strVal val="#ppt_y"/>
                                          </p:val>
                                        </p:tav>
                                      </p:tavLst>
                                    </p:anim>
                                  </p:childTnLst>
                                </p:cTn>
                              </p:par>
                              <p:par>
                                <p:cTn id="49" presetID="37" presetClass="entr" presetSubtype="0" fill="hold" grpId="0" nodeType="withEffect">
                                  <p:stCondLst>
                                    <p:cond delay="0"/>
                                  </p:stCondLst>
                                  <p:childTnLst>
                                    <p:set>
                                      <p:cBhvr>
                                        <p:cTn id="50" dur="1" fill="hold">
                                          <p:stCondLst>
                                            <p:cond delay="0"/>
                                          </p:stCondLst>
                                        </p:cTn>
                                        <p:tgtEl>
                                          <p:spTgt spid="8">
                                            <p:txEl>
                                              <p:pRg st="1" end="1"/>
                                            </p:txEl>
                                          </p:spTgt>
                                        </p:tgtEl>
                                        <p:attrNameLst>
                                          <p:attrName>style.visibility</p:attrName>
                                        </p:attrNameLst>
                                      </p:cBhvr>
                                      <p:to>
                                        <p:strVal val="visible"/>
                                      </p:to>
                                    </p:set>
                                    <p:animEffect transition="in" filter="fade">
                                      <p:cBhvr>
                                        <p:cTn id="51" dur="1000"/>
                                        <p:tgtEl>
                                          <p:spTgt spid="8">
                                            <p:txEl>
                                              <p:pRg st="1" end="1"/>
                                            </p:txEl>
                                          </p:spTgt>
                                        </p:tgtEl>
                                      </p:cBhvr>
                                    </p:animEffect>
                                    <p:anim calcmode="lin" valueType="num">
                                      <p:cBhvr>
                                        <p:cTn id="5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53" dur="900" decel="100000" fill="hold"/>
                                        <p:tgtEl>
                                          <p:spTgt spid="8">
                                            <p:txEl>
                                              <p:pRg st="1" end="1"/>
                                            </p:txEl>
                                          </p:spTgt>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8">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p:cTn id="59" dur="500" fill="hold"/>
                                        <p:tgtEl>
                                          <p:spTgt spid="10"/>
                                        </p:tgtEl>
                                        <p:attrNameLst>
                                          <p:attrName>ppt_w</p:attrName>
                                        </p:attrNameLst>
                                      </p:cBhvr>
                                      <p:tavLst>
                                        <p:tav tm="0">
                                          <p:val>
                                            <p:fltVal val="0"/>
                                          </p:val>
                                        </p:tav>
                                        <p:tav tm="100000">
                                          <p:val>
                                            <p:strVal val="#ppt_w"/>
                                          </p:val>
                                        </p:tav>
                                      </p:tavLst>
                                    </p:anim>
                                    <p:anim calcmode="lin" valueType="num">
                                      <p:cBhvr>
                                        <p:cTn id="60" dur="500" fill="hold"/>
                                        <p:tgtEl>
                                          <p:spTgt spid="10"/>
                                        </p:tgtEl>
                                        <p:attrNameLst>
                                          <p:attrName>ppt_h</p:attrName>
                                        </p:attrNameLst>
                                      </p:cBhvr>
                                      <p:tavLst>
                                        <p:tav tm="0">
                                          <p:val>
                                            <p:fltVal val="0"/>
                                          </p:val>
                                        </p:tav>
                                        <p:tav tm="100000">
                                          <p:val>
                                            <p:strVal val="#ppt_h"/>
                                          </p:val>
                                        </p:tav>
                                      </p:tavLst>
                                    </p:anim>
                                    <p:animEffect transition="in" filter="fade">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37" presetClass="entr" presetSubtype="0" fill="hold" grpId="0" nodeType="clickEffect">
                                  <p:stCondLst>
                                    <p:cond delay="0"/>
                                  </p:stCondLst>
                                  <p:childTnLst>
                                    <p:set>
                                      <p:cBhvr>
                                        <p:cTn id="65" dur="1" fill="hold">
                                          <p:stCondLst>
                                            <p:cond delay="0"/>
                                          </p:stCondLst>
                                        </p:cTn>
                                        <p:tgtEl>
                                          <p:spTgt spid="8">
                                            <p:txEl>
                                              <p:pRg st="6" end="6"/>
                                            </p:txEl>
                                          </p:spTgt>
                                        </p:tgtEl>
                                        <p:attrNameLst>
                                          <p:attrName>style.visibility</p:attrName>
                                        </p:attrNameLst>
                                      </p:cBhvr>
                                      <p:to>
                                        <p:strVal val="visible"/>
                                      </p:to>
                                    </p:set>
                                    <p:animEffect transition="in" filter="fade">
                                      <p:cBhvr>
                                        <p:cTn id="66" dur="1000"/>
                                        <p:tgtEl>
                                          <p:spTgt spid="8">
                                            <p:txEl>
                                              <p:pRg st="6" end="6"/>
                                            </p:txEl>
                                          </p:spTgt>
                                        </p:tgtEl>
                                      </p:cBhvr>
                                    </p:animEffect>
                                    <p:anim calcmode="lin" valueType="num">
                                      <p:cBhvr>
                                        <p:cTn id="67"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68" dur="900" decel="100000" fill="hold"/>
                                        <p:tgtEl>
                                          <p:spTgt spid="8">
                                            <p:txEl>
                                              <p:pRg st="6" end="6"/>
                                            </p:txEl>
                                          </p:spTgt>
                                        </p:tgtEl>
                                        <p:attrNameLst>
                                          <p:attrName>ppt_y</p:attrName>
                                        </p:attrNameLst>
                                      </p:cBhvr>
                                      <p:tavLst>
                                        <p:tav tm="0">
                                          <p:val>
                                            <p:strVal val="#ppt_y+1"/>
                                          </p:val>
                                        </p:tav>
                                        <p:tav tm="100000">
                                          <p:val>
                                            <p:strVal val="#ppt_y-.03"/>
                                          </p:val>
                                        </p:tav>
                                      </p:tavLst>
                                    </p:anim>
                                    <p:anim calcmode="lin" valueType="num">
                                      <p:cBhvr>
                                        <p:cTn id="69" dur="100" accel="100000" fill="hold">
                                          <p:stCondLst>
                                            <p:cond delay="900"/>
                                          </p:stCondLst>
                                        </p:cTn>
                                        <p:tgtEl>
                                          <p:spTgt spid="8">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General rules for measuring</a:t>
            </a:r>
            <a:endParaRPr lang="en-ZA" dirty="0"/>
          </a:p>
        </p:txBody>
      </p:sp>
      <p:sp>
        <p:nvSpPr>
          <p:cNvPr id="7" name="Content Placeholder 6"/>
          <p:cNvSpPr>
            <a:spLocks noGrp="1"/>
          </p:cNvSpPr>
          <p:nvPr>
            <p:ph idx="1"/>
          </p:nvPr>
        </p:nvSpPr>
        <p:spPr>
          <a:xfrm>
            <a:off x="400878" y="1431374"/>
            <a:ext cx="7905751" cy="4485323"/>
          </a:xfrm>
        </p:spPr>
        <p:txBody>
          <a:bodyPr/>
          <a:lstStyle/>
          <a:p>
            <a:pPr marL="0" indent="0">
              <a:buNone/>
            </a:pPr>
            <a:r>
              <a:rPr lang="en-GB" dirty="0" smtClean="0"/>
              <a:t>Here </a:t>
            </a:r>
            <a:r>
              <a:rPr lang="en-GB" dirty="0"/>
              <a:t>are some important guidelines for using scaled instruments: </a:t>
            </a:r>
          </a:p>
        </p:txBody>
      </p:sp>
      <p:sp>
        <p:nvSpPr>
          <p:cNvPr id="8" name="Rectangle 7"/>
          <p:cNvSpPr/>
          <p:nvPr/>
        </p:nvSpPr>
        <p:spPr>
          <a:xfrm>
            <a:off x="503582" y="1837672"/>
            <a:ext cx="7570305" cy="792000"/>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p:cNvCxnSpPr/>
          <p:nvPr/>
        </p:nvCxnSpPr>
        <p:spPr>
          <a:xfrm>
            <a:off x="732182" y="1929403"/>
            <a:ext cx="0" cy="648000"/>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0" name="Content Placeholder 2"/>
          <p:cNvSpPr txBox="1"/>
          <p:nvPr/>
        </p:nvSpPr>
        <p:spPr>
          <a:xfrm>
            <a:off x="792559" y="1974241"/>
            <a:ext cx="7281328" cy="603707"/>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buNone/>
            </a:pPr>
            <a:r>
              <a:rPr lang="en-ZA" altLang="en-US" dirty="0"/>
              <a:t>Use the correct measuring instrument for the purpose. </a:t>
            </a:r>
            <a:r>
              <a:rPr lang="en-ZA" altLang="en-US" dirty="0" smtClean="0"/>
              <a:t>For </a:t>
            </a:r>
            <a:r>
              <a:rPr lang="en-ZA" altLang="en-US" dirty="0"/>
              <a:t>example, don't use a ruler marked in cm if you need mm measurements.</a:t>
            </a:r>
          </a:p>
        </p:txBody>
      </p:sp>
      <p:pic>
        <p:nvPicPr>
          <p:cNvPr id="38" name="Pictur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2940" y="1979894"/>
            <a:ext cx="3037395" cy="3477115"/>
          </a:xfrm>
          <a:prstGeom prst="rect">
            <a:avLst/>
          </a:prstGeom>
        </p:spPr>
      </p:pic>
      <p:sp>
        <p:nvSpPr>
          <p:cNvPr id="39" name="Text Placeholder 3"/>
          <p:cNvSpPr>
            <a:spLocks noGrp="1"/>
          </p:cNvSpPr>
          <p:nvPr>
            <p:ph type="body" sz="quarter" idx="10"/>
          </p:nvPr>
        </p:nvSpPr>
        <p:spPr>
          <a:xfrm>
            <a:off x="381000" y="951777"/>
            <a:ext cx="7905751" cy="301871"/>
          </a:xfrm>
        </p:spPr>
        <p:txBody>
          <a:bodyPr/>
          <a:lstStyle/>
          <a:p>
            <a:r>
              <a:rPr lang="en-ZA" sz="1800" dirty="0" smtClean="0">
                <a:solidFill>
                  <a:schemeClr val="bg1">
                    <a:lumMod val="65000"/>
                  </a:schemeClr>
                </a:solidFill>
              </a:rPr>
              <a:t>Unit 5.2 </a:t>
            </a:r>
            <a:endParaRPr lang="en-ZA" sz="1800" dirty="0">
              <a:solidFill>
                <a:schemeClr val="bg1">
                  <a:lumMod val="65000"/>
                </a:schemeClr>
              </a:solidFill>
            </a:endParaRPr>
          </a:p>
        </p:txBody>
      </p:sp>
      <p:sp>
        <p:nvSpPr>
          <p:cNvPr id="41" name="Rectangle 40"/>
          <p:cNvSpPr/>
          <p:nvPr/>
        </p:nvSpPr>
        <p:spPr>
          <a:xfrm>
            <a:off x="503582" y="2696168"/>
            <a:ext cx="7570305" cy="792000"/>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 name="Straight Connector 41"/>
          <p:cNvCxnSpPr/>
          <p:nvPr/>
        </p:nvCxnSpPr>
        <p:spPr>
          <a:xfrm>
            <a:off x="732182" y="2775222"/>
            <a:ext cx="0" cy="648000"/>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43" name="Content Placeholder 2"/>
          <p:cNvSpPr txBox="1"/>
          <p:nvPr/>
        </p:nvSpPr>
        <p:spPr>
          <a:xfrm>
            <a:off x="792559" y="2802920"/>
            <a:ext cx="7281328" cy="603707"/>
          </a:xfrm>
          <a:prstGeom prst="rect">
            <a:avLst/>
          </a:prstGeom>
          <a:no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buNone/>
            </a:pPr>
            <a:r>
              <a:rPr lang="en-ZA" altLang="en-US" dirty="0" smtClean="0"/>
              <a:t>Line up to zero, or have a reading of zero at the beginning. </a:t>
            </a:r>
            <a:endParaRPr lang="en-ZA" altLang="en-US" dirty="0"/>
          </a:p>
        </p:txBody>
      </p:sp>
      <p:sp>
        <p:nvSpPr>
          <p:cNvPr id="44" name="Rectangle 43"/>
          <p:cNvSpPr/>
          <p:nvPr/>
        </p:nvSpPr>
        <p:spPr>
          <a:xfrm>
            <a:off x="503582" y="3558139"/>
            <a:ext cx="7570305" cy="792000"/>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 name="Straight Connector 44"/>
          <p:cNvCxnSpPr/>
          <p:nvPr/>
        </p:nvCxnSpPr>
        <p:spPr>
          <a:xfrm>
            <a:off x="732182" y="3637193"/>
            <a:ext cx="0" cy="648000"/>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46" name="Content Placeholder 2"/>
          <p:cNvSpPr txBox="1"/>
          <p:nvPr/>
        </p:nvSpPr>
        <p:spPr>
          <a:xfrm>
            <a:off x="792559" y="3684769"/>
            <a:ext cx="7281328" cy="603707"/>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buNone/>
            </a:pPr>
            <a:r>
              <a:rPr lang="en-ZA" altLang="en-US" dirty="0">
                <a:sym typeface="+mn-ea"/>
              </a:rPr>
              <a:t>Check that you know what the numbered units and the marked intervals between them represent.</a:t>
            </a:r>
          </a:p>
        </p:txBody>
      </p:sp>
      <p:sp>
        <p:nvSpPr>
          <p:cNvPr id="47" name="Rectangle 46"/>
          <p:cNvSpPr/>
          <p:nvPr/>
        </p:nvSpPr>
        <p:spPr>
          <a:xfrm>
            <a:off x="503582" y="4426574"/>
            <a:ext cx="7570305" cy="792000"/>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 name="Straight Connector 47"/>
          <p:cNvCxnSpPr/>
          <p:nvPr/>
        </p:nvCxnSpPr>
        <p:spPr>
          <a:xfrm>
            <a:off x="732182" y="4505628"/>
            <a:ext cx="0" cy="648000"/>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49" name="Content Placeholder 2"/>
          <p:cNvSpPr txBox="1"/>
          <p:nvPr/>
        </p:nvSpPr>
        <p:spPr>
          <a:xfrm>
            <a:off x="792559" y="4543265"/>
            <a:ext cx="7281328" cy="603707"/>
          </a:xfrm>
          <a:prstGeom prst="rect">
            <a:avLst/>
          </a:prstGeom>
          <a:no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buNone/>
            </a:pPr>
            <a:r>
              <a:rPr lang="en-ZA" altLang="en-US" dirty="0"/>
              <a:t>Your eyes must be directly in line with the place where you are taking the measurement.</a:t>
            </a:r>
          </a:p>
        </p:txBody>
      </p:sp>
      <p:sp>
        <p:nvSpPr>
          <p:cNvPr id="50" name="Rectangle 49"/>
          <p:cNvSpPr/>
          <p:nvPr/>
        </p:nvSpPr>
        <p:spPr>
          <a:xfrm>
            <a:off x="503582" y="5283463"/>
            <a:ext cx="7570305" cy="792000"/>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1" name="Straight Connector 50"/>
          <p:cNvCxnSpPr/>
          <p:nvPr/>
        </p:nvCxnSpPr>
        <p:spPr>
          <a:xfrm>
            <a:off x="732182" y="5352578"/>
            <a:ext cx="0" cy="648000"/>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52" name="Content Placeholder 2"/>
          <p:cNvSpPr txBox="1"/>
          <p:nvPr/>
        </p:nvSpPr>
        <p:spPr>
          <a:xfrm>
            <a:off x="792559" y="5410093"/>
            <a:ext cx="7281328" cy="603707"/>
          </a:xfrm>
          <a:prstGeom prst="rect">
            <a:avLst/>
          </a:prstGeom>
          <a:no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buNone/>
            </a:pPr>
            <a:r>
              <a:rPr lang="en-ZA" altLang="en-US" dirty="0"/>
              <a:t>Take a reading and record the digits marked. </a:t>
            </a:r>
          </a:p>
        </p:txBody>
      </p:sp>
      <p:sp>
        <p:nvSpPr>
          <p:cNvPr id="23" name="Rectangle 22"/>
          <p:cNvSpPr/>
          <p:nvPr/>
        </p:nvSpPr>
        <p:spPr>
          <a:xfrm>
            <a:off x="8424000" y="3"/>
            <a:ext cx="720000" cy="561212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t="6546" r="13299"/>
          <a:stretch>
            <a:fillRect/>
          </a:stretch>
        </p:blipFill>
        <p:spPr>
          <a:xfrm>
            <a:off x="8419326" y="5622383"/>
            <a:ext cx="724674" cy="6954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2" presetClass="entr" presetSubtype="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p:tgtEl>
                                          <p:spTgt spid="8"/>
                                        </p:tgtEl>
                                        <p:attrNameLst>
                                          <p:attrName>ppt_x</p:attrName>
                                        </p:attrNameLst>
                                      </p:cBhvr>
                                      <p:tavLst>
                                        <p:tav tm="0">
                                          <p:val>
                                            <p:strVal val="#ppt_x+#ppt_w*1.125000"/>
                                          </p:val>
                                        </p:tav>
                                        <p:tav tm="100000">
                                          <p:val>
                                            <p:strVal val="#ppt_x"/>
                                          </p:val>
                                        </p:tav>
                                      </p:tavLst>
                                    </p:anim>
                                    <p:animEffect transition="in" filter="wipe(left)">
                                      <p:cBhvr>
                                        <p:cTn id="18" dur="500"/>
                                        <p:tgtEl>
                                          <p:spTgt spid="8"/>
                                        </p:tgtEl>
                                      </p:cBhvr>
                                    </p:animEffect>
                                  </p:childTnLst>
                                </p:cTn>
                              </p:par>
                              <p:par>
                                <p:cTn id="19" presetID="3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41"/>
                                        </p:tgtEl>
                                        <p:attrNameLst>
                                          <p:attrName>style.visibility</p:attrName>
                                        </p:attrNameLst>
                                      </p:cBhvr>
                                      <p:to>
                                        <p:strVal val="visible"/>
                                      </p:to>
                                    </p:set>
                                    <p:anim calcmode="lin" valueType="num">
                                      <p:cBhvr additive="base">
                                        <p:cTn id="33" dur="500" fill="hold"/>
                                        <p:tgtEl>
                                          <p:spTgt spid="41"/>
                                        </p:tgtEl>
                                        <p:attrNameLst>
                                          <p:attrName>ppt_x</p:attrName>
                                        </p:attrNameLst>
                                      </p:cBhvr>
                                      <p:tavLst>
                                        <p:tav tm="0">
                                          <p:val>
                                            <p:strVal val="1+#ppt_w/2"/>
                                          </p:val>
                                        </p:tav>
                                        <p:tav tm="100000">
                                          <p:val>
                                            <p:strVal val="#ppt_x"/>
                                          </p:val>
                                        </p:tav>
                                      </p:tavLst>
                                    </p:anim>
                                    <p:anim calcmode="lin" valueType="num">
                                      <p:cBhvr additive="base">
                                        <p:cTn id="34" dur="500" fill="hold"/>
                                        <p:tgtEl>
                                          <p:spTgt spid="41"/>
                                        </p:tgtEl>
                                        <p:attrNameLst>
                                          <p:attrName>ppt_y</p:attrName>
                                        </p:attrNameLst>
                                      </p:cBhvr>
                                      <p:tavLst>
                                        <p:tav tm="0">
                                          <p:val>
                                            <p:strVal val="#ppt_y"/>
                                          </p:val>
                                        </p:tav>
                                        <p:tav tm="100000">
                                          <p:val>
                                            <p:strVal val="#ppt_y"/>
                                          </p:val>
                                        </p:tav>
                                      </p:tavLst>
                                    </p:anim>
                                  </p:childTnLst>
                                </p:cTn>
                              </p:par>
                              <p:par>
                                <p:cTn id="35" presetID="31"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p:cTn id="37" dur="1000" fill="hold"/>
                                        <p:tgtEl>
                                          <p:spTgt spid="42"/>
                                        </p:tgtEl>
                                        <p:attrNameLst>
                                          <p:attrName>ppt_w</p:attrName>
                                        </p:attrNameLst>
                                      </p:cBhvr>
                                      <p:tavLst>
                                        <p:tav tm="0">
                                          <p:val>
                                            <p:fltVal val="0"/>
                                          </p:val>
                                        </p:tav>
                                        <p:tav tm="100000">
                                          <p:val>
                                            <p:strVal val="#ppt_w"/>
                                          </p:val>
                                        </p:tav>
                                      </p:tavLst>
                                    </p:anim>
                                    <p:anim calcmode="lin" valueType="num">
                                      <p:cBhvr>
                                        <p:cTn id="38" dur="1000" fill="hold"/>
                                        <p:tgtEl>
                                          <p:spTgt spid="42"/>
                                        </p:tgtEl>
                                        <p:attrNameLst>
                                          <p:attrName>ppt_h</p:attrName>
                                        </p:attrNameLst>
                                      </p:cBhvr>
                                      <p:tavLst>
                                        <p:tav tm="0">
                                          <p:val>
                                            <p:fltVal val="0"/>
                                          </p:val>
                                        </p:tav>
                                        <p:tav tm="100000">
                                          <p:val>
                                            <p:strVal val="#ppt_h"/>
                                          </p:val>
                                        </p:tav>
                                      </p:tavLst>
                                    </p:anim>
                                    <p:anim calcmode="lin" valueType="num">
                                      <p:cBhvr>
                                        <p:cTn id="39" dur="1000" fill="hold"/>
                                        <p:tgtEl>
                                          <p:spTgt spid="42"/>
                                        </p:tgtEl>
                                        <p:attrNameLst>
                                          <p:attrName>style.rotation</p:attrName>
                                        </p:attrNameLst>
                                      </p:cBhvr>
                                      <p:tavLst>
                                        <p:tav tm="0">
                                          <p:val>
                                            <p:fltVal val="90"/>
                                          </p:val>
                                        </p:tav>
                                        <p:tav tm="100000">
                                          <p:val>
                                            <p:fltVal val="0"/>
                                          </p:val>
                                        </p:tav>
                                      </p:tavLst>
                                    </p:anim>
                                    <p:animEffect transition="in" filter="fade">
                                      <p:cBhvr>
                                        <p:cTn id="40" dur="1000"/>
                                        <p:tgtEl>
                                          <p:spTgt spid="42"/>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fade">
                                      <p:cBhvr>
                                        <p:cTn id="44" dur="500"/>
                                        <p:tgtEl>
                                          <p:spTgt spid="43"/>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44"/>
                                        </p:tgtEl>
                                        <p:attrNameLst>
                                          <p:attrName>style.visibility</p:attrName>
                                        </p:attrNameLst>
                                      </p:cBhvr>
                                      <p:to>
                                        <p:strVal val="visible"/>
                                      </p:to>
                                    </p:set>
                                    <p:anim calcmode="lin" valueType="num">
                                      <p:cBhvr additive="base">
                                        <p:cTn id="49" dur="500" fill="hold"/>
                                        <p:tgtEl>
                                          <p:spTgt spid="44"/>
                                        </p:tgtEl>
                                        <p:attrNameLst>
                                          <p:attrName>ppt_x</p:attrName>
                                        </p:attrNameLst>
                                      </p:cBhvr>
                                      <p:tavLst>
                                        <p:tav tm="0">
                                          <p:val>
                                            <p:strVal val="1+#ppt_w/2"/>
                                          </p:val>
                                        </p:tav>
                                        <p:tav tm="100000">
                                          <p:val>
                                            <p:strVal val="#ppt_x"/>
                                          </p:val>
                                        </p:tav>
                                      </p:tavLst>
                                    </p:anim>
                                    <p:anim calcmode="lin" valueType="num">
                                      <p:cBhvr additive="base">
                                        <p:cTn id="50" dur="500" fill="hold"/>
                                        <p:tgtEl>
                                          <p:spTgt spid="44"/>
                                        </p:tgtEl>
                                        <p:attrNameLst>
                                          <p:attrName>ppt_y</p:attrName>
                                        </p:attrNameLst>
                                      </p:cBhvr>
                                      <p:tavLst>
                                        <p:tav tm="0">
                                          <p:val>
                                            <p:strVal val="#ppt_y"/>
                                          </p:val>
                                        </p:tav>
                                        <p:tav tm="100000">
                                          <p:val>
                                            <p:strVal val="#ppt_y"/>
                                          </p:val>
                                        </p:tav>
                                      </p:tavLst>
                                    </p:anim>
                                  </p:childTnLst>
                                </p:cTn>
                              </p:par>
                              <p:par>
                                <p:cTn id="51" presetID="31" presetClass="entr" presetSubtype="0" fill="hold" nodeType="withEffect">
                                  <p:stCondLst>
                                    <p:cond delay="0"/>
                                  </p:stCondLst>
                                  <p:childTnLst>
                                    <p:set>
                                      <p:cBhvr>
                                        <p:cTn id="52" dur="1" fill="hold">
                                          <p:stCondLst>
                                            <p:cond delay="0"/>
                                          </p:stCondLst>
                                        </p:cTn>
                                        <p:tgtEl>
                                          <p:spTgt spid="45"/>
                                        </p:tgtEl>
                                        <p:attrNameLst>
                                          <p:attrName>style.visibility</p:attrName>
                                        </p:attrNameLst>
                                      </p:cBhvr>
                                      <p:to>
                                        <p:strVal val="visible"/>
                                      </p:to>
                                    </p:set>
                                    <p:anim calcmode="lin" valueType="num">
                                      <p:cBhvr>
                                        <p:cTn id="53" dur="1000" fill="hold"/>
                                        <p:tgtEl>
                                          <p:spTgt spid="45"/>
                                        </p:tgtEl>
                                        <p:attrNameLst>
                                          <p:attrName>ppt_w</p:attrName>
                                        </p:attrNameLst>
                                      </p:cBhvr>
                                      <p:tavLst>
                                        <p:tav tm="0">
                                          <p:val>
                                            <p:fltVal val="0"/>
                                          </p:val>
                                        </p:tav>
                                        <p:tav tm="100000">
                                          <p:val>
                                            <p:strVal val="#ppt_w"/>
                                          </p:val>
                                        </p:tav>
                                      </p:tavLst>
                                    </p:anim>
                                    <p:anim calcmode="lin" valueType="num">
                                      <p:cBhvr>
                                        <p:cTn id="54" dur="1000" fill="hold"/>
                                        <p:tgtEl>
                                          <p:spTgt spid="45"/>
                                        </p:tgtEl>
                                        <p:attrNameLst>
                                          <p:attrName>ppt_h</p:attrName>
                                        </p:attrNameLst>
                                      </p:cBhvr>
                                      <p:tavLst>
                                        <p:tav tm="0">
                                          <p:val>
                                            <p:fltVal val="0"/>
                                          </p:val>
                                        </p:tav>
                                        <p:tav tm="100000">
                                          <p:val>
                                            <p:strVal val="#ppt_h"/>
                                          </p:val>
                                        </p:tav>
                                      </p:tavLst>
                                    </p:anim>
                                    <p:anim calcmode="lin" valueType="num">
                                      <p:cBhvr>
                                        <p:cTn id="55" dur="1000" fill="hold"/>
                                        <p:tgtEl>
                                          <p:spTgt spid="45"/>
                                        </p:tgtEl>
                                        <p:attrNameLst>
                                          <p:attrName>style.rotation</p:attrName>
                                        </p:attrNameLst>
                                      </p:cBhvr>
                                      <p:tavLst>
                                        <p:tav tm="0">
                                          <p:val>
                                            <p:fltVal val="90"/>
                                          </p:val>
                                        </p:tav>
                                        <p:tav tm="100000">
                                          <p:val>
                                            <p:fltVal val="0"/>
                                          </p:val>
                                        </p:tav>
                                      </p:tavLst>
                                    </p:anim>
                                    <p:animEffect transition="in" filter="fade">
                                      <p:cBhvr>
                                        <p:cTn id="56" dur="1000"/>
                                        <p:tgtEl>
                                          <p:spTgt spid="45"/>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fade">
                                      <p:cBhvr>
                                        <p:cTn id="60" dur="500"/>
                                        <p:tgtEl>
                                          <p:spTgt spid="46"/>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47"/>
                                        </p:tgtEl>
                                        <p:attrNameLst>
                                          <p:attrName>style.visibility</p:attrName>
                                        </p:attrNameLst>
                                      </p:cBhvr>
                                      <p:to>
                                        <p:strVal val="visible"/>
                                      </p:to>
                                    </p:set>
                                    <p:anim calcmode="lin" valueType="num">
                                      <p:cBhvr additive="base">
                                        <p:cTn id="65" dur="500" fill="hold"/>
                                        <p:tgtEl>
                                          <p:spTgt spid="47"/>
                                        </p:tgtEl>
                                        <p:attrNameLst>
                                          <p:attrName>ppt_x</p:attrName>
                                        </p:attrNameLst>
                                      </p:cBhvr>
                                      <p:tavLst>
                                        <p:tav tm="0">
                                          <p:val>
                                            <p:strVal val="1+#ppt_w/2"/>
                                          </p:val>
                                        </p:tav>
                                        <p:tav tm="100000">
                                          <p:val>
                                            <p:strVal val="#ppt_x"/>
                                          </p:val>
                                        </p:tav>
                                      </p:tavLst>
                                    </p:anim>
                                    <p:anim calcmode="lin" valueType="num">
                                      <p:cBhvr additive="base">
                                        <p:cTn id="66" dur="500" fill="hold"/>
                                        <p:tgtEl>
                                          <p:spTgt spid="47"/>
                                        </p:tgtEl>
                                        <p:attrNameLst>
                                          <p:attrName>ppt_y</p:attrName>
                                        </p:attrNameLst>
                                      </p:cBhvr>
                                      <p:tavLst>
                                        <p:tav tm="0">
                                          <p:val>
                                            <p:strVal val="#ppt_y"/>
                                          </p:val>
                                        </p:tav>
                                        <p:tav tm="100000">
                                          <p:val>
                                            <p:strVal val="#ppt_y"/>
                                          </p:val>
                                        </p:tav>
                                      </p:tavLst>
                                    </p:anim>
                                  </p:childTnLst>
                                </p:cTn>
                              </p:par>
                              <p:par>
                                <p:cTn id="67" presetID="31" presetClass="entr" presetSubtype="0" fill="hold" nodeType="withEffect">
                                  <p:stCondLst>
                                    <p:cond delay="0"/>
                                  </p:stCondLst>
                                  <p:childTnLst>
                                    <p:set>
                                      <p:cBhvr>
                                        <p:cTn id="68" dur="1" fill="hold">
                                          <p:stCondLst>
                                            <p:cond delay="0"/>
                                          </p:stCondLst>
                                        </p:cTn>
                                        <p:tgtEl>
                                          <p:spTgt spid="48"/>
                                        </p:tgtEl>
                                        <p:attrNameLst>
                                          <p:attrName>style.visibility</p:attrName>
                                        </p:attrNameLst>
                                      </p:cBhvr>
                                      <p:to>
                                        <p:strVal val="visible"/>
                                      </p:to>
                                    </p:set>
                                    <p:anim calcmode="lin" valueType="num">
                                      <p:cBhvr>
                                        <p:cTn id="69" dur="1000" fill="hold"/>
                                        <p:tgtEl>
                                          <p:spTgt spid="48"/>
                                        </p:tgtEl>
                                        <p:attrNameLst>
                                          <p:attrName>ppt_w</p:attrName>
                                        </p:attrNameLst>
                                      </p:cBhvr>
                                      <p:tavLst>
                                        <p:tav tm="0">
                                          <p:val>
                                            <p:fltVal val="0"/>
                                          </p:val>
                                        </p:tav>
                                        <p:tav tm="100000">
                                          <p:val>
                                            <p:strVal val="#ppt_w"/>
                                          </p:val>
                                        </p:tav>
                                      </p:tavLst>
                                    </p:anim>
                                    <p:anim calcmode="lin" valueType="num">
                                      <p:cBhvr>
                                        <p:cTn id="70" dur="1000" fill="hold"/>
                                        <p:tgtEl>
                                          <p:spTgt spid="48"/>
                                        </p:tgtEl>
                                        <p:attrNameLst>
                                          <p:attrName>ppt_h</p:attrName>
                                        </p:attrNameLst>
                                      </p:cBhvr>
                                      <p:tavLst>
                                        <p:tav tm="0">
                                          <p:val>
                                            <p:fltVal val="0"/>
                                          </p:val>
                                        </p:tav>
                                        <p:tav tm="100000">
                                          <p:val>
                                            <p:strVal val="#ppt_h"/>
                                          </p:val>
                                        </p:tav>
                                      </p:tavLst>
                                    </p:anim>
                                    <p:anim calcmode="lin" valueType="num">
                                      <p:cBhvr>
                                        <p:cTn id="71" dur="1000" fill="hold"/>
                                        <p:tgtEl>
                                          <p:spTgt spid="48"/>
                                        </p:tgtEl>
                                        <p:attrNameLst>
                                          <p:attrName>style.rotation</p:attrName>
                                        </p:attrNameLst>
                                      </p:cBhvr>
                                      <p:tavLst>
                                        <p:tav tm="0">
                                          <p:val>
                                            <p:fltVal val="90"/>
                                          </p:val>
                                        </p:tav>
                                        <p:tav tm="100000">
                                          <p:val>
                                            <p:fltVal val="0"/>
                                          </p:val>
                                        </p:tav>
                                      </p:tavLst>
                                    </p:anim>
                                    <p:animEffect transition="in" filter="fade">
                                      <p:cBhvr>
                                        <p:cTn id="72" dur="1000"/>
                                        <p:tgtEl>
                                          <p:spTgt spid="48"/>
                                        </p:tgtEl>
                                      </p:cBhvr>
                                    </p:animEffect>
                                  </p:childTnLst>
                                </p:cTn>
                              </p:par>
                            </p:childTnLst>
                          </p:cTn>
                        </p:par>
                        <p:par>
                          <p:cTn id="73" fill="hold">
                            <p:stCondLst>
                              <p:cond delay="500"/>
                            </p:stCondLst>
                            <p:childTnLst>
                              <p:par>
                                <p:cTn id="74" presetID="10" presetClass="entr" presetSubtype="0" fill="hold" grpId="0" nodeType="after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fade">
                                      <p:cBhvr>
                                        <p:cTn id="76" dur="500"/>
                                        <p:tgtEl>
                                          <p:spTgt spid="49"/>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2" fill="hold" grpId="0" nodeType="clickEffect">
                                  <p:stCondLst>
                                    <p:cond delay="0"/>
                                  </p:stCondLst>
                                  <p:childTnLst>
                                    <p:set>
                                      <p:cBhvr>
                                        <p:cTn id="80" dur="1" fill="hold">
                                          <p:stCondLst>
                                            <p:cond delay="0"/>
                                          </p:stCondLst>
                                        </p:cTn>
                                        <p:tgtEl>
                                          <p:spTgt spid="50"/>
                                        </p:tgtEl>
                                        <p:attrNameLst>
                                          <p:attrName>style.visibility</p:attrName>
                                        </p:attrNameLst>
                                      </p:cBhvr>
                                      <p:to>
                                        <p:strVal val="visible"/>
                                      </p:to>
                                    </p:set>
                                    <p:anim calcmode="lin" valueType="num">
                                      <p:cBhvr additive="base">
                                        <p:cTn id="81" dur="500" fill="hold"/>
                                        <p:tgtEl>
                                          <p:spTgt spid="50"/>
                                        </p:tgtEl>
                                        <p:attrNameLst>
                                          <p:attrName>ppt_x</p:attrName>
                                        </p:attrNameLst>
                                      </p:cBhvr>
                                      <p:tavLst>
                                        <p:tav tm="0">
                                          <p:val>
                                            <p:strVal val="1+#ppt_w/2"/>
                                          </p:val>
                                        </p:tav>
                                        <p:tav tm="100000">
                                          <p:val>
                                            <p:strVal val="#ppt_x"/>
                                          </p:val>
                                        </p:tav>
                                      </p:tavLst>
                                    </p:anim>
                                    <p:anim calcmode="lin" valueType="num">
                                      <p:cBhvr additive="base">
                                        <p:cTn id="82" dur="500" fill="hold"/>
                                        <p:tgtEl>
                                          <p:spTgt spid="50"/>
                                        </p:tgtEl>
                                        <p:attrNameLst>
                                          <p:attrName>ppt_y</p:attrName>
                                        </p:attrNameLst>
                                      </p:cBhvr>
                                      <p:tavLst>
                                        <p:tav tm="0">
                                          <p:val>
                                            <p:strVal val="#ppt_y"/>
                                          </p:val>
                                        </p:tav>
                                        <p:tav tm="100000">
                                          <p:val>
                                            <p:strVal val="#ppt_y"/>
                                          </p:val>
                                        </p:tav>
                                      </p:tavLst>
                                    </p:anim>
                                  </p:childTnLst>
                                </p:cTn>
                              </p:par>
                              <p:par>
                                <p:cTn id="83" presetID="31" presetClass="entr" presetSubtype="0" fill="hold" nodeType="withEffect">
                                  <p:stCondLst>
                                    <p:cond delay="0"/>
                                  </p:stCondLst>
                                  <p:childTnLst>
                                    <p:set>
                                      <p:cBhvr>
                                        <p:cTn id="84" dur="1" fill="hold">
                                          <p:stCondLst>
                                            <p:cond delay="0"/>
                                          </p:stCondLst>
                                        </p:cTn>
                                        <p:tgtEl>
                                          <p:spTgt spid="51"/>
                                        </p:tgtEl>
                                        <p:attrNameLst>
                                          <p:attrName>style.visibility</p:attrName>
                                        </p:attrNameLst>
                                      </p:cBhvr>
                                      <p:to>
                                        <p:strVal val="visible"/>
                                      </p:to>
                                    </p:set>
                                    <p:anim calcmode="lin" valueType="num">
                                      <p:cBhvr>
                                        <p:cTn id="85" dur="1000" fill="hold"/>
                                        <p:tgtEl>
                                          <p:spTgt spid="51"/>
                                        </p:tgtEl>
                                        <p:attrNameLst>
                                          <p:attrName>ppt_w</p:attrName>
                                        </p:attrNameLst>
                                      </p:cBhvr>
                                      <p:tavLst>
                                        <p:tav tm="0">
                                          <p:val>
                                            <p:fltVal val="0"/>
                                          </p:val>
                                        </p:tav>
                                        <p:tav tm="100000">
                                          <p:val>
                                            <p:strVal val="#ppt_w"/>
                                          </p:val>
                                        </p:tav>
                                      </p:tavLst>
                                    </p:anim>
                                    <p:anim calcmode="lin" valueType="num">
                                      <p:cBhvr>
                                        <p:cTn id="86" dur="1000" fill="hold"/>
                                        <p:tgtEl>
                                          <p:spTgt spid="51"/>
                                        </p:tgtEl>
                                        <p:attrNameLst>
                                          <p:attrName>ppt_h</p:attrName>
                                        </p:attrNameLst>
                                      </p:cBhvr>
                                      <p:tavLst>
                                        <p:tav tm="0">
                                          <p:val>
                                            <p:fltVal val="0"/>
                                          </p:val>
                                        </p:tav>
                                        <p:tav tm="100000">
                                          <p:val>
                                            <p:strVal val="#ppt_h"/>
                                          </p:val>
                                        </p:tav>
                                      </p:tavLst>
                                    </p:anim>
                                    <p:anim calcmode="lin" valueType="num">
                                      <p:cBhvr>
                                        <p:cTn id="87" dur="1000" fill="hold"/>
                                        <p:tgtEl>
                                          <p:spTgt spid="51"/>
                                        </p:tgtEl>
                                        <p:attrNameLst>
                                          <p:attrName>style.rotation</p:attrName>
                                        </p:attrNameLst>
                                      </p:cBhvr>
                                      <p:tavLst>
                                        <p:tav tm="0">
                                          <p:val>
                                            <p:fltVal val="90"/>
                                          </p:val>
                                        </p:tav>
                                        <p:tav tm="100000">
                                          <p:val>
                                            <p:fltVal val="0"/>
                                          </p:val>
                                        </p:tav>
                                      </p:tavLst>
                                    </p:anim>
                                    <p:animEffect transition="in" filter="fade">
                                      <p:cBhvr>
                                        <p:cTn id="88" dur="1000"/>
                                        <p:tgtEl>
                                          <p:spTgt spid="51"/>
                                        </p:tgtEl>
                                      </p:cBhvr>
                                    </p:animEffect>
                                  </p:childTnLst>
                                </p:cTn>
                              </p:par>
                            </p:childTnLst>
                          </p:cTn>
                        </p:par>
                        <p:par>
                          <p:cTn id="89" fill="hold">
                            <p:stCondLst>
                              <p:cond delay="500"/>
                            </p:stCondLst>
                            <p:childTnLst>
                              <p:par>
                                <p:cTn id="90" presetID="10" presetClass="entr" presetSubtype="0" fill="hold" grpId="0" nodeType="afterEffect">
                                  <p:stCondLst>
                                    <p:cond delay="0"/>
                                  </p:stCondLst>
                                  <p:childTnLst>
                                    <p:set>
                                      <p:cBhvr>
                                        <p:cTn id="91" dur="1" fill="hold">
                                          <p:stCondLst>
                                            <p:cond delay="0"/>
                                          </p:stCondLst>
                                        </p:cTn>
                                        <p:tgtEl>
                                          <p:spTgt spid="52"/>
                                        </p:tgtEl>
                                        <p:attrNameLst>
                                          <p:attrName>style.visibility</p:attrName>
                                        </p:attrNameLst>
                                      </p:cBhvr>
                                      <p:to>
                                        <p:strVal val="visible"/>
                                      </p:to>
                                    </p:set>
                                    <p:animEffect transition="in" filter="fade">
                                      <p:cBhvr>
                                        <p:cTn id="9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animBg="1"/>
      <p:bldP spid="10" grpId="0"/>
      <p:bldP spid="41" grpId="0" animBg="1"/>
      <p:bldP spid="43" grpId="0"/>
      <p:bldP spid="44" grpId="0" animBg="1"/>
      <p:bldP spid="46" grpId="0"/>
      <p:bldP spid="47" grpId="0" animBg="1"/>
      <p:bldP spid="49" grpId="0"/>
      <p:bldP spid="50" grpId="0" animBg="1"/>
      <p:bldP spid="5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Measuring length: rulers, measuring tapes</a:t>
            </a:r>
            <a:endParaRPr lang="en-ZA" dirty="0"/>
          </a:p>
        </p:txBody>
      </p:sp>
      <p:sp>
        <p:nvSpPr>
          <p:cNvPr id="4" name="Text Placeholder 3"/>
          <p:cNvSpPr>
            <a:spLocks noGrp="1"/>
          </p:cNvSpPr>
          <p:nvPr>
            <p:ph type="body" sz="quarter" idx="10"/>
          </p:nvPr>
        </p:nvSpPr>
        <p:spPr>
          <a:xfrm>
            <a:off x="381000" y="1441352"/>
            <a:ext cx="7905751" cy="301871"/>
          </a:xfrm>
        </p:spPr>
        <p:txBody>
          <a:bodyPr/>
          <a:lstStyle/>
          <a:p>
            <a:r>
              <a:rPr lang="en-ZA" sz="1800" dirty="0" smtClean="0">
                <a:solidFill>
                  <a:schemeClr val="bg1">
                    <a:lumMod val="65000"/>
                  </a:schemeClr>
                </a:solidFill>
              </a:rPr>
              <a:t>Unit 5.2</a:t>
            </a:r>
            <a:endParaRPr lang="en-ZA" sz="1800" dirty="0">
              <a:solidFill>
                <a:schemeClr val="bg1">
                  <a:lumMod val="65000"/>
                </a:schemeClr>
              </a:solidFill>
            </a:endParaRPr>
          </a:p>
        </p:txBody>
      </p:sp>
      <p:sp>
        <p:nvSpPr>
          <p:cNvPr id="13" name="Content Placeholder 2"/>
          <p:cNvSpPr>
            <a:spLocks noGrp="1"/>
          </p:cNvSpPr>
          <p:nvPr>
            <p:ph idx="1"/>
          </p:nvPr>
        </p:nvSpPr>
        <p:spPr>
          <a:xfrm>
            <a:off x="399290" y="4679609"/>
            <a:ext cx="7781904" cy="1398002"/>
          </a:xfrm>
        </p:spPr>
        <p:txBody>
          <a:bodyPr/>
          <a:lstStyle/>
          <a:p>
            <a:r>
              <a:rPr lang="en-ZA" sz="2000" dirty="0"/>
              <a:t>A standard ruler is 30 centimetres long.</a:t>
            </a:r>
          </a:p>
          <a:p>
            <a:r>
              <a:rPr lang="en-ZA" sz="2000" dirty="0" smtClean="0"/>
              <a:t>A </a:t>
            </a:r>
            <a:r>
              <a:rPr lang="en-ZA" sz="2000" dirty="0"/>
              <a:t>ruler usually shows millimetre markings between the centimetres.</a:t>
            </a:r>
          </a:p>
          <a:p>
            <a:r>
              <a:rPr lang="en-ZA" sz="2000" dirty="0"/>
              <a:t>10 mm = 1 </a:t>
            </a:r>
            <a:r>
              <a:rPr lang="en-ZA" sz="2000" dirty="0" smtClean="0"/>
              <a:t>cm</a:t>
            </a:r>
            <a:endParaRPr lang="en-ZA" sz="2000" dirty="0"/>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4963" y="2746736"/>
            <a:ext cx="3643771" cy="1252475"/>
          </a:xfrm>
          <a:prstGeom prst="rect">
            <a:avLst/>
          </a:prstGeom>
        </p:spPr>
      </p:pic>
      <p:cxnSp>
        <p:nvCxnSpPr>
          <p:cNvPr id="16" name="Straight Connector 15"/>
          <p:cNvCxnSpPr/>
          <p:nvPr/>
        </p:nvCxnSpPr>
        <p:spPr>
          <a:xfrm flipV="1">
            <a:off x="1536969" y="2249780"/>
            <a:ext cx="815008" cy="496956"/>
          </a:xfrm>
          <a:prstGeom prst="line">
            <a:avLst/>
          </a:prstGeom>
          <a:ln w="19050">
            <a:solidFill>
              <a:srgbClr val="9DCC47"/>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614565" y="2249780"/>
            <a:ext cx="737412" cy="496956"/>
          </a:xfrm>
          <a:prstGeom prst="line">
            <a:avLst/>
          </a:prstGeom>
          <a:ln w="19050">
            <a:solidFill>
              <a:srgbClr val="9DCC47"/>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1698679" y="2258789"/>
            <a:ext cx="653298" cy="487947"/>
          </a:xfrm>
          <a:prstGeom prst="line">
            <a:avLst/>
          </a:prstGeom>
          <a:ln w="19050">
            <a:solidFill>
              <a:srgbClr val="9DCC47"/>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1785247" y="2249781"/>
            <a:ext cx="566730" cy="496955"/>
          </a:xfrm>
          <a:prstGeom prst="line">
            <a:avLst/>
          </a:prstGeom>
          <a:ln w="19050">
            <a:solidFill>
              <a:srgbClr val="9DCC47"/>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785247" y="1912552"/>
            <a:ext cx="1238416" cy="369332"/>
          </a:xfrm>
          <a:prstGeom prst="rect">
            <a:avLst/>
          </a:prstGeom>
          <a:noFill/>
        </p:spPr>
        <p:txBody>
          <a:bodyPr wrap="none" rtlCol="0">
            <a:spAutoFit/>
          </a:bodyPr>
          <a:lstStyle/>
          <a:p>
            <a:r>
              <a:rPr lang="en-ZA" dirty="0" smtClean="0">
                <a:solidFill>
                  <a:srgbClr val="9DCC47"/>
                </a:solidFill>
              </a:rPr>
              <a:t>millimetres</a:t>
            </a:r>
            <a:endParaRPr lang="en-GB" dirty="0">
              <a:solidFill>
                <a:srgbClr val="9DCC47"/>
              </a:solidFill>
            </a:endParaRPr>
          </a:p>
        </p:txBody>
      </p:sp>
      <p:cxnSp>
        <p:nvCxnSpPr>
          <p:cNvPr id="29" name="Straight Connector 28"/>
          <p:cNvCxnSpPr/>
          <p:nvPr/>
        </p:nvCxnSpPr>
        <p:spPr>
          <a:xfrm flipH="1" flipV="1">
            <a:off x="3087632" y="3577056"/>
            <a:ext cx="90339" cy="571094"/>
          </a:xfrm>
          <a:prstGeom prst="line">
            <a:avLst/>
          </a:prstGeom>
          <a:ln w="19050">
            <a:solidFill>
              <a:srgbClr val="9DCC47"/>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3177970" y="3569819"/>
            <a:ext cx="1443774" cy="578331"/>
          </a:xfrm>
          <a:prstGeom prst="line">
            <a:avLst/>
          </a:prstGeom>
          <a:ln w="19050">
            <a:solidFill>
              <a:srgbClr val="9DCC47"/>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294575" y="3569821"/>
            <a:ext cx="883395" cy="578328"/>
          </a:xfrm>
          <a:prstGeom prst="line">
            <a:avLst/>
          </a:prstGeom>
          <a:ln w="19050">
            <a:solidFill>
              <a:srgbClr val="9DCC47"/>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177970" y="3569820"/>
            <a:ext cx="695885" cy="578330"/>
          </a:xfrm>
          <a:prstGeom prst="line">
            <a:avLst/>
          </a:prstGeom>
          <a:ln w="19050">
            <a:solidFill>
              <a:srgbClr val="9DCC47"/>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527086" y="4140948"/>
            <a:ext cx="1305229" cy="369332"/>
          </a:xfrm>
          <a:prstGeom prst="rect">
            <a:avLst/>
          </a:prstGeom>
          <a:noFill/>
        </p:spPr>
        <p:txBody>
          <a:bodyPr wrap="none" rtlCol="0">
            <a:spAutoFit/>
          </a:bodyPr>
          <a:lstStyle/>
          <a:p>
            <a:r>
              <a:rPr lang="en-ZA" dirty="0" smtClean="0">
                <a:solidFill>
                  <a:srgbClr val="9DCC47"/>
                </a:solidFill>
              </a:rPr>
              <a:t>centimetres</a:t>
            </a:r>
            <a:endParaRPr lang="en-GB" dirty="0">
              <a:solidFill>
                <a:srgbClr val="9DCC47"/>
              </a:solidFill>
            </a:endParaRPr>
          </a:p>
        </p:txBody>
      </p:sp>
      <p:pic>
        <p:nvPicPr>
          <p:cNvPr id="46" name="Picture 45"/>
          <p:cNvPicPr>
            <a:picLocks noChangeAspect="1"/>
          </p:cNvPicPr>
          <p:nvPr/>
        </p:nvPicPr>
        <p:blipFill rotWithShape="1">
          <a:blip r:embed="rId3" cstate="print">
            <a:extLst>
              <a:ext uri="{28A0092B-C50C-407E-A947-70E740481C1C}">
                <a14:useLocalDpi xmlns:a14="http://schemas.microsoft.com/office/drawing/2010/main" val="0"/>
              </a:ext>
            </a:extLst>
          </a:blip>
          <a:srcRect l="60657"/>
          <a:stretch>
            <a:fillRect/>
          </a:stretch>
        </p:blipFill>
        <p:spPr>
          <a:xfrm>
            <a:off x="5637957" y="2735636"/>
            <a:ext cx="1433587" cy="1250932"/>
          </a:xfrm>
          <a:prstGeom prst="rect">
            <a:avLst/>
          </a:prstGeom>
        </p:spPr>
      </p:pic>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6272" y="2046531"/>
            <a:ext cx="2930773" cy="3463002"/>
          </a:xfrm>
          <a:prstGeom prst="rect">
            <a:avLst/>
          </a:prstGeom>
          <a:noFill/>
          <a:ln>
            <a:noFill/>
          </a:ln>
        </p:spPr>
      </p:pic>
      <p:sp>
        <p:nvSpPr>
          <p:cNvPr id="3" name="TextBox 2"/>
          <p:cNvSpPr txBox="1"/>
          <p:nvPr/>
        </p:nvSpPr>
        <p:spPr>
          <a:xfrm>
            <a:off x="1503333" y="2853183"/>
            <a:ext cx="498855" cy="400110"/>
          </a:xfrm>
          <a:prstGeom prst="rect">
            <a:avLst/>
          </a:prstGeom>
          <a:noFill/>
        </p:spPr>
        <p:txBody>
          <a:bodyPr wrap="none" rtlCol="0">
            <a:spAutoFit/>
          </a:bodyPr>
          <a:lstStyle/>
          <a:p>
            <a:r>
              <a:rPr lang="en-ZA" sz="2000" dirty="0" smtClean="0"/>
              <a:t>cm</a:t>
            </a:r>
            <a:endParaRPr lang="en-GB"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8"/>
                                        </p:tgtEl>
                                      </p:cBhvr>
                                    </p:animEffect>
                                    <p:set>
                                      <p:cBhvr>
                                        <p:cTn id="7" dur="1" fill="hold">
                                          <p:stCondLst>
                                            <p:cond delay="499"/>
                                          </p:stCondLst>
                                        </p:cTn>
                                        <p:tgtEl>
                                          <p:spTgt spid="48"/>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 calcmode="lin" valueType="num">
                                      <p:cBhvr additive="base">
                                        <p:cTn id="25"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additive="base">
                                        <p:cTn id="31" dur="500"/>
                                        <p:tgtEl>
                                          <p:spTgt spid="46"/>
                                        </p:tgtEl>
                                        <p:attrNameLst>
                                          <p:attrName>ppt_x</p:attrName>
                                        </p:attrNameLst>
                                      </p:cBhvr>
                                      <p:tavLst>
                                        <p:tav tm="0">
                                          <p:val>
                                            <p:strVal val="#ppt_x-#ppt_w*1.125000"/>
                                          </p:val>
                                        </p:tav>
                                        <p:tav tm="100000">
                                          <p:val>
                                            <p:strVal val="#ppt_x"/>
                                          </p:val>
                                        </p:tav>
                                      </p:tavLst>
                                    </p:anim>
                                    <p:animEffect transition="in" filter="wipe(right)">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3">
                                            <p:txEl>
                                              <p:pRg st="1" end="1"/>
                                            </p:txEl>
                                          </p:spTgt>
                                        </p:tgtEl>
                                        <p:attrNameLst>
                                          <p:attrName>style.visibility</p:attrName>
                                        </p:attrNameLst>
                                      </p:cBhvr>
                                      <p:to>
                                        <p:strVal val="visible"/>
                                      </p:to>
                                    </p:set>
                                    <p:anim calcmode="lin" valueType="num">
                                      <p:cBhvr additive="base">
                                        <p:cTn id="37" dur="500" fill="hold"/>
                                        <p:tgtEl>
                                          <p:spTgt spid="13">
                                            <p:txEl>
                                              <p:pRg st="1" end="1"/>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down)">
                                      <p:cBhvr>
                                        <p:cTn id="43" dur="500"/>
                                        <p:tgtEl>
                                          <p:spTgt spid="16"/>
                                        </p:tgtEl>
                                      </p:cBhvr>
                                    </p:animEffect>
                                  </p:childTnLst>
                                </p:cTn>
                              </p:par>
                            </p:childTnLst>
                          </p:cTn>
                        </p:par>
                        <p:par>
                          <p:cTn id="44" fill="hold">
                            <p:stCondLst>
                              <p:cond delay="500"/>
                            </p:stCondLst>
                            <p:childTnLst>
                              <p:par>
                                <p:cTn id="45" presetID="22" presetClass="entr" presetSubtype="4"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par>
                          <p:cTn id="48" fill="hold">
                            <p:stCondLst>
                              <p:cond delay="1000"/>
                            </p:stCondLst>
                            <p:childTnLst>
                              <p:par>
                                <p:cTn id="49" presetID="22" presetClass="entr" presetSubtype="4"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00"/>
                                        <p:tgtEl>
                                          <p:spTgt spid="20"/>
                                        </p:tgtEl>
                                      </p:cBhvr>
                                    </p:animEffect>
                                  </p:childTnLst>
                                </p:cTn>
                              </p:par>
                            </p:childTnLst>
                          </p:cTn>
                        </p:par>
                        <p:par>
                          <p:cTn id="52" fill="hold">
                            <p:stCondLst>
                              <p:cond delay="1500"/>
                            </p:stCondLst>
                            <p:childTnLst>
                              <p:par>
                                <p:cTn id="53" presetID="22" presetClass="entr" presetSubtype="4"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down)">
                                      <p:cBhvr>
                                        <p:cTn id="55" dur="500"/>
                                        <p:tgtEl>
                                          <p:spTgt spid="25"/>
                                        </p:tgtEl>
                                      </p:cBhvr>
                                    </p:animEffect>
                                  </p:childTnLst>
                                </p:cTn>
                              </p:par>
                            </p:childTnLst>
                          </p:cTn>
                        </p:par>
                        <p:par>
                          <p:cTn id="56" fill="hold">
                            <p:stCondLst>
                              <p:cond delay="2000"/>
                            </p:stCondLst>
                            <p:childTnLst>
                              <p:par>
                                <p:cTn id="57" presetID="53" presetClass="entr" presetSubtype="16" fill="hold" grpId="0" nodeType="after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p:cTn id="59" dur="500" fill="hold"/>
                                        <p:tgtEl>
                                          <p:spTgt spid="28"/>
                                        </p:tgtEl>
                                        <p:attrNameLst>
                                          <p:attrName>ppt_w</p:attrName>
                                        </p:attrNameLst>
                                      </p:cBhvr>
                                      <p:tavLst>
                                        <p:tav tm="0">
                                          <p:val>
                                            <p:fltVal val="0"/>
                                          </p:val>
                                        </p:tav>
                                        <p:tav tm="100000">
                                          <p:val>
                                            <p:strVal val="#ppt_w"/>
                                          </p:val>
                                        </p:tav>
                                      </p:tavLst>
                                    </p:anim>
                                    <p:anim calcmode="lin" valueType="num">
                                      <p:cBhvr>
                                        <p:cTn id="60" dur="500" fill="hold"/>
                                        <p:tgtEl>
                                          <p:spTgt spid="28"/>
                                        </p:tgtEl>
                                        <p:attrNameLst>
                                          <p:attrName>ppt_h</p:attrName>
                                        </p:attrNameLst>
                                      </p:cBhvr>
                                      <p:tavLst>
                                        <p:tav tm="0">
                                          <p:val>
                                            <p:fltVal val="0"/>
                                          </p:val>
                                        </p:tav>
                                        <p:tav tm="100000">
                                          <p:val>
                                            <p:strVal val="#ppt_h"/>
                                          </p:val>
                                        </p:tav>
                                      </p:tavLst>
                                    </p:anim>
                                    <p:animEffect transition="in" filter="fade">
                                      <p:cBhvr>
                                        <p:cTn id="61" dur="500"/>
                                        <p:tgtEl>
                                          <p:spTgt spid="2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up)">
                                      <p:cBhvr>
                                        <p:cTn id="66" dur="500"/>
                                        <p:tgtEl>
                                          <p:spTgt spid="32"/>
                                        </p:tgtEl>
                                      </p:cBhvr>
                                    </p:animEffect>
                                  </p:childTnLst>
                                </p:cTn>
                              </p:par>
                            </p:childTnLst>
                          </p:cTn>
                        </p:par>
                        <p:par>
                          <p:cTn id="67" fill="hold">
                            <p:stCondLst>
                              <p:cond delay="500"/>
                            </p:stCondLst>
                            <p:childTnLst>
                              <p:par>
                                <p:cTn id="68" presetID="22" presetClass="entr" presetSubtype="1" fill="hold" nodeType="after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wipe(up)">
                                      <p:cBhvr>
                                        <p:cTn id="70" dur="500"/>
                                        <p:tgtEl>
                                          <p:spTgt spid="29"/>
                                        </p:tgtEl>
                                      </p:cBhvr>
                                    </p:animEffect>
                                  </p:childTnLst>
                                </p:cTn>
                              </p:par>
                            </p:childTnLst>
                          </p:cTn>
                        </p:par>
                        <p:par>
                          <p:cTn id="71" fill="hold">
                            <p:stCondLst>
                              <p:cond delay="1000"/>
                            </p:stCondLst>
                            <p:childTnLst>
                              <p:par>
                                <p:cTn id="72" presetID="22" presetClass="entr" presetSubtype="1" fill="hold" nodeType="after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wipe(up)">
                                      <p:cBhvr>
                                        <p:cTn id="74" dur="500"/>
                                        <p:tgtEl>
                                          <p:spTgt spid="37"/>
                                        </p:tgtEl>
                                      </p:cBhvr>
                                    </p:animEffect>
                                  </p:childTnLst>
                                </p:cTn>
                              </p:par>
                            </p:childTnLst>
                          </p:cTn>
                        </p:par>
                        <p:par>
                          <p:cTn id="75" fill="hold">
                            <p:stCondLst>
                              <p:cond delay="1500"/>
                            </p:stCondLst>
                            <p:childTnLst>
                              <p:par>
                                <p:cTn id="76" presetID="22" presetClass="entr" presetSubtype="1" fill="hold" nodeType="after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wipe(up)">
                                      <p:cBhvr>
                                        <p:cTn id="78" dur="500"/>
                                        <p:tgtEl>
                                          <p:spTgt spid="30"/>
                                        </p:tgtEl>
                                      </p:cBhvr>
                                    </p:animEffect>
                                  </p:childTnLst>
                                </p:cTn>
                              </p:par>
                            </p:childTnLst>
                          </p:cTn>
                        </p:par>
                        <p:par>
                          <p:cTn id="79" fill="hold">
                            <p:stCondLst>
                              <p:cond delay="2000"/>
                            </p:stCondLst>
                            <p:childTnLst>
                              <p:par>
                                <p:cTn id="80" presetID="53" presetClass="entr" presetSubtype="16" fill="hold" grpId="0" nodeType="afterEffect">
                                  <p:stCondLst>
                                    <p:cond delay="0"/>
                                  </p:stCondLst>
                                  <p:childTnLst>
                                    <p:set>
                                      <p:cBhvr>
                                        <p:cTn id="81" dur="1" fill="hold">
                                          <p:stCondLst>
                                            <p:cond delay="0"/>
                                          </p:stCondLst>
                                        </p:cTn>
                                        <p:tgtEl>
                                          <p:spTgt spid="45"/>
                                        </p:tgtEl>
                                        <p:attrNameLst>
                                          <p:attrName>style.visibility</p:attrName>
                                        </p:attrNameLst>
                                      </p:cBhvr>
                                      <p:to>
                                        <p:strVal val="visible"/>
                                      </p:to>
                                    </p:set>
                                    <p:anim calcmode="lin" valueType="num">
                                      <p:cBhvr>
                                        <p:cTn id="82" dur="500" fill="hold"/>
                                        <p:tgtEl>
                                          <p:spTgt spid="45"/>
                                        </p:tgtEl>
                                        <p:attrNameLst>
                                          <p:attrName>ppt_w</p:attrName>
                                        </p:attrNameLst>
                                      </p:cBhvr>
                                      <p:tavLst>
                                        <p:tav tm="0">
                                          <p:val>
                                            <p:fltVal val="0"/>
                                          </p:val>
                                        </p:tav>
                                        <p:tav tm="100000">
                                          <p:val>
                                            <p:strVal val="#ppt_w"/>
                                          </p:val>
                                        </p:tav>
                                      </p:tavLst>
                                    </p:anim>
                                    <p:anim calcmode="lin" valueType="num">
                                      <p:cBhvr>
                                        <p:cTn id="83" dur="500" fill="hold"/>
                                        <p:tgtEl>
                                          <p:spTgt spid="45"/>
                                        </p:tgtEl>
                                        <p:attrNameLst>
                                          <p:attrName>ppt_h</p:attrName>
                                        </p:attrNameLst>
                                      </p:cBhvr>
                                      <p:tavLst>
                                        <p:tav tm="0">
                                          <p:val>
                                            <p:fltVal val="0"/>
                                          </p:val>
                                        </p:tav>
                                        <p:tav tm="100000">
                                          <p:val>
                                            <p:strVal val="#ppt_h"/>
                                          </p:val>
                                        </p:tav>
                                      </p:tavLst>
                                    </p:anim>
                                    <p:animEffect transition="in" filter="fade">
                                      <p:cBhvr>
                                        <p:cTn id="84" dur="500"/>
                                        <p:tgtEl>
                                          <p:spTgt spid="45"/>
                                        </p:tgtEl>
                                      </p:cBhvr>
                                    </p:animEffect>
                                  </p:childTnLst>
                                </p:cTn>
                              </p:par>
                            </p:childTnLst>
                          </p:cTn>
                        </p:par>
                      </p:childTnLst>
                    </p:cTn>
                  </p:par>
                  <p:par>
                    <p:cTn id="85" fill="hold">
                      <p:stCondLst>
                        <p:cond delay="indefinite"/>
                      </p:stCondLst>
                      <p:childTnLst>
                        <p:par>
                          <p:cTn id="86" fill="hold">
                            <p:stCondLst>
                              <p:cond delay="0"/>
                            </p:stCondLst>
                            <p:childTnLst>
                              <p:par>
                                <p:cTn id="87" presetID="2" presetClass="entr" presetSubtype="8" fill="hold" grpId="0" nodeType="clickEffect">
                                  <p:stCondLst>
                                    <p:cond delay="0"/>
                                  </p:stCondLst>
                                  <p:childTnLst>
                                    <p:set>
                                      <p:cBhvr>
                                        <p:cTn id="88" dur="1" fill="hold">
                                          <p:stCondLst>
                                            <p:cond delay="0"/>
                                          </p:stCondLst>
                                        </p:cTn>
                                        <p:tgtEl>
                                          <p:spTgt spid="13">
                                            <p:txEl>
                                              <p:pRg st="2" end="2"/>
                                            </p:txEl>
                                          </p:spTgt>
                                        </p:tgtEl>
                                        <p:attrNameLst>
                                          <p:attrName>style.visibility</p:attrName>
                                        </p:attrNameLst>
                                      </p:cBhvr>
                                      <p:to>
                                        <p:strVal val="visible"/>
                                      </p:to>
                                    </p:set>
                                    <p:anim calcmode="lin" valueType="num">
                                      <p:cBhvr additive="base">
                                        <p:cTn id="89" dur="500" fill="hold"/>
                                        <p:tgtEl>
                                          <p:spTgt spid="13">
                                            <p:txEl>
                                              <p:pRg st="2" end="2"/>
                                            </p:txEl>
                                          </p:spTgt>
                                        </p:tgtEl>
                                        <p:attrNameLst>
                                          <p:attrName>ppt_x</p:attrName>
                                        </p:attrNameLst>
                                      </p:cBhvr>
                                      <p:tavLst>
                                        <p:tav tm="0">
                                          <p:val>
                                            <p:strVal val="0-#ppt_w/2"/>
                                          </p:val>
                                        </p:tav>
                                        <p:tav tm="100000">
                                          <p:val>
                                            <p:strVal val="#ppt_x"/>
                                          </p:val>
                                        </p:tav>
                                      </p:tavLst>
                                    </p:anim>
                                    <p:anim calcmode="lin" valueType="num">
                                      <p:cBhvr additive="base">
                                        <p:cTn id="90" dur="500" fill="hold"/>
                                        <p:tgtEl>
                                          <p:spTgt spid="1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28" grpId="0" uiExpand="1"/>
      <p:bldP spid="45" grpId="0" uiExpand="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6272" y="2249780"/>
            <a:ext cx="2930773" cy="3463002"/>
          </a:xfrm>
          <a:prstGeom prst="rect">
            <a:avLst/>
          </a:prstGeom>
          <a:noFill/>
          <a:ln>
            <a:noFill/>
          </a:ln>
        </p:spPr>
      </p:pic>
      <p:sp>
        <p:nvSpPr>
          <p:cNvPr id="2" name="Title 1"/>
          <p:cNvSpPr>
            <a:spLocks noGrp="1"/>
          </p:cNvSpPr>
          <p:nvPr>
            <p:ph type="title"/>
          </p:nvPr>
        </p:nvSpPr>
        <p:spPr/>
        <p:txBody>
          <a:bodyPr/>
          <a:lstStyle/>
          <a:p>
            <a:r>
              <a:rPr lang="en-ZA" dirty="0">
                <a:sym typeface="+mn-ea"/>
              </a:rPr>
              <a:t>Measuring length: rulers, measuring tapes</a:t>
            </a:r>
            <a:endParaRPr lang="en-ZA" dirty="0"/>
          </a:p>
        </p:txBody>
      </p:sp>
      <p:sp>
        <p:nvSpPr>
          <p:cNvPr id="4" name="Text Placeholder 3"/>
          <p:cNvSpPr>
            <a:spLocks noGrp="1"/>
          </p:cNvSpPr>
          <p:nvPr>
            <p:ph type="body" sz="quarter" idx="10"/>
          </p:nvPr>
        </p:nvSpPr>
        <p:spPr>
          <a:xfrm>
            <a:off x="381000" y="1441352"/>
            <a:ext cx="7905751" cy="301871"/>
          </a:xfrm>
        </p:spPr>
        <p:txBody>
          <a:bodyPr/>
          <a:lstStyle/>
          <a:p>
            <a:r>
              <a:rPr lang="en-ZA" sz="1800" dirty="0" smtClean="0">
                <a:solidFill>
                  <a:schemeClr val="bg1">
                    <a:lumMod val="65000"/>
                  </a:schemeClr>
                </a:solidFill>
              </a:rPr>
              <a:t>Unit 5.2</a:t>
            </a:r>
            <a:endParaRPr lang="en-ZA" sz="1800" dirty="0">
              <a:solidFill>
                <a:schemeClr val="bg1">
                  <a:lumMod val="65000"/>
                </a:schemeClr>
              </a:solidFill>
            </a:endParaRPr>
          </a:p>
        </p:txBody>
      </p:sp>
      <p:sp>
        <p:nvSpPr>
          <p:cNvPr id="13" name="Content Placeholder 2"/>
          <p:cNvSpPr>
            <a:spLocks noGrp="1"/>
          </p:cNvSpPr>
          <p:nvPr>
            <p:ph idx="1"/>
          </p:nvPr>
        </p:nvSpPr>
        <p:spPr>
          <a:xfrm>
            <a:off x="399290" y="2106956"/>
            <a:ext cx="7781904" cy="1398002"/>
          </a:xfrm>
        </p:spPr>
        <p:txBody>
          <a:bodyPr/>
          <a:lstStyle/>
          <a:p>
            <a:r>
              <a:rPr lang="en-ZA" dirty="0"/>
              <a:t>100 cm = 1 m </a:t>
            </a:r>
          </a:p>
          <a:p>
            <a:r>
              <a:rPr lang="en-ZA" dirty="0"/>
              <a:t>A metre </a:t>
            </a:r>
            <a:r>
              <a:rPr lang="en-ZA" dirty="0" smtClean="0"/>
              <a:t>ruler </a:t>
            </a:r>
            <a:r>
              <a:rPr lang="en-ZA" dirty="0"/>
              <a:t>is 100 cm long. </a:t>
            </a:r>
          </a:p>
        </p:txBody>
      </p:sp>
      <p:sp>
        <p:nvSpPr>
          <p:cNvPr id="18" name="Rectangle 17"/>
          <p:cNvSpPr/>
          <p:nvPr/>
        </p:nvSpPr>
        <p:spPr>
          <a:xfrm>
            <a:off x="392652" y="3200787"/>
            <a:ext cx="7669672" cy="1917635"/>
          </a:xfrm>
          <a:prstGeom prst="rect">
            <a:avLst/>
          </a:prstGeom>
          <a:noFill/>
          <a:ln w="38100">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9" name="Group 18"/>
          <p:cNvGrpSpPr/>
          <p:nvPr/>
        </p:nvGrpSpPr>
        <p:grpSpPr>
          <a:xfrm>
            <a:off x="273782" y="3075749"/>
            <a:ext cx="1838942" cy="2280168"/>
            <a:chOff x="399289" y="3100030"/>
            <a:chExt cx="1838942" cy="2280168"/>
          </a:xfrm>
        </p:grpSpPr>
        <p:sp>
          <p:nvSpPr>
            <p:cNvPr id="21" name="TextBox 20"/>
            <p:cNvSpPr txBox="1"/>
            <p:nvPr/>
          </p:nvSpPr>
          <p:spPr>
            <a:xfrm rot="20773907">
              <a:off x="406882" y="3100030"/>
              <a:ext cx="1238865" cy="461665"/>
            </a:xfrm>
            <a:prstGeom prst="rect">
              <a:avLst/>
            </a:prstGeom>
            <a:solidFill>
              <a:schemeClr val="bg1"/>
            </a:solidFill>
          </p:spPr>
          <p:txBody>
            <a:bodyPr wrap="none" rtlCol="0">
              <a:spAutoFit/>
            </a:bodyPr>
            <a:lstStyle/>
            <a:p>
              <a:r>
                <a:rPr lang="en-ZA" sz="2400" b="1" dirty="0" smtClean="0">
                  <a:solidFill>
                    <a:srgbClr val="4BB3B5"/>
                  </a:solidFill>
                </a:rPr>
                <a:t>Formula</a:t>
              </a:r>
              <a:endParaRPr lang="en-ZA" sz="2400" b="1" dirty="0">
                <a:solidFill>
                  <a:srgbClr val="4BB3B5"/>
                </a:solidFill>
              </a:endParaRP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289" y="3319005"/>
              <a:ext cx="1838942" cy="2061193"/>
            </a:xfrm>
            <a:prstGeom prst="rect">
              <a:avLst/>
            </a:prstGeom>
          </p:spPr>
        </p:pic>
      </p:grpSp>
      <p:sp>
        <p:nvSpPr>
          <p:cNvPr id="3" name="TextBox 2"/>
          <p:cNvSpPr txBox="1"/>
          <p:nvPr/>
        </p:nvSpPr>
        <p:spPr>
          <a:xfrm>
            <a:off x="2701573" y="3920818"/>
            <a:ext cx="918906" cy="400110"/>
          </a:xfrm>
          <a:prstGeom prst="rect">
            <a:avLst/>
          </a:prstGeom>
          <a:noFill/>
        </p:spPr>
        <p:txBody>
          <a:bodyPr wrap="none" rtlCol="0">
            <a:spAutoFit/>
          </a:bodyPr>
          <a:lstStyle/>
          <a:p>
            <a:r>
              <a:rPr lang="en-ZA" sz="2000" dirty="0" smtClean="0"/>
              <a:t>metres</a:t>
            </a:r>
            <a:endParaRPr lang="en-GB" sz="2000" dirty="0"/>
          </a:p>
        </p:txBody>
      </p:sp>
      <p:sp>
        <p:nvSpPr>
          <p:cNvPr id="24" name="TextBox 23"/>
          <p:cNvSpPr txBox="1"/>
          <p:nvPr/>
        </p:nvSpPr>
        <p:spPr>
          <a:xfrm>
            <a:off x="4145386" y="3935413"/>
            <a:ext cx="1434303" cy="400110"/>
          </a:xfrm>
          <a:prstGeom prst="rect">
            <a:avLst/>
          </a:prstGeom>
          <a:noFill/>
        </p:spPr>
        <p:txBody>
          <a:bodyPr wrap="none" rtlCol="0">
            <a:spAutoFit/>
          </a:bodyPr>
          <a:lstStyle/>
          <a:p>
            <a:r>
              <a:rPr lang="en-ZA" sz="2000" dirty="0" smtClean="0"/>
              <a:t>centimetres</a:t>
            </a:r>
            <a:endParaRPr lang="en-GB" sz="2000" dirty="0"/>
          </a:p>
        </p:txBody>
      </p:sp>
      <p:sp>
        <p:nvSpPr>
          <p:cNvPr id="26" name="TextBox 25"/>
          <p:cNvSpPr txBox="1"/>
          <p:nvPr/>
        </p:nvSpPr>
        <p:spPr>
          <a:xfrm>
            <a:off x="6094847" y="3933729"/>
            <a:ext cx="1361335" cy="400110"/>
          </a:xfrm>
          <a:prstGeom prst="rect">
            <a:avLst/>
          </a:prstGeom>
          <a:noFill/>
        </p:spPr>
        <p:txBody>
          <a:bodyPr wrap="none" rtlCol="0">
            <a:spAutoFit/>
          </a:bodyPr>
          <a:lstStyle/>
          <a:p>
            <a:r>
              <a:rPr lang="en-ZA" sz="2000" dirty="0" smtClean="0"/>
              <a:t>millimetres</a:t>
            </a:r>
            <a:endParaRPr lang="en-GB" sz="2000" dirty="0"/>
          </a:p>
        </p:txBody>
      </p:sp>
      <p:grpSp>
        <p:nvGrpSpPr>
          <p:cNvPr id="34" name="Group 33"/>
          <p:cNvGrpSpPr/>
          <p:nvPr/>
        </p:nvGrpSpPr>
        <p:grpSpPr>
          <a:xfrm>
            <a:off x="3203821" y="3703884"/>
            <a:ext cx="1262270" cy="1043609"/>
            <a:chOff x="2395331" y="2733260"/>
            <a:chExt cx="1262270" cy="1043609"/>
          </a:xfrm>
        </p:grpSpPr>
        <p:sp>
          <p:nvSpPr>
            <p:cNvPr id="31" name="Arc 30"/>
            <p:cNvSpPr/>
            <p:nvPr/>
          </p:nvSpPr>
          <p:spPr>
            <a:xfrm rot="18618436">
              <a:off x="2504661" y="2623930"/>
              <a:ext cx="1043609" cy="1262270"/>
            </a:xfrm>
            <a:prstGeom prst="arc">
              <a:avLst/>
            </a:prstGeom>
            <a:ln w="19050">
              <a:solidFill>
                <a:srgbClr val="9DCC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3" name="Isosceles Triangle 32"/>
            <p:cNvSpPr/>
            <p:nvPr/>
          </p:nvSpPr>
          <p:spPr>
            <a:xfrm rot="7676727">
              <a:off x="3300957" y="2783809"/>
              <a:ext cx="187103" cy="188415"/>
            </a:xfrm>
            <a:prstGeom prst="triangle">
              <a:avLst/>
            </a:prstGeom>
            <a:solidFill>
              <a:srgbClr val="9DC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7" name="Group 46"/>
          <p:cNvGrpSpPr/>
          <p:nvPr/>
        </p:nvGrpSpPr>
        <p:grpSpPr>
          <a:xfrm rot="10800000">
            <a:off x="3112871" y="3519218"/>
            <a:ext cx="1262270" cy="1043609"/>
            <a:chOff x="2395331" y="2733260"/>
            <a:chExt cx="1262270" cy="1043609"/>
          </a:xfrm>
        </p:grpSpPr>
        <p:sp>
          <p:nvSpPr>
            <p:cNvPr id="49" name="Arc 48"/>
            <p:cNvSpPr/>
            <p:nvPr/>
          </p:nvSpPr>
          <p:spPr>
            <a:xfrm rot="18618436">
              <a:off x="2504661" y="2623930"/>
              <a:ext cx="1043609" cy="1262270"/>
            </a:xfrm>
            <a:prstGeom prst="arc">
              <a:avLst/>
            </a:prstGeom>
            <a:ln w="19050">
              <a:solidFill>
                <a:srgbClr val="9DCC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0" name="Isosceles Triangle 49"/>
            <p:cNvSpPr/>
            <p:nvPr/>
          </p:nvSpPr>
          <p:spPr>
            <a:xfrm rot="7676727">
              <a:off x="3300957" y="2783809"/>
              <a:ext cx="187103" cy="188415"/>
            </a:xfrm>
            <a:prstGeom prst="triangle">
              <a:avLst/>
            </a:prstGeom>
            <a:solidFill>
              <a:srgbClr val="9DC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1" name="Group 50"/>
          <p:cNvGrpSpPr/>
          <p:nvPr/>
        </p:nvGrpSpPr>
        <p:grpSpPr>
          <a:xfrm>
            <a:off x="5231580" y="3701088"/>
            <a:ext cx="1262270" cy="1043609"/>
            <a:chOff x="2395331" y="2733260"/>
            <a:chExt cx="1262270" cy="1043609"/>
          </a:xfrm>
        </p:grpSpPr>
        <p:sp>
          <p:nvSpPr>
            <p:cNvPr id="52" name="Arc 51"/>
            <p:cNvSpPr/>
            <p:nvPr/>
          </p:nvSpPr>
          <p:spPr>
            <a:xfrm rot="18618436">
              <a:off x="2504661" y="2623930"/>
              <a:ext cx="1043609" cy="1262270"/>
            </a:xfrm>
            <a:prstGeom prst="arc">
              <a:avLst/>
            </a:prstGeom>
            <a:ln w="19050">
              <a:solidFill>
                <a:srgbClr val="9DCC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3" name="Isosceles Triangle 52"/>
            <p:cNvSpPr/>
            <p:nvPr/>
          </p:nvSpPr>
          <p:spPr>
            <a:xfrm rot="7676727">
              <a:off x="3300957" y="2783809"/>
              <a:ext cx="187103" cy="188415"/>
            </a:xfrm>
            <a:prstGeom prst="triangle">
              <a:avLst/>
            </a:prstGeom>
            <a:solidFill>
              <a:srgbClr val="9DC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4" name="Group 53"/>
          <p:cNvGrpSpPr/>
          <p:nvPr/>
        </p:nvGrpSpPr>
        <p:grpSpPr>
          <a:xfrm rot="10800000">
            <a:off x="5140630" y="3516422"/>
            <a:ext cx="1262270" cy="1043609"/>
            <a:chOff x="2395331" y="2733260"/>
            <a:chExt cx="1262270" cy="1043609"/>
          </a:xfrm>
        </p:grpSpPr>
        <p:sp>
          <p:nvSpPr>
            <p:cNvPr id="55" name="Arc 54"/>
            <p:cNvSpPr/>
            <p:nvPr/>
          </p:nvSpPr>
          <p:spPr>
            <a:xfrm rot="18618436">
              <a:off x="2504661" y="2623930"/>
              <a:ext cx="1043609" cy="1262270"/>
            </a:xfrm>
            <a:prstGeom prst="arc">
              <a:avLst/>
            </a:prstGeom>
            <a:ln w="19050">
              <a:solidFill>
                <a:srgbClr val="9DCC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6" name="Isosceles Triangle 55"/>
            <p:cNvSpPr/>
            <p:nvPr/>
          </p:nvSpPr>
          <p:spPr>
            <a:xfrm rot="7676727">
              <a:off x="3300957" y="2783809"/>
              <a:ext cx="187103" cy="188415"/>
            </a:xfrm>
            <a:prstGeom prst="triangle">
              <a:avLst/>
            </a:prstGeom>
            <a:solidFill>
              <a:srgbClr val="9DC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5" name="TextBox 34"/>
          <p:cNvSpPr txBox="1"/>
          <p:nvPr/>
        </p:nvSpPr>
        <p:spPr>
          <a:xfrm>
            <a:off x="3488517" y="3352107"/>
            <a:ext cx="577402" cy="307777"/>
          </a:xfrm>
          <a:prstGeom prst="rect">
            <a:avLst/>
          </a:prstGeom>
          <a:noFill/>
        </p:spPr>
        <p:txBody>
          <a:bodyPr wrap="none" rtlCol="0">
            <a:spAutoFit/>
          </a:bodyPr>
          <a:lstStyle/>
          <a:p>
            <a:r>
              <a:rPr lang="en-ZA" sz="1400" dirty="0" smtClean="0">
                <a:solidFill>
                  <a:srgbClr val="4BB3B5"/>
                </a:solidFill>
              </a:rPr>
              <a:t>x</a:t>
            </a:r>
            <a:r>
              <a:rPr lang="en-ZA" sz="1400" dirty="0">
                <a:solidFill>
                  <a:srgbClr val="4BB3B5"/>
                </a:solidFill>
              </a:rPr>
              <a:t> </a:t>
            </a:r>
            <a:r>
              <a:rPr lang="en-ZA" sz="1400" dirty="0" smtClean="0">
                <a:solidFill>
                  <a:srgbClr val="4BB3B5"/>
                </a:solidFill>
              </a:rPr>
              <a:t>100</a:t>
            </a:r>
            <a:endParaRPr lang="en-GB" sz="1400" dirty="0">
              <a:solidFill>
                <a:srgbClr val="4BB3B5"/>
              </a:solidFill>
            </a:endParaRPr>
          </a:p>
        </p:txBody>
      </p:sp>
      <p:sp>
        <p:nvSpPr>
          <p:cNvPr id="57" name="TextBox 56"/>
          <p:cNvSpPr txBox="1"/>
          <p:nvPr/>
        </p:nvSpPr>
        <p:spPr>
          <a:xfrm>
            <a:off x="5506887" y="3355633"/>
            <a:ext cx="526106" cy="307777"/>
          </a:xfrm>
          <a:prstGeom prst="rect">
            <a:avLst/>
          </a:prstGeom>
          <a:noFill/>
        </p:spPr>
        <p:txBody>
          <a:bodyPr wrap="none" rtlCol="0">
            <a:spAutoFit/>
          </a:bodyPr>
          <a:lstStyle/>
          <a:p>
            <a:r>
              <a:rPr lang="en-ZA" sz="1400" dirty="0" smtClean="0">
                <a:solidFill>
                  <a:srgbClr val="4BB3B5"/>
                </a:solidFill>
              </a:rPr>
              <a:t> x 10</a:t>
            </a:r>
            <a:endParaRPr lang="en-GB" sz="1400" dirty="0">
              <a:solidFill>
                <a:srgbClr val="4BB3B5"/>
              </a:solidFill>
            </a:endParaRPr>
          </a:p>
        </p:txBody>
      </p:sp>
      <p:sp>
        <p:nvSpPr>
          <p:cNvPr id="58" name="TextBox 57"/>
          <p:cNvSpPr txBox="1"/>
          <p:nvPr/>
        </p:nvSpPr>
        <p:spPr>
          <a:xfrm>
            <a:off x="3534038" y="4658383"/>
            <a:ext cx="548548" cy="307777"/>
          </a:xfrm>
          <a:prstGeom prst="rect">
            <a:avLst/>
          </a:prstGeom>
          <a:noFill/>
        </p:spPr>
        <p:txBody>
          <a:bodyPr wrap="none" rtlCol="0">
            <a:spAutoFit/>
          </a:bodyPr>
          <a:lstStyle/>
          <a:p>
            <a:r>
              <a:rPr lang="en-ZA" sz="1400" dirty="0" smtClean="0">
                <a:solidFill>
                  <a:srgbClr val="4BB3B5"/>
                </a:solidFill>
              </a:rPr>
              <a:t>÷100</a:t>
            </a:r>
            <a:endParaRPr lang="en-GB" sz="1400" dirty="0">
              <a:solidFill>
                <a:srgbClr val="4BB3B5"/>
              </a:solidFill>
            </a:endParaRPr>
          </a:p>
        </p:txBody>
      </p:sp>
      <p:sp>
        <p:nvSpPr>
          <p:cNvPr id="59" name="TextBox 58"/>
          <p:cNvSpPr txBox="1"/>
          <p:nvPr/>
        </p:nvSpPr>
        <p:spPr>
          <a:xfrm>
            <a:off x="5552408" y="4661909"/>
            <a:ext cx="537327" cy="307777"/>
          </a:xfrm>
          <a:prstGeom prst="rect">
            <a:avLst/>
          </a:prstGeom>
          <a:noFill/>
        </p:spPr>
        <p:txBody>
          <a:bodyPr wrap="none" rtlCol="0">
            <a:spAutoFit/>
          </a:bodyPr>
          <a:lstStyle/>
          <a:p>
            <a:r>
              <a:rPr lang="en-ZA" sz="1400" dirty="0" smtClean="0">
                <a:solidFill>
                  <a:srgbClr val="4BB3B5"/>
                </a:solidFill>
              </a:rPr>
              <a:t> </a:t>
            </a:r>
            <a:r>
              <a:rPr lang="en-ZA" sz="1400" dirty="0">
                <a:solidFill>
                  <a:srgbClr val="4BB3B5"/>
                </a:solidFill>
              </a:rPr>
              <a:t>÷</a:t>
            </a:r>
            <a:r>
              <a:rPr lang="en-ZA" sz="1400" dirty="0" smtClean="0">
                <a:solidFill>
                  <a:srgbClr val="4BB3B5"/>
                </a:solidFill>
              </a:rPr>
              <a:t> 10</a:t>
            </a:r>
            <a:endParaRPr lang="en-GB" sz="1400" dirty="0">
              <a:solidFill>
                <a:srgbClr val="4BB3B5"/>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8"/>
                                        </p:tgtEl>
                                      </p:cBhvr>
                                    </p:animEffect>
                                    <p:set>
                                      <p:cBhvr>
                                        <p:cTn id="7" dur="1" fill="hold">
                                          <p:stCondLst>
                                            <p:cond delay="499"/>
                                          </p:stCondLst>
                                        </p:cTn>
                                        <p:tgtEl>
                                          <p:spTgt spid="48"/>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 calcmode="lin" valueType="num">
                                      <p:cBhvr additive="base">
                                        <p:cTn id="11"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 calcmode="lin" valueType="num">
                                      <p:cBhvr additive="base">
                                        <p:cTn id="17" dur="500" fill="hold"/>
                                        <p:tgtEl>
                                          <p:spTgt spid="13">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750" fill="hold"/>
                                        <p:tgtEl>
                                          <p:spTgt spid="19"/>
                                        </p:tgtEl>
                                        <p:attrNameLst>
                                          <p:attrName>ppt_w</p:attrName>
                                        </p:attrNameLst>
                                      </p:cBhvr>
                                      <p:tavLst>
                                        <p:tav tm="0">
                                          <p:val>
                                            <p:fltVal val="0"/>
                                          </p:val>
                                        </p:tav>
                                        <p:tav tm="100000">
                                          <p:val>
                                            <p:strVal val="#ppt_w"/>
                                          </p:val>
                                        </p:tav>
                                      </p:tavLst>
                                    </p:anim>
                                    <p:anim calcmode="lin" valueType="num">
                                      <p:cBhvr>
                                        <p:cTn id="24" dur="750" fill="hold"/>
                                        <p:tgtEl>
                                          <p:spTgt spid="19"/>
                                        </p:tgtEl>
                                        <p:attrNameLst>
                                          <p:attrName>ppt_h</p:attrName>
                                        </p:attrNameLst>
                                      </p:cBhvr>
                                      <p:tavLst>
                                        <p:tav tm="0">
                                          <p:val>
                                            <p:fltVal val="0"/>
                                          </p:val>
                                        </p:tav>
                                        <p:tav tm="100000">
                                          <p:val>
                                            <p:strVal val="#ppt_h"/>
                                          </p:val>
                                        </p:tav>
                                      </p:tavLst>
                                    </p:anim>
                                    <p:anim calcmode="lin" valueType="num">
                                      <p:cBhvr>
                                        <p:cTn id="25" dur="750" fill="hold"/>
                                        <p:tgtEl>
                                          <p:spTgt spid="19"/>
                                        </p:tgtEl>
                                        <p:attrNameLst>
                                          <p:attrName>style.rotation</p:attrName>
                                        </p:attrNameLst>
                                      </p:cBhvr>
                                      <p:tavLst>
                                        <p:tav tm="0">
                                          <p:val>
                                            <p:fltVal val="90"/>
                                          </p:val>
                                        </p:tav>
                                        <p:tav tm="100000">
                                          <p:val>
                                            <p:fltVal val="0"/>
                                          </p:val>
                                        </p:tav>
                                      </p:tavLst>
                                    </p:anim>
                                    <p:animEffect transition="in" filter="fade">
                                      <p:cBhvr>
                                        <p:cTn id="26" dur="750"/>
                                        <p:tgtEl>
                                          <p:spTgt spid="19"/>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heel(1)">
                                      <p:cBhvr>
                                        <p:cTn id="29" dur="10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wipe(right)">
                                      <p:cBhvr>
                                        <p:cTn id="45" dur="500"/>
                                        <p:tgtEl>
                                          <p:spTgt spid="54"/>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59"/>
                                        </p:tgtEl>
                                        <p:attrNameLst>
                                          <p:attrName>style.visibility</p:attrName>
                                        </p:attrNameLst>
                                      </p:cBhvr>
                                      <p:to>
                                        <p:strVal val="visible"/>
                                      </p:to>
                                    </p:set>
                                    <p:anim calcmode="lin" valueType="num">
                                      <p:cBhvr>
                                        <p:cTn id="50" dur="500" fill="hold"/>
                                        <p:tgtEl>
                                          <p:spTgt spid="59"/>
                                        </p:tgtEl>
                                        <p:attrNameLst>
                                          <p:attrName>ppt_w</p:attrName>
                                        </p:attrNameLst>
                                      </p:cBhvr>
                                      <p:tavLst>
                                        <p:tav tm="0">
                                          <p:val>
                                            <p:fltVal val="0"/>
                                          </p:val>
                                        </p:tav>
                                        <p:tav tm="100000">
                                          <p:val>
                                            <p:strVal val="#ppt_w"/>
                                          </p:val>
                                        </p:tav>
                                      </p:tavLst>
                                    </p:anim>
                                    <p:anim calcmode="lin" valueType="num">
                                      <p:cBhvr>
                                        <p:cTn id="51" dur="500" fill="hold"/>
                                        <p:tgtEl>
                                          <p:spTgt spid="59"/>
                                        </p:tgtEl>
                                        <p:attrNameLst>
                                          <p:attrName>ppt_h</p:attrName>
                                        </p:attrNameLst>
                                      </p:cBhvr>
                                      <p:tavLst>
                                        <p:tav tm="0">
                                          <p:val>
                                            <p:fltVal val="0"/>
                                          </p:val>
                                        </p:tav>
                                        <p:tav tm="100000">
                                          <p:val>
                                            <p:strVal val="#ppt_h"/>
                                          </p:val>
                                        </p:tav>
                                      </p:tavLst>
                                    </p:anim>
                                    <p:animEffect transition="in" filter="fade">
                                      <p:cBhvr>
                                        <p:cTn id="52" dur="500"/>
                                        <p:tgtEl>
                                          <p:spTgt spid="5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nodeType="click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wipe(right)">
                                      <p:cBhvr>
                                        <p:cTn id="57" dur="500"/>
                                        <p:tgtEl>
                                          <p:spTgt spid="47"/>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8"/>
                                        </p:tgtEl>
                                        <p:attrNameLst>
                                          <p:attrName>style.visibility</p:attrName>
                                        </p:attrNameLst>
                                      </p:cBhvr>
                                      <p:to>
                                        <p:strVal val="visible"/>
                                      </p:to>
                                    </p:set>
                                    <p:anim calcmode="lin" valueType="num">
                                      <p:cBhvr>
                                        <p:cTn id="62" dur="500" fill="hold"/>
                                        <p:tgtEl>
                                          <p:spTgt spid="58"/>
                                        </p:tgtEl>
                                        <p:attrNameLst>
                                          <p:attrName>ppt_w</p:attrName>
                                        </p:attrNameLst>
                                      </p:cBhvr>
                                      <p:tavLst>
                                        <p:tav tm="0">
                                          <p:val>
                                            <p:fltVal val="0"/>
                                          </p:val>
                                        </p:tav>
                                        <p:tav tm="100000">
                                          <p:val>
                                            <p:strVal val="#ppt_w"/>
                                          </p:val>
                                        </p:tav>
                                      </p:tavLst>
                                    </p:anim>
                                    <p:anim calcmode="lin" valueType="num">
                                      <p:cBhvr>
                                        <p:cTn id="63" dur="500" fill="hold"/>
                                        <p:tgtEl>
                                          <p:spTgt spid="58"/>
                                        </p:tgtEl>
                                        <p:attrNameLst>
                                          <p:attrName>ppt_h</p:attrName>
                                        </p:attrNameLst>
                                      </p:cBhvr>
                                      <p:tavLst>
                                        <p:tav tm="0">
                                          <p:val>
                                            <p:fltVal val="0"/>
                                          </p:val>
                                        </p:tav>
                                        <p:tav tm="100000">
                                          <p:val>
                                            <p:strVal val="#ppt_h"/>
                                          </p:val>
                                        </p:tav>
                                      </p:tavLst>
                                    </p:anim>
                                    <p:animEffect transition="in" filter="fade">
                                      <p:cBhvr>
                                        <p:cTn id="64" dur="500"/>
                                        <p:tgtEl>
                                          <p:spTgt spid="5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wipe(left)">
                                      <p:cBhvr>
                                        <p:cTn id="69" dur="500"/>
                                        <p:tgtEl>
                                          <p:spTgt spid="34"/>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35"/>
                                        </p:tgtEl>
                                        <p:attrNameLst>
                                          <p:attrName>style.visibility</p:attrName>
                                        </p:attrNameLst>
                                      </p:cBhvr>
                                      <p:to>
                                        <p:strVal val="visible"/>
                                      </p:to>
                                    </p:set>
                                    <p:anim calcmode="lin" valueType="num">
                                      <p:cBhvr>
                                        <p:cTn id="74" dur="500" fill="hold"/>
                                        <p:tgtEl>
                                          <p:spTgt spid="35"/>
                                        </p:tgtEl>
                                        <p:attrNameLst>
                                          <p:attrName>ppt_w</p:attrName>
                                        </p:attrNameLst>
                                      </p:cBhvr>
                                      <p:tavLst>
                                        <p:tav tm="0">
                                          <p:val>
                                            <p:fltVal val="0"/>
                                          </p:val>
                                        </p:tav>
                                        <p:tav tm="100000">
                                          <p:val>
                                            <p:strVal val="#ppt_w"/>
                                          </p:val>
                                        </p:tav>
                                      </p:tavLst>
                                    </p:anim>
                                    <p:anim calcmode="lin" valueType="num">
                                      <p:cBhvr>
                                        <p:cTn id="75" dur="500" fill="hold"/>
                                        <p:tgtEl>
                                          <p:spTgt spid="35"/>
                                        </p:tgtEl>
                                        <p:attrNameLst>
                                          <p:attrName>ppt_h</p:attrName>
                                        </p:attrNameLst>
                                      </p:cBhvr>
                                      <p:tavLst>
                                        <p:tav tm="0">
                                          <p:val>
                                            <p:fltVal val="0"/>
                                          </p:val>
                                        </p:tav>
                                        <p:tav tm="100000">
                                          <p:val>
                                            <p:strVal val="#ppt_h"/>
                                          </p:val>
                                        </p:tav>
                                      </p:tavLst>
                                    </p:anim>
                                    <p:animEffect transition="in" filter="fade">
                                      <p:cBhvr>
                                        <p:cTn id="76" dur="500"/>
                                        <p:tgtEl>
                                          <p:spTgt spid="35"/>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51"/>
                                        </p:tgtEl>
                                        <p:attrNameLst>
                                          <p:attrName>style.visibility</p:attrName>
                                        </p:attrNameLst>
                                      </p:cBhvr>
                                      <p:to>
                                        <p:strVal val="visible"/>
                                      </p:to>
                                    </p:set>
                                    <p:animEffect transition="in" filter="wipe(left)">
                                      <p:cBhvr>
                                        <p:cTn id="81" dur="500"/>
                                        <p:tgtEl>
                                          <p:spTgt spid="51"/>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57"/>
                                        </p:tgtEl>
                                        <p:attrNameLst>
                                          <p:attrName>style.visibility</p:attrName>
                                        </p:attrNameLst>
                                      </p:cBhvr>
                                      <p:to>
                                        <p:strVal val="visible"/>
                                      </p:to>
                                    </p:set>
                                    <p:anim calcmode="lin" valueType="num">
                                      <p:cBhvr>
                                        <p:cTn id="86" dur="500" fill="hold"/>
                                        <p:tgtEl>
                                          <p:spTgt spid="57"/>
                                        </p:tgtEl>
                                        <p:attrNameLst>
                                          <p:attrName>ppt_w</p:attrName>
                                        </p:attrNameLst>
                                      </p:cBhvr>
                                      <p:tavLst>
                                        <p:tav tm="0">
                                          <p:val>
                                            <p:fltVal val="0"/>
                                          </p:val>
                                        </p:tav>
                                        <p:tav tm="100000">
                                          <p:val>
                                            <p:strVal val="#ppt_w"/>
                                          </p:val>
                                        </p:tav>
                                      </p:tavLst>
                                    </p:anim>
                                    <p:anim calcmode="lin" valueType="num">
                                      <p:cBhvr>
                                        <p:cTn id="87" dur="500" fill="hold"/>
                                        <p:tgtEl>
                                          <p:spTgt spid="57"/>
                                        </p:tgtEl>
                                        <p:attrNameLst>
                                          <p:attrName>ppt_h</p:attrName>
                                        </p:attrNameLst>
                                      </p:cBhvr>
                                      <p:tavLst>
                                        <p:tav tm="0">
                                          <p:val>
                                            <p:fltVal val="0"/>
                                          </p:val>
                                        </p:tav>
                                        <p:tav tm="100000">
                                          <p:val>
                                            <p:strVal val="#ppt_h"/>
                                          </p:val>
                                        </p:tav>
                                      </p:tavLst>
                                    </p:anim>
                                    <p:animEffect transition="in" filter="fade">
                                      <p:cBhvr>
                                        <p:cTn id="88"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8" grpId="0" animBg="1"/>
      <p:bldP spid="3" grpId="0"/>
      <p:bldP spid="24" grpId="0"/>
      <p:bldP spid="26" grpId="0"/>
      <p:bldP spid="35" grpId="0"/>
      <p:bldP spid="57" grpId="0"/>
      <p:bldP spid="58" grpId="0"/>
      <p:bldP spid="5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Steps in measuring length</a:t>
            </a:r>
            <a:endParaRPr lang="en-ZA" dirty="0"/>
          </a:p>
        </p:txBody>
      </p:sp>
      <p:sp>
        <p:nvSpPr>
          <p:cNvPr id="4" name="Text Placeholder 3"/>
          <p:cNvSpPr>
            <a:spLocks noGrp="1"/>
          </p:cNvSpPr>
          <p:nvPr>
            <p:ph type="body" sz="quarter" idx="10"/>
          </p:nvPr>
        </p:nvSpPr>
        <p:spPr/>
        <p:txBody>
          <a:bodyPr/>
          <a:lstStyle/>
          <a:p>
            <a:r>
              <a:rPr lang="en-ZA" sz="1800" dirty="0" smtClean="0">
                <a:solidFill>
                  <a:schemeClr val="bg1">
                    <a:lumMod val="65000"/>
                  </a:schemeClr>
                </a:solidFill>
              </a:rPr>
              <a:t>Unit 5.2</a:t>
            </a:r>
            <a:endParaRPr lang="en-ZA" sz="1800" dirty="0">
              <a:solidFill>
                <a:schemeClr val="bg1">
                  <a:lumMod val="65000"/>
                </a:schemeClr>
              </a:solidFill>
            </a:endParaRPr>
          </a:p>
        </p:txBody>
      </p:sp>
      <p:sp>
        <p:nvSpPr>
          <p:cNvPr id="17" name="Rectangle 16"/>
          <p:cNvSpPr/>
          <p:nvPr/>
        </p:nvSpPr>
        <p:spPr>
          <a:xfrm>
            <a:off x="971550" y="1536546"/>
            <a:ext cx="6956836" cy="776344"/>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9" name="TextBox 18"/>
          <p:cNvSpPr txBox="1"/>
          <p:nvPr/>
        </p:nvSpPr>
        <p:spPr>
          <a:xfrm>
            <a:off x="1283441" y="1755441"/>
            <a:ext cx="6429792" cy="338554"/>
          </a:xfrm>
          <a:prstGeom prst="rect">
            <a:avLst/>
          </a:prstGeom>
          <a:noFill/>
        </p:spPr>
        <p:txBody>
          <a:bodyPr wrap="square" rtlCol="0">
            <a:spAutoFit/>
          </a:bodyPr>
          <a:lstStyle/>
          <a:p>
            <a:r>
              <a:rPr lang="en-ZA" altLang="en-US" sz="1600" dirty="0"/>
              <a:t>What is the unit of measurement marked on the ruler or measuring tape? </a:t>
            </a:r>
          </a:p>
        </p:txBody>
      </p:sp>
      <p:sp>
        <p:nvSpPr>
          <p:cNvPr id="28" name="TextBox 27"/>
          <p:cNvSpPr txBox="1"/>
          <p:nvPr/>
        </p:nvSpPr>
        <p:spPr>
          <a:xfrm>
            <a:off x="272143" y="1103276"/>
            <a:ext cx="806804" cy="1569660"/>
          </a:xfrm>
          <a:prstGeom prst="rect">
            <a:avLst/>
          </a:prstGeom>
          <a:noFill/>
          <a:ln>
            <a:noFill/>
          </a:ln>
        </p:spPr>
        <p:txBody>
          <a:bodyPr wrap="square" rtlCol="0">
            <a:spAutoFit/>
          </a:bodyPr>
          <a:lstStyle/>
          <a:p>
            <a:pPr algn="ctr"/>
            <a:r>
              <a:rPr lang="en-GB" sz="9600" b="1" dirty="0" smtClean="0">
                <a:solidFill>
                  <a:srgbClr val="9DCC47"/>
                </a:solidFill>
              </a:rPr>
              <a:t>1</a:t>
            </a:r>
            <a:endParaRPr lang="en-ZA" sz="9600" dirty="0" smtClean="0">
              <a:solidFill>
                <a:srgbClr val="9DCC47"/>
              </a:solidFill>
            </a:endParaRPr>
          </a:p>
        </p:txBody>
      </p:sp>
      <p:sp>
        <p:nvSpPr>
          <p:cNvPr id="31" name="Rectangle 30"/>
          <p:cNvSpPr/>
          <p:nvPr/>
        </p:nvSpPr>
        <p:spPr>
          <a:xfrm>
            <a:off x="8424925" y="-1"/>
            <a:ext cx="719075" cy="5604503"/>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395486" y="2464480"/>
            <a:ext cx="6930590" cy="776344"/>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42" name="TextBox 41"/>
          <p:cNvSpPr txBox="1"/>
          <p:nvPr/>
        </p:nvSpPr>
        <p:spPr>
          <a:xfrm>
            <a:off x="618260" y="2683375"/>
            <a:ext cx="6429792" cy="338554"/>
          </a:xfrm>
          <a:prstGeom prst="rect">
            <a:avLst/>
          </a:prstGeom>
          <a:noFill/>
        </p:spPr>
        <p:txBody>
          <a:bodyPr wrap="square" rtlCol="0">
            <a:spAutoFit/>
          </a:bodyPr>
          <a:lstStyle/>
          <a:p>
            <a:r>
              <a:rPr lang="en-ZA" altLang="en-US" sz="1600" dirty="0"/>
              <a:t>What unit does each marking show?</a:t>
            </a:r>
          </a:p>
        </p:txBody>
      </p:sp>
      <p:sp>
        <p:nvSpPr>
          <p:cNvPr id="43" name="TextBox 42"/>
          <p:cNvSpPr txBox="1"/>
          <p:nvPr/>
        </p:nvSpPr>
        <p:spPr>
          <a:xfrm>
            <a:off x="7326076" y="2041968"/>
            <a:ext cx="806804" cy="1569660"/>
          </a:xfrm>
          <a:prstGeom prst="rect">
            <a:avLst/>
          </a:prstGeom>
          <a:noFill/>
        </p:spPr>
        <p:txBody>
          <a:bodyPr wrap="square" rtlCol="0">
            <a:spAutoFit/>
          </a:bodyPr>
          <a:lstStyle/>
          <a:p>
            <a:pPr algn="ctr"/>
            <a:r>
              <a:rPr lang="en-GB" sz="9600" b="1" dirty="0" smtClean="0">
                <a:solidFill>
                  <a:srgbClr val="1A9495"/>
                </a:solidFill>
              </a:rPr>
              <a:t>2</a:t>
            </a:r>
            <a:endParaRPr lang="en-ZA" sz="9600" dirty="0" smtClean="0">
              <a:solidFill>
                <a:srgbClr val="1A9495"/>
              </a:solidFill>
            </a:endParaRPr>
          </a:p>
        </p:txBody>
      </p:sp>
      <p:sp>
        <p:nvSpPr>
          <p:cNvPr id="49" name="Rectangle 48"/>
          <p:cNvSpPr/>
          <p:nvPr/>
        </p:nvSpPr>
        <p:spPr>
          <a:xfrm>
            <a:off x="997772" y="3392414"/>
            <a:ext cx="6956836" cy="776344"/>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50" name="TextBox 49"/>
          <p:cNvSpPr txBox="1"/>
          <p:nvPr/>
        </p:nvSpPr>
        <p:spPr>
          <a:xfrm>
            <a:off x="1309663" y="3611309"/>
            <a:ext cx="6429792" cy="338554"/>
          </a:xfrm>
          <a:prstGeom prst="rect">
            <a:avLst/>
          </a:prstGeom>
          <a:noFill/>
        </p:spPr>
        <p:txBody>
          <a:bodyPr wrap="square" rtlCol="0">
            <a:spAutoFit/>
          </a:bodyPr>
          <a:lstStyle/>
          <a:p>
            <a:r>
              <a:rPr lang="en-ZA" altLang="en-US" sz="1600" dirty="0"/>
              <a:t>Align one end of the object to the zero mark. </a:t>
            </a:r>
          </a:p>
        </p:txBody>
      </p:sp>
      <p:sp>
        <p:nvSpPr>
          <p:cNvPr id="51" name="TextBox 50"/>
          <p:cNvSpPr txBox="1"/>
          <p:nvPr/>
        </p:nvSpPr>
        <p:spPr>
          <a:xfrm>
            <a:off x="298365" y="2969902"/>
            <a:ext cx="806804" cy="1569660"/>
          </a:xfrm>
          <a:prstGeom prst="rect">
            <a:avLst/>
          </a:prstGeom>
          <a:noFill/>
          <a:ln>
            <a:noFill/>
          </a:ln>
        </p:spPr>
        <p:txBody>
          <a:bodyPr wrap="square" rtlCol="0">
            <a:spAutoFit/>
          </a:bodyPr>
          <a:lstStyle/>
          <a:p>
            <a:pPr algn="ctr"/>
            <a:r>
              <a:rPr lang="en-ZA" sz="9600" b="1" dirty="0">
                <a:solidFill>
                  <a:srgbClr val="9DCC47"/>
                </a:solidFill>
              </a:rPr>
              <a:t>3</a:t>
            </a:r>
            <a:endParaRPr lang="en-ZA" sz="9600" dirty="0" smtClean="0">
              <a:solidFill>
                <a:srgbClr val="9DCC47"/>
              </a:solidFill>
            </a:endParaRPr>
          </a:p>
        </p:txBody>
      </p:sp>
      <p:sp>
        <p:nvSpPr>
          <p:cNvPr id="52" name="Rectangle 51"/>
          <p:cNvSpPr/>
          <p:nvPr/>
        </p:nvSpPr>
        <p:spPr>
          <a:xfrm>
            <a:off x="421708" y="4320348"/>
            <a:ext cx="6930590" cy="776344"/>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53" name="TextBox 52"/>
          <p:cNvSpPr txBox="1"/>
          <p:nvPr/>
        </p:nvSpPr>
        <p:spPr>
          <a:xfrm>
            <a:off x="644482" y="4453179"/>
            <a:ext cx="6403570" cy="584775"/>
          </a:xfrm>
          <a:prstGeom prst="rect">
            <a:avLst/>
          </a:prstGeom>
          <a:noFill/>
        </p:spPr>
        <p:txBody>
          <a:bodyPr wrap="square" rtlCol="0">
            <a:spAutoFit/>
          </a:bodyPr>
          <a:lstStyle/>
          <a:p>
            <a:r>
              <a:rPr lang="en-ZA" altLang="en-US" sz="1600" dirty="0"/>
              <a:t>Read the measurement off the instrument to the number of digits that are clear. </a:t>
            </a:r>
          </a:p>
        </p:txBody>
      </p:sp>
      <p:sp>
        <p:nvSpPr>
          <p:cNvPr id="54" name="TextBox 53"/>
          <p:cNvSpPr txBox="1"/>
          <p:nvPr/>
        </p:nvSpPr>
        <p:spPr>
          <a:xfrm>
            <a:off x="7352298" y="3897836"/>
            <a:ext cx="806804" cy="1569660"/>
          </a:xfrm>
          <a:prstGeom prst="rect">
            <a:avLst/>
          </a:prstGeom>
          <a:noFill/>
        </p:spPr>
        <p:txBody>
          <a:bodyPr wrap="square" rtlCol="0">
            <a:spAutoFit/>
          </a:bodyPr>
          <a:lstStyle/>
          <a:p>
            <a:pPr algn="ctr"/>
            <a:r>
              <a:rPr lang="en-ZA" sz="9600" b="1" dirty="0">
                <a:solidFill>
                  <a:srgbClr val="1A9495"/>
                </a:solidFill>
              </a:rPr>
              <a:t>4</a:t>
            </a:r>
            <a:endParaRPr lang="en-ZA" sz="9600" dirty="0" smtClean="0">
              <a:solidFill>
                <a:srgbClr val="1A9495"/>
              </a:solidFill>
            </a:endParaRPr>
          </a:p>
        </p:txBody>
      </p:sp>
      <p:sp>
        <p:nvSpPr>
          <p:cNvPr id="55" name="Rectangle 54"/>
          <p:cNvSpPr/>
          <p:nvPr/>
        </p:nvSpPr>
        <p:spPr>
          <a:xfrm>
            <a:off x="985474" y="5248522"/>
            <a:ext cx="6956836" cy="776344"/>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56" name="TextBox 55"/>
          <p:cNvSpPr txBox="1"/>
          <p:nvPr/>
        </p:nvSpPr>
        <p:spPr>
          <a:xfrm>
            <a:off x="1297365" y="5359837"/>
            <a:ext cx="6429792" cy="584775"/>
          </a:xfrm>
          <a:prstGeom prst="rect">
            <a:avLst/>
          </a:prstGeom>
          <a:noFill/>
        </p:spPr>
        <p:txBody>
          <a:bodyPr wrap="square" rtlCol="0">
            <a:spAutoFit/>
          </a:bodyPr>
          <a:lstStyle/>
          <a:p>
            <a:r>
              <a:rPr lang="en-ZA" altLang="en-US" sz="1600" dirty="0"/>
              <a:t>If necessary, estimate one decimal place past what you can read. Write down the reading. </a:t>
            </a:r>
          </a:p>
        </p:txBody>
      </p:sp>
      <p:sp>
        <p:nvSpPr>
          <p:cNvPr id="57" name="TextBox 56"/>
          <p:cNvSpPr txBox="1"/>
          <p:nvPr/>
        </p:nvSpPr>
        <p:spPr>
          <a:xfrm>
            <a:off x="286067" y="4826010"/>
            <a:ext cx="806804" cy="1569660"/>
          </a:xfrm>
          <a:prstGeom prst="rect">
            <a:avLst/>
          </a:prstGeom>
          <a:noFill/>
          <a:ln>
            <a:noFill/>
          </a:ln>
        </p:spPr>
        <p:txBody>
          <a:bodyPr wrap="square" rtlCol="0">
            <a:spAutoFit/>
          </a:bodyPr>
          <a:lstStyle/>
          <a:p>
            <a:pPr algn="ctr"/>
            <a:r>
              <a:rPr lang="en-ZA" sz="9600" b="1" dirty="0">
                <a:solidFill>
                  <a:srgbClr val="9DCC47"/>
                </a:solidFill>
              </a:rPr>
              <a:t>5</a:t>
            </a:r>
            <a:endParaRPr lang="en-ZA" sz="9600" dirty="0" smtClean="0">
              <a:solidFill>
                <a:srgbClr val="9DCC47"/>
              </a:solidFill>
            </a:endParaRPr>
          </a:p>
        </p:txBody>
      </p:sp>
      <p:pic>
        <p:nvPicPr>
          <p:cNvPr id="58" name="Picture 5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6272" y="2041968"/>
            <a:ext cx="2968408" cy="350747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8"/>
                                        </p:tgtEl>
                                      </p:cBhvr>
                                    </p:animEffect>
                                    <p:set>
                                      <p:cBhvr>
                                        <p:cTn id="7" dur="1" fill="hold">
                                          <p:stCondLst>
                                            <p:cond delay="499"/>
                                          </p:stCondLst>
                                        </p:cTn>
                                        <p:tgtEl>
                                          <p:spTgt spid="58"/>
                                        </p:tgtEl>
                                        <p:attrNameLst>
                                          <p:attrName>style.visibility</p:attrName>
                                        </p:attrNameLst>
                                      </p:cBhvr>
                                      <p:to>
                                        <p:strVal val="hidden"/>
                                      </p:to>
                                    </p:se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1+#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0-#ppt_w/2"/>
                                          </p:val>
                                        </p:tav>
                                        <p:tav tm="100000">
                                          <p:val>
                                            <p:strVal val="#ppt_x"/>
                                          </p:val>
                                        </p:tav>
                                      </p:tavLst>
                                    </p:anim>
                                    <p:anim calcmode="lin" valueType="num">
                                      <p:cBhvr additive="base">
                                        <p:cTn id="16" dur="500" fill="hold"/>
                                        <p:tgtEl>
                                          <p:spTgt spid="28"/>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0-#ppt_w/2"/>
                                          </p:val>
                                        </p:tav>
                                        <p:tav tm="100000">
                                          <p:val>
                                            <p:strVal val="#ppt_x"/>
                                          </p:val>
                                        </p:tav>
                                      </p:tavLst>
                                    </p:anim>
                                    <p:anim calcmode="lin" valueType="num">
                                      <p:cBhvr additive="base">
                                        <p:cTn id="26" dur="500" fill="hold"/>
                                        <p:tgtEl>
                                          <p:spTgt spid="41"/>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additive="base">
                                        <p:cTn id="29" dur="500" fill="hold"/>
                                        <p:tgtEl>
                                          <p:spTgt spid="43"/>
                                        </p:tgtEl>
                                        <p:attrNameLst>
                                          <p:attrName>ppt_x</p:attrName>
                                        </p:attrNameLst>
                                      </p:cBhvr>
                                      <p:tavLst>
                                        <p:tav tm="0">
                                          <p:val>
                                            <p:strVal val="1+#ppt_w/2"/>
                                          </p:val>
                                        </p:tav>
                                        <p:tav tm="100000">
                                          <p:val>
                                            <p:strVal val="#ppt_x"/>
                                          </p:val>
                                        </p:tav>
                                      </p:tavLst>
                                    </p:anim>
                                    <p:anim calcmode="lin" valueType="num">
                                      <p:cBhvr additive="base">
                                        <p:cTn id="30" dur="500" fill="hold"/>
                                        <p:tgtEl>
                                          <p:spTgt spid="43"/>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anim calcmode="lin" valueType="num">
                                      <p:cBhvr additive="base">
                                        <p:cTn id="39" dur="500" fill="hold"/>
                                        <p:tgtEl>
                                          <p:spTgt spid="49"/>
                                        </p:tgtEl>
                                        <p:attrNameLst>
                                          <p:attrName>ppt_x</p:attrName>
                                        </p:attrNameLst>
                                      </p:cBhvr>
                                      <p:tavLst>
                                        <p:tav tm="0">
                                          <p:val>
                                            <p:strVal val="1+#ppt_w/2"/>
                                          </p:val>
                                        </p:tav>
                                        <p:tav tm="100000">
                                          <p:val>
                                            <p:strVal val="#ppt_x"/>
                                          </p:val>
                                        </p:tav>
                                      </p:tavLst>
                                    </p:anim>
                                    <p:anim calcmode="lin" valueType="num">
                                      <p:cBhvr additive="base">
                                        <p:cTn id="40" dur="500" fill="hold"/>
                                        <p:tgtEl>
                                          <p:spTgt spid="49"/>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 calcmode="lin" valueType="num">
                                      <p:cBhvr additive="base">
                                        <p:cTn id="43" dur="500" fill="hold"/>
                                        <p:tgtEl>
                                          <p:spTgt spid="51"/>
                                        </p:tgtEl>
                                        <p:attrNameLst>
                                          <p:attrName>ppt_x</p:attrName>
                                        </p:attrNameLst>
                                      </p:cBhvr>
                                      <p:tavLst>
                                        <p:tav tm="0">
                                          <p:val>
                                            <p:strVal val="0-#ppt_w/2"/>
                                          </p:val>
                                        </p:tav>
                                        <p:tav tm="100000">
                                          <p:val>
                                            <p:strVal val="#ppt_x"/>
                                          </p:val>
                                        </p:tav>
                                      </p:tavLst>
                                    </p:anim>
                                    <p:anim calcmode="lin" valueType="num">
                                      <p:cBhvr additive="base">
                                        <p:cTn id="44" dur="500" fill="hold"/>
                                        <p:tgtEl>
                                          <p:spTgt spid="51"/>
                                        </p:tgtEl>
                                        <p:attrNameLst>
                                          <p:attrName>ppt_y</p:attrName>
                                        </p:attrNameLst>
                                      </p:cBhvr>
                                      <p:tavLst>
                                        <p:tav tm="0">
                                          <p:val>
                                            <p:strVal val="#ppt_y"/>
                                          </p:val>
                                        </p:tav>
                                        <p:tav tm="100000">
                                          <p:val>
                                            <p:strVal val="#ppt_y"/>
                                          </p:val>
                                        </p:tav>
                                      </p:tavLst>
                                    </p:anim>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fade">
                                      <p:cBhvr>
                                        <p:cTn id="48" dur="500"/>
                                        <p:tgtEl>
                                          <p:spTgt spid="50"/>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52"/>
                                        </p:tgtEl>
                                        <p:attrNameLst>
                                          <p:attrName>style.visibility</p:attrName>
                                        </p:attrNameLst>
                                      </p:cBhvr>
                                      <p:to>
                                        <p:strVal val="visible"/>
                                      </p:to>
                                    </p:set>
                                    <p:anim calcmode="lin" valueType="num">
                                      <p:cBhvr additive="base">
                                        <p:cTn id="53" dur="500" fill="hold"/>
                                        <p:tgtEl>
                                          <p:spTgt spid="52"/>
                                        </p:tgtEl>
                                        <p:attrNameLst>
                                          <p:attrName>ppt_x</p:attrName>
                                        </p:attrNameLst>
                                      </p:cBhvr>
                                      <p:tavLst>
                                        <p:tav tm="0">
                                          <p:val>
                                            <p:strVal val="0-#ppt_w/2"/>
                                          </p:val>
                                        </p:tav>
                                        <p:tav tm="100000">
                                          <p:val>
                                            <p:strVal val="#ppt_x"/>
                                          </p:val>
                                        </p:tav>
                                      </p:tavLst>
                                    </p:anim>
                                    <p:anim calcmode="lin" valueType="num">
                                      <p:cBhvr additive="base">
                                        <p:cTn id="54" dur="500" fill="hold"/>
                                        <p:tgtEl>
                                          <p:spTgt spid="52"/>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54"/>
                                        </p:tgtEl>
                                        <p:attrNameLst>
                                          <p:attrName>style.visibility</p:attrName>
                                        </p:attrNameLst>
                                      </p:cBhvr>
                                      <p:to>
                                        <p:strVal val="visible"/>
                                      </p:to>
                                    </p:set>
                                    <p:anim calcmode="lin" valueType="num">
                                      <p:cBhvr additive="base">
                                        <p:cTn id="57" dur="500" fill="hold"/>
                                        <p:tgtEl>
                                          <p:spTgt spid="54"/>
                                        </p:tgtEl>
                                        <p:attrNameLst>
                                          <p:attrName>ppt_x</p:attrName>
                                        </p:attrNameLst>
                                      </p:cBhvr>
                                      <p:tavLst>
                                        <p:tav tm="0">
                                          <p:val>
                                            <p:strVal val="1+#ppt_w/2"/>
                                          </p:val>
                                        </p:tav>
                                        <p:tav tm="100000">
                                          <p:val>
                                            <p:strVal val="#ppt_x"/>
                                          </p:val>
                                        </p:tav>
                                      </p:tavLst>
                                    </p:anim>
                                    <p:anim calcmode="lin" valueType="num">
                                      <p:cBhvr additive="base">
                                        <p:cTn id="58" dur="500" fill="hold"/>
                                        <p:tgtEl>
                                          <p:spTgt spid="54"/>
                                        </p:tgtEl>
                                        <p:attrNameLst>
                                          <p:attrName>ppt_y</p:attrName>
                                        </p:attrNameLst>
                                      </p:cBhvr>
                                      <p:tavLst>
                                        <p:tav tm="0">
                                          <p:val>
                                            <p:strVal val="#ppt_y"/>
                                          </p:val>
                                        </p:tav>
                                        <p:tav tm="100000">
                                          <p:val>
                                            <p:strVal val="#ppt_y"/>
                                          </p:val>
                                        </p:tav>
                                      </p:tavLst>
                                    </p:anim>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53"/>
                                        </p:tgtEl>
                                        <p:attrNameLst>
                                          <p:attrName>style.visibility</p:attrName>
                                        </p:attrNameLst>
                                      </p:cBhvr>
                                      <p:to>
                                        <p:strVal val="visible"/>
                                      </p:to>
                                    </p:set>
                                    <p:animEffect transition="in" filter="fade">
                                      <p:cBhvr>
                                        <p:cTn id="62" dur="500"/>
                                        <p:tgtEl>
                                          <p:spTgt spid="53"/>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55"/>
                                        </p:tgtEl>
                                        <p:attrNameLst>
                                          <p:attrName>style.visibility</p:attrName>
                                        </p:attrNameLst>
                                      </p:cBhvr>
                                      <p:to>
                                        <p:strVal val="visible"/>
                                      </p:to>
                                    </p:set>
                                    <p:anim calcmode="lin" valueType="num">
                                      <p:cBhvr additive="base">
                                        <p:cTn id="67" dur="500" fill="hold"/>
                                        <p:tgtEl>
                                          <p:spTgt spid="55"/>
                                        </p:tgtEl>
                                        <p:attrNameLst>
                                          <p:attrName>ppt_x</p:attrName>
                                        </p:attrNameLst>
                                      </p:cBhvr>
                                      <p:tavLst>
                                        <p:tav tm="0">
                                          <p:val>
                                            <p:strVal val="1+#ppt_w/2"/>
                                          </p:val>
                                        </p:tav>
                                        <p:tav tm="100000">
                                          <p:val>
                                            <p:strVal val="#ppt_x"/>
                                          </p:val>
                                        </p:tav>
                                      </p:tavLst>
                                    </p:anim>
                                    <p:anim calcmode="lin" valueType="num">
                                      <p:cBhvr additive="base">
                                        <p:cTn id="68" dur="500" fill="hold"/>
                                        <p:tgtEl>
                                          <p:spTgt spid="55"/>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57"/>
                                        </p:tgtEl>
                                        <p:attrNameLst>
                                          <p:attrName>style.visibility</p:attrName>
                                        </p:attrNameLst>
                                      </p:cBhvr>
                                      <p:to>
                                        <p:strVal val="visible"/>
                                      </p:to>
                                    </p:set>
                                    <p:anim calcmode="lin" valueType="num">
                                      <p:cBhvr additive="base">
                                        <p:cTn id="71" dur="500" fill="hold"/>
                                        <p:tgtEl>
                                          <p:spTgt spid="57"/>
                                        </p:tgtEl>
                                        <p:attrNameLst>
                                          <p:attrName>ppt_x</p:attrName>
                                        </p:attrNameLst>
                                      </p:cBhvr>
                                      <p:tavLst>
                                        <p:tav tm="0">
                                          <p:val>
                                            <p:strVal val="0-#ppt_w/2"/>
                                          </p:val>
                                        </p:tav>
                                        <p:tav tm="100000">
                                          <p:val>
                                            <p:strVal val="#ppt_x"/>
                                          </p:val>
                                        </p:tav>
                                      </p:tavLst>
                                    </p:anim>
                                    <p:anim calcmode="lin" valueType="num">
                                      <p:cBhvr additive="base">
                                        <p:cTn id="72" dur="500" fill="hold"/>
                                        <p:tgtEl>
                                          <p:spTgt spid="57"/>
                                        </p:tgtEl>
                                        <p:attrNameLst>
                                          <p:attrName>ppt_y</p:attrName>
                                        </p:attrNameLst>
                                      </p:cBhvr>
                                      <p:tavLst>
                                        <p:tav tm="0">
                                          <p:val>
                                            <p:strVal val="#ppt_y"/>
                                          </p:val>
                                        </p:tav>
                                        <p:tav tm="100000">
                                          <p:val>
                                            <p:strVal val="#ppt_y"/>
                                          </p:val>
                                        </p:tav>
                                      </p:tavLst>
                                    </p:anim>
                                  </p:childTnLst>
                                </p:cTn>
                              </p:par>
                            </p:childTnLst>
                          </p:cTn>
                        </p:par>
                        <p:par>
                          <p:cTn id="73" fill="hold">
                            <p:stCondLst>
                              <p:cond delay="500"/>
                            </p:stCondLst>
                            <p:childTnLst>
                              <p:par>
                                <p:cTn id="74" presetID="10" presetClass="entr" presetSubtype="0" fill="hold" grpId="0" nodeType="afterEffect">
                                  <p:stCondLst>
                                    <p:cond delay="0"/>
                                  </p:stCondLst>
                                  <p:childTnLst>
                                    <p:set>
                                      <p:cBhvr>
                                        <p:cTn id="75" dur="1" fill="hold">
                                          <p:stCondLst>
                                            <p:cond delay="0"/>
                                          </p:stCondLst>
                                        </p:cTn>
                                        <p:tgtEl>
                                          <p:spTgt spid="56"/>
                                        </p:tgtEl>
                                        <p:attrNameLst>
                                          <p:attrName>style.visibility</p:attrName>
                                        </p:attrNameLst>
                                      </p:cBhvr>
                                      <p:to>
                                        <p:strVal val="visible"/>
                                      </p:to>
                                    </p:set>
                                    <p:animEffect transition="in" filter="fade">
                                      <p:cBhvr>
                                        <p:cTn id="7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28" grpId="0"/>
      <p:bldP spid="41" grpId="0" animBg="1"/>
      <p:bldP spid="42" grpId="0"/>
      <p:bldP spid="43" grpId="0"/>
      <p:bldP spid="49" grpId="0" animBg="1"/>
      <p:bldP spid="50" grpId="0"/>
      <p:bldP spid="51" grpId="0"/>
      <p:bldP spid="52" grpId="0" animBg="1"/>
      <p:bldP spid="53" grpId="0"/>
      <p:bldP spid="54" grpId="0"/>
      <p:bldP spid="55" grpId="0" animBg="1"/>
      <p:bldP spid="56" grpId="0"/>
      <p:bldP spid="5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Example </a:t>
            </a:r>
            <a:r>
              <a:rPr lang="en-ZA" dirty="0" smtClean="0">
                <a:sym typeface="+mn-ea"/>
              </a:rPr>
              <a:t>5.2 b) page 91</a:t>
            </a:r>
            <a:endParaRPr lang="en-ZA" sz="900" dirty="0"/>
          </a:p>
        </p:txBody>
      </p:sp>
      <p:grpSp>
        <p:nvGrpSpPr>
          <p:cNvPr id="12" name="Group 11"/>
          <p:cNvGrpSpPr/>
          <p:nvPr/>
        </p:nvGrpSpPr>
        <p:grpSpPr>
          <a:xfrm>
            <a:off x="863600" y="1738305"/>
            <a:ext cx="7198724" cy="1138327"/>
            <a:chOff x="863600" y="2622794"/>
            <a:chExt cx="7198724" cy="1138327"/>
          </a:xfrm>
        </p:grpSpPr>
        <p:sp>
          <p:nvSpPr>
            <p:cNvPr id="16" name="Rectangle 15"/>
            <p:cNvSpPr/>
            <p:nvPr/>
          </p:nvSpPr>
          <p:spPr>
            <a:xfrm>
              <a:off x="863600" y="2622794"/>
              <a:ext cx="7198724" cy="113832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7" name="Content Placeholder 2"/>
            <p:cNvSpPr txBox="1"/>
            <p:nvPr/>
          </p:nvSpPr>
          <p:spPr>
            <a:xfrm>
              <a:off x="1522853" y="2895416"/>
              <a:ext cx="6422075" cy="6422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altLang="en-US" sz="2000" b="1" dirty="0">
                  <a:sym typeface="+mn-ea"/>
                </a:rPr>
                <a:t>Measure the length of the blue line to the nearest half centimetre.</a:t>
              </a:r>
            </a:p>
          </p:txBody>
        </p:sp>
      </p:grpSp>
      <p:grpSp>
        <p:nvGrpSpPr>
          <p:cNvPr id="20" name="Group 19"/>
          <p:cNvGrpSpPr/>
          <p:nvPr/>
        </p:nvGrpSpPr>
        <p:grpSpPr>
          <a:xfrm>
            <a:off x="352501" y="1829581"/>
            <a:ext cx="1029149" cy="955774"/>
            <a:chOff x="352501" y="2871461"/>
            <a:chExt cx="1525437" cy="1416679"/>
          </a:xfrm>
        </p:grpSpPr>
        <p:sp>
          <p:nvSpPr>
            <p:cNvPr id="21" name="Rectangle 20"/>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30" name="Text Placeholder 3"/>
          <p:cNvSpPr>
            <a:spLocks noGrp="1"/>
          </p:cNvSpPr>
          <p:nvPr>
            <p:ph type="body" sz="quarter" idx="10"/>
          </p:nvPr>
        </p:nvSpPr>
        <p:spPr>
          <a:xfrm>
            <a:off x="381000" y="951777"/>
            <a:ext cx="7905751" cy="301871"/>
          </a:xfrm>
        </p:spPr>
        <p:txBody>
          <a:bodyPr/>
          <a:lstStyle/>
          <a:p>
            <a:r>
              <a:rPr lang="en-ZA" sz="1800" dirty="0" smtClean="0">
                <a:solidFill>
                  <a:schemeClr val="bg1">
                    <a:lumMod val="65000"/>
                  </a:schemeClr>
                </a:solidFill>
              </a:rPr>
              <a:t>Unit 5.2</a:t>
            </a:r>
            <a:endParaRPr lang="en-ZA" sz="1800" dirty="0">
              <a:solidFill>
                <a:schemeClr val="bg1">
                  <a:lumMod val="65000"/>
                </a:schemeClr>
              </a:solidFill>
            </a:endParaRPr>
          </a:p>
        </p:txBody>
      </p:sp>
      <p:grpSp>
        <p:nvGrpSpPr>
          <p:cNvPr id="18" name="Group 17"/>
          <p:cNvGrpSpPr/>
          <p:nvPr/>
        </p:nvGrpSpPr>
        <p:grpSpPr>
          <a:xfrm>
            <a:off x="671272" y="3361288"/>
            <a:ext cx="7117058" cy="1944880"/>
            <a:chOff x="536307" y="1253649"/>
            <a:chExt cx="7117058" cy="194488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307" y="1866451"/>
              <a:ext cx="5013686" cy="774579"/>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8485" y="1253649"/>
              <a:ext cx="1944880" cy="1944880"/>
            </a:xfrm>
            <a:prstGeom prst="rect">
              <a:avLst/>
            </a:prstGeom>
          </p:spPr>
        </p:pic>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Example </a:t>
            </a:r>
            <a:r>
              <a:rPr lang="en-ZA" dirty="0" smtClean="0">
                <a:sym typeface="+mn-ea"/>
              </a:rPr>
              <a:t>5.2 b) page 91</a:t>
            </a:r>
            <a:endParaRPr lang="en-ZA" sz="900" dirty="0"/>
          </a:p>
        </p:txBody>
      </p:sp>
      <p:sp>
        <p:nvSpPr>
          <p:cNvPr id="25" name="Rectangle 24"/>
          <p:cNvSpPr/>
          <p:nvPr/>
        </p:nvSpPr>
        <p:spPr>
          <a:xfrm>
            <a:off x="863600" y="3403854"/>
            <a:ext cx="7198724" cy="2551175"/>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26" name="Content Placeholder 2"/>
          <p:cNvSpPr txBox="1"/>
          <p:nvPr/>
        </p:nvSpPr>
        <p:spPr>
          <a:xfrm>
            <a:off x="1522853" y="3568310"/>
            <a:ext cx="6086878" cy="22290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indent="-182880"/>
            <a:r>
              <a:rPr lang="en-ZA" altLang="en-US" sz="2000" dirty="0"/>
              <a:t>The unit on this ruler is centimetres. It is marked off in half centimetres (0,5 cm) and millimetres.</a:t>
            </a:r>
          </a:p>
          <a:p>
            <a:pPr marL="182880" indent="-182880"/>
            <a:r>
              <a:rPr lang="en-ZA" altLang="en-US" sz="2000" dirty="0"/>
              <a:t>The zero is in line with the beginning of the blue line. </a:t>
            </a:r>
          </a:p>
          <a:p>
            <a:pPr marL="182880" indent="-182880"/>
            <a:r>
              <a:rPr lang="en-ZA" altLang="en-US" sz="2000" dirty="0"/>
              <a:t>The line is a bit more than 8,5 cm long. </a:t>
            </a:r>
          </a:p>
          <a:p>
            <a:pPr marL="182880" indent="-182880"/>
            <a:r>
              <a:rPr lang="en-ZA" altLang="en-US" sz="2000" dirty="0"/>
              <a:t>The line is about 2 mm beyond the 0,5 cm marking. </a:t>
            </a:r>
          </a:p>
          <a:p>
            <a:pPr marL="182880" indent="-182880"/>
            <a:r>
              <a:rPr lang="en-ZA" altLang="en-US" sz="2000" dirty="0"/>
              <a:t>We can estimate the reading as 8,7 cm.  </a:t>
            </a:r>
          </a:p>
        </p:txBody>
      </p:sp>
      <p:grpSp>
        <p:nvGrpSpPr>
          <p:cNvPr id="27" name="Group 26"/>
          <p:cNvGrpSpPr>
            <a:grpSpLocks noChangeAspect="1"/>
          </p:cNvGrpSpPr>
          <p:nvPr/>
        </p:nvGrpSpPr>
        <p:grpSpPr>
          <a:xfrm>
            <a:off x="348042" y="3487080"/>
            <a:ext cx="1031115" cy="957600"/>
            <a:chOff x="352501" y="1521403"/>
            <a:chExt cx="1525437" cy="1416679"/>
          </a:xfrm>
        </p:grpSpPr>
        <p:sp>
          <p:nvSpPr>
            <p:cNvPr id="28" name="Rectangle 27"/>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9" name="Picture 28"/>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30" name="Text Placeholder 3"/>
          <p:cNvSpPr>
            <a:spLocks noGrp="1"/>
          </p:cNvSpPr>
          <p:nvPr>
            <p:ph type="body" sz="quarter" idx="10"/>
          </p:nvPr>
        </p:nvSpPr>
        <p:spPr>
          <a:xfrm>
            <a:off x="381000" y="951777"/>
            <a:ext cx="7905751" cy="301871"/>
          </a:xfrm>
        </p:spPr>
        <p:txBody>
          <a:bodyPr/>
          <a:lstStyle/>
          <a:p>
            <a:r>
              <a:rPr lang="en-ZA" sz="1800" dirty="0" smtClean="0">
                <a:solidFill>
                  <a:schemeClr val="bg1">
                    <a:lumMod val="65000"/>
                  </a:schemeClr>
                </a:solidFill>
              </a:rPr>
              <a:t>Unit 5.2</a:t>
            </a:r>
            <a:endParaRPr lang="en-ZA" sz="1800" dirty="0">
              <a:solidFill>
                <a:schemeClr val="bg1">
                  <a:lumMod val="65000"/>
                </a:schemeClr>
              </a:solidFill>
            </a:endParaRPr>
          </a:p>
        </p:txBody>
      </p:sp>
      <p:sp>
        <p:nvSpPr>
          <p:cNvPr id="7" name="Rectangle 6"/>
          <p:cNvSpPr/>
          <p:nvPr/>
        </p:nvSpPr>
        <p:spPr>
          <a:xfrm>
            <a:off x="1249934" y="1997108"/>
            <a:ext cx="4131449" cy="774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p:cNvGrpSpPr/>
          <p:nvPr/>
        </p:nvGrpSpPr>
        <p:grpSpPr>
          <a:xfrm>
            <a:off x="697993" y="1253649"/>
            <a:ext cx="7117058" cy="1944880"/>
            <a:chOff x="536307" y="1253649"/>
            <a:chExt cx="7117058" cy="194488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307" y="1866451"/>
              <a:ext cx="5013686" cy="77457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8485" y="1253649"/>
              <a:ext cx="1944880" cy="1944880"/>
            </a:xfrm>
            <a:prstGeom prst="rect">
              <a:avLst/>
            </a:prstGeom>
          </p:spPr>
        </p:pic>
      </p:gr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6272" y="2166368"/>
            <a:ext cx="2930773" cy="346300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1000"/>
                                        <p:tgtEl>
                                          <p:spTgt spid="27"/>
                                        </p:tgtEl>
                                      </p:cBhvr>
                                    </p:animEffect>
                                    <p:anim calcmode="lin" valueType="num">
                                      <p:cBhvr>
                                        <p:cTn id="19" dur="1000" fill="hold"/>
                                        <p:tgtEl>
                                          <p:spTgt spid="27"/>
                                        </p:tgtEl>
                                        <p:attrNameLst>
                                          <p:attrName>ppt_x</p:attrName>
                                        </p:attrNameLst>
                                      </p:cBhvr>
                                      <p:tavLst>
                                        <p:tav tm="0">
                                          <p:val>
                                            <p:strVal val="#ppt_x"/>
                                          </p:val>
                                        </p:tav>
                                        <p:tav tm="100000">
                                          <p:val>
                                            <p:strVal val="#ppt_x"/>
                                          </p:val>
                                        </p:tav>
                                      </p:tavLst>
                                    </p:anim>
                                    <p:anim calcmode="lin" valueType="num">
                                      <p:cBhvr>
                                        <p:cTn id="20" dur="900" decel="100000" fill="hold"/>
                                        <p:tgtEl>
                                          <p:spTgt spid="2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500" fill="hold"/>
                                        <p:tgtEl>
                                          <p:spTgt spid="25"/>
                                        </p:tgtEl>
                                        <p:attrNameLst>
                                          <p:attrName>ppt_x</p:attrName>
                                        </p:attrNameLst>
                                      </p:cBhvr>
                                      <p:tavLst>
                                        <p:tav tm="0">
                                          <p:val>
                                            <p:strVal val="0-#ppt_w/2"/>
                                          </p:val>
                                        </p:tav>
                                        <p:tav tm="100000">
                                          <p:val>
                                            <p:strVal val="#ppt_x"/>
                                          </p:val>
                                        </p:tav>
                                      </p:tavLst>
                                    </p:anim>
                                    <p:anim calcmode="lin" valueType="num">
                                      <p:cBhvr additive="base">
                                        <p:cTn id="25"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6">
                                            <p:txEl>
                                              <p:pRg st="0" end="0"/>
                                            </p:txEl>
                                          </p:spTgt>
                                        </p:tgtEl>
                                        <p:attrNameLst>
                                          <p:attrName>style.visibility</p:attrName>
                                        </p:attrNameLst>
                                      </p:cBhvr>
                                      <p:to>
                                        <p:strVal val="visible"/>
                                      </p:to>
                                    </p:set>
                                    <p:animEffect transition="in" filter="fade">
                                      <p:cBhvr>
                                        <p:cTn id="30" dur="500"/>
                                        <p:tgtEl>
                                          <p:spTgt spid="2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6">
                                            <p:txEl>
                                              <p:pRg st="1" end="1"/>
                                            </p:txEl>
                                          </p:spTgt>
                                        </p:tgtEl>
                                        <p:attrNameLst>
                                          <p:attrName>style.visibility</p:attrName>
                                        </p:attrNameLst>
                                      </p:cBhvr>
                                      <p:to>
                                        <p:strVal val="visible"/>
                                      </p:to>
                                    </p:set>
                                    <p:animEffect transition="in" filter="fade">
                                      <p:cBhvr>
                                        <p:cTn id="35" dur="500"/>
                                        <p:tgtEl>
                                          <p:spTgt spid="26">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xEl>
                                              <p:pRg st="2" end="2"/>
                                            </p:txEl>
                                          </p:spTgt>
                                        </p:tgtEl>
                                        <p:attrNameLst>
                                          <p:attrName>style.visibility</p:attrName>
                                        </p:attrNameLst>
                                      </p:cBhvr>
                                      <p:to>
                                        <p:strVal val="visible"/>
                                      </p:to>
                                    </p:set>
                                    <p:animEffect transition="in" filter="fade">
                                      <p:cBhvr>
                                        <p:cTn id="40" dur="500"/>
                                        <p:tgtEl>
                                          <p:spTgt spid="26">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xEl>
                                              <p:pRg st="3" end="3"/>
                                            </p:txEl>
                                          </p:spTgt>
                                        </p:tgtEl>
                                        <p:attrNameLst>
                                          <p:attrName>style.visibility</p:attrName>
                                        </p:attrNameLst>
                                      </p:cBhvr>
                                      <p:to>
                                        <p:strVal val="visible"/>
                                      </p:to>
                                    </p:set>
                                    <p:animEffect transition="in" filter="fade">
                                      <p:cBhvr>
                                        <p:cTn id="45" dur="500"/>
                                        <p:tgtEl>
                                          <p:spTgt spid="26">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6">
                                            <p:txEl>
                                              <p:pRg st="4" end="4"/>
                                            </p:txEl>
                                          </p:spTgt>
                                        </p:tgtEl>
                                        <p:attrNameLst>
                                          <p:attrName>style.visibility</p:attrName>
                                        </p:attrNameLst>
                                      </p:cBhvr>
                                      <p:to>
                                        <p:strVal val="visible"/>
                                      </p:to>
                                    </p:set>
                                    <p:animEffect transition="in" filter="fade">
                                      <p:cBhvr>
                                        <p:cTn id="50" dur="500"/>
                                        <p:tgtEl>
                                          <p:spTgt spid="2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Estimating </a:t>
            </a:r>
            <a:r>
              <a:rPr lang="en-ZA" dirty="0"/>
              <a:t>and measuring</a:t>
            </a:r>
            <a:endParaRPr lang="en-GB" dirty="0"/>
          </a:p>
        </p:txBody>
      </p:sp>
      <p:sp>
        <p:nvSpPr>
          <p:cNvPr id="3" name="Text Placeholder 2"/>
          <p:cNvSpPr>
            <a:spLocks noGrp="1"/>
          </p:cNvSpPr>
          <p:nvPr>
            <p:ph type="body" idx="1"/>
          </p:nvPr>
        </p:nvSpPr>
        <p:spPr/>
        <p:txBody>
          <a:bodyPr/>
          <a:lstStyle/>
          <a:p>
            <a:r>
              <a:rPr lang="en-ZA" sz="3200" dirty="0"/>
              <a:t>Module </a:t>
            </a:r>
            <a:r>
              <a:rPr lang="en-ZA" sz="3200" dirty="0" smtClean="0"/>
              <a:t>5</a:t>
            </a:r>
            <a:endParaRPr lang="en-GB"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86080" y="3961130"/>
            <a:ext cx="7910830" cy="321310"/>
          </a:xfrm>
        </p:spPr>
        <p:txBody>
          <a:bodyPr>
            <a:noAutofit/>
          </a:bodyPr>
          <a:lstStyle/>
          <a:p>
            <a:r>
              <a:rPr lang="en-ZA" dirty="0" smtClean="0"/>
              <a:t>Unit 5.2</a:t>
            </a:r>
          </a:p>
        </p:txBody>
      </p:sp>
      <p:sp>
        <p:nvSpPr>
          <p:cNvPr id="3" name="Content Placeholder 2"/>
          <p:cNvSpPr>
            <a:spLocks noGrp="1"/>
          </p:cNvSpPr>
          <p:nvPr>
            <p:ph sz="quarter" idx="10"/>
          </p:nvPr>
        </p:nvSpPr>
        <p:spPr>
          <a:xfrm>
            <a:off x="392595" y="3189224"/>
            <a:ext cx="8051800" cy="870712"/>
          </a:xfrm>
        </p:spPr>
        <p:txBody>
          <a:bodyPr/>
          <a:lstStyle/>
          <a:p>
            <a:r>
              <a:rPr lang="en-ZA" dirty="0" smtClean="0"/>
              <a:t>Exercise 5.2</a:t>
            </a:r>
            <a:endParaRPr lang="en-GB" dirty="0"/>
          </a:p>
        </p:txBody>
      </p:sp>
      <p:sp>
        <p:nvSpPr>
          <p:cNvPr id="7" name="Text Placeholder 6"/>
          <p:cNvSpPr>
            <a:spLocks noGrp="1"/>
          </p:cNvSpPr>
          <p:nvPr>
            <p:ph type="body" idx="11"/>
          </p:nvPr>
        </p:nvSpPr>
        <p:spPr>
          <a:xfrm>
            <a:off x="392595" y="4475632"/>
            <a:ext cx="7910513" cy="1294232"/>
          </a:xfrm>
        </p:spPr>
        <p:txBody>
          <a:bodyPr>
            <a:noAutofit/>
          </a:bodyPr>
          <a:lstStyle/>
          <a:p>
            <a:r>
              <a:rPr lang="en-US" altLang="en-US" dirty="0"/>
              <a:t>Complete </a:t>
            </a:r>
            <a:r>
              <a:rPr lang="en-US" altLang="en-US" b="1" dirty="0" smtClean="0"/>
              <a:t>Exercise 5.2 </a:t>
            </a:r>
            <a:r>
              <a:rPr lang="en-US" altLang="en-US" dirty="0" smtClean="0"/>
              <a:t>on </a:t>
            </a:r>
            <a:r>
              <a:rPr lang="en-US" altLang="en-US" b="1" dirty="0" smtClean="0"/>
              <a:t>page 9</a:t>
            </a:r>
            <a:r>
              <a:rPr lang="en-ZA" altLang="en-US" b="1" dirty="0" smtClean="0"/>
              <a:t>3</a:t>
            </a:r>
            <a:r>
              <a:rPr lang="en-US" altLang="en-US" b="1" dirty="0" smtClean="0"/>
              <a:t> </a:t>
            </a:r>
            <a:r>
              <a:rPr lang="en-US" altLang="en-US" dirty="0" smtClean="0"/>
              <a:t>of </a:t>
            </a:r>
            <a:r>
              <a:rPr lang="en-US" altLang="en-US" dirty="0"/>
              <a:t>your </a:t>
            </a:r>
            <a:r>
              <a:rPr lang="en-US" altLang="en-US" dirty="0" smtClean="0"/>
              <a:t>Student’s </a:t>
            </a:r>
            <a:r>
              <a:rPr lang="en-US" altLang="en-US" dirty="0"/>
              <a:t>Book</a:t>
            </a:r>
            <a:endParaRPr lang="en-GB" alt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Measuring volume: measuring jugs and </a:t>
            </a:r>
            <a:r>
              <a:rPr lang="en-ZA" dirty="0" smtClean="0"/>
              <a:t>cups</a:t>
            </a:r>
            <a:endParaRPr lang="en-ZA" dirty="0"/>
          </a:p>
        </p:txBody>
      </p:sp>
      <p:sp>
        <p:nvSpPr>
          <p:cNvPr id="3" name="Content Placeholder 2"/>
          <p:cNvSpPr>
            <a:spLocks noGrp="1"/>
          </p:cNvSpPr>
          <p:nvPr>
            <p:ph idx="1"/>
          </p:nvPr>
        </p:nvSpPr>
        <p:spPr>
          <a:xfrm>
            <a:off x="399289" y="1975199"/>
            <a:ext cx="7905751" cy="2148745"/>
          </a:xfrm>
        </p:spPr>
        <p:txBody>
          <a:bodyPr/>
          <a:lstStyle/>
          <a:p>
            <a:r>
              <a:rPr lang="en-ZA" sz="2000" dirty="0"/>
              <a:t>Choose the cup or jug with the measurement you want.</a:t>
            </a:r>
          </a:p>
          <a:p>
            <a:r>
              <a:rPr lang="en-ZA" sz="2000" dirty="0"/>
              <a:t>Scoop or pour the ingredient or liquid in up to the level of the marking you want. </a:t>
            </a:r>
          </a:p>
          <a:p>
            <a:r>
              <a:rPr lang="en-ZA" sz="2000" dirty="0"/>
              <a:t>Pour some out or add some in until the measurement is exactly right.  </a:t>
            </a:r>
          </a:p>
          <a:p>
            <a:r>
              <a:rPr lang="en-ZA" sz="2000" dirty="0"/>
              <a:t>The surface of a liquid is curved. Take your reading at the bottom of the curve. </a:t>
            </a:r>
          </a:p>
        </p:txBody>
      </p:sp>
      <p:sp>
        <p:nvSpPr>
          <p:cNvPr id="4" name="Text Placeholder 3"/>
          <p:cNvSpPr>
            <a:spLocks noGrp="1"/>
          </p:cNvSpPr>
          <p:nvPr>
            <p:ph type="body" sz="quarter" idx="10"/>
          </p:nvPr>
        </p:nvSpPr>
        <p:spPr>
          <a:xfrm>
            <a:off x="381000" y="1405686"/>
            <a:ext cx="7905751" cy="301871"/>
          </a:xfrm>
        </p:spPr>
        <p:txBody>
          <a:bodyPr/>
          <a:lstStyle/>
          <a:p>
            <a:r>
              <a:rPr lang="en-ZA" sz="1800" dirty="0">
                <a:solidFill>
                  <a:schemeClr val="bg1">
                    <a:lumMod val="65000"/>
                  </a:schemeClr>
                </a:solidFill>
              </a:rPr>
              <a:t>Unit 5.2</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1089" y="4339895"/>
            <a:ext cx="2261097" cy="153504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6249" y="4255167"/>
            <a:ext cx="1451002" cy="153922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708" y="4255167"/>
            <a:ext cx="1740261" cy="1704502"/>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Example 5.3 a</a:t>
            </a:r>
            <a:r>
              <a:rPr lang="en-ZA" dirty="0" smtClean="0">
                <a:sym typeface="+mn-ea"/>
              </a:rPr>
              <a:t>) </a:t>
            </a:r>
            <a:r>
              <a:rPr lang="en-ZA" altLang="en-US" dirty="0" smtClean="0"/>
              <a:t>page </a:t>
            </a:r>
            <a:r>
              <a:rPr lang="en-ZA" altLang="en-US" dirty="0"/>
              <a:t>9</a:t>
            </a:r>
            <a:r>
              <a:rPr lang="en-ZA" altLang="en-US" dirty="0" smtClean="0"/>
              <a:t>1</a:t>
            </a:r>
            <a:endParaRPr lang="en-ZA" dirty="0"/>
          </a:p>
        </p:txBody>
      </p:sp>
      <p:grpSp>
        <p:nvGrpSpPr>
          <p:cNvPr id="12" name="Group 11"/>
          <p:cNvGrpSpPr/>
          <p:nvPr/>
        </p:nvGrpSpPr>
        <p:grpSpPr>
          <a:xfrm>
            <a:off x="863600" y="1501367"/>
            <a:ext cx="7198724" cy="1264964"/>
            <a:chOff x="863600" y="2622794"/>
            <a:chExt cx="7198724" cy="1264964"/>
          </a:xfrm>
        </p:grpSpPr>
        <p:sp>
          <p:nvSpPr>
            <p:cNvPr id="13" name="Rectangle 12"/>
            <p:cNvSpPr/>
            <p:nvPr/>
          </p:nvSpPr>
          <p:spPr>
            <a:xfrm>
              <a:off x="863600" y="2622794"/>
              <a:ext cx="7198724" cy="126496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4" name="Content Placeholder 2"/>
            <p:cNvSpPr txBox="1"/>
            <p:nvPr/>
          </p:nvSpPr>
          <p:spPr>
            <a:xfrm>
              <a:off x="1471449" y="2834367"/>
              <a:ext cx="6157516" cy="8612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buNone/>
              </a:pPr>
              <a:r>
                <a:rPr lang="en-ZA" altLang="en-US" sz="2000" b="1" dirty="0"/>
                <a:t>a) A chef is making a recipe that needs 875 ml of flour. How should he measure out the volume using standard measuring cups? </a:t>
              </a:r>
            </a:p>
          </p:txBody>
        </p:sp>
      </p:grpSp>
      <p:grpSp>
        <p:nvGrpSpPr>
          <p:cNvPr id="15" name="Group 14"/>
          <p:cNvGrpSpPr/>
          <p:nvPr/>
        </p:nvGrpSpPr>
        <p:grpSpPr>
          <a:xfrm>
            <a:off x="352501" y="1592643"/>
            <a:ext cx="1029149" cy="955774"/>
            <a:chOff x="352501" y="2871461"/>
            <a:chExt cx="1525437" cy="1416679"/>
          </a:xfrm>
        </p:grpSpPr>
        <p:sp>
          <p:nvSpPr>
            <p:cNvPr id="16" name="Rectangle 15"/>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18" name="Rectangle 17"/>
          <p:cNvSpPr/>
          <p:nvPr/>
        </p:nvSpPr>
        <p:spPr>
          <a:xfrm>
            <a:off x="863600" y="2896988"/>
            <a:ext cx="7198724" cy="2303662"/>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9" name="Group 18"/>
          <p:cNvGrpSpPr>
            <a:grpSpLocks noChangeAspect="1"/>
          </p:cNvGrpSpPr>
          <p:nvPr/>
        </p:nvGrpSpPr>
        <p:grpSpPr>
          <a:xfrm>
            <a:off x="348042" y="2986437"/>
            <a:ext cx="1031115" cy="957600"/>
            <a:chOff x="352501" y="1521403"/>
            <a:chExt cx="1525437" cy="1416679"/>
          </a:xfrm>
        </p:grpSpPr>
        <p:sp>
          <p:nvSpPr>
            <p:cNvPr id="20" name="Rectangle 19"/>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22" name="TextBox 21"/>
          <p:cNvSpPr txBox="1"/>
          <p:nvPr/>
        </p:nvSpPr>
        <p:spPr>
          <a:xfrm>
            <a:off x="1523055" y="3078156"/>
            <a:ext cx="6539270" cy="1938992"/>
          </a:xfrm>
          <a:prstGeom prst="rect">
            <a:avLst/>
          </a:prstGeom>
          <a:noFill/>
        </p:spPr>
        <p:txBody>
          <a:bodyPr wrap="square" rtlCol="0">
            <a:spAutoFit/>
          </a:bodyPr>
          <a:lstStyle/>
          <a:p>
            <a:pPr marL="342900" indent="-342900">
              <a:buFont typeface="Arial" panose="020B0604020202020204" pitchFamily="34" charset="0"/>
              <a:buChar char="•"/>
            </a:pPr>
            <a:r>
              <a:rPr lang="en-ZA" altLang="en-US" sz="2000" dirty="0"/>
              <a:t>Measure using the full cup of 250 ml. </a:t>
            </a:r>
          </a:p>
          <a:p>
            <a:r>
              <a:rPr lang="en-ZA" altLang="en-US" sz="2000" dirty="0"/>
              <a:t>    </a:t>
            </a:r>
            <a:r>
              <a:rPr lang="en-ZA" altLang="en-US" sz="2000" dirty="0" smtClean="0"/>
              <a:t>  250 </a:t>
            </a:r>
            <a:r>
              <a:rPr lang="en-ZA" altLang="en-US" sz="2000" dirty="0"/>
              <a:t>+ 250 + 250 = 750 ml (3 cups)</a:t>
            </a:r>
          </a:p>
          <a:p>
            <a:pPr marL="342900" indent="-342900">
              <a:buFont typeface="Arial" panose="020B0604020202020204" pitchFamily="34" charset="0"/>
              <a:buChar char="•"/>
            </a:pPr>
            <a:r>
              <a:rPr lang="en-ZA" altLang="en-US" sz="2000" dirty="0"/>
              <a:t>Subtract the amount already measured from the total. </a:t>
            </a:r>
          </a:p>
          <a:p>
            <a:r>
              <a:rPr lang="en-ZA" altLang="en-US" sz="2000" dirty="0"/>
              <a:t>    </a:t>
            </a:r>
            <a:r>
              <a:rPr lang="en-ZA" altLang="en-US" sz="2000" dirty="0" smtClean="0"/>
              <a:t>  875 </a:t>
            </a:r>
            <a:r>
              <a:rPr lang="en-ZA" altLang="en-US" sz="2000" dirty="0"/>
              <a:t>- 750 = 125 ml</a:t>
            </a:r>
          </a:p>
          <a:p>
            <a:r>
              <a:rPr lang="en-ZA" altLang="en-US" sz="2000" dirty="0"/>
              <a:t>    </a:t>
            </a:r>
            <a:r>
              <a:rPr lang="en-ZA" altLang="en-US" sz="2000" dirty="0" smtClean="0"/>
              <a:t>  This </a:t>
            </a:r>
            <a:r>
              <a:rPr lang="en-ZA" altLang="en-US" sz="2000" dirty="0"/>
              <a:t>is half a cup. </a:t>
            </a:r>
          </a:p>
          <a:p>
            <a:pPr marL="342900" indent="-342900">
              <a:buFont typeface="Arial" panose="020B0604020202020204" pitchFamily="34" charset="0"/>
              <a:buChar char="•"/>
            </a:pPr>
            <a:r>
              <a:rPr lang="en-ZA" altLang="en-US" sz="2000" dirty="0"/>
              <a:t>Write down the measuring cups used: 3½ cups</a:t>
            </a:r>
            <a:endParaRPr lang="en-ZA" sz="2000" dirty="0"/>
          </a:p>
        </p:txBody>
      </p:sp>
      <p:sp>
        <p:nvSpPr>
          <p:cNvPr id="23" name="Text Placeholder 3"/>
          <p:cNvSpPr>
            <a:spLocks noGrp="1"/>
          </p:cNvSpPr>
          <p:nvPr>
            <p:ph type="body" sz="quarter" idx="10"/>
          </p:nvPr>
        </p:nvSpPr>
        <p:spPr>
          <a:xfrm>
            <a:off x="381000" y="951777"/>
            <a:ext cx="7905751" cy="301871"/>
          </a:xfrm>
        </p:spPr>
        <p:txBody>
          <a:bodyPr/>
          <a:lstStyle/>
          <a:p>
            <a:r>
              <a:rPr lang="en-ZA" sz="1800" dirty="0" smtClean="0">
                <a:solidFill>
                  <a:schemeClr val="bg1">
                    <a:lumMod val="65000"/>
                  </a:schemeClr>
                </a:solidFill>
              </a:rPr>
              <a:t>Unit 5.2</a:t>
            </a:r>
            <a:endParaRPr lang="en-ZA" sz="1800" dirty="0">
              <a:solidFill>
                <a:schemeClr val="bg1">
                  <a:lumMod val="65000"/>
                </a:schemeClr>
              </a:solidFill>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7916" y="2024765"/>
            <a:ext cx="3027444" cy="357722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900" decel="100000" fill="hold"/>
                                        <p:tgtEl>
                                          <p:spTgt spid="1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900" decel="100000" fill="hold"/>
                                        <p:tgtEl>
                                          <p:spTgt spid="19"/>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2">
                                            <p:txEl>
                                              <p:pRg st="0" end="0"/>
                                            </p:txEl>
                                          </p:spTgt>
                                        </p:tgtEl>
                                        <p:attrNameLst>
                                          <p:attrName>style.visibility</p:attrName>
                                        </p:attrNameLst>
                                      </p:cBhvr>
                                      <p:to>
                                        <p:strVal val="visible"/>
                                      </p:to>
                                    </p:set>
                                    <p:animEffect transition="in" filter="fade">
                                      <p:cBhvr>
                                        <p:cTn id="35" dur="500"/>
                                        <p:tgtEl>
                                          <p:spTgt spid="22">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xEl>
                                              <p:pRg st="1" end="1"/>
                                            </p:txEl>
                                          </p:spTgt>
                                        </p:tgtEl>
                                        <p:attrNameLst>
                                          <p:attrName>style.visibility</p:attrName>
                                        </p:attrNameLst>
                                      </p:cBhvr>
                                      <p:to>
                                        <p:strVal val="visible"/>
                                      </p:to>
                                    </p:set>
                                    <p:animEffect transition="in" filter="fade">
                                      <p:cBhvr>
                                        <p:cTn id="40" dur="500"/>
                                        <p:tgtEl>
                                          <p:spTgt spid="22">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2">
                                            <p:txEl>
                                              <p:pRg st="2" end="2"/>
                                            </p:txEl>
                                          </p:spTgt>
                                        </p:tgtEl>
                                        <p:attrNameLst>
                                          <p:attrName>style.visibility</p:attrName>
                                        </p:attrNameLst>
                                      </p:cBhvr>
                                      <p:to>
                                        <p:strVal val="visible"/>
                                      </p:to>
                                    </p:set>
                                    <p:animEffect transition="in" filter="fade">
                                      <p:cBhvr>
                                        <p:cTn id="45" dur="500"/>
                                        <p:tgtEl>
                                          <p:spTgt spid="22">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2">
                                            <p:txEl>
                                              <p:pRg st="3" end="3"/>
                                            </p:txEl>
                                          </p:spTgt>
                                        </p:tgtEl>
                                        <p:attrNameLst>
                                          <p:attrName>style.visibility</p:attrName>
                                        </p:attrNameLst>
                                      </p:cBhvr>
                                      <p:to>
                                        <p:strVal val="visible"/>
                                      </p:to>
                                    </p:set>
                                    <p:animEffect transition="in" filter="fade">
                                      <p:cBhvr>
                                        <p:cTn id="50" dur="500"/>
                                        <p:tgtEl>
                                          <p:spTgt spid="22">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2">
                                            <p:txEl>
                                              <p:pRg st="4" end="4"/>
                                            </p:txEl>
                                          </p:spTgt>
                                        </p:tgtEl>
                                        <p:attrNameLst>
                                          <p:attrName>style.visibility</p:attrName>
                                        </p:attrNameLst>
                                      </p:cBhvr>
                                      <p:to>
                                        <p:strVal val="visible"/>
                                      </p:to>
                                    </p:set>
                                    <p:animEffect transition="in" filter="fade">
                                      <p:cBhvr>
                                        <p:cTn id="55" dur="500"/>
                                        <p:tgtEl>
                                          <p:spTgt spid="22">
                                            <p:txEl>
                                              <p:pRg st="4" end="4"/>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2">
                                            <p:txEl>
                                              <p:pRg st="5" end="5"/>
                                            </p:txEl>
                                          </p:spTgt>
                                        </p:tgtEl>
                                        <p:attrNameLst>
                                          <p:attrName>style.visibility</p:attrName>
                                        </p:attrNameLst>
                                      </p:cBhvr>
                                      <p:to>
                                        <p:strVal val="visible"/>
                                      </p:to>
                                    </p:set>
                                    <p:animEffect transition="in" filter="fade">
                                      <p:cBhvr>
                                        <p:cTn id="60"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Autofit/>
          </a:bodyPr>
          <a:lstStyle/>
          <a:p>
            <a:r>
              <a:rPr lang="en-ZA" dirty="0"/>
              <a:t>Unit 5.2</a:t>
            </a:r>
          </a:p>
        </p:txBody>
      </p:sp>
      <p:sp>
        <p:nvSpPr>
          <p:cNvPr id="3" name="Content Placeholder 2"/>
          <p:cNvSpPr>
            <a:spLocks noGrp="1"/>
          </p:cNvSpPr>
          <p:nvPr>
            <p:ph sz="quarter" idx="10"/>
          </p:nvPr>
        </p:nvSpPr>
        <p:spPr>
          <a:xfrm>
            <a:off x="392595" y="3189224"/>
            <a:ext cx="8051800" cy="870712"/>
          </a:xfrm>
        </p:spPr>
        <p:txBody>
          <a:bodyPr/>
          <a:lstStyle/>
          <a:p>
            <a:r>
              <a:rPr lang="en-ZA" sz="4400" dirty="0" smtClean="0"/>
              <a:t>Exercise 5.3</a:t>
            </a:r>
          </a:p>
        </p:txBody>
      </p:sp>
      <p:sp>
        <p:nvSpPr>
          <p:cNvPr id="7" name="Text Placeholder 6"/>
          <p:cNvSpPr>
            <a:spLocks noGrp="1"/>
          </p:cNvSpPr>
          <p:nvPr>
            <p:ph type="body" idx="11"/>
          </p:nvPr>
        </p:nvSpPr>
        <p:spPr>
          <a:xfrm>
            <a:off x="392595" y="4475632"/>
            <a:ext cx="7910513" cy="1294232"/>
          </a:xfrm>
        </p:spPr>
        <p:txBody>
          <a:bodyPr>
            <a:noAutofit/>
          </a:bodyPr>
          <a:lstStyle/>
          <a:p>
            <a:r>
              <a:rPr lang="en-US" altLang="en-US" dirty="0"/>
              <a:t>Complete </a:t>
            </a:r>
            <a:r>
              <a:rPr lang="en-US" altLang="en-US" b="1" dirty="0" smtClean="0"/>
              <a:t>Exercise 5.3 </a:t>
            </a:r>
            <a:r>
              <a:rPr lang="en-US" altLang="en-US" dirty="0" smtClean="0"/>
              <a:t>on </a:t>
            </a:r>
            <a:r>
              <a:rPr lang="en-US" altLang="en-US" b="1" dirty="0" smtClean="0"/>
              <a:t>page 9</a:t>
            </a:r>
            <a:r>
              <a:rPr lang="en-ZA" altLang="en-US" b="1" dirty="0" smtClean="0"/>
              <a:t>4</a:t>
            </a:r>
            <a:r>
              <a:rPr lang="en-US" altLang="en-US" b="1" dirty="0" smtClean="0"/>
              <a:t> </a:t>
            </a:r>
            <a:r>
              <a:rPr lang="en-US" altLang="en-US" dirty="0" smtClean="0"/>
              <a:t>of </a:t>
            </a:r>
            <a:r>
              <a:rPr lang="en-US" altLang="en-US" dirty="0"/>
              <a:t>your </a:t>
            </a:r>
            <a:r>
              <a:rPr lang="en-US" altLang="en-US" dirty="0" smtClean="0"/>
              <a:t>Student’s </a:t>
            </a:r>
            <a:r>
              <a:rPr lang="en-US" altLang="en-US" dirty="0"/>
              <a:t>Book</a:t>
            </a:r>
            <a:endParaRPr lang="en-GB" alt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Measuring mass: scales</a:t>
            </a:r>
            <a:r>
              <a:rPr lang="en-ZA" altLang="en-GB" sz="2000" dirty="0">
                <a:solidFill>
                  <a:schemeClr val="bg1">
                    <a:lumMod val="50000"/>
                  </a:schemeClr>
                </a:solidFill>
              </a:rPr>
              <a:t/>
            </a:r>
            <a:br>
              <a:rPr lang="en-ZA" altLang="en-GB" sz="2000" dirty="0">
                <a:solidFill>
                  <a:schemeClr val="bg1">
                    <a:lumMod val="50000"/>
                  </a:schemeClr>
                </a:solidFill>
              </a:rPr>
            </a:br>
            <a:endParaRPr lang="en-ZA" dirty="0"/>
          </a:p>
        </p:txBody>
      </p:sp>
      <p:sp>
        <p:nvSpPr>
          <p:cNvPr id="3" name="Content Placeholder 2"/>
          <p:cNvSpPr>
            <a:spLocks noGrp="1"/>
          </p:cNvSpPr>
          <p:nvPr>
            <p:ph idx="1"/>
          </p:nvPr>
        </p:nvSpPr>
        <p:spPr/>
        <p:txBody>
          <a:bodyPr/>
          <a:lstStyle/>
          <a:p>
            <a:r>
              <a:rPr lang="en-ZA" dirty="0"/>
              <a:t>Mass is measured in grams or kilograms using scales. </a:t>
            </a:r>
          </a:p>
          <a:p>
            <a:r>
              <a:rPr lang="en-ZA" dirty="0"/>
              <a:t>Here, a circular scale and a linear scale both read 670 g</a:t>
            </a:r>
            <a:r>
              <a:rPr lang="en-ZA" dirty="0" smtClean="0"/>
              <a:t>.</a:t>
            </a:r>
          </a:p>
          <a:p>
            <a:endParaRPr lang="en-ZA" dirty="0"/>
          </a:p>
          <a:p>
            <a:endParaRPr lang="en-ZA" dirty="0" smtClean="0"/>
          </a:p>
          <a:p>
            <a:endParaRPr lang="en-ZA" dirty="0"/>
          </a:p>
          <a:p>
            <a:endParaRPr lang="en-ZA" dirty="0" smtClean="0"/>
          </a:p>
          <a:p>
            <a:endParaRPr lang="en-ZA" dirty="0"/>
          </a:p>
          <a:p>
            <a:r>
              <a:rPr lang="en-ZA" dirty="0" smtClean="0"/>
              <a:t>Bathroom </a:t>
            </a:r>
            <a:r>
              <a:rPr lang="en-ZA" dirty="0"/>
              <a:t>scales usually read mass in kg from 0 to 120 kg. </a:t>
            </a:r>
          </a:p>
          <a:p>
            <a:r>
              <a:rPr lang="en-ZA" dirty="0"/>
              <a:t>Kitchen scales usually read mass in grams up to 500 g or 1 000 g. </a:t>
            </a:r>
          </a:p>
          <a:p>
            <a:pPr marL="0" indent="0">
              <a:buNone/>
            </a:pPr>
            <a:endParaRPr lang="en-ZA" dirty="0"/>
          </a:p>
          <a:p>
            <a:endParaRPr lang="en-ZA" dirty="0"/>
          </a:p>
        </p:txBody>
      </p:sp>
      <p:sp>
        <p:nvSpPr>
          <p:cNvPr id="4" name="Text Placeholder 3"/>
          <p:cNvSpPr>
            <a:spLocks noGrp="1"/>
          </p:cNvSpPr>
          <p:nvPr>
            <p:ph type="body" sz="quarter" idx="10"/>
          </p:nvPr>
        </p:nvSpPr>
        <p:spPr/>
        <p:txBody>
          <a:bodyPr/>
          <a:lstStyle/>
          <a:p>
            <a:r>
              <a:rPr lang="en-ZA" sz="1800" dirty="0">
                <a:solidFill>
                  <a:schemeClr val="bg1">
                    <a:lumMod val="65000"/>
                  </a:schemeClr>
                </a:solidFill>
              </a:rPr>
              <a:t>Unit 5.2</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5713" y="2943170"/>
            <a:ext cx="5245502" cy="1026218"/>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506" y="2420817"/>
            <a:ext cx="1743382" cy="1743382"/>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25787"/>
            <a:ext cx="7905750" cy="720724"/>
          </a:xfrm>
        </p:spPr>
        <p:txBody>
          <a:bodyPr/>
          <a:lstStyle/>
          <a:p>
            <a:r>
              <a:rPr lang="en-ZA" dirty="0"/>
              <a:t>Measuring mass: scales</a:t>
            </a:r>
            <a:endParaRPr lang="en-ZA" altLang="en-GB" sz="2000" dirty="0">
              <a:solidFill>
                <a:schemeClr val="bg1">
                  <a:lumMod val="50000"/>
                </a:schemeClr>
              </a:solidFill>
            </a:endParaRPr>
          </a:p>
        </p:txBody>
      </p:sp>
      <p:sp>
        <p:nvSpPr>
          <p:cNvPr id="3" name="Content Placeholder 2"/>
          <p:cNvSpPr>
            <a:spLocks noGrp="1"/>
          </p:cNvSpPr>
          <p:nvPr>
            <p:ph idx="1"/>
          </p:nvPr>
        </p:nvSpPr>
        <p:spPr/>
        <p:txBody>
          <a:bodyPr/>
          <a:lstStyle/>
          <a:p>
            <a:pPr marL="0" indent="0">
              <a:buNone/>
            </a:pPr>
            <a:r>
              <a:rPr lang="en-ZA" dirty="0"/>
              <a:t>When measuring the mass of an object, </a:t>
            </a:r>
            <a:r>
              <a:rPr lang="en-ZA" dirty="0" smtClean="0"/>
              <a:t>remember:</a:t>
            </a:r>
            <a:endParaRPr lang="en-ZA" dirty="0"/>
          </a:p>
          <a:p>
            <a:endParaRPr lang="en-ZA" dirty="0"/>
          </a:p>
        </p:txBody>
      </p:sp>
      <p:sp>
        <p:nvSpPr>
          <p:cNvPr id="4" name="Text Placeholder 3"/>
          <p:cNvSpPr>
            <a:spLocks noGrp="1"/>
          </p:cNvSpPr>
          <p:nvPr>
            <p:ph type="body" sz="quarter" idx="10"/>
          </p:nvPr>
        </p:nvSpPr>
        <p:spPr/>
        <p:txBody>
          <a:bodyPr/>
          <a:lstStyle/>
          <a:p>
            <a:r>
              <a:rPr lang="en-ZA" sz="1800" dirty="0">
                <a:solidFill>
                  <a:schemeClr val="bg1">
                    <a:lumMod val="65000"/>
                  </a:schemeClr>
                </a:solidFill>
              </a:rPr>
              <a:t>Unit 5.2</a:t>
            </a:r>
          </a:p>
          <a:p>
            <a:endParaRPr lang="en-ZA" sz="1800" dirty="0">
              <a:solidFill>
                <a:schemeClr val="bg1">
                  <a:lumMod val="65000"/>
                </a:schemeClr>
              </a:solidFill>
            </a:endParaRPr>
          </a:p>
        </p:txBody>
      </p:sp>
      <p:sp>
        <p:nvSpPr>
          <p:cNvPr id="21" name="Rectangle 20"/>
          <p:cNvSpPr/>
          <p:nvPr/>
        </p:nvSpPr>
        <p:spPr>
          <a:xfrm>
            <a:off x="1080407" y="1961489"/>
            <a:ext cx="6956836" cy="776344"/>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22" name="TextBox 21"/>
          <p:cNvSpPr txBox="1"/>
          <p:nvPr/>
        </p:nvSpPr>
        <p:spPr>
          <a:xfrm>
            <a:off x="1214026" y="2024197"/>
            <a:ext cx="6429792" cy="646331"/>
          </a:xfrm>
          <a:prstGeom prst="rect">
            <a:avLst/>
          </a:prstGeom>
          <a:noFill/>
        </p:spPr>
        <p:txBody>
          <a:bodyPr wrap="square" rtlCol="0">
            <a:spAutoFit/>
          </a:bodyPr>
          <a:lstStyle/>
          <a:p>
            <a:pPr marL="0" lvl="1"/>
            <a:r>
              <a:rPr lang="en-ZA" dirty="0"/>
              <a:t>Begin by setting the scale to zero. Turn the knob on a mechanical scale, or reset the button on a digital scale. </a:t>
            </a:r>
          </a:p>
        </p:txBody>
      </p:sp>
      <p:sp>
        <p:nvSpPr>
          <p:cNvPr id="23" name="TextBox 22"/>
          <p:cNvSpPr txBox="1"/>
          <p:nvPr/>
        </p:nvSpPr>
        <p:spPr>
          <a:xfrm>
            <a:off x="381000" y="1528219"/>
            <a:ext cx="806804" cy="1569660"/>
          </a:xfrm>
          <a:prstGeom prst="rect">
            <a:avLst/>
          </a:prstGeom>
          <a:noFill/>
          <a:ln>
            <a:noFill/>
          </a:ln>
        </p:spPr>
        <p:txBody>
          <a:bodyPr wrap="square" rtlCol="0">
            <a:spAutoFit/>
          </a:bodyPr>
          <a:lstStyle/>
          <a:p>
            <a:pPr algn="ctr"/>
            <a:r>
              <a:rPr lang="en-GB" sz="9600" b="1" dirty="0" smtClean="0">
                <a:solidFill>
                  <a:srgbClr val="9DCC47"/>
                </a:solidFill>
              </a:rPr>
              <a:t>1</a:t>
            </a:r>
            <a:endParaRPr lang="en-ZA" sz="9600" dirty="0" smtClean="0">
              <a:solidFill>
                <a:srgbClr val="9DCC47"/>
              </a:solidFill>
            </a:endParaRPr>
          </a:p>
        </p:txBody>
      </p:sp>
      <p:sp>
        <p:nvSpPr>
          <p:cNvPr id="24" name="Rectangle 23"/>
          <p:cNvSpPr/>
          <p:nvPr/>
        </p:nvSpPr>
        <p:spPr>
          <a:xfrm>
            <a:off x="504343" y="2889423"/>
            <a:ext cx="6930590" cy="776344"/>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25" name="TextBox 24"/>
          <p:cNvSpPr txBox="1"/>
          <p:nvPr/>
        </p:nvSpPr>
        <p:spPr>
          <a:xfrm>
            <a:off x="727117" y="3079950"/>
            <a:ext cx="6429792" cy="369332"/>
          </a:xfrm>
          <a:prstGeom prst="rect">
            <a:avLst/>
          </a:prstGeom>
          <a:noFill/>
        </p:spPr>
        <p:txBody>
          <a:bodyPr wrap="square" rtlCol="0">
            <a:spAutoFit/>
          </a:bodyPr>
          <a:lstStyle/>
          <a:p>
            <a:pPr marL="0" lvl="1"/>
            <a:r>
              <a:rPr lang="en-ZA" dirty="0"/>
              <a:t>Follow the same rules we have listed so far to read the scale.</a:t>
            </a:r>
          </a:p>
        </p:txBody>
      </p:sp>
      <p:sp>
        <p:nvSpPr>
          <p:cNvPr id="26" name="TextBox 25"/>
          <p:cNvSpPr txBox="1"/>
          <p:nvPr/>
        </p:nvSpPr>
        <p:spPr>
          <a:xfrm>
            <a:off x="7434933" y="2466911"/>
            <a:ext cx="806804" cy="1569660"/>
          </a:xfrm>
          <a:prstGeom prst="rect">
            <a:avLst/>
          </a:prstGeom>
          <a:noFill/>
        </p:spPr>
        <p:txBody>
          <a:bodyPr wrap="square" rtlCol="0">
            <a:spAutoFit/>
          </a:bodyPr>
          <a:lstStyle/>
          <a:p>
            <a:pPr algn="ctr"/>
            <a:r>
              <a:rPr lang="en-GB" sz="9600" b="1" dirty="0" smtClean="0">
                <a:solidFill>
                  <a:srgbClr val="1A9495"/>
                </a:solidFill>
              </a:rPr>
              <a:t>2</a:t>
            </a:r>
            <a:endParaRPr lang="en-ZA" sz="9600" dirty="0" smtClean="0">
              <a:solidFill>
                <a:srgbClr val="1A9495"/>
              </a:solidFill>
            </a:endParaRPr>
          </a:p>
        </p:txBody>
      </p:sp>
      <p:sp>
        <p:nvSpPr>
          <p:cNvPr id="27" name="Rectangle 26"/>
          <p:cNvSpPr/>
          <p:nvPr/>
        </p:nvSpPr>
        <p:spPr>
          <a:xfrm>
            <a:off x="1106629" y="3817357"/>
            <a:ext cx="6956836" cy="776344"/>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28" name="TextBox 27"/>
          <p:cNvSpPr txBox="1"/>
          <p:nvPr/>
        </p:nvSpPr>
        <p:spPr>
          <a:xfrm>
            <a:off x="1343929" y="3888110"/>
            <a:ext cx="6429792" cy="646331"/>
          </a:xfrm>
          <a:prstGeom prst="rect">
            <a:avLst/>
          </a:prstGeom>
          <a:noFill/>
        </p:spPr>
        <p:txBody>
          <a:bodyPr wrap="square" rtlCol="0">
            <a:spAutoFit/>
          </a:bodyPr>
          <a:lstStyle/>
          <a:p>
            <a:pPr marL="0" lvl="1"/>
            <a:r>
              <a:rPr lang="en-ZA" dirty="0"/>
              <a:t>If the object needs to be in a container, find and record the mass of the empty container first.</a:t>
            </a:r>
          </a:p>
        </p:txBody>
      </p:sp>
      <p:sp>
        <p:nvSpPr>
          <p:cNvPr id="29" name="TextBox 28"/>
          <p:cNvSpPr txBox="1"/>
          <p:nvPr/>
        </p:nvSpPr>
        <p:spPr>
          <a:xfrm>
            <a:off x="407222" y="3394845"/>
            <a:ext cx="806804" cy="1569660"/>
          </a:xfrm>
          <a:prstGeom prst="rect">
            <a:avLst/>
          </a:prstGeom>
          <a:noFill/>
          <a:ln>
            <a:noFill/>
          </a:ln>
        </p:spPr>
        <p:txBody>
          <a:bodyPr wrap="square" rtlCol="0">
            <a:spAutoFit/>
          </a:bodyPr>
          <a:lstStyle/>
          <a:p>
            <a:pPr algn="ctr"/>
            <a:r>
              <a:rPr lang="en-ZA" sz="9600" b="1" dirty="0">
                <a:solidFill>
                  <a:srgbClr val="9DCC47"/>
                </a:solidFill>
              </a:rPr>
              <a:t>3</a:t>
            </a:r>
            <a:endParaRPr lang="en-ZA" sz="9600" dirty="0" smtClean="0">
              <a:solidFill>
                <a:srgbClr val="9DCC47"/>
              </a:solidFill>
            </a:endParaRPr>
          </a:p>
        </p:txBody>
      </p:sp>
      <p:sp>
        <p:nvSpPr>
          <p:cNvPr id="30" name="Rectangle 29"/>
          <p:cNvSpPr/>
          <p:nvPr/>
        </p:nvSpPr>
        <p:spPr>
          <a:xfrm>
            <a:off x="530565" y="4745291"/>
            <a:ext cx="6930590" cy="776344"/>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31" name="TextBox 30"/>
          <p:cNvSpPr txBox="1"/>
          <p:nvPr/>
        </p:nvSpPr>
        <p:spPr>
          <a:xfrm>
            <a:off x="753339" y="4878122"/>
            <a:ext cx="6403570" cy="646331"/>
          </a:xfrm>
          <a:prstGeom prst="rect">
            <a:avLst/>
          </a:prstGeom>
          <a:noFill/>
        </p:spPr>
        <p:txBody>
          <a:bodyPr wrap="square" rtlCol="0">
            <a:spAutoFit/>
          </a:bodyPr>
          <a:lstStyle/>
          <a:p>
            <a:pPr marL="0" lvl="1"/>
            <a:r>
              <a:rPr lang="en-ZA" dirty="0"/>
              <a:t>Find the mass of the container and the object together. Then subtract the mass of the container to get the mass of the object.  </a:t>
            </a:r>
          </a:p>
        </p:txBody>
      </p:sp>
      <p:sp>
        <p:nvSpPr>
          <p:cNvPr id="32" name="TextBox 31"/>
          <p:cNvSpPr txBox="1"/>
          <p:nvPr/>
        </p:nvSpPr>
        <p:spPr>
          <a:xfrm>
            <a:off x="7461155" y="4322779"/>
            <a:ext cx="806804" cy="1569660"/>
          </a:xfrm>
          <a:prstGeom prst="rect">
            <a:avLst/>
          </a:prstGeom>
          <a:noFill/>
        </p:spPr>
        <p:txBody>
          <a:bodyPr wrap="square" rtlCol="0">
            <a:spAutoFit/>
          </a:bodyPr>
          <a:lstStyle/>
          <a:p>
            <a:pPr algn="ctr"/>
            <a:r>
              <a:rPr lang="en-ZA" sz="9600" b="1" dirty="0">
                <a:solidFill>
                  <a:srgbClr val="1A9495"/>
                </a:solidFill>
              </a:rPr>
              <a:t>4</a:t>
            </a:r>
            <a:endParaRPr lang="en-ZA" sz="9600" dirty="0" smtClean="0">
              <a:solidFill>
                <a:srgbClr val="1A9495"/>
              </a:solidFill>
            </a:endParaRPr>
          </a:p>
        </p:txBody>
      </p:sp>
      <p:pic>
        <p:nvPicPr>
          <p:cNvPr id="36" name="Picture 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1263" y="1921327"/>
            <a:ext cx="2968408" cy="3507472"/>
          </a:xfrm>
          <a:prstGeom prst="rect">
            <a:avLst/>
          </a:prstGeom>
          <a:noFill/>
          <a:ln>
            <a:noFill/>
          </a:ln>
        </p:spPr>
      </p:pic>
      <p:sp>
        <p:nvSpPr>
          <p:cNvPr id="18" name="Rectangle 17"/>
          <p:cNvSpPr/>
          <p:nvPr/>
        </p:nvSpPr>
        <p:spPr>
          <a:xfrm>
            <a:off x="8424000" y="2"/>
            <a:ext cx="720000" cy="562238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t="6546" r="13299"/>
          <a:stretch>
            <a:fillRect/>
          </a:stretch>
        </p:blipFill>
        <p:spPr>
          <a:xfrm>
            <a:off x="8419326" y="5622383"/>
            <a:ext cx="724674" cy="6954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6"/>
                                        </p:tgtEl>
                                      </p:cBhvr>
                                    </p:animEffect>
                                    <p:set>
                                      <p:cBhvr>
                                        <p:cTn id="7" dur="1" fill="hold">
                                          <p:stCondLst>
                                            <p:cond delay="499"/>
                                          </p:stCondLst>
                                        </p:cTn>
                                        <p:tgtEl>
                                          <p:spTgt spid="36"/>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1+#ppt_w/2"/>
                                          </p:val>
                                        </p:tav>
                                        <p:tav tm="100000">
                                          <p:val>
                                            <p:strVal val="#ppt_x"/>
                                          </p:val>
                                        </p:tav>
                                      </p:tavLst>
                                    </p:anim>
                                    <p:anim calcmode="lin" valueType="num">
                                      <p:cBhvr additive="base">
                                        <p:cTn id="18" dur="500" fill="hold"/>
                                        <p:tgtEl>
                                          <p:spTgt spid="21"/>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0-#ppt_w/2"/>
                                          </p:val>
                                        </p:tav>
                                        <p:tav tm="100000">
                                          <p:val>
                                            <p:strVal val="#ppt_x"/>
                                          </p:val>
                                        </p:tav>
                                      </p:tavLst>
                                    </p:anim>
                                    <p:anim calcmode="lin" valueType="num">
                                      <p:cBhvr additive="base">
                                        <p:cTn id="22" dur="500" fill="hold"/>
                                        <p:tgtEl>
                                          <p:spTgt spid="23"/>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0-#ppt_w/2"/>
                                          </p:val>
                                        </p:tav>
                                        <p:tav tm="100000">
                                          <p:val>
                                            <p:strVal val="#ppt_x"/>
                                          </p:val>
                                        </p:tav>
                                      </p:tavLst>
                                    </p:anim>
                                    <p:anim calcmode="lin" valueType="num">
                                      <p:cBhvr additive="base">
                                        <p:cTn id="32" dur="500" fill="hold"/>
                                        <p:tgtEl>
                                          <p:spTgt spid="24"/>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1+#ppt_w/2"/>
                                          </p:val>
                                        </p:tav>
                                        <p:tav tm="100000">
                                          <p:val>
                                            <p:strVal val="#ppt_x"/>
                                          </p:val>
                                        </p:tav>
                                      </p:tavLst>
                                    </p:anim>
                                    <p:anim calcmode="lin" valueType="num">
                                      <p:cBhvr additive="base">
                                        <p:cTn id="36" dur="500" fill="hold"/>
                                        <p:tgtEl>
                                          <p:spTgt spid="26"/>
                                        </p:tgtEl>
                                        <p:attrNameLst>
                                          <p:attrName>ppt_y</p:attrName>
                                        </p:attrNameLst>
                                      </p:cBhvr>
                                      <p:tavLst>
                                        <p:tav tm="0">
                                          <p:val>
                                            <p:strVal val="#ppt_y"/>
                                          </p:val>
                                        </p:tav>
                                        <p:tav tm="100000">
                                          <p:val>
                                            <p:strVal val="#ppt_y"/>
                                          </p:val>
                                        </p:tav>
                                      </p:tavLst>
                                    </p:anim>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1+#ppt_w/2"/>
                                          </p:val>
                                        </p:tav>
                                        <p:tav tm="100000">
                                          <p:val>
                                            <p:strVal val="#ppt_x"/>
                                          </p:val>
                                        </p:tav>
                                      </p:tavLst>
                                    </p:anim>
                                    <p:anim calcmode="lin" valueType="num">
                                      <p:cBhvr additive="base">
                                        <p:cTn id="46" dur="500" fill="hold"/>
                                        <p:tgtEl>
                                          <p:spTgt spid="27"/>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fill="hold"/>
                                        <p:tgtEl>
                                          <p:spTgt spid="29"/>
                                        </p:tgtEl>
                                        <p:attrNameLst>
                                          <p:attrName>ppt_x</p:attrName>
                                        </p:attrNameLst>
                                      </p:cBhvr>
                                      <p:tavLst>
                                        <p:tav tm="0">
                                          <p:val>
                                            <p:strVal val="0-#ppt_w/2"/>
                                          </p:val>
                                        </p:tav>
                                        <p:tav tm="100000">
                                          <p:val>
                                            <p:strVal val="#ppt_x"/>
                                          </p:val>
                                        </p:tav>
                                      </p:tavLst>
                                    </p:anim>
                                    <p:anim calcmode="lin" valueType="num">
                                      <p:cBhvr additive="base">
                                        <p:cTn id="50" dur="500" fill="hold"/>
                                        <p:tgtEl>
                                          <p:spTgt spid="29"/>
                                        </p:tgtEl>
                                        <p:attrNameLst>
                                          <p:attrName>ppt_y</p:attrName>
                                        </p:attrNameLst>
                                      </p:cBhvr>
                                      <p:tavLst>
                                        <p:tav tm="0">
                                          <p:val>
                                            <p:strVal val="#ppt_y"/>
                                          </p:val>
                                        </p:tav>
                                        <p:tav tm="100000">
                                          <p:val>
                                            <p:strVal val="#ppt_y"/>
                                          </p:val>
                                        </p:tav>
                                      </p:tavLst>
                                    </p:anim>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anim calcmode="lin" valueType="num">
                                      <p:cBhvr additive="base">
                                        <p:cTn id="59" dur="500" fill="hold"/>
                                        <p:tgtEl>
                                          <p:spTgt spid="30"/>
                                        </p:tgtEl>
                                        <p:attrNameLst>
                                          <p:attrName>ppt_x</p:attrName>
                                        </p:attrNameLst>
                                      </p:cBhvr>
                                      <p:tavLst>
                                        <p:tav tm="0">
                                          <p:val>
                                            <p:strVal val="0-#ppt_w/2"/>
                                          </p:val>
                                        </p:tav>
                                        <p:tav tm="100000">
                                          <p:val>
                                            <p:strVal val="#ppt_x"/>
                                          </p:val>
                                        </p:tav>
                                      </p:tavLst>
                                    </p:anim>
                                    <p:anim calcmode="lin" valueType="num">
                                      <p:cBhvr additive="base">
                                        <p:cTn id="60" dur="500" fill="hold"/>
                                        <p:tgtEl>
                                          <p:spTgt spid="30"/>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 calcmode="lin" valueType="num">
                                      <p:cBhvr additive="base">
                                        <p:cTn id="63" dur="500" fill="hold"/>
                                        <p:tgtEl>
                                          <p:spTgt spid="32"/>
                                        </p:tgtEl>
                                        <p:attrNameLst>
                                          <p:attrName>ppt_x</p:attrName>
                                        </p:attrNameLst>
                                      </p:cBhvr>
                                      <p:tavLst>
                                        <p:tav tm="0">
                                          <p:val>
                                            <p:strVal val="1+#ppt_w/2"/>
                                          </p:val>
                                        </p:tav>
                                        <p:tav tm="100000">
                                          <p:val>
                                            <p:strVal val="#ppt_x"/>
                                          </p:val>
                                        </p:tav>
                                      </p:tavLst>
                                    </p:anim>
                                    <p:anim calcmode="lin" valueType="num">
                                      <p:cBhvr additive="base">
                                        <p:cTn id="64" dur="500" fill="hold"/>
                                        <p:tgtEl>
                                          <p:spTgt spid="32"/>
                                        </p:tgtEl>
                                        <p:attrNameLst>
                                          <p:attrName>ppt_y</p:attrName>
                                        </p:attrNameLst>
                                      </p:cBhvr>
                                      <p:tavLst>
                                        <p:tav tm="0">
                                          <p:val>
                                            <p:strVal val="#ppt_y"/>
                                          </p:val>
                                        </p:tav>
                                        <p:tav tm="100000">
                                          <p:val>
                                            <p:strVal val="#ppt_y"/>
                                          </p:val>
                                        </p:tav>
                                      </p:tavLst>
                                    </p:anim>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fade">
                                      <p:cBhvr>
                                        <p:cTn id="6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1" grpId="0" animBg="1"/>
      <p:bldP spid="22" grpId="0"/>
      <p:bldP spid="23" grpId="0"/>
      <p:bldP spid="24" grpId="0" animBg="1"/>
      <p:bldP spid="25" grpId="0"/>
      <p:bldP spid="26" grpId="0"/>
      <p:bldP spid="27" grpId="0" animBg="1"/>
      <p:bldP spid="28" grpId="0"/>
      <p:bldP spid="29" grpId="0"/>
      <p:bldP spid="30" grpId="0" animBg="1"/>
      <p:bldP spid="31" grpId="0"/>
      <p:bldP spid="3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Example </a:t>
            </a:r>
            <a:r>
              <a:rPr lang="en-ZA" dirty="0" smtClean="0">
                <a:sym typeface="+mn-ea"/>
              </a:rPr>
              <a:t>5.4 </a:t>
            </a:r>
            <a:r>
              <a:rPr lang="en-ZA" dirty="0">
                <a:sym typeface="+mn-ea"/>
              </a:rPr>
              <a:t>a</a:t>
            </a:r>
            <a:r>
              <a:rPr lang="en-ZA" dirty="0" smtClean="0">
                <a:sym typeface="+mn-ea"/>
              </a:rPr>
              <a:t>) </a:t>
            </a:r>
            <a:r>
              <a:rPr lang="en-ZA" altLang="en-US" dirty="0" smtClean="0"/>
              <a:t>page 9</a:t>
            </a:r>
            <a:r>
              <a:rPr lang="en-ZA" altLang="en-US" dirty="0"/>
              <a:t>0</a:t>
            </a:r>
            <a:endParaRPr lang="en-ZA" dirty="0"/>
          </a:p>
        </p:txBody>
      </p:sp>
      <p:sp>
        <p:nvSpPr>
          <p:cNvPr id="12" name="Text Placeholder 3"/>
          <p:cNvSpPr>
            <a:spLocks noGrp="1"/>
          </p:cNvSpPr>
          <p:nvPr>
            <p:ph type="body" sz="quarter" idx="10"/>
          </p:nvPr>
        </p:nvSpPr>
        <p:spPr>
          <a:xfrm>
            <a:off x="381000" y="951777"/>
            <a:ext cx="7905751" cy="301871"/>
          </a:xfrm>
        </p:spPr>
        <p:txBody>
          <a:bodyPr/>
          <a:lstStyle/>
          <a:p>
            <a:r>
              <a:rPr lang="en-ZA" sz="1800" dirty="0">
                <a:solidFill>
                  <a:schemeClr val="bg1">
                    <a:lumMod val="65000"/>
                  </a:schemeClr>
                </a:solidFill>
              </a:rPr>
              <a:t>Unit 5.2</a:t>
            </a:r>
          </a:p>
        </p:txBody>
      </p:sp>
      <p:grpSp>
        <p:nvGrpSpPr>
          <p:cNvPr id="13" name="Group 12"/>
          <p:cNvGrpSpPr/>
          <p:nvPr/>
        </p:nvGrpSpPr>
        <p:grpSpPr>
          <a:xfrm>
            <a:off x="863600" y="1510511"/>
            <a:ext cx="7198724" cy="1141249"/>
            <a:chOff x="863600" y="2631938"/>
            <a:chExt cx="7198724" cy="1141249"/>
          </a:xfrm>
        </p:grpSpPr>
        <p:sp>
          <p:nvSpPr>
            <p:cNvPr id="14" name="Rectangle 13"/>
            <p:cNvSpPr/>
            <p:nvPr/>
          </p:nvSpPr>
          <p:spPr>
            <a:xfrm>
              <a:off x="863600" y="2631938"/>
              <a:ext cx="7198724" cy="1141249"/>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5" name="Content Placeholder 2"/>
            <p:cNvSpPr txBox="1"/>
            <p:nvPr/>
          </p:nvSpPr>
          <p:spPr>
            <a:xfrm>
              <a:off x="1486277" y="2779503"/>
              <a:ext cx="6310095" cy="861266"/>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altLang="en-US" sz="2000" b="1" dirty="0"/>
                <a:t>a) </a:t>
              </a:r>
              <a:r>
                <a:rPr lang="en-ZA" sz="2000" b="1" dirty="0"/>
                <a:t>Take the mass reading on this scale at a vegetable shop. </a:t>
              </a:r>
            </a:p>
          </p:txBody>
        </p:sp>
      </p:grpSp>
      <p:grpSp>
        <p:nvGrpSpPr>
          <p:cNvPr id="16" name="Group 15"/>
          <p:cNvGrpSpPr/>
          <p:nvPr/>
        </p:nvGrpSpPr>
        <p:grpSpPr>
          <a:xfrm>
            <a:off x="352501" y="1592643"/>
            <a:ext cx="1029149" cy="955774"/>
            <a:chOff x="352501" y="2871461"/>
            <a:chExt cx="1525437" cy="1416679"/>
          </a:xfrm>
        </p:grpSpPr>
        <p:sp>
          <p:nvSpPr>
            <p:cNvPr id="17" name="Rectangle 16"/>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19" name="Rectangle 18"/>
          <p:cNvSpPr/>
          <p:nvPr/>
        </p:nvSpPr>
        <p:spPr>
          <a:xfrm>
            <a:off x="863600" y="2896988"/>
            <a:ext cx="7198724" cy="308393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20" name="Group 19"/>
          <p:cNvGrpSpPr>
            <a:grpSpLocks noChangeAspect="1"/>
          </p:cNvGrpSpPr>
          <p:nvPr/>
        </p:nvGrpSpPr>
        <p:grpSpPr>
          <a:xfrm>
            <a:off x="348042" y="2986437"/>
            <a:ext cx="1031115" cy="957600"/>
            <a:chOff x="352501" y="1521403"/>
            <a:chExt cx="1525437" cy="1416679"/>
          </a:xfrm>
        </p:grpSpPr>
        <p:sp>
          <p:nvSpPr>
            <p:cNvPr id="21" name="Rectangle 20"/>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23" name="TextBox 22"/>
          <p:cNvSpPr txBox="1"/>
          <p:nvPr/>
        </p:nvSpPr>
        <p:spPr>
          <a:xfrm>
            <a:off x="1523055" y="3215874"/>
            <a:ext cx="4365681" cy="2554545"/>
          </a:xfrm>
          <a:prstGeom prst="rect">
            <a:avLst/>
          </a:prstGeom>
          <a:noFill/>
        </p:spPr>
        <p:txBody>
          <a:bodyPr wrap="square" rtlCol="0">
            <a:spAutoFit/>
          </a:bodyPr>
          <a:lstStyle/>
          <a:p>
            <a:pPr marL="342900" indent="-342900">
              <a:buFont typeface="Arial" panose="020B0604020202020204" pitchFamily="34" charset="0"/>
              <a:buChar char="•"/>
            </a:pPr>
            <a:r>
              <a:rPr lang="en-ZA" sz="2000" dirty="0"/>
              <a:t>The scale is marked in kg and g. </a:t>
            </a:r>
          </a:p>
          <a:p>
            <a:pPr marL="342900" indent="-342900">
              <a:buFont typeface="Arial" panose="020B0604020202020204" pitchFamily="34" charset="0"/>
              <a:buChar char="•"/>
            </a:pPr>
            <a:r>
              <a:rPr lang="en-ZA" sz="2000" dirty="0"/>
              <a:t>The numbered markings are 500 g apart and there are 100 g markings </a:t>
            </a:r>
            <a:r>
              <a:rPr lang="en-ZA" sz="2000" dirty="0" smtClean="0"/>
              <a:t>in between</a:t>
            </a:r>
            <a:r>
              <a:rPr lang="en-ZA" sz="2000" dirty="0"/>
              <a:t>.</a:t>
            </a:r>
          </a:p>
          <a:p>
            <a:pPr marL="342900" indent="-342900">
              <a:buFont typeface="Arial" panose="020B0604020202020204" pitchFamily="34" charset="0"/>
              <a:buChar char="•"/>
            </a:pPr>
            <a:r>
              <a:rPr lang="en-ZA" sz="2000" dirty="0"/>
              <a:t>The certain measurement is 1 700 g.</a:t>
            </a:r>
          </a:p>
          <a:p>
            <a:pPr marL="342900" indent="-342900">
              <a:buFont typeface="Arial" panose="020B0604020202020204" pitchFamily="34" charset="0"/>
              <a:buChar char="•"/>
            </a:pPr>
            <a:r>
              <a:rPr lang="en-ZA" sz="2000" dirty="0"/>
              <a:t>The pointer looks like it is halfway between 1 700 and 1 800, so we can estimate the reading as 1 750 g.  </a:t>
            </a: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0178" y="3153927"/>
            <a:ext cx="1976044" cy="2583005"/>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7916" y="2024765"/>
            <a:ext cx="3027444" cy="357722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900" decel="100000" fill="hold"/>
                                        <p:tgtEl>
                                          <p:spTgt spid="1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0-#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0-#ppt_w/2"/>
                                          </p:val>
                                        </p:tav>
                                        <p:tav tm="100000">
                                          <p:val>
                                            <p:strVal val="#ppt_x"/>
                                          </p:val>
                                        </p:tav>
                                      </p:tavLst>
                                    </p:anim>
                                    <p:anim calcmode="lin" valueType="num">
                                      <p:cBhvr additive="base">
                                        <p:cTn id="24" dur="500" fill="hold"/>
                                        <p:tgtEl>
                                          <p:spTgt spid="19"/>
                                        </p:tgtEl>
                                        <p:attrNameLst>
                                          <p:attrName>ppt_y</p:attrName>
                                        </p:attrNameLst>
                                      </p:cBhvr>
                                      <p:tavLst>
                                        <p:tav tm="0">
                                          <p:val>
                                            <p:strVal val="#ppt_y"/>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900" decel="100000" fill="hold"/>
                                        <p:tgtEl>
                                          <p:spTgt spid="20"/>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fade">
                                      <p:cBhvr>
                                        <p:cTn id="42" dur="500"/>
                                        <p:tgtEl>
                                          <p:spTgt spid="2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3">
                                            <p:txEl>
                                              <p:pRg st="1" end="1"/>
                                            </p:txEl>
                                          </p:spTgt>
                                        </p:tgtEl>
                                        <p:attrNameLst>
                                          <p:attrName>style.visibility</p:attrName>
                                        </p:attrNameLst>
                                      </p:cBhvr>
                                      <p:to>
                                        <p:strVal val="visible"/>
                                      </p:to>
                                    </p:set>
                                    <p:animEffect transition="in" filter="fade">
                                      <p:cBhvr>
                                        <p:cTn id="47" dur="500"/>
                                        <p:tgtEl>
                                          <p:spTgt spid="23">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3">
                                            <p:txEl>
                                              <p:pRg st="2" end="2"/>
                                            </p:txEl>
                                          </p:spTgt>
                                        </p:tgtEl>
                                        <p:attrNameLst>
                                          <p:attrName>style.visibility</p:attrName>
                                        </p:attrNameLst>
                                      </p:cBhvr>
                                      <p:to>
                                        <p:strVal val="visible"/>
                                      </p:to>
                                    </p:set>
                                    <p:animEffect transition="in" filter="fade">
                                      <p:cBhvr>
                                        <p:cTn id="52" dur="500"/>
                                        <p:tgtEl>
                                          <p:spTgt spid="23">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3">
                                            <p:txEl>
                                              <p:pRg st="3" end="3"/>
                                            </p:txEl>
                                          </p:spTgt>
                                        </p:tgtEl>
                                        <p:attrNameLst>
                                          <p:attrName>style.visibility</p:attrName>
                                        </p:attrNameLst>
                                      </p:cBhvr>
                                      <p:to>
                                        <p:strVal val="visible"/>
                                      </p:to>
                                    </p:set>
                                    <p:animEffect transition="in" filter="fade">
                                      <p:cBhvr>
                                        <p:cTn id="57"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Autofit/>
          </a:bodyPr>
          <a:lstStyle/>
          <a:p>
            <a:r>
              <a:rPr lang="en-ZA" dirty="0"/>
              <a:t>Unit 5.2</a:t>
            </a:r>
          </a:p>
        </p:txBody>
      </p:sp>
      <p:sp>
        <p:nvSpPr>
          <p:cNvPr id="3" name="Content Placeholder 2"/>
          <p:cNvSpPr>
            <a:spLocks noGrp="1"/>
          </p:cNvSpPr>
          <p:nvPr>
            <p:ph sz="quarter" idx="10"/>
          </p:nvPr>
        </p:nvSpPr>
        <p:spPr>
          <a:xfrm>
            <a:off x="392595" y="3189224"/>
            <a:ext cx="8051800" cy="870712"/>
          </a:xfrm>
        </p:spPr>
        <p:txBody>
          <a:bodyPr/>
          <a:lstStyle/>
          <a:p>
            <a:r>
              <a:rPr lang="en-ZA" sz="4400" dirty="0"/>
              <a:t>Exercise 5.4</a:t>
            </a:r>
          </a:p>
        </p:txBody>
      </p:sp>
      <p:sp>
        <p:nvSpPr>
          <p:cNvPr id="7" name="Text Placeholder 6"/>
          <p:cNvSpPr>
            <a:spLocks noGrp="1"/>
          </p:cNvSpPr>
          <p:nvPr>
            <p:ph type="body" idx="11"/>
          </p:nvPr>
        </p:nvSpPr>
        <p:spPr>
          <a:xfrm>
            <a:off x="392595" y="4475632"/>
            <a:ext cx="7910513" cy="1294232"/>
          </a:xfrm>
        </p:spPr>
        <p:txBody>
          <a:bodyPr>
            <a:noAutofit/>
          </a:bodyPr>
          <a:lstStyle/>
          <a:p>
            <a:r>
              <a:rPr lang="en-US" altLang="en-US" dirty="0"/>
              <a:t>Complete </a:t>
            </a:r>
            <a:r>
              <a:rPr lang="en-US" altLang="en-US" b="1" dirty="0" smtClean="0"/>
              <a:t>Exercise 5.4 </a:t>
            </a:r>
            <a:r>
              <a:rPr lang="en-US" altLang="en-US" dirty="0" smtClean="0"/>
              <a:t>on </a:t>
            </a:r>
            <a:r>
              <a:rPr lang="en-US" altLang="en-US" b="1" dirty="0" smtClean="0"/>
              <a:t>page 9</a:t>
            </a:r>
            <a:r>
              <a:rPr lang="en-ZA" altLang="en-US" b="1" dirty="0" smtClean="0"/>
              <a:t>6</a:t>
            </a:r>
            <a:r>
              <a:rPr lang="en-US" altLang="en-US" b="1" dirty="0" smtClean="0"/>
              <a:t> </a:t>
            </a:r>
            <a:r>
              <a:rPr lang="en-US" altLang="en-US" dirty="0" smtClean="0"/>
              <a:t>of </a:t>
            </a:r>
            <a:r>
              <a:rPr lang="en-US" altLang="en-US" dirty="0"/>
              <a:t>your </a:t>
            </a:r>
            <a:r>
              <a:rPr lang="en-US" altLang="en-US" dirty="0" smtClean="0"/>
              <a:t>Student’s </a:t>
            </a:r>
            <a:r>
              <a:rPr lang="en-US" altLang="en-US" dirty="0"/>
              <a:t>Book</a:t>
            </a:r>
            <a:endParaRPr lang="en-GB" alt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Measuring temperature</a:t>
            </a:r>
            <a:endParaRPr lang="en-ZA" dirty="0"/>
          </a:p>
        </p:txBody>
      </p:sp>
      <p:sp>
        <p:nvSpPr>
          <p:cNvPr id="3" name="Content Placeholder 2"/>
          <p:cNvSpPr>
            <a:spLocks noGrp="1"/>
          </p:cNvSpPr>
          <p:nvPr>
            <p:ph idx="1"/>
          </p:nvPr>
        </p:nvSpPr>
        <p:spPr>
          <a:xfrm>
            <a:off x="399290" y="1456828"/>
            <a:ext cx="5569710" cy="4485323"/>
          </a:xfrm>
        </p:spPr>
        <p:txBody>
          <a:bodyPr/>
          <a:lstStyle/>
          <a:p>
            <a:r>
              <a:rPr lang="en-ZA" altLang="en-US" dirty="0"/>
              <a:t>Mercury and alcohol thermometers show the temperature with a column of liquid. The liquid rises with a higher temperature because the liquid expands.</a:t>
            </a:r>
          </a:p>
          <a:p>
            <a:r>
              <a:rPr lang="en-ZA" altLang="en-US" dirty="0"/>
              <a:t>A clinical thermometer is marked from 35 degrees Celsius to 42 degrees Celsius. </a:t>
            </a:r>
          </a:p>
          <a:p>
            <a:r>
              <a:rPr lang="en-ZA" altLang="en-US" dirty="0"/>
              <a:t>It is designed to read small changes in a patient's temperature.  </a:t>
            </a:r>
          </a:p>
          <a:p>
            <a:endParaRPr lang="en-ZA" dirty="0"/>
          </a:p>
        </p:txBody>
      </p:sp>
      <p:sp>
        <p:nvSpPr>
          <p:cNvPr id="4" name="Text Placeholder 3"/>
          <p:cNvSpPr>
            <a:spLocks noGrp="1"/>
          </p:cNvSpPr>
          <p:nvPr>
            <p:ph type="body" sz="quarter" idx="10"/>
          </p:nvPr>
        </p:nvSpPr>
        <p:spPr/>
        <p:txBody>
          <a:bodyPr/>
          <a:lstStyle/>
          <a:p>
            <a:r>
              <a:rPr lang="en-ZA" sz="1800" dirty="0">
                <a:solidFill>
                  <a:schemeClr val="bg1">
                    <a:lumMod val="65000"/>
                  </a:schemeClr>
                </a:solidFill>
              </a:rPr>
              <a:t>Unit 5.2</a:t>
            </a:r>
          </a:p>
          <a:p>
            <a:r>
              <a:rPr lang="en-ZA" sz="1800" dirty="0" smtClean="0">
                <a:solidFill>
                  <a:schemeClr val="bg1">
                    <a:lumMod val="65000"/>
                  </a:schemeClr>
                </a:solidFill>
              </a:rPr>
              <a:t>		</a:t>
            </a:r>
            <a:endParaRPr lang="en-ZA" sz="1800" dirty="0">
              <a:solidFill>
                <a:schemeClr val="bg1">
                  <a:lumMod val="65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1006" y="1253648"/>
            <a:ext cx="672794" cy="407514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7595" y="1334229"/>
            <a:ext cx="734409" cy="3994567"/>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dule M5 Slide 22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03021" y="1650388"/>
            <a:ext cx="6109306" cy="4320000"/>
          </a:xfrm>
          <a:prstGeom prst="rect">
            <a:avLst/>
          </a:prstGeom>
        </p:spPr>
      </p:pic>
      <p:sp>
        <p:nvSpPr>
          <p:cNvPr id="5" name="Rectangle 4"/>
          <p:cNvSpPr/>
          <p:nvPr/>
        </p:nvSpPr>
        <p:spPr>
          <a:xfrm>
            <a:off x="131064" y="1419613"/>
            <a:ext cx="8058151" cy="478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p>
            <a:r>
              <a:rPr lang="en-ZA" dirty="0" smtClean="0"/>
              <a:t>Example 5.5 a)</a:t>
            </a:r>
            <a:r>
              <a:rPr lang="en-ZA" dirty="0"/>
              <a:t/>
            </a:r>
            <a:br>
              <a:rPr lang="en-ZA" dirty="0"/>
            </a:br>
            <a:r>
              <a:rPr lang="en-ZA" sz="1800" dirty="0">
                <a:solidFill>
                  <a:schemeClr val="bg1">
                    <a:lumMod val="65000"/>
                  </a:schemeClr>
                </a:solidFill>
              </a:rPr>
              <a:t>Unit </a:t>
            </a:r>
            <a:r>
              <a:rPr lang="en-ZA" sz="1800" dirty="0" smtClean="0">
                <a:solidFill>
                  <a:schemeClr val="bg1">
                    <a:lumMod val="65000"/>
                  </a:schemeClr>
                </a:solidFill>
              </a:rPr>
              <a:t>5.2</a:t>
            </a:r>
            <a:endParaRPr lang="en-GB" dirty="0">
              <a:solidFill>
                <a:schemeClr val="bg1">
                  <a:lumMod val="65000"/>
                </a:schemeClr>
              </a:solidFill>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80" y="2058358"/>
            <a:ext cx="2970990" cy="35040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45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b="1" dirty="0" smtClean="0">
                <a:latin typeface="+mn-lt"/>
              </a:rPr>
              <a:t>Overview</a:t>
            </a:r>
            <a:endParaRPr lang="en-GB" sz="4400" b="1" dirty="0">
              <a:latin typeface="+mn-lt"/>
            </a:endParaRPr>
          </a:p>
        </p:txBody>
      </p:sp>
      <p:sp>
        <p:nvSpPr>
          <p:cNvPr id="3" name="Content Placeholder 2"/>
          <p:cNvSpPr>
            <a:spLocks noGrp="1"/>
          </p:cNvSpPr>
          <p:nvPr>
            <p:ph idx="1"/>
          </p:nvPr>
        </p:nvSpPr>
        <p:spPr/>
        <p:txBody>
          <a:bodyPr/>
          <a:lstStyle/>
          <a:p>
            <a:pPr marL="0" indent="0">
              <a:buNone/>
            </a:pPr>
            <a:r>
              <a:rPr lang="en-ZA" sz="2800" dirty="0" smtClean="0"/>
              <a:t>5.1 	Estimating </a:t>
            </a:r>
            <a:r>
              <a:rPr lang="en-ZA" sz="2800" dirty="0"/>
              <a:t>length, mass, volume and </a:t>
            </a:r>
            <a:r>
              <a:rPr lang="en-ZA" sz="2800" dirty="0" smtClean="0"/>
              <a:t>	temperature</a:t>
            </a:r>
            <a:endParaRPr lang="en-ZA" sz="2800" dirty="0"/>
          </a:p>
          <a:p>
            <a:pPr marL="0" indent="0">
              <a:buNone/>
            </a:pPr>
            <a:r>
              <a:rPr lang="en-ZA" altLang="en-GB" sz="2800" dirty="0" smtClean="0"/>
              <a:t>5.2 	Using </a:t>
            </a:r>
            <a:r>
              <a:rPr lang="en-ZA" altLang="en-GB" sz="2800" dirty="0"/>
              <a:t>measuring instruments accurately</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dule M5 Slide 22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03021" y="1650388"/>
            <a:ext cx="6109306" cy="4320000"/>
          </a:xfrm>
          <a:prstGeom prst="rect">
            <a:avLst/>
          </a:prstGeom>
        </p:spPr>
      </p:pic>
      <p:sp>
        <p:nvSpPr>
          <p:cNvPr id="5" name="Rectangle 4"/>
          <p:cNvSpPr/>
          <p:nvPr/>
        </p:nvSpPr>
        <p:spPr>
          <a:xfrm>
            <a:off x="131064" y="1419613"/>
            <a:ext cx="8058151" cy="478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p>
            <a:r>
              <a:rPr lang="en-ZA" dirty="0" smtClean="0"/>
              <a:t>Example 5.5 </a:t>
            </a:r>
            <a:r>
              <a:rPr lang="en-ZA" dirty="0"/>
              <a:t>b)</a:t>
            </a:r>
            <a:br>
              <a:rPr lang="en-ZA" dirty="0"/>
            </a:br>
            <a:r>
              <a:rPr lang="en-ZA" sz="1800" dirty="0">
                <a:solidFill>
                  <a:schemeClr val="bg1">
                    <a:lumMod val="65000"/>
                  </a:schemeClr>
                </a:solidFill>
              </a:rPr>
              <a:t>Unit </a:t>
            </a:r>
            <a:r>
              <a:rPr lang="en-ZA" sz="1800" dirty="0" smtClean="0">
                <a:solidFill>
                  <a:schemeClr val="bg1">
                    <a:lumMod val="65000"/>
                  </a:schemeClr>
                </a:solidFill>
              </a:rPr>
              <a:t>5.2</a:t>
            </a:r>
            <a:endParaRPr lang="en-GB" dirty="0">
              <a:solidFill>
                <a:schemeClr val="bg1">
                  <a:lumMod val="65000"/>
                </a:schemeClr>
              </a:solidFill>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80" y="2058358"/>
            <a:ext cx="2970990" cy="35040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387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Autofit/>
          </a:bodyPr>
          <a:lstStyle/>
          <a:p>
            <a:r>
              <a:rPr lang="en-ZA" dirty="0"/>
              <a:t>Unit 5.2</a:t>
            </a:r>
          </a:p>
        </p:txBody>
      </p:sp>
      <p:sp>
        <p:nvSpPr>
          <p:cNvPr id="3" name="Content Placeholder 2"/>
          <p:cNvSpPr>
            <a:spLocks noGrp="1"/>
          </p:cNvSpPr>
          <p:nvPr>
            <p:ph sz="quarter" idx="10"/>
          </p:nvPr>
        </p:nvSpPr>
        <p:spPr>
          <a:xfrm>
            <a:off x="392595" y="3189224"/>
            <a:ext cx="8051800" cy="870712"/>
          </a:xfrm>
        </p:spPr>
        <p:txBody>
          <a:bodyPr/>
          <a:lstStyle/>
          <a:p>
            <a:r>
              <a:rPr lang="en-ZA" sz="4400" dirty="0"/>
              <a:t>Exercise </a:t>
            </a:r>
            <a:r>
              <a:rPr lang="en-ZA" sz="4400" dirty="0" smtClean="0"/>
              <a:t>5.5 &amp; 5.6</a:t>
            </a:r>
          </a:p>
        </p:txBody>
      </p:sp>
      <p:sp>
        <p:nvSpPr>
          <p:cNvPr id="7" name="Text Placeholder 6"/>
          <p:cNvSpPr>
            <a:spLocks noGrp="1"/>
          </p:cNvSpPr>
          <p:nvPr>
            <p:ph type="body" idx="11"/>
          </p:nvPr>
        </p:nvSpPr>
        <p:spPr>
          <a:xfrm>
            <a:off x="392595" y="4475632"/>
            <a:ext cx="7910513" cy="1294232"/>
          </a:xfrm>
        </p:spPr>
        <p:txBody>
          <a:bodyPr>
            <a:noAutofit/>
          </a:bodyPr>
          <a:lstStyle/>
          <a:p>
            <a:r>
              <a:rPr lang="en-US" altLang="en-US" dirty="0"/>
              <a:t>Complete </a:t>
            </a:r>
            <a:r>
              <a:rPr lang="en-US" altLang="en-US" b="1" dirty="0" smtClean="0"/>
              <a:t>Exercise 5.5 &amp; 5.6 </a:t>
            </a:r>
            <a:r>
              <a:rPr lang="en-US" altLang="en-US" dirty="0" smtClean="0"/>
              <a:t>on </a:t>
            </a:r>
            <a:r>
              <a:rPr lang="en-US" altLang="en-US" b="1" dirty="0" smtClean="0"/>
              <a:t>page 9</a:t>
            </a:r>
            <a:r>
              <a:rPr lang="en-ZA" altLang="en-US" b="1" dirty="0" smtClean="0"/>
              <a:t>8</a:t>
            </a:r>
            <a:r>
              <a:rPr lang="en-US" altLang="en-US" b="1" dirty="0" smtClean="0"/>
              <a:t> and 9</a:t>
            </a:r>
            <a:r>
              <a:rPr lang="en-ZA" altLang="en-US" b="1" dirty="0" smtClean="0"/>
              <a:t>9</a:t>
            </a:r>
            <a:r>
              <a:rPr lang="en-US" altLang="en-US" b="1" dirty="0" smtClean="0"/>
              <a:t> </a:t>
            </a:r>
            <a:r>
              <a:rPr lang="en-US" altLang="en-US" dirty="0" smtClean="0"/>
              <a:t>of </a:t>
            </a:r>
            <a:r>
              <a:rPr lang="en-US" altLang="en-US" dirty="0"/>
              <a:t>your </a:t>
            </a:r>
            <a:r>
              <a:rPr lang="en-US" altLang="en-US" dirty="0" smtClean="0"/>
              <a:t>Student’s </a:t>
            </a:r>
            <a:r>
              <a:rPr lang="en-US" altLang="en-US" dirty="0"/>
              <a:t>Book</a:t>
            </a:r>
            <a:endParaRPr lang="en-GB" alt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Module </a:t>
            </a:r>
            <a:r>
              <a:rPr lang="en-ZA" dirty="0"/>
              <a:t>5</a:t>
            </a:r>
            <a:endParaRPr lang="en-GB" dirty="0"/>
          </a:p>
        </p:txBody>
      </p:sp>
      <p:sp>
        <p:nvSpPr>
          <p:cNvPr id="3" name="Content Placeholder 2"/>
          <p:cNvSpPr>
            <a:spLocks noGrp="1"/>
          </p:cNvSpPr>
          <p:nvPr>
            <p:ph sz="quarter" idx="10"/>
          </p:nvPr>
        </p:nvSpPr>
        <p:spPr>
          <a:xfrm>
            <a:off x="392595" y="3189224"/>
            <a:ext cx="8051800" cy="870712"/>
          </a:xfrm>
        </p:spPr>
        <p:txBody>
          <a:bodyPr/>
          <a:lstStyle/>
          <a:p>
            <a:r>
              <a:rPr lang="en-US" altLang="en-US" dirty="0"/>
              <a:t>Module assessment</a:t>
            </a:r>
            <a:endParaRPr lang="en-GB" dirty="0"/>
          </a:p>
        </p:txBody>
      </p:sp>
      <p:sp>
        <p:nvSpPr>
          <p:cNvPr id="7" name="Text Placeholder 6"/>
          <p:cNvSpPr>
            <a:spLocks noGrp="1"/>
          </p:cNvSpPr>
          <p:nvPr>
            <p:ph type="body" idx="11"/>
          </p:nvPr>
        </p:nvSpPr>
        <p:spPr>
          <a:xfrm>
            <a:off x="392595" y="4475632"/>
            <a:ext cx="7910513" cy="1294232"/>
          </a:xfrm>
        </p:spPr>
        <p:txBody>
          <a:bodyPr>
            <a:noAutofit/>
          </a:bodyPr>
          <a:lstStyle/>
          <a:p>
            <a:r>
              <a:rPr lang="en-US" altLang="en-US" dirty="0"/>
              <a:t>Complete </a:t>
            </a:r>
            <a:r>
              <a:rPr lang="en-US" altLang="en-US" b="1" dirty="0"/>
              <a:t>Module assessment </a:t>
            </a:r>
            <a:r>
              <a:rPr lang="en-US" altLang="en-US" dirty="0" smtClean="0"/>
              <a:t>on </a:t>
            </a:r>
            <a:r>
              <a:rPr lang="en-US" altLang="en-US" b="1" dirty="0" smtClean="0"/>
              <a:t>page </a:t>
            </a:r>
            <a:r>
              <a:rPr lang="en-ZA" altLang="en-US" b="1" dirty="0" smtClean="0"/>
              <a:t>100 </a:t>
            </a:r>
            <a:r>
              <a:rPr lang="en-US" altLang="en-US" dirty="0" smtClean="0"/>
              <a:t>of </a:t>
            </a:r>
            <a:r>
              <a:rPr lang="en-US" altLang="en-US" dirty="0"/>
              <a:t>your </a:t>
            </a:r>
            <a:r>
              <a:rPr lang="en-US" altLang="en-US" dirty="0" smtClean="0"/>
              <a:t>Student’s </a:t>
            </a:r>
            <a:r>
              <a:rPr lang="en-US" altLang="en-US" dirty="0"/>
              <a:t>Book</a:t>
            </a:r>
            <a:endParaRPr lang="en-GB" alt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464" y="439031"/>
            <a:ext cx="1722045" cy="24840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045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Estimating length, mass, volume and temperature</a:t>
            </a:r>
          </a:p>
        </p:txBody>
      </p:sp>
      <p:sp>
        <p:nvSpPr>
          <p:cNvPr id="3" name="Content Placeholder 2"/>
          <p:cNvSpPr>
            <a:spLocks noGrp="1"/>
          </p:cNvSpPr>
          <p:nvPr>
            <p:ph idx="1"/>
          </p:nvPr>
        </p:nvSpPr>
        <p:spPr>
          <a:xfrm>
            <a:off x="457199" y="3268751"/>
            <a:ext cx="7905751" cy="2169595"/>
          </a:xfrm>
        </p:spPr>
        <p:txBody>
          <a:bodyPr/>
          <a:lstStyle/>
          <a:p>
            <a:r>
              <a:rPr lang="en-ZA" altLang="en-US" sz="2000" dirty="0" smtClean="0">
                <a:sym typeface="+mn-ea"/>
              </a:rPr>
              <a:t>If </a:t>
            </a:r>
            <a:r>
              <a:rPr lang="en-ZA" altLang="en-US" sz="2000" dirty="0">
                <a:sym typeface="+mn-ea"/>
              </a:rPr>
              <a:t>you estimate well, you can:   </a:t>
            </a:r>
          </a:p>
          <a:p>
            <a:pPr lvl="1"/>
            <a:r>
              <a:rPr lang="en-ZA" altLang="en-US" sz="1800" dirty="0">
                <a:sym typeface="+mn-ea"/>
              </a:rPr>
              <a:t>select the right measuring instrument and unit</a:t>
            </a:r>
          </a:p>
          <a:p>
            <a:pPr lvl="1"/>
            <a:r>
              <a:rPr lang="en-ZA" altLang="en-US" sz="1800" dirty="0">
                <a:sym typeface="+mn-ea"/>
              </a:rPr>
              <a:t>look in the correct range for an answer</a:t>
            </a:r>
          </a:p>
          <a:p>
            <a:pPr lvl="1"/>
            <a:r>
              <a:rPr lang="en-ZA" altLang="en-US" sz="1800" dirty="0">
                <a:sym typeface="+mn-ea"/>
              </a:rPr>
              <a:t>realise immediately when your measurement or calculation is wrong.</a:t>
            </a:r>
          </a:p>
          <a:p>
            <a:pPr lvl="1"/>
            <a:r>
              <a:rPr lang="en-ZA" altLang="en-US" sz="1800" dirty="0">
                <a:sym typeface="+mn-ea"/>
              </a:rPr>
              <a:t>find a strategy to solve a problem. </a:t>
            </a:r>
          </a:p>
          <a:p>
            <a:pPr marL="0" indent="0">
              <a:buNone/>
            </a:pPr>
            <a:endParaRPr lang="en-ZA" altLang="en-US" sz="2000" dirty="0">
              <a:sym typeface="+mn-ea"/>
            </a:endParaRPr>
          </a:p>
          <a:p>
            <a:endParaRPr lang="en-ZA" altLang="en-US" sz="2000" dirty="0">
              <a:sym typeface="+mn-ea"/>
            </a:endParaRPr>
          </a:p>
          <a:p>
            <a:pPr marL="0" indent="0">
              <a:buNone/>
            </a:pPr>
            <a:endParaRPr lang="en-ZA" altLang="en-US" sz="2000" dirty="0">
              <a:sym typeface="+mn-ea"/>
            </a:endParaRPr>
          </a:p>
          <a:p>
            <a:endParaRPr lang="en-ZA" sz="2000" dirty="0"/>
          </a:p>
        </p:txBody>
      </p:sp>
      <p:sp>
        <p:nvSpPr>
          <p:cNvPr id="4" name="Text Placeholder 3"/>
          <p:cNvSpPr>
            <a:spLocks noGrp="1"/>
          </p:cNvSpPr>
          <p:nvPr>
            <p:ph type="body" sz="quarter" idx="10"/>
          </p:nvPr>
        </p:nvSpPr>
        <p:spPr>
          <a:xfrm>
            <a:off x="381000" y="1409495"/>
            <a:ext cx="7905751" cy="301871"/>
          </a:xfrm>
        </p:spPr>
        <p:txBody>
          <a:bodyPr/>
          <a:lstStyle/>
          <a:p>
            <a:r>
              <a:rPr lang="en-ZA" sz="1800" dirty="0" smtClean="0">
                <a:solidFill>
                  <a:schemeClr val="bg1">
                    <a:lumMod val="65000"/>
                  </a:schemeClr>
                </a:solidFill>
              </a:rPr>
              <a:t>Unit 5.1</a:t>
            </a:r>
            <a:endParaRPr lang="en-ZA" sz="1800" dirty="0">
              <a:solidFill>
                <a:schemeClr val="bg1">
                  <a:lumMod val="65000"/>
                </a:schemeClr>
              </a:solidFill>
            </a:endParaRPr>
          </a:p>
        </p:txBody>
      </p:sp>
      <p:grpSp>
        <p:nvGrpSpPr>
          <p:cNvPr id="9" name="Group 8"/>
          <p:cNvGrpSpPr/>
          <p:nvPr/>
        </p:nvGrpSpPr>
        <p:grpSpPr>
          <a:xfrm>
            <a:off x="484419" y="1923121"/>
            <a:ext cx="7558914" cy="1254537"/>
            <a:chOff x="518159" y="3933819"/>
            <a:chExt cx="7386701" cy="1254537"/>
          </a:xfrm>
        </p:grpSpPr>
        <p:sp>
          <p:nvSpPr>
            <p:cNvPr id="5" name="Rectangle 4"/>
            <p:cNvSpPr/>
            <p:nvPr/>
          </p:nvSpPr>
          <p:spPr>
            <a:xfrm>
              <a:off x="518159" y="4126672"/>
              <a:ext cx="7386701" cy="748169"/>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Content Placeholder 2"/>
            <p:cNvSpPr txBox="1"/>
            <p:nvPr/>
          </p:nvSpPr>
          <p:spPr>
            <a:xfrm>
              <a:off x="893438" y="3933819"/>
              <a:ext cx="1245914"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smtClean="0">
                  <a:solidFill>
                    <a:srgbClr val="64AFA8"/>
                  </a:solidFill>
                </a:rPr>
                <a:t>Definition</a:t>
              </a:r>
              <a:endParaRPr lang="en-GB" sz="2000" b="1" i="1" dirty="0">
                <a:solidFill>
                  <a:srgbClr val="64AFA8"/>
                </a:solidFill>
              </a:endParaRPr>
            </a:p>
          </p:txBody>
        </p:sp>
        <p:sp>
          <p:nvSpPr>
            <p:cNvPr id="7" name="TextBox 6"/>
            <p:cNvSpPr txBox="1"/>
            <p:nvPr/>
          </p:nvSpPr>
          <p:spPr>
            <a:xfrm>
              <a:off x="653696" y="4295273"/>
              <a:ext cx="7144583" cy="400110"/>
            </a:xfrm>
            <a:prstGeom prst="rect">
              <a:avLst/>
            </a:prstGeom>
            <a:noFill/>
          </p:spPr>
          <p:txBody>
            <a:bodyPr wrap="square" rtlCol="0">
              <a:spAutoFit/>
            </a:bodyPr>
            <a:lstStyle/>
            <a:p>
              <a:r>
                <a:rPr lang="en-ZA" altLang="en-US" sz="2000" dirty="0">
                  <a:sym typeface="+mn-ea"/>
                </a:rPr>
                <a:t>An </a:t>
              </a:r>
              <a:r>
                <a:rPr lang="en-ZA" altLang="en-US" sz="2000" b="1" dirty="0">
                  <a:sym typeface="+mn-ea"/>
                </a:rPr>
                <a:t>estimate</a:t>
              </a:r>
              <a:r>
                <a:rPr lang="en-ZA" altLang="en-US" sz="2000" dirty="0">
                  <a:sym typeface="+mn-ea"/>
                </a:rPr>
                <a:t> is a measure that is close to the actual measurement.</a:t>
              </a:r>
            </a:p>
          </p:txBody>
        </p:sp>
        <p:sp>
          <p:nvSpPr>
            <p:cNvPr id="8" name="Content Placeholder 2"/>
            <p:cNvSpPr txBox="1"/>
            <p:nvPr/>
          </p:nvSpPr>
          <p:spPr>
            <a:xfrm>
              <a:off x="7159861" y="4666958"/>
              <a:ext cx="582168" cy="521398"/>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6000" b="1" i="1" dirty="0" smtClean="0">
                  <a:solidFill>
                    <a:srgbClr val="64AFA8"/>
                  </a:solidFill>
                </a:rPr>
                <a:t>” </a:t>
              </a:r>
              <a:endParaRPr lang="en-GB" sz="6000" b="1" i="1" dirty="0">
                <a:solidFill>
                  <a:srgbClr val="64AFA8"/>
                </a:solidFill>
              </a:endParaRP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Estimating length</a:t>
            </a:r>
            <a:endParaRPr lang="en-ZA" dirty="0"/>
          </a:p>
        </p:txBody>
      </p:sp>
      <p:sp>
        <p:nvSpPr>
          <p:cNvPr id="3" name="Content Placeholder 2"/>
          <p:cNvSpPr>
            <a:spLocks noGrp="1"/>
          </p:cNvSpPr>
          <p:nvPr>
            <p:ph idx="1"/>
          </p:nvPr>
        </p:nvSpPr>
        <p:spPr/>
        <p:txBody>
          <a:bodyPr/>
          <a:lstStyle/>
          <a:p>
            <a:pPr marL="182880" indent="-182880"/>
            <a:r>
              <a:rPr lang="en-ZA" dirty="0"/>
              <a:t>To estimate a length, you need to know the lengths of some common objects. </a:t>
            </a:r>
          </a:p>
          <a:p>
            <a:pPr marL="182880" indent="-182880"/>
            <a:r>
              <a:rPr lang="en-ZA" dirty="0"/>
              <a:t>Then compare the unknown length to something you know. </a:t>
            </a:r>
            <a:endParaRPr lang="en-ZA" dirty="0" smtClean="0"/>
          </a:p>
          <a:p>
            <a:pPr marL="182880" indent="-182880"/>
            <a:endParaRPr lang="en-ZA" dirty="0"/>
          </a:p>
          <a:p>
            <a:pPr marL="182880" indent="-182880"/>
            <a:r>
              <a:rPr lang="en-ZA" b="1" dirty="0"/>
              <a:t>Examples: </a:t>
            </a:r>
          </a:p>
          <a:p>
            <a:pPr marL="539750" lvl="1" indent="-182880">
              <a:tabLst>
                <a:tab pos="539750" algn="l"/>
              </a:tabLst>
            </a:pPr>
            <a:r>
              <a:rPr lang="en-ZA" sz="2000" dirty="0"/>
              <a:t>a matchbox (about 4 cm)</a:t>
            </a:r>
          </a:p>
          <a:p>
            <a:pPr marL="539750" lvl="1" indent="-182880">
              <a:tabLst>
                <a:tab pos="539750" algn="l"/>
              </a:tabLst>
            </a:pPr>
            <a:r>
              <a:rPr lang="en-ZA" sz="2000" dirty="0"/>
              <a:t>your hand (about 15 cm to </a:t>
            </a:r>
            <a:r>
              <a:rPr lang="en-ZA" sz="2000" dirty="0" smtClean="0"/>
              <a:t>the</a:t>
            </a:r>
          </a:p>
          <a:p>
            <a:pPr marL="356870" lvl="1" indent="0">
              <a:buNone/>
              <a:tabLst>
                <a:tab pos="539750" algn="l"/>
              </a:tabLst>
            </a:pPr>
            <a:r>
              <a:rPr lang="en-ZA" sz="2000" dirty="0"/>
              <a:t>	</a:t>
            </a:r>
            <a:r>
              <a:rPr lang="en-ZA" sz="2000" dirty="0" smtClean="0"/>
              <a:t>fingertips</a:t>
            </a:r>
            <a:r>
              <a:rPr lang="en-ZA" sz="2000" dirty="0"/>
              <a:t>)</a:t>
            </a:r>
          </a:p>
          <a:p>
            <a:pPr marL="539750" lvl="1" indent="-182880">
              <a:tabLst>
                <a:tab pos="539750" algn="l"/>
              </a:tabLst>
            </a:pPr>
            <a:r>
              <a:rPr lang="en-ZA" sz="2000" dirty="0"/>
              <a:t>a ruler (30 cm)</a:t>
            </a:r>
          </a:p>
          <a:p>
            <a:pPr marL="539750" lvl="1" indent="-182880">
              <a:tabLst>
                <a:tab pos="539750" algn="l"/>
              </a:tabLst>
            </a:pPr>
            <a:r>
              <a:rPr lang="en-ZA" sz="2000" dirty="0"/>
              <a:t>your height (e.g. 1,7 m)</a:t>
            </a:r>
          </a:p>
          <a:p>
            <a:pPr marL="539750" lvl="1" indent="-182880">
              <a:tabLst>
                <a:tab pos="539750" algn="l"/>
              </a:tabLst>
            </a:pPr>
            <a:r>
              <a:rPr lang="en-ZA" sz="2000" dirty="0"/>
              <a:t>distances that you travel often</a:t>
            </a:r>
          </a:p>
        </p:txBody>
      </p:sp>
      <p:sp>
        <p:nvSpPr>
          <p:cNvPr id="4" name="Text Placeholder 3"/>
          <p:cNvSpPr>
            <a:spLocks noGrp="1"/>
          </p:cNvSpPr>
          <p:nvPr>
            <p:ph type="body" sz="quarter" idx="10"/>
          </p:nvPr>
        </p:nvSpPr>
        <p:spPr/>
        <p:txBody>
          <a:bodyPr/>
          <a:lstStyle/>
          <a:p>
            <a:r>
              <a:rPr lang="en-ZA" sz="1800" dirty="0">
                <a:solidFill>
                  <a:schemeClr val="bg1">
                    <a:lumMod val="65000"/>
                  </a:schemeClr>
                </a:solidFill>
                <a:sym typeface="+mn-ea"/>
              </a:rPr>
              <a:t>Unit 5.1</a:t>
            </a:r>
            <a:endParaRPr lang="en-ZA" sz="1800" dirty="0">
              <a:solidFill>
                <a:schemeClr val="bg1">
                  <a:lumMod val="65000"/>
                </a:schemeClr>
              </a:solidFill>
            </a:endParaRPr>
          </a:p>
          <a:p>
            <a:endParaRPr lang="en-ZA" sz="1800" dirty="0">
              <a:solidFill>
                <a:schemeClr val="bg1">
                  <a:lumMod val="65000"/>
                </a:schemeClr>
              </a:solidFill>
            </a:endParaRPr>
          </a:p>
        </p:txBody>
      </p:sp>
      <p:pic>
        <p:nvPicPr>
          <p:cNvPr id="6" name="Picture 5"/>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5095211">
            <a:off x="5621247" y="3925272"/>
            <a:ext cx="3794052" cy="794945"/>
          </a:xfrm>
          <a:prstGeom prst="rect">
            <a:avLst/>
          </a:prstGeom>
        </p:spPr>
      </p:pic>
      <p:pic>
        <p:nvPicPr>
          <p:cNvPr id="8" name="Picture 7"/>
          <p:cNvPicPr>
            <a:picLocks noChangeAspect="1"/>
          </p:cNvPicPr>
          <p:nvPr/>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4655701" y="2704293"/>
            <a:ext cx="1645029" cy="1316308"/>
          </a:xfrm>
          <a:prstGeom prst="rect">
            <a:avLst/>
          </a:prstGeom>
        </p:spPr>
      </p:pic>
      <p:pic>
        <p:nvPicPr>
          <p:cNvPr id="9" name="Picture 8"/>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478215" y="3909553"/>
            <a:ext cx="1558924" cy="223577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p:txBody>
          <a:bodyPr/>
          <a:lstStyle/>
          <a:p>
            <a:r>
              <a:rPr lang="en-ZA" altLang="en-US" dirty="0">
                <a:sym typeface="+mn-ea"/>
              </a:rPr>
              <a:t>Find out the masses of some objects you can use to compare. </a:t>
            </a:r>
          </a:p>
          <a:p>
            <a:r>
              <a:rPr lang="en-ZA" altLang="en-US" dirty="0">
                <a:sym typeface="+mn-ea"/>
              </a:rPr>
              <a:t>The size of the object does not determine its mass!</a:t>
            </a:r>
          </a:p>
          <a:p>
            <a:r>
              <a:rPr lang="en-ZA" altLang="en-US" dirty="0">
                <a:sym typeface="+mn-ea"/>
              </a:rPr>
              <a:t>Then compare the unknown mass to something you know. </a:t>
            </a:r>
            <a:endParaRPr lang="en-ZA" altLang="en-US" dirty="0" smtClean="0">
              <a:sym typeface="+mn-ea"/>
            </a:endParaRPr>
          </a:p>
          <a:p>
            <a:endParaRPr lang="en-ZA" altLang="en-US" dirty="0">
              <a:sym typeface="+mn-ea"/>
            </a:endParaRPr>
          </a:p>
          <a:p>
            <a:r>
              <a:rPr lang="en-ZA" altLang="en-US" sz="2400" b="1" dirty="0">
                <a:sym typeface="+mn-ea"/>
              </a:rPr>
              <a:t>Examples: </a:t>
            </a:r>
          </a:p>
          <a:p>
            <a:pPr lvl="1"/>
            <a:r>
              <a:rPr lang="en-ZA" altLang="en-US" sz="2000" dirty="0">
                <a:sym typeface="+mn-ea"/>
              </a:rPr>
              <a:t>ant (about 5 mg)</a:t>
            </a:r>
          </a:p>
          <a:p>
            <a:pPr lvl="1"/>
            <a:r>
              <a:rPr lang="en-ZA" altLang="en-US" sz="2000" dirty="0">
                <a:sym typeface="+mn-ea"/>
              </a:rPr>
              <a:t>paperclip (about 1 g)</a:t>
            </a:r>
          </a:p>
          <a:p>
            <a:pPr lvl="1"/>
            <a:r>
              <a:rPr lang="en-ZA" altLang="en-US" sz="2000" dirty="0">
                <a:sym typeface="+mn-ea"/>
              </a:rPr>
              <a:t>teaspoon of sugar (about 5 g)</a:t>
            </a:r>
          </a:p>
          <a:p>
            <a:pPr lvl="1"/>
            <a:r>
              <a:rPr lang="en-ZA" altLang="en-US" sz="2000" dirty="0">
                <a:sym typeface="+mn-ea"/>
              </a:rPr>
              <a:t>loaf of bread (about 800 g)</a:t>
            </a:r>
          </a:p>
          <a:p>
            <a:pPr lvl="1"/>
            <a:r>
              <a:rPr lang="en-ZA" altLang="en-US" sz="2000" dirty="0"/>
              <a:t>large brick of margarine (500 g</a:t>
            </a:r>
            <a:r>
              <a:rPr lang="en-ZA" altLang="en-US" sz="2000" dirty="0" smtClean="0"/>
              <a:t>)</a:t>
            </a:r>
            <a:endParaRPr lang="en-ZA" altLang="en-US" sz="2000" dirty="0"/>
          </a:p>
        </p:txBody>
      </p:sp>
      <p:sp>
        <p:nvSpPr>
          <p:cNvPr id="2" name="Title 1"/>
          <p:cNvSpPr>
            <a:spLocks noGrp="1"/>
          </p:cNvSpPr>
          <p:nvPr>
            <p:ph type="title"/>
          </p:nvPr>
        </p:nvSpPr>
        <p:spPr/>
        <p:txBody>
          <a:bodyPr/>
          <a:lstStyle/>
          <a:p>
            <a:r>
              <a:rPr lang="en-ZA" dirty="0">
                <a:sym typeface="+mn-ea"/>
              </a:rPr>
              <a:t>Estimating mass or weight</a:t>
            </a:r>
            <a:endParaRPr lang="en-ZA" dirty="0"/>
          </a:p>
        </p:txBody>
      </p:sp>
      <p:sp>
        <p:nvSpPr>
          <p:cNvPr id="4" name="Text Placeholder 3"/>
          <p:cNvSpPr>
            <a:spLocks noGrp="1"/>
          </p:cNvSpPr>
          <p:nvPr>
            <p:ph type="body" sz="quarter" idx="10"/>
          </p:nvPr>
        </p:nvSpPr>
        <p:spPr/>
        <p:txBody>
          <a:bodyPr/>
          <a:lstStyle/>
          <a:p>
            <a:r>
              <a:rPr lang="en-ZA" sz="1800" dirty="0">
                <a:solidFill>
                  <a:schemeClr val="bg1">
                    <a:lumMod val="65000"/>
                  </a:schemeClr>
                </a:solidFill>
                <a:sym typeface="+mn-ea"/>
              </a:rPr>
              <a:t>Unit 5.1</a:t>
            </a:r>
            <a:endParaRPr lang="en-ZA" sz="1800" dirty="0">
              <a:solidFill>
                <a:schemeClr val="bg1">
                  <a:lumMod val="65000"/>
                </a:schemeClr>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2612378">
            <a:off x="6730101" y="3564066"/>
            <a:ext cx="660238" cy="2373107"/>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689716">
            <a:off x="4587475" y="3024566"/>
            <a:ext cx="1730363" cy="1918446"/>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p:txBody>
          <a:bodyPr/>
          <a:lstStyle/>
          <a:p>
            <a:pPr marL="0" indent="0">
              <a:buNone/>
            </a:pPr>
            <a:r>
              <a:rPr lang="en-ZA" altLang="en-US" sz="2400" b="1" dirty="0" smtClean="0">
                <a:sym typeface="+mn-ea"/>
              </a:rPr>
              <a:t>Examples</a:t>
            </a:r>
            <a:r>
              <a:rPr lang="en-ZA" altLang="en-US" sz="2400" b="1" dirty="0">
                <a:sym typeface="+mn-ea"/>
              </a:rPr>
              <a:t>: </a:t>
            </a:r>
          </a:p>
          <a:p>
            <a:pPr marL="713105" lvl="1" indent="-255905"/>
            <a:r>
              <a:rPr lang="en-ZA" altLang="en-US" sz="2000" dirty="0"/>
              <a:t>a 5 litre container of juice (5 kg)</a:t>
            </a:r>
          </a:p>
          <a:p>
            <a:pPr marL="713105" lvl="1" indent="-255905"/>
            <a:r>
              <a:rPr lang="en-ZA" altLang="en-US" sz="2000" dirty="0"/>
              <a:t>a brick (2,5 kg)</a:t>
            </a:r>
          </a:p>
          <a:p>
            <a:pPr marL="713105" lvl="1" indent="-255905"/>
            <a:r>
              <a:rPr lang="en-ZA" altLang="en-US" sz="2000" dirty="0"/>
              <a:t>a refrigerator (100 kg)</a:t>
            </a:r>
          </a:p>
          <a:p>
            <a:pPr marL="713105" lvl="1" indent="-255905"/>
            <a:r>
              <a:rPr lang="en-ZA" altLang="en-US" sz="2000" dirty="0"/>
              <a:t>a small car (1 tonne)</a:t>
            </a:r>
          </a:p>
          <a:p>
            <a:pPr marL="713105" indent="-255905"/>
            <a:endParaRPr lang="en-ZA" sz="2400" dirty="0"/>
          </a:p>
        </p:txBody>
      </p:sp>
      <p:sp>
        <p:nvSpPr>
          <p:cNvPr id="2" name="Title 1"/>
          <p:cNvSpPr>
            <a:spLocks noGrp="1"/>
          </p:cNvSpPr>
          <p:nvPr>
            <p:ph type="title"/>
          </p:nvPr>
        </p:nvSpPr>
        <p:spPr/>
        <p:txBody>
          <a:bodyPr/>
          <a:lstStyle/>
          <a:p>
            <a:r>
              <a:rPr lang="en-ZA" dirty="0">
                <a:sym typeface="+mn-ea"/>
              </a:rPr>
              <a:t>Estimating mass or weight</a:t>
            </a:r>
            <a:endParaRPr lang="en-ZA" dirty="0"/>
          </a:p>
        </p:txBody>
      </p:sp>
      <p:sp>
        <p:nvSpPr>
          <p:cNvPr id="4" name="Text Placeholder 3"/>
          <p:cNvSpPr>
            <a:spLocks noGrp="1"/>
          </p:cNvSpPr>
          <p:nvPr>
            <p:ph type="body" sz="quarter" idx="10"/>
          </p:nvPr>
        </p:nvSpPr>
        <p:spPr/>
        <p:txBody>
          <a:bodyPr/>
          <a:lstStyle/>
          <a:p>
            <a:r>
              <a:rPr lang="en-ZA" sz="1800" dirty="0">
                <a:solidFill>
                  <a:schemeClr val="bg1">
                    <a:lumMod val="65000"/>
                  </a:schemeClr>
                </a:solidFill>
                <a:sym typeface="+mn-ea"/>
              </a:rPr>
              <a:t>Unit 5.1</a:t>
            </a:r>
            <a:endParaRPr lang="en-ZA" sz="1800" dirty="0">
              <a:solidFill>
                <a:schemeClr val="bg1">
                  <a:lumMod val="65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8355" y="3417131"/>
            <a:ext cx="1403505" cy="2088707"/>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1021"/>
          <a:stretch>
            <a:fillRect/>
          </a:stretch>
        </p:blipFill>
        <p:spPr>
          <a:xfrm>
            <a:off x="3767159" y="3322353"/>
            <a:ext cx="3907923" cy="2312637"/>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Estimating volume and capacity</a:t>
            </a:r>
            <a:endParaRPr lang="en-ZA" dirty="0"/>
          </a:p>
        </p:txBody>
      </p:sp>
      <p:sp>
        <p:nvSpPr>
          <p:cNvPr id="3" name="Content Placeholder 2"/>
          <p:cNvSpPr>
            <a:spLocks noGrp="1"/>
          </p:cNvSpPr>
          <p:nvPr>
            <p:ph idx="1"/>
          </p:nvPr>
        </p:nvSpPr>
        <p:spPr/>
        <p:txBody>
          <a:bodyPr/>
          <a:lstStyle/>
          <a:p>
            <a:r>
              <a:rPr lang="en-ZA" dirty="0"/>
              <a:t>Find out the volumes of some objects you can use to compare. </a:t>
            </a:r>
          </a:p>
          <a:p>
            <a:r>
              <a:rPr lang="en-ZA" dirty="0"/>
              <a:t>Then compare the unknown volume to something you know. </a:t>
            </a:r>
            <a:endParaRPr lang="en-ZA" dirty="0" smtClean="0"/>
          </a:p>
          <a:p>
            <a:endParaRPr lang="en-ZA" b="1" dirty="0" smtClean="0"/>
          </a:p>
          <a:p>
            <a:r>
              <a:rPr lang="en-ZA" b="1" dirty="0" smtClean="0"/>
              <a:t>Examples</a:t>
            </a:r>
            <a:r>
              <a:rPr lang="en-ZA" b="1" dirty="0"/>
              <a:t>: </a:t>
            </a:r>
          </a:p>
          <a:p>
            <a:pPr lvl="1"/>
            <a:r>
              <a:rPr lang="en-ZA" sz="2000" dirty="0" smtClean="0"/>
              <a:t>teaspoon </a:t>
            </a:r>
            <a:r>
              <a:rPr lang="en-ZA" sz="2000" dirty="0"/>
              <a:t>(5 ml)</a:t>
            </a:r>
          </a:p>
          <a:p>
            <a:pPr lvl="1"/>
            <a:r>
              <a:rPr lang="en-ZA" sz="2000" dirty="0"/>
              <a:t>1 tablespoon (15 ml)</a:t>
            </a:r>
          </a:p>
          <a:p>
            <a:pPr lvl="1"/>
            <a:r>
              <a:rPr lang="en-ZA" sz="2000" dirty="0"/>
              <a:t>1 cup (250 ml)</a:t>
            </a:r>
          </a:p>
          <a:p>
            <a:pPr lvl="1"/>
            <a:r>
              <a:rPr lang="en-ZA" sz="2000" dirty="0"/>
              <a:t>a can of cold drink (300 ml)</a:t>
            </a:r>
          </a:p>
          <a:p>
            <a:pPr lvl="1"/>
            <a:r>
              <a:rPr lang="en-ZA" sz="2000" dirty="0"/>
              <a:t>a bottle of milk (1 litre)</a:t>
            </a:r>
          </a:p>
          <a:p>
            <a:pPr lvl="1"/>
            <a:r>
              <a:rPr lang="en-ZA" sz="2000" dirty="0"/>
              <a:t>a petrol tank (60 litres)</a:t>
            </a:r>
          </a:p>
          <a:p>
            <a:pPr lvl="1"/>
            <a:r>
              <a:rPr lang="en-ZA" sz="2000" dirty="0"/>
              <a:t>a bath (300 litres)</a:t>
            </a:r>
          </a:p>
          <a:p>
            <a:pPr marL="0" indent="0">
              <a:buNone/>
            </a:pPr>
            <a:endParaRPr lang="en-ZA" dirty="0"/>
          </a:p>
        </p:txBody>
      </p:sp>
      <p:sp>
        <p:nvSpPr>
          <p:cNvPr id="4" name="Text Placeholder 3"/>
          <p:cNvSpPr>
            <a:spLocks noGrp="1"/>
          </p:cNvSpPr>
          <p:nvPr>
            <p:ph type="body" sz="quarter" idx="10"/>
          </p:nvPr>
        </p:nvSpPr>
        <p:spPr/>
        <p:txBody>
          <a:bodyPr/>
          <a:lstStyle/>
          <a:p>
            <a:r>
              <a:rPr lang="en-ZA" sz="1800" dirty="0">
                <a:solidFill>
                  <a:schemeClr val="bg1">
                    <a:lumMod val="65000"/>
                  </a:schemeClr>
                </a:solidFill>
              </a:rPr>
              <a:t>Unit 5.1</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0047" y="3757926"/>
            <a:ext cx="1858918" cy="2184225"/>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0046" y="2547055"/>
            <a:ext cx="1858918" cy="1098356"/>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93590" y="4174606"/>
            <a:ext cx="1580382" cy="1792563"/>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8423" y="2547055"/>
            <a:ext cx="928266" cy="1552497"/>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ZA" dirty="0"/>
              <a:t>Three important temperatures to remember: </a:t>
            </a:r>
            <a:endParaRPr lang="en-ZA" dirty="0" smtClean="0"/>
          </a:p>
          <a:p>
            <a:pPr lvl="1"/>
            <a:endParaRPr lang="en-ZA" sz="2000" dirty="0"/>
          </a:p>
          <a:p>
            <a:pPr lvl="1"/>
            <a:endParaRPr lang="en-ZA" sz="2000" dirty="0" smtClean="0"/>
          </a:p>
          <a:p>
            <a:pPr lvl="1"/>
            <a:r>
              <a:rPr lang="en-ZA" sz="2000" dirty="0" smtClean="0"/>
              <a:t>z</a:t>
            </a:r>
            <a:endParaRPr lang="en-ZA" sz="2000" dirty="0"/>
          </a:p>
          <a:p>
            <a:pPr lvl="1"/>
            <a:endParaRPr lang="en-ZA" sz="2000" dirty="0" smtClean="0"/>
          </a:p>
          <a:p>
            <a:pPr marL="457200" lvl="1" indent="0">
              <a:buNone/>
            </a:pPr>
            <a:endParaRPr lang="en-ZA" sz="2000" dirty="0" smtClean="0"/>
          </a:p>
          <a:p>
            <a:pPr marL="457200" lvl="1" indent="0">
              <a:buNone/>
            </a:pPr>
            <a:endParaRPr lang="en-ZA" sz="2000" dirty="0"/>
          </a:p>
          <a:p>
            <a:pPr lvl="1"/>
            <a:r>
              <a:rPr lang="en-ZA" sz="2000" dirty="0" smtClean="0"/>
              <a:t>Water </a:t>
            </a:r>
            <a:r>
              <a:rPr lang="en-ZA" sz="2000" dirty="0"/>
              <a:t>freezes at </a:t>
            </a:r>
            <a:r>
              <a:rPr lang="en-ZA" sz="2000" dirty="0" err="1"/>
              <a:t>0°C</a:t>
            </a:r>
            <a:r>
              <a:rPr lang="en-ZA" sz="2000" dirty="0"/>
              <a:t> (zero degrees Celsius)</a:t>
            </a:r>
          </a:p>
          <a:p>
            <a:pPr lvl="1"/>
            <a:r>
              <a:rPr lang="en-ZA" sz="2000" dirty="0"/>
              <a:t>A normal human body temperature is </a:t>
            </a:r>
            <a:r>
              <a:rPr lang="en-ZA" sz="2000" dirty="0" err="1"/>
              <a:t>37°C</a:t>
            </a:r>
            <a:endParaRPr lang="en-ZA" sz="2000" dirty="0"/>
          </a:p>
          <a:p>
            <a:pPr lvl="1"/>
            <a:r>
              <a:rPr lang="en-ZA" sz="2000" dirty="0"/>
              <a:t>Water boils at </a:t>
            </a:r>
            <a:r>
              <a:rPr lang="en-ZA" sz="2000" dirty="0" err="1" smtClean="0"/>
              <a:t>100°C</a:t>
            </a:r>
            <a:endParaRPr lang="en-ZA" sz="2000" dirty="0"/>
          </a:p>
          <a:p>
            <a:pPr lvl="1"/>
            <a:r>
              <a:rPr lang="en-ZA" altLang="en-US" sz="2000" dirty="0" smtClean="0">
                <a:sym typeface="+mn-ea"/>
              </a:rPr>
              <a:t>We </a:t>
            </a:r>
            <a:r>
              <a:rPr lang="en-ZA" altLang="en-US" sz="2000" dirty="0">
                <a:sym typeface="+mn-ea"/>
              </a:rPr>
              <a:t>can use these temperatures to estimate other temperatures.</a:t>
            </a:r>
          </a:p>
          <a:p>
            <a:pPr lvl="1"/>
            <a:r>
              <a:rPr lang="en-ZA" altLang="en-US" sz="2000" dirty="0">
                <a:sym typeface="+mn-ea"/>
              </a:rPr>
              <a:t>For example, a glass of cold water is much colder than body temperature, but not as cold as ice. It is between </a:t>
            </a:r>
            <a:r>
              <a:rPr lang="en-ZA" altLang="en-US" sz="2000" dirty="0" err="1">
                <a:sym typeface="+mn-ea"/>
              </a:rPr>
              <a:t>4°C</a:t>
            </a:r>
            <a:r>
              <a:rPr lang="en-ZA" altLang="en-US" sz="2000" dirty="0">
                <a:sym typeface="+mn-ea"/>
              </a:rPr>
              <a:t> and </a:t>
            </a:r>
            <a:r>
              <a:rPr lang="en-ZA" altLang="en-US" sz="2000" dirty="0" err="1">
                <a:sym typeface="+mn-ea"/>
              </a:rPr>
              <a:t>15°C</a:t>
            </a:r>
            <a:r>
              <a:rPr lang="en-ZA" altLang="en-US" sz="2000" dirty="0">
                <a:sym typeface="+mn-ea"/>
              </a:rPr>
              <a:t>.</a:t>
            </a:r>
          </a:p>
          <a:p>
            <a:pPr lvl="1"/>
            <a:endParaRPr lang="en-ZA" sz="2000" dirty="0"/>
          </a:p>
          <a:p>
            <a:endParaRPr lang="en-ZA" dirty="0"/>
          </a:p>
        </p:txBody>
      </p:sp>
      <p:sp>
        <p:nvSpPr>
          <p:cNvPr id="2" name="Title 1"/>
          <p:cNvSpPr>
            <a:spLocks noGrp="1"/>
          </p:cNvSpPr>
          <p:nvPr>
            <p:ph type="title"/>
          </p:nvPr>
        </p:nvSpPr>
        <p:spPr/>
        <p:txBody>
          <a:bodyPr/>
          <a:lstStyle/>
          <a:p>
            <a:r>
              <a:rPr lang="en-ZA" dirty="0">
                <a:sym typeface="+mn-ea"/>
              </a:rPr>
              <a:t>Estimating temperature</a:t>
            </a:r>
            <a:endParaRPr lang="en-ZA" dirty="0"/>
          </a:p>
        </p:txBody>
      </p:sp>
      <p:sp>
        <p:nvSpPr>
          <p:cNvPr id="4" name="Text Placeholder 3"/>
          <p:cNvSpPr>
            <a:spLocks noGrp="1"/>
          </p:cNvSpPr>
          <p:nvPr>
            <p:ph type="body" sz="quarter" idx="10"/>
          </p:nvPr>
        </p:nvSpPr>
        <p:spPr/>
        <p:txBody>
          <a:bodyPr/>
          <a:lstStyle/>
          <a:p>
            <a:r>
              <a:rPr lang="en-ZA" sz="1800" dirty="0">
                <a:solidFill>
                  <a:schemeClr val="bg1">
                    <a:lumMod val="65000"/>
                  </a:schemeClr>
                </a:solidFill>
                <a:sym typeface="+mn-ea"/>
              </a:rPr>
              <a:t>Unit 5.1</a:t>
            </a:r>
            <a:endParaRPr lang="en-ZA" sz="1800" dirty="0">
              <a:solidFill>
                <a:schemeClr val="bg1">
                  <a:lumMod val="65000"/>
                </a:schemeClr>
              </a:solidFill>
            </a:endParaRPr>
          </a:p>
        </p:txBody>
      </p:sp>
      <p:grpSp>
        <p:nvGrpSpPr>
          <p:cNvPr id="14" name="Group 13"/>
          <p:cNvGrpSpPr>
            <a:grpSpLocks noChangeAspect="1"/>
          </p:cNvGrpSpPr>
          <p:nvPr/>
        </p:nvGrpSpPr>
        <p:grpSpPr>
          <a:xfrm>
            <a:off x="549470" y="2052464"/>
            <a:ext cx="2297272" cy="1512000"/>
            <a:chOff x="399289" y="2057400"/>
            <a:chExt cx="2204763" cy="1451113"/>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4706" y="2068512"/>
              <a:ext cx="1989346" cy="1440000"/>
            </a:xfrm>
            <a:prstGeom prst="rect">
              <a:avLst/>
            </a:prstGeom>
            <a:ln>
              <a:noFill/>
            </a:ln>
          </p:spPr>
        </p:pic>
        <p:sp>
          <p:nvSpPr>
            <p:cNvPr id="9" name="Rectangle 8"/>
            <p:cNvSpPr/>
            <p:nvPr/>
          </p:nvSpPr>
          <p:spPr>
            <a:xfrm>
              <a:off x="399289" y="2057400"/>
              <a:ext cx="2204763" cy="145111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 name="Group 12"/>
          <p:cNvGrpSpPr>
            <a:grpSpLocks noChangeAspect="1"/>
          </p:cNvGrpSpPr>
          <p:nvPr/>
        </p:nvGrpSpPr>
        <p:grpSpPr>
          <a:xfrm>
            <a:off x="5451544" y="2040885"/>
            <a:ext cx="2297272" cy="1512000"/>
            <a:chOff x="6634437" y="2468218"/>
            <a:chExt cx="2204763" cy="1451113"/>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8094" y="2468218"/>
              <a:ext cx="2051106" cy="1440000"/>
            </a:xfrm>
            <a:prstGeom prst="rect">
              <a:avLst/>
            </a:prstGeom>
          </p:spPr>
        </p:pic>
        <p:sp>
          <p:nvSpPr>
            <p:cNvPr id="11" name="Rectangle 10"/>
            <p:cNvSpPr/>
            <p:nvPr/>
          </p:nvSpPr>
          <p:spPr>
            <a:xfrm>
              <a:off x="6634437" y="2468218"/>
              <a:ext cx="2204763" cy="145111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5" name="Group 14"/>
          <p:cNvGrpSpPr>
            <a:grpSpLocks noChangeAspect="1"/>
          </p:cNvGrpSpPr>
          <p:nvPr/>
        </p:nvGrpSpPr>
        <p:grpSpPr>
          <a:xfrm>
            <a:off x="3000507" y="2052464"/>
            <a:ext cx="2297272" cy="1512000"/>
            <a:chOff x="3361811" y="2248376"/>
            <a:chExt cx="2204763" cy="1451113"/>
          </a:xfrm>
        </p:grpSpPr>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8776"/>
            <a:stretch>
              <a:fillRect/>
            </a:stretch>
          </p:blipFill>
          <p:spPr>
            <a:xfrm>
              <a:off x="3509384" y="2248376"/>
              <a:ext cx="2057190" cy="1440000"/>
            </a:xfrm>
            <a:prstGeom prst="rect">
              <a:avLst/>
            </a:prstGeom>
          </p:spPr>
        </p:pic>
        <p:sp>
          <p:nvSpPr>
            <p:cNvPr id="12" name="Rectangle 11"/>
            <p:cNvSpPr/>
            <p:nvPr/>
          </p:nvSpPr>
          <p:spPr>
            <a:xfrm>
              <a:off x="3361811" y="2248376"/>
              <a:ext cx="2204763" cy="145111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resentation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1330</Words>
  <Application>Microsoft Office PowerPoint</Application>
  <PresentationFormat>On-screen Show (4:3)</PresentationFormat>
  <Paragraphs>215</Paragraphs>
  <Slides>33</Slides>
  <Notes>0</Notes>
  <HiddenSlides>0</HiddenSlides>
  <MMClips>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33</vt:i4>
      </vt:variant>
    </vt:vector>
  </HeadingPairs>
  <TitlesOfParts>
    <vt:vector size="36" baseType="lpstr">
      <vt:lpstr>Arial</vt:lpstr>
      <vt:lpstr>Calibri</vt:lpstr>
      <vt:lpstr>Presentation2</vt:lpstr>
      <vt:lpstr>Mathematical Literacy</vt:lpstr>
      <vt:lpstr>Estimating and measuring</vt:lpstr>
      <vt:lpstr>Overview</vt:lpstr>
      <vt:lpstr>Estimating length, mass, volume and temperature</vt:lpstr>
      <vt:lpstr>Estimating length</vt:lpstr>
      <vt:lpstr>Estimating mass or weight</vt:lpstr>
      <vt:lpstr>Estimating mass or weight</vt:lpstr>
      <vt:lpstr>Estimating volume and capacity</vt:lpstr>
      <vt:lpstr>Estimating temperature</vt:lpstr>
      <vt:lpstr>Example 5.1 a) Unit 5.1</vt:lpstr>
      <vt:lpstr>Example 5.1 c) Unit 5.1</vt:lpstr>
      <vt:lpstr>PowerPoint Presentation</vt:lpstr>
      <vt:lpstr>Using measurement instruments accurately</vt:lpstr>
      <vt:lpstr>General rules for measuring</vt:lpstr>
      <vt:lpstr>Measuring length: rulers, measuring tapes</vt:lpstr>
      <vt:lpstr>Measuring length: rulers, measuring tapes</vt:lpstr>
      <vt:lpstr>Steps in measuring length</vt:lpstr>
      <vt:lpstr>Example 5.2 b) page 91</vt:lpstr>
      <vt:lpstr>Example 5.2 b) page 91</vt:lpstr>
      <vt:lpstr>PowerPoint Presentation</vt:lpstr>
      <vt:lpstr>Measuring volume: measuring jugs and cups</vt:lpstr>
      <vt:lpstr>Example 5.3 a) page 91</vt:lpstr>
      <vt:lpstr>PowerPoint Presentation</vt:lpstr>
      <vt:lpstr>Measuring mass: scales </vt:lpstr>
      <vt:lpstr>Measuring mass: scales</vt:lpstr>
      <vt:lpstr>Example 5.4 a) page 90</vt:lpstr>
      <vt:lpstr>PowerPoint Presentation</vt:lpstr>
      <vt:lpstr>Measuring temperature</vt:lpstr>
      <vt:lpstr>Example 5.5 a) Unit 5.2</vt:lpstr>
      <vt:lpstr>Example 5.5 b) Unit 5.2</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Leanne Storer</dc:creator>
  <cp:lastModifiedBy>Macmillan</cp:lastModifiedBy>
  <cp:revision>622</cp:revision>
  <dcterms:created xsi:type="dcterms:W3CDTF">2017-08-15T07:49:00Z</dcterms:created>
  <dcterms:modified xsi:type="dcterms:W3CDTF">2017-12-01T07:34:42Z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1033-10.2.0.5978</vt:lpwstr>
  </property>
</Properties>
</file>