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335" r:id="rId5"/>
    <p:sldId id="298" r:id="rId6"/>
    <p:sldId id="336" r:id="rId7"/>
    <p:sldId id="370" r:id="rId8"/>
    <p:sldId id="294" r:id="rId9"/>
    <p:sldId id="337" r:id="rId10"/>
    <p:sldId id="367" r:id="rId11"/>
    <p:sldId id="339" r:id="rId12"/>
    <p:sldId id="340" r:id="rId13"/>
    <p:sldId id="341" r:id="rId14"/>
    <p:sldId id="368" r:id="rId15"/>
    <p:sldId id="344" r:id="rId16"/>
    <p:sldId id="346" r:id="rId17"/>
    <p:sldId id="347" r:id="rId18"/>
    <p:sldId id="348" r:id="rId19"/>
    <p:sldId id="369" r:id="rId20"/>
    <p:sldId id="371" r:id="rId21"/>
    <p:sldId id="351" r:id="rId22"/>
    <p:sldId id="352" r:id="rId23"/>
    <p:sldId id="354" r:id="rId24"/>
    <p:sldId id="355" r:id="rId25"/>
    <p:sldId id="356" r:id="rId26"/>
    <p:sldId id="357" r:id="rId27"/>
    <p:sldId id="359" r:id="rId28"/>
    <p:sldId id="360" r:id="rId29"/>
    <p:sldId id="372" r:id="rId30"/>
    <p:sldId id="362" r:id="rId31"/>
    <p:sldId id="363" r:id="rId32"/>
    <p:sldId id="364" r:id="rId33"/>
    <p:sldId id="365" r:id="rId34"/>
    <p:sldId id="333" r:id="rId35"/>
    <p:sldId id="366" r:id="rId36"/>
    <p:sldId id="361" r:id="rId37"/>
    <p:sldId id="285" r:id="rId38"/>
    <p:sldId id="37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p15:clr>
            <a:srgbClr val="A4A3A4"/>
          </p15:clr>
        </p15:guide>
        <p15:guide id="2" pos="2625">
          <p15:clr>
            <a:srgbClr val="A4A3A4"/>
          </p15:clr>
        </p15:guide>
        <p15:guide id="3" orient="horz" pos="1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1C1B"/>
    <a:srgbClr val="90A44E"/>
    <a:srgbClr val="3791BF"/>
    <a:srgbClr val="9CCB45"/>
    <a:srgbClr val="BFBEBE"/>
    <a:srgbClr val="0D9293"/>
    <a:srgbClr val="BFBFBF"/>
    <a:srgbClr val="DCEEBC"/>
    <a:srgbClr val="B4D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86" d="100"/>
          <a:sy n="86" d="100"/>
        </p:scale>
        <p:origin x="966" y="60"/>
      </p:cViewPr>
      <p:guideLst>
        <p:guide orient="horz" pos="1080"/>
        <p:guide pos="2625"/>
        <p:guide orient="horz" pos="130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8758618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1"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7.png"/><Relationship Id="rId7" Type="http://schemas.openxmlformats.org/officeDocument/2006/relationships/image" Target="../media/image14.wmf"/><Relationship Id="rId12" Type="http://schemas.openxmlformats.org/officeDocument/2006/relationships/oleObject" Target="../embeddings/oleObject5.bin"/><Relationship Id="rId2" Type="http://schemas.openxmlformats.org/officeDocument/2006/relationships/slideLayout" Target="../slideLayouts/slideLayout6.xml"/><Relationship Id="rId16" Type="http://schemas.openxmlformats.org/officeDocument/2006/relationships/image" Target="../media/image18.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wmf"/><Relationship Id="rId5" Type="http://schemas.openxmlformats.org/officeDocument/2006/relationships/image" Target="../media/image13.wmf"/><Relationship Id="rId15" Type="http://schemas.openxmlformats.org/officeDocument/2006/relationships/oleObject" Target="../embeddings/oleObject7.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5.wmf"/><Relationship Id="rId14" Type="http://schemas.openxmlformats.org/officeDocument/2006/relationships/image" Target="../media/image17.wmf"/></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20.wmf"/><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image" Target="../media/image22.wmf"/><Relationship Id="rId4"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3.w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6.png"/><Relationship Id="rId7" Type="http://schemas.openxmlformats.org/officeDocument/2006/relationships/image" Target="../media/image24.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5.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6.png"/><Relationship Id="rId7" Type="http://schemas.openxmlformats.org/officeDocument/2006/relationships/image" Target="../media/image26.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Dividing quantities in a given ratio</a:t>
            </a:r>
            <a:endParaRPr lang="en-ZA" dirty="0"/>
          </a:p>
        </p:txBody>
      </p:sp>
      <p:sp>
        <p:nvSpPr>
          <p:cNvPr id="14" name="Rectangle 13"/>
          <p:cNvSpPr/>
          <p:nvPr/>
        </p:nvSpPr>
        <p:spPr>
          <a:xfrm>
            <a:off x="863600" y="2018708"/>
            <a:ext cx="7198724" cy="4084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6" name="Group 15"/>
          <p:cNvGrpSpPr>
            <a:grpSpLocks noChangeAspect="1"/>
          </p:cNvGrpSpPr>
          <p:nvPr/>
        </p:nvGrpSpPr>
        <p:grpSpPr>
          <a:xfrm>
            <a:off x="348042" y="2108157"/>
            <a:ext cx="1031115" cy="957600"/>
            <a:chOff x="352501" y="1521403"/>
            <a:chExt cx="1525437" cy="1416679"/>
          </a:xfrm>
        </p:grpSpPr>
        <p:sp>
          <p:nvSpPr>
            <p:cNvPr id="17" name="Rectangle 1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9" name="TextBox 18"/>
          <p:cNvSpPr txBox="1"/>
          <p:nvPr/>
        </p:nvSpPr>
        <p:spPr>
          <a:xfrm>
            <a:off x="1433299" y="2176514"/>
            <a:ext cx="7144583" cy="3861435"/>
          </a:xfrm>
          <a:prstGeom prst="rect">
            <a:avLst/>
          </a:prstGeom>
          <a:noFill/>
        </p:spPr>
        <p:txBody>
          <a:bodyPr wrap="square" rtlCol="0">
            <a:spAutoFit/>
          </a:bodyPr>
          <a:lstStyle/>
          <a:p>
            <a:pPr defTabSz="882650"/>
            <a:r>
              <a:rPr lang="en-ZA" altLang="en-US" sz="2000" dirty="0"/>
              <a:t>1. Write down the ratio			</a:t>
            </a:r>
            <a:r>
              <a:rPr lang="en-ZA" altLang="en-US" sz="2000" dirty="0" smtClean="0"/>
              <a:t>	5 </a:t>
            </a:r>
            <a:r>
              <a:rPr lang="en-ZA" altLang="en-US" sz="2000" dirty="0"/>
              <a:t>: 1</a:t>
            </a:r>
          </a:p>
          <a:p>
            <a:pPr defTabSz="882650"/>
            <a:r>
              <a:rPr lang="en-ZA" altLang="en-US" sz="2000" dirty="0"/>
              <a:t>    </a:t>
            </a:r>
            <a:r>
              <a:rPr lang="en-ZA" altLang="en-US" sz="2000" dirty="0" smtClean="0"/>
              <a:t>Write </a:t>
            </a:r>
            <a:r>
              <a:rPr lang="en-ZA" altLang="en-US" sz="2000" dirty="0"/>
              <a:t>down the quantity of the whole.		2 088</a:t>
            </a:r>
          </a:p>
          <a:p>
            <a:pPr defTabSz="882650"/>
            <a:r>
              <a:rPr lang="en-ZA" altLang="en-US" sz="2000" dirty="0"/>
              <a:t>2. Write down the total number of parts.		5 + 1 = 6</a:t>
            </a:r>
          </a:p>
          <a:p>
            <a:pPr defTabSz="880745"/>
            <a:r>
              <a:rPr lang="en-ZA" altLang="en-US" sz="2000" dirty="0"/>
              <a:t>3. Divide the whole by the number of parts.	</a:t>
            </a:r>
            <a:r>
              <a:rPr lang="en-ZA" altLang="en-US" sz="2000" dirty="0" smtClean="0"/>
              <a:t>2 </a:t>
            </a:r>
            <a:r>
              <a:rPr lang="en-ZA" altLang="en-US" sz="2000" dirty="0"/>
              <a:t>088 ÷ 6 						</a:t>
            </a:r>
            <a:r>
              <a:rPr lang="en-ZA" altLang="en-US" sz="2000" dirty="0" smtClean="0"/>
              <a:t>= </a:t>
            </a:r>
            <a:r>
              <a:rPr lang="en-ZA" altLang="en-US" sz="2000" dirty="0"/>
              <a:t>348</a:t>
            </a:r>
          </a:p>
          <a:p>
            <a:r>
              <a:rPr lang="en-ZA" altLang="en-US" sz="2000" dirty="0"/>
              <a:t>This is the number in each part. </a:t>
            </a:r>
            <a:endParaRPr lang="en-ZA" altLang="en-US" sz="2000" dirty="0" smtClean="0"/>
          </a:p>
          <a:p>
            <a:pPr>
              <a:spcBef>
                <a:spcPts val="600"/>
              </a:spcBef>
            </a:pPr>
            <a:endParaRPr lang="en-ZA" altLang="en-US" sz="2000" dirty="0"/>
          </a:p>
          <a:p>
            <a:pPr marL="457200" indent="-457200">
              <a:buAutoNum type="arabicPeriod" startAt="4"/>
            </a:pPr>
            <a:r>
              <a:rPr lang="en-ZA" altLang="en-US" sz="2000" dirty="0" smtClean="0">
                <a:sym typeface="+mn-ea"/>
              </a:rPr>
              <a:t>Find </a:t>
            </a:r>
            <a:r>
              <a:rPr lang="en-ZA" altLang="en-US" sz="2000" dirty="0">
                <a:sym typeface="+mn-ea"/>
              </a:rPr>
              <a:t>each quantity in the ratio. </a:t>
            </a:r>
            <a:endParaRPr lang="en-ZA" altLang="en-US" sz="2000" dirty="0" smtClean="0">
              <a:sym typeface="+mn-ea"/>
            </a:endParaRPr>
          </a:p>
          <a:p>
            <a:pPr indent="449580"/>
            <a:r>
              <a:rPr lang="en-ZA" altLang="en-US" sz="2000" dirty="0" smtClean="0">
                <a:sym typeface="+mn-ea"/>
              </a:rPr>
              <a:t>Multiply </a:t>
            </a:r>
            <a:r>
              <a:rPr lang="en-ZA" altLang="en-US" sz="2000" dirty="0">
                <a:sym typeface="+mn-ea"/>
              </a:rPr>
              <a:t>the number of parts by the amount in one part. 			</a:t>
            </a:r>
          </a:p>
          <a:p>
            <a:pPr lvl="1"/>
            <a:r>
              <a:rPr lang="en-ZA" altLang="en-US" sz="2000" dirty="0">
                <a:sym typeface="+mn-ea"/>
              </a:rPr>
              <a:t>5 parts x 348 = 1 740 students who earn money </a:t>
            </a:r>
          </a:p>
          <a:p>
            <a:pPr lvl="1"/>
            <a:r>
              <a:rPr lang="en-ZA" altLang="en-US" sz="2000" dirty="0"/>
              <a:t>1 part x 348 = 348 students who do not earn money. </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235" y="2406682"/>
            <a:ext cx="2722806" cy="3217269"/>
          </a:xfrm>
          <a:prstGeom prst="rect">
            <a:avLst/>
          </a:prstGeom>
          <a:noFill/>
          <a:ln>
            <a:noFill/>
          </a:ln>
        </p:spPr>
      </p:pic>
      <p:sp>
        <p:nvSpPr>
          <p:cNvPr id="9" name="Text Placeholder 3"/>
          <p:cNvSpPr>
            <a:spLocks noGrp="1"/>
          </p:cNvSpPr>
          <p:nvPr>
            <p:ph type="body" sz="quarter" idx="10"/>
          </p:nvPr>
        </p:nvSpPr>
        <p:spPr>
          <a:xfrm>
            <a:off x="399289" y="1552962"/>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fade">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xEl>
                                              <p:pRg st="3" end="3"/>
                                            </p:txEl>
                                          </p:spTgt>
                                        </p:tgtEl>
                                        <p:attrNameLst>
                                          <p:attrName>style.visibility</p:attrName>
                                        </p:attrNameLst>
                                      </p:cBhvr>
                                      <p:to>
                                        <p:strVal val="visible"/>
                                      </p:to>
                                    </p:set>
                                    <p:animEffect transition="in" filter="fade">
                                      <p:cBhvr>
                                        <p:cTn id="38" dur="500"/>
                                        <p:tgtEl>
                                          <p:spTgt spid="1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xEl>
                                              <p:pRg st="4" end="4"/>
                                            </p:txEl>
                                          </p:spTgt>
                                        </p:tgtEl>
                                        <p:attrNameLst>
                                          <p:attrName>style.visibility</p:attrName>
                                        </p:attrNameLst>
                                      </p:cBhvr>
                                      <p:to>
                                        <p:strVal val="visible"/>
                                      </p:to>
                                    </p:set>
                                    <p:animEffect transition="in" filter="fade">
                                      <p:cBhvr>
                                        <p:cTn id="43" dur="500"/>
                                        <p:tgtEl>
                                          <p:spTgt spid="1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xEl>
                                              <p:pRg st="6" end="6"/>
                                            </p:txEl>
                                          </p:spTgt>
                                        </p:tgtEl>
                                        <p:attrNameLst>
                                          <p:attrName>style.visibility</p:attrName>
                                        </p:attrNameLst>
                                      </p:cBhvr>
                                      <p:to>
                                        <p:strVal val="visible"/>
                                      </p:to>
                                    </p:set>
                                    <p:animEffect transition="in" filter="fade">
                                      <p:cBhvr>
                                        <p:cTn id="48" dur="500"/>
                                        <p:tgtEl>
                                          <p:spTgt spid="1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xEl>
                                              <p:pRg st="7" end="7"/>
                                            </p:txEl>
                                          </p:spTgt>
                                        </p:tgtEl>
                                        <p:attrNameLst>
                                          <p:attrName>style.visibility</p:attrName>
                                        </p:attrNameLst>
                                      </p:cBhvr>
                                      <p:to>
                                        <p:strVal val="visible"/>
                                      </p:to>
                                    </p:set>
                                    <p:animEffect transition="in" filter="fade">
                                      <p:cBhvr>
                                        <p:cTn id="53" dur="500"/>
                                        <p:tgtEl>
                                          <p:spTgt spid="19">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xEl>
                                              <p:pRg st="8" end="8"/>
                                            </p:txEl>
                                          </p:spTgt>
                                        </p:tgtEl>
                                        <p:attrNameLst>
                                          <p:attrName>style.visibility</p:attrName>
                                        </p:attrNameLst>
                                      </p:cBhvr>
                                      <p:to>
                                        <p:strVal val="visible"/>
                                      </p:to>
                                    </p:set>
                                    <p:animEffect transition="in" filter="fade">
                                      <p:cBhvr>
                                        <p:cTn id="58" dur="500"/>
                                        <p:tgtEl>
                                          <p:spTgt spid="19">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xEl>
                                              <p:pRg st="9" end="9"/>
                                            </p:txEl>
                                          </p:spTgt>
                                        </p:tgtEl>
                                        <p:attrNameLst>
                                          <p:attrName>style.visibility</p:attrName>
                                        </p:attrNameLst>
                                      </p:cBhvr>
                                      <p:to>
                                        <p:strVal val="visible"/>
                                      </p:to>
                                    </p:set>
                                    <p:animEffect transition="in" filter="fade">
                                      <p:cBhvr>
                                        <p:cTn id="63"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Using ratios to find unknown </a:t>
            </a:r>
            <a:r>
              <a:rPr lang="en-ZA" altLang="en-US" dirty="0" smtClean="0">
                <a:sym typeface="+mn-ea"/>
              </a:rPr>
              <a:t>quantities	</a:t>
            </a:r>
            <a:endParaRPr lang="en-ZA" dirty="0"/>
          </a:p>
        </p:txBody>
      </p:sp>
      <p:sp>
        <p:nvSpPr>
          <p:cNvPr id="3" name="Content Placeholder 2"/>
          <p:cNvSpPr>
            <a:spLocks noGrp="1"/>
          </p:cNvSpPr>
          <p:nvPr>
            <p:ph idx="1"/>
          </p:nvPr>
        </p:nvSpPr>
        <p:spPr>
          <a:xfrm>
            <a:off x="399289" y="1940426"/>
            <a:ext cx="7905751" cy="4128041"/>
          </a:xfrm>
        </p:spPr>
        <p:txBody>
          <a:bodyPr/>
          <a:lstStyle/>
          <a:p>
            <a:pPr>
              <a:spcBef>
                <a:spcPts val="0"/>
              </a:spcBef>
            </a:pPr>
            <a:r>
              <a:rPr lang="en-ZA" altLang="en-US" sz="2000" dirty="0"/>
              <a:t>Ratios show a quantity is divided up or shared. </a:t>
            </a:r>
          </a:p>
          <a:p>
            <a:pPr>
              <a:spcBef>
                <a:spcPts val="0"/>
              </a:spcBef>
            </a:pPr>
            <a:r>
              <a:rPr lang="en-ZA" altLang="en-US" sz="2000" dirty="0"/>
              <a:t>Using the ratio, you can find quantities of one amount if you know the quantity of another amount.  </a:t>
            </a:r>
          </a:p>
        </p:txBody>
      </p:sp>
      <p:grpSp>
        <p:nvGrpSpPr>
          <p:cNvPr id="8" name="Group 7"/>
          <p:cNvGrpSpPr/>
          <p:nvPr/>
        </p:nvGrpSpPr>
        <p:grpSpPr>
          <a:xfrm>
            <a:off x="863600" y="3096392"/>
            <a:ext cx="7198724" cy="2251124"/>
            <a:chOff x="863600" y="2622795"/>
            <a:chExt cx="7198724" cy="2251124"/>
          </a:xfrm>
        </p:grpSpPr>
        <p:sp>
          <p:nvSpPr>
            <p:cNvPr id="9" name="Rectangle 8"/>
            <p:cNvSpPr/>
            <p:nvPr/>
          </p:nvSpPr>
          <p:spPr>
            <a:xfrm>
              <a:off x="863600" y="2622795"/>
              <a:ext cx="7198724" cy="225112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522853" y="2819704"/>
              <a:ext cx="6422075" cy="1812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i="1" dirty="0" smtClean="0">
                  <a:solidFill>
                    <a:schemeClr val="bg1"/>
                  </a:solidFill>
                </a:rPr>
                <a:t>&gt; Example 4.4, </a:t>
              </a:r>
              <a:r>
                <a:rPr lang="en-ZA" sz="2000" b="1" i="1" dirty="0">
                  <a:solidFill>
                    <a:schemeClr val="bg1"/>
                  </a:solidFill>
                </a:rPr>
                <a:t>page </a:t>
              </a:r>
              <a:r>
                <a:rPr lang="en-ZA" sz="2000" b="1" i="1" dirty="0" smtClean="0">
                  <a:solidFill>
                    <a:schemeClr val="bg1"/>
                  </a:solidFill>
                </a:rPr>
                <a:t>68</a:t>
              </a:r>
            </a:p>
            <a:p>
              <a:pPr marL="0" indent="0">
                <a:buNone/>
              </a:pPr>
              <a:r>
                <a:rPr lang="en-ZA" altLang="en-US" sz="2000" b="1" dirty="0"/>
                <a:t>In a bag of red and green sweets, the ratio of red sweets to </a:t>
              </a:r>
              <a:r>
                <a:rPr lang="en-ZA" altLang="en-US" sz="2000" b="1" dirty="0" smtClean="0"/>
                <a:t>green </a:t>
              </a:r>
              <a:r>
                <a:rPr lang="en-ZA" altLang="en-US" sz="2000" b="1" dirty="0"/>
                <a:t>sweets is 3 : 4. </a:t>
              </a:r>
            </a:p>
            <a:p>
              <a:pPr marL="449580" indent="0">
                <a:buNone/>
              </a:pPr>
              <a:r>
                <a:rPr lang="en-ZA" altLang="en-US" sz="2000" b="1" dirty="0" smtClean="0"/>
                <a:t>If </a:t>
              </a:r>
              <a:r>
                <a:rPr lang="en-ZA" altLang="en-US" sz="2000" b="1" dirty="0"/>
                <a:t>the bag contains 120 green sweets, how many red sweets are there? </a:t>
              </a:r>
            </a:p>
          </p:txBody>
        </p:sp>
      </p:grpSp>
      <p:grpSp>
        <p:nvGrpSpPr>
          <p:cNvPr id="11" name="Group 10"/>
          <p:cNvGrpSpPr/>
          <p:nvPr/>
        </p:nvGrpSpPr>
        <p:grpSpPr>
          <a:xfrm>
            <a:off x="352501" y="3187667"/>
            <a:ext cx="1029149" cy="955774"/>
            <a:chOff x="352501" y="2871461"/>
            <a:chExt cx="1525437" cy="1416679"/>
          </a:xfrm>
        </p:grpSpPr>
        <p:sp>
          <p:nvSpPr>
            <p:cNvPr id="12" name="Rectangle 11"/>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4" name="Text Placeholder 3"/>
          <p:cNvSpPr>
            <a:spLocks noGrp="1"/>
          </p:cNvSpPr>
          <p:nvPr>
            <p:ph type="body" sz="quarter" idx="10"/>
          </p:nvPr>
        </p:nvSpPr>
        <p:spPr>
          <a:xfrm>
            <a:off x="399289" y="1552962"/>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4.4 page 68</a:t>
            </a:r>
            <a:endParaRPr lang="en-ZA" dirty="0"/>
          </a:p>
        </p:txBody>
      </p:sp>
      <p:sp>
        <p:nvSpPr>
          <p:cNvPr id="8" name="Rectangle 7"/>
          <p:cNvSpPr/>
          <p:nvPr/>
        </p:nvSpPr>
        <p:spPr>
          <a:xfrm>
            <a:off x="863600" y="1397054"/>
            <a:ext cx="7198724" cy="360524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486503"/>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433299" y="1736014"/>
            <a:ext cx="6382233" cy="2862322"/>
          </a:xfrm>
          <a:prstGeom prst="rect">
            <a:avLst/>
          </a:prstGeom>
          <a:noFill/>
        </p:spPr>
        <p:txBody>
          <a:bodyPr wrap="square" rtlCol="0">
            <a:spAutoFit/>
          </a:bodyPr>
          <a:lstStyle/>
          <a:p>
            <a:r>
              <a:rPr lang="en-ZA" altLang="en-US" sz="2000" dirty="0"/>
              <a:t>a)  Identify the known ratio and the unknown ratio. </a:t>
            </a:r>
          </a:p>
          <a:p>
            <a:r>
              <a:rPr lang="en-ZA" altLang="en-US" sz="2000" dirty="0"/>
              <a:t>     Use </a:t>
            </a:r>
            <a:r>
              <a:rPr lang="en-ZA" altLang="en-US" sz="2000" i="1" dirty="0">
                <a:latin typeface="Times New Roman" panose="02020603050405020304" charset="0"/>
              </a:rPr>
              <a:t>x</a:t>
            </a:r>
            <a:r>
              <a:rPr lang="en-ZA" altLang="en-US" sz="2000" dirty="0"/>
              <a:t> for the unknown number in a ratio. </a:t>
            </a:r>
          </a:p>
          <a:p>
            <a:pPr marL="266700"/>
            <a:endParaRPr lang="en-ZA" altLang="en-US" sz="2000" dirty="0"/>
          </a:p>
          <a:p>
            <a:pPr marL="266700"/>
            <a:r>
              <a:rPr lang="en-ZA" altLang="en-US" sz="2000" dirty="0"/>
              <a:t>			red : green</a:t>
            </a:r>
          </a:p>
          <a:p>
            <a:pPr marL="266700"/>
            <a:r>
              <a:rPr lang="en-ZA" altLang="en-US" sz="2000" dirty="0"/>
              <a:t>known ratio 		    3 : 4</a:t>
            </a:r>
          </a:p>
          <a:p>
            <a:pPr marL="266700"/>
            <a:r>
              <a:rPr lang="en-ZA" altLang="en-US" sz="2000" dirty="0"/>
              <a:t>unknown ratio         	    </a:t>
            </a:r>
            <a:r>
              <a:rPr lang="en-ZA" altLang="en-US" sz="2000" i="1" dirty="0">
                <a:latin typeface="Times New Roman" panose="02020603050405020304" charset="0"/>
                <a:sym typeface="+mn-ea"/>
              </a:rPr>
              <a:t>x</a:t>
            </a:r>
            <a:r>
              <a:rPr lang="en-ZA" altLang="en-US" sz="2000" dirty="0"/>
              <a:t> : 120</a:t>
            </a:r>
          </a:p>
          <a:p>
            <a:pPr marL="266700"/>
            <a:endParaRPr lang="en-ZA" altLang="en-US" sz="2000" dirty="0"/>
          </a:p>
          <a:p>
            <a:pPr marL="266700"/>
            <a:r>
              <a:rPr lang="en-ZA" altLang="en-US" sz="2000" dirty="0"/>
              <a:t>We don't know the number of red sweets if there are 120 green sweets.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235" y="1785028"/>
            <a:ext cx="2722806" cy="3217269"/>
          </a:xfrm>
          <a:prstGeom prst="rect">
            <a:avLst/>
          </a:prstGeom>
          <a:noFill/>
          <a:ln>
            <a:noFill/>
          </a:ln>
        </p:spPr>
      </p:pic>
      <p:sp>
        <p:nvSpPr>
          <p:cNvPr id="9"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500"/>
                                        <p:tgtEl>
                                          <p:spTgt spid="1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500"/>
                                        <p:tgtEl>
                                          <p:spTgt spid="1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5" end="5"/>
                                            </p:txEl>
                                          </p:spTgt>
                                        </p:tgtEl>
                                        <p:attrNameLst>
                                          <p:attrName>style.visibility</p:attrName>
                                        </p:attrNameLst>
                                      </p:cBhvr>
                                      <p:to>
                                        <p:strVal val="visible"/>
                                      </p:to>
                                    </p:set>
                                    <p:animEffect transition="in" filter="fade">
                                      <p:cBhvr>
                                        <p:cTn id="43" dur="500"/>
                                        <p:tgtEl>
                                          <p:spTgt spid="1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7" end="7"/>
                                            </p:txEl>
                                          </p:spTgt>
                                        </p:tgtEl>
                                        <p:attrNameLst>
                                          <p:attrName>style.visibility</p:attrName>
                                        </p:attrNameLst>
                                      </p:cBhvr>
                                      <p:to>
                                        <p:strVal val="visible"/>
                                      </p:to>
                                    </p:set>
                                    <p:animEffect transition="in" filter="fade">
                                      <p:cBhvr>
                                        <p:cTn id="48"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4.4 page </a:t>
            </a:r>
            <a:r>
              <a:rPr lang="en-ZA" altLang="en-US" dirty="0" smtClean="0">
                <a:sym typeface="+mn-ea"/>
              </a:rPr>
              <a:t>68</a:t>
            </a:r>
            <a:endParaRPr lang="en-ZA" dirty="0"/>
          </a:p>
        </p:txBody>
      </p:sp>
      <p:sp>
        <p:nvSpPr>
          <p:cNvPr id="19" name="Rectangle 18"/>
          <p:cNvSpPr/>
          <p:nvPr/>
        </p:nvSpPr>
        <p:spPr>
          <a:xfrm>
            <a:off x="863600" y="1397054"/>
            <a:ext cx="7198724" cy="430048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0" name="Group 19"/>
          <p:cNvGrpSpPr>
            <a:grpSpLocks noChangeAspect="1"/>
          </p:cNvGrpSpPr>
          <p:nvPr/>
        </p:nvGrpSpPr>
        <p:grpSpPr>
          <a:xfrm>
            <a:off x="348042" y="1486503"/>
            <a:ext cx="1031115" cy="957600"/>
            <a:chOff x="352501" y="1521403"/>
            <a:chExt cx="1525437" cy="1416679"/>
          </a:xfrm>
        </p:grpSpPr>
        <p:sp>
          <p:nvSpPr>
            <p:cNvPr id="21" name="Rectangle 2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30" name="TextBox 29"/>
          <p:cNvSpPr txBox="1"/>
          <p:nvPr/>
        </p:nvSpPr>
        <p:spPr>
          <a:xfrm>
            <a:off x="1447331" y="1724149"/>
            <a:ext cx="6411334" cy="3847207"/>
          </a:xfrm>
          <a:prstGeom prst="rect">
            <a:avLst/>
          </a:prstGeom>
          <a:noFill/>
        </p:spPr>
        <p:txBody>
          <a:bodyPr wrap="square" rtlCol="0">
            <a:spAutoFit/>
          </a:bodyPr>
          <a:lstStyle/>
          <a:p>
            <a:pPr marL="342900" indent="-342900">
              <a:buFont typeface="Arial" panose="020B0604020202020204" pitchFamily="34" charset="0"/>
              <a:buChar char="•"/>
            </a:pPr>
            <a:r>
              <a:rPr lang="en-ZA" altLang="en-US" sz="2000" dirty="0" smtClean="0"/>
              <a:t>Write </a:t>
            </a:r>
            <a:r>
              <a:rPr lang="en-ZA" altLang="en-US" sz="2000" dirty="0"/>
              <a:t>both ratios as fractions in the same order</a:t>
            </a:r>
          </a:p>
          <a:p>
            <a:pPr marL="342900" indent="-342900">
              <a:buFont typeface="Arial" panose="020B0604020202020204" pitchFamily="34" charset="0"/>
              <a:buChar char="•"/>
            </a:pPr>
            <a:endParaRPr lang="en-ZA" altLang="en-US" sz="2000" dirty="0"/>
          </a:p>
          <a:p>
            <a:r>
              <a:rPr lang="en-ZA" altLang="en-US" sz="4400" dirty="0"/>
              <a:t>				    </a:t>
            </a:r>
          </a:p>
          <a:p>
            <a:pPr marL="342900" indent="-342900">
              <a:buFont typeface="Arial" panose="020B0604020202020204" pitchFamily="34" charset="0"/>
              <a:buChar char="•"/>
            </a:pPr>
            <a:r>
              <a:rPr lang="en-ZA" altLang="en-US" sz="2000" dirty="0"/>
              <a:t>Cross-multiply the fractions. </a:t>
            </a:r>
          </a:p>
          <a:p>
            <a:pPr marL="342900" indent="-342900">
              <a:buFont typeface="Arial" panose="020B0604020202020204" pitchFamily="34" charset="0"/>
              <a:buChar char="•"/>
            </a:pPr>
            <a:endParaRPr lang="en-ZA" altLang="en-US" sz="2000" i="1" dirty="0">
              <a:latin typeface="Times New Roman" panose="02020603050405020304" charset="0"/>
              <a:sym typeface="+mn-ea"/>
            </a:endParaRPr>
          </a:p>
          <a:p>
            <a:pPr marL="342900" indent="-342900">
              <a:buFont typeface="Arial" panose="020B0604020202020204" pitchFamily="34" charset="0"/>
              <a:buChar char="•"/>
            </a:pPr>
            <a:endParaRPr lang="en-ZA" altLang="en-US" sz="2000" i="1" dirty="0">
              <a:latin typeface="Times New Roman" panose="02020603050405020304" charset="0"/>
              <a:sym typeface="+mn-ea"/>
            </a:endParaRPr>
          </a:p>
          <a:p>
            <a:pPr marL="342900" indent="-342900">
              <a:buFont typeface="Arial" panose="020B0604020202020204" pitchFamily="34" charset="0"/>
              <a:buChar char="•"/>
            </a:pPr>
            <a:endParaRPr lang="en-ZA" altLang="en-US" sz="2000" i="1" dirty="0">
              <a:latin typeface="Times New Roman" panose="02020603050405020304" charset="0"/>
              <a:sym typeface="+mn-ea"/>
            </a:endParaRPr>
          </a:p>
          <a:p>
            <a:pPr marL="342900" indent="-342900">
              <a:buFont typeface="Arial" panose="020B0604020202020204" pitchFamily="34" charset="0"/>
              <a:buChar char="•"/>
            </a:pPr>
            <a:endParaRPr lang="en-ZA" altLang="en-US" sz="2000" i="1" dirty="0" smtClean="0">
              <a:latin typeface="Times New Roman" panose="02020603050405020304" charset="0"/>
              <a:sym typeface="+mn-ea"/>
            </a:endParaRPr>
          </a:p>
          <a:p>
            <a:pPr marL="342900" indent="-342900">
              <a:buFont typeface="Arial" panose="020B0604020202020204" pitchFamily="34" charset="0"/>
              <a:buChar char="•"/>
            </a:pPr>
            <a:endParaRPr lang="en-ZA" altLang="en-US" sz="2000" i="1" dirty="0">
              <a:latin typeface="Times New Roman" panose="02020603050405020304" charset="0"/>
              <a:sym typeface="+mn-ea"/>
            </a:endParaRPr>
          </a:p>
          <a:p>
            <a:pPr marL="342900" indent="-342900">
              <a:buFont typeface="Arial" panose="020B0604020202020204" pitchFamily="34" charset="0"/>
              <a:buChar char="•"/>
            </a:pPr>
            <a:r>
              <a:rPr lang="en-ZA" altLang="en-US" sz="2000" dirty="0"/>
              <a:t>Solve for </a:t>
            </a:r>
            <a:r>
              <a:rPr lang="en-ZA" altLang="en-US" sz="2000" i="1" dirty="0">
                <a:latin typeface="Times New Roman" panose="02020603050405020304" charset="0"/>
                <a:sym typeface="+mn-ea"/>
              </a:rPr>
              <a:t>x</a:t>
            </a:r>
            <a:r>
              <a:rPr lang="en-ZA" altLang="en-US" sz="2000" dirty="0"/>
              <a:t> : </a:t>
            </a:r>
          </a:p>
          <a:p>
            <a:pPr marL="342900" indent="-342900">
              <a:buFont typeface="Arial" panose="020B0604020202020204" pitchFamily="34" charset="0"/>
              <a:buChar char="•"/>
            </a:pPr>
            <a:endParaRPr lang="en-ZA" altLang="en-US" sz="2000" dirty="0"/>
          </a:p>
        </p:txBody>
      </p:sp>
      <p:graphicFrame>
        <p:nvGraphicFramePr>
          <p:cNvPr id="31" name="Object 30"/>
          <p:cNvGraphicFramePr/>
          <p:nvPr/>
        </p:nvGraphicFramePr>
        <p:xfrm>
          <a:off x="1929432" y="2177342"/>
          <a:ext cx="1662052" cy="674394"/>
        </p:xfrm>
        <a:graphic>
          <a:graphicData uri="http://schemas.openxmlformats.org/presentationml/2006/ole">
            <mc:AlternateContent xmlns:mc="http://schemas.openxmlformats.org/markup-compatibility/2006">
              <mc:Choice xmlns:v="urn:schemas-microsoft-com:vml" Requires="v">
                <p:oleObj spid="_x0000_s1574" name="Equation" r:id="rId4" imgW="24079200" imgH="9448800" progId="Equation.3">
                  <p:embed/>
                </p:oleObj>
              </mc:Choice>
              <mc:Fallback>
                <p:oleObj name="Equation" r:id="rId4" imgW="24079200" imgH="9448800" progId="Equation.3">
                  <p:embed/>
                  <p:pic>
                    <p:nvPicPr>
                      <p:cNvPr id="0" name="Object 8"/>
                      <p:cNvPicPr/>
                      <p:nvPr/>
                    </p:nvPicPr>
                    <p:blipFill>
                      <a:blip r:embed="rId5"/>
                      <a:stretch>
                        <a:fillRect/>
                      </a:stretch>
                    </p:blipFill>
                    <p:spPr>
                      <a:xfrm>
                        <a:off x="1929432" y="2177342"/>
                        <a:ext cx="1662052" cy="674394"/>
                      </a:xfrm>
                      <a:prstGeom prst="rect">
                        <a:avLst/>
                      </a:prstGeom>
                    </p:spPr>
                  </p:pic>
                </p:oleObj>
              </mc:Fallback>
            </mc:AlternateContent>
          </a:graphicData>
        </a:graphic>
      </p:graphicFrame>
      <p:graphicFrame>
        <p:nvGraphicFramePr>
          <p:cNvPr id="32" name="Object 31"/>
          <p:cNvGraphicFramePr/>
          <p:nvPr/>
        </p:nvGraphicFramePr>
        <p:xfrm>
          <a:off x="4578296" y="2177049"/>
          <a:ext cx="882650" cy="674687"/>
        </p:xfrm>
        <a:graphic>
          <a:graphicData uri="http://schemas.openxmlformats.org/presentationml/2006/ole">
            <mc:AlternateContent xmlns:mc="http://schemas.openxmlformats.org/markup-compatibility/2006">
              <mc:Choice xmlns:v="urn:schemas-microsoft-com:vml" Requires="v">
                <p:oleObj spid="_x0000_s1575" name="Equation" r:id="rId6" imgW="12801600" imgH="9448800" progId="Equation.3">
                  <p:embed/>
                </p:oleObj>
              </mc:Choice>
              <mc:Fallback>
                <p:oleObj name="Equation" r:id="rId6" imgW="12801600" imgH="9448800" progId="Equation.3">
                  <p:embed/>
                  <p:pic>
                    <p:nvPicPr>
                      <p:cNvPr id="0" name="Object 9"/>
                      <p:cNvPicPr/>
                      <p:nvPr/>
                    </p:nvPicPr>
                    <p:blipFill>
                      <a:blip r:embed="rId7"/>
                      <a:stretch>
                        <a:fillRect/>
                      </a:stretch>
                    </p:blipFill>
                    <p:spPr>
                      <a:xfrm>
                        <a:off x="4578296" y="2177049"/>
                        <a:ext cx="882650" cy="674687"/>
                      </a:xfrm>
                      <a:prstGeom prst="rect">
                        <a:avLst/>
                      </a:prstGeom>
                    </p:spPr>
                  </p:pic>
                </p:oleObj>
              </mc:Fallback>
            </mc:AlternateContent>
          </a:graphicData>
        </a:graphic>
      </p:graphicFrame>
      <p:grpSp>
        <p:nvGrpSpPr>
          <p:cNvPr id="33" name="Group 32"/>
          <p:cNvGrpSpPr/>
          <p:nvPr/>
        </p:nvGrpSpPr>
        <p:grpSpPr>
          <a:xfrm>
            <a:off x="3232150" y="4871085"/>
            <a:ext cx="1797050" cy="646430"/>
            <a:chOff x="2438400" y="5070900"/>
            <a:chExt cx="1638300" cy="646153"/>
          </a:xfrm>
        </p:grpSpPr>
        <p:graphicFrame>
          <p:nvGraphicFramePr>
            <p:cNvPr id="34" name="Object 33"/>
            <p:cNvGraphicFramePr/>
            <p:nvPr/>
          </p:nvGraphicFramePr>
          <p:xfrm>
            <a:off x="2438400" y="5070900"/>
            <a:ext cx="1638300" cy="304800"/>
          </p:xfrm>
          <a:graphic>
            <a:graphicData uri="http://schemas.openxmlformats.org/presentationml/2006/ole">
              <mc:AlternateContent xmlns:mc="http://schemas.openxmlformats.org/markup-compatibility/2006">
                <mc:Choice xmlns:v="urn:schemas-microsoft-com:vml" Requires="v">
                  <p:oleObj spid="_x0000_s1576" name="Equation" r:id="rId8" imgW="23774400" imgH="4267200" progId="Equation.3">
                    <p:embed/>
                  </p:oleObj>
                </mc:Choice>
                <mc:Fallback>
                  <p:oleObj name="Equation" r:id="rId8" imgW="23774400" imgH="4267200" progId="Equation.3">
                    <p:embed/>
                    <p:pic>
                      <p:nvPicPr>
                        <p:cNvPr id="0" name="Object 11"/>
                        <p:cNvPicPr/>
                        <p:nvPr/>
                      </p:nvPicPr>
                      <p:blipFill>
                        <a:blip r:embed="rId9"/>
                        <a:stretch>
                          <a:fillRect/>
                        </a:stretch>
                      </p:blipFill>
                      <p:spPr>
                        <a:xfrm>
                          <a:off x="2438400" y="5070900"/>
                          <a:ext cx="1638300" cy="304800"/>
                        </a:xfrm>
                        <a:prstGeom prst="rect">
                          <a:avLst/>
                        </a:prstGeom>
                      </p:spPr>
                    </p:pic>
                  </p:oleObj>
                </mc:Fallback>
              </mc:AlternateContent>
            </a:graphicData>
          </a:graphic>
        </p:graphicFrame>
        <p:graphicFrame>
          <p:nvGraphicFramePr>
            <p:cNvPr id="35" name="Object 34"/>
            <p:cNvGraphicFramePr/>
            <p:nvPr/>
          </p:nvGraphicFramePr>
          <p:xfrm>
            <a:off x="2900362" y="5412253"/>
            <a:ext cx="714375" cy="304800"/>
          </p:xfrm>
          <a:graphic>
            <a:graphicData uri="http://schemas.openxmlformats.org/presentationml/2006/ole">
              <mc:AlternateContent xmlns:mc="http://schemas.openxmlformats.org/markup-compatibility/2006">
                <mc:Choice xmlns:v="urn:schemas-microsoft-com:vml" Requires="v">
                  <p:oleObj spid="_x0000_s1577" name="Equation" r:id="rId10" imgW="10363200" imgH="4267200" progId="Equation.3">
                    <p:embed/>
                  </p:oleObj>
                </mc:Choice>
                <mc:Fallback>
                  <p:oleObj name="Equation" r:id="rId10" imgW="10363200" imgH="4267200" progId="Equation.3">
                    <p:embed/>
                    <p:pic>
                      <p:nvPicPr>
                        <p:cNvPr id="0" name="Object 12"/>
                        <p:cNvPicPr/>
                        <p:nvPr/>
                      </p:nvPicPr>
                      <p:blipFill>
                        <a:blip r:embed="rId11"/>
                        <a:stretch>
                          <a:fillRect/>
                        </a:stretch>
                      </p:blipFill>
                      <p:spPr>
                        <a:xfrm>
                          <a:off x="2900362" y="5412253"/>
                          <a:ext cx="714375" cy="304800"/>
                        </a:xfrm>
                        <a:prstGeom prst="rect">
                          <a:avLst/>
                        </a:prstGeom>
                      </p:spPr>
                    </p:pic>
                  </p:oleObj>
                </mc:Fallback>
              </mc:AlternateContent>
            </a:graphicData>
          </a:graphic>
        </p:graphicFrame>
      </p:grpSp>
      <p:graphicFrame>
        <p:nvGraphicFramePr>
          <p:cNvPr id="36" name="Object 35"/>
          <p:cNvGraphicFramePr/>
          <p:nvPr/>
        </p:nvGraphicFramePr>
        <p:xfrm>
          <a:off x="2100119" y="3343595"/>
          <a:ext cx="882650" cy="674687"/>
        </p:xfrm>
        <a:graphic>
          <a:graphicData uri="http://schemas.openxmlformats.org/presentationml/2006/ole">
            <mc:AlternateContent xmlns:mc="http://schemas.openxmlformats.org/markup-compatibility/2006">
              <mc:Choice xmlns:v="urn:schemas-microsoft-com:vml" Requires="v">
                <p:oleObj spid="_x0000_s1578" name="Equation" r:id="rId12" imgW="12801600" imgH="9448800" progId="Equation.3">
                  <p:embed/>
                </p:oleObj>
              </mc:Choice>
              <mc:Fallback>
                <p:oleObj name="Equation" r:id="rId12" imgW="12801600" imgH="9448800" progId="Equation.3">
                  <p:embed/>
                  <p:pic>
                    <p:nvPicPr>
                      <p:cNvPr id="0" name="Object 14"/>
                      <p:cNvPicPr/>
                      <p:nvPr/>
                    </p:nvPicPr>
                    <p:blipFill>
                      <a:blip r:embed="rId7"/>
                      <a:stretch>
                        <a:fillRect/>
                      </a:stretch>
                    </p:blipFill>
                    <p:spPr>
                      <a:xfrm>
                        <a:off x="2100119" y="3343595"/>
                        <a:ext cx="882650" cy="674687"/>
                      </a:xfrm>
                      <a:prstGeom prst="rect">
                        <a:avLst/>
                      </a:prstGeom>
                    </p:spPr>
                  </p:pic>
                </p:oleObj>
              </mc:Fallback>
            </mc:AlternateContent>
          </a:graphicData>
        </a:graphic>
      </p:graphicFrame>
      <p:grpSp>
        <p:nvGrpSpPr>
          <p:cNvPr id="37" name="Group 36"/>
          <p:cNvGrpSpPr/>
          <p:nvPr/>
        </p:nvGrpSpPr>
        <p:grpSpPr>
          <a:xfrm>
            <a:off x="1857375" y="4098290"/>
            <a:ext cx="1732915" cy="645795"/>
            <a:chOff x="2531765" y="5070419"/>
            <a:chExt cx="1449388" cy="646112"/>
          </a:xfrm>
        </p:grpSpPr>
        <p:graphicFrame>
          <p:nvGraphicFramePr>
            <p:cNvPr id="38" name="Object 37"/>
            <p:cNvGraphicFramePr/>
            <p:nvPr/>
          </p:nvGraphicFramePr>
          <p:xfrm>
            <a:off x="2531765" y="5070419"/>
            <a:ext cx="1449388" cy="304800"/>
          </p:xfrm>
          <a:graphic>
            <a:graphicData uri="http://schemas.openxmlformats.org/presentationml/2006/ole">
              <mc:AlternateContent xmlns:mc="http://schemas.openxmlformats.org/markup-compatibility/2006">
                <mc:Choice xmlns:v="urn:schemas-microsoft-com:vml" Requires="v">
                  <p:oleObj spid="_x0000_s1579" name="Equation" r:id="rId13" imgW="21031200" imgH="4267200" progId="Equation.3">
                    <p:embed/>
                  </p:oleObj>
                </mc:Choice>
                <mc:Fallback>
                  <p:oleObj name="Equation" r:id="rId13" imgW="21031200" imgH="4267200" progId="Equation.3">
                    <p:embed/>
                    <p:pic>
                      <p:nvPicPr>
                        <p:cNvPr id="0" name="Object 22"/>
                        <p:cNvPicPr/>
                        <p:nvPr/>
                      </p:nvPicPr>
                      <p:blipFill>
                        <a:blip r:embed="rId14"/>
                        <a:stretch>
                          <a:fillRect/>
                        </a:stretch>
                      </p:blipFill>
                      <p:spPr>
                        <a:xfrm>
                          <a:off x="2531765" y="5070419"/>
                          <a:ext cx="1449388" cy="304800"/>
                        </a:xfrm>
                        <a:prstGeom prst="rect">
                          <a:avLst/>
                        </a:prstGeom>
                      </p:spPr>
                    </p:pic>
                  </p:oleObj>
                </mc:Fallback>
              </mc:AlternateContent>
            </a:graphicData>
          </a:graphic>
        </p:graphicFrame>
        <p:graphicFrame>
          <p:nvGraphicFramePr>
            <p:cNvPr id="39" name="Object 38"/>
            <p:cNvGraphicFramePr/>
            <p:nvPr/>
          </p:nvGraphicFramePr>
          <p:xfrm>
            <a:off x="2774653" y="5411731"/>
            <a:ext cx="965200" cy="304800"/>
          </p:xfrm>
          <a:graphic>
            <a:graphicData uri="http://schemas.openxmlformats.org/presentationml/2006/ole">
              <mc:AlternateContent xmlns:mc="http://schemas.openxmlformats.org/markup-compatibility/2006">
                <mc:Choice xmlns:v="urn:schemas-microsoft-com:vml" Requires="v">
                  <p:oleObj spid="_x0000_s1580" name="Equation" r:id="rId15" imgW="14020800" imgH="4267200" progId="Equation.3">
                    <p:embed/>
                  </p:oleObj>
                </mc:Choice>
                <mc:Fallback>
                  <p:oleObj name="Equation" r:id="rId15" imgW="14020800" imgH="4267200" progId="Equation.3">
                    <p:embed/>
                    <p:pic>
                      <p:nvPicPr>
                        <p:cNvPr id="0" name="Object 23"/>
                        <p:cNvPicPr/>
                        <p:nvPr/>
                      </p:nvPicPr>
                      <p:blipFill>
                        <a:blip r:embed="rId16"/>
                        <a:stretch>
                          <a:fillRect/>
                        </a:stretch>
                      </p:blipFill>
                      <p:spPr>
                        <a:xfrm>
                          <a:off x="2774653" y="5411731"/>
                          <a:ext cx="965200" cy="304800"/>
                        </a:xfrm>
                        <a:prstGeom prst="rect">
                          <a:avLst/>
                        </a:prstGeom>
                      </p:spPr>
                    </p:pic>
                  </p:oleObj>
                </mc:Fallback>
              </mc:AlternateContent>
            </a:graphicData>
          </a:graphic>
        </p:graphicFrame>
      </p:grpSp>
      <p:cxnSp>
        <p:nvCxnSpPr>
          <p:cNvPr id="40" name="Straight Arrow Connector 39"/>
          <p:cNvCxnSpPr/>
          <p:nvPr/>
        </p:nvCxnSpPr>
        <p:spPr>
          <a:xfrm flipV="1">
            <a:off x="2467159" y="3606942"/>
            <a:ext cx="293299" cy="224287"/>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2467158" y="3606941"/>
            <a:ext cx="293299" cy="224287"/>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xEl>
                                              <p:pRg st="3" end="3"/>
                                            </p:txEl>
                                          </p:spTgt>
                                        </p:tgtEl>
                                        <p:attrNameLst>
                                          <p:attrName>style.visibility</p:attrName>
                                        </p:attrNameLst>
                                      </p:cBhvr>
                                      <p:to>
                                        <p:strVal val="visible"/>
                                      </p:to>
                                    </p:set>
                                    <p:animEffect transition="in" filter="fade">
                                      <p:cBhvr>
                                        <p:cTn id="18" dur="500"/>
                                        <p:tgtEl>
                                          <p:spTgt spid="3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right)">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xEl>
                                              <p:pRg st="9" end="9"/>
                                            </p:txEl>
                                          </p:spTgt>
                                        </p:tgtEl>
                                        <p:attrNameLst>
                                          <p:attrName>style.visibility</p:attrName>
                                        </p:attrNameLst>
                                      </p:cBhvr>
                                      <p:to>
                                        <p:strVal val="visible"/>
                                      </p:to>
                                    </p:set>
                                    <p:animEffect transition="in" filter="fade">
                                      <p:cBhvr>
                                        <p:cTn id="41" dur="500"/>
                                        <p:tgtEl>
                                          <p:spTgt spid="30">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4.4 page </a:t>
            </a:r>
            <a:r>
              <a:rPr lang="en-ZA" altLang="en-US" dirty="0" smtClean="0">
                <a:sym typeface="+mn-ea"/>
              </a:rPr>
              <a:t>68</a:t>
            </a:r>
            <a:endParaRPr lang="en-ZA" dirty="0"/>
          </a:p>
        </p:txBody>
      </p:sp>
      <p:sp>
        <p:nvSpPr>
          <p:cNvPr id="19" name="Rectangle 18"/>
          <p:cNvSpPr/>
          <p:nvPr/>
        </p:nvSpPr>
        <p:spPr>
          <a:xfrm>
            <a:off x="863600" y="1397054"/>
            <a:ext cx="7198724" cy="430048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0" name="Group 19"/>
          <p:cNvGrpSpPr>
            <a:grpSpLocks noChangeAspect="1"/>
          </p:cNvGrpSpPr>
          <p:nvPr/>
        </p:nvGrpSpPr>
        <p:grpSpPr>
          <a:xfrm>
            <a:off x="348042" y="1486503"/>
            <a:ext cx="1031115" cy="957600"/>
            <a:chOff x="352501" y="1521403"/>
            <a:chExt cx="1525437" cy="1416679"/>
          </a:xfrm>
        </p:grpSpPr>
        <p:sp>
          <p:nvSpPr>
            <p:cNvPr id="21" name="Rectangle 2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43" name="TextBox 42"/>
          <p:cNvSpPr txBox="1"/>
          <p:nvPr/>
        </p:nvSpPr>
        <p:spPr>
          <a:xfrm>
            <a:off x="1565530" y="1724148"/>
            <a:ext cx="6232750" cy="3847207"/>
          </a:xfrm>
          <a:prstGeom prst="rect">
            <a:avLst/>
          </a:prstGeom>
          <a:noFill/>
        </p:spPr>
        <p:txBody>
          <a:bodyPr wrap="square" rtlCol="0">
            <a:spAutoFit/>
          </a:bodyPr>
          <a:lstStyle/>
          <a:p>
            <a:r>
              <a:rPr lang="en-ZA" altLang="en-US" sz="2000" dirty="0" smtClean="0"/>
              <a:t>Check</a:t>
            </a:r>
            <a:r>
              <a:rPr lang="en-ZA" altLang="en-US" sz="2000" dirty="0"/>
              <a:t>:</a:t>
            </a:r>
          </a:p>
          <a:p>
            <a:pPr marL="342900" indent="-342900">
              <a:buFont typeface="Arial" panose="020B0604020202020204" pitchFamily="34" charset="0"/>
              <a:buChar char="•"/>
            </a:pPr>
            <a:r>
              <a:rPr lang="en-ZA" altLang="en-US" sz="2000" dirty="0"/>
              <a:t>The answer should simplify to the known ratio. </a:t>
            </a:r>
            <a:r>
              <a:rPr lang="en-ZA" altLang="en-US" sz="3200" dirty="0"/>
              <a:t>		    </a:t>
            </a:r>
          </a:p>
          <a:p>
            <a:pPr marL="342900" indent="-342900">
              <a:buFont typeface="Arial" panose="020B0604020202020204" pitchFamily="34" charset="0"/>
              <a:buChar char="•"/>
            </a:pPr>
            <a:r>
              <a:rPr lang="en-ZA" altLang="en-US" sz="2000" dirty="0"/>
              <a:t>Replace </a:t>
            </a:r>
            <a:r>
              <a:rPr lang="en-ZA" altLang="en-US" sz="2000" i="1" dirty="0">
                <a:latin typeface="Times New Roman" panose="02020603050405020304" charset="0"/>
                <a:sym typeface="+mn-ea"/>
              </a:rPr>
              <a:t>x</a:t>
            </a:r>
            <a:r>
              <a:rPr lang="en-ZA" altLang="en-US" sz="2000" dirty="0">
                <a:sym typeface="+mn-ea"/>
              </a:rPr>
              <a:t> </a:t>
            </a:r>
            <a:r>
              <a:rPr lang="en-ZA" altLang="en-US" sz="2000" dirty="0"/>
              <a:t>with 90 in </a:t>
            </a:r>
            <a:r>
              <a:rPr lang="en-ZA" altLang="en-US" sz="2000" i="1" dirty="0">
                <a:latin typeface="Times New Roman" panose="02020603050405020304" charset="0"/>
                <a:sym typeface="+mn-ea"/>
              </a:rPr>
              <a:t>x</a:t>
            </a:r>
            <a:r>
              <a:rPr lang="en-ZA" altLang="en-US" sz="2000" dirty="0">
                <a:sym typeface="+mn-ea"/>
              </a:rPr>
              <a:t> </a:t>
            </a:r>
            <a:r>
              <a:rPr lang="en-ZA" altLang="en-US" sz="2000" dirty="0"/>
              <a:t>: 120</a:t>
            </a:r>
          </a:p>
          <a:p>
            <a:pPr marL="342900" indent="-342900">
              <a:buFont typeface="Arial" panose="020B0604020202020204" pitchFamily="34" charset="0"/>
              <a:buChar char="•"/>
            </a:pPr>
            <a:endParaRPr lang="en-ZA" altLang="en-US" sz="2000" i="1" dirty="0" smtClean="0">
              <a:latin typeface="Times New Roman" panose="02020603050405020304" charset="0"/>
              <a:sym typeface="+mn-ea"/>
            </a:endParaRPr>
          </a:p>
          <a:p>
            <a:pPr marL="342900" indent="-342900">
              <a:buFont typeface="Arial" panose="020B0604020202020204" pitchFamily="34" charset="0"/>
              <a:buChar char="•"/>
            </a:pPr>
            <a:endParaRPr lang="en-ZA" altLang="en-US" sz="2000" i="1" dirty="0">
              <a:latin typeface="Times New Roman" panose="02020603050405020304" charset="0"/>
              <a:sym typeface="+mn-ea"/>
            </a:endParaRPr>
          </a:p>
          <a:p>
            <a:pPr marL="342900" indent="-342900">
              <a:buFont typeface="Arial" panose="020B0604020202020204" pitchFamily="34" charset="0"/>
              <a:buChar char="•"/>
            </a:pPr>
            <a:endParaRPr lang="en-ZA" altLang="en-US" sz="2000" i="1" dirty="0" smtClean="0">
              <a:latin typeface="Times New Roman" panose="02020603050405020304" charset="0"/>
              <a:sym typeface="+mn-ea"/>
            </a:endParaRPr>
          </a:p>
          <a:p>
            <a:pPr marL="342900" indent="-342900">
              <a:buFont typeface="Arial" panose="020B0604020202020204" pitchFamily="34" charset="0"/>
              <a:buChar char="•"/>
            </a:pPr>
            <a:endParaRPr lang="en-ZA" altLang="en-US" sz="2000" i="1" dirty="0">
              <a:latin typeface="Times New Roman" panose="02020603050405020304" charset="0"/>
              <a:sym typeface="+mn-ea"/>
            </a:endParaRPr>
          </a:p>
          <a:p>
            <a:endParaRPr lang="en-ZA" altLang="en-US" sz="2000" i="1" dirty="0">
              <a:latin typeface="Times New Roman" panose="02020603050405020304" charset="0"/>
              <a:sym typeface="+mn-ea"/>
            </a:endParaRPr>
          </a:p>
          <a:p>
            <a:endParaRPr lang="en-ZA" altLang="en-US" sz="2000" i="1" dirty="0">
              <a:latin typeface="Times New Roman" panose="02020603050405020304" charset="0"/>
              <a:sym typeface="+mn-ea"/>
            </a:endParaRPr>
          </a:p>
          <a:p>
            <a:pPr marL="342900" indent="-342900">
              <a:buFont typeface="Arial" panose="020B0604020202020204" pitchFamily="34" charset="0"/>
              <a:buChar char="•"/>
            </a:pPr>
            <a:r>
              <a:rPr lang="en-ZA" altLang="en-US" sz="2000" dirty="0">
                <a:sym typeface="+mn-ea"/>
              </a:rPr>
              <a:t>There are 90 red sweets in the second </a:t>
            </a:r>
            <a:r>
              <a:rPr lang="en-ZA" altLang="en-US" sz="2000" dirty="0" smtClean="0">
                <a:sym typeface="+mn-ea"/>
              </a:rPr>
              <a:t>bag</a:t>
            </a:r>
            <a:endParaRPr lang="en-ZA" altLang="en-US" sz="2000" dirty="0">
              <a:sym typeface="+mn-ea"/>
            </a:endParaRPr>
          </a:p>
        </p:txBody>
      </p:sp>
      <p:sp>
        <p:nvSpPr>
          <p:cNvPr id="44" name="TextBox 43"/>
          <p:cNvSpPr txBox="1"/>
          <p:nvPr/>
        </p:nvSpPr>
        <p:spPr>
          <a:xfrm>
            <a:off x="2882971" y="3595713"/>
            <a:ext cx="1184940" cy="461665"/>
          </a:xfrm>
          <a:prstGeom prst="rect">
            <a:avLst/>
          </a:prstGeom>
          <a:noFill/>
        </p:spPr>
        <p:txBody>
          <a:bodyPr wrap="none" rtlCol="0">
            <a:spAutoFit/>
          </a:bodyPr>
          <a:lstStyle/>
          <a:p>
            <a:r>
              <a:rPr lang="en-ZA" sz="2400" b="1" dirty="0" smtClean="0">
                <a:solidFill>
                  <a:schemeClr val="bg1"/>
                </a:solidFill>
              </a:rPr>
              <a:t>90 : 120</a:t>
            </a:r>
            <a:endParaRPr lang="en-ZA" sz="2400" b="1" dirty="0">
              <a:solidFill>
                <a:schemeClr val="bg1"/>
              </a:solidFill>
            </a:endParaRPr>
          </a:p>
        </p:txBody>
      </p:sp>
      <p:sp>
        <p:nvSpPr>
          <p:cNvPr id="45" name="TextBox 44"/>
          <p:cNvSpPr txBox="1"/>
          <p:nvPr/>
        </p:nvSpPr>
        <p:spPr>
          <a:xfrm>
            <a:off x="3083093" y="4418433"/>
            <a:ext cx="718466" cy="461665"/>
          </a:xfrm>
          <a:prstGeom prst="rect">
            <a:avLst/>
          </a:prstGeom>
          <a:noFill/>
        </p:spPr>
        <p:txBody>
          <a:bodyPr wrap="none" rtlCol="0">
            <a:spAutoFit/>
          </a:bodyPr>
          <a:lstStyle/>
          <a:p>
            <a:r>
              <a:rPr lang="en-ZA" sz="2400" b="1" dirty="0">
                <a:solidFill>
                  <a:schemeClr val="bg1"/>
                </a:solidFill>
              </a:rPr>
              <a:t>3</a:t>
            </a:r>
            <a:r>
              <a:rPr lang="en-ZA" sz="2400" b="1" dirty="0" smtClean="0">
                <a:solidFill>
                  <a:schemeClr val="bg1"/>
                </a:solidFill>
              </a:rPr>
              <a:t> : 4</a:t>
            </a:r>
            <a:endParaRPr lang="en-ZA" sz="2400" b="1" dirty="0">
              <a:solidFill>
                <a:schemeClr val="bg1"/>
              </a:solidFill>
            </a:endParaRPr>
          </a:p>
        </p:txBody>
      </p:sp>
      <p:sp>
        <p:nvSpPr>
          <p:cNvPr id="46" name="TextBox 45"/>
          <p:cNvSpPr txBox="1"/>
          <p:nvPr/>
        </p:nvSpPr>
        <p:spPr>
          <a:xfrm>
            <a:off x="1992722" y="4031962"/>
            <a:ext cx="712470" cy="460375"/>
          </a:xfrm>
          <a:prstGeom prst="rect">
            <a:avLst/>
          </a:prstGeom>
          <a:noFill/>
        </p:spPr>
        <p:txBody>
          <a:bodyPr wrap="none" rtlCol="0">
            <a:spAutoFit/>
          </a:bodyPr>
          <a:lstStyle/>
          <a:p>
            <a:r>
              <a:rPr lang="en-ZA" sz="2400" dirty="0" smtClean="0">
                <a:solidFill>
                  <a:schemeClr val="bg1"/>
                </a:solidFill>
              </a:rPr>
              <a:t>÷ 30</a:t>
            </a:r>
            <a:endParaRPr lang="en-ZA" sz="2400" dirty="0">
              <a:solidFill>
                <a:schemeClr val="bg1"/>
              </a:solidFill>
            </a:endParaRPr>
          </a:p>
        </p:txBody>
      </p:sp>
      <p:sp>
        <p:nvSpPr>
          <p:cNvPr id="47" name="TextBox 46"/>
          <p:cNvSpPr txBox="1"/>
          <p:nvPr/>
        </p:nvSpPr>
        <p:spPr>
          <a:xfrm>
            <a:off x="4325549" y="3993526"/>
            <a:ext cx="712470" cy="460375"/>
          </a:xfrm>
          <a:prstGeom prst="rect">
            <a:avLst/>
          </a:prstGeom>
          <a:noFill/>
        </p:spPr>
        <p:txBody>
          <a:bodyPr wrap="none" rtlCol="0">
            <a:spAutoFit/>
          </a:bodyPr>
          <a:lstStyle/>
          <a:p>
            <a:r>
              <a:rPr lang="en-ZA" sz="2400" dirty="0" smtClean="0">
                <a:solidFill>
                  <a:schemeClr val="bg1"/>
                </a:solidFill>
              </a:rPr>
              <a:t>÷ 30</a:t>
            </a:r>
            <a:endParaRPr lang="en-ZA" sz="2400" dirty="0">
              <a:solidFill>
                <a:schemeClr val="bg1"/>
              </a:solidFill>
            </a:endParaRPr>
          </a:p>
        </p:txBody>
      </p:sp>
      <p:sp>
        <p:nvSpPr>
          <p:cNvPr id="48" name="Arc 47"/>
          <p:cNvSpPr/>
          <p:nvPr/>
        </p:nvSpPr>
        <p:spPr>
          <a:xfrm rot="3316782">
            <a:off x="3099891" y="3692510"/>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endParaRPr>
          </a:p>
        </p:txBody>
      </p:sp>
      <p:sp>
        <p:nvSpPr>
          <p:cNvPr id="49" name="Arc 48"/>
          <p:cNvSpPr/>
          <p:nvPr/>
        </p:nvSpPr>
        <p:spPr>
          <a:xfrm rot="18283218" flipH="1">
            <a:off x="2525073" y="3688953"/>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endParaRPr>
          </a:p>
        </p:txBody>
      </p:sp>
      <p:sp>
        <p:nvSpPr>
          <p:cNvPr id="14"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fade">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xEl>
                                              <p:pRg st="9" end="9"/>
                                            </p:txEl>
                                          </p:spTgt>
                                        </p:tgtEl>
                                        <p:attrNameLst>
                                          <p:attrName>style.visibility</p:attrName>
                                        </p:attrNameLst>
                                      </p:cBhvr>
                                      <p:to>
                                        <p:strVal val="visible"/>
                                      </p:to>
                                    </p:set>
                                    <p:animEffect transition="in" filter="fade">
                                      <p:cBhvr>
                                        <p:cTn id="52" dur="500"/>
                                        <p:tgtEl>
                                          <p:spTgt spid="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P spid="44" grpId="0"/>
      <p:bldP spid="45" grpId="0"/>
      <p:bldP spid="46" grpId="0"/>
      <p:bldP spid="47" grpId="0"/>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Scale ratios </a:t>
            </a:r>
            <a:endParaRPr lang="en-ZA" dirty="0"/>
          </a:p>
        </p:txBody>
      </p:sp>
      <p:sp>
        <p:nvSpPr>
          <p:cNvPr id="3" name="Content Placeholder 2"/>
          <p:cNvSpPr>
            <a:spLocks noGrp="1"/>
          </p:cNvSpPr>
          <p:nvPr>
            <p:ph idx="1"/>
          </p:nvPr>
        </p:nvSpPr>
        <p:spPr>
          <a:xfrm>
            <a:off x="399289" y="1491704"/>
            <a:ext cx="3508477" cy="4485323"/>
          </a:xfrm>
        </p:spPr>
        <p:txBody>
          <a:bodyPr/>
          <a:lstStyle/>
          <a:p>
            <a:r>
              <a:rPr lang="en-ZA" altLang="en-US" sz="2000" dirty="0"/>
              <a:t>A scale ratio on a drawing or map shows the ratio of the length on the drawing to the length in real life. </a:t>
            </a:r>
          </a:p>
          <a:p>
            <a:r>
              <a:rPr lang="en-ZA" altLang="en-US" sz="2000" dirty="0"/>
              <a:t>The wall in this plan is 4 cm long </a:t>
            </a:r>
            <a:r>
              <a:rPr lang="en-ZA" altLang="en-US" sz="2000" dirty="0" smtClean="0"/>
              <a:t>in </a:t>
            </a:r>
            <a:r>
              <a:rPr lang="en-ZA" altLang="en-US" sz="2000" dirty="0"/>
              <a:t>the drawing. </a:t>
            </a:r>
          </a:p>
          <a:p>
            <a:r>
              <a:rPr lang="en-ZA" altLang="en-US" sz="2000" dirty="0"/>
              <a:t>In real life, it is 400 cm, which is 4 m. </a:t>
            </a:r>
          </a:p>
          <a:p>
            <a:endParaRPr lang="en-ZA" altLang="en-US" sz="2000" dirty="0"/>
          </a:p>
          <a:p>
            <a:endParaRPr lang="en-ZA" sz="2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87" t="2996" r="3352" b="37210"/>
          <a:stretch>
            <a:fillRect/>
          </a:stretch>
        </p:blipFill>
        <p:spPr>
          <a:xfrm>
            <a:off x="3907766" y="1381320"/>
            <a:ext cx="4171308" cy="3741081"/>
          </a:xfrm>
          <a:prstGeom prst="rect">
            <a:avLst/>
          </a:prstGeom>
        </p:spPr>
      </p:pic>
      <p:sp>
        <p:nvSpPr>
          <p:cNvPr id="6"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Scale ratios </a:t>
            </a:r>
            <a:endParaRPr lang="en-ZA" dirty="0"/>
          </a:p>
        </p:txBody>
      </p:sp>
      <p:sp>
        <p:nvSpPr>
          <p:cNvPr id="3" name="Content Placeholder 2"/>
          <p:cNvSpPr>
            <a:spLocks noGrp="1"/>
          </p:cNvSpPr>
          <p:nvPr>
            <p:ph idx="1"/>
          </p:nvPr>
        </p:nvSpPr>
        <p:spPr>
          <a:xfrm>
            <a:off x="399289" y="1491704"/>
            <a:ext cx="7905751" cy="4485323"/>
          </a:xfrm>
        </p:spPr>
        <p:txBody>
          <a:bodyPr/>
          <a:lstStyle/>
          <a:p>
            <a:pPr marL="0" indent="0">
              <a:buNone/>
            </a:pPr>
            <a:r>
              <a:rPr lang="en-ZA" sz="2000" dirty="0"/>
              <a:t>Solve scale problems in the same way as ratio problems. </a:t>
            </a:r>
          </a:p>
          <a:p>
            <a:pPr marL="0" indent="0">
              <a:buNone/>
            </a:pPr>
            <a:endParaRPr lang="en-ZA" sz="2000" dirty="0"/>
          </a:p>
          <a:p>
            <a:endParaRPr lang="en-ZA" sz="2000" dirty="0"/>
          </a:p>
        </p:txBody>
      </p:sp>
      <p:sp>
        <p:nvSpPr>
          <p:cNvPr id="5" name="Rectangle 4"/>
          <p:cNvSpPr/>
          <p:nvPr/>
        </p:nvSpPr>
        <p:spPr>
          <a:xfrm>
            <a:off x="488086" y="2276116"/>
            <a:ext cx="7154918" cy="1462055"/>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6" name="Content Placeholder 2"/>
          <p:cNvSpPr txBox="1"/>
          <p:nvPr/>
        </p:nvSpPr>
        <p:spPr>
          <a:xfrm>
            <a:off x="827677" y="2068216"/>
            <a:ext cx="65606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Tip:</a:t>
            </a:r>
            <a:endParaRPr lang="en-GB" sz="2000" b="1" i="1" dirty="0">
              <a:solidFill>
                <a:srgbClr val="9CCB45"/>
              </a:solidFill>
            </a:endParaRPr>
          </a:p>
        </p:txBody>
      </p:sp>
      <p:sp>
        <p:nvSpPr>
          <p:cNvPr id="7" name="Content Placeholder 2"/>
          <p:cNvSpPr>
            <a:spLocks noGrp="1"/>
          </p:cNvSpPr>
          <p:nvPr/>
        </p:nvSpPr>
        <p:spPr>
          <a:xfrm>
            <a:off x="584619" y="2499665"/>
            <a:ext cx="6920362" cy="112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800" dirty="0"/>
              <a:t>It is convenient to use centimetres when we work with scale plans. </a:t>
            </a:r>
          </a:p>
          <a:p>
            <a:r>
              <a:rPr lang="en-ZA" sz="1800" dirty="0"/>
              <a:t>We usually convert real-life measurement to metres.</a:t>
            </a:r>
          </a:p>
          <a:p>
            <a:r>
              <a:rPr lang="en-ZA" sz="1800" dirty="0"/>
              <a:t>100 cm = 1 m</a:t>
            </a:r>
          </a:p>
        </p:txBody>
      </p:sp>
      <p:sp>
        <p:nvSpPr>
          <p:cNvPr id="8"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4.5 page </a:t>
            </a:r>
            <a:r>
              <a:rPr lang="en-ZA" dirty="0" smtClean="0">
                <a:sym typeface="+mn-ea"/>
              </a:rPr>
              <a:t>70</a:t>
            </a:r>
            <a:endParaRPr lang="en-ZA" dirty="0"/>
          </a:p>
        </p:txBody>
      </p:sp>
      <p:grpSp>
        <p:nvGrpSpPr>
          <p:cNvPr id="7" name="Group 6"/>
          <p:cNvGrpSpPr/>
          <p:nvPr/>
        </p:nvGrpSpPr>
        <p:grpSpPr>
          <a:xfrm>
            <a:off x="863600" y="1466862"/>
            <a:ext cx="7198724" cy="4230676"/>
            <a:chOff x="863600" y="2622795"/>
            <a:chExt cx="7198724" cy="4230676"/>
          </a:xfrm>
        </p:grpSpPr>
        <p:sp>
          <p:nvSpPr>
            <p:cNvPr id="8" name="Rectangle 7"/>
            <p:cNvSpPr/>
            <p:nvPr/>
          </p:nvSpPr>
          <p:spPr>
            <a:xfrm>
              <a:off x="863600" y="2622795"/>
              <a:ext cx="7198724" cy="423067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522854" y="3043987"/>
              <a:ext cx="6353064" cy="3261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lphaLcParenR"/>
              </a:pPr>
              <a:r>
                <a:rPr lang="en-ZA" sz="2000" b="1" dirty="0"/>
                <a:t>The wall of a room has a length of 3,5 m. How long would this be on a scale drawing if the scale ratio is </a:t>
              </a:r>
              <a:r>
                <a:rPr lang="en-ZA" sz="2000" b="1" dirty="0" smtClean="0"/>
                <a:t>   1 </a:t>
              </a:r>
              <a:r>
                <a:rPr lang="en-ZA" sz="2000" b="1" dirty="0"/>
                <a:t>: 100?</a:t>
              </a:r>
            </a:p>
            <a:p>
              <a:pPr marL="0" indent="0">
                <a:buNone/>
              </a:pPr>
              <a:endParaRPr lang="en-ZA" sz="2000" b="1" dirty="0"/>
            </a:p>
            <a:p>
              <a:pPr marL="457200" indent="-457200">
                <a:buAutoNum type="alphaLcParenR" startAt="2"/>
              </a:pPr>
              <a:r>
                <a:rPr lang="en-ZA" sz="2000" b="1" dirty="0"/>
                <a:t>The scale of a house plan is written as the ratio 1 : 75.      What are the actual measurements of</a:t>
              </a:r>
            </a:p>
            <a:p>
              <a:pPr marL="0" indent="0">
                <a:buNone/>
              </a:pPr>
              <a:r>
                <a:rPr lang="en-ZA" sz="2000" b="1" dirty="0"/>
                <a:t>	</a:t>
              </a:r>
              <a:r>
                <a:rPr lang="en-ZA" sz="2000" b="1" dirty="0" err="1"/>
                <a:t>i</a:t>
              </a:r>
              <a:r>
                <a:rPr lang="en-ZA" sz="2000" b="1" dirty="0"/>
                <a:t>)   a wall of length 3 cm on the plan</a:t>
              </a:r>
            </a:p>
            <a:p>
              <a:pPr marL="0" indent="0">
                <a:buNone/>
              </a:pPr>
              <a:r>
                <a:rPr lang="en-ZA" sz="2000" b="1" dirty="0"/>
                <a:t>	ii)  a window 2 cm long on the plan</a:t>
              </a:r>
            </a:p>
            <a:p>
              <a:pPr marL="0" indent="0">
                <a:buNone/>
              </a:pPr>
              <a:r>
                <a:rPr lang="en-ZA" sz="2000" b="1" dirty="0"/>
                <a:t>	iii) a passageway 5 cm long on the </a:t>
              </a:r>
              <a:r>
                <a:rPr lang="en-ZA" sz="2000" b="1" dirty="0" smtClean="0"/>
                <a:t>plan?</a:t>
              </a:r>
              <a:endParaRPr lang="en-ZA" sz="2000" b="1" dirty="0"/>
            </a:p>
          </p:txBody>
        </p:sp>
      </p:grpSp>
      <p:grpSp>
        <p:nvGrpSpPr>
          <p:cNvPr id="10" name="Group 9"/>
          <p:cNvGrpSpPr/>
          <p:nvPr/>
        </p:nvGrpSpPr>
        <p:grpSpPr>
          <a:xfrm>
            <a:off x="352501" y="1558137"/>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3"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4.5 page </a:t>
            </a:r>
            <a:r>
              <a:rPr lang="en-ZA" dirty="0" smtClean="0">
                <a:sym typeface="+mn-ea"/>
              </a:rPr>
              <a:t>70</a:t>
            </a:r>
            <a:endParaRPr lang="en-ZA" dirty="0"/>
          </a:p>
        </p:txBody>
      </p:sp>
      <p:sp>
        <p:nvSpPr>
          <p:cNvPr id="11" name="Rectangle 10"/>
          <p:cNvSpPr/>
          <p:nvPr/>
        </p:nvSpPr>
        <p:spPr>
          <a:xfrm>
            <a:off x="863600" y="1397053"/>
            <a:ext cx="7198724" cy="46931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1486503"/>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7" name="Content Placeholder 2"/>
          <p:cNvSpPr>
            <a:spLocks noGrp="1"/>
          </p:cNvSpPr>
          <p:nvPr>
            <p:ph idx="1"/>
          </p:nvPr>
        </p:nvSpPr>
        <p:spPr>
          <a:xfrm>
            <a:off x="1462779" y="1664002"/>
            <a:ext cx="6685805" cy="3919206"/>
          </a:xfrm>
        </p:spPr>
        <p:txBody>
          <a:bodyPr/>
          <a:lstStyle/>
          <a:p>
            <a:pPr marL="266700" indent="-266700">
              <a:spcBef>
                <a:spcPts val="0"/>
              </a:spcBef>
              <a:buAutoNum type="alphaLcParenR"/>
            </a:pPr>
            <a:r>
              <a:rPr lang="en-ZA" sz="2000" dirty="0" smtClean="0"/>
              <a:t>Convert </a:t>
            </a:r>
            <a:r>
              <a:rPr lang="en-ZA" sz="2000" dirty="0"/>
              <a:t>all measurements to centimetres</a:t>
            </a:r>
            <a:r>
              <a:rPr lang="en-ZA" sz="2000" dirty="0" smtClean="0"/>
              <a:t>.</a:t>
            </a:r>
          </a:p>
          <a:p>
            <a:pPr marL="0" indent="0">
              <a:spcBef>
                <a:spcPts val="0"/>
              </a:spcBef>
              <a:buNone/>
            </a:pPr>
            <a:r>
              <a:rPr lang="en-ZA" sz="2000" dirty="0" smtClean="0"/>
              <a:t> </a:t>
            </a:r>
          </a:p>
          <a:p>
            <a:pPr marL="0" indent="0">
              <a:spcBef>
                <a:spcPts val="0"/>
              </a:spcBef>
              <a:buNone/>
            </a:pPr>
            <a:r>
              <a:rPr lang="en-ZA" sz="1200" dirty="0" smtClean="0"/>
              <a:t> </a:t>
            </a:r>
          </a:p>
          <a:p>
            <a:pPr marL="266700" indent="-266700">
              <a:spcBef>
                <a:spcPts val="0"/>
              </a:spcBef>
              <a:buNone/>
            </a:pPr>
            <a:r>
              <a:rPr lang="en-ZA" sz="2000" dirty="0"/>
              <a:t>	</a:t>
            </a:r>
            <a:r>
              <a:rPr lang="en-ZA" sz="2000" dirty="0" smtClean="0"/>
              <a:t>Identify </a:t>
            </a:r>
            <a:r>
              <a:rPr lang="en-ZA" sz="2000" dirty="0"/>
              <a:t>the known ratio and the unknown ratio. 	</a:t>
            </a:r>
            <a:endParaRPr lang="en-ZA" sz="2000" dirty="0" smtClean="0"/>
          </a:p>
          <a:p>
            <a:pPr marL="266700" indent="-266700">
              <a:spcBef>
                <a:spcPts val="0"/>
              </a:spcBef>
              <a:buNone/>
            </a:pPr>
            <a:endParaRPr lang="en-ZA" sz="2000" dirty="0" smtClean="0"/>
          </a:p>
          <a:p>
            <a:pPr marL="0" indent="0">
              <a:spcBef>
                <a:spcPts val="0"/>
              </a:spcBef>
              <a:buNone/>
            </a:pPr>
            <a:r>
              <a:rPr lang="en-ZA" sz="2000" dirty="0"/>
              <a:t>	</a:t>
            </a:r>
            <a:r>
              <a:rPr lang="en-ZA" sz="2000" dirty="0" smtClean="0"/>
              <a:t>length </a:t>
            </a:r>
            <a:r>
              <a:rPr lang="en-ZA" sz="2000" dirty="0"/>
              <a:t>on plan </a:t>
            </a:r>
            <a:r>
              <a:rPr lang="en-ZA" sz="2000" dirty="0" smtClean="0"/>
              <a:t>: </a:t>
            </a:r>
            <a:r>
              <a:rPr lang="en-ZA" sz="2000" dirty="0"/>
              <a:t>length in real </a:t>
            </a:r>
            <a:r>
              <a:rPr lang="en-ZA" sz="2000" dirty="0" smtClean="0"/>
              <a:t>life	</a:t>
            </a:r>
            <a:r>
              <a:rPr lang="en-ZA" sz="2000" dirty="0"/>
              <a:t>		</a:t>
            </a:r>
            <a:r>
              <a:rPr lang="en-ZA" sz="2000" dirty="0" smtClean="0"/>
              <a:t>known</a:t>
            </a:r>
            <a:r>
              <a:rPr lang="en-ZA" sz="2000" dirty="0"/>
              <a:t>		1 : </a:t>
            </a:r>
            <a:r>
              <a:rPr lang="en-ZA" sz="2000" dirty="0" smtClean="0"/>
              <a:t>100</a:t>
            </a:r>
            <a:r>
              <a:rPr lang="en-ZA" sz="2000" dirty="0"/>
              <a:t>					unknown	</a:t>
            </a:r>
            <a:r>
              <a:rPr lang="en-ZA" sz="2000" i="1" dirty="0" smtClean="0">
                <a:latin typeface="Times New Roman" panose="02020603050405020304" charset="0"/>
                <a:sym typeface="+mn-ea"/>
              </a:rPr>
              <a:t>x</a:t>
            </a:r>
            <a:r>
              <a:rPr lang="en-ZA" sz="2000" dirty="0"/>
              <a:t> : </a:t>
            </a:r>
            <a:r>
              <a:rPr lang="en-ZA" sz="2000" dirty="0" smtClean="0"/>
              <a:t>350</a:t>
            </a:r>
          </a:p>
          <a:p>
            <a:pPr marL="0" indent="0">
              <a:spcBef>
                <a:spcPts val="0"/>
              </a:spcBef>
              <a:buNone/>
            </a:pPr>
            <a:endParaRPr lang="en-ZA" sz="2000" dirty="0"/>
          </a:p>
          <a:p>
            <a:pPr>
              <a:spcBef>
                <a:spcPts val="0"/>
              </a:spcBef>
            </a:pPr>
            <a:r>
              <a:rPr lang="en-ZA" sz="2000" dirty="0"/>
              <a:t>Write both ratios as fractions in an equality</a:t>
            </a:r>
            <a:r>
              <a:rPr lang="en-ZA" sz="2000" dirty="0" smtClean="0"/>
              <a:t>, keeping </a:t>
            </a:r>
            <a:r>
              <a:rPr lang="en-ZA" sz="2000" dirty="0"/>
              <a:t>the same </a:t>
            </a:r>
            <a:r>
              <a:rPr lang="en-ZA" sz="2000" dirty="0" smtClean="0"/>
              <a:t>order</a:t>
            </a:r>
          </a:p>
          <a:p>
            <a:pPr marL="180975" indent="-180975">
              <a:spcBef>
                <a:spcPts val="0"/>
              </a:spcBef>
              <a:buNone/>
            </a:pPr>
            <a:endParaRPr lang="en-ZA" sz="2000" dirty="0"/>
          </a:p>
          <a:p>
            <a:pPr marL="180975" indent="-180975">
              <a:spcBef>
                <a:spcPts val="0"/>
              </a:spcBef>
              <a:buNone/>
            </a:pPr>
            <a:endParaRPr lang="en-ZA" sz="2000" dirty="0"/>
          </a:p>
          <a:p>
            <a:pPr>
              <a:spcBef>
                <a:spcPts val="0"/>
              </a:spcBef>
            </a:pPr>
            <a:r>
              <a:rPr lang="en-ZA" sz="2000" dirty="0"/>
              <a:t>Cross-multiply			</a:t>
            </a:r>
            <a:r>
              <a:rPr lang="en-ZA" sz="2000" dirty="0" smtClean="0"/>
              <a:t>100</a:t>
            </a:r>
            <a:r>
              <a:rPr lang="en-ZA" sz="2000" i="1" dirty="0" smtClean="0">
                <a:latin typeface="Times New Roman" panose="02020603050405020304" charset="0"/>
              </a:rPr>
              <a:t>x</a:t>
            </a:r>
            <a:r>
              <a:rPr lang="en-ZA" sz="2000" dirty="0" smtClean="0"/>
              <a:t> </a:t>
            </a:r>
            <a:r>
              <a:rPr lang="en-ZA" sz="2000" dirty="0"/>
              <a:t>= 350</a:t>
            </a:r>
          </a:p>
          <a:p>
            <a:pPr>
              <a:spcBef>
                <a:spcPts val="0"/>
              </a:spcBef>
            </a:pPr>
            <a:r>
              <a:rPr lang="en-ZA" sz="2000" dirty="0"/>
              <a:t>Solve the equation for </a:t>
            </a:r>
            <a:r>
              <a:rPr lang="en-ZA" sz="2000" i="1" dirty="0" smtClean="0">
                <a:latin typeface="Times New Roman" panose="02020603050405020304" charset="0"/>
                <a:sym typeface="+mn-ea"/>
              </a:rPr>
              <a:t>x</a:t>
            </a:r>
            <a:r>
              <a:rPr lang="en-ZA" sz="2000" dirty="0"/>
              <a:t>. 	</a:t>
            </a:r>
            <a:r>
              <a:rPr lang="en-ZA" sz="2000" dirty="0" smtClean="0">
                <a:sym typeface="+mn-ea"/>
              </a:rPr>
              <a:t>100</a:t>
            </a:r>
            <a:r>
              <a:rPr lang="en-ZA" sz="2000" i="1" dirty="0" smtClean="0">
                <a:latin typeface="Times New Roman" panose="02020603050405020304" charset="0"/>
                <a:sym typeface="+mn-ea"/>
              </a:rPr>
              <a:t>x</a:t>
            </a:r>
            <a:r>
              <a:rPr lang="en-ZA" sz="2000" dirty="0" smtClean="0">
                <a:sym typeface="+mn-ea"/>
              </a:rPr>
              <a:t> </a:t>
            </a:r>
            <a:r>
              <a:rPr lang="en-ZA" sz="2000" dirty="0">
                <a:sym typeface="+mn-ea"/>
              </a:rPr>
              <a:t>÷ 100 = 350 ÷ 100</a:t>
            </a:r>
          </a:p>
          <a:p>
            <a:pPr marL="0" indent="0">
              <a:spcBef>
                <a:spcPts val="0"/>
              </a:spcBef>
              <a:buNone/>
            </a:pPr>
            <a:r>
              <a:rPr lang="en-ZA" sz="2000" dirty="0">
                <a:sym typeface="+mn-ea"/>
              </a:rPr>
              <a:t>	</a:t>
            </a:r>
            <a:r>
              <a:rPr lang="en-ZA" sz="2000" dirty="0" smtClean="0">
                <a:sym typeface="+mn-ea"/>
              </a:rPr>
              <a:t>			</a:t>
            </a:r>
            <a:r>
              <a:rPr lang="en-ZA" sz="2000" i="1" dirty="0" smtClean="0">
                <a:latin typeface="Times New Roman" panose="02020603050405020304" charset="0"/>
                <a:sym typeface="+mn-ea"/>
              </a:rPr>
              <a:t>x</a:t>
            </a:r>
            <a:r>
              <a:rPr lang="en-ZA" sz="2000" dirty="0" smtClean="0">
                <a:sym typeface="+mn-ea"/>
              </a:rPr>
              <a:t> </a:t>
            </a:r>
            <a:r>
              <a:rPr lang="en-ZA" sz="2000" dirty="0">
                <a:sym typeface="+mn-ea"/>
              </a:rPr>
              <a:t>= 3,5</a:t>
            </a:r>
          </a:p>
        </p:txBody>
      </p:sp>
      <p:sp>
        <p:nvSpPr>
          <p:cNvPr id="28" name="Text Box 3"/>
          <p:cNvSpPr txBox="1"/>
          <p:nvPr/>
        </p:nvSpPr>
        <p:spPr>
          <a:xfrm>
            <a:off x="1762014" y="1950196"/>
            <a:ext cx="1812753" cy="400110"/>
          </a:xfrm>
          <a:prstGeom prst="rect">
            <a:avLst/>
          </a:prstGeom>
          <a:noFill/>
        </p:spPr>
        <p:txBody>
          <a:bodyPr wrap="square" rtlCol="0" anchor="t">
            <a:spAutoFit/>
          </a:bodyPr>
          <a:lstStyle/>
          <a:p>
            <a:r>
              <a:rPr lang="en-ZA" sz="2000" dirty="0" smtClean="0">
                <a:sym typeface="+mn-ea"/>
              </a:rPr>
              <a:t>3,5 m is 350 cm</a:t>
            </a:r>
            <a:endParaRPr lang="en-US" sz="2000" dirty="0"/>
          </a:p>
        </p:txBody>
      </p:sp>
      <p:graphicFrame>
        <p:nvGraphicFramePr>
          <p:cNvPr id="29" name="Object 28"/>
          <p:cNvGraphicFramePr/>
          <p:nvPr/>
        </p:nvGraphicFramePr>
        <p:xfrm>
          <a:off x="3033204" y="4312307"/>
          <a:ext cx="1135062" cy="674687"/>
        </p:xfrm>
        <a:graphic>
          <a:graphicData uri="http://schemas.openxmlformats.org/presentationml/2006/ole">
            <mc:AlternateContent xmlns:mc="http://schemas.openxmlformats.org/markup-compatibility/2006">
              <mc:Choice xmlns:v="urn:schemas-microsoft-com:vml" Requires="v">
                <p:oleObj spid="_x0000_s2123" name="Equation" r:id="rId4" imgW="16459200" imgH="9448800" progId="Equation.3">
                  <p:embed/>
                </p:oleObj>
              </mc:Choice>
              <mc:Fallback>
                <p:oleObj name="Equation" r:id="rId4" imgW="16459200" imgH="9448800" progId="Equation.3">
                  <p:embed/>
                  <p:pic>
                    <p:nvPicPr>
                      <p:cNvPr id="0" name="Object 8"/>
                      <p:cNvPicPr/>
                      <p:nvPr/>
                    </p:nvPicPr>
                    <p:blipFill>
                      <a:blip r:embed="rId5"/>
                      <a:stretch>
                        <a:fillRect/>
                      </a:stretch>
                    </p:blipFill>
                    <p:spPr>
                      <a:xfrm>
                        <a:off x="3033204" y="4312307"/>
                        <a:ext cx="1135062" cy="674687"/>
                      </a:xfrm>
                      <a:prstGeom prst="rect">
                        <a:avLst/>
                      </a:prstGeom>
                    </p:spPr>
                  </p:pic>
                </p:oleObj>
              </mc:Fallback>
            </mc:AlternateContent>
          </a:graphicData>
        </a:graphic>
      </p:graphicFrame>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0235" y="2192112"/>
            <a:ext cx="2722806" cy="3217269"/>
          </a:xfrm>
          <a:prstGeom prst="rect">
            <a:avLst/>
          </a:prstGeom>
          <a:noFill/>
          <a:ln>
            <a:noFill/>
          </a:ln>
        </p:spPr>
      </p:pic>
      <p:sp>
        <p:nvSpPr>
          <p:cNvPr id="15"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xEl>
                                              <p:pRg st="3" end="3"/>
                                            </p:txEl>
                                          </p:spTgt>
                                        </p:tgtEl>
                                        <p:attrNameLst>
                                          <p:attrName>style.visibility</p:attrName>
                                        </p:attrNameLst>
                                      </p:cBhvr>
                                      <p:to>
                                        <p:strVal val="visible"/>
                                      </p:to>
                                    </p:set>
                                    <p:animEffect transition="in" filter="fade">
                                      <p:cBhvr>
                                        <p:cTn id="31" dur="500"/>
                                        <p:tgtEl>
                                          <p:spTgt spid="2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xEl>
                                              <p:pRg st="5" end="5"/>
                                            </p:txEl>
                                          </p:spTgt>
                                        </p:tgtEl>
                                        <p:attrNameLst>
                                          <p:attrName>style.visibility</p:attrName>
                                        </p:attrNameLst>
                                      </p:cBhvr>
                                      <p:to>
                                        <p:strVal val="visible"/>
                                      </p:to>
                                    </p:set>
                                    <p:animEffect transition="in" filter="fade">
                                      <p:cBhvr>
                                        <p:cTn id="36" dur="500"/>
                                        <p:tgtEl>
                                          <p:spTgt spid="2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xEl>
                                              <p:pRg st="7" end="7"/>
                                            </p:txEl>
                                          </p:spTgt>
                                        </p:tgtEl>
                                        <p:attrNameLst>
                                          <p:attrName>style.visibility</p:attrName>
                                        </p:attrNameLst>
                                      </p:cBhvr>
                                      <p:to>
                                        <p:strVal val="visible"/>
                                      </p:to>
                                    </p:set>
                                    <p:animEffect transition="in" filter="fade">
                                      <p:cBhvr>
                                        <p:cTn id="41" dur="500"/>
                                        <p:tgtEl>
                                          <p:spTgt spid="27">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xEl>
                                              <p:pRg st="10" end="10"/>
                                            </p:txEl>
                                          </p:spTgt>
                                        </p:tgtEl>
                                        <p:attrNameLst>
                                          <p:attrName>style.visibility</p:attrName>
                                        </p:attrNameLst>
                                      </p:cBhvr>
                                      <p:to>
                                        <p:strVal val="visible"/>
                                      </p:to>
                                    </p:set>
                                    <p:animEffect transition="in" filter="fade">
                                      <p:cBhvr>
                                        <p:cTn id="49" dur="500"/>
                                        <p:tgtEl>
                                          <p:spTgt spid="2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xEl>
                                              <p:pRg st="11" end="11"/>
                                            </p:txEl>
                                          </p:spTgt>
                                        </p:tgtEl>
                                        <p:attrNameLst>
                                          <p:attrName>style.visibility</p:attrName>
                                        </p:attrNameLst>
                                      </p:cBhvr>
                                      <p:to>
                                        <p:strVal val="visible"/>
                                      </p:to>
                                    </p:set>
                                    <p:animEffect transition="in" filter="fade">
                                      <p:cBhvr>
                                        <p:cTn id="54" dur="500"/>
                                        <p:tgtEl>
                                          <p:spTgt spid="27">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xEl>
                                              <p:pRg st="12" end="12"/>
                                            </p:txEl>
                                          </p:spTgt>
                                        </p:tgtEl>
                                        <p:attrNameLst>
                                          <p:attrName>style.visibility</p:attrName>
                                        </p:attrNameLst>
                                      </p:cBhvr>
                                      <p:to>
                                        <p:strVal val="visible"/>
                                      </p:to>
                                    </p:set>
                                    <p:animEffect transition="in" filter="fade">
                                      <p:cBhvr>
                                        <p:cTn id="59" dur="500"/>
                                        <p:tgtEl>
                                          <p:spTgt spid="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uiExpand="1" build="p"/>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4.5 page </a:t>
            </a:r>
            <a:r>
              <a:rPr lang="en-ZA" dirty="0" smtClean="0">
                <a:sym typeface="+mn-ea"/>
              </a:rPr>
              <a:t>70</a:t>
            </a:r>
            <a:endParaRPr lang="en-ZA" dirty="0"/>
          </a:p>
        </p:txBody>
      </p:sp>
      <p:sp>
        <p:nvSpPr>
          <p:cNvPr id="11" name="Rectangle 10"/>
          <p:cNvSpPr/>
          <p:nvPr/>
        </p:nvSpPr>
        <p:spPr>
          <a:xfrm>
            <a:off x="863600" y="1397053"/>
            <a:ext cx="7198724" cy="46931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1486503"/>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5" name="Content Placeholder 2"/>
          <p:cNvSpPr>
            <a:spLocks noGrp="1"/>
          </p:cNvSpPr>
          <p:nvPr>
            <p:ph idx="1"/>
          </p:nvPr>
        </p:nvSpPr>
        <p:spPr>
          <a:xfrm>
            <a:off x="1445528" y="1778332"/>
            <a:ext cx="7042865" cy="3919206"/>
          </a:xfrm>
        </p:spPr>
        <p:txBody>
          <a:bodyPr/>
          <a:lstStyle/>
          <a:p>
            <a:r>
              <a:rPr lang="en-ZA" sz="2000" dirty="0" smtClean="0">
                <a:sym typeface="+mn-ea"/>
              </a:rPr>
              <a:t>Check </a:t>
            </a:r>
            <a:r>
              <a:rPr lang="en-ZA" sz="2000" dirty="0">
                <a:sym typeface="+mn-ea"/>
              </a:rPr>
              <a:t>the answer:</a:t>
            </a:r>
          </a:p>
          <a:p>
            <a:pPr marL="0" indent="0">
              <a:buNone/>
            </a:pPr>
            <a:endParaRPr lang="en-ZA" sz="2000" dirty="0">
              <a:sym typeface="+mn-ea"/>
            </a:endParaRPr>
          </a:p>
          <a:p>
            <a:pPr marL="0" indent="0">
              <a:buNone/>
            </a:pPr>
            <a:endParaRPr lang="en-ZA" sz="2000" dirty="0" smtClean="0">
              <a:sym typeface="+mn-ea"/>
            </a:endParaRPr>
          </a:p>
          <a:p>
            <a:pPr marL="0" indent="0">
              <a:buNone/>
            </a:pPr>
            <a:endParaRPr lang="en-ZA" sz="2000" dirty="0">
              <a:sym typeface="+mn-ea"/>
            </a:endParaRPr>
          </a:p>
          <a:p>
            <a:pPr marL="0" indent="0">
              <a:buNone/>
            </a:pPr>
            <a:endParaRPr lang="en-ZA" sz="2000" dirty="0" smtClean="0">
              <a:sym typeface="+mn-ea"/>
            </a:endParaRPr>
          </a:p>
          <a:p>
            <a:r>
              <a:rPr lang="en-ZA" sz="2000" dirty="0" smtClean="0">
                <a:sym typeface="+mn-ea"/>
              </a:rPr>
              <a:t>Therefore </a:t>
            </a:r>
            <a:r>
              <a:rPr lang="en-ZA" sz="2000" dirty="0">
                <a:sym typeface="+mn-ea"/>
              </a:rPr>
              <a:t>the length of the wall on the plan is 3,5 cm. 					</a:t>
            </a:r>
          </a:p>
        </p:txBody>
      </p:sp>
      <p:sp>
        <p:nvSpPr>
          <p:cNvPr id="16" name="TextBox 15"/>
          <p:cNvSpPr txBox="1"/>
          <p:nvPr/>
        </p:nvSpPr>
        <p:spPr>
          <a:xfrm>
            <a:off x="2682431" y="2347595"/>
            <a:ext cx="1265090" cy="461665"/>
          </a:xfrm>
          <a:prstGeom prst="rect">
            <a:avLst/>
          </a:prstGeom>
          <a:noFill/>
        </p:spPr>
        <p:txBody>
          <a:bodyPr wrap="none" rtlCol="0">
            <a:spAutoFit/>
          </a:bodyPr>
          <a:lstStyle/>
          <a:p>
            <a:r>
              <a:rPr lang="en-ZA" sz="2400" b="1" dirty="0" smtClean="0">
                <a:solidFill>
                  <a:schemeClr val="bg1"/>
                </a:solidFill>
              </a:rPr>
              <a:t>3,5 : 350</a:t>
            </a:r>
            <a:endParaRPr lang="en-ZA" sz="2400" b="1" dirty="0">
              <a:solidFill>
                <a:schemeClr val="bg1"/>
              </a:solidFill>
            </a:endParaRPr>
          </a:p>
        </p:txBody>
      </p:sp>
      <p:sp>
        <p:nvSpPr>
          <p:cNvPr id="17" name="TextBox 16"/>
          <p:cNvSpPr txBox="1"/>
          <p:nvPr/>
        </p:nvSpPr>
        <p:spPr>
          <a:xfrm>
            <a:off x="2818545" y="3170315"/>
            <a:ext cx="1029449" cy="461665"/>
          </a:xfrm>
          <a:prstGeom prst="rect">
            <a:avLst/>
          </a:prstGeom>
          <a:noFill/>
        </p:spPr>
        <p:txBody>
          <a:bodyPr wrap="none" rtlCol="0">
            <a:spAutoFit/>
          </a:bodyPr>
          <a:lstStyle/>
          <a:p>
            <a:r>
              <a:rPr lang="en-ZA" sz="2400" b="1" dirty="0">
                <a:solidFill>
                  <a:schemeClr val="bg1"/>
                </a:solidFill>
              </a:rPr>
              <a:t>1</a:t>
            </a:r>
            <a:r>
              <a:rPr lang="en-ZA" sz="2400" b="1" dirty="0" smtClean="0">
                <a:solidFill>
                  <a:schemeClr val="bg1"/>
                </a:solidFill>
              </a:rPr>
              <a:t> : 100</a:t>
            </a:r>
            <a:endParaRPr lang="en-ZA" sz="2400" b="1" dirty="0">
              <a:solidFill>
                <a:schemeClr val="bg1"/>
              </a:solidFill>
            </a:endParaRPr>
          </a:p>
        </p:txBody>
      </p:sp>
      <p:sp>
        <p:nvSpPr>
          <p:cNvPr id="18" name="TextBox 17"/>
          <p:cNvSpPr txBox="1"/>
          <p:nvPr/>
        </p:nvSpPr>
        <p:spPr>
          <a:xfrm>
            <a:off x="1693497" y="2783844"/>
            <a:ext cx="788670" cy="460375"/>
          </a:xfrm>
          <a:prstGeom prst="rect">
            <a:avLst/>
          </a:prstGeom>
          <a:noFill/>
        </p:spPr>
        <p:txBody>
          <a:bodyPr wrap="none" rtlCol="0">
            <a:spAutoFit/>
          </a:bodyPr>
          <a:lstStyle/>
          <a:p>
            <a:r>
              <a:rPr lang="en-ZA" sz="2400" dirty="0" smtClean="0">
                <a:solidFill>
                  <a:schemeClr val="bg1"/>
                </a:solidFill>
              </a:rPr>
              <a:t>÷ 3,5</a:t>
            </a:r>
            <a:endParaRPr lang="en-ZA" sz="2400" dirty="0">
              <a:solidFill>
                <a:schemeClr val="bg1"/>
              </a:solidFill>
            </a:endParaRPr>
          </a:p>
        </p:txBody>
      </p:sp>
      <p:sp>
        <p:nvSpPr>
          <p:cNvPr id="19" name="TextBox 18"/>
          <p:cNvSpPr txBox="1"/>
          <p:nvPr/>
        </p:nvSpPr>
        <p:spPr>
          <a:xfrm>
            <a:off x="4113579" y="2745408"/>
            <a:ext cx="788670" cy="460375"/>
          </a:xfrm>
          <a:prstGeom prst="rect">
            <a:avLst/>
          </a:prstGeom>
          <a:noFill/>
        </p:spPr>
        <p:txBody>
          <a:bodyPr wrap="none" rtlCol="0">
            <a:spAutoFit/>
          </a:bodyPr>
          <a:lstStyle/>
          <a:p>
            <a:r>
              <a:rPr lang="en-ZA" sz="2400" dirty="0" smtClean="0">
                <a:solidFill>
                  <a:schemeClr val="bg1"/>
                </a:solidFill>
              </a:rPr>
              <a:t>÷ 3,5</a:t>
            </a:r>
            <a:endParaRPr lang="en-ZA" sz="2400" dirty="0">
              <a:solidFill>
                <a:schemeClr val="bg1"/>
              </a:solidFill>
            </a:endParaRPr>
          </a:p>
        </p:txBody>
      </p:sp>
      <p:sp>
        <p:nvSpPr>
          <p:cNvPr id="20" name="Arc 19"/>
          <p:cNvSpPr/>
          <p:nvPr/>
        </p:nvSpPr>
        <p:spPr>
          <a:xfrm rot="3316782">
            <a:off x="2899351" y="2444392"/>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18283218" flipH="1">
            <a:off x="2324533" y="2440835"/>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fade">
                                      <p:cBhvr>
                                        <p:cTn id="4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6" grpId="0"/>
      <p:bldP spid="17" grpId="0"/>
      <p:bldP spid="18" grpId="0"/>
      <p:bldP spid="19" grpId="0"/>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Solving problems using ratio, rates and percentages</a:t>
            </a:r>
            <a:endParaRPr lang="en-GB" dirty="0"/>
          </a:p>
        </p:txBody>
      </p:sp>
      <p:sp>
        <p:nvSpPr>
          <p:cNvPr id="3" name="Text Placeholder 2"/>
          <p:cNvSpPr>
            <a:spLocks noGrp="1"/>
          </p:cNvSpPr>
          <p:nvPr>
            <p:ph type="body" idx="1"/>
          </p:nvPr>
        </p:nvSpPr>
        <p:spPr/>
        <p:txBody>
          <a:bodyPr/>
          <a:lstStyle/>
          <a:p>
            <a:r>
              <a:rPr lang="en-ZA" sz="3200" dirty="0"/>
              <a:t>Module 4</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4 Slide 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2" y="1650389"/>
            <a:ext cx="6109305" cy="4320000"/>
          </a:xfrm>
          <a:prstGeom prst="rect">
            <a:avLst/>
          </a:prstGeom>
        </p:spPr>
      </p:pic>
      <p:sp>
        <p:nvSpPr>
          <p:cNvPr id="5" name="Rectangle 4"/>
          <p:cNvSpPr/>
          <p:nvPr/>
        </p:nvSpPr>
        <p:spPr>
          <a:xfrm>
            <a:off x="131064" y="1322505"/>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4.5 b) page 70</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4.1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842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4.1 </a:t>
            </a:r>
            <a:endParaRPr lang="en-ZA" dirty="0"/>
          </a:p>
        </p:txBody>
      </p:sp>
      <p:sp>
        <p:nvSpPr>
          <p:cNvPr id="3" name="Content Placeholder 2"/>
          <p:cNvSpPr>
            <a:spLocks noGrp="1"/>
          </p:cNvSpPr>
          <p:nvPr>
            <p:ph sz="quarter" idx="10"/>
          </p:nvPr>
        </p:nvSpPr>
        <p:spPr/>
        <p:txBody>
          <a:bodyPr/>
          <a:lstStyle/>
          <a:p>
            <a:r>
              <a:rPr lang="en-ZA" dirty="0" smtClean="0"/>
              <a:t>Exercise 4.2</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4.</a:t>
            </a:r>
            <a:r>
              <a:rPr lang="en-ZA" altLang="en-US" b="1" dirty="0" smtClean="0"/>
              <a:t>2</a:t>
            </a:r>
            <a:r>
              <a:rPr lang="en-US" altLang="en-US" b="1" dirty="0" smtClean="0"/>
              <a:t> </a:t>
            </a:r>
            <a:r>
              <a:rPr lang="en-US" altLang="en-US" dirty="0"/>
              <a:t>on </a:t>
            </a:r>
            <a:r>
              <a:rPr lang="en-US" altLang="en-US" b="1" dirty="0"/>
              <a:t>page </a:t>
            </a:r>
            <a:r>
              <a:rPr lang="en-ZA" altLang="en-US" b="1" dirty="0" smtClean="0"/>
              <a:t>71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sym typeface="+mn-ea"/>
              </a:rPr>
              <a:t>Rates</a:t>
            </a:r>
            <a:endParaRPr lang="en-ZA" dirty="0"/>
          </a:p>
        </p:txBody>
      </p:sp>
      <p:sp>
        <p:nvSpPr>
          <p:cNvPr id="3" name="Content Placeholder 2"/>
          <p:cNvSpPr>
            <a:spLocks noGrp="1"/>
          </p:cNvSpPr>
          <p:nvPr>
            <p:ph idx="1"/>
          </p:nvPr>
        </p:nvSpPr>
        <p:spPr>
          <a:xfrm>
            <a:off x="399289" y="1482560"/>
            <a:ext cx="7905751" cy="4485323"/>
          </a:xfrm>
        </p:spPr>
        <p:txBody>
          <a:bodyPr/>
          <a:lstStyle/>
          <a:p>
            <a:endParaRPr lang="en-ZA" altLang="en-US" sz="2000" dirty="0" smtClean="0">
              <a:sym typeface="+mn-ea"/>
            </a:endParaRPr>
          </a:p>
          <a:p>
            <a:endParaRPr lang="en-ZA" altLang="en-US" sz="2000" dirty="0" smtClean="0">
              <a:sym typeface="+mn-ea"/>
            </a:endParaRPr>
          </a:p>
          <a:p>
            <a:pPr marL="0" indent="0">
              <a:buNone/>
            </a:pPr>
            <a:r>
              <a:rPr lang="en-ZA" sz="2000" dirty="0" smtClean="0"/>
              <a:t> </a:t>
            </a:r>
            <a:endParaRPr lang="en-ZA" sz="2000" dirty="0"/>
          </a:p>
          <a:p>
            <a:r>
              <a:rPr lang="en-ZA" sz="2000" dirty="0"/>
              <a:t>Rates tell us how one quantity changes in relation to another quantity.</a:t>
            </a:r>
          </a:p>
          <a:p>
            <a:r>
              <a:rPr lang="en-ZA" sz="2000" dirty="0"/>
              <a:t>Speed is the ratio of distance divided by time. </a:t>
            </a:r>
          </a:p>
          <a:p>
            <a:r>
              <a:rPr lang="en-ZA" sz="2000" dirty="0"/>
              <a:t>Speed = distance : time</a:t>
            </a:r>
            <a:endParaRPr lang="en-ZA" sz="2000" dirty="0" smtClean="0"/>
          </a:p>
          <a:p>
            <a:endParaRPr lang="en-ZA" sz="2000" dirty="0"/>
          </a:p>
          <a:p>
            <a:pPr marL="0" indent="0">
              <a:buNone/>
            </a:pPr>
            <a:endParaRPr lang="en-ZA" sz="2000" dirty="0" smtClean="0"/>
          </a:p>
          <a:p>
            <a:pPr marL="0" indent="0">
              <a:buNone/>
            </a:pPr>
            <a:endParaRPr lang="en-ZA" sz="2000" dirty="0"/>
          </a:p>
          <a:p>
            <a:pPr marL="0" indent="0">
              <a:buNone/>
            </a:pPr>
            <a:endParaRPr lang="en-ZA" sz="2000" dirty="0" smtClean="0"/>
          </a:p>
          <a:p>
            <a:pPr marL="0" indent="0">
              <a:buNone/>
            </a:pPr>
            <a:r>
              <a:rPr lang="en-ZA" sz="2000" dirty="0"/>
              <a:t>We represent speed in units of distance per unit of time e.g. km/h </a:t>
            </a:r>
          </a:p>
          <a:p>
            <a:endParaRPr lang="en-ZA" altLang="en-US" sz="2000" dirty="0" smtClean="0">
              <a:sym typeface="+mn-ea"/>
            </a:endParaRPr>
          </a:p>
          <a:p>
            <a:pPr marL="0" indent="0">
              <a:buNone/>
            </a:pPr>
            <a:endParaRPr lang="en-ZA" altLang="en-US" sz="2000" dirty="0" smtClean="0">
              <a:sym typeface="+mn-ea"/>
            </a:endParaRPr>
          </a:p>
          <a:p>
            <a:endParaRPr lang="en-ZA" altLang="en-US" sz="2000" dirty="0" smtClean="0">
              <a:sym typeface="+mn-ea"/>
            </a:endParaRPr>
          </a:p>
          <a:p>
            <a:pPr marL="0" indent="0">
              <a:buNone/>
            </a:pPr>
            <a:endParaRPr lang="en-ZA" altLang="en-US" sz="2000" dirty="0" smtClean="0">
              <a:sym typeface="+mn-ea"/>
            </a:endParaRPr>
          </a:p>
          <a:p>
            <a:endParaRPr lang="en-ZA" sz="2000"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4.2</a:t>
            </a:r>
            <a:endParaRPr lang="en-ZA" dirty="0">
              <a:solidFill>
                <a:schemeClr val="bg1">
                  <a:lumMod val="65000"/>
                </a:schemeClr>
              </a:solidFill>
            </a:endParaRPr>
          </a:p>
        </p:txBody>
      </p:sp>
      <p:grpSp>
        <p:nvGrpSpPr>
          <p:cNvPr id="9" name="Group 8"/>
          <p:cNvGrpSpPr/>
          <p:nvPr/>
        </p:nvGrpSpPr>
        <p:grpSpPr>
          <a:xfrm>
            <a:off x="518159" y="1474675"/>
            <a:ext cx="7386701" cy="1254537"/>
            <a:chOff x="518159" y="4509558"/>
            <a:chExt cx="7386701" cy="1254537"/>
          </a:xfrm>
        </p:grpSpPr>
        <p:sp>
          <p:nvSpPr>
            <p:cNvPr id="5" name="Rectangle 4"/>
            <p:cNvSpPr/>
            <p:nvPr/>
          </p:nvSpPr>
          <p:spPr>
            <a:xfrm>
              <a:off x="518159" y="4702411"/>
              <a:ext cx="7386701" cy="74816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4509558"/>
              <a:ext cx="124591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7" name="TextBox 6"/>
            <p:cNvSpPr txBox="1"/>
            <p:nvPr/>
          </p:nvSpPr>
          <p:spPr>
            <a:xfrm>
              <a:off x="653696" y="4871012"/>
              <a:ext cx="7144583" cy="400110"/>
            </a:xfrm>
            <a:prstGeom prst="rect">
              <a:avLst/>
            </a:prstGeom>
            <a:noFill/>
          </p:spPr>
          <p:txBody>
            <a:bodyPr wrap="square" rtlCol="0">
              <a:spAutoFit/>
            </a:bodyPr>
            <a:lstStyle/>
            <a:p>
              <a:r>
                <a:rPr lang="en-ZA" sz="2000" dirty="0"/>
                <a:t>A rate is a special ratio where the two terms are in different units. </a:t>
              </a:r>
            </a:p>
          </p:txBody>
        </p:sp>
        <p:sp>
          <p:nvSpPr>
            <p:cNvPr id="8" name="Content Placeholder 2"/>
            <p:cNvSpPr txBox="1"/>
            <p:nvPr/>
          </p:nvSpPr>
          <p:spPr>
            <a:xfrm>
              <a:off x="7159861" y="5242697"/>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957" y="3528004"/>
            <a:ext cx="2212071" cy="191914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Some different kinds of rates</a:t>
            </a:r>
            <a:endParaRPr lang="en-ZA" dirty="0"/>
          </a:p>
        </p:txBody>
      </p:sp>
      <p:sp>
        <p:nvSpPr>
          <p:cNvPr id="3" name="Content Placeholder 2"/>
          <p:cNvSpPr>
            <a:spLocks noGrp="1"/>
          </p:cNvSpPr>
          <p:nvPr>
            <p:ph idx="1"/>
          </p:nvPr>
        </p:nvSpPr>
        <p:spPr>
          <a:xfrm>
            <a:off x="399289" y="1482560"/>
            <a:ext cx="7905751" cy="4485323"/>
          </a:xfrm>
        </p:spPr>
        <p:txBody>
          <a:bodyPr/>
          <a:lstStyle/>
          <a:p>
            <a:r>
              <a:rPr lang="en-ZA" sz="2000" b="1" dirty="0"/>
              <a:t>Conversion rates:  </a:t>
            </a:r>
          </a:p>
          <a:p>
            <a:pPr lvl="1"/>
            <a:r>
              <a:rPr lang="en-ZA" sz="2000" dirty="0"/>
              <a:t>between units of measurement e.g. 10 mm per cm</a:t>
            </a:r>
          </a:p>
          <a:p>
            <a:pPr lvl="1"/>
            <a:r>
              <a:rPr lang="en-ZA" sz="2000" dirty="0"/>
              <a:t>between currencies e.g. the exchange rate for the Rand </a:t>
            </a:r>
          </a:p>
          <a:p>
            <a:pPr lvl="0"/>
            <a:r>
              <a:rPr lang="en-ZA" sz="2000" b="1" dirty="0"/>
              <a:t>Cost rates: </a:t>
            </a:r>
            <a:r>
              <a:rPr lang="en-ZA" sz="2000" dirty="0"/>
              <a:t>e.g. the unit cost of an item per kilogram</a:t>
            </a:r>
          </a:p>
          <a:p>
            <a:pPr lvl="0"/>
            <a:r>
              <a:rPr lang="en-ZA" sz="2000" b="1" dirty="0"/>
              <a:t>Consumption rates: </a:t>
            </a:r>
            <a:r>
              <a:rPr lang="en-ZA" sz="2000" dirty="0"/>
              <a:t>litres of petrol used per 100 km travelled</a:t>
            </a:r>
          </a:p>
          <a:p>
            <a:pPr lvl="0"/>
            <a:r>
              <a:rPr lang="en-ZA" sz="2000" b="1" dirty="0"/>
              <a:t>Speed:</a:t>
            </a:r>
            <a:r>
              <a:rPr lang="en-ZA" sz="2000" dirty="0"/>
              <a:t> units of distance per units of time e.g. km/h or m/s </a:t>
            </a:r>
          </a:p>
          <a:p>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4.2</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4.6 page 73</a:t>
            </a:r>
            <a:endParaRPr lang="en-ZA" dirty="0"/>
          </a:p>
        </p:txBody>
      </p:sp>
      <p:grpSp>
        <p:nvGrpSpPr>
          <p:cNvPr id="7" name="Group 6"/>
          <p:cNvGrpSpPr/>
          <p:nvPr/>
        </p:nvGrpSpPr>
        <p:grpSpPr>
          <a:xfrm>
            <a:off x="863600" y="1466862"/>
            <a:ext cx="7227982" cy="4230676"/>
            <a:chOff x="863600" y="2622795"/>
            <a:chExt cx="7227982" cy="4230676"/>
          </a:xfrm>
        </p:grpSpPr>
        <p:sp>
          <p:nvSpPr>
            <p:cNvPr id="8" name="Rectangle 7"/>
            <p:cNvSpPr/>
            <p:nvPr/>
          </p:nvSpPr>
          <p:spPr>
            <a:xfrm>
              <a:off x="863600" y="2622795"/>
              <a:ext cx="7198724" cy="423067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376212" y="3043987"/>
              <a:ext cx="6715370" cy="3261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AutoNum type="alphaLcParenR"/>
              </a:pPr>
              <a:r>
                <a:rPr lang="en-ZA" altLang="en-US" sz="2000" b="1" dirty="0"/>
                <a:t>Robert works in a </a:t>
              </a:r>
              <a:r>
                <a:rPr lang="en-ZA" altLang="en-US" sz="2000" b="1" dirty="0" smtClean="0"/>
                <a:t>warehouse </a:t>
              </a:r>
              <a:r>
                <a:rPr lang="en-ZA" altLang="en-US" sz="2000" b="1" dirty="0"/>
                <a:t>packing goods for delivery.   He can pack 15 crates per hour.                   	                How many hours will it take him to pack 90 crates? </a:t>
              </a:r>
            </a:p>
            <a:p>
              <a:pPr marL="0" indent="0">
                <a:buNone/>
              </a:pPr>
              <a:endParaRPr lang="en-ZA" altLang="en-US" sz="2000" b="1" dirty="0"/>
            </a:p>
            <a:p>
              <a:pPr marL="361950" indent="-361950">
                <a:buNone/>
              </a:pPr>
              <a:r>
                <a:rPr lang="en-ZA" altLang="en-US" sz="2000" b="1" dirty="0"/>
                <a:t>b)   Sara is an athlete whose normal race speed is </a:t>
              </a:r>
              <a:r>
                <a:rPr lang="en-ZA" altLang="en-US" sz="2000" b="1" dirty="0" smtClean="0"/>
                <a:t>20 </a:t>
              </a:r>
              <a:r>
                <a:rPr lang="en-ZA" altLang="en-US" sz="2000" b="1" dirty="0"/>
                <a:t>km/h.          If she runs at her normal race speed for 7 km,                          how long will it take her in minutes?  </a:t>
              </a:r>
            </a:p>
            <a:p>
              <a:endParaRPr lang="en-ZA" altLang="en-US" sz="2000" b="1" dirty="0"/>
            </a:p>
            <a:p>
              <a:pPr marL="0" indent="0">
                <a:buNone/>
              </a:pPr>
              <a:endParaRPr lang="en-ZA" altLang="en-US" sz="2000" b="1" dirty="0"/>
            </a:p>
            <a:p>
              <a:pPr marL="0" indent="0">
                <a:buNone/>
              </a:pPr>
              <a:endParaRPr lang="en-ZA" altLang="en-US" sz="2000" b="1" dirty="0"/>
            </a:p>
          </p:txBody>
        </p:sp>
      </p:grpSp>
      <p:grpSp>
        <p:nvGrpSpPr>
          <p:cNvPr id="10" name="Group 9"/>
          <p:cNvGrpSpPr/>
          <p:nvPr/>
        </p:nvGrpSpPr>
        <p:grpSpPr>
          <a:xfrm>
            <a:off x="352501" y="1558137"/>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3"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4.2</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4.6 page </a:t>
            </a:r>
            <a:r>
              <a:rPr lang="en-ZA" altLang="en-US" dirty="0" smtClean="0"/>
              <a:t>73</a:t>
            </a:r>
            <a:endParaRPr lang="en-ZA" dirty="0"/>
          </a:p>
        </p:txBody>
      </p:sp>
      <p:sp>
        <p:nvSpPr>
          <p:cNvPr id="16" name="Rectangle 15"/>
          <p:cNvSpPr/>
          <p:nvPr/>
        </p:nvSpPr>
        <p:spPr>
          <a:xfrm>
            <a:off x="863600" y="1397053"/>
            <a:ext cx="7198724" cy="46931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a:grpSpLocks noChangeAspect="1"/>
          </p:cNvGrpSpPr>
          <p:nvPr/>
        </p:nvGrpSpPr>
        <p:grpSpPr>
          <a:xfrm>
            <a:off x="348042" y="1486503"/>
            <a:ext cx="1031115" cy="957600"/>
            <a:chOff x="352501" y="1521403"/>
            <a:chExt cx="1525437" cy="1416679"/>
          </a:xfrm>
        </p:grpSpPr>
        <p:sp>
          <p:nvSpPr>
            <p:cNvPr id="18" name="Rectangle 17"/>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7" name="Content Placeholder 2"/>
          <p:cNvSpPr>
            <a:spLocks noGrp="1"/>
          </p:cNvSpPr>
          <p:nvPr>
            <p:ph idx="1"/>
          </p:nvPr>
        </p:nvSpPr>
        <p:spPr>
          <a:xfrm>
            <a:off x="1379157" y="1635973"/>
            <a:ext cx="3418610" cy="3930525"/>
          </a:xfrm>
        </p:spPr>
        <p:txBody>
          <a:bodyPr/>
          <a:lstStyle/>
          <a:p>
            <a:r>
              <a:rPr lang="en-ZA" altLang="en-US" sz="2000" dirty="0" smtClean="0"/>
              <a:t>Identify </a:t>
            </a:r>
            <a:r>
              <a:rPr lang="en-ZA" altLang="en-US" sz="2000" dirty="0"/>
              <a:t>known rate </a:t>
            </a:r>
            <a:r>
              <a:rPr lang="en-ZA" altLang="en-US" sz="2000" dirty="0" smtClean="0"/>
              <a:t>and unknown </a:t>
            </a:r>
            <a:r>
              <a:rPr lang="en-ZA" altLang="en-US" sz="2000" dirty="0"/>
              <a:t>rate. </a:t>
            </a:r>
            <a:endParaRPr lang="en-ZA" altLang="en-US" sz="2000" dirty="0" smtClean="0"/>
          </a:p>
          <a:p>
            <a:endParaRPr lang="en-ZA" altLang="en-US" sz="700" dirty="0"/>
          </a:p>
          <a:p>
            <a:r>
              <a:rPr lang="en-ZA" altLang="en-US" sz="2000" dirty="0"/>
              <a:t>Write an equation with = between the ratios</a:t>
            </a:r>
            <a:r>
              <a:rPr lang="en-ZA" altLang="en-US" sz="2000" dirty="0" smtClean="0"/>
              <a:t>.</a:t>
            </a:r>
          </a:p>
          <a:p>
            <a:endParaRPr lang="en-ZA" altLang="en-US" sz="2000" dirty="0" smtClean="0"/>
          </a:p>
          <a:p>
            <a:r>
              <a:rPr lang="en-ZA" altLang="en-US" sz="2000" dirty="0" smtClean="0"/>
              <a:t>Cross multiply</a:t>
            </a:r>
          </a:p>
          <a:p>
            <a:endParaRPr lang="en-ZA" altLang="en-US" sz="2000" dirty="0"/>
          </a:p>
          <a:p>
            <a:pPr>
              <a:lnSpc>
                <a:spcPct val="90000"/>
              </a:lnSpc>
              <a:spcAft>
                <a:spcPts val="0"/>
              </a:spcAft>
            </a:pPr>
            <a:r>
              <a:rPr lang="en-ZA" altLang="en-US" sz="2000" dirty="0"/>
              <a:t>Solve for the </a:t>
            </a:r>
            <a:r>
              <a:rPr lang="en-ZA" altLang="en-US" sz="2000" dirty="0" smtClean="0"/>
              <a:t>unknown </a:t>
            </a:r>
          </a:p>
          <a:p>
            <a:pPr marL="265113" indent="0">
              <a:lnSpc>
                <a:spcPct val="90000"/>
              </a:lnSpc>
              <a:spcAft>
                <a:spcPts val="0"/>
              </a:spcAft>
              <a:buNone/>
            </a:pPr>
            <a:r>
              <a:rPr lang="en-ZA" altLang="en-US" sz="2000" dirty="0" smtClean="0"/>
              <a:t>value.</a:t>
            </a:r>
          </a:p>
          <a:p>
            <a:endParaRPr lang="en-ZA" altLang="en-US" sz="2000" dirty="0"/>
          </a:p>
          <a:p>
            <a:r>
              <a:rPr lang="en-ZA" altLang="en-US" sz="2000" dirty="0"/>
              <a:t>Check your answer. </a:t>
            </a:r>
          </a:p>
        </p:txBody>
      </p:sp>
      <p:sp>
        <p:nvSpPr>
          <p:cNvPr id="28" name="Content Placeholder 2"/>
          <p:cNvSpPr>
            <a:spLocks noGrp="1"/>
          </p:cNvSpPr>
          <p:nvPr/>
        </p:nvSpPr>
        <p:spPr>
          <a:xfrm>
            <a:off x="4313195" y="1642122"/>
            <a:ext cx="3773968" cy="5981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altLang="en-US" sz="2000" dirty="0"/>
              <a:t>known rate: 15 crates per </a:t>
            </a:r>
            <a:r>
              <a:rPr lang="en-ZA" altLang="en-US" sz="2000" dirty="0" smtClean="0"/>
              <a:t>hour</a:t>
            </a:r>
          </a:p>
          <a:p>
            <a:pPr marL="0" indent="0">
              <a:spcBef>
                <a:spcPts val="0"/>
              </a:spcBef>
              <a:buNone/>
            </a:pPr>
            <a:r>
              <a:rPr lang="en-ZA" altLang="en-US" sz="2000" dirty="0" smtClean="0"/>
              <a:t>unknown </a:t>
            </a:r>
            <a:r>
              <a:rPr lang="en-ZA" altLang="en-US" sz="2000" dirty="0"/>
              <a:t>rate: 90 crates </a:t>
            </a:r>
            <a:r>
              <a:rPr lang="en-ZA" altLang="en-US" sz="2000" dirty="0" smtClean="0"/>
              <a:t>in </a:t>
            </a:r>
            <a:r>
              <a:rPr lang="en-ZA" altLang="en-US" sz="2000" i="1" dirty="0" smtClean="0">
                <a:latin typeface="Times New Roman" panose="02020603050405020304" charset="0"/>
              </a:rPr>
              <a:t>a </a:t>
            </a:r>
            <a:r>
              <a:rPr lang="en-ZA" altLang="en-US" sz="2000" dirty="0" smtClean="0"/>
              <a:t>hours</a:t>
            </a:r>
          </a:p>
        </p:txBody>
      </p:sp>
      <p:graphicFrame>
        <p:nvGraphicFramePr>
          <p:cNvPr id="29" name="Object 28"/>
          <p:cNvGraphicFramePr/>
          <p:nvPr>
            <p:extLst>
              <p:ext uri="{D42A27DB-BD31-4B8C-83A1-F6EECF244321}">
                <p14:modId xmlns:p14="http://schemas.microsoft.com/office/powerpoint/2010/main" val="3401535478"/>
              </p:ext>
            </p:extLst>
          </p:nvPr>
        </p:nvGraphicFramePr>
        <p:xfrm>
          <a:off x="4353554" y="2486820"/>
          <a:ext cx="2141538" cy="674688"/>
        </p:xfrm>
        <a:graphic>
          <a:graphicData uri="http://schemas.openxmlformats.org/presentationml/2006/ole">
            <mc:AlternateContent xmlns:mc="http://schemas.openxmlformats.org/markup-compatibility/2006">
              <mc:Choice xmlns:v="urn:schemas-microsoft-com:vml" Requires="v">
                <p:oleObj spid="_x0000_s3141" name="Equation" r:id="rId4" imgW="31089600" imgH="9448800" progId="Equation.3">
                  <p:embed/>
                </p:oleObj>
              </mc:Choice>
              <mc:Fallback>
                <p:oleObj name="Equation" r:id="rId4" imgW="31089600" imgH="9448800" progId="Equation.3">
                  <p:embed/>
                  <p:pic>
                    <p:nvPicPr>
                      <p:cNvPr id="0" name="Object 8"/>
                      <p:cNvPicPr/>
                      <p:nvPr/>
                    </p:nvPicPr>
                    <p:blipFill>
                      <a:blip r:embed="rId5"/>
                      <a:stretch>
                        <a:fillRect/>
                      </a:stretch>
                    </p:blipFill>
                    <p:spPr>
                      <a:xfrm>
                        <a:off x="4353554" y="2486820"/>
                        <a:ext cx="2141538" cy="674688"/>
                      </a:xfrm>
                      <a:prstGeom prst="rect">
                        <a:avLst/>
                      </a:prstGeom>
                    </p:spPr>
                  </p:pic>
                </p:oleObj>
              </mc:Fallback>
            </mc:AlternateContent>
          </a:graphicData>
        </a:graphic>
      </p:graphicFrame>
      <p:sp>
        <p:nvSpPr>
          <p:cNvPr id="30" name="Content Placeholder 2"/>
          <p:cNvSpPr>
            <a:spLocks noGrp="1"/>
          </p:cNvSpPr>
          <p:nvPr/>
        </p:nvSpPr>
        <p:spPr>
          <a:xfrm>
            <a:off x="4319369" y="3640622"/>
            <a:ext cx="2457732" cy="35298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1800" dirty="0" smtClean="0"/>
              <a:t>15 </a:t>
            </a:r>
            <a:r>
              <a:rPr lang="en-ZA" altLang="en-US" sz="2000" dirty="0" smtClean="0">
                <a:latin typeface="Arial" panose="020B0604020202020204" pitchFamily="34" charset="0"/>
              </a:rPr>
              <a:t>×</a:t>
            </a:r>
            <a:r>
              <a:rPr lang="en-ZA" altLang="en-US" sz="2000" dirty="0"/>
              <a:t> </a:t>
            </a:r>
            <a:r>
              <a:rPr lang="en-ZA" altLang="en-US" sz="2000" i="1" dirty="0">
                <a:latin typeface="Times New Roman" panose="02020603050405020304" charset="0"/>
                <a:sym typeface="+mn-ea"/>
              </a:rPr>
              <a:t>a </a:t>
            </a:r>
            <a:r>
              <a:rPr lang="en-ZA" altLang="en-US" sz="2000" dirty="0"/>
              <a:t> = 1 </a:t>
            </a:r>
            <a:r>
              <a:rPr lang="en-ZA" altLang="en-US" sz="2000" dirty="0">
                <a:latin typeface="Arial" panose="020B0604020202020204" pitchFamily="34" charset="0"/>
              </a:rPr>
              <a:t>×</a:t>
            </a:r>
            <a:r>
              <a:rPr lang="en-ZA" altLang="en-US" sz="2000" dirty="0"/>
              <a:t> </a:t>
            </a:r>
            <a:r>
              <a:rPr lang="en-ZA" altLang="en-US" sz="2000" dirty="0" smtClean="0"/>
              <a:t>90</a:t>
            </a:r>
          </a:p>
        </p:txBody>
      </p:sp>
      <p:sp>
        <p:nvSpPr>
          <p:cNvPr id="31" name="Content Placeholder 2"/>
          <p:cNvSpPr>
            <a:spLocks noGrp="1"/>
          </p:cNvSpPr>
          <p:nvPr/>
        </p:nvSpPr>
        <p:spPr>
          <a:xfrm>
            <a:off x="4383982" y="4416314"/>
            <a:ext cx="2457732" cy="3529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i="1" dirty="0">
                <a:latin typeface="Times New Roman" panose="02020603050405020304" charset="0"/>
                <a:sym typeface="+mn-ea"/>
              </a:rPr>
              <a:t>a </a:t>
            </a:r>
            <a:r>
              <a:rPr lang="en-ZA" altLang="en-US" sz="2000" dirty="0"/>
              <a:t>= 90 </a:t>
            </a:r>
            <a:r>
              <a:rPr lang="en-ZA" altLang="en-US" sz="2000" dirty="0">
                <a:latin typeface="Arial" panose="020B0604020202020204" pitchFamily="34" charset="0"/>
              </a:rPr>
              <a:t>÷</a:t>
            </a:r>
            <a:r>
              <a:rPr lang="en-ZA" altLang="en-US" sz="2000" dirty="0"/>
              <a:t> 15 = 6 hours</a:t>
            </a:r>
          </a:p>
        </p:txBody>
      </p:sp>
      <p:sp>
        <p:nvSpPr>
          <p:cNvPr id="32" name="Content Placeholder 2"/>
          <p:cNvSpPr>
            <a:spLocks noGrp="1"/>
          </p:cNvSpPr>
          <p:nvPr/>
        </p:nvSpPr>
        <p:spPr>
          <a:xfrm>
            <a:off x="4383944" y="5606876"/>
            <a:ext cx="3311147" cy="352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sym typeface="+mn-ea"/>
              </a:rPr>
              <a:t>90 ÷ 6 hours = 15 crates/hour</a:t>
            </a:r>
            <a:endParaRPr lang="en-ZA" altLang="en-US" sz="2000" dirty="0"/>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6862" y="2071174"/>
            <a:ext cx="2722806" cy="3217269"/>
          </a:xfrm>
          <a:prstGeom prst="rect">
            <a:avLst/>
          </a:prstGeom>
          <a:noFill/>
          <a:ln>
            <a:noFill/>
          </a:ln>
        </p:spPr>
      </p:pic>
      <p:sp>
        <p:nvSpPr>
          <p:cNvPr id="14"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4.2</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900" decel="100000" fill="hold"/>
                                        <p:tgtEl>
                                          <p:spTgt spid="1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fade">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xEl>
                                              <p:pRg st="4" end="4"/>
                                            </p:txEl>
                                          </p:spTgt>
                                        </p:tgtEl>
                                        <p:attrNameLst>
                                          <p:attrName>style.visibility</p:attrName>
                                        </p:attrNameLst>
                                      </p:cBhvr>
                                      <p:to>
                                        <p:strVal val="visible"/>
                                      </p:to>
                                    </p:set>
                                    <p:animEffect transition="in" filter="fade">
                                      <p:cBhvr>
                                        <p:cTn id="43" dur="500"/>
                                        <p:tgtEl>
                                          <p:spTgt spid="27">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xEl>
                                              <p:pRg st="6" end="6"/>
                                            </p:txEl>
                                          </p:spTgt>
                                        </p:tgtEl>
                                        <p:attrNameLst>
                                          <p:attrName>style.visibility</p:attrName>
                                        </p:attrNameLst>
                                      </p:cBhvr>
                                      <p:to>
                                        <p:strVal val="visible"/>
                                      </p:to>
                                    </p:set>
                                    <p:animEffect transition="in" filter="fade">
                                      <p:cBhvr>
                                        <p:cTn id="53" dur="500"/>
                                        <p:tgtEl>
                                          <p:spTgt spid="27">
                                            <p:txEl>
                                              <p:pRg st="6" end="6"/>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xEl>
                                              <p:pRg st="7" end="7"/>
                                            </p:txEl>
                                          </p:spTgt>
                                        </p:tgtEl>
                                        <p:attrNameLst>
                                          <p:attrName>style.visibility</p:attrName>
                                        </p:attrNameLst>
                                      </p:cBhvr>
                                      <p:to>
                                        <p:strVal val="visible"/>
                                      </p:to>
                                    </p:set>
                                    <p:animEffect transition="in" filter="fade">
                                      <p:cBhvr>
                                        <p:cTn id="56" dur="500"/>
                                        <p:tgtEl>
                                          <p:spTgt spid="27">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7">
                                            <p:txEl>
                                              <p:pRg st="9" end="9"/>
                                            </p:txEl>
                                          </p:spTgt>
                                        </p:tgtEl>
                                        <p:attrNameLst>
                                          <p:attrName>style.visibility</p:attrName>
                                        </p:attrNameLst>
                                      </p:cBhvr>
                                      <p:to>
                                        <p:strVal val="visible"/>
                                      </p:to>
                                    </p:set>
                                    <p:animEffect transition="in" filter="fade">
                                      <p:cBhvr>
                                        <p:cTn id="66" dur="500"/>
                                        <p:tgtEl>
                                          <p:spTgt spid="27">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uiExpand="1" build="p"/>
      <p:bldP spid="28" grpId="0"/>
      <p:bldP spid="30" grpId="0"/>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4.7 page 74</a:t>
            </a:r>
            <a:endParaRPr lang="en-ZA" dirty="0"/>
          </a:p>
        </p:txBody>
      </p:sp>
      <p:grpSp>
        <p:nvGrpSpPr>
          <p:cNvPr id="12" name="Group 11"/>
          <p:cNvGrpSpPr/>
          <p:nvPr/>
        </p:nvGrpSpPr>
        <p:grpSpPr>
          <a:xfrm>
            <a:off x="863600" y="1501367"/>
            <a:ext cx="7198724" cy="1264964"/>
            <a:chOff x="863600" y="2622794"/>
            <a:chExt cx="7198724" cy="1264964"/>
          </a:xfrm>
        </p:grpSpPr>
        <p:sp>
          <p:nvSpPr>
            <p:cNvPr id="13" name="Rectangle 12"/>
            <p:cNvSpPr/>
            <p:nvPr/>
          </p:nvSpPr>
          <p:spPr>
            <a:xfrm>
              <a:off x="863600" y="2622794"/>
              <a:ext cx="7198724" cy="12649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1367585" y="2828331"/>
              <a:ext cx="6525585" cy="1019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None/>
              </a:pPr>
              <a:r>
                <a:rPr lang="en-ZA" altLang="en-US" sz="2000" b="1" dirty="0"/>
                <a:t>a)  Store A sells potatoes at R21,95 per 3 kg bag and Store B at R90 for 15 kg. What is the unit price for each and which is the better buy?   </a:t>
              </a:r>
            </a:p>
          </p:txBody>
        </p:sp>
      </p:grpSp>
      <p:grpSp>
        <p:nvGrpSpPr>
          <p:cNvPr id="15" name="Group 14"/>
          <p:cNvGrpSpPr/>
          <p:nvPr/>
        </p:nvGrpSpPr>
        <p:grpSpPr>
          <a:xfrm>
            <a:off x="352501" y="1592643"/>
            <a:ext cx="1029149" cy="955774"/>
            <a:chOff x="352501" y="2871461"/>
            <a:chExt cx="1525437" cy="1416679"/>
          </a:xfrm>
        </p:grpSpPr>
        <p:sp>
          <p:nvSpPr>
            <p:cNvPr id="16" name="Rectangle 15"/>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8" name="Rectangle 17"/>
          <p:cNvSpPr/>
          <p:nvPr/>
        </p:nvSpPr>
        <p:spPr>
          <a:xfrm>
            <a:off x="863600" y="2896988"/>
            <a:ext cx="7198724" cy="280055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0" name="Group 19"/>
          <p:cNvGrpSpPr>
            <a:grpSpLocks noChangeAspect="1"/>
          </p:cNvGrpSpPr>
          <p:nvPr/>
        </p:nvGrpSpPr>
        <p:grpSpPr>
          <a:xfrm>
            <a:off x="348042" y="2986437"/>
            <a:ext cx="1031115" cy="957600"/>
            <a:chOff x="352501" y="1521403"/>
            <a:chExt cx="1525437" cy="1416679"/>
          </a:xfrm>
        </p:grpSpPr>
        <p:sp>
          <p:nvSpPr>
            <p:cNvPr id="21" name="Rectangle 2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027209"/>
            <a:ext cx="3064048" cy="3620480"/>
          </a:xfrm>
          <a:prstGeom prst="rect">
            <a:avLst/>
          </a:prstGeom>
          <a:noFill/>
          <a:ln>
            <a:noFill/>
          </a:ln>
        </p:spPr>
      </p:pic>
      <p:sp>
        <p:nvSpPr>
          <p:cNvPr id="24" name="Content Placeholder 2"/>
          <p:cNvSpPr txBox="1"/>
          <p:nvPr/>
        </p:nvSpPr>
        <p:spPr>
          <a:xfrm>
            <a:off x="1461664" y="3140468"/>
            <a:ext cx="6600660" cy="2432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2000" dirty="0"/>
              <a:t>Rates				</a:t>
            </a:r>
            <a:r>
              <a:rPr lang="en-ZA" altLang="en-US" sz="2000" dirty="0" smtClean="0"/>
              <a:t>Store </a:t>
            </a:r>
            <a:r>
              <a:rPr lang="en-ZA" altLang="en-US" sz="2000" dirty="0"/>
              <a:t>A:  </a:t>
            </a:r>
            <a:r>
              <a:rPr lang="en-ZA" altLang="en-US" sz="2000" dirty="0">
                <a:sym typeface="+mn-ea"/>
              </a:rPr>
              <a:t>R21,95 per 3 kg</a:t>
            </a:r>
          </a:p>
          <a:p>
            <a:pPr marL="0" indent="0">
              <a:buNone/>
            </a:pPr>
            <a:r>
              <a:rPr lang="en-ZA" altLang="en-US" sz="2000" dirty="0"/>
              <a:t>				</a:t>
            </a:r>
            <a:r>
              <a:rPr lang="en-ZA" altLang="en-US" sz="2000" dirty="0" smtClean="0"/>
              <a:t>Store </a:t>
            </a:r>
            <a:r>
              <a:rPr lang="en-ZA" altLang="en-US" sz="2000" dirty="0"/>
              <a:t>B:  R</a:t>
            </a:r>
            <a:r>
              <a:rPr lang="en-ZA" altLang="en-US" sz="2000" dirty="0">
                <a:sym typeface="+mn-ea"/>
              </a:rPr>
              <a:t>90 per 15 kg</a:t>
            </a:r>
          </a:p>
          <a:p>
            <a:r>
              <a:rPr lang="en-ZA" altLang="en-US" sz="2000" dirty="0" smtClean="0"/>
              <a:t>Convert </a:t>
            </a:r>
            <a:r>
              <a:rPr lang="en-ZA" altLang="en-US" sz="2000" dirty="0"/>
              <a:t>to unit rates		</a:t>
            </a:r>
            <a:r>
              <a:rPr lang="en-ZA" altLang="en-US" sz="2000" dirty="0" smtClean="0">
                <a:sym typeface="+mn-ea"/>
              </a:rPr>
              <a:t>R21,95 </a:t>
            </a:r>
            <a:r>
              <a:rPr lang="en-ZA" altLang="en-US" sz="2000" dirty="0">
                <a:sym typeface="+mn-ea"/>
              </a:rPr>
              <a:t>÷ 3 = R7,32 per kg</a:t>
            </a:r>
          </a:p>
          <a:p>
            <a:pPr marL="0" indent="0">
              <a:buNone/>
            </a:pPr>
            <a:r>
              <a:rPr lang="en-ZA" altLang="en-US" sz="2000" dirty="0">
                <a:sym typeface="+mn-ea"/>
              </a:rPr>
              <a:t>				</a:t>
            </a:r>
            <a:r>
              <a:rPr lang="en-ZA" altLang="en-US" sz="2000" dirty="0" smtClean="0">
                <a:sym typeface="+mn-ea"/>
              </a:rPr>
              <a:t>to the nearest cent</a:t>
            </a:r>
            <a:endParaRPr lang="en-ZA" altLang="en-US" sz="2000" dirty="0">
              <a:sym typeface="+mn-ea"/>
            </a:endParaRPr>
          </a:p>
          <a:p>
            <a:pPr marL="0" indent="0">
              <a:buNone/>
            </a:pPr>
            <a:r>
              <a:rPr lang="en-ZA" altLang="en-US" sz="2000" dirty="0" smtClean="0">
                <a:sym typeface="+mn-ea"/>
              </a:rPr>
              <a:t>	</a:t>
            </a:r>
            <a:r>
              <a:rPr lang="en-ZA" altLang="en-US" sz="2000" dirty="0">
                <a:sym typeface="+mn-ea"/>
              </a:rPr>
              <a:t>			</a:t>
            </a:r>
            <a:r>
              <a:rPr lang="en-ZA" altLang="en-US" sz="2000" dirty="0" smtClean="0">
                <a:sym typeface="+mn-ea"/>
              </a:rPr>
              <a:t>R90 </a:t>
            </a:r>
            <a:r>
              <a:rPr lang="en-ZA" altLang="en-US" sz="2000" dirty="0">
                <a:latin typeface="Arial" panose="020B0604020202020204" pitchFamily="34" charset="0"/>
                <a:sym typeface="+mn-ea"/>
              </a:rPr>
              <a:t>÷ </a:t>
            </a:r>
            <a:r>
              <a:rPr lang="en-ZA" altLang="en-US" sz="2000" dirty="0">
                <a:sym typeface="+mn-ea"/>
              </a:rPr>
              <a:t>15 kg = R6/kg</a:t>
            </a:r>
          </a:p>
          <a:p>
            <a:r>
              <a:rPr lang="en-ZA" altLang="en-US" sz="2000" dirty="0">
                <a:sym typeface="+mn-ea"/>
              </a:rPr>
              <a:t>Store B has the better buy. </a:t>
            </a:r>
          </a:p>
          <a:p>
            <a:endParaRPr lang="en-ZA" sz="2000" dirty="0"/>
          </a:p>
        </p:txBody>
      </p:sp>
      <p:sp>
        <p:nvSpPr>
          <p:cNvPr id="19"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4.2</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900" decel="100000" fill="hold"/>
                                        <p:tgtEl>
                                          <p:spTgt spid="2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4">
                                            <p:txEl>
                                              <p:pRg st="0" end="0"/>
                                            </p:txEl>
                                          </p:spTgt>
                                        </p:tgtEl>
                                        <p:attrNameLst>
                                          <p:attrName>style.visibility</p:attrName>
                                        </p:attrNameLst>
                                      </p:cBhvr>
                                      <p:to>
                                        <p:strVal val="visible"/>
                                      </p:to>
                                    </p:set>
                                    <p:animEffect transition="in" filter="fade">
                                      <p:cBhvr>
                                        <p:cTn id="34" dur="500"/>
                                        <p:tgtEl>
                                          <p:spTgt spid="2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xEl>
                                              <p:pRg st="1" end="1"/>
                                            </p:txEl>
                                          </p:spTgt>
                                        </p:tgtEl>
                                        <p:attrNameLst>
                                          <p:attrName>style.visibility</p:attrName>
                                        </p:attrNameLst>
                                      </p:cBhvr>
                                      <p:to>
                                        <p:strVal val="visible"/>
                                      </p:to>
                                    </p:set>
                                    <p:animEffect transition="in" filter="fade">
                                      <p:cBhvr>
                                        <p:cTn id="39" dur="500"/>
                                        <p:tgtEl>
                                          <p:spTgt spid="2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xEl>
                                              <p:pRg st="2" end="2"/>
                                            </p:txEl>
                                          </p:spTgt>
                                        </p:tgtEl>
                                        <p:attrNameLst>
                                          <p:attrName>style.visibility</p:attrName>
                                        </p:attrNameLst>
                                      </p:cBhvr>
                                      <p:to>
                                        <p:strVal val="visible"/>
                                      </p:to>
                                    </p:set>
                                    <p:animEffect transition="in" filter="fade">
                                      <p:cBhvr>
                                        <p:cTn id="44" dur="500"/>
                                        <p:tgtEl>
                                          <p:spTgt spid="24">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xEl>
                                              <p:pRg st="3" end="3"/>
                                            </p:txEl>
                                          </p:spTgt>
                                        </p:tgtEl>
                                        <p:attrNameLst>
                                          <p:attrName>style.visibility</p:attrName>
                                        </p:attrNameLst>
                                      </p:cBhvr>
                                      <p:to>
                                        <p:strVal val="visible"/>
                                      </p:to>
                                    </p:set>
                                    <p:animEffect transition="in" filter="fade">
                                      <p:cBhvr>
                                        <p:cTn id="47" dur="500"/>
                                        <p:tgtEl>
                                          <p:spTgt spid="2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xEl>
                                              <p:pRg st="4" end="4"/>
                                            </p:txEl>
                                          </p:spTgt>
                                        </p:tgtEl>
                                        <p:attrNameLst>
                                          <p:attrName>style.visibility</p:attrName>
                                        </p:attrNameLst>
                                      </p:cBhvr>
                                      <p:to>
                                        <p:strVal val="visible"/>
                                      </p:to>
                                    </p:set>
                                    <p:animEffect transition="in" filter="fade">
                                      <p:cBhvr>
                                        <p:cTn id="52" dur="500"/>
                                        <p:tgtEl>
                                          <p:spTgt spid="2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xEl>
                                              <p:pRg st="5" end="5"/>
                                            </p:txEl>
                                          </p:spTgt>
                                        </p:tgtEl>
                                        <p:attrNameLst>
                                          <p:attrName>style.visibility</p:attrName>
                                        </p:attrNameLst>
                                      </p:cBhvr>
                                      <p:to>
                                        <p:strVal val="visible"/>
                                      </p:to>
                                    </p:set>
                                    <p:animEffect transition="in" filter="fade">
                                      <p:cBhvr>
                                        <p:cTn id="5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ZA" dirty="0" smtClean="0"/>
              <a:t>Exercise 4.3</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4.3 </a:t>
            </a:r>
            <a:r>
              <a:rPr lang="en-US" altLang="en-US" dirty="0"/>
              <a:t>on </a:t>
            </a:r>
            <a:r>
              <a:rPr lang="en-US" altLang="en-US" b="1" dirty="0"/>
              <a:t>page </a:t>
            </a:r>
            <a:r>
              <a:rPr lang="en-US" altLang="en-US" b="1" dirty="0" smtClean="0"/>
              <a:t>7</a:t>
            </a:r>
            <a:r>
              <a:rPr lang="en-ZA" altLang="en-US" b="1" dirty="0" smtClean="0"/>
              <a:t>4</a:t>
            </a:r>
            <a:r>
              <a:rPr lang="en-US" altLang="en-US" b="1" dirty="0" smtClean="0"/>
              <a:t> </a:t>
            </a:r>
            <a:r>
              <a:rPr lang="en-US" altLang="en-US" dirty="0"/>
              <a:t>of your Student’s Book</a:t>
            </a:r>
            <a:endParaRPr lang="en-GB" altLang="en-US" dirty="0"/>
          </a:p>
        </p:txBody>
      </p:sp>
      <p:sp>
        <p:nvSpPr>
          <p:cNvPr id="7" name="Text Placeholder 6"/>
          <p:cNvSpPr>
            <a:spLocks noGrp="1"/>
          </p:cNvSpPr>
          <p:nvPr>
            <p:ph type="body" idx="1"/>
          </p:nvPr>
        </p:nvSpPr>
        <p:spPr/>
        <p:txBody>
          <a:bodyPr>
            <a:normAutofit lnSpcReduction="10000"/>
          </a:bodyPr>
          <a:lstStyle/>
          <a:p>
            <a:r>
              <a:rPr lang="en-ZA" dirty="0" smtClean="0"/>
              <a:t>Unit 4.2</a:t>
            </a:r>
            <a:endParaRPr lang="en-ZA"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Percentages</a:t>
            </a:r>
          </a:p>
        </p:txBody>
      </p:sp>
      <p:sp>
        <p:nvSpPr>
          <p:cNvPr id="3" name="Content Placeholder 2"/>
          <p:cNvSpPr>
            <a:spLocks noGrp="1"/>
          </p:cNvSpPr>
          <p:nvPr>
            <p:ph idx="1"/>
          </p:nvPr>
        </p:nvSpPr>
        <p:spPr>
          <a:xfrm>
            <a:off x="399289" y="2738356"/>
            <a:ext cx="7905751" cy="3063909"/>
          </a:xfrm>
        </p:spPr>
        <p:txBody>
          <a:bodyPr/>
          <a:lstStyle/>
          <a:p>
            <a:r>
              <a:rPr lang="en-ZA" sz="2000" dirty="0" smtClean="0"/>
              <a:t>We </a:t>
            </a:r>
            <a:r>
              <a:rPr lang="en-ZA" sz="2000" dirty="0"/>
              <a:t>write the sign % instead of using the denominator.</a:t>
            </a:r>
          </a:p>
          <a:p>
            <a:r>
              <a:rPr lang="en-ZA" sz="2000" dirty="0"/>
              <a:t>We usually calculate percentage using a fraction or a decimal. </a:t>
            </a:r>
          </a:p>
          <a:p>
            <a:r>
              <a:rPr lang="en-ZA" sz="2000" dirty="0"/>
              <a:t>For example, 25% of R150 can be written as </a:t>
            </a:r>
          </a:p>
          <a:p>
            <a:pPr marL="0" indent="0">
              <a:buNone/>
            </a:pPr>
            <a:r>
              <a:rPr lang="en-ZA" sz="2000" dirty="0">
                <a:latin typeface="Arial" panose="020B0604020202020204" pitchFamily="34" charset="0"/>
              </a:rPr>
              <a:t>           ×</a:t>
            </a:r>
            <a:r>
              <a:rPr lang="en-ZA" sz="2000" dirty="0"/>
              <a:t> 150 = 0,25 </a:t>
            </a:r>
            <a:r>
              <a:rPr lang="en-ZA" sz="2000" dirty="0">
                <a:latin typeface="Arial" panose="020B0604020202020204" pitchFamily="34" charset="0"/>
                <a:sym typeface="+mn-ea"/>
              </a:rPr>
              <a:t>×</a:t>
            </a:r>
            <a:r>
              <a:rPr lang="en-ZA" sz="2000" dirty="0"/>
              <a:t> 150 = R37,50 </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4.3</a:t>
            </a:r>
            <a:endParaRPr lang="en-ZA" dirty="0">
              <a:solidFill>
                <a:schemeClr val="bg1">
                  <a:lumMod val="65000"/>
                </a:schemeClr>
              </a:solidFill>
            </a:endParaRPr>
          </a:p>
        </p:txBody>
      </p:sp>
      <p:grpSp>
        <p:nvGrpSpPr>
          <p:cNvPr id="9" name="Group 8"/>
          <p:cNvGrpSpPr/>
          <p:nvPr/>
        </p:nvGrpSpPr>
        <p:grpSpPr>
          <a:xfrm>
            <a:off x="518159" y="1483819"/>
            <a:ext cx="7386701" cy="1254537"/>
            <a:chOff x="518159" y="4509558"/>
            <a:chExt cx="7386701" cy="1254537"/>
          </a:xfrm>
        </p:grpSpPr>
        <p:sp>
          <p:nvSpPr>
            <p:cNvPr id="5" name="Rectangle 4"/>
            <p:cNvSpPr/>
            <p:nvPr/>
          </p:nvSpPr>
          <p:spPr>
            <a:xfrm>
              <a:off x="518159" y="4702411"/>
              <a:ext cx="7386701" cy="74816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4509558"/>
              <a:ext cx="124591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7" name="TextBox 6"/>
            <p:cNvSpPr txBox="1"/>
            <p:nvPr/>
          </p:nvSpPr>
          <p:spPr>
            <a:xfrm>
              <a:off x="653696" y="4871012"/>
              <a:ext cx="7144583" cy="400110"/>
            </a:xfrm>
            <a:prstGeom prst="rect">
              <a:avLst/>
            </a:prstGeom>
            <a:noFill/>
          </p:spPr>
          <p:txBody>
            <a:bodyPr wrap="square" rtlCol="0">
              <a:spAutoFit/>
            </a:bodyPr>
            <a:lstStyle/>
            <a:p>
              <a:r>
                <a:rPr lang="en-ZA" sz="2000" dirty="0"/>
                <a:t>Percentages are fractions with a denominator of 100</a:t>
              </a:r>
            </a:p>
          </p:txBody>
        </p:sp>
        <p:sp>
          <p:nvSpPr>
            <p:cNvPr id="8" name="Content Placeholder 2"/>
            <p:cNvSpPr txBox="1"/>
            <p:nvPr/>
          </p:nvSpPr>
          <p:spPr>
            <a:xfrm>
              <a:off x="7159861" y="5242697"/>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grpSp>
      <p:graphicFrame>
        <p:nvGraphicFramePr>
          <p:cNvPr id="11" name="Object 10"/>
          <p:cNvGraphicFramePr/>
          <p:nvPr/>
        </p:nvGraphicFramePr>
        <p:xfrm>
          <a:off x="808990" y="3876675"/>
          <a:ext cx="418465" cy="494665"/>
        </p:xfrm>
        <a:graphic>
          <a:graphicData uri="http://schemas.openxmlformats.org/presentationml/2006/ole">
            <mc:AlternateContent xmlns:mc="http://schemas.openxmlformats.org/markup-compatibility/2006">
              <mc:Choice xmlns:v="urn:schemas-microsoft-com:vml" Requires="v">
                <p:oleObj spid="_x0000_s4158" r:id="rId3" imgW="724535" imgH="814070" progId="Equation.KSEE3">
                  <p:embed/>
                </p:oleObj>
              </mc:Choice>
              <mc:Fallback>
                <p:oleObj r:id="rId3" imgW="724535" imgH="814070" progId="Equation.KSEE3">
                  <p:embed/>
                  <p:pic>
                    <p:nvPicPr>
                      <p:cNvPr id="0" name="Object 3"/>
                      <p:cNvPicPr/>
                      <p:nvPr/>
                    </p:nvPicPr>
                    <p:blipFill>
                      <a:blip r:embed="rId4"/>
                      <a:stretch>
                        <a:fillRect/>
                      </a:stretch>
                    </p:blipFill>
                    <p:spPr>
                      <a:xfrm>
                        <a:off x="808990" y="3876675"/>
                        <a:ext cx="418465" cy="49466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4 Slide 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0" y="1650389"/>
            <a:ext cx="6109306" cy="4320000"/>
          </a:xfrm>
          <a:prstGeom prst="rect">
            <a:avLst/>
          </a:prstGeom>
        </p:spPr>
      </p:pic>
      <p:sp>
        <p:nvSpPr>
          <p:cNvPr id="5" name="Rectangle 4"/>
          <p:cNvSpPr/>
          <p:nvPr/>
        </p:nvSpPr>
        <p:spPr>
          <a:xfrm>
            <a:off x="84328" y="119073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4.8 </a:t>
            </a:r>
            <a:r>
              <a:rPr lang="en-ZA" dirty="0"/>
              <a:t>a) </a:t>
            </a:r>
            <a:r>
              <a:rPr lang="en-ZA" dirty="0" smtClean="0"/>
              <a:t>page </a:t>
            </a:r>
            <a:r>
              <a:rPr lang="en-ZA" dirty="0"/>
              <a:t>77</a:t>
            </a:r>
            <a:br>
              <a:rPr lang="en-ZA" dirty="0"/>
            </a:br>
            <a:r>
              <a:rPr lang="en-ZA" sz="1800" dirty="0">
                <a:solidFill>
                  <a:schemeClr val="bg1">
                    <a:lumMod val="65000"/>
                  </a:schemeClr>
                </a:solidFill>
              </a:rPr>
              <a:t>Unit </a:t>
            </a:r>
            <a:r>
              <a:rPr lang="en-ZA" sz="1800" dirty="0" smtClean="0">
                <a:solidFill>
                  <a:schemeClr val="bg1">
                    <a:lumMod val="65000"/>
                  </a:schemeClr>
                </a:solidFill>
              </a:rPr>
              <a:t>4.3</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6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4.1	Ratio </a:t>
            </a:r>
            <a:endParaRPr lang="en-ZA" dirty="0"/>
          </a:p>
          <a:p>
            <a:pPr marL="0" indent="0">
              <a:buNone/>
            </a:pPr>
            <a:r>
              <a:rPr lang="en-ZA" dirty="0" smtClean="0"/>
              <a:t>4.2	Rates</a:t>
            </a:r>
            <a:endParaRPr lang="en-ZA" dirty="0"/>
          </a:p>
          <a:p>
            <a:pPr marL="0" indent="0">
              <a:buNone/>
            </a:pPr>
            <a:r>
              <a:rPr lang="en-ZA" altLang="en-GB" dirty="0" smtClean="0"/>
              <a:t>4.3	Percentages</a:t>
            </a:r>
            <a:endParaRPr lang="en-ZA" alt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ZA" altLang="en-US" dirty="0"/>
              <a:t>Decrease or increase by a percentage </a:t>
            </a:r>
            <a:endParaRPr lang="en-ZA" dirty="0"/>
          </a:p>
        </p:txBody>
      </p:sp>
      <p:sp>
        <p:nvSpPr>
          <p:cNvPr id="5" name="Rectangle 4"/>
          <p:cNvSpPr/>
          <p:nvPr/>
        </p:nvSpPr>
        <p:spPr>
          <a:xfrm>
            <a:off x="518159" y="2024062"/>
            <a:ext cx="7386701" cy="387692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1848881"/>
            <a:ext cx="1245914" cy="38528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Method 1</a:t>
            </a:r>
            <a:endParaRPr lang="en-GB" sz="2000" b="1" i="1" dirty="0">
              <a:solidFill>
                <a:srgbClr val="64AFA8"/>
              </a:solidFill>
            </a:endParaRPr>
          </a:p>
        </p:txBody>
      </p:sp>
      <p:sp>
        <p:nvSpPr>
          <p:cNvPr id="7" name="Content Placeholder 2"/>
          <p:cNvSpPr>
            <a:spLocks noGrp="1"/>
          </p:cNvSpPr>
          <p:nvPr>
            <p:ph sz="half" idx="1"/>
          </p:nvPr>
        </p:nvSpPr>
        <p:spPr>
          <a:xfrm>
            <a:off x="803392" y="2470924"/>
            <a:ext cx="6816491" cy="2545200"/>
          </a:xfrm>
        </p:spPr>
        <p:txBody>
          <a:bodyPr>
            <a:normAutofit/>
          </a:bodyPr>
          <a:lstStyle/>
          <a:p>
            <a:r>
              <a:rPr lang="en-ZA" altLang="en-US" sz="2000" dirty="0" smtClean="0"/>
              <a:t>New </a:t>
            </a:r>
            <a:r>
              <a:rPr lang="en-ZA" altLang="en-US" sz="2000" dirty="0"/>
              <a:t>value = original value + % </a:t>
            </a:r>
            <a:r>
              <a:rPr lang="en-ZA" altLang="en-US" sz="2000" dirty="0">
                <a:latin typeface="Arial" panose="020B0604020202020204" pitchFamily="34" charset="0"/>
              </a:rPr>
              <a:t>× </a:t>
            </a:r>
            <a:r>
              <a:rPr lang="en-ZA" altLang="en-US" sz="2000" dirty="0"/>
              <a:t>original value (increase) </a:t>
            </a:r>
            <a:endParaRPr lang="en-ZA" altLang="en-US" sz="2000" dirty="0" smtClean="0"/>
          </a:p>
          <a:p>
            <a:endParaRPr lang="en-ZA" altLang="en-US" sz="2000" dirty="0"/>
          </a:p>
          <a:p>
            <a:r>
              <a:rPr lang="en-ZA" altLang="en-US" sz="2000" dirty="0">
                <a:sym typeface="+mn-ea"/>
              </a:rPr>
              <a:t>New value = original value - % </a:t>
            </a:r>
            <a:r>
              <a:rPr lang="en-ZA" altLang="en-US" sz="2000" dirty="0">
                <a:latin typeface="Arial" panose="020B0604020202020204" pitchFamily="34" charset="0"/>
                <a:sym typeface="+mn-ea"/>
              </a:rPr>
              <a:t>×</a:t>
            </a:r>
            <a:r>
              <a:rPr lang="en-ZA" altLang="en-US" sz="2000" dirty="0">
                <a:sym typeface="+mn-ea"/>
              </a:rPr>
              <a:t> original value (decrease) </a:t>
            </a:r>
            <a:endParaRPr lang="en-ZA" altLang="en-US" sz="2000" dirty="0" smtClean="0">
              <a:sym typeface="+mn-ea"/>
            </a:endParaRPr>
          </a:p>
          <a:p>
            <a:endParaRPr lang="en-ZA" altLang="en-US" sz="2000" dirty="0"/>
          </a:p>
          <a:p>
            <a:r>
              <a:rPr lang="en-ZA" altLang="en-US" sz="2000" dirty="0"/>
              <a:t>First </a:t>
            </a:r>
            <a:r>
              <a:rPr lang="en-ZA" altLang="en-US" sz="2000" dirty="0" smtClean="0"/>
              <a:t>add the </a:t>
            </a:r>
            <a:r>
              <a:rPr lang="en-ZA" altLang="en-US" sz="2000" dirty="0"/>
              <a:t>percentage increase or decrease then add or subtract it from the original value. </a:t>
            </a:r>
          </a:p>
        </p:txBody>
      </p:sp>
      <p:sp>
        <p:nvSpPr>
          <p:cNvPr id="8" name="Text Placeholder 3"/>
          <p:cNvSpPr>
            <a:spLocks noGrp="1"/>
          </p:cNvSpPr>
          <p:nvPr>
            <p:ph type="body" sz="quarter" idx="10"/>
          </p:nvPr>
        </p:nvSpPr>
        <p:spPr>
          <a:xfrm>
            <a:off x="399289" y="1535170"/>
            <a:ext cx="7905751" cy="301871"/>
          </a:xfrm>
        </p:spPr>
        <p:txBody>
          <a:bodyPr/>
          <a:lstStyle/>
          <a:p>
            <a:r>
              <a:rPr lang="en-ZA" dirty="0" smtClean="0">
                <a:solidFill>
                  <a:schemeClr val="bg1">
                    <a:lumMod val="65000"/>
                  </a:schemeClr>
                </a:solidFill>
              </a:rPr>
              <a:t>Unit 4.3</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ZA" altLang="en-US" dirty="0"/>
              <a:t>Decrease or increase by a percentage </a:t>
            </a:r>
            <a:endParaRPr lang="en-ZA" dirty="0"/>
          </a:p>
        </p:txBody>
      </p:sp>
      <p:sp>
        <p:nvSpPr>
          <p:cNvPr id="5" name="Rectangle 4"/>
          <p:cNvSpPr/>
          <p:nvPr/>
        </p:nvSpPr>
        <p:spPr>
          <a:xfrm>
            <a:off x="518159" y="2024062"/>
            <a:ext cx="7386701" cy="3886067"/>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1858025"/>
            <a:ext cx="1245914" cy="373111"/>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Method 2</a:t>
            </a:r>
            <a:endParaRPr lang="en-GB" sz="2000" b="1" i="1" dirty="0">
              <a:solidFill>
                <a:srgbClr val="64AFA8"/>
              </a:solidFill>
            </a:endParaRPr>
          </a:p>
        </p:txBody>
      </p:sp>
      <p:sp>
        <p:nvSpPr>
          <p:cNvPr id="7" name="Content Placeholder 2"/>
          <p:cNvSpPr>
            <a:spLocks noGrp="1"/>
          </p:cNvSpPr>
          <p:nvPr>
            <p:ph sz="half" idx="1"/>
          </p:nvPr>
        </p:nvSpPr>
        <p:spPr>
          <a:xfrm>
            <a:off x="803392" y="2480068"/>
            <a:ext cx="6816491" cy="2545200"/>
          </a:xfrm>
        </p:spPr>
        <p:txBody>
          <a:bodyPr>
            <a:normAutofit/>
          </a:bodyPr>
          <a:lstStyle/>
          <a:p>
            <a:r>
              <a:rPr lang="en-ZA" altLang="en-US" sz="2000" dirty="0"/>
              <a:t>New value = (100 + % increase) </a:t>
            </a:r>
            <a:r>
              <a:rPr lang="en-ZA" altLang="en-US" sz="2000" dirty="0">
                <a:latin typeface="Arial" panose="020B0604020202020204" pitchFamily="34" charset="0"/>
                <a:sym typeface="+mn-ea"/>
              </a:rPr>
              <a:t>×</a:t>
            </a:r>
            <a:r>
              <a:rPr lang="en-ZA" altLang="en-US" sz="2000" dirty="0"/>
              <a:t> original value </a:t>
            </a:r>
            <a:endParaRPr lang="en-ZA" altLang="en-US" sz="2000" dirty="0" smtClean="0"/>
          </a:p>
          <a:p>
            <a:endParaRPr lang="en-ZA" altLang="en-US" sz="2000" dirty="0"/>
          </a:p>
          <a:p>
            <a:r>
              <a:rPr lang="en-ZA" altLang="en-US" sz="2000" dirty="0">
                <a:sym typeface="+mn-ea"/>
              </a:rPr>
              <a:t>New value = (100 - % decrease) </a:t>
            </a:r>
            <a:r>
              <a:rPr lang="en-ZA" altLang="en-US" sz="2000" dirty="0">
                <a:latin typeface="Arial" panose="020B0604020202020204" pitchFamily="34" charset="0"/>
                <a:sym typeface="+mn-ea"/>
              </a:rPr>
              <a:t>×</a:t>
            </a:r>
            <a:r>
              <a:rPr lang="en-ZA" altLang="en-US" sz="2000" dirty="0">
                <a:sym typeface="+mn-ea"/>
              </a:rPr>
              <a:t> original value </a:t>
            </a:r>
            <a:endParaRPr lang="en-ZA" altLang="en-US" sz="2000" dirty="0" smtClean="0">
              <a:sym typeface="+mn-ea"/>
            </a:endParaRPr>
          </a:p>
          <a:p>
            <a:endParaRPr lang="en-ZA" altLang="en-US" sz="2000" dirty="0"/>
          </a:p>
          <a:p>
            <a:r>
              <a:rPr lang="en-ZA" altLang="en-US" sz="2000" dirty="0"/>
              <a:t>First work out the new percentage and multiply this by the original value. </a:t>
            </a:r>
          </a:p>
        </p:txBody>
      </p:sp>
      <p:sp>
        <p:nvSpPr>
          <p:cNvPr id="8" name="Text Placeholder 3"/>
          <p:cNvSpPr>
            <a:spLocks noGrp="1"/>
          </p:cNvSpPr>
          <p:nvPr>
            <p:ph type="body" sz="quarter" idx="10"/>
          </p:nvPr>
        </p:nvSpPr>
        <p:spPr>
          <a:xfrm>
            <a:off x="399289" y="1535170"/>
            <a:ext cx="7905751" cy="301871"/>
          </a:xfrm>
        </p:spPr>
        <p:txBody>
          <a:bodyPr/>
          <a:lstStyle/>
          <a:p>
            <a:r>
              <a:rPr lang="en-ZA" dirty="0" smtClean="0">
                <a:solidFill>
                  <a:schemeClr val="bg1">
                    <a:lumMod val="65000"/>
                  </a:schemeClr>
                </a:solidFill>
              </a:rPr>
              <a:t>Unit 4.3</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4.9 page 78</a:t>
            </a:r>
            <a:endParaRPr lang="en-ZA" dirty="0"/>
          </a:p>
        </p:txBody>
      </p:sp>
      <p:grpSp>
        <p:nvGrpSpPr>
          <p:cNvPr id="17" name="Group 16"/>
          <p:cNvGrpSpPr/>
          <p:nvPr/>
        </p:nvGrpSpPr>
        <p:grpSpPr>
          <a:xfrm>
            <a:off x="863600" y="1501367"/>
            <a:ext cx="7198724" cy="1264964"/>
            <a:chOff x="863600" y="2622794"/>
            <a:chExt cx="7198724" cy="1264964"/>
          </a:xfrm>
        </p:grpSpPr>
        <p:sp>
          <p:nvSpPr>
            <p:cNvPr id="18" name="Rectangle 17"/>
            <p:cNvSpPr/>
            <p:nvPr/>
          </p:nvSpPr>
          <p:spPr>
            <a:xfrm>
              <a:off x="863600" y="2622794"/>
              <a:ext cx="7198724" cy="12649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9" name="Content Placeholder 2"/>
            <p:cNvSpPr txBox="1"/>
            <p:nvPr/>
          </p:nvSpPr>
          <p:spPr>
            <a:xfrm>
              <a:off x="1459194" y="2953882"/>
              <a:ext cx="6525585" cy="613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lphaLcParenR"/>
              </a:pPr>
              <a:r>
                <a:rPr lang="en-ZA" altLang="en-US" sz="2000" b="1" dirty="0"/>
                <a:t>The price of a shirt costing R38 is increased by 15%.   Calculate the new price.   </a:t>
              </a:r>
            </a:p>
          </p:txBody>
        </p:sp>
      </p:grpSp>
      <p:grpSp>
        <p:nvGrpSpPr>
          <p:cNvPr id="20" name="Group 19"/>
          <p:cNvGrpSpPr/>
          <p:nvPr/>
        </p:nvGrpSpPr>
        <p:grpSpPr>
          <a:xfrm>
            <a:off x="352501" y="1592643"/>
            <a:ext cx="1029149" cy="955774"/>
            <a:chOff x="352501" y="2871461"/>
            <a:chExt cx="1525437" cy="1416679"/>
          </a:xfrm>
        </p:grpSpPr>
        <p:sp>
          <p:nvSpPr>
            <p:cNvPr id="21" name="Rectangle 2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3" name="Rectangle 22"/>
          <p:cNvSpPr/>
          <p:nvPr/>
        </p:nvSpPr>
        <p:spPr>
          <a:xfrm>
            <a:off x="863600" y="2896987"/>
            <a:ext cx="7198724" cy="313032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4" name="Group 23"/>
          <p:cNvGrpSpPr>
            <a:grpSpLocks noChangeAspect="1"/>
          </p:cNvGrpSpPr>
          <p:nvPr/>
        </p:nvGrpSpPr>
        <p:grpSpPr>
          <a:xfrm>
            <a:off x="348042" y="2986437"/>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2818" y="2027209"/>
            <a:ext cx="3064048" cy="3620480"/>
          </a:xfrm>
          <a:prstGeom prst="rect">
            <a:avLst/>
          </a:prstGeom>
          <a:noFill/>
          <a:ln>
            <a:noFill/>
          </a:ln>
        </p:spPr>
      </p:pic>
      <p:sp>
        <p:nvSpPr>
          <p:cNvPr id="29" name="Content Placeholder 2"/>
          <p:cNvSpPr txBox="1"/>
          <p:nvPr/>
        </p:nvSpPr>
        <p:spPr>
          <a:xfrm>
            <a:off x="1487892" y="3243980"/>
            <a:ext cx="3563954" cy="2432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smtClean="0"/>
              <a:t>Method 1</a:t>
            </a:r>
          </a:p>
          <a:p>
            <a:pPr marL="0" indent="0">
              <a:buNone/>
            </a:pPr>
            <a:endParaRPr lang="en-ZA" altLang="en-US" sz="100" dirty="0"/>
          </a:p>
          <a:p>
            <a:pPr marL="361950" indent="-361950">
              <a:buAutoNum type="alphaLcParenR"/>
            </a:pPr>
            <a:r>
              <a:rPr lang="en-ZA" altLang="en-US" sz="2000" dirty="0" smtClean="0"/>
              <a:t>Find 15% of R38:</a:t>
            </a:r>
          </a:p>
          <a:p>
            <a:pPr marL="361950" indent="0">
              <a:buAutoNum type="alphaLcParenR"/>
            </a:pPr>
            <a:endParaRPr lang="en-ZA" altLang="en-US" sz="2000" dirty="0" smtClean="0"/>
          </a:p>
          <a:p>
            <a:pPr marL="361950" indent="0">
              <a:buNone/>
            </a:pPr>
            <a:r>
              <a:rPr lang="en-ZA" altLang="en-US" sz="2000" dirty="0" smtClean="0"/>
              <a:t>Increase R38 by R5,70</a:t>
            </a:r>
          </a:p>
          <a:p>
            <a:pPr marL="361950" indent="0">
              <a:buNone/>
            </a:pPr>
            <a:r>
              <a:rPr lang="en-ZA" altLang="en-US" sz="2000" dirty="0" smtClean="0"/>
              <a:t>Therefore R38 + R5,70 </a:t>
            </a:r>
          </a:p>
          <a:p>
            <a:pPr marL="361950" indent="0">
              <a:buNone/>
            </a:pPr>
            <a:r>
              <a:rPr lang="en-ZA" altLang="en-US" sz="2000" dirty="0" smtClean="0"/>
              <a:t>= R43,70</a:t>
            </a:r>
          </a:p>
        </p:txBody>
      </p:sp>
      <p:graphicFrame>
        <p:nvGraphicFramePr>
          <p:cNvPr id="30" name="Object 29"/>
          <p:cNvGraphicFramePr/>
          <p:nvPr/>
        </p:nvGraphicFramePr>
        <p:xfrm>
          <a:off x="1878506" y="4122563"/>
          <a:ext cx="1351076" cy="475525"/>
        </p:xfrm>
        <a:graphic>
          <a:graphicData uri="http://schemas.openxmlformats.org/presentationml/2006/ole">
            <mc:AlternateContent xmlns:mc="http://schemas.openxmlformats.org/markup-compatibility/2006">
              <mc:Choice xmlns:v="urn:schemas-microsoft-com:vml" Requires="v">
                <p:oleObj spid="_x0000_s5236" name="Equation" r:id="rId6" imgW="21336000" imgH="9448800" progId="Equation.3">
                  <p:embed/>
                </p:oleObj>
              </mc:Choice>
              <mc:Fallback>
                <p:oleObj name="Equation" r:id="rId6" imgW="21336000" imgH="9448800" progId="Equation.3">
                  <p:embed/>
                  <p:pic>
                    <p:nvPicPr>
                      <p:cNvPr id="0" name="Object 11"/>
                      <p:cNvPicPr/>
                      <p:nvPr/>
                    </p:nvPicPr>
                    <p:blipFill>
                      <a:blip r:embed="rId7"/>
                      <a:stretch>
                        <a:fillRect/>
                      </a:stretch>
                    </p:blipFill>
                    <p:spPr>
                      <a:xfrm>
                        <a:off x="1878506" y="4122563"/>
                        <a:ext cx="1351076" cy="475525"/>
                      </a:xfrm>
                      <a:prstGeom prst="rect">
                        <a:avLst/>
                      </a:prstGeom>
                    </p:spPr>
                  </p:pic>
                </p:oleObj>
              </mc:Fallback>
            </mc:AlternateContent>
          </a:graphicData>
        </a:graphic>
      </p:graphicFrame>
      <p:sp>
        <p:nvSpPr>
          <p:cNvPr id="31" name="Content Placeholder 2"/>
          <p:cNvSpPr txBox="1"/>
          <p:nvPr/>
        </p:nvSpPr>
        <p:spPr>
          <a:xfrm>
            <a:off x="5264785" y="3244215"/>
            <a:ext cx="2666365" cy="2432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smtClean="0"/>
              <a:t>Method 2</a:t>
            </a:r>
          </a:p>
          <a:p>
            <a:pPr marL="0" indent="0">
              <a:buNone/>
            </a:pPr>
            <a:endParaRPr lang="en-ZA" altLang="en-US" sz="100" dirty="0"/>
          </a:p>
          <a:p>
            <a:pPr marL="361950" indent="-361950">
              <a:buAutoNum type="alphaLcParenR"/>
            </a:pPr>
            <a:r>
              <a:rPr lang="en-ZA" altLang="en-US" sz="2000" dirty="0" smtClean="0"/>
              <a:t>Need 115% of R38:</a:t>
            </a:r>
          </a:p>
          <a:p>
            <a:pPr marL="361950" indent="0">
              <a:buNone/>
            </a:pPr>
            <a:r>
              <a:rPr lang="en-ZA" sz="2000" dirty="0">
                <a:latin typeface="Arial" panose="020B0604020202020204" pitchFamily="34" charset="0"/>
                <a:sym typeface="+mn-ea"/>
              </a:rPr>
              <a:t>      ×</a:t>
            </a:r>
            <a:r>
              <a:rPr lang="en-ZA" altLang="en-US" sz="2000" dirty="0" smtClean="0"/>
              <a:t> 38 = 43,7</a:t>
            </a:r>
          </a:p>
        </p:txBody>
      </p:sp>
      <p:graphicFrame>
        <p:nvGraphicFramePr>
          <p:cNvPr id="32" name="Object 31"/>
          <p:cNvGraphicFramePr/>
          <p:nvPr/>
        </p:nvGraphicFramePr>
        <p:xfrm>
          <a:off x="5736590" y="4123690"/>
          <a:ext cx="359410" cy="474345"/>
        </p:xfrm>
        <a:graphic>
          <a:graphicData uri="http://schemas.openxmlformats.org/presentationml/2006/ole">
            <mc:AlternateContent xmlns:mc="http://schemas.openxmlformats.org/markup-compatibility/2006">
              <mc:Choice xmlns:v="urn:schemas-microsoft-com:vml" Requires="v">
                <p:oleObj spid="_x0000_s5237" name="Equation" r:id="rId8" imgW="6705600" imgH="9448800" progId="Equation.3">
                  <p:embed/>
                </p:oleObj>
              </mc:Choice>
              <mc:Fallback>
                <p:oleObj name="Equation" r:id="rId8" imgW="6705600" imgH="9448800" progId="Equation.3">
                  <p:embed/>
                  <p:pic>
                    <p:nvPicPr>
                      <p:cNvPr id="0" name="Object 13"/>
                      <p:cNvPicPr/>
                      <p:nvPr/>
                    </p:nvPicPr>
                    <p:blipFill>
                      <a:blip r:embed="rId9"/>
                      <a:stretch>
                        <a:fillRect/>
                      </a:stretch>
                    </p:blipFill>
                    <p:spPr>
                      <a:xfrm>
                        <a:off x="5736590" y="4123690"/>
                        <a:ext cx="359410" cy="474345"/>
                      </a:xfrm>
                      <a:prstGeom prst="rect">
                        <a:avLst/>
                      </a:prstGeom>
                    </p:spPr>
                  </p:pic>
                </p:oleObj>
              </mc:Fallback>
            </mc:AlternateContent>
          </a:graphicData>
        </a:graphic>
      </p:graphicFrame>
      <p:sp>
        <p:nvSpPr>
          <p:cNvPr id="28"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4.3</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900" decel="100000" fill="hold"/>
                                        <p:tgtEl>
                                          <p:spTgt spid="2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900" decel="100000" fill="hold"/>
                                        <p:tgtEl>
                                          <p:spTgt spid="2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0-#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fade">
                                      <p:cBhvr>
                                        <p:cTn id="35" dur="500"/>
                                        <p:tgtEl>
                                          <p:spTgt spid="2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xEl>
                                              <p:pRg st="2" end="2"/>
                                            </p:txEl>
                                          </p:spTgt>
                                        </p:tgtEl>
                                        <p:attrNameLst>
                                          <p:attrName>style.visibility</p:attrName>
                                        </p:attrNameLst>
                                      </p:cBhvr>
                                      <p:to>
                                        <p:strVal val="visible"/>
                                      </p:to>
                                    </p:set>
                                    <p:animEffect transition="in" filter="fade">
                                      <p:cBhvr>
                                        <p:cTn id="40" dur="500"/>
                                        <p:tgtEl>
                                          <p:spTgt spid="2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xEl>
                                              <p:pRg st="4" end="4"/>
                                            </p:txEl>
                                          </p:spTgt>
                                        </p:tgtEl>
                                        <p:attrNameLst>
                                          <p:attrName>style.visibility</p:attrName>
                                        </p:attrNameLst>
                                      </p:cBhvr>
                                      <p:to>
                                        <p:strVal val="visible"/>
                                      </p:to>
                                    </p:set>
                                    <p:animEffect transition="in" filter="fade">
                                      <p:cBhvr>
                                        <p:cTn id="50" dur="500"/>
                                        <p:tgtEl>
                                          <p:spTgt spid="29">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xEl>
                                              <p:pRg st="5" end="5"/>
                                            </p:txEl>
                                          </p:spTgt>
                                        </p:tgtEl>
                                        <p:attrNameLst>
                                          <p:attrName>style.visibility</p:attrName>
                                        </p:attrNameLst>
                                      </p:cBhvr>
                                      <p:to>
                                        <p:strVal val="visible"/>
                                      </p:to>
                                    </p:set>
                                    <p:animEffect transition="in" filter="fade">
                                      <p:cBhvr>
                                        <p:cTn id="55" dur="500"/>
                                        <p:tgtEl>
                                          <p:spTgt spid="29">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xEl>
                                              <p:pRg st="6" end="6"/>
                                            </p:txEl>
                                          </p:spTgt>
                                        </p:tgtEl>
                                        <p:attrNameLst>
                                          <p:attrName>style.visibility</p:attrName>
                                        </p:attrNameLst>
                                      </p:cBhvr>
                                      <p:to>
                                        <p:strVal val="visible"/>
                                      </p:to>
                                    </p:set>
                                    <p:animEffect transition="in" filter="fade">
                                      <p:cBhvr>
                                        <p:cTn id="60" dur="500"/>
                                        <p:tgtEl>
                                          <p:spTgt spid="29">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xEl>
                                              <p:pRg st="0" end="0"/>
                                            </p:txEl>
                                          </p:spTgt>
                                        </p:tgtEl>
                                        <p:attrNameLst>
                                          <p:attrName>style.visibility</p:attrName>
                                        </p:attrNameLst>
                                      </p:cBhvr>
                                      <p:to>
                                        <p:strVal val="visible"/>
                                      </p:to>
                                    </p:set>
                                    <p:animEffect transition="in" filter="fade">
                                      <p:cBhvr>
                                        <p:cTn id="65" dur="500"/>
                                        <p:tgtEl>
                                          <p:spTgt spid="31">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xEl>
                                              <p:pRg st="2" end="2"/>
                                            </p:txEl>
                                          </p:spTgt>
                                        </p:tgtEl>
                                        <p:attrNameLst>
                                          <p:attrName>style.visibility</p:attrName>
                                        </p:attrNameLst>
                                      </p:cBhvr>
                                      <p:to>
                                        <p:strVal val="visible"/>
                                      </p:to>
                                    </p:set>
                                    <p:animEffect transition="in" filter="fade">
                                      <p:cBhvr>
                                        <p:cTn id="70" dur="500"/>
                                        <p:tgtEl>
                                          <p:spTgt spid="31">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1">
                                            <p:txEl>
                                              <p:pRg st="3" end="3"/>
                                            </p:txEl>
                                          </p:spTgt>
                                        </p:tgtEl>
                                        <p:attrNameLst>
                                          <p:attrName>style.visibility</p:attrName>
                                        </p:attrNameLst>
                                      </p:cBhvr>
                                      <p:to>
                                        <p:strVal val="visible"/>
                                      </p:to>
                                    </p:set>
                                    <p:animEffect transition="in" filter="fade">
                                      <p:cBhvr>
                                        <p:cTn id="75" dur="500"/>
                                        <p:tgtEl>
                                          <p:spTgt spid="31">
                                            <p:txEl>
                                              <p:pRg st="3" end="3"/>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uiExpand="1" build="p"/>
      <p:bldP spid="3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Using percentages to compare numbers </a:t>
            </a:r>
            <a:endParaRPr lang="en-ZA" dirty="0"/>
          </a:p>
        </p:txBody>
      </p:sp>
      <p:sp>
        <p:nvSpPr>
          <p:cNvPr id="3" name="Content Placeholder 2"/>
          <p:cNvSpPr>
            <a:spLocks noGrp="1"/>
          </p:cNvSpPr>
          <p:nvPr>
            <p:ph idx="1"/>
          </p:nvPr>
        </p:nvSpPr>
        <p:spPr>
          <a:xfrm>
            <a:off x="399289" y="1903032"/>
            <a:ext cx="7905751" cy="4412323"/>
          </a:xfrm>
        </p:spPr>
        <p:txBody>
          <a:bodyPr/>
          <a:lstStyle/>
          <a:p>
            <a:pPr marL="0" indent="0">
              <a:buNone/>
            </a:pPr>
            <a:r>
              <a:rPr lang="en-ZA" altLang="en-US" sz="2000" dirty="0"/>
              <a:t>When you compare two fractions with different denominators, you can write them as percentages. Then you can compare them easily, since they have the same denominator of 100.  </a:t>
            </a:r>
          </a:p>
          <a:p>
            <a:endParaRPr lang="en-ZA" sz="2000" dirty="0"/>
          </a:p>
        </p:txBody>
      </p:sp>
      <p:grpSp>
        <p:nvGrpSpPr>
          <p:cNvPr id="15" name="Group 14"/>
          <p:cNvGrpSpPr/>
          <p:nvPr/>
        </p:nvGrpSpPr>
        <p:grpSpPr>
          <a:xfrm>
            <a:off x="863600" y="2887287"/>
            <a:ext cx="7198724" cy="1264964"/>
            <a:chOff x="863600" y="2622794"/>
            <a:chExt cx="7198724" cy="1264964"/>
          </a:xfrm>
        </p:grpSpPr>
        <p:sp>
          <p:nvSpPr>
            <p:cNvPr id="17" name="Rectangle 16"/>
            <p:cNvSpPr/>
            <p:nvPr/>
          </p:nvSpPr>
          <p:spPr>
            <a:xfrm>
              <a:off x="863600" y="2622794"/>
              <a:ext cx="7198724" cy="12649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8" name="Content Placeholder 2"/>
            <p:cNvSpPr txBox="1"/>
            <p:nvPr/>
          </p:nvSpPr>
          <p:spPr>
            <a:xfrm>
              <a:off x="1459194" y="2789984"/>
              <a:ext cx="6459855" cy="845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sz="2000" b="1" i="1" dirty="0" smtClean="0">
                  <a:solidFill>
                    <a:schemeClr val="bg1"/>
                  </a:solidFill>
                </a:rPr>
                <a:t>&gt; Example </a:t>
              </a:r>
              <a:r>
                <a:rPr lang="en-ZA" sz="2000" b="1" i="1" dirty="0">
                  <a:solidFill>
                    <a:schemeClr val="bg1"/>
                  </a:solidFill>
                </a:rPr>
                <a:t>4.10 page </a:t>
              </a:r>
              <a:r>
                <a:rPr lang="en-ZA" sz="2000" b="1" i="1" dirty="0" smtClean="0">
                  <a:solidFill>
                    <a:schemeClr val="bg1"/>
                  </a:solidFill>
                </a:rPr>
                <a:t>80</a:t>
              </a:r>
              <a:endParaRPr lang="en-ZA" altLang="en-US" sz="2000" b="1" dirty="0" smtClean="0">
                <a:solidFill>
                  <a:schemeClr val="bg1"/>
                </a:solidFill>
              </a:endParaRPr>
            </a:p>
            <a:p>
              <a:pPr marL="0" indent="0">
                <a:spcBef>
                  <a:spcPts val="0"/>
                </a:spcBef>
                <a:buNone/>
              </a:pPr>
              <a:r>
                <a:rPr lang="en-ZA" altLang="en-US" sz="2000" b="1" dirty="0" smtClean="0"/>
                <a:t>A </a:t>
              </a:r>
              <a:r>
                <a:rPr lang="en-ZA" altLang="en-US" sz="2000" b="1" dirty="0"/>
                <a:t>class has 26 students and 13 of them are boys. </a:t>
              </a:r>
              <a:endParaRPr lang="en-ZA" altLang="en-US" sz="2000" b="1" dirty="0" smtClean="0"/>
            </a:p>
            <a:p>
              <a:pPr marL="0" indent="0">
                <a:spcBef>
                  <a:spcPts val="0"/>
                </a:spcBef>
                <a:buNone/>
              </a:pPr>
              <a:r>
                <a:rPr lang="en-ZA" altLang="en-US" sz="2000" b="1" dirty="0" smtClean="0"/>
                <a:t>Express </a:t>
              </a:r>
              <a:r>
                <a:rPr lang="en-ZA" altLang="en-US" sz="2000" b="1" dirty="0"/>
                <a:t>this as a percentage. </a:t>
              </a:r>
            </a:p>
          </p:txBody>
        </p:sp>
      </p:grpSp>
      <p:grpSp>
        <p:nvGrpSpPr>
          <p:cNvPr id="19" name="Group 18"/>
          <p:cNvGrpSpPr/>
          <p:nvPr/>
        </p:nvGrpSpPr>
        <p:grpSpPr>
          <a:xfrm>
            <a:off x="352501" y="2978563"/>
            <a:ext cx="1029149" cy="955774"/>
            <a:chOff x="352501" y="2871461"/>
            <a:chExt cx="1525437" cy="1416679"/>
          </a:xfrm>
        </p:grpSpPr>
        <p:sp>
          <p:nvSpPr>
            <p:cNvPr id="20" name="Rectangle 1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2" name="Rectangle 21"/>
          <p:cNvSpPr/>
          <p:nvPr/>
        </p:nvSpPr>
        <p:spPr>
          <a:xfrm>
            <a:off x="863600" y="4282908"/>
            <a:ext cx="7198724" cy="18762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3" name="Group 22"/>
          <p:cNvGrpSpPr>
            <a:grpSpLocks noChangeAspect="1"/>
          </p:cNvGrpSpPr>
          <p:nvPr/>
        </p:nvGrpSpPr>
        <p:grpSpPr>
          <a:xfrm>
            <a:off x="348042" y="4372357"/>
            <a:ext cx="1031115" cy="957600"/>
            <a:chOff x="352501" y="1521403"/>
            <a:chExt cx="1525437" cy="1416679"/>
          </a:xfrm>
        </p:grpSpPr>
        <p:sp>
          <p:nvSpPr>
            <p:cNvPr id="24" name="Rectangle 2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657" y="3216478"/>
            <a:ext cx="2421961" cy="2861790"/>
          </a:xfrm>
          <a:prstGeom prst="rect">
            <a:avLst/>
          </a:prstGeom>
          <a:noFill/>
          <a:ln>
            <a:noFill/>
          </a:ln>
        </p:spPr>
      </p:pic>
      <p:sp>
        <p:nvSpPr>
          <p:cNvPr id="31" name="Content Placeholder 2"/>
          <p:cNvSpPr txBox="1"/>
          <p:nvPr/>
        </p:nvSpPr>
        <p:spPr>
          <a:xfrm>
            <a:off x="5766435" y="5688969"/>
            <a:ext cx="1500182" cy="3291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smtClean="0"/>
              <a:t>= 50%</a:t>
            </a:r>
            <a:endParaRPr lang="en-ZA" altLang="en-US" sz="2000" b="1" dirty="0"/>
          </a:p>
        </p:txBody>
      </p:sp>
      <p:graphicFrame>
        <p:nvGraphicFramePr>
          <p:cNvPr id="32" name="Object 31"/>
          <p:cNvGraphicFramePr/>
          <p:nvPr/>
        </p:nvGraphicFramePr>
        <p:xfrm>
          <a:off x="5826505" y="4578365"/>
          <a:ext cx="346075" cy="474662"/>
        </p:xfrm>
        <a:graphic>
          <a:graphicData uri="http://schemas.openxmlformats.org/presentationml/2006/ole">
            <mc:AlternateContent xmlns:mc="http://schemas.openxmlformats.org/markup-compatibility/2006">
              <mc:Choice xmlns:v="urn:schemas-microsoft-com:vml" Requires="v">
                <p:oleObj spid="_x0000_s6254" name="Equation" r:id="rId6" imgW="5486400" imgH="9448800" progId="Equation.3">
                  <p:embed/>
                </p:oleObj>
              </mc:Choice>
              <mc:Fallback>
                <p:oleObj name="Equation" r:id="rId6" imgW="5486400" imgH="9448800" progId="Equation.3">
                  <p:embed/>
                  <p:pic>
                    <p:nvPicPr>
                      <p:cNvPr id="0" name="Object 11"/>
                      <p:cNvPicPr/>
                      <p:nvPr/>
                    </p:nvPicPr>
                    <p:blipFill>
                      <a:blip r:embed="rId7"/>
                      <a:stretch>
                        <a:fillRect/>
                      </a:stretch>
                    </p:blipFill>
                    <p:spPr>
                      <a:xfrm>
                        <a:off x="5826505" y="4578365"/>
                        <a:ext cx="346075" cy="474662"/>
                      </a:xfrm>
                      <a:prstGeom prst="rect">
                        <a:avLst/>
                      </a:prstGeom>
                    </p:spPr>
                  </p:pic>
                </p:oleObj>
              </mc:Fallback>
            </mc:AlternateContent>
          </a:graphicData>
        </a:graphic>
      </p:graphicFrame>
      <p:graphicFrame>
        <p:nvGraphicFramePr>
          <p:cNvPr id="33" name="Object 32"/>
          <p:cNvGraphicFramePr/>
          <p:nvPr/>
        </p:nvGraphicFramePr>
        <p:xfrm>
          <a:off x="5826505" y="5158931"/>
          <a:ext cx="1538287" cy="474662"/>
        </p:xfrm>
        <a:graphic>
          <a:graphicData uri="http://schemas.openxmlformats.org/presentationml/2006/ole">
            <mc:AlternateContent xmlns:mc="http://schemas.openxmlformats.org/markup-compatibility/2006">
              <mc:Choice xmlns:v="urn:schemas-microsoft-com:vml" Requires="v">
                <p:oleObj spid="_x0000_s6255" name="Equation" r:id="rId8" imgW="24384000" imgH="9448800" progId="Equation.3">
                  <p:embed/>
                </p:oleObj>
              </mc:Choice>
              <mc:Fallback>
                <p:oleObj name="Equation" r:id="rId8" imgW="24384000" imgH="9448800" progId="Equation.3">
                  <p:embed/>
                  <p:pic>
                    <p:nvPicPr>
                      <p:cNvPr id="0" name="Object 12"/>
                      <p:cNvPicPr/>
                      <p:nvPr/>
                    </p:nvPicPr>
                    <p:blipFill>
                      <a:blip r:embed="rId9"/>
                      <a:stretch>
                        <a:fillRect/>
                      </a:stretch>
                    </p:blipFill>
                    <p:spPr>
                      <a:xfrm>
                        <a:off x="5826505" y="5158931"/>
                        <a:ext cx="1538287" cy="474662"/>
                      </a:xfrm>
                      <a:prstGeom prst="rect">
                        <a:avLst/>
                      </a:prstGeom>
                    </p:spPr>
                  </p:pic>
                </p:oleObj>
              </mc:Fallback>
            </mc:AlternateContent>
          </a:graphicData>
        </a:graphic>
      </p:graphicFrame>
      <p:sp>
        <p:nvSpPr>
          <p:cNvPr id="34" name="Content Placeholder 2"/>
          <p:cNvSpPr txBox="1"/>
          <p:nvPr/>
        </p:nvSpPr>
        <p:spPr>
          <a:xfrm>
            <a:off x="1459194" y="4497859"/>
            <a:ext cx="4211860" cy="1592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t>Write a fraction with the total number of students in the denominator. </a:t>
            </a:r>
          </a:p>
          <a:p>
            <a:pPr marL="0" indent="0">
              <a:buNone/>
            </a:pPr>
            <a:r>
              <a:rPr lang="en-ZA" altLang="en-US" sz="2000" dirty="0"/>
              <a:t>Multiply by 100 and simplify. </a:t>
            </a:r>
            <a:r>
              <a:rPr lang="en-ZA" altLang="en-US" sz="2000" dirty="0" smtClean="0"/>
              <a:t>            The </a:t>
            </a:r>
            <a:r>
              <a:rPr lang="en-ZA" altLang="en-US" sz="2000" dirty="0"/>
              <a:t>answer is a percentage</a:t>
            </a:r>
            <a:endParaRPr lang="en-ZA" altLang="en-US" sz="2000" b="1" dirty="0"/>
          </a:p>
        </p:txBody>
      </p:sp>
      <p:sp>
        <p:nvSpPr>
          <p:cNvPr id="27" name="Text Placeholder 3"/>
          <p:cNvSpPr>
            <a:spLocks noGrp="1"/>
          </p:cNvSpPr>
          <p:nvPr>
            <p:ph type="body" sz="quarter" idx="10"/>
          </p:nvPr>
        </p:nvSpPr>
        <p:spPr>
          <a:xfrm>
            <a:off x="399289" y="1535170"/>
            <a:ext cx="7905751" cy="301871"/>
          </a:xfrm>
        </p:spPr>
        <p:txBody>
          <a:bodyPr/>
          <a:lstStyle/>
          <a:p>
            <a:r>
              <a:rPr lang="en-ZA" dirty="0" smtClean="0">
                <a:solidFill>
                  <a:schemeClr val="bg1">
                    <a:lumMod val="65000"/>
                  </a:schemeClr>
                </a:solidFill>
              </a:rPr>
              <a:t>Unit 4.3</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decel="100000" fill="hold"/>
                                        <p:tgtEl>
                                          <p:spTgt spid="1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fade">
                                      <p:cBhvr>
                                        <p:cTn id="34" dur="500"/>
                                        <p:tgtEl>
                                          <p:spTgt spid="34">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4.3 </a:t>
            </a:r>
            <a:endParaRPr lang="en-ZA" dirty="0"/>
          </a:p>
        </p:txBody>
      </p:sp>
      <p:sp>
        <p:nvSpPr>
          <p:cNvPr id="3" name="Content Placeholder 2"/>
          <p:cNvSpPr>
            <a:spLocks noGrp="1"/>
          </p:cNvSpPr>
          <p:nvPr>
            <p:ph sz="quarter" idx="10"/>
          </p:nvPr>
        </p:nvSpPr>
        <p:spPr/>
        <p:txBody>
          <a:bodyPr/>
          <a:lstStyle/>
          <a:p>
            <a:r>
              <a:rPr lang="en-ZA" dirty="0" smtClean="0"/>
              <a:t>Exercise 4.5</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4.5 </a:t>
            </a:r>
            <a:r>
              <a:rPr lang="en-US" altLang="en-US" dirty="0"/>
              <a:t>on </a:t>
            </a:r>
            <a:r>
              <a:rPr lang="en-US" altLang="en-US" b="1" dirty="0"/>
              <a:t>page </a:t>
            </a:r>
            <a:r>
              <a:rPr lang="en-ZA" altLang="en-US" b="1" dirty="0" smtClean="0"/>
              <a:t>80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ZA" altLang="en-US" dirty="0"/>
              <a:t>Further applications of percentages and rates </a:t>
            </a:r>
            <a:endParaRPr lang="en-ZA" dirty="0"/>
          </a:p>
        </p:txBody>
      </p:sp>
      <p:grpSp>
        <p:nvGrpSpPr>
          <p:cNvPr id="11" name="Group 10"/>
          <p:cNvGrpSpPr/>
          <p:nvPr/>
        </p:nvGrpSpPr>
        <p:grpSpPr>
          <a:xfrm>
            <a:off x="863600" y="2096588"/>
            <a:ext cx="7198724" cy="1653147"/>
            <a:chOff x="863600" y="2622793"/>
            <a:chExt cx="7198724" cy="1653147"/>
          </a:xfrm>
        </p:grpSpPr>
        <p:sp>
          <p:nvSpPr>
            <p:cNvPr id="12" name="Rectangle 11"/>
            <p:cNvSpPr/>
            <p:nvPr/>
          </p:nvSpPr>
          <p:spPr>
            <a:xfrm>
              <a:off x="863600" y="2622793"/>
              <a:ext cx="7198724" cy="165314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1459194" y="2789984"/>
              <a:ext cx="6459855" cy="845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sz="2000" b="1" i="1" dirty="0" smtClean="0">
                  <a:solidFill>
                    <a:schemeClr val="bg1"/>
                  </a:solidFill>
                </a:rPr>
                <a:t>&gt; Example 4.11 </a:t>
              </a:r>
              <a:r>
                <a:rPr lang="en-ZA" sz="2000" b="1" i="1" dirty="0">
                  <a:solidFill>
                    <a:schemeClr val="bg1"/>
                  </a:solidFill>
                </a:rPr>
                <a:t>page </a:t>
              </a:r>
              <a:r>
                <a:rPr lang="en-ZA" sz="2000" b="1" i="1" dirty="0" smtClean="0">
                  <a:solidFill>
                    <a:schemeClr val="bg1"/>
                  </a:solidFill>
                </a:rPr>
                <a:t>81</a:t>
              </a:r>
              <a:endParaRPr lang="en-ZA" altLang="en-US" sz="2000" b="1" dirty="0" smtClean="0">
                <a:solidFill>
                  <a:schemeClr val="bg1"/>
                </a:solidFill>
              </a:endParaRPr>
            </a:p>
            <a:p>
              <a:pPr marL="0" indent="0">
                <a:lnSpc>
                  <a:spcPct val="90000"/>
                </a:lnSpc>
                <a:spcBef>
                  <a:spcPts val="0"/>
                </a:spcBef>
                <a:spcAft>
                  <a:spcPts val="0"/>
                </a:spcAft>
                <a:buNone/>
              </a:pPr>
              <a:r>
                <a:rPr lang="en-ZA" altLang="en-US" sz="2000" b="1" dirty="0"/>
                <a:t>A car park attendant is paid R42 per hour for a basic </a:t>
              </a:r>
            </a:p>
            <a:p>
              <a:pPr marL="0" indent="0">
                <a:lnSpc>
                  <a:spcPct val="90000"/>
                </a:lnSpc>
                <a:spcBef>
                  <a:spcPts val="0"/>
                </a:spcBef>
                <a:spcAft>
                  <a:spcPts val="0"/>
                </a:spcAft>
                <a:buNone/>
              </a:pPr>
              <a:r>
                <a:rPr lang="en-ZA" altLang="en-US" sz="2000" b="1" dirty="0"/>
                <a:t>40-hour week. Overtime is paid at time and a half. </a:t>
              </a:r>
            </a:p>
            <a:p>
              <a:pPr marL="0" indent="0">
                <a:lnSpc>
                  <a:spcPct val="90000"/>
                </a:lnSpc>
                <a:spcBef>
                  <a:spcPts val="0"/>
                </a:spcBef>
                <a:spcAft>
                  <a:spcPts val="0"/>
                </a:spcAft>
                <a:buNone/>
              </a:pPr>
              <a:r>
                <a:rPr lang="en-ZA" altLang="en-US" sz="2000" b="1" dirty="0"/>
                <a:t>If he works 48 hours in a week, how much does he earn?</a:t>
              </a:r>
            </a:p>
          </p:txBody>
        </p:sp>
      </p:grpSp>
      <p:grpSp>
        <p:nvGrpSpPr>
          <p:cNvPr id="15" name="Group 14"/>
          <p:cNvGrpSpPr/>
          <p:nvPr/>
        </p:nvGrpSpPr>
        <p:grpSpPr>
          <a:xfrm>
            <a:off x="352501" y="2187865"/>
            <a:ext cx="1029149" cy="955774"/>
            <a:chOff x="352501" y="2871461"/>
            <a:chExt cx="1525437" cy="1416679"/>
          </a:xfrm>
        </p:grpSpPr>
        <p:sp>
          <p:nvSpPr>
            <p:cNvPr id="16" name="Rectangle 15"/>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8" name="Rectangle 17"/>
          <p:cNvSpPr/>
          <p:nvPr/>
        </p:nvSpPr>
        <p:spPr>
          <a:xfrm>
            <a:off x="863600" y="3880392"/>
            <a:ext cx="7198724" cy="18762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9" name="Group 18"/>
          <p:cNvGrpSpPr>
            <a:grpSpLocks noChangeAspect="1"/>
          </p:cNvGrpSpPr>
          <p:nvPr/>
        </p:nvGrpSpPr>
        <p:grpSpPr>
          <a:xfrm>
            <a:off x="348042" y="3969841"/>
            <a:ext cx="1031115" cy="957600"/>
            <a:chOff x="352501" y="1521403"/>
            <a:chExt cx="1525437" cy="1416679"/>
          </a:xfrm>
        </p:grpSpPr>
        <p:sp>
          <p:nvSpPr>
            <p:cNvPr id="20" name="Rectangle 19"/>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657" y="2425780"/>
            <a:ext cx="2421961" cy="2861790"/>
          </a:xfrm>
          <a:prstGeom prst="rect">
            <a:avLst/>
          </a:prstGeom>
          <a:noFill/>
          <a:ln>
            <a:noFill/>
          </a:ln>
        </p:spPr>
      </p:pic>
      <p:sp>
        <p:nvSpPr>
          <p:cNvPr id="26" name="Content Placeholder 2"/>
          <p:cNvSpPr txBox="1"/>
          <p:nvPr/>
        </p:nvSpPr>
        <p:spPr>
          <a:xfrm>
            <a:off x="1459193" y="4224737"/>
            <a:ext cx="6459855" cy="1321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t>Basic Pay: 			40 </a:t>
            </a:r>
            <a:r>
              <a:rPr lang="en-ZA" altLang="en-US" sz="2000" dirty="0">
                <a:latin typeface="Arial" panose="020B0604020202020204" pitchFamily="34" charset="0"/>
                <a:sym typeface="+mn-ea"/>
              </a:rPr>
              <a:t>×</a:t>
            </a:r>
            <a:r>
              <a:rPr lang="en-ZA" altLang="en-US" sz="2000" dirty="0"/>
              <a:t> R42 = R1 680</a:t>
            </a:r>
          </a:p>
          <a:p>
            <a:pPr marL="0" indent="0">
              <a:buNone/>
            </a:pPr>
            <a:r>
              <a:rPr lang="en-ZA" altLang="en-US" sz="2000" dirty="0"/>
              <a:t>Overtime page: 			8 </a:t>
            </a:r>
            <a:r>
              <a:rPr lang="en-ZA" altLang="en-US" sz="2000" dirty="0">
                <a:latin typeface="Arial" panose="020B0604020202020204" pitchFamily="34" charset="0"/>
                <a:sym typeface="+mn-ea"/>
              </a:rPr>
              <a:t>×</a:t>
            </a:r>
            <a:r>
              <a:rPr lang="en-ZA" altLang="en-US" sz="2000" dirty="0"/>
              <a:t> 1,5 </a:t>
            </a:r>
            <a:r>
              <a:rPr lang="en-ZA" altLang="en-US" sz="2000" dirty="0">
                <a:latin typeface="Arial" panose="020B0604020202020204" pitchFamily="34" charset="0"/>
                <a:sym typeface="+mn-ea"/>
              </a:rPr>
              <a:t>×</a:t>
            </a:r>
            <a:r>
              <a:rPr lang="en-ZA" altLang="en-US" sz="2000" dirty="0"/>
              <a:t> R42 = R504</a:t>
            </a:r>
          </a:p>
          <a:p>
            <a:pPr marL="0" indent="0">
              <a:buNone/>
            </a:pPr>
            <a:r>
              <a:rPr lang="en-ZA" altLang="en-US" sz="2000" dirty="0"/>
              <a:t>Total </a:t>
            </a:r>
            <a:r>
              <a:rPr lang="en-ZA" altLang="en-US" sz="2000" dirty="0" smtClean="0"/>
              <a:t>pay:  </a:t>
            </a:r>
            <a:r>
              <a:rPr lang="en-ZA" altLang="en-US" sz="2000" dirty="0"/>
              <a:t>			R1 680 + R504 = R2 184</a:t>
            </a:r>
          </a:p>
        </p:txBody>
      </p:sp>
      <p:sp>
        <p:nvSpPr>
          <p:cNvPr id="23" name="Text Placeholder 3"/>
          <p:cNvSpPr>
            <a:spLocks noGrp="1"/>
          </p:cNvSpPr>
          <p:nvPr>
            <p:ph type="body" sz="quarter" idx="10"/>
          </p:nvPr>
        </p:nvSpPr>
        <p:spPr>
          <a:xfrm>
            <a:off x="399289" y="1535170"/>
            <a:ext cx="7905751" cy="301871"/>
          </a:xfrm>
        </p:spPr>
        <p:txBody>
          <a:bodyPr/>
          <a:lstStyle/>
          <a:p>
            <a:r>
              <a:rPr lang="en-ZA" dirty="0" smtClean="0">
                <a:solidFill>
                  <a:schemeClr val="bg1">
                    <a:lumMod val="65000"/>
                  </a:schemeClr>
                </a:solidFill>
              </a:rPr>
              <a:t>Unit 4.3</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500"/>
                                        <p:tgtEl>
                                          <p:spTgt spid="26">
                                            <p:txEl>
                                              <p:pRg st="0" end="0"/>
                                            </p:txEl>
                                          </p:spTgt>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6">
                                            <p:txEl>
                                              <p:pRg st="1" end="1"/>
                                            </p:txEl>
                                          </p:spTgt>
                                        </p:tgtEl>
                                        <p:attrNameLst>
                                          <p:attrName>style.visibility</p:attrName>
                                        </p:attrNameLst>
                                      </p:cBhvr>
                                      <p:to>
                                        <p:strVal val="visible"/>
                                      </p:to>
                                    </p:set>
                                    <p:animEffect transition="in" filter="fade">
                                      <p:cBhvr>
                                        <p:cTn id="38" dur="500"/>
                                        <p:tgtEl>
                                          <p:spTgt spid="26">
                                            <p:txEl>
                                              <p:pRg st="1" end="1"/>
                                            </p:txEl>
                                          </p:spTgt>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6">
                                            <p:txEl>
                                              <p:pRg st="2" end="2"/>
                                            </p:txEl>
                                          </p:spTgt>
                                        </p:tgtEl>
                                        <p:attrNameLst>
                                          <p:attrName>style.visibility</p:attrName>
                                        </p:attrNameLst>
                                      </p:cBhvr>
                                      <p:to>
                                        <p:strVal val="visible"/>
                                      </p:to>
                                    </p:set>
                                    <p:animEffect transition="in" filter="fade">
                                      <p:cBhvr>
                                        <p:cTn id="4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4.3 </a:t>
            </a:r>
            <a:endParaRPr lang="en-ZA" dirty="0"/>
          </a:p>
        </p:txBody>
      </p:sp>
      <p:sp>
        <p:nvSpPr>
          <p:cNvPr id="3" name="Content Placeholder 2"/>
          <p:cNvSpPr>
            <a:spLocks noGrp="1"/>
          </p:cNvSpPr>
          <p:nvPr>
            <p:ph sz="quarter" idx="10"/>
          </p:nvPr>
        </p:nvSpPr>
        <p:spPr/>
        <p:txBody>
          <a:bodyPr/>
          <a:lstStyle/>
          <a:p>
            <a:r>
              <a:rPr lang="en-ZA" dirty="0" smtClean="0"/>
              <a:t>Exercise 4.6</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4</a:t>
            </a:r>
            <a:r>
              <a:rPr lang="en-US" altLang="en-US" b="1" dirty="0" smtClean="0"/>
              <a:t>.6 </a:t>
            </a:r>
            <a:r>
              <a:rPr lang="en-US" altLang="en-US" dirty="0"/>
              <a:t>on </a:t>
            </a:r>
            <a:r>
              <a:rPr lang="en-US" altLang="en-US" b="1" dirty="0"/>
              <a:t>page </a:t>
            </a:r>
            <a:r>
              <a:rPr lang="en-ZA" altLang="en-US" b="1" dirty="0" smtClean="0"/>
              <a:t>81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a:t>
            </a:r>
            <a:r>
              <a:rPr lang="en-ZA" dirty="0"/>
              <a:t>4</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a:t>Module assessment </a:t>
            </a:r>
            <a:r>
              <a:rPr lang="en-US" altLang="en-US" dirty="0" smtClean="0"/>
              <a:t>on </a:t>
            </a:r>
            <a:r>
              <a:rPr lang="en-US" altLang="en-US" b="1" dirty="0" smtClean="0"/>
              <a:t>page 8</a:t>
            </a:r>
            <a:r>
              <a:rPr lang="en-ZA" altLang="en-US" b="1" dirty="0" smtClean="0"/>
              <a:t>3</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8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Ratio</a:t>
            </a:r>
            <a:endParaRPr lang="en-ZA" dirty="0"/>
          </a:p>
        </p:txBody>
      </p:sp>
      <p:sp>
        <p:nvSpPr>
          <p:cNvPr id="3" name="Content Placeholder 2"/>
          <p:cNvSpPr>
            <a:spLocks noGrp="1"/>
          </p:cNvSpPr>
          <p:nvPr>
            <p:ph idx="1"/>
          </p:nvPr>
        </p:nvSpPr>
        <p:spPr/>
        <p:txBody>
          <a:bodyPr/>
          <a:lstStyle/>
          <a:p>
            <a:endParaRPr lang="en-ZA" altLang="en-US" sz="2000" dirty="0" smtClean="0">
              <a:sym typeface="+mn-ea"/>
            </a:endParaRPr>
          </a:p>
          <a:p>
            <a:endParaRPr lang="en-ZA" altLang="en-US" sz="2000" dirty="0">
              <a:sym typeface="+mn-ea"/>
            </a:endParaRPr>
          </a:p>
          <a:p>
            <a:endParaRPr lang="en-ZA" altLang="en-US" sz="2000" dirty="0" smtClean="0">
              <a:sym typeface="+mn-ea"/>
            </a:endParaRPr>
          </a:p>
          <a:p>
            <a:r>
              <a:rPr lang="en-ZA" altLang="en-US" sz="2000" dirty="0" smtClean="0">
                <a:sym typeface="+mn-ea"/>
              </a:rPr>
              <a:t>Ratios </a:t>
            </a:r>
            <a:r>
              <a:rPr lang="en-ZA" altLang="en-US" sz="2000" dirty="0">
                <a:sym typeface="+mn-ea"/>
              </a:rPr>
              <a:t>show us how a quantity is divided up into parts.</a:t>
            </a:r>
          </a:p>
          <a:p>
            <a:r>
              <a:rPr lang="en-ZA" altLang="en-US" sz="2000" dirty="0" smtClean="0">
                <a:sym typeface="+mn-ea"/>
              </a:rPr>
              <a:t>The </a:t>
            </a:r>
            <a:r>
              <a:rPr lang="en-ZA" altLang="en-US" sz="2000" dirty="0">
                <a:sym typeface="+mn-ea"/>
              </a:rPr>
              <a:t>numbers are of the same type or measurement. </a:t>
            </a:r>
          </a:p>
          <a:p>
            <a:r>
              <a:rPr lang="en-ZA" altLang="en-US" sz="2000" dirty="0">
                <a:sym typeface="+mn-ea"/>
              </a:rPr>
              <a:t>The parts in a ratio are each exactly the same size.</a:t>
            </a:r>
          </a:p>
          <a:p>
            <a:r>
              <a:rPr lang="en-ZA" altLang="en-US" sz="2000" dirty="0">
                <a:sym typeface="+mn-ea"/>
              </a:rPr>
              <a:t>You write ratios without their units. </a:t>
            </a:r>
          </a:p>
          <a:p>
            <a:r>
              <a:rPr lang="en-ZA" altLang="en-US" sz="2000" dirty="0" smtClean="0">
                <a:sym typeface="+mn-ea"/>
              </a:rPr>
              <a:t>A </a:t>
            </a:r>
            <a:r>
              <a:rPr lang="en-ZA" altLang="en-US" sz="2000" dirty="0">
                <a:sym typeface="+mn-ea"/>
              </a:rPr>
              <a:t>ratio of 5 : 3 is not the same as a ratio of 3 : 5 </a:t>
            </a:r>
          </a:p>
          <a:p>
            <a:pPr marL="0" indent="0">
              <a:buNone/>
            </a:pPr>
            <a:endParaRPr lang="en-ZA" altLang="en-US" sz="2000" dirty="0">
              <a:sym typeface="+mn-ea"/>
            </a:endParaRPr>
          </a:p>
          <a:p>
            <a:endParaRPr lang="en-ZA" altLang="en-US" sz="2000" dirty="0">
              <a:sym typeface="+mn-ea"/>
            </a:endParaRPr>
          </a:p>
          <a:p>
            <a:pPr marL="0" indent="0">
              <a:buNone/>
            </a:pPr>
            <a:endParaRPr lang="en-ZA" altLang="en-US" sz="2000" dirty="0">
              <a:sym typeface="+mn-ea"/>
            </a:endParaRPr>
          </a:p>
          <a:p>
            <a:endParaRPr lang="en-ZA" sz="2000"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grpSp>
        <p:nvGrpSpPr>
          <p:cNvPr id="9" name="Group 8"/>
          <p:cNvGrpSpPr/>
          <p:nvPr/>
        </p:nvGrpSpPr>
        <p:grpSpPr>
          <a:xfrm>
            <a:off x="518159" y="1483819"/>
            <a:ext cx="7386701" cy="1254537"/>
            <a:chOff x="518159" y="4509558"/>
            <a:chExt cx="7386701" cy="1254537"/>
          </a:xfrm>
        </p:grpSpPr>
        <p:sp>
          <p:nvSpPr>
            <p:cNvPr id="5" name="Rectangle 4"/>
            <p:cNvSpPr/>
            <p:nvPr/>
          </p:nvSpPr>
          <p:spPr>
            <a:xfrm>
              <a:off x="518159" y="4702411"/>
              <a:ext cx="7386701" cy="74816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4509558"/>
              <a:ext cx="124591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7" name="TextBox 6"/>
            <p:cNvSpPr txBox="1"/>
            <p:nvPr/>
          </p:nvSpPr>
          <p:spPr>
            <a:xfrm>
              <a:off x="653696" y="4871012"/>
              <a:ext cx="7144583" cy="400110"/>
            </a:xfrm>
            <a:prstGeom prst="rect">
              <a:avLst/>
            </a:prstGeom>
            <a:noFill/>
          </p:spPr>
          <p:txBody>
            <a:bodyPr wrap="square" rtlCol="0">
              <a:spAutoFit/>
            </a:bodyPr>
            <a:lstStyle/>
            <a:p>
              <a:r>
                <a:rPr lang="en-ZA" altLang="en-US" sz="2000" dirty="0">
                  <a:sym typeface="+mn-ea"/>
                </a:rPr>
                <a:t>A ratio is a comparison of two or more numbers. </a:t>
              </a:r>
            </a:p>
          </p:txBody>
        </p:sp>
        <p:sp>
          <p:nvSpPr>
            <p:cNvPr id="8" name="Content Placeholder 2"/>
            <p:cNvSpPr txBox="1"/>
            <p:nvPr/>
          </p:nvSpPr>
          <p:spPr>
            <a:xfrm>
              <a:off x="7159861" y="5242697"/>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a:t>
            </a:r>
            <a:r>
              <a:rPr lang="en-ZA" dirty="0" smtClean="0">
                <a:sym typeface="+mn-ea"/>
              </a:rPr>
              <a:t>4.1 </a:t>
            </a:r>
            <a:r>
              <a:rPr lang="en-ZA" dirty="0">
                <a:sym typeface="+mn-ea"/>
              </a:rPr>
              <a:t>page 64</a:t>
            </a:r>
            <a:endParaRPr lang="en-ZA" dirty="0"/>
          </a:p>
        </p:txBody>
      </p:sp>
      <p:grpSp>
        <p:nvGrpSpPr>
          <p:cNvPr id="10" name="Group 9"/>
          <p:cNvGrpSpPr/>
          <p:nvPr/>
        </p:nvGrpSpPr>
        <p:grpSpPr>
          <a:xfrm>
            <a:off x="863600" y="1501367"/>
            <a:ext cx="7198724" cy="1264964"/>
            <a:chOff x="863600" y="2622794"/>
            <a:chExt cx="7198724" cy="1264964"/>
          </a:xfrm>
        </p:grpSpPr>
        <p:sp>
          <p:nvSpPr>
            <p:cNvPr id="11" name="Rectangle 10"/>
            <p:cNvSpPr/>
            <p:nvPr/>
          </p:nvSpPr>
          <p:spPr>
            <a:xfrm>
              <a:off x="863600" y="2622794"/>
              <a:ext cx="7198724" cy="12649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1367585" y="2759323"/>
              <a:ext cx="6422075" cy="1019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None/>
              </a:pPr>
              <a:r>
                <a:rPr lang="en-ZA" altLang="en-US" sz="2000" b="1" dirty="0">
                  <a:sym typeface="+mn-ea"/>
                </a:rPr>
                <a:t> b) There are 12 female students and 16 male students in a class. </a:t>
              </a:r>
            </a:p>
            <a:p>
              <a:pPr marL="0" indent="0">
                <a:buNone/>
              </a:pPr>
              <a:r>
                <a:rPr lang="en-ZA" altLang="en-US" sz="2000" b="1" dirty="0">
                  <a:sym typeface="+mn-ea"/>
                </a:rPr>
                <a:t>      What is the ratio of males to females? </a:t>
              </a:r>
            </a:p>
          </p:txBody>
        </p:sp>
      </p:grpSp>
      <p:grpSp>
        <p:nvGrpSpPr>
          <p:cNvPr id="16" name="Group 15"/>
          <p:cNvGrpSpPr/>
          <p:nvPr/>
        </p:nvGrpSpPr>
        <p:grpSpPr>
          <a:xfrm>
            <a:off x="352501" y="1592643"/>
            <a:ext cx="1029149" cy="955774"/>
            <a:chOff x="352501" y="2871461"/>
            <a:chExt cx="1525437" cy="1416679"/>
          </a:xfrm>
        </p:grpSpPr>
        <p:sp>
          <p:nvSpPr>
            <p:cNvPr id="17" name="Rectangle 16"/>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Rectangle 19"/>
          <p:cNvSpPr/>
          <p:nvPr/>
        </p:nvSpPr>
        <p:spPr>
          <a:xfrm>
            <a:off x="863600" y="2896988"/>
            <a:ext cx="7198724" cy="280055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1" name="Content Placeholder 2"/>
          <p:cNvSpPr txBox="1"/>
          <p:nvPr/>
        </p:nvSpPr>
        <p:spPr>
          <a:xfrm>
            <a:off x="1402088" y="3085272"/>
            <a:ext cx="6763899" cy="24873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a:pPr>
            <a:r>
              <a:rPr lang="en-ZA" altLang="en-US" sz="2000" dirty="0">
                <a:sym typeface="+mn-ea"/>
              </a:rPr>
              <a:t>Read the question carefully. Write down the quantities. 		12 females; 16 males</a:t>
            </a:r>
          </a:p>
          <a:p>
            <a:pPr marL="266700" indent="-266700">
              <a:buFont typeface="+mj-lt"/>
              <a:buAutoNum type="arabicPeriod"/>
            </a:pPr>
            <a:r>
              <a:rPr lang="en-ZA" altLang="en-US" sz="2000" dirty="0">
                <a:sym typeface="+mn-ea"/>
              </a:rPr>
              <a:t>Write them in ratio form. Remove the units. Check the order	16 : 12</a:t>
            </a:r>
          </a:p>
          <a:p>
            <a:pPr marL="266700" indent="-266700">
              <a:buFont typeface="+mj-lt"/>
              <a:buAutoNum type="arabicPeriod"/>
            </a:pPr>
            <a:r>
              <a:rPr lang="en-ZA" altLang="en-US" sz="2000" dirty="0">
                <a:sym typeface="+mn-ea"/>
              </a:rPr>
              <a:t>Simplify if you can.  Is there a number that divides into both sides of the ratio? 						16 : 12		divided by 4		4 : 3</a:t>
            </a:r>
          </a:p>
        </p:txBody>
      </p:sp>
      <p:grpSp>
        <p:nvGrpSpPr>
          <p:cNvPr id="22" name="Group 21"/>
          <p:cNvGrpSpPr>
            <a:grpSpLocks noChangeAspect="1"/>
          </p:cNvGrpSpPr>
          <p:nvPr/>
        </p:nvGrpSpPr>
        <p:grpSpPr>
          <a:xfrm>
            <a:off x="348042" y="2986437"/>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027209"/>
            <a:ext cx="3064048" cy="3620480"/>
          </a:xfrm>
          <a:prstGeom prst="rect">
            <a:avLst/>
          </a:prstGeom>
          <a:noFill/>
          <a:ln>
            <a:noFill/>
          </a:ln>
        </p:spPr>
      </p:pic>
      <p:sp>
        <p:nvSpPr>
          <p:cNvPr id="15"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900" decel="100000" fill="hold"/>
                                        <p:tgtEl>
                                          <p:spTgt spid="2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fade">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1" end="1"/>
                                            </p:txEl>
                                          </p:spTgt>
                                        </p:tgtEl>
                                        <p:attrNameLst>
                                          <p:attrName>style.visibility</p:attrName>
                                        </p:attrNameLst>
                                      </p:cBhvr>
                                      <p:to>
                                        <p:strVal val="visible"/>
                                      </p:to>
                                    </p:set>
                                    <p:animEffect transition="in" filter="fade">
                                      <p:cBhvr>
                                        <p:cTn id="40" dur="500"/>
                                        <p:tgtEl>
                                          <p:spTgt spid="2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Effect transition="in" filter="fade">
                                      <p:cBhvr>
                                        <p:cTn id="45"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990" y="3927475"/>
            <a:ext cx="1780988" cy="2104416"/>
          </a:xfrm>
          <a:prstGeom prst="rect">
            <a:avLst/>
          </a:prstGeom>
          <a:noFill/>
          <a:ln>
            <a:noFill/>
          </a:ln>
        </p:spPr>
      </p:pic>
      <p:sp>
        <p:nvSpPr>
          <p:cNvPr id="2" name="Title 1"/>
          <p:cNvSpPr>
            <a:spLocks noGrp="1"/>
          </p:cNvSpPr>
          <p:nvPr>
            <p:ph type="title"/>
          </p:nvPr>
        </p:nvSpPr>
        <p:spPr/>
        <p:txBody>
          <a:bodyPr/>
          <a:lstStyle/>
          <a:p>
            <a:r>
              <a:rPr lang="en-ZA" altLang="en-US" dirty="0"/>
              <a:t>Comparing ratios</a:t>
            </a:r>
            <a:endParaRPr lang="en-ZA" dirty="0"/>
          </a:p>
        </p:txBody>
      </p:sp>
      <p:sp>
        <p:nvSpPr>
          <p:cNvPr id="3" name="Content Placeholder 2"/>
          <p:cNvSpPr>
            <a:spLocks noGrp="1"/>
          </p:cNvSpPr>
          <p:nvPr>
            <p:ph idx="1"/>
          </p:nvPr>
        </p:nvSpPr>
        <p:spPr>
          <a:xfrm>
            <a:off x="399289" y="1491704"/>
            <a:ext cx="7905751" cy="4485323"/>
          </a:xfrm>
        </p:spPr>
        <p:txBody>
          <a:bodyPr/>
          <a:lstStyle/>
          <a:p>
            <a:r>
              <a:rPr lang="en-ZA" altLang="en-US" sz="2000" dirty="0"/>
              <a:t>Compare ratios by writing both ratios in their simplest form. </a:t>
            </a:r>
          </a:p>
          <a:p>
            <a:r>
              <a:rPr lang="en-ZA" altLang="en-US" sz="2000" dirty="0"/>
              <a:t>Different ratios that simplify to the same ratio are called </a:t>
            </a:r>
            <a:r>
              <a:rPr lang="en-ZA" altLang="en-US" sz="2000" b="1" dirty="0"/>
              <a:t>equivalent </a:t>
            </a:r>
            <a:r>
              <a:rPr lang="en-ZA" altLang="en-US" sz="2000" dirty="0"/>
              <a:t>ratios. </a:t>
            </a:r>
          </a:p>
          <a:p>
            <a:r>
              <a:rPr lang="en-ZA" altLang="en-US" sz="2000" dirty="0"/>
              <a:t>To find equivalent ratios, multiply or divide both quantities by the same number.</a:t>
            </a:r>
          </a:p>
          <a:p>
            <a:r>
              <a:rPr lang="en-ZA" altLang="en-US" sz="2000" dirty="0"/>
              <a:t>For example  100 : 600 is equivalent to 25 : 150 and 1 : 6.</a:t>
            </a:r>
          </a:p>
          <a:p>
            <a:endParaRPr lang="en-ZA" sz="2000" dirty="0"/>
          </a:p>
        </p:txBody>
      </p:sp>
      <p:sp>
        <p:nvSpPr>
          <p:cNvPr id="7" name="TextBox 6"/>
          <p:cNvSpPr txBox="1"/>
          <p:nvPr/>
        </p:nvSpPr>
        <p:spPr>
          <a:xfrm>
            <a:off x="1591669" y="4314965"/>
            <a:ext cx="1340432" cy="461665"/>
          </a:xfrm>
          <a:prstGeom prst="rect">
            <a:avLst/>
          </a:prstGeom>
          <a:noFill/>
        </p:spPr>
        <p:txBody>
          <a:bodyPr wrap="none" rtlCol="0">
            <a:spAutoFit/>
          </a:bodyPr>
          <a:lstStyle/>
          <a:p>
            <a:r>
              <a:rPr lang="en-ZA" sz="2400" b="1" dirty="0" smtClean="0">
                <a:solidFill>
                  <a:srgbClr val="90A44E"/>
                </a:solidFill>
              </a:rPr>
              <a:t>100 : 600</a:t>
            </a:r>
            <a:endParaRPr lang="en-ZA" sz="2400" b="1" dirty="0">
              <a:solidFill>
                <a:srgbClr val="90A44E"/>
              </a:solidFill>
            </a:endParaRPr>
          </a:p>
        </p:txBody>
      </p:sp>
      <p:sp>
        <p:nvSpPr>
          <p:cNvPr id="8" name="TextBox 7"/>
          <p:cNvSpPr txBox="1"/>
          <p:nvPr/>
        </p:nvSpPr>
        <p:spPr>
          <a:xfrm>
            <a:off x="1697139" y="5137685"/>
            <a:ext cx="1184940" cy="461665"/>
          </a:xfrm>
          <a:prstGeom prst="rect">
            <a:avLst/>
          </a:prstGeom>
          <a:noFill/>
        </p:spPr>
        <p:txBody>
          <a:bodyPr wrap="none" rtlCol="0">
            <a:spAutoFit/>
          </a:bodyPr>
          <a:lstStyle/>
          <a:p>
            <a:r>
              <a:rPr lang="en-ZA" sz="2400" b="1" dirty="0" smtClean="0">
                <a:solidFill>
                  <a:srgbClr val="991C1B"/>
                </a:solidFill>
              </a:rPr>
              <a:t>25 : 150</a:t>
            </a:r>
            <a:endParaRPr lang="en-ZA" sz="2400" b="1" dirty="0">
              <a:solidFill>
                <a:srgbClr val="991C1B"/>
              </a:solidFill>
            </a:endParaRPr>
          </a:p>
        </p:txBody>
      </p:sp>
      <p:sp>
        <p:nvSpPr>
          <p:cNvPr id="9" name="TextBox 8"/>
          <p:cNvSpPr txBox="1"/>
          <p:nvPr/>
        </p:nvSpPr>
        <p:spPr>
          <a:xfrm>
            <a:off x="876361" y="4751214"/>
            <a:ext cx="494046" cy="461665"/>
          </a:xfrm>
          <a:prstGeom prst="rect">
            <a:avLst/>
          </a:prstGeom>
          <a:noFill/>
        </p:spPr>
        <p:txBody>
          <a:bodyPr wrap="none" rtlCol="0">
            <a:spAutoFit/>
          </a:bodyPr>
          <a:lstStyle/>
          <a:p>
            <a:r>
              <a:rPr lang="en-ZA" sz="2400" dirty="0" smtClean="0">
                <a:solidFill>
                  <a:srgbClr val="3791BF"/>
                </a:solidFill>
              </a:rPr>
              <a:t>÷4</a:t>
            </a:r>
            <a:endParaRPr lang="en-ZA" sz="2400" dirty="0">
              <a:solidFill>
                <a:srgbClr val="3791BF"/>
              </a:solidFill>
            </a:endParaRPr>
          </a:p>
        </p:txBody>
      </p:sp>
      <p:sp>
        <p:nvSpPr>
          <p:cNvPr id="10" name="TextBox 9"/>
          <p:cNvSpPr txBox="1"/>
          <p:nvPr/>
        </p:nvSpPr>
        <p:spPr>
          <a:xfrm>
            <a:off x="3170229" y="4712778"/>
            <a:ext cx="494046" cy="461665"/>
          </a:xfrm>
          <a:prstGeom prst="rect">
            <a:avLst/>
          </a:prstGeom>
          <a:noFill/>
        </p:spPr>
        <p:txBody>
          <a:bodyPr wrap="none" rtlCol="0">
            <a:spAutoFit/>
          </a:bodyPr>
          <a:lstStyle/>
          <a:p>
            <a:r>
              <a:rPr lang="en-ZA" sz="2400" dirty="0" smtClean="0">
                <a:solidFill>
                  <a:srgbClr val="3791BF"/>
                </a:solidFill>
              </a:rPr>
              <a:t>÷4</a:t>
            </a:r>
            <a:endParaRPr lang="en-ZA" sz="2400" dirty="0">
              <a:solidFill>
                <a:srgbClr val="3791BF"/>
              </a:solidFill>
            </a:endParaRPr>
          </a:p>
        </p:txBody>
      </p:sp>
      <p:sp>
        <p:nvSpPr>
          <p:cNvPr id="22" name="TextBox 21"/>
          <p:cNvSpPr txBox="1"/>
          <p:nvPr/>
        </p:nvSpPr>
        <p:spPr>
          <a:xfrm>
            <a:off x="5694654" y="4301417"/>
            <a:ext cx="1184940" cy="461665"/>
          </a:xfrm>
          <a:prstGeom prst="rect">
            <a:avLst/>
          </a:prstGeom>
          <a:noFill/>
        </p:spPr>
        <p:txBody>
          <a:bodyPr wrap="none" rtlCol="0">
            <a:spAutoFit/>
          </a:bodyPr>
          <a:lstStyle/>
          <a:p>
            <a:r>
              <a:rPr lang="en-ZA" sz="2400" b="1" dirty="0" smtClean="0">
                <a:solidFill>
                  <a:srgbClr val="90A44E"/>
                </a:solidFill>
              </a:rPr>
              <a:t>25 : 150</a:t>
            </a:r>
            <a:endParaRPr lang="en-ZA" sz="2400" b="1" dirty="0">
              <a:solidFill>
                <a:srgbClr val="90A44E"/>
              </a:solidFill>
            </a:endParaRPr>
          </a:p>
        </p:txBody>
      </p:sp>
      <p:sp>
        <p:nvSpPr>
          <p:cNvPr id="23" name="TextBox 22"/>
          <p:cNvSpPr txBox="1"/>
          <p:nvPr/>
        </p:nvSpPr>
        <p:spPr>
          <a:xfrm>
            <a:off x="5946146" y="5124137"/>
            <a:ext cx="718466" cy="461665"/>
          </a:xfrm>
          <a:prstGeom prst="rect">
            <a:avLst/>
          </a:prstGeom>
          <a:noFill/>
        </p:spPr>
        <p:txBody>
          <a:bodyPr wrap="none" rtlCol="0">
            <a:spAutoFit/>
          </a:bodyPr>
          <a:lstStyle/>
          <a:p>
            <a:r>
              <a:rPr lang="en-ZA" sz="2400" b="1" dirty="0" smtClean="0">
                <a:solidFill>
                  <a:srgbClr val="991C1B"/>
                </a:solidFill>
              </a:rPr>
              <a:t>1 : 6</a:t>
            </a:r>
            <a:endParaRPr lang="en-ZA" sz="2400" b="1" dirty="0">
              <a:solidFill>
                <a:srgbClr val="991C1B"/>
              </a:solidFill>
            </a:endParaRPr>
          </a:p>
        </p:txBody>
      </p:sp>
      <p:sp>
        <p:nvSpPr>
          <p:cNvPr id="24" name="TextBox 23"/>
          <p:cNvSpPr txBox="1"/>
          <p:nvPr/>
        </p:nvSpPr>
        <p:spPr>
          <a:xfrm>
            <a:off x="4804405" y="4737666"/>
            <a:ext cx="649537" cy="461665"/>
          </a:xfrm>
          <a:prstGeom prst="rect">
            <a:avLst/>
          </a:prstGeom>
          <a:noFill/>
        </p:spPr>
        <p:txBody>
          <a:bodyPr wrap="none" rtlCol="0">
            <a:spAutoFit/>
          </a:bodyPr>
          <a:lstStyle/>
          <a:p>
            <a:r>
              <a:rPr lang="en-ZA" sz="2400" dirty="0" smtClean="0">
                <a:solidFill>
                  <a:srgbClr val="3791BF"/>
                </a:solidFill>
              </a:rPr>
              <a:t>÷25</a:t>
            </a:r>
            <a:endParaRPr lang="en-ZA" sz="2400" dirty="0">
              <a:solidFill>
                <a:srgbClr val="3791BF"/>
              </a:solidFill>
            </a:endParaRPr>
          </a:p>
        </p:txBody>
      </p:sp>
      <p:sp>
        <p:nvSpPr>
          <p:cNvPr id="25" name="TextBox 24"/>
          <p:cNvSpPr txBox="1"/>
          <p:nvPr/>
        </p:nvSpPr>
        <p:spPr>
          <a:xfrm>
            <a:off x="7137232" y="4699230"/>
            <a:ext cx="649537" cy="461665"/>
          </a:xfrm>
          <a:prstGeom prst="rect">
            <a:avLst/>
          </a:prstGeom>
          <a:noFill/>
        </p:spPr>
        <p:txBody>
          <a:bodyPr wrap="none" rtlCol="0">
            <a:spAutoFit/>
          </a:bodyPr>
          <a:lstStyle/>
          <a:p>
            <a:r>
              <a:rPr lang="en-ZA" sz="2400" dirty="0" smtClean="0">
                <a:solidFill>
                  <a:srgbClr val="3791BF"/>
                </a:solidFill>
              </a:rPr>
              <a:t>÷25</a:t>
            </a:r>
            <a:endParaRPr lang="en-ZA" sz="2400" dirty="0">
              <a:solidFill>
                <a:srgbClr val="3791BF"/>
              </a:solidFill>
            </a:endParaRPr>
          </a:p>
        </p:txBody>
      </p:sp>
      <p:sp>
        <p:nvSpPr>
          <p:cNvPr id="18" name="Arc 17"/>
          <p:cNvSpPr/>
          <p:nvPr/>
        </p:nvSpPr>
        <p:spPr>
          <a:xfrm rot="3316782">
            <a:off x="5911574" y="4398214"/>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p:cNvSpPr/>
          <p:nvPr/>
        </p:nvSpPr>
        <p:spPr>
          <a:xfrm rot="18283218" flipH="1">
            <a:off x="5336756" y="4394657"/>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3316782">
            <a:off x="1874415" y="4361633"/>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8283218" flipH="1">
            <a:off x="1299597" y="4358076"/>
            <a:ext cx="1324354" cy="866349"/>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 Placeholder 3"/>
          <p:cNvSpPr>
            <a:spLocks noGrp="1"/>
          </p:cNvSpPr>
          <p:nvPr>
            <p:ph type="body" sz="quarter" idx="10"/>
          </p:nvPr>
        </p:nvSpPr>
        <p:spPr>
          <a:xfrm>
            <a:off x="399289" y="987108"/>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2" grpId="0"/>
      <p:bldP spid="23" grpId="0"/>
      <p:bldP spid="24" grpId="0"/>
      <p:bldP spid="25" grpId="0"/>
      <p:bldP spid="1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4 Slid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5388" y="1650389"/>
            <a:ext cx="6109306" cy="4320000"/>
          </a:xfrm>
          <a:prstGeom prst="rect">
            <a:avLst/>
          </a:prstGeom>
        </p:spPr>
      </p:pic>
      <p:sp>
        <p:nvSpPr>
          <p:cNvPr id="5" name="Rectangle 4"/>
          <p:cNvSpPr/>
          <p:nvPr/>
        </p:nvSpPr>
        <p:spPr>
          <a:xfrm>
            <a:off x="131064" y="126618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4.2 page 65</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4.1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63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4.1 </a:t>
            </a:r>
            <a:endParaRPr lang="en-ZA" dirty="0"/>
          </a:p>
        </p:txBody>
      </p:sp>
      <p:sp>
        <p:nvSpPr>
          <p:cNvPr id="3" name="Content Placeholder 2"/>
          <p:cNvSpPr>
            <a:spLocks noGrp="1"/>
          </p:cNvSpPr>
          <p:nvPr>
            <p:ph sz="quarter" idx="10"/>
          </p:nvPr>
        </p:nvSpPr>
        <p:spPr/>
        <p:txBody>
          <a:bodyPr/>
          <a:lstStyle/>
          <a:p>
            <a:r>
              <a:rPr lang="en-ZA" dirty="0" smtClean="0"/>
              <a:t>Exercise 4.1</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4</a:t>
            </a:r>
            <a:r>
              <a:rPr lang="en-US" altLang="en-US" b="1" dirty="0" smtClean="0"/>
              <a:t>.1 </a:t>
            </a:r>
            <a:r>
              <a:rPr lang="en-US" altLang="en-US" dirty="0"/>
              <a:t>on </a:t>
            </a:r>
            <a:r>
              <a:rPr lang="en-US" altLang="en-US" b="1" dirty="0"/>
              <a:t>page </a:t>
            </a:r>
            <a:r>
              <a:rPr lang="en-US" altLang="en-US" b="1" dirty="0" smtClean="0"/>
              <a:t>6</a:t>
            </a:r>
            <a:r>
              <a:rPr lang="en-ZA" altLang="en-US" b="1" dirty="0" smtClean="0"/>
              <a:t>6</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Dividing quantities in a given ratio</a:t>
            </a:r>
            <a:endParaRPr lang="en-ZA" dirty="0"/>
          </a:p>
        </p:txBody>
      </p:sp>
      <p:sp>
        <p:nvSpPr>
          <p:cNvPr id="3" name="Content Placeholder 2"/>
          <p:cNvSpPr>
            <a:spLocks noGrp="1"/>
          </p:cNvSpPr>
          <p:nvPr>
            <p:ph idx="1"/>
          </p:nvPr>
        </p:nvSpPr>
        <p:spPr>
          <a:xfrm>
            <a:off x="399289" y="1940426"/>
            <a:ext cx="7905751" cy="4128041"/>
          </a:xfrm>
        </p:spPr>
        <p:txBody>
          <a:bodyPr/>
          <a:lstStyle/>
          <a:p>
            <a:r>
              <a:rPr lang="en-ZA" altLang="en-US" sz="2000" dirty="0"/>
              <a:t>When you divide a quantity in a certain ratio, calculate how many parts the quantity is divided into, and the amount of each part.  </a:t>
            </a:r>
          </a:p>
        </p:txBody>
      </p:sp>
      <p:grpSp>
        <p:nvGrpSpPr>
          <p:cNvPr id="8" name="Group 7"/>
          <p:cNvGrpSpPr/>
          <p:nvPr/>
        </p:nvGrpSpPr>
        <p:grpSpPr>
          <a:xfrm>
            <a:off x="863600" y="2873658"/>
            <a:ext cx="7198724" cy="2251124"/>
            <a:chOff x="863600" y="2622795"/>
            <a:chExt cx="7198724" cy="2251124"/>
          </a:xfrm>
        </p:grpSpPr>
        <p:sp>
          <p:nvSpPr>
            <p:cNvPr id="9" name="Rectangle 8"/>
            <p:cNvSpPr/>
            <p:nvPr/>
          </p:nvSpPr>
          <p:spPr>
            <a:xfrm>
              <a:off x="863600" y="2622795"/>
              <a:ext cx="7198724" cy="225112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531620" y="2713600"/>
              <a:ext cx="6422390" cy="1989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i="1" dirty="0" smtClean="0">
                  <a:solidFill>
                    <a:schemeClr val="bg1"/>
                  </a:solidFill>
                </a:rPr>
                <a:t>&gt; Example </a:t>
              </a:r>
              <a:r>
                <a:rPr lang="en-ZA" sz="2000" b="1" i="1" dirty="0">
                  <a:solidFill>
                    <a:schemeClr val="bg1"/>
                  </a:solidFill>
                </a:rPr>
                <a:t>4.3, page </a:t>
              </a:r>
              <a:r>
                <a:rPr lang="en-ZA" sz="2000" b="1" i="1" dirty="0" smtClean="0">
                  <a:solidFill>
                    <a:schemeClr val="bg1"/>
                  </a:solidFill>
                </a:rPr>
                <a:t>67</a:t>
              </a:r>
            </a:p>
            <a:p>
              <a:pPr marL="0" indent="0">
                <a:buNone/>
              </a:pPr>
              <a:r>
                <a:rPr lang="en-ZA" altLang="en-US" sz="2000" b="1" dirty="0" smtClean="0"/>
                <a:t>A </a:t>
              </a:r>
              <a:r>
                <a:rPr lang="en-ZA" altLang="en-US" sz="2000" b="1" dirty="0"/>
                <a:t>survey shows that a ratio of 5 : 1 students in a college earn money by working on the weekends, or don't earn money by working on the weekends. </a:t>
              </a:r>
            </a:p>
            <a:p>
              <a:pPr marL="0" indent="0">
                <a:buNone/>
              </a:pPr>
              <a:r>
                <a:rPr lang="en-ZA" altLang="en-US" sz="2000" b="1" dirty="0"/>
                <a:t>If there are 2 088 students in the college, how many earn money and how many do not? </a:t>
              </a:r>
            </a:p>
            <a:p>
              <a:pPr marL="0" indent="0">
                <a:buNone/>
              </a:pPr>
              <a:endParaRPr lang="en-GB" sz="2000" b="1" i="1" dirty="0">
                <a:solidFill>
                  <a:schemeClr val="bg1"/>
                </a:solidFill>
              </a:endParaRPr>
            </a:p>
          </p:txBody>
        </p:sp>
      </p:grpSp>
      <p:grpSp>
        <p:nvGrpSpPr>
          <p:cNvPr id="11" name="Group 10"/>
          <p:cNvGrpSpPr/>
          <p:nvPr/>
        </p:nvGrpSpPr>
        <p:grpSpPr>
          <a:xfrm>
            <a:off x="352501" y="2964933"/>
            <a:ext cx="1029149" cy="955774"/>
            <a:chOff x="352501" y="2871461"/>
            <a:chExt cx="1525437" cy="1416679"/>
          </a:xfrm>
        </p:grpSpPr>
        <p:sp>
          <p:nvSpPr>
            <p:cNvPr id="12" name="Rectangle 11"/>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4" name="Text Placeholder 3"/>
          <p:cNvSpPr>
            <a:spLocks noGrp="1"/>
          </p:cNvSpPr>
          <p:nvPr>
            <p:ph type="body" sz="quarter" idx="10"/>
          </p:nvPr>
        </p:nvSpPr>
        <p:spPr>
          <a:xfrm>
            <a:off x="399289" y="1552962"/>
            <a:ext cx="7905751" cy="301871"/>
          </a:xfrm>
        </p:spPr>
        <p:txBody>
          <a:bodyPr/>
          <a:lstStyle/>
          <a:p>
            <a:r>
              <a:rPr lang="en-ZA" dirty="0" smtClean="0">
                <a:solidFill>
                  <a:schemeClr val="bg1">
                    <a:lumMod val="65000"/>
                  </a:schemeClr>
                </a:solidFill>
              </a:rPr>
              <a:t>Unit 4.1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1402</Words>
  <Application>Microsoft Office PowerPoint</Application>
  <PresentationFormat>On-screen Show (4:3)</PresentationFormat>
  <Paragraphs>292</Paragraphs>
  <Slides>38</Slides>
  <Notes>0</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4" baseType="lpstr">
      <vt:lpstr>Arial</vt:lpstr>
      <vt:lpstr>Calibri</vt:lpstr>
      <vt:lpstr>Times New Roman</vt:lpstr>
      <vt:lpstr>Presentation2</vt:lpstr>
      <vt:lpstr>Equation</vt:lpstr>
      <vt:lpstr>Equation.KSEE3</vt:lpstr>
      <vt:lpstr>Mathematical Literacy</vt:lpstr>
      <vt:lpstr>Solving problems using ratio, rates and percentages</vt:lpstr>
      <vt:lpstr>Overview</vt:lpstr>
      <vt:lpstr>Ratio</vt:lpstr>
      <vt:lpstr>Example 4.1 page 64</vt:lpstr>
      <vt:lpstr>Comparing ratios</vt:lpstr>
      <vt:lpstr>Example 4.2 page 65 Unit 4.1</vt:lpstr>
      <vt:lpstr>PowerPoint Presentation</vt:lpstr>
      <vt:lpstr>Dividing quantities in a given ratio</vt:lpstr>
      <vt:lpstr>Dividing quantities in a given ratio</vt:lpstr>
      <vt:lpstr>Using ratios to find unknown quantities </vt:lpstr>
      <vt:lpstr>Example 4.4 page 68</vt:lpstr>
      <vt:lpstr>Example 4.4 page 68</vt:lpstr>
      <vt:lpstr>Example 4.4 page 68</vt:lpstr>
      <vt:lpstr>Scale ratios </vt:lpstr>
      <vt:lpstr>Scale ratios </vt:lpstr>
      <vt:lpstr>Example 4.5 page 70</vt:lpstr>
      <vt:lpstr>Example 4.5 page 70</vt:lpstr>
      <vt:lpstr>Example 4.5 page 70</vt:lpstr>
      <vt:lpstr>Example 4.5 b) page 70 Unit 4.1</vt:lpstr>
      <vt:lpstr>PowerPoint Presentation</vt:lpstr>
      <vt:lpstr>Rates</vt:lpstr>
      <vt:lpstr>Some different kinds of rates</vt:lpstr>
      <vt:lpstr>Example 4.6 page 73</vt:lpstr>
      <vt:lpstr>Example 4.6 page 73</vt:lpstr>
      <vt:lpstr>Example 4.7 page 74</vt:lpstr>
      <vt:lpstr>PowerPoint Presentation</vt:lpstr>
      <vt:lpstr>Percentages</vt:lpstr>
      <vt:lpstr>Example 4.8 a) page 77 Unit 4.3</vt:lpstr>
      <vt:lpstr>Decrease or increase by a percentage </vt:lpstr>
      <vt:lpstr>Decrease or increase by a percentage </vt:lpstr>
      <vt:lpstr>Example 4.9 page 78</vt:lpstr>
      <vt:lpstr>Using percentages to compare numbers </vt:lpstr>
      <vt:lpstr>PowerPoint Presentation</vt:lpstr>
      <vt:lpstr>Further applications of percentages and rates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Lamont, Jenny, Macmillan</cp:lastModifiedBy>
  <cp:revision>528</cp:revision>
  <dcterms:created xsi:type="dcterms:W3CDTF">2017-08-15T07:49:00Z</dcterms:created>
  <dcterms:modified xsi:type="dcterms:W3CDTF">2017-12-01T09:58:43Z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