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16" r:id="rId5"/>
    <p:sldId id="317" r:id="rId6"/>
    <p:sldId id="298" r:id="rId7"/>
    <p:sldId id="294" r:id="rId8"/>
    <p:sldId id="318" r:id="rId9"/>
    <p:sldId id="319" r:id="rId10"/>
    <p:sldId id="339" r:id="rId11"/>
    <p:sldId id="336" r:id="rId12"/>
    <p:sldId id="337" r:id="rId13"/>
    <p:sldId id="323" r:id="rId14"/>
    <p:sldId id="324" r:id="rId15"/>
    <p:sldId id="340" r:id="rId16"/>
    <p:sldId id="325" r:id="rId17"/>
    <p:sldId id="326" r:id="rId18"/>
    <p:sldId id="335" r:id="rId19"/>
    <p:sldId id="341" r:id="rId20"/>
    <p:sldId id="328" r:id="rId21"/>
    <p:sldId id="338" r:id="rId22"/>
    <p:sldId id="332" r:id="rId23"/>
    <p:sldId id="334" r:id="rId24"/>
    <p:sldId id="333" r:id="rId25"/>
    <p:sldId id="285" r:id="rId26"/>
    <p:sldId id="34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p15:clr>
            <a:srgbClr val="A4A3A4"/>
          </p15:clr>
        </p15:guide>
        <p15:guide id="2" pos="2653">
          <p15:clr>
            <a:srgbClr val="A4A3A4"/>
          </p15:clr>
        </p15:guide>
        <p15:guide id="3" orient="horz" pos="9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8EB"/>
    <a:srgbClr val="61A6AF"/>
    <a:srgbClr val="B4DB6F"/>
    <a:srgbClr val="BDD973"/>
    <a:srgbClr val="FFFFFF"/>
    <a:srgbClr val="4FB2B3"/>
    <a:srgbClr val="64AFA8"/>
    <a:srgbClr val="DCEEBC"/>
    <a:srgbClr val="0D9293"/>
    <a:srgbClr val="9CD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71" d="100"/>
          <a:sy n="71" d="100"/>
        </p:scale>
        <p:origin x="1308" y="54"/>
      </p:cViewPr>
      <p:guideLst>
        <p:guide orient="horz" pos="3838"/>
        <p:guide pos="2653"/>
        <p:guide orient="horz" pos="95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38870843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2" name="TextBox 1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3 Slid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388" y="1650389"/>
            <a:ext cx="6109306"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Conversions on a calculator</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3.2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5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Metric </a:t>
            </a:r>
            <a:r>
              <a:rPr lang="en-ZA" altLang="en-US" dirty="0" smtClean="0">
                <a:sym typeface="+mn-ea"/>
              </a:rPr>
              <a:t>System</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3.2</a:t>
            </a:r>
            <a:endParaRPr lang="en-ZA" dirty="0">
              <a:solidFill>
                <a:schemeClr val="bg1">
                  <a:lumMod val="65000"/>
                </a:schemeClr>
              </a:solidFill>
            </a:endParaRPr>
          </a:p>
        </p:txBody>
      </p:sp>
      <p:grpSp>
        <p:nvGrpSpPr>
          <p:cNvPr id="11" name="Group 10"/>
          <p:cNvGrpSpPr/>
          <p:nvPr/>
        </p:nvGrpSpPr>
        <p:grpSpPr>
          <a:xfrm>
            <a:off x="863600" y="1501367"/>
            <a:ext cx="7198724" cy="1138327"/>
            <a:chOff x="863600" y="2622794"/>
            <a:chExt cx="7198724" cy="1138327"/>
          </a:xfrm>
        </p:grpSpPr>
        <p:sp>
          <p:nvSpPr>
            <p:cNvPr id="13" name="Rectangle 12"/>
            <p:cNvSpPr/>
            <p:nvPr/>
          </p:nvSpPr>
          <p:spPr>
            <a:xfrm>
              <a:off x="863600" y="2622794"/>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1522853" y="2819705"/>
              <a:ext cx="6422075" cy="763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i="1" dirty="0" smtClean="0">
                  <a:solidFill>
                    <a:schemeClr val="bg1"/>
                  </a:solidFill>
                </a:rPr>
                <a:t>&gt; Example 3.2 on page 50</a:t>
              </a:r>
              <a:endParaRPr lang="en-ZA" altLang="en-US" sz="2000" b="1" dirty="0" smtClean="0">
                <a:solidFill>
                  <a:schemeClr val="bg1"/>
                </a:solidFill>
              </a:endParaRPr>
            </a:p>
            <a:p>
              <a:pPr marL="0" indent="0">
                <a:buNone/>
              </a:pPr>
              <a:r>
                <a:rPr lang="en-ZA" altLang="en-US" sz="2000" b="1" dirty="0">
                  <a:sym typeface="+mn-ea"/>
                </a:rPr>
                <a:t>Convert 23 m to centimetres.</a:t>
              </a:r>
            </a:p>
          </p:txBody>
        </p:sp>
      </p:grpSp>
      <p:grpSp>
        <p:nvGrpSpPr>
          <p:cNvPr id="15" name="Group 14"/>
          <p:cNvGrpSpPr/>
          <p:nvPr/>
        </p:nvGrpSpPr>
        <p:grpSpPr>
          <a:xfrm>
            <a:off x="352501" y="1592643"/>
            <a:ext cx="1029149" cy="955774"/>
            <a:chOff x="352501" y="2871461"/>
            <a:chExt cx="1525437" cy="1416679"/>
          </a:xfrm>
        </p:grpSpPr>
        <p:sp>
          <p:nvSpPr>
            <p:cNvPr id="16" name="Rectangle 15"/>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8" name="Rectangle 17"/>
          <p:cNvSpPr/>
          <p:nvPr/>
        </p:nvSpPr>
        <p:spPr>
          <a:xfrm>
            <a:off x="863600" y="2896987"/>
            <a:ext cx="7198724" cy="275077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2986437"/>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3" name="TextBox 22"/>
          <p:cNvSpPr txBox="1"/>
          <p:nvPr/>
        </p:nvSpPr>
        <p:spPr>
          <a:xfrm>
            <a:off x="1565530" y="3224904"/>
            <a:ext cx="6319014" cy="2245360"/>
          </a:xfrm>
          <a:prstGeom prst="rect">
            <a:avLst/>
          </a:prstGeom>
          <a:noFill/>
        </p:spPr>
        <p:txBody>
          <a:bodyPr wrap="square" rtlCol="0">
            <a:spAutoFit/>
          </a:bodyPr>
          <a:lstStyle/>
          <a:p>
            <a:endParaRPr lang="en-ZA" altLang="en-US" sz="2000" dirty="0"/>
          </a:p>
          <a:p>
            <a:endParaRPr lang="en-ZA" altLang="en-US" sz="2000" dirty="0" smtClean="0"/>
          </a:p>
          <a:p>
            <a:endParaRPr lang="en-ZA" altLang="en-US" sz="2000" dirty="0"/>
          </a:p>
          <a:p>
            <a:endParaRPr lang="en-ZA" altLang="en-US" sz="2000" dirty="0" smtClean="0"/>
          </a:p>
          <a:p>
            <a:endParaRPr lang="en-ZA" altLang="en-US" sz="2000" dirty="0"/>
          </a:p>
          <a:p>
            <a:endParaRPr lang="en-ZA" altLang="en-US" sz="2000" dirty="0"/>
          </a:p>
          <a:p>
            <a:r>
              <a:rPr lang="en-ZA" altLang="en-US" sz="2000" dirty="0" smtClean="0"/>
              <a:t>= 2 300 cm</a:t>
            </a:r>
            <a:endParaRPr lang="en-ZA" altLang="en-US" sz="2000" dirty="0"/>
          </a:p>
        </p:txBody>
      </p:sp>
      <p:graphicFrame>
        <p:nvGraphicFramePr>
          <p:cNvPr id="24" name="Content Placeholder 5"/>
          <p:cNvGraphicFramePr/>
          <p:nvPr/>
        </p:nvGraphicFramePr>
        <p:xfrm>
          <a:off x="1638270" y="3250669"/>
          <a:ext cx="4093530" cy="731520"/>
        </p:xfrm>
        <a:graphic>
          <a:graphicData uri="http://schemas.openxmlformats.org/drawingml/2006/table">
            <a:tbl>
              <a:tblPr firstRow="1" bandRow="1">
                <a:tableStyleId>{5C22544A-7EE6-4342-B048-85BDC9FD1C3A}</a:tableStyleId>
              </a:tblPr>
              <a:tblGrid>
                <a:gridCol w="584790"/>
                <a:gridCol w="584790"/>
                <a:gridCol w="584790"/>
                <a:gridCol w="584790"/>
                <a:gridCol w="584790"/>
                <a:gridCol w="584790"/>
                <a:gridCol w="584790"/>
              </a:tblGrid>
              <a:tr h="323265">
                <a:tc>
                  <a:txBody>
                    <a:bodyPr/>
                    <a:lstStyle/>
                    <a:p>
                      <a:pPr algn="ctr">
                        <a:buNone/>
                      </a:pPr>
                      <a:r>
                        <a:rPr lang="en-ZA" altLang="en-US" dirty="0"/>
                        <a:t>km</a:t>
                      </a:r>
                    </a:p>
                  </a:txBody>
                  <a:tcPr>
                    <a:lnL w="12700" cmpd="sng">
                      <a:noFill/>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Hm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cm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mm</a:t>
                      </a:r>
                    </a:p>
                  </a:txBody>
                  <a:tcPr>
                    <a:lnL w="12700" cap="flat" cmpd="sng" algn="ctr">
                      <a:solidFill>
                        <a:srgbClr val="A6CE39"/>
                      </a:solidFill>
                      <a:prstDash val="solid"/>
                      <a:round/>
                      <a:headEnd type="none" w="med" len="med"/>
                      <a:tailEnd type="none" w="med" len="med"/>
                    </a:lnL>
                    <a:lnR w="12700" cmpd="sng">
                      <a:noFill/>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323265">
                <a:tc>
                  <a:txBody>
                    <a:bodyPr/>
                    <a:lstStyle/>
                    <a:p>
                      <a:pPr>
                        <a:buNone/>
                      </a:pPr>
                      <a:endParaRPr lang="en-US" dirty="0"/>
                    </a:p>
                  </a:txBody>
                  <a:tcPr>
                    <a:lnL w="12700" cmpd="sng">
                      <a:noFill/>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buNone/>
                      </a:pPr>
                      <a:endParaRPr 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2</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a:t>3</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mpd="sng">
                      <a:noFill/>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r>
            </a:tbl>
          </a:graphicData>
        </a:graphic>
      </p:graphicFrame>
      <p:graphicFrame>
        <p:nvGraphicFramePr>
          <p:cNvPr id="25" name="Content Placeholder 5"/>
          <p:cNvGraphicFramePr/>
          <p:nvPr/>
        </p:nvGraphicFramePr>
        <p:xfrm>
          <a:off x="1638270" y="4192293"/>
          <a:ext cx="4093530" cy="731520"/>
        </p:xfrm>
        <a:graphic>
          <a:graphicData uri="http://schemas.openxmlformats.org/drawingml/2006/table">
            <a:tbl>
              <a:tblPr firstRow="1" bandRow="1">
                <a:tableStyleId>{5C22544A-7EE6-4342-B048-85BDC9FD1C3A}</a:tableStyleId>
              </a:tblPr>
              <a:tblGrid>
                <a:gridCol w="584790"/>
                <a:gridCol w="584790"/>
                <a:gridCol w="584790"/>
                <a:gridCol w="584790"/>
                <a:gridCol w="584790"/>
                <a:gridCol w="584790"/>
                <a:gridCol w="584790"/>
              </a:tblGrid>
              <a:tr h="323265">
                <a:tc>
                  <a:txBody>
                    <a:bodyPr/>
                    <a:lstStyle/>
                    <a:p>
                      <a:pPr algn="ctr">
                        <a:buNone/>
                      </a:pPr>
                      <a:r>
                        <a:rPr lang="en-ZA" altLang="en-US" dirty="0"/>
                        <a:t>km</a:t>
                      </a:r>
                    </a:p>
                  </a:txBody>
                  <a:tcPr>
                    <a:lnL w="12700" cmpd="sng">
                      <a:noFill/>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Hm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cm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mm</a:t>
                      </a:r>
                    </a:p>
                  </a:txBody>
                  <a:tcPr>
                    <a:lnL w="12700" cap="flat" cmpd="sng" algn="ctr">
                      <a:solidFill>
                        <a:srgbClr val="A6CE39"/>
                      </a:solidFill>
                      <a:prstDash val="solid"/>
                      <a:round/>
                      <a:headEnd type="none" w="med" len="med"/>
                      <a:tailEnd type="none" w="med" len="med"/>
                    </a:lnL>
                    <a:lnR w="12700" cmpd="sng">
                      <a:noFill/>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323265">
                <a:tc>
                  <a:txBody>
                    <a:bodyPr/>
                    <a:lstStyle/>
                    <a:p>
                      <a:pPr>
                        <a:buNone/>
                      </a:pPr>
                      <a:endParaRPr lang="en-US" dirty="0"/>
                    </a:p>
                  </a:txBody>
                  <a:tcPr>
                    <a:lnL w="12700" cmpd="sng">
                      <a:noFill/>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buNone/>
                      </a:pPr>
                      <a:endParaRPr 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2</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3</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0</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0</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mpd="sng">
                      <a:noFill/>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r>
            </a:tbl>
          </a:graphicData>
        </a:graphic>
      </p:graphicFrame>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Metric </a:t>
            </a:r>
            <a:r>
              <a:rPr lang="en-ZA" altLang="en-US" dirty="0" smtClean="0">
                <a:sym typeface="+mn-ea"/>
              </a:rPr>
              <a:t>System</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3.2</a:t>
            </a:r>
            <a:endParaRPr lang="en-ZA" dirty="0">
              <a:solidFill>
                <a:schemeClr val="bg1">
                  <a:lumMod val="65000"/>
                </a:schemeClr>
              </a:solidFill>
            </a:endParaRPr>
          </a:p>
        </p:txBody>
      </p:sp>
      <p:grpSp>
        <p:nvGrpSpPr>
          <p:cNvPr id="11" name="Group 10"/>
          <p:cNvGrpSpPr/>
          <p:nvPr/>
        </p:nvGrpSpPr>
        <p:grpSpPr>
          <a:xfrm>
            <a:off x="863600" y="1501367"/>
            <a:ext cx="7198724" cy="1138327"/>
            <a:chOff x="863600" y="2622794"/>
            <a:chExt cx="7198724" cy="1138327"/>
          </a:xfrm>
        </p:grpSpPr>
        <p:sp>
          <p:nvSpPr>
            <p:cNvPr id="13" name="Rectangle 12"/>
            <p:cNvSpPr/>
            <p:nvPr/>
          </p:nvSpPr>
          <p:spPr>
            <a:xfrm>
              <a:off x="863600" y="2622794"/>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1522853" y="2819705"/>
              <a:ext cx="6422075" cy="763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i="1" dirty="0" smtClean="0">
                  <a:solidFill>
                    <a:schemeClr val="bg1"/>
                  </a:solidFill>
                </a:rPr>
                <a:t>&gt; Example 3.2 on page 50</a:t>
              </a:r>
              <a:endParaRPr lang="en-ZA" altLang="en-US" sz="2000" b="1" dirty="0" smtClean="0">
                <a:solidFill>
                  <a:schemeClr val="bg1"/>
                </a:solidFill>
              </a:endParaRPr>
            </a:p>
            <a:p>
              <a:pPr marL="0" indent="0">
                <a:buNone/>
              </a:pPr>
              <a:r>
                <a:rPr lang="en-ZA" altLang="en-US" sz="2000" b="1" dirty="0" smtClean="0"/>
                <a:t>Convert </a:t>
              </a:r>
              <a:r>
                <a:rPr lang="en-ZA" altLang="en-US" sz="2000" b="1" dirty="0"/>
                <a:t>3 450 mm to metres.</a:t>
              </a:r>
            </a:p>
          </p:txBody>
        </p:sp>
      </p:grpSp>
      <p:grpSp>
        <p:nvGrpSpPr>
          <p:cNvPr id="15" name="Group 14"/>
          <p:cNvGrpSpPr/>
          <p:nvPr/>
        </p:nvGrpSpPr>
        <p:grpSpPr>
          <a:xfrm>
            <a:off x="352501" y="1592643"/>
            <a:ext cx="1029149" cy="955774"/>
            <a:chOff x="352501" y="2871461"/>
            <a:chExt cx="1525437" cy="1416679"/>
          </a:xfrm>
        </p:grpSpPr>
        <p:sp>
          <p:nvSpPr>
            <p:cNvPr id="16" name="Rectangle 15"/>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8" name="Rectangle 17"/>
          <p:cNvSpPr/>
          <p:nvPr/>
        </p:nvSpPr>
        <p:spPr>
          <a:xfrm>
            <a:off x="863600" y="2896987"/>
            <a:ext cx="7198724" cy="275077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0" name="Group 19"/>
          <p:cNvGrpSpPr>
            <a:grpSpLocks noChangeAspect="1"/>
          </p:cNvGrpSpPr>
          <p:nvPr/>
        </p:nvGrpSpPr>
        <p:grpSpPr>
          <a:xfrm>
            <a:off x="348042" y="2986437"/>
            <a:ext cx="1031115" cy="957600"/>
            <a:chOff x="352501" y="1521403"/>
            <a:chExt cx="1525437" cy="1416679"/>
          </a:xfrm>
        </p:grpSpPr>
        <p:sp>
          <p:nvSpPr>
            <p:cNvPr id="21" name="Rectangle 2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3" name="TextBox 22"/>
          <p:cNvSpPr txBox="1"/>
          <p:nvPr/>
        </p:nvSpPr>
        <p:spPr>
          <a:xfrm>
            <a:off x="1565530" y="3224904"/>
            <a:ext cx="6319014" cy="2246769"/>
          </a:xfrm>
          <a:prstGeom prst="rect">
            <a:avLst/>
          </a:prstGeom>
          <a:noFill/>
        </p:spPr>
        <p:txBody>
          <a:bodyPr wrap="square" rtlCol="0">
            <a:spAutoFit/>
          </a:bodyPr>
          <a:lstStyle/>
          <a:p>
            <a:endParaRPr lang="en-ZA" altLang="en-US" sz="2000" dirty="0"/>
          </a:p>
          <a:p>
            <a:endParaRPr lang="en-ZA" altLang="en-US" sz="2000" dirty="0" smtClean="0"/>
          </a:p>
          <a:p>
            <a:endParaRPr lang="en-ZA" altLang="en-US" sz="2000" dirty="0"/>
          </a:p>
          <a:p>
            <a:endParaRPr lang="en-ZA" altLang="en-US" sz="2000" dirty="0" smtClean="0"/>
          </a:p>
          <a:p>
            <a:endParaRPr lang="en-ZA" altLang="en-US" sz="2000" dirty="0"/>
          </a:p>
          <a:p>
            <a:endParaRPr lang="en-ZA" altLang="en-US" sz="2000" dirty="0"/>
          </a:p>
          <a:p>
            <a:r>
              <a:rPr lang="en-ZA" altLang="en-US" sz="2000" dirty="0" smtClean="0"/>
              <a:t>= 3,450 </a:t>
            </a:r>
            <a:r>
              <a:rPr lang="en-ZA" altLang="en-US" sz="2000" dirty="0"/>
              <a:t>metres</a:t>
            </a:r>
          </a:p>
        </p:txBody>
      </p:sp>
      <p:graphicFrame>
        <p:nvGraphicFramePr>
          <p:cNvPr id="24" name="Content Placeholder 5"/>
          <p:cNvGraphicFramePr/>
          <p:nvPr/>
        </p:nvGraphicFramePr>
        <p:xfrm>
          <a:off x="1638270" y="3250669"/>
          <a:ext cx="4093530" cy="731520"/>
        </p:xfrm>
        <a:graphic>
          <a:graphicData uri="http://schemas.openxmlformats.org/drawingml/2006/table">
            <a:tbl>
              <a:tblPr firstRow="1" bandRow="1">
                <a:tableStyleId>{5C22544A-7EE6-4342-B048-85BDC9FD1C3A}</a:tableStyleId>
              </a:tblPr>
              <a:tblGrid>
                <a:gridCol w="584790"/>
                <a:gridCol w="584790"/>
                <a:gridCol w="584790"/>
                <a:gridCol w="584790"/>
                <a:gridCol w="584790"/>
                <a:gridCol w="584790"/>
                <a:gridCol w="584790"/>
              </a:tblGrid>
              <a:tr h="323265">
                <a:tc>
                  <a:txBody>
                    <a:bodyPr/>
                    <a:lstStyle/>
                    <a:p>
                      <a:pPr algn="ctr">
                        <a:buNone/>
                      </a:pPr>
                      <a:r>
                        <a:rPr lang="en-ZA" altLang="en-US" dirty="0"/>
                        <a:t>km</a:t>
                      </a:r>
                    </a:p>
                  </a:txBody>
                  <a:tcPr>
                    <a:lnL w="12700" cmpd="sng">
                      <a:noFill/>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Hm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cm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mm</a:t>
                      </a:r>
                    </a:p>
                  </a:txBody>
                  <a:tcPr>
                    <a:lnL w="12700" cap="flat" cmpd="sng" algn="ctr">
                      <a:solidFill>
                        <a:srgbClr val="A6CE39"/>
                      </a:solidFill>
                      <a:prstDash val="solid"/>
                      <a:round/>
                      <a:headEnd type="none" w="med" len="med"/>
                      <a:tailEnd type="none" w="med" len="med"/>
                    </a:lnL>
                    <a:lnR w="12700" cmpd="sng">
                      <a:noFill/>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323265">
                <a:tc>
                  <a:txBody>
                    <a:bodyPr/>
                    <a:lstStyle/>
                    <a:p>
                      <a:pPr>
                        <a:buNone/>
                      </a:pPr>
                      <a:endParaRPr lang="en-US" dirty="0"/>
                    </a:p>
                  </a:txBody>
                  <a:tcPr>
                    <a:lnL w="12700" cmpd="sng">
                      <a:noFill/>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buNone/>
                      </a:pPr>
                      <a:endParaRPr 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a:t>3</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4</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5</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0</a:t>
                      </a:r>
                      <a:endParaRPr lang="en-ZA" altLang="en-US" dirty="0"/>
                    </a:p>
                  </a:txBody>
                  <a:tcPr>
                    <a:lnL w="12700" cap="flat" cmpd="sng" algn="ctr">
                      <a:solidFill>
                        <a:srgbClr val="A6CE39"/>
                      </a:solidFill>
                      <a:prstDash val="solid"/>
                      <a:round/>
                      <a:headEnd type="none" w="med" len="med"/>
                      <a:tailEnd type="none" w="med" len="med"/>
                    </a:lnL>
                    <a:lnR w="12700" cmpd="sng">
                      <a:noFill/>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r>
            </a:tbl>
          </a:graphicData>
        </a:graphic>
      </p:graphicFrame>
      <p:graphicFrame>
        <p:nvGraphicFramePr>
          <p:cNvPr id="25" name="Content Placeholder 5"/>
          <p:cNvGraphicFramePr/>
          <p:nvPr/>
        </p:nvGraphicFramePr>
        <p:xfrm>
          <a:off x="1638270" y="4192293"/>
          <a:ext cx="4093530" cy="731520"/>
        </p:xfrm>
        <a:graphic>
          <a:graphicData uri="http://schemas.openxmlformats.org/drawingml/2006/table">
            <a:tbl>
              <a:tblPr firstRow="1" bandRow="1">
                <a:tableStyleId>{5C22544A-7EE6-4342-B048-85BDC9FD1C3A}</a:tableStyleId>
              </a:tblPr>
              <a:tblGrid>
                <a:gridCol w="584790"/>
                <a:gridCol w="584790"/>
                <a:gridCol w="584790"/>
                <a:gridCol w="584790"/>
                <a:gridCol w="584790"/>
                <a:gridCol w="584790"/>
                <a:gridCol w="584790"/>
              </a:tblGrid>
              <a:tr h="323265">
                <a:tc>
                  <a:txBody>
                    <a:bodyPr/>
                    <a:lstStyle/>
                    <a:p>
                      <a:pPr algn="ctr">
                        <a:buNone/>
                      </a:pPr>
                      <a:r>
                        <a:rPr lang="en-ZA" altLang="en-US" dirty="0"/>
                        <a:t>km</a:t>
                      </a:r>
                    </a:p>
                  </a:txBody>
                  <a:tcPr>
                    <a:lnL w="12700" cmpd="sng">
                      <a:noFill/>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Hm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err="1"/>
                        <a:t>dm</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cm</a:t>
                      </a:r>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dirty="0"/>
                        <a:t>mm</a:t>
                      </a:r>
                    </a:p>
                  </a:txBody>
                  <a:tcPr>
                    <a:lnL w="12700" cap="flat" cmpd="sng" algn="ctr">
                      <a:solidFill>
                        <a:srgbClr val="A6CE39"/>
                      </a:solidFill>
                      <a:prstDash val="solid"/>
                      <a:round/>
                      <a:headEnd type="none" w="med" len="med"/>
                      <a:tailEnd type="none" w="med" len="med"/>
                    </a:lnL>
                    <a:lnR w="12700" cmpd="sng">
                      <a:noFill/>
                    </a:lnR>
                    <a:lnT w="12700" cmpd="sng">
                      <a:noFill/>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323265">
                <a:tc>
                  <a:txBody>
                    <a:bodyPr/>
                    <a:lstStyle/>
                    <a:p>
                      <a:pPr>
                        <a:buNone/>
                      </a:pPr>
                      <a:endParaRPr lang="en-US" dirty="0"/>
                    </a:p>
                  </a:txBody>
                  <a:tcPr>
                    <a:lnL w="12700" cmpd="sng">
                      <a:noFill/>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buNone/>
                      </a:pPr>
                      <a:endParaRPr 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3,</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4</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5</a:t>
                      </a:r>
                      <a:endParaRPr lang="en-ZA" altLang="en-US" dirty="0"/>
                    </a:p>
                  </a:txBody>
                  <a:tcPr>
                    <a:lnL w="12700" cap="flat" cmpd="sng" algn="ctr">
                      <a:solidFill>
                        <a:srgbClr val="A6CE39"/>
                      </a:solidFill>
                      <a:prstDash val="solid"/>
                      <a:round/>
                      <a:headEnd type="none" w="med" len="med"/>
                      <a:tailEnd type="none" w="med" len="med"/>
                    </a:lnL>
                    <a:lnR w="127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c>
                  <a:txBody>
                    <a:bodyPr/>
                    <a:lstStyle/>
                    <a:p>
                      <a:pPr algn="ctr">
                        <a:buNone/>
                      </a:pPr>
                      <a:r>
                        <a:rPr lang="en-ZA" altLang="en-US" dirty="0" smtClean="0"/>
                        <a:t>0</a:t>
                      </a:r>
                      <a:endParaRPr lang="en-ZA" altLang="en-US" dirty="0"/>
                    </a:p>
                  </a:txBody>
                  <a:tcPr>
                    <a:lnL w="12700" cap="flat" cmpd="sng" algn="ctr">
                      <a:solidFill>
                        <a:srgbClr val="A6CE39"/>
                      </a:solidFill>
                      <a:prstDash val="solid"/>
                      <a:round/>
                      <a:headEnd type="none" w="med" len="med"/>
                      <a:tailEnd type="none" w="med" len="med"/>
                    </a:lnL>
                    <a:lnR w="12700" cmpd="sng">
                      <a:noFill/>
                    </a:lnR>
                    <a:lnT w="38100" cap="flat" cmpd="sng" algn="ctr">
                      <a:solidFill>
                        <a:srgbClr val="A6CE3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9E8EB"/>
                    </a:solidFill>
                  </a:tcPr>
                </a:tc>
              </a:tr>
            </a:tbl>
          </a:graphicData>
        </a:graphic>
      </p:graphicFrame>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3.2 </a:t>
            </a:r>
            <a:endParaRPr lang="en-ZA" dirty="0"/>
          </a:p>
        </p:txBody>
      </p:sp>
      <p:sp>
        <p:nvSpPr>
          <p:cNvPr id="3" name="Content Placeholder 2"/>
          <p:cNvSpPr>
            <a:spLocks noGrp="1"/>
          </p:cNvSpPr>
          <p:nvPr>
            <p:ph sz="quarter" idx="10"/>
          </p:nvPr>
        </p:nvSpPr>
        <p:spPr/>
        <p:txBody>
          <a:bodyPr/>
          <a:lstStyle/>
          <a:p>
            <a:r>
              <a:rPr lang="en-ZA" dirty="0" smtClean="0"/>
              <a:t>Exercise 3.2 and 3.3</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3.2 and Exercise 3.3 </a:t>
            </a:r>
            <a:r>
              <a:rPr lang="en-US" altLang="en-US" dirty="0"/>
              <a:t>on </a:t>
            </a:r>
            <a:r>
              <a:rPr lang="en-US" altLang="en-US" b="1" dirty="0"/>
              <a:t>page </a:t>
            </a:r>
            <a:r>
              <a:rPr lang="en-ZA" altLang="en-US" b="1" dirty="0" smtClean="0"/>
              <a:t>50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Time calculations</a:t>
            </a:r>
            <a:br>
              <a:rPr lang="en-ZA" dirty="0"/>
            </a:br>
            <a:endParaRPr lang="en-ZA" dirty="0"/>
          </a:p>
        </p:txBody>
      </p:sp>
      <p:sp>
        <p:nvSpPr>
          <p:cNvPr id="3" name="Content Placeholder 2"/>
          <p:cNvSpPr>
            <a:spLocks noGrp="1"/>
          </p:cNvSpPr>
          <p:nvPr>
            <p:ph idx="1"/>
          </p:nvPr>
        </p:nvSpPr>
        <p:spPr>
          <a:xfrm>
            <a:off x="1112661" y="4131164"/>
            <a:ext cx="1630539" cy="403706"/>
          </a:xfrm>
        </p:spPr>
        <p:txBody>
          <a:bodyPr/>
          <a:lstStyle/>
          <a:p>
            <a:pPr marL="0" indent="0">
              <a:buNone/>
            </a:pPr>
            <a:r>
              <a:rPr lang="en-ZA" sz="2400" b="1" dirty="0"/>
              <a:t>i</a:t>
            </a:r>
            <a:r>
              <a:rPr lang="en-ZA" sz="2400" b="1" dirty="0" smtClean="0"/>
              <a:t>n a minute</a:t>
            </a:r>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3.3</a:t>
            </a:r>
            <a:endParaRPr lang="en-ZA" dirty="0">
              <a:solidFill>
                <a:schemeClr val="bg1">
                  <a:lumMod val="65000"/>
                </a:schemeClr>
              </a:solidFill>
            </a:endParaRPr>
          </a:p>
        </p:txBody>
      </p:sp>
      <p:sp>
        <p:nvSpPr>
          <p:cNvPr id="5" name="TextBox 4"/>
          <p:cNvSpPr txBox="1"/>
          <p:nvPr/>
        </p:nvSpPr>
        <p:spPr>
          <a:xfrm>
            <a:off x="1376820" y="1544706"/>
            <a:ext cx="5659720" cy="400110"/>
          </a:xfrm>
          <a:prstGeom prst="rect">
            <a:avLst/>
          </a:prstGeom>
          <a:solidFill>
            <a:srgbClr val="008D91"/>
          </a:solidFill>
        </p:spPr>
        <p:txBody>
          <a:bodyPr wrap="square" rtlCol="0">
            <a:spAutoFit/>
          </a:bodyPr>
          <a:lstStyle/>
          <a:p>
            <a:pPr algn="ctr"/>
            <a:r>
              <a:rPr lang="en-ZA" sz="2000" b="1" dirty="0" smtClean="0">
                <a:solidFill>
                  <a:schemeClr val="bg1"/>
                </a:solidFill>
                <a:sym typeface="+mn-ea"/>
              </a:rPr>
              <a:t>Time Values</a:t>
            </a:r>
            <a:endParaRPr lang="en-ZA" sz="2000" b="1"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14" y="2206395"/>
            <a:ext cx="1860415" cy="18650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982" y="2206395"/>
            <a:ext cx="1860415" cy="18650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266" y="2206395"/>
            <a:ext cx="1860414" cy="1865042"/>
          </a:xfrm>
          <a:prstGeom prst="rect">
            <a:avLst/>
          </a:prstGeom>
        </p:spPr>
      </p:pic>
      <p:sp>
        <p:nvSpPr>
          <p:cNvPr id="10" name="Content Placeholder 2"/>
          <p:cNvSpPr txBox="1"/>
          <p:nvPr/>
        </p:nvSpPr>
        <p:spPr>
          <a:xfrm>
            <a:off x="3474878" y="4139789"/>
            <a:ext cx="1630539" cy="403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t>in an hour</a:t>
            </a:r>
          </a:p>
        </p:txBody>
      </p:sp>
      <p:sp>
        <p:nvSpPr>
          <p:cNvPr id="11" name="Content Placeholder 2"/>
          <p:cNvSpPr txBox="1"/>
          <p:nvPr/>
        </p:nvSpPr>
        <p:spPr>
          <a:xfrm>
            <a:off x="5990929" y="4131163"/>
            <a:ext cx="1226768" cy="403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t>in a day</a:t>
            </a:r>
          </a:p>
        </p:txBody>
      </p:sp>
      <p:sp>
        <p:nvSpPr>
          <p:cNvPr id="12" name="Content Placeholder 2"/>
          <p:cNvSpPr txBox="1"/>
          <p:nvPr/>
        </p:nvSpPr>
        <p:spPr>
          <a:xfrm>
            <a:off x="399289" y="4692770"/>
            <a:ext cx="7905751" cy="150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ZA" sz="2000" b="1" i="1" dirty="0" smtClean="0">
                <a:solidFill>
                  <a:srgbClr val="0D9293"/>
                </a:solidFill>
              </a:rPr>
              <a:t>So time conversions are not metric!</a:t>
            </a:r>
          </a:p>
          <a:p>
            <a:pPr marL="0" indent="0" algn="ctr">
              <a:spcBef>
                <a:spcPts val="0"/>
              </a:spcBef>
              <a:buFont typeface="Arial" panose="020B0604020202020204" pitchFamily="34" charset="0"/>
              <a:buNone/>
            </a:pPr>
            <a:endParaRPr lang="en-ZA" sz="1400" dirty="0" smtClean="0"/>
          </a:p>
          <a:p>
            <a:pPr marL="0" indent="0" algn="ctr">
              <a:spcBef>
                <a:spcPts val="0"/>
              </a:spcBef>
              <a:buFont typeface="Arial" panose="020B0604020202020204" pitchFamily="34" charset="0"/>
              <a:buNone/>
            </a:pPr>
            <a:r>
              <a:rPr lang="en-ZA" sz="2000" dirty="0" smtClean="0"/>
              <a:t>70 minutes + 60 minutes</a:t>
            </a:r>
          </a:p>
          <a:p>
            <a:pPr marL="0" indent="0" algn="ctr">
              <a:spcBef>
                <a:spcPts val="0"/>
              </a:spcBef>
              <a:buFont typeface="Arial" panose="020B0604020202020204" pitchFamily="34" charset="0"/>
              <a:buNone/>
            </a:pPr>
            <a:r>
              <a:rPr lang="en-ZA" sz="2000" dirty="0" smtClean="0"/>
              <a:t> = 130 minutes </a:t>
            </a:r>
          </a:p>
          <a:p>
            <a:pPr marL="0" indent="0" algn="ctr">
              <a:spcBef>
                <a:spcPts val="0"/>
              </a:spcBef>
              <a:buFont typeface="Arial" panose="020B0604020202020204" pitchFamily="34" charset="0"/>
              <a:buNone/>
            </a:pPr>
            <a:r>
              <a:rPr lang="en-ZA" sz="2000" dirty="0" smtClean="0"/>
              <a:t>= 2 hours 10 minutes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2818" y="1977047"/>
            <a:ext cx="3048460" cy="3602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3 Slide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388" y="1650389"/>
            <a:ext cx="6109306" cy="4320000"/>
          </a:xfrm>
          <a:prstGeom prst="rect">
            <a:avLst/>
          </a:prstGeom>
        </p:spPr>
      </p:pic>
      <p:sp>
        <p:nvSpPr>
          <p:cNvPr id="5" name="Rectangle 4"/>
          <p:cNvSpPr/>
          <p:nvPr/>
        </p:nvSpPr>
        <p:spPr>
          <a:xfrm>
            <a:off x="149352"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3.4 page 53</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3.3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2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3.3 </a:t>
            </a:r>
            <a:endParaRPr lang="en-ZA" dirty="0"/>
          </a:p>
        </p:txBody>
      </p:sp>
      <p:sp>
        <p:nvSpPr>
          <p:cNvPr id="3" name="Content Placeholder 2"/>
          <p:cNvSpPr>
            <a:spLocks noGrp="1"/>
          </p:cNvSpPr>
          <p:nvPr>
            <p:ph sz="quarter" idx="10"/>
          </p:nvPr>
        </p:nvSpPr>
        <p:spPr/>
        <p:txBody>
          <a:bodyPr/>
          <a:lstStyle/>
          <a:p>
            <a:r>
              <a:rPr lang="en-ZA" dirty="0" smtClean="0"/>
              <a:t>Exercise 3.4</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3.4 </a:t>
            </a:r>
            <a:r>
              <a:rPr lang="en-US" altLang="en-US" dirty="0"/>
              <a:t>on </a:t>
            </a:r>
            <a:r>
              <a:rPr lang="en-US" altLang="en-US" b="1" dirty="0"/>
              <a:t>page </a:t>
            </a:r>
            <a:r>
              <a:rPr lang="en-US" altLang="en-US" b="1" dirty="0" smtClean="0"/>
              <a:t>5</a:t>
            </a:r>
            <a:r>
              <a:rPr lang="en-ZA" altLang="en-US" b="1" dirty="0" smtClean="0"/>
              <a:t>4</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Time calculations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3.3</a:t>
            </a:r>
            <a:endParaRPr lang="en-ZA" dirty="0">
              <a:solidFill>
                <a:schemeClr val="bg1">
                  <a:lumMod val="65000"/>
                </a:schemeClr>
              </a:solidFill>
            </a:endParaRPr>
          </a:p>
        </p:txBody>
      </p:sp>
      <p:sp>
        <p:nvSpPr>
          <p:cNvPr id="5" name="TextBox 4"/>
          <p:cNvSpPr txBox="1"/>
          <p:nvPr/>
        </p:nvSpPr>
        <p:spPr>
          <a:xfrm>
            <a:off x="1376820" y="1544706"/>
            <a:ext cx="5659720" cy="400110"/>
          </a:xfrm>
          <a:prstGeom prst="rect">
            <a:avLst/>
          </a:prstGeom>
          <a:solidFill>
            <a:srgbClr val="008D91"/>
          </a:solidFill>
        </p:spPr>
        <p:txBody>
          <a:bodyPr wrap="square" rtlCol="0">
            <a:spAutoFit/>
          </a:bodyPr>
          <a:lstStyle/>
          <a:p>
            <a:pPr algn="ctr"/>
            <a:r>
              <a:rPr lang="en-ZA" sz="2000" b="1" dirty="0">
                <a:solidFill>
                  <a:schemeClr val="bg1"/>
                </a:solidFill>
              </a:rPr>
              <a:t>Time conversions</a:t>
            </a:r>
          </a:p>
        </p:txBody>
      </p:sp>
      <p:sp>
        <p:nvSpPr>
          <p:cNvPr id="8" name="Rectangle 7"/>
          <p:cNvSpPr/>
          <p:nvPr/>
        </p:nvSpPr>
        <p:spPr>
          <a:xfrm>
            <a:off x="863600" y="2325150"/>
            <a:ext cx="7200900" cy="268679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Rectangle 8"/>
          <p:cNvSpPr/>
          <p:nvPr/>
        </p:nvSpPr>
        <p:spPr>
          <a:xfrm>
            <a:off x="352501" y="2487557"/>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2697516"/>
            <a:ext cx="977166" cy="1010861"/>
          </a:xfrm>
          <a:prstGeom prst="rect">
            <a:avLst/>
          </a:prstGeom>
        </p:spPr>
      </p:pic>
      <p:sp>
        <p:nvSpPr>
          <p:cNvPr id="11" name="Content Placeholder 2"/>
          <p:cNvSpPr>
            <a:spLocks noGrp="1"/>
          </p:cNvSpPr>
          <p:nvPr>
            <p:ph idx="1"/>
          </p:nvPr>
        </p:nvSpPr>
        <p:spPr>
          <a:xfrm>
            <a:off x="2059438" y="2697517"/>
            <a:ext cx="5764716" cy="1753713"/>
          </a:xfrm>
        </p:spPr>
        <p:txBody>
          <a:bodyPr/>
          <a:lstStyle/>
          <a:p>
            <a:pPr marL="0" indent="0">
              <a:spcBef>
                <a:spcPts val="0"/>
              </a:spcBef>
              <a:buNone/>
            </a:pPr>
            <a:r>
              <a:rPr lang="en-ZA" sz="2000" b="1" i="1" dirty="0" smtClean="0">
                <a:solidFill>
                  <a:schemeClr val="bg1"/>
                </a:solidFill>
              </a:rPr>
              <a:t>&gt; Example </a:t>
            </a:r>
            <a:r>
              <a:rPr lang="en-ZA" sz="2000" b="1" i="1" dirty="0">
                <a:solidFill>
                  <a:schemeClr val="bg1"/>
                </a:solidFill>
              </a:rPr>
              <a:t>3.5, page </a:t>
            </a:r>
            <a:r>
              <a:rPr lang="en-ZA" sz="2000" b="1" i="1" dirty="0" smtClean="0">
                <a:solidFill>
                  <a:schemeClr val="bg1"/>
                </a:solidFill>
              </a:rPr>
              <a:t>55</a:t>
            </a:r>
          </a:p>
          <a:p>
            <a:pPr>
              <a:spcBef>
                <a:spcPts val="0"/>
              </a:spcBef>
              <a:buFont typeface="Wingdings" panose="05000000000000000000" pitchFamily="2" charset="2"/>
              <a:buChar char="Ø"/>
            </a:pPr>
            <a:endParaRPr lang="en-ZA" sz="2000" b="1" i="1" dirty="0">
              <a:solidFill>
                <a:schemeClr val="bg1"/>
              </a:solidFill>
            </a:endParaRPr>
          </a:p>
          <a:p>
            <a:pPr marL="457200" indent="-457200">
              <a:spcBef>
                <a:spcPts val="0"/>
              </a:spcBef>
              <a:buAutoNum type="alphaLcParenR"/>
            </a:pPr>
            <a:r>
              <a:rPr lang="en-ZA" sz="2000" b="1" dirty="0"/>
              <a:t>Convert 3 hours 40 minutes to:</a:t>
            </a:r>
          </a:p>
          <a:p>
            <a:pPr marL="0" indent="0">
              <a:spcBef>
                <a:spcPts val="0"/>
              </a:spcBef>
              <a:buNone/>
            </a:pPr>
            <a:r>
              <a:rPr lang="en-ZA" sz="2000" b="1" dirty="0" smtClean="0"/>
              <a:t>	</a:t>
            </a:r>
            <a:r>
              <a:rPr lang="en-ZA" sz="2000" b="1" dirty="0" err="1" smtClean="0"/>
              <a:t>i</a:t>
            </a:r>
            <a:r>
              <a:rPr lang="en-ZA" sz="2000" b="1" dirty="0"/>
              <a:t>)  minutes	ii)  seconds</a:t>
            </a:r>
          </a:p>
          <a:p>
            <a:pPr>
              <a:spcBef>
                <a:spcPts val="0"/>
              </a:spcBef>
            </a:pPr>
            <a:endParaRPr lang="en-ZA" sz="2000" b="1" dirty="0"/>
          </a:p>
          <a:p>
            <a:pPr marL="0" indent="0">
              <a:spcBef>
                <a:spcPts val="0"/>
              </a:spcBef>
              <a:buNone/>
            </a:pPr>
            <a:r>
              <a:rPr lang="en-ZA" sz="2000" b="1" dirty="0"/>
              <a:t>b)    Convert 364 days to weeks. </a:t>
            </a:r>
          </a:p>
          <a:p>
            <a:pPr>
              <a:spcBef>
                <a:spcPts val="0"/>
              </a:spcBef>
              <a:buFont typeface="Wingdings" panose="05000000000000000000" pitchFamily="2" charset="2"/>
              <a:buChar char="Ø"/>
            </a:pPr>
            <a:endParaRPr lang="en-GB" sz="2000" b="1" i="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Time calculations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3.3</a:t>
            </a:r>
            <a:endParaRPr lang="en-ZA" dirty="0">
              <a:solidFill>
                <a:schemeClr val="bg1">
                  <a:lumMod val="65000"/>
                </a:schemeClr>
              </a:solidFill>
            </a:endParaRPr>
          </a:p>
        </p:txBody>
      </p:sp>
      <p:sp>
        <p:nvSpPr>
          <p:cNvPr id="5" name="TextBox 4"/>
          <p:cNvSpPr txBox="1"/>
          <p:nvPr/>
        </p:nvSpPr>
        <p:spPr>
          <a:xfrm>
            <a:off x="1376820" y="1544706"/>
            <a:ext cx="5659720" cy="400110"/>
          </a:xfrm>
          <a:prstGeom prst="rect">
            <a:avLst/>
          </a:prstGeom>
          <a:solidFill>
            <a:srgbClr val="008D91"/>
          </a:solidFill>
        </p:spPr>
        <p:txBody>
          <a:bodyPr wrap="square" rtlCol="0">
            <a:spAutoFit/>
          </a:bodyPr>
          <a:lstStyle/>
          <a:p>
            <a:pPr algn="ctr"/>
            <a:r>
              <a:rPr lang="en-ZA" sz="2000" b="1" dirty="0">
                <a:solidFill>
                  <a:schemeClr val="bg1"/>
                </a:solidFill>
              </a:rPr>
              <a:t>Time conversions</a:t>
            </a:r>
          </a:p>
        </p:txBody>
      </p:sp>
      <p:sp>
        <p:nvSpPr>
          <p:cNvPr id="8" name="Rectangle 7"/>
          <p:cNvSpPr/>
          <p:nvPr/>
        </p:nvSpPr>
        <p:spPr>
          <a:xfrm>
            <a:off x="863600" y="2325150"/>
            <a:ext cx="7200900" cy="269542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a:spLocks noGrp="1"/>
          </p:cNvSpPr>
          <p:nvPr>
            <p:ph idx="1"/>
          </p:nvPr>
        </p:nvSpPr>
        <p:spPr>
          <a:xfrm>
            <a:off x="2059438" y="2706143"/>
            <a:ext cx="5764716" cy="2150529"/>
          </a:xfrm>
        </p:spPr>
        <p:txBody>
          <a:bodyPr/>
          <a:lstStyle/>
          <a:p>
            <a:pPr marL="0" indent="0">
              <a:spcBef>
                <a:spcPts val="0"/>
              </a:spcBef>
              <a:buNone/>
            </a:pPr>
            <a:r>
              <a:rPr lang="en-ZA" sz="2000" dirty="0"/>
              <a:t>a)  	</a:t>
            </a:r>
            <a:r>
              <a:rPr lang="en-ZA" sz="2000" dirty="0" err="1"/>
              <a:t>i</a:t>
            </a:r>
            <a:r>
              <a:rPr lang="en-ZA" sz="2000" dirty="0"/>
              <a:t>)  </a:t>
            </a:r>
            <a:r>
              <a:rPr lang="en-ZA" sz="2000" dirty="0">
                <a:sym typeface="+mn-ea"/>
              </a:rPr>
              <a:t>60 minutes in an hour</a:t>
            </a:r>
          </a:p>
          <a:p>
            <a:pPr marL="0" indent="0">
              <a:spcBef>
                <a:spcPts val="0"/>
              </a:spcBef>
              <a:buNone/>
            </a:pPr>
            <a:r>
              <a:rPr lang="en-ZA" sz="2000" dirty="0"/>
              <a:t>	    (3 x 60) + 40 minutes = 220 minutes</a:t>
            </a:r>
          </a:p>
          <a:p>
            <a:pPr marL="0" indent="0">
              <a:spcBef>
                <a:spcPts val="0"/>
              </a:spcBef>
              <a:buNone/>
            </a:pPr>
            <a:r>
              <a:rPr lang="en-ZA" sz="2000" dirty="0"/>
              <a:t>     	</a:t>
            </a:r>
          </a:p>
          <a:p>
            <a:pPr marL="0" indent="0">
              <a:spcBef>
                <a:spcPts val="0"/>
              </a:spcBef>
              <a:buNone/>
            </a:pPr>
            <a:r>
              <a:rPr lang="en-ZA" sz="2000" dirty="0"/>
              <a:t>	ii)  60 seconds in a minute</a:t>
            </a:r>
          </a:p>
          <a:p>
            <a:pPr marL="0" indent="0">
              <a:spcBef>
                <a:spcPts val="0"/>
              </a:spcBef>
              <a:buNone/>
            </a:pPr>
            <a:r>
              <a:rPr lang="en-ZA" sz="2000" dirty="0"/>
              <a:t>	     220 x 60 = 13 200 seconds</a:t>
            </a:r>
          </a:p>
          <a:p>
            <a:pPr marL="0" indent="0">
              <a:spcBef>
                <a:spcPts val="0"/>
              </a:spcBef>
              <a:buNone/>
            </a:pPr>
            <a:endParaRPr lang="en-ZA" sz="2000" dirty="0"/>
          </a:p>
          <a:p>
            <a:pPr marL="0" indent="0">
              <a:spcBef>
                <a:spcPts val="0"/>
              </a:spcBef>
              <a:buNone/>
            </a:pPr>
            <a:r>
              <a:rPr lang="en-ZA" sz="2000" dirty="0"/>
              <a:t>b) 	364 </a:t>
            </a:r>
            <a:r>
              <a:rPr lang="en-ZA" sz="2000" dirty="0">
                <a:latin typeface="Arial" panose="020B0604020202020204" pitchFamily="34" charset="0"/>
              </a:rPr>
              <a:t>÷ </a:t>
            </a:r>
            <a:r>
              <a:rPr lang="en-ZA" sz="2000" dirty="0"/>
              <a:t>7 = 52 weeks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9584" y="2576961"/>
            <a:ext cx="2614191" cy="3088929"/>
          </a:xfrm>
          <a:prstGeom prst="rect">
            <a:avLst/>
          </a:prstGeom>
          <a:noFill/>
          <a:ln>
            <a:noFill/>
          </a:ln>
        </p:spPr>
      </p:pic>
      <p:grpSp>
        <p:nvGrpSpPr>
          <p:cNvPr id="12" name="Group 11"/>
          <p:cNvGrpSpPr>
            <a:grpSpLocks noChangeAspect="1"/>
          </p:cNvGrpSpPr>
          <p:nvPr/>
        </p:nvGrpSpPr>
        <p:grpSpPr>
          <a:xfrm>
            <a:off x="354143" y="2483224"/>
            <a:ext cx="1526400" cy="1417573"/>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fade">
                                      <p:cBhvr>
                                        <p:cTn id="43"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3 Slide 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388" y="1650389"/>
            <a:ext cx="6109305"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Case Study: Planning Study Time</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3.3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67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Measurement and time conversions</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3</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3.3 </a:t>
            </a:r>
            <a:endParaRPr lang="en-ZA" dirty="0"/>
          </a:p>
        </p:txBody>
      </p:sp>
      <p:sp>
        <p:nvSpPr>
          <p:cNvPr id="3" name="Content Placeholder 2"/>
          <p:cNvSpPr>
            <a:spLocks noGrp="1"/>
          </p:cNvSpPr>
          <p:nvPr>
            <p:ph sz="quarter" idx="10"/>
          </p:nvPr>
        </p:nvSpPr>
        <p:spPr/>
        <p:txBody>
          <a:bodyPr/>
          <a:lstStyle/>
          <a:p>
            <a:r>
              <a:rPr lang="en-ZA" dirty="0" smtClean="0"/>
              <a:t>Exercise 3.5</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3.5 </a:t>
            </a:r>
            <a:r>
              <a:rPr lang="en-US" altLang="en-US" dirty="0"/>
              <a:t>on </a:t>
            </a:r>
            <a:r>
              <a:rPr lang="en-US" altLang="en-US" b="1" dirty="0"/>
              <a:t>page </a:t>
            </a:r>
            <a:r>
              <a:rPr lang="en-US" altLang="en-US" b="1" dirty="0" smtClean="0"/>
              <a:t>5</a:t>
            </a:r>
            <a:r>
              <a:rPr lang="en-ZA" altLang="en-US" b="1" dirty="0" smtClean="0"/>
              <a:t>6</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Timetables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3.3</a:t>
            </a:r>
          </a:p>
          <a:p>
            <a:endParaRPr lang="en-GB" dirty="0">
              <a:solidFill>
                <a:schemeClr val="bg1">
                  <a:lumMod val="65000"/>
                </a:schemeClr>
              </a:solidFill>
            </a:endParaRPr>
          </a:p>
        </p:txBody>
      </p:sp>
      <p:sp>
        <p:nvSpPr>
          <p:cNvPr id="5" name="Rectangle 4"/>
          <p:cNvSpPr/>
          <p:nvPr/>
        </p:nvSpPr>
        <p:spPr>
          <a:xfrm>
            <a:off x="518159" y="3054765"/>
            <a:ext cx="7386701" cy="987010"/>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2861912"/>
            <a:ext cx="154115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Definition</a:t>
            </a:r>
            <a:endParaRPr lang="en-GB" sz="2000" b="1" i="1" dirty="0">
              <a:solidFill>
                <a:srgbClr val="64AFA8"/>
              </a:solidFill>
            </a:endParaRPr>
          </a:p>
        </p:txBody>
      </p:sp>
      <p:sp>
        <p:nvSpPr>
          <p:cNvPr id="7" name="TextBox 6"/>
          <p:cNvSpPr txBox="1"/>
          <p:nvPr/>
        </p:nvSpPr>
        <p:spPr>
          <a:xfrm>
            <a:off x="653696" y="3223366"/>
            <a:ext cx="7144583" cy="707886"/>
          </a:xfrm>
          <a:prstGeom prst="rect">
            <a:avLst/>
          </a:prstGeom>
          <a:noFill/>
        </p:spPr>
        <p:txBody>
          <a:bodyPr wrap="square" rtlCol="0">
            <a:spAutoFit/>
          </a:bodyPr>
          <a:lstStyle/>
          <a:p>
            <a:r>
              <a:rPr lang="en-ZA" altLang="en-US" sz="2000" dirty="0"/>
              <a:t>Timetables are visual tools for planning your hours, days, weeks and months. </a:t>
            </a:r>
          </a:p>
        </p:txBody>
      </p:sp>
      <p:sp>
        <p:nvSpPr>
          <p:cNvPr id="8" name="Content Placeholder 2"/>
          <p:cNvSpPr txBox="1"/>
          <p:nvPr/>
        </p:nvSpPr>
        <p:spPr>
          <a:xfrm>
            <a:off x="7159861" y="3802934"/>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600" b="1" i="1" dirty="0" smtClean="0">
                <a:solidFill>
                  <a:srgbClr val="64AFA8"/>
                </a:solidFill>
              </a:rPr>
              <a:t>” </a:t>
            </a:r>
            <a:endParaRPr lang="en-GB" sz="6600" b="1" i="1" dirty="0">
              <a:solidFill>
                <a:srgbClr val="64AFA8"/>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Timetables</a:t>
            </a:r>
            <a:endParaRPr lang="en-ZA" dirty="0"/>
          </a:p>
        </p:txBody>
      </p:sp>
      <p:sp>
        <p:nvSpPr>
          <p:cNvPr id="4" name="Text Placeholder 3"/>
          <p:cNvSpPr>
            <a:spLocks noGrp="1"/>
          </p:cNvSpPr>
          <p:nvPr>
            <p:ph type="body" sz="quarter" idx="10"/>
          </p:nvPr>
        </p:nvSpPr>
        <p:spPr/>
        <p:txBody>
          <a:bodyPr/>
          <a:lstStyle/>
          <a:p>
            <a:r>
              <a:rPr lang="en-ZA" dirty="0" smtClean="0"/>
              <a:t> </a:t>
            </a:r>
            <a:endParaRPr lang="en-ZA" dirty="0"/>
          </a:p>
        </p:txBody>
      </p:sp>
      <p:sp>
        <p:nvSpPr>
          <p:cNvPr id="5" name="Rectangle 4"/>
          <p:cNvSpPr/>
          <p:nvPr/>
        </p:nvSpPr>
        <p:spPr>
          <a:xfrm>
            <a:off x="518159" y="1712023"/>
            <a:ext cx="7386701" cy="4084927"/>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8" y="1519171"/>
            <a:ext cx="366993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altLang="en-US" sz="2000" b="1" i="1" dirty="0">
                <a:solidFill>
                  <a:srgbClr val="64AFA8"/>
                </a:solidFill>
              </a:rPr>
              <a:t>Case Study: Planning study time</a:t>
            </a:r>
          </a:p>
        </p:txBody>
      </p:sp>
      <p:sp>
        <p:nvSpPr>
          <p:cNvPr id="7" name="TextBox 6"/>
          <p:cNvSpPr txBox="1"/>
          <p:nvPr/>
        </p:nvSpPr>
        <p:spPr>
          <a:xfrm>
            <a:off x="653696" y="1923755"/>
            <a:ext cx="7144583" cy="3784600"/>
          </a:xfrm>
          <a:prstGeom prst="rect">
            <a:avLst/>
          </a:prstGeom>
          <a:noFill/>
        </p:spPr>
        <p:txBody>
          <a:bodyPr wrap="square" rtlCol="0">
            <a:spAutoFit/>
          </a:bodyPr>
          <a:lstStyle/>
          <a:p>
            <a:pPr marL="180975" indent="-180975">
              <a:buFont typeface="Arial" panose="020B0604020202020204" pitchFamily="34" charset="0"/>
              <a:buChar char="•"/>
            </a:pPr>
            <a:r>
              <a:rPr lang="en-ZA" altLang="en-US" sz="2000" dirty="0" err="1"/>
              <a:t>Tsepo</a:t>
            </a:r>
            <a:r>
              <a:rPr lang="en-ZA" altLang="en-US" sz="2000" dirty="0"/>
              <a:t> writes final exams for Marketing in 2 weeks. </a:t>
            </a:r>
          </a:p>
          <a:p>
            <a:pPr marL="180975" indent="-180975">
              <a:buFont typeface="Arial" panose="020B0604020202020204" pitchFamily="34" charset="0"/>
              <a:buChar char="•"/>
            </a:pPr>
            <a:r>
              <a:rPr lang="en-ZA" altLang="en-US" sz="2000" dirty="0"/>
              <a:t>He needs to study for about 20 hours.</a:t>
            </a:r>
          </a:p>
          <a:p>
            <a:pPr marL="180975" indent="-180975">
              <a:buFont typeface="Arial" panose="020B0604020202020204" pitchFamily="34" charset="0"/>
              <a:buChar char="•"/>
            </a:pPr>
            <a:r>
              <a:rPr lang="en-ZA" altLang="en-US" sz="2000" dirty="0"/>
              <a:t>He has classes until 2 days before the exam. </a:t>
            </a:r>
          </a:p>
          <a:p>
            <a:pPr marL="180975" indent="-180975">
              <a:buFont typeface="Arial" panose="020B0604020202020204" pitchFamily="34" charset="0"/>
              <a:buChar char="•"/>
            </a:pPr>
            <a:r>
              <a:rPr lang="en-ZA" altLang="en-US" sz="2000" dirty="0"/>
              <a:t>He must attend classes for 4 hours per day. </a:t>
            </a:r>
          </a:p>
          <a:p>
            <a:pPr marL="180975" indent="-180975">
              <a:buFont typeface="Arial" panose="020B0604020202020204" pitchFamily="34" charset="0"/>
              <a:buChar char="•"/>
            </a:pPr>
            <a:r>
              <a:rPr lang="en-ZA" altLang="en-US" sz="2000" dirty="0"/>
              <a:t>He takes 2 hours to travel to college and back each day. </a:t>
            </a:r>
            <a:endParaRPr lang="en-ZA" altLang="en-US" sz="2000" dirty="0" smtClean="0"/>
          </a:p>
          <a:p>
            <a:pPr marL="180975" indent="-180975">
              <a:buFont typeface="Arial" panose="020B0604020202020204" pitchFamily="34" charset="0"/>
              <a:buChar char="•"/>
            </a:pPr>
            <a:r>
              <a:rPr lang="en-ZA" altLang="en-US" sz="2000" dirty="0" err="1" smtClean="0"/>
              <a:t>Tsepo</a:t>
            </a:r>
            <a:r>
              <a:rPr lang="en-ZA" altLang="en-US" sz="2000" dirty="0" smtClean="0"/>
              <a:t> </a:t>
            </a:r>
            <a:r>
              <a:rPr lang="en-ZA" altLang="en-US" sz="2000" dirty="0"/>
              <a:t>works for 3 hours on Monday and Wednesday afternoons. </a:t>
            </a:r>
          </a:p>
          <a:p>
            <a:pPr marL="180975" indent="-180975">
              <a:buFont typeface="Arial" panose="020B0604020202020204" pitchFamily="34" charset="0"/>
              <a:buChar char="•"/>
            </a:pPr>
            <a:r>
              <a:rPr lang="en-ZA" altLang="en-US" sz="2000" dirty="0"/>
              <a:t>He practises soccer on Tuesday and Thursday evenings.</a:t>
            </a:r>
          </a:p>
          <a:p>
            <a:pPr marL="180975" indent="-180975">
              <a:buFont typeface="Arial" panose="020B0604020202020204" pitchFamily="34" charset="0"/>
              <a:buChar char="•"/>
            </a:pPr>
            <a:r>
              <a:rPr lang="en-ZA" altLang="en-US" sz="2000" dirty="0"/>
              <a:t>He plays soccer on a Saturday from 7.30 until 4 p.m.</a:t>
            </a:r>
          </a:p>
          <a:p>
            <a:pPr marL="180975" indent="-180975">
              <a:buFont typeface="Arial" panose="020B0604020202020204" pitchFamily="34" charset="0"/>
              <a:buChar char="•"/>
            </a:pPr>
            <a:r>
              <a:rPr lang="en-ZA" altLang="en-US" sz="2000" dirty="0"/>
              <a:t>He takes 15 minutes to get to and from the soccer club. </a:t>
            </a:r>
          </a:p>
          <a:p>
            <a:endParaRPr lang="en-ZA" altLang="en-US" sz="2000" b="1" dirty="0"/>
          </a:p>
          <a:p>
            <a:r>
              <a:rPr lang="en-ZA" altLang="en-US" sz="2000" b="1" dirty="0"/>
              <a:t>Use the timetable below to help </a:t>
            </a:r>
            <a:r>
              <a:rPr lang="en-ZA" altLang="en-US" sz="2000" b="1" dirty="0" err="1"/>
              <a:t>Tsepo</a:t>
            </a:r>
            <a:r>
              <a:rPr lang="en-ZA" altLang="en-US" sz="2000" b="1" dirty="0"/>
              <a:t> plan his study time. </a:t>
            </a:r>
          </a:p>
          <a:p>
            <a:endParaRPr lang="en-ZA" altLang="en-US" sz="2000" dirty="0"/>
          </a:p>
        </p:txBody>
      </p:sp>
      <p:sp>
        <p:nvSpPr>
          <p:cNvPr id="9" name="Text Placeholder 3"/>
          <p:cNvSpPr txBox="1"/>
          <p:nvPr/>
        </p:nvSpPr>
        <p:spPr>
          <a:xfrm>
            <a:off x="402336" y="985907"/>
            <a:ext cx="7905751" cy="3018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smtClean="0">
                <a:solidFill>
                  <a:schemeClr val="bg1">
                    <a:lumMod val="65000"/>
                  </a:schemeClr>
                </a:solidFill>
              </a:rPr>
              <a:t>Unit 3.3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Timetables</a:t>
            </a:r>
            <a:endParaRPr lang="en-ZA" dirty="0"/>
          </a:p>
        </p:txBody>
      </p:sp>
      <p:sp>
        <p:nvSpPr>
          <p:cNvPr id="4" name="Text Placeholder 3"/>
          <p:cNvSpPr>
            <a:spLocks noGrp="1"/>
          </p:cNvSpPr>
          <p:nvPr>
            <p:ph type="body" sz="quarter" idx="10"/>
          </p:nvPr>
        </p:nvSpPr>
        <p:spPr/>
        <p:txBody>
          <a:bodyPr/>
          <a:lstStyle/>
          <a:p>
            <a:r>
              <a:rPr lang="en-ZA" dirty="0" smtClean="0"/>
              <a:t> </a:t>
            </a:r>
            <a:endParaRPr lang="en-ZA" dirty="0"/>
          </a:p>
        </p:txBody>
      </p:sp>
      <p:graphicFrame>
        <p:nvGraphicFramePr>
          <p:cNvPr id="3" name="Table 2"/>
          <p:cNvGraphicFramePr>
            <a:graphicFrameLocks noGrp="1"/>
          </p:cNvGraphicFramePr>
          <p:nvPr/>
        </p:nvGraphicFramePr>
        <p:xfrm>
          <a:off x="474455" y="1520825"/>
          <a:ext cx="7240624" cy="4526280"/>
        </p:xfrm>
        <a:graphic>
          <a:graphicData uri="http://schemas.openxmlformats.org/drawingml/2006/table">
            <a:tbl>
              <a:tblPr firstRow="1" bandRow="1">
                <a:tableStyleId>{5C22544A-7EE6-4342-B048-85BDC9FD1C3A}</a:tableStyleId>
              </a:tblPr>
              <a:tblGrid>
                <a:gridCol w="767749"/>
                <a:gridCol w="905773"/>
                <a:gridCol w="897148"/>
                <a:gridCol w="1049642"/>
                <a:gridCol w="905078"/>
                <a:gridCol w="905078"/>
                <a:gridCol w="905078"/>
                <a:gridCol w="905078"/>
              </a:tblGrid>
              <a:tr h="231101">
                <a:tc>
                  <a:txBody>
                    <a:bodyPr/>
                    <a:lstStyle/>
                    <a:p>
                      <a:pPr algn="ctr"/>
                      <a:endParaRPr lang="en-ZA" sz="1100" b="1" dirty="0"/>
                    </a:p>
                  </a:txBody>
                  <a:tcPr>
                    <a:solidFill>
                      <a:srgbClr val="64AFA8"/>
                    </a:solidFill>
                  </a:tcPr>
                </a:tc>
                <a:tc>
                  <a:txBody>
                    <a:bodyPr/>
                    <a:lstStyle/>
                    <a:p>
                      <a:r>
                        <a:rPr lang="en-ZA" sz="1100" dirty="0" smtClean="0"/>
                        <a:t>Monday</a:t>
                      </a:r>
                      <a:endParaRPr lang="en-ZA" sz="1100" dirty="0"/>
                    </a:p>
                  </a:txBody>
                  <a:tcPr>
                    <a:solidFill>
                      <a:srgbClr val="64AFA8"/>
                    </a:solidFill>
                  </a:tcPr>
                </a:tc>
                <a:tc>
                  <a:txBody>
                    <a:bodyPr/>
                    <a:lstStyle/>
                    <a:p>
                      <a:r>
                        <a:rPr lang="en-ZA" sz="1100" dirty="0" smtClean="0"/>
                        <a:t>Tuesday</a:t>
                      </a:r>
                      <a:endParaRPr lang="en-ZA" sz="1100" dirty="0"/>
                    </a:p>
                  </a:txBody>
                  <a:tcPr>
                    <a:solidFill>
                      <a:srgbClr val="64AFA8"/>
                    </a:solidFill>
                  </a:tcPr>
                </a:tc>
                <a:tc>
                  <a:txBody>
                    <a:bodyPr/>
                    <a:lstStyle/>
                    <a:p>
                      <a:r>
                        <a:rPr lang="en-ZA" sz="1100" dirty="0" smtClean="0"/>
                        <a:t>Wednesday</a:t>
                      </a:r>
                      <a:endParaRPr lang="en-ZA" sz="1100" dirty="0"/>
                    </a:p>
                  </a:txBody>
                  <a:tcPr>
                    <a:solidFill>
                      <a:srgbClr val="64AFA8"/>
                    </a:solidFill>
                  </a:tcPr>
                </a:tc>
                <a:tc>
                  <a:txBody>
                    <a:bodyPr/>
                    <a:lstStyle/>
                    <a:p>
                      <a:r>
                        <a:rPr lang="en-ZA" sz="1100" dirty="0" smtClean="0"/>
                        <a:t>Thursday</a:t>
                      </a:r>
                      <a:endParaRPr lang="en-ZA" sz="1100" dirty="0"/>
                    </a:p>
                  </a:txBody>
                  <a:tcPr>
                    <a:solidFill>
                      <a:srgbClr val="64AFA8"/>
                    </a:solidFill>
                  </a:tcPr>
                </a:tc>
                <a:tc>
                  <a:txBody>
                    <a:bodyPr/>
                    <a:lstStyle/>
                    <a:p>
                      <a:r>
                        <a:rPr lang="en-ZA" sz="1100" dirty="0" smtClean="0"/>
                        <a:t>Friday</a:t>
                      </a:r>
                      <a:endParaRPr lang="en-ZA" sz="1100" dirty="0"/>
                    </a:p>
                  </a:txBody>
                  <a:tcPr>
                    <a:solidFill>
                      <a:srgbClr val="64AFA8"/>
                    </a:solidFill>
                  </a:tcPr>
                </a:tc>
                <a:tc>
                  <a:txBody>
                    <a:bodyPr/>
                    <a:lstStyle/>
                    <a:p>
                      <a:r>
                        <a:rPr lang="en-ZA" sz="1100" dirty="0" smtClean="0"/>
                        <a:t>Saturday</a:t>
                      </a:r>
                      <a:endParaRPr lang="en-ZA" sz="1100" dirty="0"/>
                    </a:p>
                  </a:txBody>
                  <a:tcPr>
                    <a:solidFill>
                      <a:srgbClr val="64AFA8"/>
                    </a:solidFill>
                  </a:tcPr>
                </a:tc>
                <a:tc>
                  <a:txBody>
                    <a:bodyPr/>
                    <a:lstStyle/>
                    <a:p>
                      <a:r>
                        <a:rPr lang="en-ZA" sz="1100" dirty="0" smtClean="0"/>
                        <a:t>Sunday</a:t>
                      </a:r>
                      <a:endParaRPr lang="en-ZA" sz="1100" dirty="0"/>
                    </a:p>
                  </a:txBody>
                  <a:tcPr>
                    <a:solidFill>
                      <a:srgbClr val="64AFA8"/>
                    </a:solidFill>
                  </a:tcPr>
                </a:tc>
              </a:tr>
              <a:tr h="203912">
                <a:tc>
                  <a:txBody>
                    <a:bodyPr/>
                    <a:lstStyle/>
                    <a:p>
                      <a:pPr algn="ctr"/>
                      <a:r>
                        <a:rPr lang="en-ZA" sz="800" b="1" dirty="0" smtClean="0"/>
                        <a:t>05:00</a:t>
                      </a:r>
                      <a:endParaRPr lang="en-ZA" sz="800" b="1"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r>
              <a:tr h="203912">
                <a:tc>
                  <a:txBody>
                    <a:bodyPr/>
                    <a:lstStyle/>
                    <a:p>
                      <a:pPr algn="ctr"/>
                      <a:r>
                        <a:rPr lang="en-ZA" sz="800" b="1" dirty="0" smtClean="0"/>
                        <a:t>06:00</a:t>
                      </a:r>
                      <a:endParaRPr lang="en-ZA" sz="800" b="1"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07:00</a:t>
                      </a:r>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08:00</a:t>
                      </a:r>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09:00</a:t>
                      </a:r>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10:00</a:t>
                      </a:r>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11:00</a:t>
                      </a:r>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12:00</a:t>
                      </a:r>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13:00</a:t>
                      </a:r>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14:00</a:t>
                      </a:r>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15:00</a:t>
                      </a:r>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16:00</a:t>
                      </a:r>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17:00</a:t>
                      </a:r>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18:00</a:t>
                      </a:r>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19:00</a:t>
                      </a:r>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20:00</a:t>
                      </a:r>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21:00</a:t>
                      </a:r>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22:00</a:t>
                      </a:r>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23:00</a:t>
                      </a:r>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c>
                  <a:txBody>
                    <a:bodyPr/>
                    <a:lstStyle/>
                    <a:p>
                      <a:endParaRPr lang="en-ZA" sz="800" dirty="0"/>
                    </a:p>
                  </a:txBody>
                  <a:tcPr>
                    <a:solidFill>
                      <a:srgbClr val="B4DB6F"/>
                    </a:solidFill>
                  </a:tcPr>
                </a:tc>
              </a:tr>
              <a:tr h="2039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ZA" sz="800" b="1" dirty="0" smtClean="0"/>
                        <a:t>24:00</a:t>
                      </a:r>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c>
                  <a:txBody>
                    <a:bodyPr/>
                    <a:lstStyle/>
                    <a:p>
                      <a:endParaRPr lang="en-ZA" sz="800" dirty="0"/>
                    </a:p>
                  </a:txBody>
                  <a:tcPr>
                    <a:solidFill>
                      <a:srgbClr val="DCEEBC"/>
                    </a:solidFill>
                  </a:tcPr>
                </a:tc>
              </a:tr>
            </a:tbl>
          </a:graphicData>
        </a:graphic>
      </p:graphicFrame>
      <p:sp>
        <p:nvSpPr>
          <p:cNvPr id="5" name="Text Placeholder 3"/>
          <p:cNvSpPr txBox="1"/>
          <p:nvPr/>
        </p:nvSpPr>
        <p:spPr>
          <a:xfrm>
            <a:off x="402336" y="985907"/>
            <a:ext cx="7905751" cy="3018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smtClean="0">
                <a:solidFill>
                  <a:schemeClr val="bg1">
                    <a:lumMod val="65000"/>
                  </a:schemeClr>
                </a:solidFill>
              </a:rPr>
              <a:t>Unit 3.3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3.3 </a:t>
            </a:r>
            <a:endParaRPr lang="en-ZA" dirty="0"/>
          </a:p>
        </p:txBody>
      </p:sp>
      <p:sp>
        <p:nvSpPr>
          <p:cNvPr id="3" name="Content Placeholder 2"/>
          <p:cNvSpPr>
            <a:spLocks noGrp="1"/>
          </p:cNvSpPr>
          <p:nvPr>
            <p:ph sz="quarter" idx="10"/>
          </p:nvPr>
        </p:nvSpPr>
        <p:spPr/>
        <p:txBody>
          <a:bodyPr/>
          <a:lstStyle/>
          <a:p>
            <a:r>
              <a:rPr lang="en-ZA" dirty="0" smtClean="0"/>
              <a:t>Exercise 3.6</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3.6 </a:t>
            </a:r>
            <a:r>
              <a:rPr lang="en-US" altLang="en-US" dirty="0"/>
              <a:t>on </a:t>
            </a:r>
            <a:r>
              <a:rPr lang="en-US" altLang="en-US" b="1" dirty="0"/>
              <a:t>page </a:t>
            </a:r>
            <a:r>
              <a:rPr lang="en-ZA" altLang="en-US" b="1" dirty="0" smtClean="0"/>
              <a:t>60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a:t>
            </a:r>
            <a:r>
              <a:rPr lang="en-ZA" dirty="0"/>
              <a:t>3</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a:t>Module assessment </a:t>
            </a:r>
            <a:r>
              <a:rPr lang="en-US" altLang="en-US" dirty="0" smtClean="0"/>
              <a:t>on </a:t>
            </a:r>
            <a:r>
              <a:rPr lang="en-US" altLang="en-US" b="1" dirty="0" smtClean="0"/>
              <a:t>page </a:t>
            </a:r>
            <a:r>
              <a:rPr lang="en-ZA" altLang="en-US" b="1" dirty="0" smtClean="0"/>
              <a:t>61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34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3.1	Time </a:t>
            </a:r>
            <a:r>
              <a:rPr lang="en-ZA" dirty="0"/>
              <a:t>notation </a:t>
            </a:r>
          </a:p>
          <a:p>
            <a:pPr marL="0" indent="0">
              <a:buNone/>
            </a:pPr>
            <a:r>
              <a:rPr lang="en-ZA" dirty="0" smtClean="0"/>
              <a:t>3.2	Conversions </a:t>
            </a:r>
            <a:r>
              <a:rPr lang="en-ZA" dirty="0"/>
              <a:t>with a calculator</a:t>
            </a:r>
          </a:p>
          <a:p>
            <a:pPr marL="0" indent="0">
              <a:buNone/>
            </a:pPr>
            <a:r>
              <a:rPr lang="en-ZA" altLang="en-GB" dirty="0" smtClean="0"/>
              <a:t>3.3	Time </a:t>
            </a:r>
            <a:r>
              <a:rPr lang="en-ZA" altLang="en-GB" dirty="0"/>
              <a:t>calculations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Time notation</a:t>
            </a:r>
            <a:endParaRPr lang="en-ZA" dirty="0"/>
          </a:p>
        </p:txBody>
      </p:sp>
      <p:sp>
        <p:nvSpPr>
          <p:cNvPr id="3" name="Content Placeholder 2"/>
          <p:cNvSpPr>
            <a:spLocks noGrp="1"/>
          </p:cNvSpPr>
          <p:nvPr>
            <p:ph idx="1"/>
          </p:nvPr>
        </p:nvSpPr>
        <p:spPr>
          <a:xfrm>
            <a:off x="476923" y="1592288"/>
            <a:ext cx="3596449" cy="4485323"/>
          </a:xfrm>
        </p:spPr>
        <p:txBody>
          <a:bodyPr/>
          <a:lstStyle/>
          <a:p>
            <a:pPr marL="0" indent="0" algn="ctr">
              <a:buNone/>
            </a:pPr>
            <a:r>
              <a:rPr lang="en-ZA" altLang="en-US" b="1" dirty="0">
                <a:solidFill>
                  <a:srgbClr val="BDD973"/>
                </a:solidFill>
                <a:sym typeface="+mn-ea"/>
              </a:rPr>
              <a:t>Analogue </a:t>
            </a:r>
            <a:r>
              <a:rPr lang="en-ZA" altLang="en-US" b="1" dirty="0" smtClean="0">
                <a:solidFill>
                  <a:srgbClr val="BDD973"/>
                </a:solidFill>
                <a:sym typeface="+mn-ea"/>
              </a:rPr>
              <a:t>time</a:t>
            </a:r>
          </a:p>
          <a:p>
            <a:pPr marL="0" indent="0" algn="ctr">
              <a:buNone/>
            </a:pPr>
            <a:endParaRPr lang="en-ZA" altLang="en-US" dirty="0">
              <a:sym typeface="+mn-ea"/>
            </a:endParaRPr>
          </a:p>
          <a:p>
            <a:pPr marL="0" indent="0" algn="ctr">
              <a:buNone/>
            </a:pPr>
            <a:endParaRPr lang="en-ZA" altLang="en-US" dirty="0" smtClean="0">
              <a:sym typeface="+mn-ea"/>
            </a:endParaRPr>
          </a:p>
          <a:p>
            <a:pPr marL="0" indent="0" algn="ctr">
              <a:buNone/>
            </a:pPr>
            <a:endParaRPr lang="en-ZA" altLang="en-US" dirty="0" smtClean="0">
              <a:sym typeface="+mn-ea"/>
            </a:endParaRPr>
          </a:p>
          <a:p>
            <a:pPr marL="0" indent="0" algn="ctr">
              <a:buNone/>
            </a:pPr>
            <a:endParaRPr lang="en-ZA" altLang="en-US" dirty="0">
              <a:sym typeface="+mn-ea"/>
            </a:endParaRPr>
          </a:p>
          <a:p>
            <a:pPr marL="0" indent="0" algn="ctr">
              <a:buNone/>
            </a:pPr>
            <a:endParaRPr lang="en-ZA" altLang="en-US" dirty="0" smtClean="0">
              <a:sym typeface="+mn-ea"/>
            </a:endParaRPr>
          </a:p>
          <a:p>
            <a:pPr marL="0" indent="0" algn="ctr">
              <a:buNone/>
            </a:pPr>
            <a:r>
              <a:rPr lang="en-ZA" altLang="en-US" sz="2000" dirty="0">
                <a:sym typeface="+mn-ea"/>
              </a:rPr>
              <a:t>Analogue clocks show 12 hours on their faces and represent time by the position of hands on the dial. </a:t>
            </a:r>
          </a:p>
          <a:p>
            <a:pPr marL="0" indent="0" algn="ctr">
              <a:buNone/>
            </a:pPr>
            <a:endParaRPr lang="en-ZA" altLang="en-US" dirty="0">
              <a:sym typeface="+mn-ea"/>
            </a:endParaRPr>
          </a:p>
          <a:p>
            <a:pPr algn="ct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3.1</a:t>
            </a:r>
            <a:endParaRPr lang="en-ZA" dirty="0">
              <a:solidFill>
                <a:schemeClr val="bg1">
                  <a:lumMod val="65000"/>
                </a:schemeClr>
              </a:solidFill>
            </a:endParaRPr>
          </a:p>
        </p:txBody>
      </p:sp>
      <p:sp>
        <p:nvSpPr>
          <p:cNvPr id="5" name="Content Placeholder 2"/>
          <p:cNvSpPr txBox="1"/>
          <p:nvPr/>
        </p:nvSpPr>
        <p:spPr>
          <a:xfrm>
            <a:off x="4323538" y="1598459"/>
            <a:ext cx="3596449" cy="4485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altLang="en-US" b="1" dirty="0" smtClean="0">
                <a:solidFill>
                  <a:srgbClr val="4FB2B3"/>
                </a:solidFill>
                <a:sym typeface="+mn-ea"/>
              </a:rPr>
              <a:t>Digital time</a:t>
            </a:r>
          </a:p>
          <a:p>
            <a:pPr marL="0" indent="0" algn="ctr">
              <a:buFont typeface="Arial" panose="020B0604020202020204" pitchFamily="34" charset="0"/>
              <a:buNone/>
            </a:pPr>
            <a:endParaRPr lang="en-ZA" altLang="en-US" dirty="0">
              <a:sym typeface="+mn-ea"/>
            </a:endParaRPr>
          </a:p>
          <a:p>
            <a:pPr marL="0" indent="0" algn="ctr">
              <a:buFont typeface="Arial" panose="020B0604020202020204" pitchFamily="34" charset="0"/>
              <a:buNone/>
            </a:pPr>
            <a:endParaRPr lang="en-ZA" altLang="en-US" dirty="0" smtClean="0">
              <a:sym typeface="+mn-ea"/>
            </a:endParaRPr>
          </a:p>
          <a:p>
            <a:pPr marL="0" indent="0" algn="ctr">
              <a:buFont typeface="Arial" panose="020B0604020202020204" pitchFamily="34" charset="0"/>
              <a:buNone/>
            </a:pPr>
            <a:endParaRPr lang="en-ZA" altLang="en-US" dirty="0">
              <a:sym typeface="+mn-ea"/>
            </a:endParaRPr>
          </a:p>
          <a:p>
            <a:pPr marL="0" indent="0" algn="ctr">
              <a:buFont typeface="Arial" panose="020B0604020202020204" pitchFamily="34" charset="0"/>
              <a:buNone/>
            </a:pPr>
            <a:endParaRPr lang="en-ZA" altLang="en-US" dirty="0" smtClean="0">
              <a:sym typeface="+mn-ea"/>
            </a:endParaRPr>
          </a:p>
          <a:p>
            <a:pPr marL="0" indent="0" algn="ctr">
              <a:buFont typeface="Arial" panose="020B0604020202020204" pitchFamily="34" charset="0"/>
              <a:buNone/>
            </a:pPr>
            <a:endParaRPr lang="en-ZA" altLang="en-US" dirty="0" smtClean="0">
              <a:sym typeface="+mn-ea"/>
            </a:endParaRPr>
          </a:p>
          <a:p>
            <a:pPr marL="0" indent="0" algn="ctr">
              <a:buNone/>
            </a:pPr>
            <a:r>
              <a:rPr lang="en-ZA" altLang="en-US" sz="2000" dirty="0">
                <a:sym typeface="+mn-ea"/>
              </a:rPr>
              <a:t>Digital clocks usually </a:t>
            </a:r>
            <a:r>
              <a:rPr lang="en-ZA" altLang="en-US" sz="2000" dirty="0" smtClean="0">
                <a:sym typeface="+mn-ea"/>
              </a:rPr>
              <a:t>show </a:t>
            </a:r>
            <a:r>
              <a:rPr lang="en-ZA" altLang="en-US" sz="2000" dirty="0">
                <a:sym typeface="+mn-ea"/>
              </a:rPr>
              <a:t>24 hours. They use only numbers to show the time. </a:t>
            </a:r>
          </a:p>
          <a:p>
            <a:pPr algn="ctr"/>
            <a:endParaRPr lang="en-Z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644" y="2268747"/>
            <a:ext cx="2057752" cy="207896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587" y="2624328"/>
            <a:ext cx="2433747" cy="1307309"/>
          </a:xfrm>
          <a:prstGeom prst="rect">
            <a:avLst/>
          </a:prstGeom>
        </p:spPr>
      </p:pic>
      <p:cxnSp>
        <p:nvCxnSpPr>
          <p:cNvPr id="9" name="Straight Connector 8"/>
          <p:cNvCxnSpPr/>
          <p:nvPr/>
        </p:nvCxnSpPr>
        <p:spPr>
          <a:xfrm>
            <a:off x="4192432" y="1785665"/>
            <a:ext cx="8632" cy="3899139"/>
          </a:xfrm>
          <a:prstGeom prst="line">
            <a:avLst/>
          </a:prstGeom>
          <a:ln w="38100">
            <a:solidFill>
              <a:srgbClr val="BFBEBE"/>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45627"/>
            <a:ext cx="3048460" cy="3602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par>
                                <p:cTn id="35" presetID="37" presetClass="entr" presetSubtype="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1000"/>
                                        <p:tgtEl>
                                          <p:spTgt spid="5">
                                            <p:txEl>
                                              <p:pRg st="0" end="0"/>
                                            </p:txEl>
                                          </p:spTgt>
                                        </p:tgtEl>
                                      </p:cBhvr>
                                    </p:animEffect>
                                    <p:anim calcmode="lin" valueType="num">
                                      <p:cBhvr>
                                        <p:cTn id="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Time </a:t>
            </a:r>
            <a:r>
              <a:rPr lang="en-ZA" dirty="0" smtClean="0">
                <a:sym typeface="+mn-ea"/>
              </a:rPr>
              <a:t>notation</a:t>
            </a:r>
            <a:endParaRPr lang="en-ZA" dirty="0"/>
          </a:p>
        </p:txBody>
      </p:sp>
      <p:sp>
        <p:nvSpPr>
          <p:cNvPr id="3" name="Content Placeholder 2"/>
          <p:cNvSpPr>
            <a:spLocks noGrp="1"/>
          </p:cNvSpPr>
          <p:nvPr>
            <p:ph idx="1"/>
          </p:nvPr>
        </p:nvSpPr>
        <p:spPr>
          <a:xfrm>
            <a:off x="485553" y="4938457"/>
            <a:ext cx="7905751" cy="1332067"/>
          </a:xfrm>
        </p:spPr>
        <p:txBody>
          <a:bodyPr/>
          <a:lstStyle/>
          <a:p>
            <a:pPr marL="0" indent="0">
              <a:buNone/>
            </a:pPr>
            <a:r>
              <a:rPr lang="en-ZA" altLang="en-US" sz="2000" dirty="0" smtClean="0">
                <a:sym typeface="+mn-ea"/>
              </a:rPr>
              <a:t>In a.m. and p.m. time, the </a:t>
            </a:r>
            <a:r>
              <a:rPr lang="en-ZA" altLang="en-US" sz="2000" dirty="0">
                <a:sym typeface="+mn-ea"/>
              </a:rPr>
              <a:t>24-hour day is divided into two periods of twelve hours each:</a:t>
            </a:r>
          </a:p>
          <a:p>
            <a:pPr lvl="1"/>
            <a:r>
              <a:rPr lang="en-ZA" altLang="en-US" sz="2000" dirty="0">
                <a:sym typeface="+mn-ea"/>
              </a:rPr>
              <a:t>Before noon: from 12 a.m. to 12 p.m.</a:t>
            </a:r>
          </a:p>
          <a:p>
            <a:pPr lvl="1"/>
            <a:r>
              <a:rPr lang="en-ZA" altLang="en-US" sz="2000" dirty="0">
                <a:sym typeface="+mn-ea"/>
              </a:rPr>
              <a:t>After noon: from 12 p.m. to 12 a.m</a:t>
            </a:r>
            <a:r>
              <a:rPr lang="en-ZA" altLang="en-US" sz="2000" dirty="0" smtClean="0">
                <a:sym typeface="+mn-ea"/>
              </a:rPr>
              <a:t>.</a:t>
            </a: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3.1</a:t>
            </a:r>
            <a:endParaRPr lang="en-ZA" dirty="0">
              <a:solidFill>
                <a:schemeClr val="bg1">
                  <a:lumMod val="65000"/>
                </a:scheme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633" y="3125826"/>
            <a:ext cx="2374652" cy="11879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942" y="1930948"/>
            <a:ext cx="2383839" cy="11925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518" y="2973447"/>
            <a:ext cx="2952304" cy="2964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687" y="2362579"/>
            <a:ext cx="349059" cy="152189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813" y="2282800"/>
            <a:ext cx="348191" cy="176185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842" y="4362676"/>
            <a:ext cx="704116" cy="41299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6508" y="2915159"/>
            <a:ext cx="460383" cy="41299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3028" y="2915159"/>
            <a:ext cx="440071" cy="41299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498" y="1494899"/>
            <a:ext cx="438803" cy="41299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553" y="1549249"/>
            <a:ext cx="1053175" cy="434771"/>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72818" y="1918786"/>
            <a:ext cx="3048460" cy="3602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2" presetClass="entr" presetSubtype="8"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0-#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fade">
                                      <p:cBhvr>
                                        <p:cTn id="55" dur="500"/>
                                        <p:tgtEl>
                                          <p:spTgt spid="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3.1 page 49</a:t>
            </a:r>
            <a:endParaRPr lang="en-ZA" dirty="0"/>
          </a:p>
        </p:txBody>
      </p:sp>
      <p:grpSp>
        <p:nvGrpSpPr>
          <p:cNvPr id="10" name="Group 9"/>
          <p:cNvGrpSpPr/>
          <p:nvPr/>
        </p:nvGrpSpPr>
        <p:grpSpPr>
          <a:xfrm>
            <a:off x="863600" y="1501367"/>
            <a:ext cx="7198724" cy="1138327"/>
            <a:chOff x="863600" y="2622794"/>
            <a:chExt cx="7198724" cy="1138327"/>
          </a:xfrm>
        </p:grpSpPr>
        <p:sp>
          <p:nvSpPr>
            <p:cNvPr id="11" name="Rectangle 10"/>
            <p:cNvSpPr/>
            <p:nvPr/>
          </p:nvSpPr>
          <p:spPr>
            <a:xfrm>
              <a:off x="863600" y="2622794"/>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1522853" y="2819705"/>
              <a:ext cx="6422075" cy="763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t>Write </a:t>
              </a:r>
              <a:r>
                <a:rPr lang="en-ZA" altLang="en-US" sz="2000" b="1" dirty="0"/>
                <a:t>the following in 24-hour time.  </a:t>
              </a:r>
            </a:p>
            <a:p>
              <a:pPr marL="0" indent="0">
                <a:buNone/>
              </a:pPr>
              <a:r>
                <a:rPr lang="en-ZA" altLang="en-US" sz="2000" b="1" dirty="0"/>
                <a:t>a) 12.15 </a:t>
              </a:r>
              <a:r>
                <a:rPr lang="en-ZA" altLang="en-US" sz="2000" b="1" dirty="0" smtClean="0"/>
                <a:t>a.m.   b</a:t>
              </a:r>
              <a:r>
                <a:rPr lang="en-ZA" altLang="en-US" sz="2000" b="1" dirty="0"/>
                <a:t>)  3.23 </a:t>
              </a:r>
              <a:r>
                <a:rPr lang="en-ZA" altLang="en-US" sz="2000" b="1" dirty="0" smtClean="0"/>
                <a:t>a.m.    c</a:t>
              </a:r>
              <a:r>
                <a:rPr lang="en-ZA" altLang="en-US" sz="2000" b="1" dirty="0"/>
                <a:t>)  6.59 p.m</a:t>
              </a:r>
              <a:r>
                <a:rPr lang="en-ZA" altLang="en-US" sz="2000" b="1" dirty="0" smtClean="0"/>
                <a:t>.    d</a:t>
              </a:r>
              <a:r>
                <a:rPr lang="en-ZA" altLang="en-US" sz="2000" b="1" dirty="0"/>
                <a:t>)  12.23 p.m.</a:t>
              </a:r>
            </a:p>
            <a:p>
              <a:pPr marL="0" indent="0">
                <a:buNone/>
              </a:pPr>
              <a:endParaRPr lang="en-ZA" altLang="en-US" sz="2000" b="1" i="1" dirty="0">
                <a:solidFill>
                  <a:srgbClr val="64AFA8"/>
                </a:solidFill>
                <a:sym typeface="+mn-ea"/>
              </a:endParaRPr>
            </a:p>
          </p:txBody>
        </p:sp>
      </p:grpSp>
      <p:grpSp>
        <p:nvGrpSpPr>
          <p:cNvPr id="16" name="Group 15"/>
          <p:cNvGrpSpPr/>
          <p:nvPr/>
        </p:nvGrpSpPr>
        <p:grpSpPr>
          <a:xfrm>
            <a:off x="352501" y="1592643"/>
            <a:ext cx="1029149" cy="955774"/>
            <a:chOff x="352501" y="2871461"/>
            <a:chExt cx="1525437" cy="1416679"/>
          </a:xfrm>
        </p:grpSpPr>
        <p:sp>
          <p:nvSpPr>
            <p:cNvPr id="17" name="Rectangle 16"/>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6988"/>
            <a:ext cx="7198724" cy="208045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1" name="Content Placeholder 2"/>
          <p:cNvSpPr txBox="1"/>
          <p:nvPr/>
        </p:nvSpPr>
        <p:spPr>
          <a:xfrm>
            <a:off x="1522853" y="3085272"/>
            <a:ext cx="6086878" cy="1039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spcBef>
                <a:spcPts val="600"/>
              </a:spcBef>
              <a:buNone/>
            </a:pPr>
            <a:r>
              <a:rPr lang="en-ZA" altLang="en-US" sz="2000" dirty="0"/>
              <a:t>a) </a:t>
            </a:r>
            <a:r>
              <a:rPr lang="en-ZA" altLang="en-US" sz="2000" dirty="0" smtClean="0"/>
              <a:t> 12.00 </a:t>
            </a:r>
            <a:r>
              <a:rPr lang="en-ZA" altLang="en-US" sz="2000" dirty="0"/>
              <a:t>a.m. is midnight shown as 00:00 so 12:15 </a:t>
            </a:r>
            <a:r>
              <a:rPr lang="en-ZA" altLang="en-US" sz="2000" dirty="0" smtClean="0"/>
              <a:t>a.m. is 00:15</a:t>
            </a:r>
            <a:endParaRPr lang="en-ZA" altLang="en-US" sz="2000" dirty="0"/>
          </a:p>
          <a:p>
            <a:pPr marL="0" indent="0">
              <a:spcBef>
                <a:spcPts val="600"/>
              </a:spcBef>
              <a:buNone/>
            </a:pPr>
            <a:r>
              <a:rPr lang="en-ZA" altLang="en-US" sz="2000" dirty="0"/>
              <a:t>b) </a:t>
            </a:r>
            <a:r>
              <a:rPr lang="en-ZA" altLang="en-US" sz="2000" dirty="0" smtClean="0"/>
              <a:t> 03:23</a:t>
            </a:r>
            <a:endParaRPr lang="en-ZA" altLang="en-US" sz="2000" dirty="0"/>
          </a:p>
          <a:p>
            <a:pPr marL="0" indent="0">
              <a:spcBef>
                <a:spcPts val="600"/>
              </a:spcBef>
              <a:buNone/>
            </a:pPr>
            <a:r>
              <a:rPr lang="en-ZA" altLang="en-US" sz="2000" dirty="0"/>
              <a:t>c) </a:t>
            </a:r>
            <a:r>
              <a:rPr lang="en-ZA" altLang="en-US" sz="2000" dirty="0" smtClean="0"/>
              <a:t> Add </a:t>
            </a:r>
            <a:r>
              <a:rPr lang="en-ZA" altLang="en-US" sz="2000" dirty="0"/>
              <a:t>12 hours: 18:59</a:t>
            </a:r>
          </a:p>
          <a:p>
            <a:pPr marL="0" indent="0">
              <a:spcBef>
                <a:spcPts val="600"/>
              </a:spcBef>
              <a:buNone/>
            </a:pPr>
            <a:r>
              <a:rPr lang="en-ZA" altLang="en-US" sz="2000" dirty="0"/>
              <a:t>d) </a:t>
            </a:r>
            <a:r>
              <a:rPr lang="en-ZA" altLang="en-US" sz="2000" dirty="0" smtClean="0"/>
              <a:t> 12:23 </a:t>
            </a:r>
            <a:r>
              <a:rPr lang="en-ZA" altLang="en-US" sz="2000" dirty="0"/>
              <a:t>(just after midday)</a:t>
            </a:r>
          </a:p>
        </p:txBody>
      </p:sp>
      <p:grpSp>
        <p:nvGrpSpPr>
          <p:cNvPr id="22" name="Group 21"/>
          <p:cNvGrpSpPr>
            <a:grpSpLocks noChangeAspect="1"/>
          </p:cNvGrpSpPr>
          <p:nvPr/>
        </p:nvGrpSpPr>
        <p:grpSpPr>
          <a:xfrm>
            <a:off x="348042" y="2986437"/>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18" y="2027209"/>
            <a:ext cx="3064048" cy="3620480"/>
          </a:xfrm>
          <a:prstGeom prst="rect">
            <a:avLst/>
          </a:prstGeom>
          <a:noFill/>
          <a:ln>
            <a:noFill/>
          </a:ln>
        </p:spPr>
      </p:pic>
      <p:sp>
        <p:nvSpPr>
          <p:cNvPr id="15" name="Text Placeholder 3"/>
          <p:cNvSpPr>
            <a:spLocks noGrp="1"/>
          </p:cNvSpPr>
          <p:nvPr>
            <p:ph type="body" sz="quarter" idx="10"/>
          </p:nvPr>
        </p:nvSpPr>
        <p:spPr>
          <a:xfrm>
            <a:off x="399289" y="987108"/>
            <a:ext cx="7905751" cy="301871"/>
          </a:xfrm>
        </p:spPr>
        <p:txBody>
          <a:bodyPr/>
          <a:lstStyle/>
          <a:p>
            <a:r>
              <a:rPr lang="en-ZA" dirty="0" smtClean="0">
                <a:solidFill>
                  <a:schemeClr val="bg2">
                    <a:lumMod val="75000"/>
                  </a:schemeClr>
                </a:solidFill>
              </a:rPr>
              <a:t>Unit 3.1</a:t>
            </a:r>
            <a:endParaRPr lang="en-ZA" dirty="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900" decel="100000" fill="hold"/>
                                        <p:tgtEl>
                                          <p:spTgt spid="2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1" end="1"/>
                                            </p:txEl>
                                          </p:spTgt>
                                        </p:tgtEl>
                                        <p:attrNameLst>
                                          <p:attrName>style.visibility</p:attrName>
                                        </p:attrNameLst>
                                      </p:cBhvr>
                                      <p:to>
                                        <p:strVal val="visible"/>
                                      </p:to>
                                    </p:set>
                                    <p:animEffect transition="in" filter="fade">
                                      <p:cBhvr>
                                        <p:cTn id="40" dur="500"/>
                                        <p:tgtEl>
                                          <p:spTgt spid="2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fade">
                                      <p:cBhvr>
                                        <p:cTn id="45" dur="500"/>
                                        <p:tgtEl>
                                          <p:spTgt spid="2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3" end="3"/>
                                            </p:txEl>
                                          </p:spTgt>
                                        </p:tgtEl>
                                        <p:attrNameLst>
                                          <p:attrName>style.visibility</p:attrName>
                                        </p:attrNameLst>
                                      </p:cBhvr>
                                      <p:to>
                                        <p:strVal val="visible"/>
                                      </p:to>
                                    </p:set>
                                    <p:animEffect transition="in" filter="fade">
                                      <p:cBhvr>
                                        <p:cTn id="50"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3.1 </a:t>
            </a:r>
            <a:endParaRPr lang="en-ZA" dirty="0"/>
          </a:p>
        </p:txBody>
      </p:sp>
      <p:sp>
        <p:nvSpPr>
          <p:cNvPr id="3" name="Content Placeholder 2"/>
          <p:cNvSpPr>
            <a:spLocks noGrp="1"/>
          </p:cNvSpPr>
          <p:nvPr>
            <p:ph sz="quarter" idx="10"/>
          </p:nvPr>
        </p:nvSpPr>
        <p:spPr/>
        <p:txBody>
          <a:bodyPr/>
          <a:lstStyle/>
          <a:p>
            <a:r>
              <a:rPr lang="en-ZA" dirty="0" smtClean="0"/>
              <a:t>Exercise 3.1</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3.1 </a:t>
            </a:r>
            <a:r>
              <a:rPr lang="en-US" altLang="en-US" dirty="0"/>
              <a:t>on </a:t>
            </a:r>
            <a:r>
              <a:rPr lang="en-US" altLang="en-US" b="1" dirty="0"/>
              <a:t>page </a:t>
            </a:r>
            <a:r>
              <a:rPr lang="en-US" altLang="en-US" b="1" dirty="0" smtClean="0"/>
              <a:t>4</a:t>
            </a:r>
            <a:r>
              <a:rPr lang="en-ZA" altLang="en-US" b="1" dirty="0" smtClean="0"/>
              <a:t>9</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Conversions with a calculator</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3.2</a:t>
            </a:r>
            <a:endParaRPr lang="en-ZA" dirty="0">
              <a:solidFill>
                <a:schemeClr val="bg1">
                  <a:lumMod val="65000"/>
                </a:schemeClr>
              </a:solidFill>
            </a:endParaRPr>
          </a:p>
        </p:txBody>
      </p:sp>
      <p:sp>
        <p:nvSpPr>
          <p:cNvPr id="5" name="Content Placeholder 2"/>
          <p:cNvSpPr txBox="1"/>
          <p:nvPr/>
        </p:nvSpPr>
        <p:spPr>
          <a:xfrm>
            <a:off x="575544" y="3500438"/>
            <a:ext cx="3399201" cy="2632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ZA" altLang="en-US" dirty="0" smtClean="0"/>
              <a:t>Converting </a:t>
            </a:r>
            <a:r>
              <a:rPr lang="en-ZA" altLang="en-US" dirty="0"/>
              <a:t>to a </a:t>
            </a:r>
            <a:endParaRPr lang="en-ZA" altLang="en-US" dirty="0" smtClean="0"/>
          </a:p>
          <a:p>
            <a:pPr marL="0" indent="0" algn="ctr">
              <a:spcBef>
                <a:spcPts val="0"/>
              </a:spcBef>
              <a:buNone/>
            </a:pPr>
            <a:r>
              <a:rPr lang="en-ZA" altLang="en-US" sz="3600" b="1" dirty="0" smtClean="0">
                <a:solidFill>
                  <a:srgbClr val="64AFA8"/>
                </a:solidFill>
              </a:rPr>
              <a:t>bigger</a:t>
            </a:r>
            <a:r>
              <a:rPr lang="en-ZA" altLang="en-US" sz="3600" b="1" dirty="0" smtClean="0">
                <a:solidFill>
                  <a:srgbClr val="0D9293"/>
                </a:solidFill>
              </a:rPr>
              <a:t> </a:t>
            </a:r>
          </a:p>
          <a:p>
            <a:pPr marL="0" indent="0" algn="ctr">
              <a:spcBef>
                <a:spcPts val="0"/>
              </a:spcBef>
              <a:buNone/>
            </a:pPr>
            <a:r>
              <a:rPr lang="en-ZA" altLang="en-US" dirty="0" smtClean="0"/>
              <a:t>unit</a:t>
            </a:r>
            <a:r>
              <a:rPr lang="en-ZA" altLang="en-US" dirty="0"/>
              <a:t>, your measurement will be smaller, so you will </a:t>
            </a:r>
            <a:r>
              <a:rPr lang="en-ZA" altLang="en-US" sz="3600" b="1" dirty="0" smtClean="0">
                <a:solidFill>
                  <a:srgbClr val="64AFA8"/>
                </a:solidFill>
              </a:rPr>
              <a:t>divide</a:t>
            </a:r>
            <a:r>
              <a:rPr lang="en-ZA" altLang="en-US" sz="3600" dirty="0">
                <a:solidFill>
                  <a:srgbClr val="64AFA8"/>
                </a:solidFill>
              </a:rPr>
              <a:t>. </a:t>
            </a:r>
            <a:endParaRPr lang="en-ZA" altLang="en-US" dirty="0">
              <a:solidFill>
                <a:srgbClr val="64AFA8"/>
              </a:solidFill>
            </a:endParaRPr>
          </a:p>
        </p:txBody>
      </p:sp>
      <p:sp>
        <p:nvSpPr>
          <p:cNvPr id="6" name="Content Placeholder 2"/>
          <p:cNvSpPr txBox="1"/>
          <p:nvPr/>
        </p:nvSpPr>
        <p:spPr>
          <a:xfrm>
            <a:off x="4352164" y="3480962"/>
            <a:ext cx="3596449" cy="2593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ZA" altLang="en-US" dirty="0">
                <a:sym typeface="+mn-ea"/>
              </a:rPr>
              <a:t>Converting to a </a:t>
            </a:r>
            <a:endParaRPr lang="en-ZA" altLang="en-US" dirty="0" smtClean="0">
              <a:sym typeface="+mn-ea"/>
            </a:endParaRPr>
          </a:p>
          <a:p>
            <a:pPr marL="0" indent="0" algn="ctr">
              <a:spcBef>
                <a:spcPts val="0"/>
              </a:spcBef>
              <a:buNone/>
            </a:pPr>
            <a:r>
              <a:rPr lang="en-ZA" altLang="en-US" sz="3600" b="1" dirty="0" smtClean="0">
                <a:solidFill>
                  <a:srgbClr val="B4DB6F"/>
                </a:solidFill>
                <a:sym typeface="+mn-ea"/>
              </a:rPr>
              <a:t>smaller</a:t>
            </a:r>
            <a:r>
              <a:rPr lang="en-ZA" altLang="en-US" sz="3600" b="1" dirty="0" smtClean="0">
                <a:solidFill>
                  <a:srgbClr val="9CD043"/>
                </a:solidFill>
                <a:sym typeface="+mn-ea"/>
              </a:rPr>
              <a:t> </a:t>
            </a:r>
          </a:p>
          <a:p>
            <a:pPr marL="0" indent="0" algn="ctr">
              <a:spcBef>
                <a:spcPts val="0"/>
              </a:spcBef>
              <a:buNone/>
            </a:pPr>
            <a:r>
              <a:rPr lang="en-ZA" altLang="en-US" dirty="0" smtClean="0">
                <a:sym typeface="+mn-ea"/>
              </a:rPr>
              <a:t>unit</a:t>
            </a:r>
            <a:r>
              <a:rPr lang="en-ZA" altLang="en-US" dirty="0">
                <a:sym typeface="+mn-ea"/>
              </a:rPr>
              <a:t>, your measurement will be bigger, so you will </a:t>
            </a:r>
            <a:r>
              <a:rPr lang="en-ZA" altLang="en-US" sz="3600" b="1" dirty="0" smtClean="0">
                <a:solidFill>
                  <a:srgbClr val="B4DB6F"/>
                </a:solidFill>
                <a:sym typeface="+mn-ea"/>
              </a:rPr>
              <a:t>multiply</a:t>
            </a:r>
            <a:r>
              <a:rPr lang="en-ZA" altLang="en-US" sz="3600" dirty="0">
                <a:solidFill>
                  <a:srgbClr val="B4DB6F"/>
                </a:solidFill>
                <a:sym typeface="+mn-ea"/>
              </a:rPr>
              <a:t>. </a:t>
            </a:r>
            <a:endParaRPr lang="en-ZA" altLang="en-US" sz="3600" dirty="0">
              <a:solidFill>
                <a:srgbClr val="B4DB6F"/>
              </a:solidFill>
            </a:endParaRPr>
          </a:p>
        </p:txBody>
      </p:sp>
      <p:cxnSp>
        <p:nvCxnSpPr>
          <p:cNvPr id="9" name="Straight Connector 8"/>
          <p:cNvCxnSpPr/>
          <p:nvPr/>
        </p:nvCxnSpPr>
        <p:spPr>
          <a:xfrm>
            <a:off x="4220017" y="2699628"/>
            <a:ext cx="0" cy="3330235"/>
          </a:xfrm>
          <a:prstGeom prst="line">
            <a:avLst/>
          </a:prstGeom>
          <a:ln w="38100">
            <a:solidFill>
              <a:srgbClr val="BFBEBE"/>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p:nvPr/>
        </p:nvSpPr>
        <p:spPr>
          <a:xfrm>
            <a:off x="399290" y="1562994"/>
            <a:ext cx="7549323" cy="323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ZA" altLang="en-US" sz="2000" dirty="0"/>
              <a:t>To convert from one unit of measurement to another:</a:t>
            </a:r>
          </a:p>
          <a:p>
            <a:pPr marL="0" indent="0" algn="ctr">
              <a:spcBef>
                <a:spcPts val="0"/>
              </a:spcBef>
              <a:buNone/>
            </a:pPr>
            <a:r>
              <a:rPr lang="en-ZA" altLang="en-US" sz="2000" b="1" dirty="0" smtClean="0"/>
              <a:t>Decide </a:t>
            </a:r>
            <a:r>
              <a:rPr lang="en-ZA" altLang="en-US" sz="2000" b="1" dirty="0"/>
              <a:t>whether you are converting to a </a:t>
            </a:r>
            <a:endParaRPr lang="en-ZA" altLang="en-US" sz="2000" b="1" dirty="0" smtClean="0"/>
          </a:p>
          <a:p>
            <a:pPr marL="0" indent="0" algn="ctr">
              <a:spcBef>
                <a:spcPts val="0"/>
              </a:spcBef>
              <a:buNone/>
            </a:pPr>
            <a:r>
              <a:rPr lang="en-ZA" altLang="en-US" sz="2000" b="1" dirty="0" smtClean="0"/>
              <a:t>bigger </a:t>
            </a:r>
            <a:r>
              <a:rPr lang="en-ZA" altLang="en-US" sz="2000" b="1" dirty="0"/>
              <a:t>unit or a smaller unit.</a:t>
            </a:r>
          </a:p>
        </p:txBody>
      </p:sp>
      <p:grpSp>
        <p:nvGrpSpPr>
          <p:cNvPr id="14" name="Group 13"/>
          <p:cNvGrpSpPr/>
          <p:nvPr/>
        </p:nvGrpSpPr>
        <p:grpSpPr>
          <a:xfrm>
            <a:off x="1930090" y="2681941"/>
            <a:ext cx="690113" cy="690113"/>
            <a:chOff x="-1371600" y="2061713"/>
            <a:chExt cx="690113" cy="690113"/>
          </a:xfrm>
        </p:grpSpPr>
        <p:sp>
          <p:nvSpPr>
            <p:cNvPr id="13" name="Rectangle 12"/>
            <p:cNvSpPr/>
            <p:nvPr/>
          </p:nvSpPr>
          <p:spPr>
            <a:xfrm>
              <a:off x="-1371600" y="2061713"/>
              <a:ext cx="690113" cy="690113"/>
            </a:xfrm>
            <a:prstGeom prst="rect">
              <a:avLst/>
            </a:prstGeom>
            <a:solidFill>
              <a:srgbClr val="64A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Content Placeholder 2"/>
            <p:cNvSpPr txBox="1"/>
            <p:nvPr/>
          </p:nvSpPr>
          <p:spPr>
            <a:xfrm>
              <a:off x="-1279790" y="2068321"/>
              <a:ext cx="506491" cy="475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altLang="en-US" sz="4400" b="1" dirty="0" smtClean="0">
                  <a:solidFill>
                    <a:schemeClr val="bg1"/>
                  </a:solidFill>
                </a:rPr>
                <a:t>÷</a:t>
              </a:r>
              <a:endParaRPr lang="en-ZA" altLang="en-US" sz="4400" b="1" dirty="0">
                <a:solidFill>
                  <a:schemeClr val="bg1"/>
                </a:solidFill>
              </a:endParaRPr>
            </a:p>
          </p:txBody>
        </p:sp>
      </p:grpSp>
      <p:grpSp>
        <p:nvGrpSpPr>
          <p:cNvPr id="18" name="Group 17"/>
          <p:cNvGrpSpPr/>
          <p:nvPr/>
        </p:nvGrpSpPr>
        <p:grpSpPr>
          <a:xfrm>
            <a:off x="5757342" y="2670859"/>
            <a:ext cx="690113" cy="709383"/>
            <a:chOff x="5567562" y="2662233"/>
            <a:chExt cx="690113" cy="709383"/>
          </a:xfrm>
        </p:grpSpPr>
        <p:sp>
          <p:nvSpPr>
            <p:cNvPr id="16" name="Rectangle 15"/>
            <p:cNvSpPr/>
            <p:nvPr/>
          </p:nvSpPr>
          <p:spPr>
            <a:xfrm>
              <a:off x="5567562" y="2681503"/>
              <a:ext cx="690113" cy="690113"/>
            </a:xfrm>
            <a:prstGeom prst="rect">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Content Placeholder 2"/>
            <p:cNvSpPr txBox="1"/>
            <p:nvPr/>
          </p:nvSpPr>
          <p:spPr>
            <a:xfrm>
              <a:off x="5659372" y="2662233"/>
              <a:ext cx="506491" cy="475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altLang="en-US" sz="4400" b="1" dirty="0" smtClean="0">
                  <a:solidFill>
                    <a:schemeClr val="bg1"/>
                  </a:solidFill>
                </a:rPr>
                <a:t>x</a:t>
              </a:r>
              <a:endParaRPr lang="en-ZA" altLang="en-US" sz="4400" b="1" dirty="0">
                <a:solidFill>
                  <a:schemeClr val="bg1"/>
                </a:solidFill>
              </a:endParaRPr>
            </a:p>
          </p:txBody>
        </p:sp>
      </p:gr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818" y="2045627"/>
            <a:ext cx="3048460" cy="3602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392" y="1431391"/>
            <a:ext cx="2446023" cy="3619910"/>
          </a:xfrm>
          <a:prstGeom prst="rect">
            <a:avLst/>
          </a:prstGeom>
        </p:spPr>
      </p:pic>
      <p:sp>
        <p:nvSpPr>
          <p:cNvPr id="2" name="Title 1"/>
          <p:cNvSpPr>
            <a:spLocks noGrp="1"/>
          </p:cNvSpPr>
          <p:nvPr>
            <p:ph type="title"/>
          </p:nvPr>
        </p:nvSpPr>
        <p:spPr/>
        <p:txBody>
          <a:bodyPr/>
          <a:lstStyle/>
          <a:p>
            <a:r>
              <a:rPr lang="en-ZA" altLang="en-US" dirty="0">
                <a:sym typeface="+mn-ea"/>
              </a:rPr>
              <a:t>Metric System</a:t>
            </a:r>
            <a:endParaRPr lang="en-ZA" dirty="0"/>
          </a:p>
        </p:txBody>
      </p:sp>
      <p:sp>
        <p:nvSpPr>
          <p:cNvPr id="3" name="Content Placeholder 2"/>
          <p:cNvSpPr>
            <a:spLocks noGrp="1"/>
          </p:cNvSpPr>
          <p:nvPr>
            <p:ph idx="1"/>
          </p:nvPr>
        </p:nvSpPr>
        <p:spPr>
          <a:xfrm>
            <a:off x="399289" y="1858767"/>
            <a:ext cx="4968239" cy="1962811"/>
          </a:xfrm>
        </p:spPr>
        <p:txBody>
          <a:bodyPr/>
          <a:lstStyle/>
          <a:p>
            <a:pPr marL="0" indent="0">
              <a:spcBef>
                <a:spcPts val="0"/>
              </a:spcBef>
              <a:buNone/>
            </a:pPr>
            <a:r>
              <a:rPr lang="en-ZA" altLang="en-US" sz="2000" dirty="0"/>
              <a:t>In South Africa, we use the metric system, which is a base 10 system.  </a:t>
            </a:r>
            <a:endParaRPr lang="en-ZA" altLang="en-US" sz="2000" dirty="0" smtClean="0"/>
          </a:p>
          <a:p>
            <a:pPr marL="0" indent="0">
              <a:spcBef>
                <a:spcPts val="0"/>
              </a:spcBef>
              <a:buNone/>
            </a:pPr>
            <a:endParaRPr lang="en-ZA" altLang="en-US" sz="2000" dirty="0"/>
          </a:p>
          <a:p>
            <a:pPr marL="0" indent="0">
              <a:spcBef>
                <a:spcPts val="0"/>
              </a:spcBef>
              <a:buNone/>
            </a:pPr>
            <a:r>
              <a:rPr lang="en-ZA" altLang="en-US" sz="2000" dirty="0"/>
              <a:t>To make conversions easy, we can use a table: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3.2</a:t>
            </a:r>
            <a:endParaRPr lang="en-ZA" dirty="0">
              <a:solidFill>
                <a:schemeClr val="bg1">
                  <a:lumMod val="65000"/>
                </a:schemeClr>
              </a:solidFill>
            </a:endParaRPr>
          </a:p>
        </p:txBody>
      </p:sp>
      <p:graphicFrame>
        <p:nvGraphicFramePr>
          <p:cNvPr id="6" name="Table 5"/>
          <p:cNvGraphicFramePr/>
          <p:nvPr/>
        </p:nvGraphicFramePr>
        <p:xfrm>
          <a:off x="472441" y="3241346"/>
          <a:ext cx="5480300" cy="624078"/>
        </p:xfrm>
        <a:graphic>
          <a:graphicData uri="http://schemas.openxmlformats.org/drawingml/2006/table">
            <a:tbl>
              <a:tblPr firstRow="1" bandRow="1">
                <a:tableStyleId>{5C22544A-7EE6-4342-B048-85BDC9FD1C3A}</a:tableStyleId>
              </a:tblPr>
              <a:tblGrid>
                <a:gridCol w="782900"/>
                <a:gridCol w="782900"/>
                <a:gridCol w="782900"/>
                <a:gridCol w="782900"/>
                <a:gridCol w="782900"/>
                <a:gridCol w="782900"/>
                <a:gridCol w="782900"/>
              </a:tblGrid>
              <a:tr h="312039">
                <a:tc>
                  <a:txBody>
                    <a:bodyPr/>
                    <a:lstStyle/>
                    <a:p>
                      <a:pPr algn="ctr">
                        <a:buNone/>
                      </a:pPr>
                      <a:r>
                        <a:rPr lang="en-ZA" altLang="en-US" sz="1500" dirty="0"/>
                        <a:t>km</a:t>
                      </a:r>
                    </a:p>
                  </a:txBody>
                  <a:tcPr marL="74889" marR="74889" marT="37445" marB="37445">
                    <a:solidFill>
                      <a:srgbClr val="64AFA8"/>
                    </a:solidFill>
                  </a:tcPr>
                </a:tc>
                <a:tc>
                  <a:txBody>
                    <a:bodyPr/>
                    <a:lstStyle/>
                    <a:p>
                      <a:pPr algn="ctr">
                        <a:buNone/>
                      </a:pPr>
                      <a:r>
                        <a:rPr lang="en-ZA" altLang="en-US" sz="1500" dirty="0" err="1"/>
                        <a:t>Hm</a:t>
                      </a:r>
                      <a:endParaRPr lang="en-ZA" altLang="en-US" sz="1500" dirty="0"/>
                    </a:p>
                  </a:txBody>
                  <a:tcPr marL="74889" marR="74889" marT="37445" marB="37445">
                    <a:solidFill>
                      <a:srgbClr val="64AFA8"/>
                    </a:solidFill>
                  </a:tcPr>
                </a:tc>
                <a:tc>
                  <a:txBody>
                    <a:bodyPr/>
                    <a:lstStyle/>
                    <a:p>
                      <a:pPr algn="ctr">
                        <a:buNone/>
                      </a:pPr>
                      <a:r>
                        <a:rPr lang="en-ZA" altLang="en-US" sz="1500" dirty="0" err="1"/>
                        <a:t>Dm</a:t>
                      </a:r>
                      <a:endParaRPr lang="en-ZA" altLang="en-US" sz="1500" dirty="0"/>
                    </a:p>
                  </a:txBody>
                  <a:tcPr marL="74889" marR="74889" marT="37445" marB="37445">
                    <a:solidFill>
                      <a:srgbClr val="64AFA8"/>
                    </a:solidFill>
                  </a:tcPr>
                </a:tc>
                <a:tc>
                  <a:txBody>
                    <a:bodyPr/>
                    <a:lstStyle/>
                    <a:p>
                      <a:pPr algn="ctr">
                        <a:buNone/>
                      </a:pPr>
                      <a:r>
                        <a:rPr lang="en-ZA" altLang="en-US" sz="1500" dirty="0"/>
                        <a:t>m</a:t>
                      </a:r>
                    </a:p>
                  </a:txBody>
                  <a:tcPr marL="74889" marR="74889" marT="37445" marB="37445">
                    <a:solidFill>
                      <a:srgbClr val="64AFA8"/>
                    </a:solidFill>
                  </a:tcPr>
                </a:tc>
                <a:tc>
                  <a:txBody>
                    <a:bodyPr/>
                    <a:lstStyle/>
                    <a:p>
                      <a:pPr algn="ctr">
                        <a:buNone/>
                      </a:pPr>
                      <a:r>
                        <a:rPr lang="en-ZA" altLang="en-US" sz="1500" dirty="0" err="1"/>
                        <a:t>dm</a:t>
                      </a:r>
                      <a:endParaRPr lang="en-ZA" altLang="en-US" sz="1500" dirty="0"/>
                    </a:p>
                  </a:txBody>
                  <a:tcPr marL="74889" marR="74889" marT="37445" marB="37445">
                    <a:solidFill>
                      <a:srgbClr val="64AFA8"/>
                    </a:solidFill>
                  </a:tcPr>
                </a:tc>
                <a:tc>
                  <a:txBody>
                    <a:bodyPr/>
                    <a:lstStyle/>
                    <a:p>
                      <a:pPr algn="ctr">
                        <a:buNone/>
                      </a:pPr>
                      <a:r>
                        <a:rPr lang="en-ZA" altLang="en-US" sz="1500" dirty="0"/>
                        <a:t>cm</a:t>
                      </a:r>
                    </a:p>
                  </a:txBody>
                  <a:tcPr marL="74889" marR="74889" marT="37445" marB="37445">
                    <a:solidFill>
                      <a:srgbClr val="64AFA8"/>
                    </a:solidFill>
                  </a:tcPr>
                </a:tc>
                <a:tc>
                  <a:txBody>
                    <a:bodyPr/>
                    <a:lstStyle/>
                    <a:p>
                      <a:pPr algn="ctr">
                        <a:buNone/>
                      </a:pPr>
                      <a:r>
                        <a:rPr lang="en-ZA" altLang="en-US" sz="1500" dirty="0"/>
                        <a:t>mm</a:t>
                      </a:r>
                    </a:p>
                  </a:txBody>
                  <a:tcPr marL="74889" marR="74889" marT="37445" marB="37445">
                    <a:solidFill>
                      <a:srgbClr val="64AFA8"/>
                    </a:solidFill>
                  </a:tcPr>
                </a:tc>
              </a:tr>
              <a:tr h="312039">
                <a:tc>
                  <a:txBody>
                    <a:bodyPr/>
                    <a:lstStyle/>
                    <a:p>
                      <a:pPr>
                        <a:buNone/>
                      </a:pPr>
                      <a:endParaRPr lang="en-US" sz="1500"/>
                    </a:p>
                  </a:txBody>
                  <a:tcPr marL="74889" marR="74889" marT="37445" marB="37445">
                    <a:solidFill>
                      <a:srgbClr val="B4DB6F"/>
                    </a:solidFill>
                  </a:tcPr>
                </a:tc>
                <a:tc>
                  <a:txBody>
                    <a:bodyPr/>
                    <a:lstStyle/>
                    <a:p>
                      <a:pPr>
                        <a:buNone/>
                      </a:pPr>
                      <a:endParaRPr lang="en-US" sz="1500"/>
                    </a:p>
                  </a:txBody>
                  <a:tcPr marL="74889" marR="74889" marT="37445" marB="37445">
                    <a:solidFill>
                      <a:srgbClr val="B4DB6F"/>
                    </a:solidFill>
                  </a:tcPr>
                </a:tc>
                <a:tc>
                  <a:txBody>
                    <a:bodyPr/>
                    <a:lstStyle/>
                    <a:p>
                      <a:pPr>
                        <a:buNone/>
                      </a:pPr>
                      <a:endParaRPr lang="en-US" sz="1500"/>
                    </a:p>
                  </a:txBody>
                  <a:tcPr marL="74889" marR="74889" marT="37445" marB="37445">
                    <a:solidFill>
                      <a:srgbClr val="B4DB6F"/>
                    </a:solidFill>
                  </a:tcPr>
                </a:tc>
                <a:tc>
                  <a:txBody>
                    <a:bodyPr/>
                    <a:lstStyle/>
                    <a:p>
                      <a:pPr>
                        <a:buNone/>
                      </a:pPr>
                      <a:endParaRPr lang="en-US" sz="1500"/>
                    </a:p>
                  </a:txBody>
                  <a:tcPr marL="74889" marR="74889" marT="37445" marB="37445">
                    <a:solidFill>
                      <a:srgbClr val="B4DB6F"/>
                    </a:solidFill>
                  </a:tcPr>
                </a:tc>
                <a:tc>
                  <a:txBody>
                    <a:bodyPr/>
                    <a:lstStyle/>
                    <a:p>
                      <a:pPr>
                        <a:buNone/>
                      </a:pPr>
                      <a:endParaRPr lang="en-US" sz="1500" dirty="0"/>
                    </a:p>
                  </a:txBody>
                  <a:tcPr marL="74889" marR="74889" marT="37445" marB="37445">
                    <a:solidFill>
                      <a:srgbClr val="B4DB6F"/>
                    </a:solidFill>
                  </a:tcPr>
                </a:tc>
                <a:tc>
                  <a:txBody>
                    <a:bodyPr/>
                    <a:lstStyle/>
                    <a:p>
                      <a:pPr>
                        <a:buNone/>
                      </a:pPr>
                      <a:endParaRPr lang="en-US" sz="1500" dirty="0"/>
                    </a:p>
                  </a:txBody>
                  <a:tcPr marL="74889" marR="74889" marT="37445" marB="37445">
                    <a:solidFill>
                      <a:srgbClr val="B4DB6F"/>
                    </a:solidFill>
                  </a:tcPr>
                </a:tc>
                <a:tc>
                  <a:txBody>
                    <a:bodyPr/>
                    <a:lstStyle/>
                    <a:p>
                      <a:pPr>
                        <a:buNone/>
                      </a:pPr>
                      <a:endParaRPr lang="en-US" sz="1500" dirty="0"/>
                    </a:p>
                  </a:txBody>
                  <a:tcPr marL="74889" marR="74889" marT="37445" marB="37445">
                    <a:solidFill>
                      <a:srgbClr val="B4DB6F"/>
                    </a:solidFill>
                  </a:tcPr>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697</Words>
  <Application>Microsoft Office PowerPoint</Application>
  <PresentationFormat>On-screen Show (4:3)</PresentationFormat>
  <Paragraphs>227</Paragraphs>
  <Slides>26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Presentation2</vt:lpstr>
      <vt:lpstr>Mathematical Literacy</vt:lpstr>
      <vt:lpstr>Measurement and time conversions</vt:lpstr>
      <vt:lpstr>Overview</vt:lpstr>
      <vt:lpstr>Time notation</vt:lpstr>
      <vt:lpstr>Time notation</vt:lpstr>
      <vt:lpstr>Example 3.1 page 49</vt:lpstr>
      <vt:lpstr>PowerPoint Presentation</vt:lpstr>
      <vt:lpstr>Conversions with a calculator</vt:lpstr>
      <vt:lpstr>Metric System</vt:lpstr>
      <vt:lpstr>Conversions on a calculator Unit 3.2</vt:lpstr>
      <vt:lpstr>Metric System</vt:lpstr>
      <vt:lpstr>Metric System</vt:lpstr>
      <vt:lpstr>PowerPoint Presentation</vt:lpstr>
      <vt:lpstr>Time calculations </vt:lpstr>
      <vt:lpstr>Example 3.4 page 53 Unit 3.3</vt:lpstr>
      <vt:lpstr>PowerPoint Presentation</vt:lpstr>
      <vt:lpstr>Time calculations</vt:lpstr>
      <vt:lpstr>Time calculations</vt:lpstr>
      <vt:lpstr>Case Study: Planning Study Time Unit 3.3</vt:lpstr>
      <vt:lpstr>PowerPoint Presentation</vt:lpstr>
      <vt:lpstr>Timetables</vt:lpstr>
      <vt:lpstr>Timetables</vt:lpstr>
      <vt:lpstr>Timetables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478</cp:revision>
  <dcterms:created xsi:type="dcterms:W3CDTF">2017-08-15T07:49:00Z</dcterms:created>
  <dcterms:modified xsi:type="dcterms:W3CDTF">2017-12-01T07:33:25Z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