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86" r:id="rId5"/>
    <p:sldId id="287" r:id="rId6"/>
    <p:sldId id="316" r:id="rId7"/>
    <p:sldId id="288" r:id="rId8"/>
    <p:sldId id="289" r:id="rId9"/>
    <p:sldId id="325" r:id="rId10"/>
    <p:sldId id="291" r:id="rId11"/>
    <p:sldId id="293" r:id="rId12"/>
    <p:sldId id="317" r:id="rId13"/>
    <p:sldId id="294" r:id="rId14"/>
    <p:sldId id="295" r:id="rId15"/>
    <p:sldId id="297" r:id="rId16"/>
    <p:sldId id="296" r:id="rId17"/>
    <p:sldId id="298" r:id="rId18"/>
    <p:sldId id="318" r:id="rId19"/>
    <p:sldId id="301" r:id="rId20"/>
    <p:sldId id="302" r:id="rId21"/>
    <p:sldId id="303" r:id="rId22"/>
    <p:sldId id="326" r:id="rId23"/>
    <p:sldId id="319" r:id="rId24"/>
    <p:sldId id="320" r:id="rId25"/>
    <p:sldId id="321" r:id="rId26"/>
    <p:sldId id="308" r:id="rId27"/>
    <p:sldId id="327" r:id="rId28"/>
    <p:sldId id="310" r:id="rId29"/>
    <p:sldId id="311" r:id="rId30"/>
    <p:sldId id="322" r:id="rId31"/>
    <p:sldId id="323" r:id="rId32"/>
    <p:sldId id="324" r:id="rId33"/>
    <p:sldId id="315" r:id="rId34"/>
    <p:sldId id="285" r:id="rId35"/>
    <p:sldId id="32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6">
          <p15:clr>
            <a:srgbClr val="A4A3A4"/>
          </p15:clr>
        </p15:guide>
        <p15:guide id="2" pos="2671">
          <p15:clr>
            <a:srgbClr val="A4A3A4"/>
          </p15:clr>
        </p15:guide>
        <p15:guide id="3" orient="horz" pos="3793">
          <p15:clr>
            <a:srgbClr val="A4A3A4"/>
          </p15:clr>
        </p15:guide>
        <p15:guide id="4" pos="1349">
          <p15:clr>
            <a:srgbClr val="A4A3A4"/>
          </p15:clr>
        </p15:guide>
        <p15:guide id="5" orient="horz" pos="930">
          <p15:clr>
            <a:srgbClr val="A4A3A4"/>
          </p15:clr>
        </p15:guide>
        <p15:guide id="6" orient="horz" pos="26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FD9DA"/>
    <a:srgbClr val="D8E8B1"/>
    <a:srgbClr val="9CD043"/>
    <a:srgbClr val="D9E8B0"/>
    <a:srgbClr val="9ED8DA"/>
    <a:srgbClr val="0D9293"/>
    <a:srgbClr val="9CCB45"/>
    <a:srgbClr val="BFBEBE"/>
    <a:srgbClr val="008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1" autoAdjust="0"/>
    <p:restoredTop sz="94660"/>
  </p:normalViewPr>
  <p:slideViewPr>
    <p:cSldViewPr snapToGrid="0">
      <p:cViewPr varScale="1">
        <p:scale>
          <a:sx n="71" d="100"/>
          <a:sy n="71" d="100"/>
        </p:scale>
        <p:origin x="1320" y="54"/>
      </p:cViewPr>
      <p:guideLst>
        <p:guide orient="horz" pos="3006"/>
        <p:guide pos="2671"/>
        <p:guide orient="horz" pos="3793"/>
        <p:guide pos="1349"/>
        <p:guide orient="horz" pos="930"/>
        <p:guide orient="horz" pos="2645"/>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4"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 Placeholder 5"/>
          <p:cNvSpPr>
            <a:spLocks noGrp="1"/>
          </p:cNvSpPr>
          <p:nvPr>
            <p:ph type="body" sz="quarter" idx="10" hasCustomPrompt="1"/>
          </p:nvPr>
        </p:nvSpPr>
        <p:spPr>
          <a:xfrm>
            <a:off x="399289" y="987108"/>
            <a:ext cx="7905751" cy="301871"/>
          </a:xfrm>
          <a:prstGeom prst="rect">
            <a:avLst/>
          </a:prstGeom>
        </p:spPr>
        <p:txBody>
          <a:bodyPr/>
          <a:lstStyle>
            <a:lvl1pPr marL="0" indent="0">
              <a:buNone/>
              <a:defRPr sz="1800" b="1"/>
            </a:lvl1pPr>
          </a:lstStyle>
          <a:p>
            <a:r>
              <a:rPr lang="en-ZA" sz="1800" dirty="0" smtClean="0">
                <a:solidFill>
                  <a:schemeClr val="bg2">
                    <a:lumMod val="75000"/>
                  </a:schemeClr>
                </a:solidFill>
              </a:rPr>
              <a:t>Unit</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5130332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6546" r="13299"/>
          <a:stretch>
            <a:fillRect/>
          </a:stretch>
        </p:blipFill>
        <p:spPr>
          <a:xfrm>
            <a:off x="8419326" y="5635967"/>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8.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7.wmf"/><Relationship Id="rId4" Type="http://schemas.openxmlformats.org/officeDocument/2006/relationships/oleObject" Target="../embeddings/oleObject2.bin"/></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7.wmf"/><Relationship Id="rId12"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23.png"/><Relationship Id="rId5" Type="http://schemas.openxmlformats.org/officeDocument/2006/relationships/image" Target="../media/image19.wmf"/><Relationship Id="rId10" Type="http://schemas.openxmlformats.org/officeDocument/2006/relationships/image" Target="../media/image22.png"/><Relationship Id="rId4" Type="http://schemas.openxmlformats.org/officeDocument/2006/relationships/oleObject" Target="../embeddings/oleObject4.bin"/><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1.png"/><Relationship Id="rId5" Type="http://schemas.openxmlformats.org/officeDocument/2006/relationships/image" Target="../media/image18.wmf"/><Relationship Id="rId4" Type="http://schemas.openxmlformats.org/officeDocument/2006/relationships/oleObject" Target="../embeddings/oleObject6.bin"/><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image" Target="../media/image27.wmf"/><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oleObject" Target="../embeddings/oleObject10.bin"/><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5.png"/><Relationship Id="rId5" Type="http://schemas.openxmlformats.org/officeDocument/2006/relationships/image" Target="../media/image20.png"/><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4.wmf"/><Relationship Id="rId3" Type="http://schemas.openxmlformats.org/officeDocument/2006/relationships/image" Target="../media/image11.png"/><Relationship Id="rId7" Type="http://schemas.openxmlformats.org/officeDocument/2006/relationships/image" Target="../media/image35.png"/><Relationship Id="rId12"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2.wmf"/><Relationship Id="rId11" Type="http://schemas.openxmlformats.org/officeDocument/2006/relationships/image" Target="../media/image33.wmf"/><Relationship Id="rId5" Type="http://schemas.openxmlformats.org/officeDocument/2006/relationships/oleObject" Target="../embeddings/oleObject11.bin"/><Relationship Id="rId10" Type="http://schemas.openxmlformats.org/officeDocument/2006/relationships/oleObject" Target="../embeddings/oleObject12.bin"/><Relationship Id="rId4" Type="http://schemas.openxmlformats.org/officeDocument/2006/relationships/image" Target="../media/image12.png"/><Relationship Id="rId9" Type="http://schemas.openxmlformats.org/officeDocument/2006/relationships/image" Target="../media/image23.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39.wmf"/><Relationship Id="rId3" Type="http://schemas.openxmlformats.org/officeDocument/2006/relationships/image" Target="../media/image30.png"/><Relationship Id="rId7" Type="http://schemas.openxmlformats.org/officeDocument/2006/relationships/image" Target="../media/image36.wmf"/><Relationship Id="rId12" Type="http://schemas.openxmlformats.org/officeDocument/2006/relationships/oleObject" Target="../embeddings/oleObject17.bin"/><Relationship Id="rId17" Type="http://schemas.openxmlformats.org/officeDocument/2006/relationships/image" Target="../media/image41.png"/><Relationship Id="rId2" Type="http://schemas.openxmlformats.org/officeDocument/2006/relationships/slideLayout" Target="../slideLayouts/slideLayout6.xml"/><Relationship Id="rId16" Type="http://schemas.openxmlformats.org/officeDocument/2006/relationships/image" Target="../media/image40.png"/><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38.wmf"/><Relationship Id="rId5" Type="http://schemas.openxmlformats.org/officeDocument/2006/relationships/image" Target="../media/image12.png"/><Relationship Id="rId15" Type="http://schemas.openxmlformats.org/officeDocument/2006/relationships/image" Target="../media/image23.png"/><Relationship Id="rId10" Type="http://schemas.openxmlformats.org/officeDocument/2006/relationships/oleObject" Target="../embeddings/oleObject16.bin"/><Relationship Id="rId4" Type="http://schemas.openxmlformats.org/officeDocument/2006/relationships/image" Target="../media/image11.png"/><Relationship Id="rId9" Type="http://schemas.openxmlformats.org/officeDocument/2006/relationships/image" Target="../media/image37.wmf"/><Relationship Id="rId1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43.wmf"/><Relationship Id="rId5" Type="http://schemas.openxmlformats.org/officeDocument/2006/relationships/oleObject" Target="../embeddings/oleObject19.bin"/><Relationship Id="rId10" Type="http://schemas.openxmlformats.org/officeDocument/2006/relationships/image" Target="../media/image23.png"/><Relationship Id="rId4" Type="http://schemas.openxmlformats.org/officeDocument/2006/relationships/image" Target="../media/image42.wmf"/><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46.wmf"/><Relationship Id="rId5" Type="http://schemas.openxmlformats.org/officeDocument/2006/relationships/oleObject" Target="../embeddings/oleObject22.bin"/><Relationship Id="rId4" Type="http://schemas.openxmlformats.org/officeDocument/2006/relationships/image" Target="../media/image45.wm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47.wmf"/><Relationship Id="rId4"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image" Target="../media/image12.png"/><Relationship Id="rId7" Type="http://schemas.openxmlformats.org/officeDocument/2006/relationships/image" Target="../media/image49.wmf"/><Relationship Id="rId12"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oleObject" Target="../embeddings/oleObject25.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27.bin"/><Relationship Id="rId4" Type="http://schemas.openxmlformats.org/officeDocument/2006/relationships/oleObject" Target="../embeddings/oleObject24.bin"/><Relationship Id="rId9" Type="http://schemas.openxmlformats.org/officeDocument/2006/relationships/image" Target="../media/image50.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image" Target="../media/image12.png"/><Relationship Id="rId7" Type="http://schemas.openxmlformats.org/officeDocument/2006/relationships/image" Target="../media/image54.wmf"/><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oleObject" Target="../embeddings/oleObject29.bin"/><Relationship Id="rId5" Type="http://schemas.openxmlformats.org/officeDocument/2006/relationships/image" Target="../media/image53.wmf"/><Relationship Id="rId4" Type="http://schemas.openxmlformats.org/officeDocument/2006/relationships/oleObject" Target="../embeddings/oleObject28.bin"/><Relationship Id="rId9" Type="http://schemas.openxmlformats.org/officeDocument/2006/relationships/image" Target="../media/image5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2.5 page 30</a:t>
            </a:r>
            <a:endParaRPr lang="en-ZA" dirty="0"/>
          </a:p>
        </p:txBody>
      </p:sp>
      <p:sp>
        <p:nvSpPr>
          <p:cNvPr id="10" name="Rectangle 9"/>
          <p:cNvSpPr/>
          <p:nvPr/>
        </p:nvSpPr>
        <p:spPr>
          <a:xfrm>
            <a:off x="863600" y="1350365"/>
            <a:ext cx="7200900" cy="3410548"/>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Rectangle 10"/>
          <p:cNvSpPr/>
          <p:nvPr/>
        </p:nvSpPr>
        <p:spPr>
          <a:xfrm>
            <a:off x="352501" y="151277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1722731"/>
            <a:ext cx="977166" cy="1010861"/>
          </a:xfrm>
          <a:prstGeom prst="rect">
            <a:avLst/>
          </a:prstGeom>
        </p:spPr>
      </p:pic>
      <p:sp>
        <p:nvSpPr>
          <p:cNvPr id="14" name="Content Placeholder 2"/>
          <p:cNvSpPr>
            <a:spLocks noGrp="1"/>
          </p:cNvSpPr>
          <p:nvPr>
            <p:ph idx="1"/>
          </p:nvPr>
        </p:nvSpPr>
        <p:spPr>
          <a:xfrm>
            <a:off x="2059438" y="1722731"/>
            <a:ext cx="5764716" cy="3812987"/>
          </a:xfrm>
        </p:spPr>
        <p:txBody>
          <a:bodyPr/>
          <a:lstStyle/>
          <a:p>
            <a:pPr marL="266700" indent="-266700">
              <a:buNone/>
            </a:pPr>
            <a:r>
              <a:rPr lang="en-ZA" altLang="en-US" sz="2000" b="1" dirty="0" smtClean="0"/>
              <a:t>1. Show </a:t>
            </a:r>
            <a:r>
              <a:rPr lang="en-ZA" altLang="en-US" sz="2000" b="1" dirty="0"/>
              <a:t>the key sequences and then give the </a:t>
            </a:r>
            <a:r>
              <a:rPr lang="en-ZA" altLang="en-US" sz="2000" b="1" dirty="0" smtClean="0"/>
              <a:t> answers </a:t>
            </a:r>
            <a:r>
              <a:rPr lang="en-ZA" altLang="en-US" sz="2000" b="1" dirty="0"/>
              <a:t>to: </a:t>
            </a:r>
            <a:endParaRPr lang="en-ZA" altLang="en-US" sz="2000" b="1" dirty="0" smtClean="0"/>
          </a:p>
          <a:p>
            <a:pPr marL="0" indent="0">
              <a:buNone/>
            </a:pPr>
            <a:endParaRPr lang="en-ZA" altLang="en-US" sz="2000" b="1" dirty="0"/>
          </a:p>
          <a:p>
            <a:pPr marL="457200" lvl="1" indent="0">
              <a:buNone/>
            </a:pPr>
            <a:r>
              <a:rPr lang="en-ZA" altLang="en-US" sz="2000" b="1" dirty="0"/>
              <a:t>a) </a:t>
            </a:r>
          </a:p>
          <a:p>
            <a:pPr marL="457200" lvl="1" indent="0">
              <a:buNone/>
            </a:pPr>
            <a:endParaRPr lang="en-ZA" altLang="en-US" sz="2000" b="1" dirty="0"/>
          </a:p>
          <a:p>
            <a:pPr marL="457200" lvl="1" indent="0">
              <a:buNone/>
            </a:pPr>
            <a:endParaRPr lang="en-ZA" altLang="en-US" sz="2000" b="1" dirty="0"/>
          </a:p>
          <a:p>
            <a:pPr marL="457200" lvl="1" indent="0">
              <a:buNone/>
            </a:pPr>
            <a:r>
              <a:rPr lang="en-ZA" altLang="en-US" sz="2000" b="1" dirty="0"/>
              <a:t>b) </a:t>
            </a:r>
          </a:p>
          <a:p>
            <a:endParaRPr lang="en-ZA" sz="2000" b="1" dirty="0"/>
          </a:p>
        </p:txBody>
      </p:sp>
      <p:graphicFrame>
        <p:nvGraphicFramePr>
          <p:cNvPr id="16" name="Object 15"/>
          <p:cNvGraphicFramePr/>
          <p:nvPr/>
        </p:nvGraphicFramePr>
        <p:xfrm>
          <a:off x="3030646" y="2541503"/>
          <a:ext cx="1960208" cy="775895"/>
        </p:xfrm>
        <a:graphic>
          <a:graphicData uri="http://schemas.openxmlformats.org/presentationml/2006/ole">
            <mc:AlternateContent xmlns:mc="http://schemas.openxmlformats.org/markup-compatibility/2006">
              <mc:Choice xmlns:v="urn:schemas-microsoft-com:vml" Requires="v">
                <p:oleObj spid="_x0000_s2328" name="Equation" r:id="rId4" imgW="3244850" imgH="1243330" progId="Equation.DSMT4">
                  <p:embed/>
                </p:oleObj>
              </mc:Choice>
              <mc:Fallback>
                <p:oleObj name="Equation" r:id="rId4" imgW="3244850" imgH="1243330" progId="Equation.DSMT4">
                  <p:embed/>
                  <p:pic>
                    <p:nvPicPr>
                      <p:cNvPr id="0" name="Object 6"/>
                      <p:cNvPicPr/>
                      <p:nvPr/>
                    </p:nvPicPr>
                    <p:blipFill>
                      <a:blip r:embed="rId5"/>
                      <a:stretch>
                        <a:fillRect/>
                      </a:stretch>
                    </p:blipFill>
                    <p:spPr>
                      <a:xfrm>
                        <a:off x="3030646" y="2541503"/>
                        <a:ext cx="1960208" cy="775895"/>
                      </a:xfrm>
                      <a:prstGeom prst="rect">
                        <a:avLst/>
                      </a:prstGeom>
                    </p:spPr>
                  </p:pic>
                </p:oleObj>
              </mc:Fallback>
            </mc:AlternateContent>
          </a:graphicData>
        </a:graphic>
      </p:graphicFrame>
      <p:graphicFrame>
        <p:nvGraphicFramePr>
          <p:cNvPr id="17" name="Object 16"/>
          <p:cNvGraphicFramePr/>
          <p:nvPr/>
        </p:nvGraphicFramePr>
        <p:xfrm>
          <a:off x="3009039" y="3762715"/>
          <a:ext cx="3528973" cy="390909"/>
        </p:xfrm>
        <a:graphic>
          <a:graphicData uri="http://schemas.openxmlformats.org/presentationml/2006/ole">
            <mc:AlternateContent xmlns:mc="http://schemas.openxmlformats.org/markup-compatibility/2006">
              <mc:Choice xmlns:v="urn:schemas-microsoft-com:vml" Requires="v">
                <p:oleObj spid="_x0000_s2329" r:id="rId6" imgW="3634105" imgH="577215" progId="Equation.KSEE3">
                  <p:embed/>
                </p:oleObj>
              </mc:Choice>
              <mc:Fallback>
                <p:oleObj r:id="rId6" imgW="3634105" imgH="577215" progId="Equation.KSEE3">
                  <p:embed/>
                  <p:pic>
                    <p:nvPicPr>
                      <p:cNvPr id="0" name="Object 7"/>
                      <p:cNvPicPr/>
                      <p:nvPr/>
                    </p:nvPicPr>
                    <p:blipFill>
                      <a:blip r:embed="rId7"/>
                      <a:stretch>
                        <a:fillRect/>
                      </a:stretch>
                    </p:blipFill>
                    <p:spPr>
                      <a:xfrm>
                        <a:off x="3009039" y="3762715"/>
                        <a:ext cx="3528973" cy="390909"/>
                      </a:xfrm>
                      <a:prstGeom prst="rect">
                        <a:avLst/>
                      </a:prstGeom>
                    </p:spPr>
                  </p:pic>
                </p:oleObj>
              </mc:Fallback>
            </mc:AlternateContent>
          </a:graphicData>
        </a:graphic>
      </p:graphicFrame>
      <p:sp>
        <p:nvSpPr>
          <p:cNvPr id="3" name="Text Placeholder 2"/>
          <p:cNvSpPr>
            <a:spLocks noGrp="1"/>
          </p:cNvSpPr>
          <p:nvPr>
            <p:ph type="body" sz="quarter" idx="10"/>
          </p:nvPr>
        </p:nvSpPr>
        <p:spPr/>
        <p:txBody>
          <a:bodyPr/>
          <a:lstStyle/>
          <a:p>
            <a:r>
              <a:rPr lang="en-ZA" dirty="0">
                <a:solidFill>
                  <a:schemeClr val="bg1">
                    <a:lumMod val="65000"/>
                  </a:schemeClr>
                </a:solidFill>
              </a:rPr>
              <a:t>Unit 2.1</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2.5 page </a:t>
            </a:r>
            <a:r>
              <a:rPr lang="en-ZA" altLang="en-US" dirty="0" smtClean="0"/>
              <a:t>30</a:t>
            </a:r>
            <a:endParaRPr lang="en-ZA" dirty="0"/>
          </a:p>
        </p:txBody>
      </p:sp>
      <p:sp>
        <p:nvSpPr>
          <p:cNvPr id="33" name="Rectangle 32"/>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34" name="Group 33"/>
          <p:cNvGrpSpPr/>
          <p:nvPr/>
        </p:nvGrpSpPr>
        <p:grpSpPr>
          <a:xfrm>
            <a:off x="352501" y="1521403"/>
            <a:ext cx="1525437" cy="1416679"/>
            <a:chOff x="352501" y="1521403"/>
            <a:chExt cx="1525437" cy="1416679"/>
          </a:xfrm>
        </p:grpSpPr>
        <p:sp>
          <p:nvSpPr>
            <p:cNvPr id="35" name="Rectangle 3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39" name="TextBox 38"/>
          <p:cNvSpPr txBox="1"/>
          <p:nvPr/>
        </p:nvSpPr>
        <p:spPr>
          <a:xfrm>
            <a:off x="2042355" y="1869777"/>
            <a:ext cx="6315437" cy="3785652"/>
          </a:xfrm>
          <a:prstGeom prst="rect">
            <a:avLst/>
          </a:prstGeom>
          <a:noFill/>
        </p:spPr>
        <p:txBody>
          <a:bodyPr wrap="square" rtlCol="0">
            <a:spAutoFit/>
          </a:bodyPr>
          <a:lstStyle/>
          <a:p>
            <a:r>
              <a:rPr lang="en-ZA" altLang="en-US" sz="2000" dirty="0" smtClean="0"/>
              <a:t>1a</a:t>
            </a:r>
            <a:r>
              <a:rPr lang="en-ZA" altLang="en-US" sz="2000" dirty="0"/>
              <a:t>) 			</a:t>
            </a:r>
          </a:p>
          <a:p>
            <a:endParaRPr lang="en-ZA" altLang="en-US" sz="2000" dirty="0" smtClean="0"/>
          </a:p>
          <a:p>
            <a:endParaRPr lang="en-ZA" altLang="en-US" sz="2000" dirty="0"/>
          </a:p>
          <a:p>
            <a:r>
              <a:rPr lang="en-ZA" altLang="en-US" sz="2000" dirty="0"/>
              <a:t>                     	 </a:t>
            </a:r>
            <a:r>
              <a:rPr lang="en-ZA" altLang="en-US" sz="2000" dirty="0" smtClean="0"/>
              <a:t>            </a:t>
            </a:r>
            <a:r>
              <a:rPr lang="en-ZA" altLang="en-US" sz="2000" dirty="0" smtClean="0">
                <a:sym typeface="+mn-ea"/>
              </a:rPr>
              <a:t>means </a:t>
            </a:r>
            <a:r>
              <a:rPr lang="en-ZA" altLang="en-US" sz="2000" dirty="0">
                <a:sym typeface="+mn-ea"/>
              </a:rPr>
              <a:t>(100 - 17) divided by 5.</a:t>
            </a:r>
            <a:r>
              <a:rPr lang="en-ZA" altLang="en-US" sz="2000" dirty="0"/>
              <a:t> </a:t>
            </a:r>
          </a:p>
          <a:p>
            <a:endParaRPr lang="en-ZA" altLang="en-US" sz="2000" dirty="0" smtClean="0"/>
          </a:p>
          <a:p>
            <a:endParaRPr lang="en-ZA" altLang="en-US" sz="2000" dirty="0" smtClean="0"/>
          </a:p>
          <a:p>
            <a:r>
              <a:rPr lang="en-ZA" altLang="en-US" sz="2000" dirty="0" smtClean="0"/>
              <a:t>Key </a:t>
            </a:r>
            <a:r>
              <a:rPr lang="en-ZA" altLang="en-US" sz="2000" dirty="0"/>
              <a:t>sequence: </a:t>
            </a:r>
          </a:p>
          <a:p>
            <a:endParaRPr lang="en-ZA" altLang="en-US" sz="2000" dirty="0"/>
          </a:p>
          <a:p>
            <a:endParaRPr lang="en-ZA" altLang="en-US" sz="2000" dirty="0"/>
          </a:p>
          <a:p>
            <a:endParaRPr lang="en-ZA" altLang="en-US" sz="2000" dirty="0" smtClean="0"/>
          </a:p>
          <a:p>
            <a:endParaRPr lang="en-ZA" altLang="en-US" sz="2000" dirty="0"/>
          </a:p>
          <a:p>
            <a:r>
              <a:rPr lang="en-ZA" altLang="en-US" sz="2000" b="1" dirty="0">
                <a:sym typeface="+mn-ea"/>
              </a:rPr>
              <a:t>Display: 316,6</a:t>
            </a:r>
            <a:endParaRPr lang="en-ZA" altLang="en-US" sz="2000" b="1" dirty="0"/>
          </a:p>
        </p:txBody>
      </p:sp>
      <p:graphicFrame>
        <p:nvGraphicFramePr>
          <p:cNvPr id="40" name="Object 39"/>
          <p:cNvGraphicFramePr/>
          <p:nvPr/>
        </p:nvGraphicFramePr>
        <p:xfrm>
          <a:off x="3058641" y="2645929"/>
          <a:ext cx="1596993" cy="728725"/>
        </p:xfrm>
        <a:graphic>
          <a:graphicData uri="http://schemas.openxmlformats.org/presentationml/2006/ole">
            <mc:AlternateContent xmlns:mc="http://schemas.openxmlformats.org/markup-compatibility/2006">
              <mc:Choice xmlns:v="urn:schemas-microsoft-com:vml" Requires="v">
                <p:oleObj spid="_x0000_s5388" name="Equation" r:id="rId4" imgW="13411200" imgH="9448800" progId="Equation.3">
                  <p:embed/>
                </p:oleObj>
              </mc:Choice>
              <mc:Fallback>
                <p:oleObj name="Equation" r:id="rId4" imgW="13411200" imgH="9448800" progId="Equation.3">
                  <p:embed/>
                  <p:pic>
                    <p:nvPicPr>
                      <p:cNvPr id="0" name="Object 15"/>
                      <p:cNvPicPr/>
                      <p:nvPr/>
                    </p:nvPicPr>
                    <p:blipFill>
                      <a:blip r:embed="rId5"/>
                      <a:stretch>
                        <a:fillRect/>
                      </a:stretch>
                    </p:blipFill>
                    <p:spPr>
                      <a:xfrm>
                        <a:off x="3058641" y="2645929"/>
                        <a:ext cx="1596993" cy="728725"/>
                      </a:xfrm>
                      <a:prstGeom prst="rect">
                        <a:avLst/>
                      </a:prstGeom>
                    </p:spPr>
                  </p:pic>
                </p:oleObj>
              </mc:Fallback>
            </mc:AlternateContent>
          </a:graphicData>
        </a:graphic>
      </p:graphicFrame>
      <p:graphicFrame>
        <p:nvGraphicFramePr>
          <p:cNvPr id="41" name="Object 40"/>
          <p:cNvGraphicFramePr/>
          <p:nvPr/>
        </p:nvGraphicFramePr>
        <p:xfrm>
          <a:off x="2534516" y="1769692"/>
          <a:ext cx="1835150" cy="720725"/>
        </p:xfrm>
        <a:graphic>
          <a:graphicData uri="http://schemas.openxmlformats.org/presentationml/2006/ole">
            <mc:AlternateContent xmlns:mc="http://schemas.openxmlformats.org/markup-compatibility/2006">
              <mc:Choice xmlns:v="urn:schemas-microsoft-com:vml" Requires="v">
                <p:oleObj spid="_x0000_s5389" name="Equation" r:id="rId6" imgW="3244850" imgH="1243330" progId="Equation.3">
                  <p:embed/>
                </p:oleObj>
              </mc:Choice>
              <mc:Fallback>
                <p:oleObj name="Equation" r:id="rId6" imgW="3244850" imgH="1243330" progId="Equation.3">
                  <p:embed/>
                  <p:pic>
                    <p:nvPicPr>
                      <p:cNvPr id="0" name="Object 16"/>
                      <p:cNvPicPr/>
                      <p:nvPr/>
                    </p:nvPicPr>
                    <p:blipFill>
                      <a:blip r:embed="rId7"/>
                      <a:stretch>
                        <a:fillRect/>
                      </a:stretch>
                    </p:blipFill>
                    <p:spPr>
                      <a:xfrm>
                        <a:off x="2534516" y="1769692"/>
                        <a:ext cx="1835150" cy="720725"/>
                      </a:xfrm>
                      <a:prstGeom prst="rect">
                        <a:avLst/>
                      </a:prstGeom>
                    </p:spPr>
                  </p:pic>
                </p:oleObj>
              </mc:Fallback>
            </mc:AlternateContent>
          </a:graphicData>
        </a:graphic>
      </p:graphicFrame>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6974" y="4650429"/>
            <a:ext cx="832385" cy="367189"/>
          </a:xfrm>
          <a:prstGeom prst="rect">
            <a:avLst/>
          </a:prstGeom>
        </p:spPr>
      </p:pic>
      <p:grpSp>
        <p:nvGrpSpPr>
          <p:cNvPr id="43" name="Group 42"/>
          <p:cNvGrpSpPr/>
          <p:nvPr/>
        </p:nvGrpSpPr>
        <p:grpSpPr>
          <a:xfrm>
            <a:off x="3876974" y="3699035"/>
            <a:ext cx="1093610" cy="430887"/>
            <a:chOff x="2526733" y="3753381"/>
            <a:chExt cx="1093610" cy="430887"/>
          </a:xfrm>
        </p:grpSpPr>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7893" y="3769187"/>
              <a:ext cx="522450" cy="373151"/>
            </a:xfrm>
            <a:prstGeom prst="rect">
              <a:avLst/>
            </a:prstGeom>
          </p:spPr>
        </p:pic>
        <p:sp>
          <p:nvSpPr>
            <p:cNvPr id="45" name="TextBox 44"/>
            <p:cNvSpPr txBox="1"/>
            <p:nvPr/>
          </p:nvSpPr>
          <p:spPr>
            <a:xfrm>
              <a:off x="2526733" y="3753381"/>
              <a:ext cx="612668" cy="430887"/>
            </a:xfrm>
            <a:prstGeom prst="rect">
              <a:avLst/>
            </a:prstGeom>
            <a:noFill/>
          </p:spPr>
          <p:txBody>
            <a:bodyPr wrap="none" rtlCol="0">
              <a:spAutoFit/>
            </a:bodyPr>
            <a:lstStyle/>
            <a:p>
              <a:r>
                <a:rPr lang="en-ZA" sz="2200" dirty="0" smtClean="0"/>
                <a:t>300</a:t>
              </a:r>
              <a:endParaRPr lang="en-ZA" sz="2200" dirty="0"/>
            </a:p>
          </p:txBody>
        </p:sp>
      </p:grpSp>
      <p:grpSp>
        <p:nvGrpSpPr>
          <p:cNvPr id="46" name="Group 45"/>
          <p:cNvGrpSpPr/>
          <p:nvPr/>
        </p:nvGrpSpPr>
        <p:grpSpPr>
          <a:xfrm>
            <a:off x="3876974" y="4152221"/>
            <a:ext cx="3339754" cy="430887"/>
            <a:chOff x="2526733" y="4206567"/>
            <a:chExt cx="3339754" cy="430887"/>
          </a:xfrm>
        </p:grpSpPr>
        <p:grpSp>
          <p:nvGrpSpPr>
            <p:cNvPr id="47" name="Group 46"/>
            <p:cNvGrpSpPr/>
            <p:nvPr/>
          </p:nvGrpSpPr>
          <p:grpSpPr>
            <a:xfrm>
              <a:off x="2526733" y="4206567"/>
              <a:ext cx="3339754" cy="430887"/>
              <a:chOff x="2526733" y="4206567"/>
              <a:chExt cx="3339754" cy="430887"/>
            </a:xfrm>
          </p:grpSpPr>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48466" y="4231729"/>
                <a:ext cx="410478" cy="388800"/>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77105" y="4227162"/>
                <a:ext cx="410478" cy="388800"/>
              </a:xfrm>
              <a:prstGeom prst="rect">
                <a:avLst/>
              </a:prstGeom>
            </p:spPr>
          </p:pic>
          <p:sp>
            <p:nvSpPr>
              <p:cNvPr id="51" name="TextBox 50"/>
              <p:cNvSpPr txBox="1"/>
              <p:nvPr/>
            </p:nvSpPr>
            <p:spPr>
              <a:xfrm>
                <a:off x="2526733" y="4206567"/>
                <a:ext cx="612668" cy="430887"/>
              </a:xfrm>
              <a:prstGeom prst="rect">
                <a:avLst/>
              </a:prstGeom>
              <a:noFill/>
            </p:spPr>
            <p:txBody>
              <a:bodyPr wrap="none" rtlCol="0">
                <a:spAutoFit/>
              </a:bodyPr>
              <a:lstStyle/>
              <a:p>
                <a:r>
                  <a:rPr lang="en-ZA" sz="2200" dirty="0"/>
                  <a:t>1</a:t>
                </a:r>
                <a:r>
                  <a:rPr lang="en-ZA" sz="2200" dirty="0" smtClean="0"/>
                  <a:t>00</a:t>
                </a:r>
                <a:endParaRPr lang="en-ZA" sz="2200" dirty="0"/>
              </a:p>
            </p:txBody>
          </p:sp>
          <p:sp>
            <p:nvSpPr>
              <p:cNvPr id="52" name="TextBox 51"/>
              <p:cNvSpPr txBox="1"/>
              <p:nvPr/>
            </p:nvSpPr>
            <p:spPr>
              <a:xfrm>
                <a:off x="3445347" y="4206567"/>
                <a:ext cx="470000" cy="430887"/>
              </a:xfrm>
              <a:prstGeom prst="rect">
                <a:avLst/>
              </a:prstGeom>
              <a:noFill/>
            </p:spPr>
            <p:txBody>
              <a:bodyPr wrap="none" rtlCol="0">
                <a:spAutoFit/>
              </a:bodyPr>
              <a:lstStyle/>
              <a:p>
                <a:r>
                  <a:rPr lang="en-ZA" sz="2200" dirty="0" smtClean="0"/>
                  <a:t>17</a:t>
                </a:r>
                <a:endParaRPr lang="en-ZA" sz="2200" dirty="0"/>
              </a:p>
            </p:txBody>
          </p:sp>
          <p:sp>
            <p:nvSpPr>
              <p:cNvPr id="53" name="TextBox 52"/>
              <p:cNvSpPr txBox="1"/>
              <p:nvPr/>
            </p:nvSpPr>
            <p:spPr>
              <a:xfrm>
                <a:off x="4668516" y="4206567"/>
                <a:ext cx="327334" cy="430887"/>
              </a:xfrm>
              <a:prstGeom prst="rect">
                <a:avLst/>
              </a:prstGeom>
              <a:noFill/>
            </p:spPr>
            <p:txBody>
              <a:bodyPr wrap="none" rtlCol="0">
                <a:spAutoFit/>
              </a:bodyPr>
              <a:lstStyle/>
              <a:p>
                <a:r>
                  <a:rPr lang="en-ZA" sz="2200" dirty="0"/>
                  <a:t>5</a:t>
                </a:r>
              </a:p>
            </p:txBody>
          </p:sp>
          <p:pic>
            <p:nvPicPr>
              <p:cNvPr id="54" name="Picture 5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44684" y="4229459"/>
                <a:ext cx="410478" cy="388800"/>
              </a:xfrm>
              <a:prstGeom prst="rect">
                <a:avLst/>
              </a:prstGeom>
            </p:spPr>
          </p:pic>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4037" y="4230071"/>
                <a:ext cx="522450" cy="373151"/>
              </a:xfrm>
              <a:prstGeom prst="rect">
                <a:avLst/>
              </a:prstGeom>
            </p:spPr>
          </p:pic>
        </p:grpSp>
        <p:pic>
          <p:nvPicPr>
            <p:cNvPr id="48" name="Picture 4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1725" y="4208920"/>
              <a:ext cx="407337" cy="385824"/>
            </a:xfrm>
            <a:prstGeom prst="rect">
              <a:avLst/>
            </a:prstGeom>
          </p:spPr>
        </p:pic>
      </p:grpSp>
      <p:pic>
        <p:nvPicPr>
          <p:cNvPr id="57" name="Picture 5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70974" y="2143499"/>
            <a:ext cx="2756432" cy="3257001"/>
          </a:xfrm>
          <a:prstGeom prst="rect">
            <a:avLst/>
          </a:prstGeom>
          <a:noFill/>
          <a:ln>
            <a:noFill/>
          </a:ln>
        </p:spPr>
      </p:pic>
      <p:sp>
        <p:nvSpPr>
          <p:cNvPr id="25" name="Text Placeholder 2"/>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anim calcmode="lin" valueType="num">
                                      <p:cBhvr>
                                        <p:cTn id="12" dur="1000" fill="hold"/>
                                        <p:tgtEl>
                                          <p:spTgt spid="34"/>
                                        </p:tgtEl>
                                        <p:attrNameLst>
                                          <p:attrName>ppt_x</p:attrName>
                                        </p:attrNameLst>
                                      </p:cBhvr>
                                      <p:tavLst>
                                        <p:tav tm="0">
                                          <p:val>
                                            <p:strVal val="#ppt_x"/>
                                          </p:val>
                                        </p:tav>
                                        <p:tav tm="100000">
                                          <p:val>
                                            <p:strVal val="#ppt_x"/>
                                          </p:val>
                                        </p:tav>
                                      </p:tavLst>
                                    </p:anim>
                                    <p:anim calcmode="lin" valueType="num">
                                      <p:cBhvr>
                                        <p:cTn id="13" dur="900" decel="100000" fill="hold"/>
                                        <p:tgtEl>
                                          <p:spTgt spid="3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0-#ppt_w/2"/>
                                          </p:val>
                                        </p:tav>
                                        <p:tav tm="100000">
                                          <p:val>
                                            <p:strVal val="#ppt_x"/>
                                          </p:val>
                                        </p:tav>
                                      </p:tavLst>
                                    </p:anim>
                                    <p:anim calcmode="lin" valueType="num">
                                      <p:cBhvr additive="base">
                                        <p:cTn id="1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9">
                                            <p:txEl>
                                              <p:pRg st="0" end="0"/>
                                            </p:txEl>
                                          </p:spTgt>
                                        </p:tgtEl>
                                        <p:attrNameLst>
                                          <p:attrName>style.visibility</p:attrName>
                                        </p:attrNameLst>
                                      </p:cBhvr>
                                      <p:to>
                                        <p:strVal val="visible"/>
                                      </p:to>
                                    </p:set>
                                    <p:animEffect transition="in" filter="fade">
                                      <p:cBhvr>
                                        <p:cTn id="23" dur="500"/>
                                        <p:tgtEl>
                                          <p:spTgt spid="3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txEl>
                                              <p:pRg st="3" end="3"/>
                                            </p:txEl>
                                          </p:spTgt>
                                        </p:tgtEl>
                                        <p:attrNameLst>
                                          <p:attrName>style.visibility</p:attrName>
                                        </p:attrNameLst>
                                      </p:cBhvr>
                                      <p:to>
                                        <p:strVal val="visible"/>
                                      </p:to>
                                    </p:set>
                                    <p:animEffect transition="in" filter="fade">
                                      <p:cBhvr>
                                        <p:cTn id="31" dur="500"/>
                                        <p:tgtEl>
                                          <p:spTgt spid="39">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9">
                                            <p:txEl>
                                              <p:pRg st="6" end="6"/>
                                            </p:txEl>
                                          </p:spTgt>
                                        </p:tgtEl>
                                        <p:attrNameLst>
                                          <p:attrName>style.visibility</p:attrName>
                                        </p:attrNameLst>
                                      </p:cBhvr>
                                      <p:to>
                                        <p:strVal val="visible"/>
                                      </p:to>
                                    </p:set>
                                    <p:animEffect transition="in" filter="fade">
                                      <p:cBhvr>
                                        <p:cTn id="39" dur="500"/>
                                        <p:tgtEl>
                                          <p:spTgt spid="39">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9">
                                            <p:txEl>
                                              <p:pRg st="11" end="11"/>
                                            </p:txEl>
                                          </p:spTgt>
                                        </p:tgtEl>
                                        <p:attrNameLst>
                                          <p:attrName>style.visibility</p:attrName>
                                        </p:attrNameLst>
                                      </p:cBhvr>
                                      <p:to>
                                        <p:strVal val="visible"/>
                                      </p:to>
                                    </p:set>
                                    <p:animEffect transition="in" filter="fade">
                                      <p:cBhvr>
                                        <p:cTn id="57" dur="500"/>
                                        <p:tgtEl>
                                          <p:spTgt spid="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Example 2.5 page </a:t>
            </a:r>
            <a:r>
              <a:rPr lang="en-ZA" altLang="en-US" dirty="0" smtClean="0"/>
              <a:t>30</a:t>
            </a:r>
            <a:endParaRPr lang="en-ZA" dirty="0"/>
          </a:p>
        </p:txBody>
      </p:sp>
      <p:sp>
        <p:nvSpPr>
          <p:cNvPr id="33" name="Rectangle 32"/>
          <p:cNvSpPr/>
          <p:nvPr/>
        </p:nvSpPr>
        <p:spPr>
          <a:xfrm>
            <a:off x="861646" y="1358995"/>
            <a:ext cx="7202854" cy="466239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34" name="Group 33"/>
          <p:cNvGrpSpPr/>
          <p:nvPr/>
        </p:nvGrpSpPr>
        <p:grpSpPr>
          <a:xfrm>
            <a:off x="352501" y="1521403"/>
            <a:ext cx="1525437" cy="1416679"/>
            <a:chOff x="352501" y="1521403"/>
            <a:chExt cx="1525437" cy="1416679"/>
          </a:xfrm>
        </p:grpSpPr>
        <p:sp>
          <p:nvSpPr>
            <p:cNvPr id="35" name="Rectangle 34"/>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36" name="Picture 35"/>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5" name="TextBox 24"/>
          <p:cNvSpPr txBox="1"/>
          <p:nvPr/>
        </p:nvSpPr>
        <p:spPr>
          <a:xfrm>
            <a:off x="2047589" y="1869259"/>
            <a:ext cx="6315437" cy="3170099"/>
          </a:xfrm>
          <a:prstGeom prst="rect">
            <a:avLst/>
          </a:prstGeom>
          <a:noFill/>
        </p:spPr>
        <p:txBody>
          <a:bodyPr wrap="square" rtlCol="0">
            <a:spAutoFit/>
          </a:bodyPr>
          <a:lstStyle/>
          <a:p>
            <a:r>
              <a:rPr lang="en-ZA" altLang="en-US" sz="2000" dirty="0" smtClean="0"/>
              <a:t>1b</a:t>
            </a:r>
            <a:r>
              <a:rPr lang="en-ZA" altLang="en-US" sz="2000" dirty="0"/>
              <a:t>)</a:t>
            </a:r>
          </a:p>
          <a:p>
            <a:endParaRPr lang="en-ZA" altLang="en-US" sz="2000" dirty="0"/>
          </a:p>
          <a:p>
            <a:r>
              <a:rPr lang="en-ZA" altLang="en-US" sz="2000" dirty="0">
                <a:sym typeface="+mn-ea"/>
              </a:rPr>
              <a:t>Key sequence:</a:t>
            </a: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endParaRPr lang="en-ZA" altLang="en-US" sz="2000" dirty="0">
              <a:sym typeface="+mn-ea"/>
            </a:endParaRPr>
          </a:p>
          <a:p>
            <a:r>
              <a:rPr lang="en-ZA" altLang="en-US" sz="2000" b="1" dirty="0">
                <a:sym typeface="+mn-ea"/>
              </a:rPr>
              <a:t>Display: 282</a:t>
            </a:r>
          </a:p>
          <a:p>
            <a:endParaRPr lang="en-ZA" altLang="en-US" sz="2000" dirty="0"/>
          </a:p>
        </p:txBody>
      </p:sp>
      <p:graphicFrame>
        <p:nvGraphicFramePr>
          <p:cNvPr id="26" name="Object 25"/>
          <p:cNvGraphicFramePr/>
          <p:nvPr/>
        </p:nvGraphicFramePr>
        <p:xfrm>
          <a:off x="2516473" y="1890723"/>
          <a:ext cx="4568825" cy="436562"/>
        </p:xfrm>
        <a:graphic>
          <a:graphicData uri="http://schemas.openxmlformats.org/presentationml/2006/ole">
            <mc:AlternateContent xmlns:mc="http://schemas.openxmlformats.org/markup-compatibility/2006">
              <mc:Choice xmlns:v="urn:schemas-microsoft-com:vml" Requires="v">
                <p:oleObj spid="_x0000_s17449" name="Equation" r:id="rId4" imgW="3634105" imgH="577215" progId="Equation.DSMT4">
                  <p:embed/>
                </p:oleObj>
              </mc:Choice>
              <mc:Fallback>
                <p:oleObj name="Equation" r:id="rId4" imgW="3634105" imgH="577215" progId="Equation.DSMT4">
                  <p:embed/>
                  <p:pic>
                    <p:nvPicPr>
                      <p:cNvPr id="0" name="Object 33"/>
                      <p:cNvPicPr/>
                      <p:nvPr/>
                    </p:nvPicPr>
                    <p:blipFill>
                      <a:blip r:embed="rId5"/>
                      <a:stretch>
                        <a:fillRect/>
                      </a:stretch>
                    </p:blipFill>
                    <p:spPr>
                      <a:xfrm>
                        <a:off x="2516473" y="1890723"/>
                        <a:ext cx="4568825" cy="436562"/>
                      </a:xfrm>
                      <a:prstGeom prst="rect">
                        <a:avLst/>
                      </a:prstGeom>
                    </p:spPr>
                  </p:pic>
                </p:oleObj>
              </mc:Fallback>
            </mc:AlternateContent>
          </a:graphicData>
        </a:graphic>
      </p:graphicFrame>
      <p:grpSp>
        <p:nvGrpSpPr>
          <p:cNvPr id="27" name="Group 26"/>
          <p:cNvGrpSpPr/>
          <p:nvPr/>
        </p:nvGrpSpPr>
        <p:grpSpPr>
          <a:xfrm>
            <a:off x="3916084" y="2514627"/>
            <a:ext cx="1093610" cy="430887"/>
            <a:chOff x="2526733" y="3753381"/>
            <a:chExt cx="1093610" cy="430887"/>
          </a:xfrm>
        </p:grpSpPr>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7893" y="3769187"/>
              <a:ext cx="522450" cy="373151"/>
            </a:xfrm>
            <a:prstGeom prst="rect">
              <a:avLst/>
            </a:prstGeom>
          </p:spPr>
        </p:pic>
        <p:sp>
          <p:nvSpPr>
            <p:cNvPr id="29" name="TextBox 28"/>
            <p:cNvSpPr txBox="1"/>
            <p:nvPr/>
          </p:nvSpPr>
          <p:spPr>
            <a:xfrm>
              <a:off x="2526733" y="3753381"/>
              <a:ext cx="612668" cy="430887"/>
            </a:xfrm>
            <a:prstGeom prst="rect">
              <a:avLst/>
            </a:prstGeom>
            <a:noFill/>
          </p:spPr>
          <p:txBody>
            <a:bodyPr wrap="none" rtlCol="0">
              <a:spAutoFit/>
            </a:bodyPr>
            <a:lstStyle/>
            <a:p>
              <a:r>
                <a:rPr lang="en-ZA" sz="2200" dirty="0" smtClean="0"/>
                <a:t>750</a:t>
              </a:r>
              <a:endParaRPr lang="en-ZA" sz="2200" dirty="0"/>
            </a:p>
          </p:txBody>
        </p:sp>
      </p:grpSp>
      <p:grpSp>
        <p:nvGrpSpPr>
          <p:cNvPr id="30" name="Group 29"/>
          <p:cNvGrpSpPr/>
          <p:nvPr/>
        </p:nvGrpSpPr>
        <p:grpSpPr>
          <a:xfrm>
            <a:off x="3897850" y="2924240"/>
            <a:ext cx="1980226" cy="430887"/>
            <a:chOff x="2542375" y="2979104"/>
            <a:chExt cx="1980226" cy="430887"/>
          </a:xfrm>
        </p:grpSpPr>
        <p:sp>
          <p:nvSpPr>
            <p:cNvPr id="31" name="TextBox 30"/>
            <p:cNvSpPr txBox="1"/>
            <p:nvPr/>
          </p:nvSpPr>
          <p:spPr>
            <a:xfrm>
              <a:off x="2542375" y="2979104"/>
              <a:ext cx="1005403" cy="430887"/>
            </a:xfrm>
            <a:prstGeom prst="rect">
              <a:avLst/>
            </a:prstGeom>
            <a:noFill/>
          </p:spPr>
          <p:txBody>
            <a:bodyPr wrap="none" rtlCol="0">
              <a:spAutoFit/>
            </a:bodyPr>
            <a:lstStyle/>
            <a:p>
              <a:r>
                <a:rPr lang="en-ZA" sz="2200" dirty="0" smtClean="0"/>
                <a:t>27 x 19</a:t>
              </a:r>
              <a:endParaRPr lang="en-ZA" sz="2200"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6492" y="3000147"/>
              <a:ext cx="410478" cy="388800"/>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6127" y="2986639"/>
              <a:ext cx="556474" cy="397452"/>
            </a:xfrm>
            <a:prstGeom prst="rect">
              <a:avLst/>
            </a:prstGeom>
          </p:spPr>
        </p:pic>
      </p:grpSp>
      <p:grpSp>
        <p:nvGrpSpPr>
          <p:cNvPr id="38" name="Group 37"/>
          <p:cNvGrpSpPr/>
          <p:nvPr/>
        </p:nvGrpSpPr>
        <p:grpSpPr>
          <a:xfrm>
            <a:off x="3916084" y="3320951"/>
            <a:ext cx="959352" cy="430887"/>
            <a:chOff x="2560609" y="3375815"/>
            <a:chExt cx="959352" cy="430887"/>
          </a:xfrm>
        </p:grpSpPr>
        <p:sp>
          <p:nvSpPr>
            <p:cNvPr id="56" name="TextBox 55"/>
            <p:cNvSpPr txBox="1"/>
            <p:nvPr/>
          </p:nvSpPr>
          <p:spPr>
            <a:xfrm>
              <a:off x="2560609" y="3375815"/>
              <a:ext cx="470000" cy="430887"/>
            </a:xfrm>
            <a:prstGeom prst="rect">
              <a:avLst/>
            </a:prstGeom>
            <a:noFill/>
          </p:spPr>
          <p:txBody>
            <a:bodyPr wrap="none" rtlCol="0">
              <a:spAutoFit/>
            </a:bodyPr>
            <a:lstStyle/>
            <a:p>
              <a:r>
                <a:rPr lang="en-ZA" sz="2200" dirty="0" smtClean="0"/>
                <a:t>45</a:t>
              </a:r>
            </a:p>
          </p:txBody>
        </p:sp>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7511" y="3410978"/>
              <a:ext cx="522450" cy="373151"/>
            </a:xfrm>
            <a:prstGeom prst="rect">
              <a:avLst/>
            </a:prstGeom>
          </p:spPr>
        </p:pic>
      </p:grpSp>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70775" y="3775624"/>
            <a:ext cx="830618" cy="366410"/>
          </a:xfrm>
          <a:prstGeom prst="rect">
            <a:avLst/>
          </a:prstGeom>
        </p:spPr>
      </p:pic>
      <p:sp>
        <p:nvSpPr>
          <p:cNvPr id="20" name="Text Placeholder 2"/>
          <p:cNvSpPr>
            <a:spLocks noGrp="1"/>
          </p:cNvSpPr>
          <p:nvPr>
            <p:ph type="body" sz="quarter" idx="10"/>
          </p:nvPr>
        </p:nvSpPr>
        <p:spPr>
          <a:xfrm>
            <a:off x="399289" y="987108"/>
            <a:ext cx="7905751" cy="301871"/>
          </a:xfrm>
        </p:spPr>
        <p:txBody>
          <a:bodyPr/>
          <a:lstStyle/>
          <a:p>
            <a:r>
              <a:rPr lang="en-ZA" dirty="0">
                <a:solidFill>
                  <a:schemeClr val="bg1">
                    <a:lumMod val="65000"/>
                  </a:schemeClr>
                </a:solidFill>
              </a:rPr>
              <a:t>Unit 2.1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fade">
                                      <p:cBhvr>
                                        <p:cTn id="15" dur="500"/>
                                        <p:tgtEl>
                                          <p:spTgt spid="2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
                                            <p:txEl>
                                              <p:pRg st="8" end="8"/>
                                            </p:txEl>
                                          </p:spTgt>
                                        </p:tgtEl>
                                        <p:attrNameLst>
                                          <p:attrName>style.visibility</p:attrName>
                                        </p:attrNameLst>
                                      </p:cBhvr>
                                      <p:to>
                                        <p:strVal val="visible"/>
                                      </p:to>
                                    </p:set>
                                    <p:animEffect transition="in" filter="fade">
                                      <p:cBhvr>
                                        <p:cTn id="38" dur="500"/>
                                        <p:tgtEl>
                                          <p:spTgt spid="2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6080" y="3961130"/>
            <a:ext cx="3108325" cy="365125"/>
          </a:xfrm>
        </p:spPr>
        <p:txBody>
          <a:bodyPr>
            <a:noAutofit/>
          </a:bodyPr>
          <a:lstStyle/>
          <a:p>
            <a:r>
              <a:rPr lang="en-ZA" dirty="0" smtClean="0"/>
              <a:t>Unit 2.1 </a:t>
            </a:r>
            <a:endParaRPr lang="en-ZA" dirty="0"/>
          </a:p>
        </p:txBody>
      </p:sp>
      <p:sp>
        <p:nvSpPr>
          <p:cNvPr id="3" name="Content Placeholder 2"/>
          <p:cNvSpPr>
            <a:spLocks noGrp="1"/>
          </p:cNvSpPr>
          <p:nvPr>
            <p:ph sz="quarter" idx="10"/>
          </p:nvPr>
        </p:nvSpPr>
        <p:spPr/>
        <p:txBody>
          <a:bodyPr/>
          <a:lstStyle/>
          <a:p>
            <a:r>
              <a:rPr lang="en-ZA" sz="4400" dirty="0" smtClean="0"/>
              <a:t>Exercise 2.3</a:t>
            </a:r>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2.3 </a:t>
            </a:r>
            <a:r>
              <a:rPr lang="en-US" altLang="en-US" dirty="0"/>
              <a:t>on </a:t>
            </a:r>
            <a:r>
              <a:rPr lang="en-US" altLang="en-US" b="1" dirty="0"/>
              <a:t>page </a:t>
            </a:r>
            <a:r>
              <a:rPr lang="en-US" altLang="en-US" b="1" dirty="0" smtClean="0"/>
              <a:t>30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Getting to know your scientific calculator </a:t>
            </a:r>
            <a:br>
              <a:rPr lang="en-ZA" dirty="0"/>
            </a:br>
            <a:r>
              <a:rPr lang="en-ZA" altLang="en-GB" sz="4800" dirty="0">
                <a:solidFill>
                  <a:schemeClr val="bg1">
                    <a:lumMod val="50000"/>
                  </a:schemeClr>
                </a:solidFill>
              </a:rPr>
              <a:t/>
            </a:r>
            <a:br>
              <a:rPr lang="en-ZA" altLang="en-GB" sz="4800" dirty="0">
                <a:solidFill>
                  <a:schemeClr val="bg1">
                    <a:lumMod val="50000"/>
                  </a:schemeClr>
                </a:solidFill>
              </a:rPr>
            </a:br>
            <a:endParaRPr lang="en-ZA" dirty="0"/>
          </a:p>
        </p:txBody>
      </p:sp>
      <p:sp>
        <p:nvSpPr>
          <p:cNvPr id="3" name="Content Placeholder 2"/>
          <p:cNvSpPr>
            <a:spLocks noGrp="1"/>
          </p:cNvSpPr>
          <p:nvPr>
            <p:ph idx="1"/>
          </p:nvPr>
        </p:nvSpPr>
        <p:spPr>
          <a:xfrm>
            <a:off x="399290" y="1957701"/>
            <a:ext cx="5057614" cy="4138198"/>
          </a:xfrm>
        </p:spPr>
        <p:txBody>
          <a:bodyPr/>
          <a:lstStyle/>
          <a:p>
            <a:pPr marL="0" indent="0">
              <a:buNone/>
            </a:pPr>
            <a:r>
              <a:rPr lang="en-ZA" sz="2000" dirty="0"/>
              <a:t>How to know that you are using a scientific calculator:</a:t>
            </a:r>
            <a:br>
              <a:rPr lang="en-ZA" sz="2000" dirty="0"/>
            </a:br>
            <a:endParaRPr lang="en-ZA" sz="2000" dirty="0"/>
          </a:p>
          <a:p>
            <a:r>
              <a:rPr lang="en-ZA" sz="2000" dirty="0"/>
              <a:t>It looks a bit like this one here</a:t>
            </a:r>
          </a:p>
          <a:p>
            <a:r>
              <a:rPr lang="en-ZA" sz="2000" dirty="0"/>
              <a:t>The calculation still appears on the screen with the answer</a:t>
            </a:r>
          </a:p>
          <a:p>
            <a:r>
              <a:rPr lang="en-ZA" sz="2000" dirty="0"/>
              <a:t>You can use the arrow key to scroll back through the calculation</a:t>
            </a:r>
            <a:r>
              <a:rPr lang="en-ZA" sz="2000" dirty="0" smtClean="0"/>
              <a:t>.</a:t>
            </a:r>
            <a:endParaRPr lang="en-ZA" sz="2000" dirty="0"/>
          </a:p>
        </p:txBody>
      </p:sp>
      <p:pic>
        <p:nvPicPr>
          <p:cNvPr id="5" name="Picture 4"/>
          <p:cNvPicPr>
            <a:picLocks noChangeAspect="1"/>
          </p:cNvPicPr>
          <p:nvPr/>
        </p:nvPicPr>
        <p:blipFill>
          <a:blip r:embed="rId2"/>
          <a:stretch>
            <a:fillRect/>
          </a:stretch>
        </p:blipFill>
        <p:spPr>
          <a:xfrm>
            <a:off x="5796495" y="1913053"/>
            <a:ext cx="2079144" cy="4026967"/>
          </a:xfrm>
          <a:prstGeom prst="rect">
            <a:avLst/>
          </a:prstGeom>
        </p:spPr>
      </p:pic>
      <p:sp>
        <p:nvSpPr>
          <p:cNvPr id="7" name="Rectangle 6"/>
          <p:cNvSpPr/>
          <p:nvPr/>
        </p:nvSpPr>
        <p:spPr>
          <a:xfrm>
            <a:off x="526764" y="4818921"/>
            <a:ext cx="4871144" cy="1220543"/>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8" name="Content Placeholder 2"/>
          <p:cNvSpPr txBox="1"/>
          <p:nvPr/>
        </p:nvSpPr>
        <p:spPr>
          <a:xfrm>
            <a:off x="866355" y="4611021"/>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Note:</a:t>
            </a:r>
            <a:endParaRPr lang="en-GB" sz="2000" b="1" i="1" dirty="0">
              <a:solidFill>
                <a:srgbClr val="9CCB45"/>
              </a:solidFill>
            </a:endParaRPr>
          </a:p>
        </p:txBody>
      </p:sp>
      <p:sp>
        <p:nvSpPr>
          <p:cNvPr id="9" name="Content Placeholder 2"/>
          <p:cNvSpPr>
            <a:spLocks noGrp="1"/>
          </p:cNvSpPr>
          <p:nvPr/>
        </p:nvSpPr>
        <p:spPr>
          <a:xfrm>
            <a:off x="623297" y="5042470"/>
            <a:ext cx="4663998" cy="893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a:t>Check all the details about scientific calculators on pages 31 and 32. Work out how to do all the things that are mentioned on these </a:t>
            </a:r>
            <a:r>
              <a:rPr lang="en-ZA" sz="1800" dirty="0" smtClean="0"/>
              <a:t>two </a:t>
            </a:r>
            <a:r>
              <a:rPr lang="en-ZA" sz="1800" dirty="0"/>
              <a:t>pages. </a:t>
            </a:r>
          </a:p>
        </p:txBody>
      </p:sp>
      <p:sp>
        <p:nvSpPr>
          <p:cNvPr id="10" name="Text Placeholder 2"/>
          <p:cNvSpPr>
            <a:spLocks noGrp="1"/>
          </p:cNvSpPr>
          <p:nvPr>
            <p:ph type="body" sz="quarter" idx="10"/>
          </p:nvPr>
        </p:nvSpPr>
        <p:spPr>
          <a:xfrm>
            <a:off x="399289" y="1554747"/>
            <a:ext cx="7905751" cy="301871"/>
          </a:xfrm>
        </p:spPr>
        <p:txBody>
          <a:bodyPr/>
          <a:lstStyle/>
          <a:p>
            <a:r>
              <a:rPr lang="en-ZA" dirty="0">
                <a:solidFill>
                  <a:schemeClr val="bg1">
                    <a:lumMod val="65000"/>
                  </a:schemeClr>
                </a:solidFill>
              </a:rPr>
              <a:t>Unit </a:t>
            </a:r>
            <a:r>
              <a:rPr lang="en-ZA" dirty="0" smtClean="0">
                <a:solidFill>
                  <a:schemeClr val="bg1">
                    <a:lumMod val="65000"/>
                  </a:schemeClr>
                </a:solidFill>
              </a:rPr>
              <a:t>2.2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595893" y="3276875"/>
            <a:ext cx="7080642" cy="368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1800" dirty="0" smtClean="0"/>
              <a:t>To add and subtract fractions, you must find a common denominator	 first</a:t>
            </a:r>
            <a:endParaRPr lang="en-ZA" dirty="0" smtClean="0"/>
          </a:p>
          <a:p>
            <a:pPr marL="0" indent="0">
              <a:buFont typeface="Arial" panose="020B0604020202020204" pitchFamily="34" charset="0"/>
              <a:buNone/>
            </a:pPr>
            <a:endParaRPr lang="en-ZA" dirty="0" smtClean="0"/>
          </a:p>
          <a:p>
            <a:pPr marL="0" indent="0">
              <a:buFont typeface="Arial" panose="020B0604020202020204" pitchFamily="34" charset="0"/>
              <a:buNone/>
            </a:pPr>
            <a:endParaRPr lang="en-ZA" dirty="0" smtClean="0"/>
          </a:p>
          <a:p>
            <a:endParaRPr lang="en-ZA" dirty="0"/>
          </a:p>
        </p:txBody>
      </p:sp>
      <p:sp>
        <p:nvSpPr>
          <p:cNvPr id="2" name="Title 1"/>
          <p:cNvSpPr>
            <a:spLocks noGrp="1"/>
          </p:cNvSpPr>
          <p:nvPr>
            <p:ph type="title"/>
          </p:nvPr>
        </p:nvSpPr>
        <p:spPr/>
        <p:txBody>
          <a:bodyPr/>
          <a:lstStyle/>
          <a:p>
            <a:r>
              <a:rPr lang="en-ZA" altLang="en-GB" dirty="0"/>
              <a:t>Calculations on fractions, decimals and </a:t>
            </a:r>
            <a:r>
              <a:rPr lang="en-ZA" altLang="en-GB" dirty="0" smtClean="0"/>
              <a:t>percentages</a:t>
            </a:r>
            <a:endParaRPr lang="en-ZA" dirty="0"/>
          </a:p>
        </p:txBody>
      </p:sp>
      <p:sp>
        <p:nvSpPr>
          <p:cNvPr id="3" name="Content Placeholder 2"/>
          <p:cNvSpPr>
            <a:spLocks noGrp="1"/>
          </p:cNvSpPr>
          <p:nvPr>
            <p:ph idx="1"/>
          </p:nvPr>
        </p:nvSpPr>
        <p:spPr>
          <a:xfrm>
            <a:off x="298705" y="1949477"/>
            <a:ext cx="7905751" cy="314103"/>
          </a:xfrm>
        </p:spPr>
        <p:txBody>
          <a:bodyPr/>
          <a:lstStyle/>
          <a:p>
            <a:pPr marL="0" indent="0" algn="ctr">
              <a:buNone/>
            </a:pPr>
            <a:r>
              <a:rPr lang="en-ZA" sz="1600" i="1" dirty="0">
                <a:solidFill>
                  <a:srgbClr val="9CCB45"/>
                </a:solidFill>
              </a:rPr>
              <a:t>Even with a calculator, you need to know how fractions work</a:t>
            </a:r>
            <a:r>
              <a:rPr lang="en-ZA" sz="1600" i="1" dirty="0" smtClean="0">
                <a:solidFill>
                  <a:srgbClr val="9CCB45"/>
                </a:solidFill>
              </a:rPr>
              <a:t>!</a:t>
            </a:r>
            <a:endParaRPr lang="en-ZA" dirty="0"/>
          </a:p>
          <a:p>
            <a:pPr marL="0" indent="0">
              <a:buNone/>
            </a:pPr>
            <a:endParaRPr lang="en-ZA" dirty="0"/>
          </a:p>
          <a:p>
            <a:pPr marL="0" indent="0">
              <a:buNone/>
            </a:pPr>
            <a:endParaRPr lang="en-ZA" dirty="0"/>
          </a:p>
          <a:p>
            <a:endParaRPr lang="en-ZA" dirty="0"/>
          </a:p>
        </p:txBody>
      </p:sp>
      <p:sp>
        <p:nvSpPr>
          <p:cNvPr id="4" name="Text Placeholder 3"/>
          <p:cNvSpPr>
            <a:spLocks noGrp="1"/>
          </p:cNvSpPr>
          <p:nvPr>
            <p:ph type="body" sz="quarter" idx="10"/>
          </p:nvPr>
        </p:nvSpPr>
        <p:spPr>
          <a:xfrm>
            <a:off x="399289" y="1577044"/>
            <a:ext cx="7905751" cy="301871"/>
          </a:xfrm>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graphicFrame>
        <p:nvGraphicFramePr>
          <p:cNvPr id="5" name="Object 4"/>
          <p:cNvGraphicFramePr/>
          <p:nvPr/>
        </p:nvGraphicFramePr>
        <p:xfrm>
          <a:off x="1066800" y="4435936"/>
          <a:ext cx="1577975" cy="642937"/>
        </p:xfrm>
        <a:graphic>
          <a:graphicData uri="http://schemas.openxmlformats.org/presentationml/2006/ole">
            <mc:AlternateContent xmlns:mc="http://schemas.openxmlformats.org/markup-compatibility/2006">
              <mc:Choice xmlns:v="urn:schemas-microsoft-com:vml" Requires="v">
                <p:oleObj spid="_x0000_s6523" name="Equation" r:id="rId3" imgW="2141855" imgH="771525" progId="Equation.3">
                  <p:embed/>
                </p:oleObj>
              </mc:Choice>
              <mc:Fallback>
                <p:oleObj name="Equation" r:id="rId3" imgW="2141855" imgH="771525" progId="Equation.3">
                  <p:embed/>
                  <p:pic>
                    <p:nvPicPr>
                      <p:cNvPr id="0" name="Object 4"/>
                      <p:cNvPicPr/>
                      <p:nvPr/>
                    </p:nvPicPr>
                    <p:blipFill>
                      <a:blip r:embed="rId4"/>
                      <a:stretch>
                        <a:fillRect/>
                      </a:stretch>
                    </p:blipFill>
                    <p:spPr>
                      <a:xfrm>
                        <a:off x="1066800" y="4435936"/>
                        <a:ext cx="1577975" cy="642937"/>
                      </a:xfrm>
                      <a:prstGeom prst="rect">
                        <a:avLst/>
                      </a:prstGeom>
                    </p:spPr>
                  </p:pic>
                </p:oleObj>
              </mc:Fallback>
            </mc:AlternateContent>
          </a:graphicData>
        </a:graphic>
      </p:graphicFrame>
      <p:graphicFrame>
        <p:nvGraphicFramePr>
          <p:cNvPr id="6" name="Object 5"/>
          <p:cNvGraphicFramePr/>
          <p:nvPr/>
        </p:nvGraphicFramePr>
        <p:xfrm>
          <a:off x="1066731" y="5176064"/>
          <a:ext cx="2035361" cy="622522"/>
        </p:xfrm>
        <a:graphic>
          <a:graphicData uri="http://schemas.openxmlformats.org/presentationml/2006/ole">
            <mc:AlternateContent xmlns:mc="http://schemas.openxmlformats.org/markup-compatibility/2006">
              <mc:Choice xmlns:v="urn:schemas-microsoft-com:vml" Requires="v">
                <p:oleObj spid="_x0000_s6524" r:id="rId5" imgW="3797300" imgH="761365" progId="Equation.KSEE3">
                  <p:embed/>
                </p:oleObj>
              </mc:Choice>
              <mc:Fallback>
                <p:oleObj r:id="rId5" imgW="3797300" imgH="761365" progId="Equation.KSEE3">
                  <p:embed/>
                  <p:pic>
                    <p:nvPicPr>
                      <p:cNvPr id="0" name="Object 5"/>
                      <p:cNvPicPr/>
                      <p:nvPr/>
                    </p:nvPicPr>
                    <p:blipFill>
                      <a:blip r:embed="rId6"/>
                      <a:stretch>
                        <a:fillRect/>
                      </a:stretch>
                    </p:blipFill>
                    <p:spPr>
                      <a:xfrm>
                        <a:off x="1066731" y="5176064"/>
                        <a:ext cx="2035361" cy="622522"/>
                      </a:xfrm>
                      <a:prstGeom prst="rect">
                        <a:avLst/>
                      </a:prstGeom>
                    </p:spPr>
                  </p:pic>
                </p:oleObj>
              </mc:Fallback>
            </mc:AlternateContent>
          </a:graphicData>
        </a:graphic>
      </p:graphicFrame>
      <p:graphicFrame>
        <p:nvGraphicFramePr>
          <p:cNvPr id="7" name="Object 6"/>
          <p:cNvGraphicFramePr/>
          <p:nvPr/>
        </p:nvGraphicFramePr>
        <p:xfrm>
          <a:off x="1283027" y="3709798"/>
          <a:ext cx="1872614" cy="650278"/>
        </p:xfrm>
        <a:graphic>
          <a:graphicData uri="http://schemas.openxmlformats.org/presentationml/2006/ole">
            <mc:AlternateContent xmlns:mc="http://schemas.openxmlformats.org/markup-compatibility/2006">
              <mc:Choice xmlns:v="urn:schemas-microsoft-com:vml" Requires="v">
                <p:oleObj spid="_x0000_s6525" r:id="rId7" imgW="2479040" imgH="685165" progId="Equation.KSEE3">
                  <p:embed/>
                </p:oleObj>
              </mc:Choice>
              <mc:Fallback>
                <p:oleObj r:id="rId7" imgW="2479040" imgH="685165" progId="Equation.KSEE3">
                  <p:embed/>
                  <p:pic>
                    <p:nvPicPr>
                      <p:cNvPr id="0" name="Object 6"/>
                      <p:cNvPicPr/>
                      <p:nvPr/>
                    </p:nvPicPr>
                    <p:blipFill>
                      <a:blip r:embed="rId8"/>
                      <a:stretch>
                        <a:fillRect/>
                      </a:stretch>
                    </p:blipFill>
                    <p:spPr>
                      <a:xfrm>
                        <a:off x="1283027" y="3709798"/>
                        <a:ext cx="1872614" cy="650278"/>
                      </a:xfrm>
                      <a:prstGeom prst="rect">
                        <a:avLst/>
                      </a:prstGeom>
                    </p:spPr>
                  </p:pic>
                </p:oleObj>
              </mc:Fallback>
            </mc:AlternateContent>
          </a:graphicData>
        </a:graphic>
      </p:graphicFrame>
      <p:sp>
        <p:nvSpPr>
          <p:cNvPr id="8" name="TextBox 7"/>
          <p:cNvSpPr txBox="1"/>
          <p:nvPr/>
        </p:nvSpPr>
        <p:spPr>
          <a:xfrm>
            <a:off x="1421720" y="2263580"/>
            <a:ext cx="5659720" cy="400110"/>
          </a:xfrm>
          <a:prstGeom prst="rect">
            <a:avLst/>
          </a:prstGeom>
          <a:solidFill>
            <a:srgbClr val="008D91"/>
          </a:solidFill>
        </p:spPr>
        <p:txBody>
          <a:bodyPr wrap="square" rtlCol="0">
            <a:spAutoFit/>
          </a:bodyPr>
          <a:lstStyle/>
          <a:p>
            <a:pPr algn="ctr"/>
            <a:r>
              <a:rPr lang="en-ZA" sz="2000" b="1" dirty="0">
                <a:solidFill>
                  <a:schemeClr val="bg1"/>
                </a:solidFill>
              </a:rPr>
              <a:t>Adding and subtracting fractions</a:t>
            </a:r>
          </a:p>
        </p:txBody>
      </p:sp>
      <p:sp>
        <p:nvSpPr>
          <p:cNvPr id="10" name="Rectangle 9"/>
          <p:cNvSpPr/>
          <p:nvPr/>
        </p:nvSpPr>
        <p:spPr>
          <a:xfrm>
            <a:off x="503412" y="3063594"/>
            <a:ext cx="7386700" cy="301401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878689" y="2853489"/>
            <a:ext cx="1245079"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Method 1</a:t>
            </a:r>
            <a:endParaRPr lang="en-GB" sz="2000" b="1" i="1" dirty="0">
              <a:solidFill>
                <a:srgbClr val="64AFA8"/>
              </a:solidFill>
            </a:endParaRPr>
          </a:p>
        </p:txBody>
      </p:sp>
      <p:sp>
        <p:nvSpPr>
          <p:cNvPr id="13" name="Content Placeholder 2"/>
          <p:cNvSpPr txBox="1"/>
          <p:nvPr/>
        </p:nvSpPr>
        <p:spPr>
          <a:xfrm>
            <a:off x="3433084" y="3902881"/>
            <a:ext cx="1004343" cy="352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dirty="0" smtClean="0">
                <a:solidFill>
                  <a:srgbClr val="9CCB45"/>
                </a:solidFill>
              </a:rPr>
              <a:t>LCD is 6</a:t>
            </a:r>
          </a:p>
          <a:p>
            <a:pPr marL="0" indent="0">
              <a:buFont typeface="Arial" panose="020B0604020202020204" pitchFamily="34" charset="0"/>
              <a:buNone/>
            </a:pPr>
            <a:endParaRPr lang="en-ZA" dirty="0" smtClean="0">
              <a:solidFill>
                <a:srgbClr val="9CCB45"/>
              </a:solidFill>
            </a:endParaRPr>
          </a:p>
          <a:p>
            <a:pPr marL="0" indent="0">
              <a:buFont typeface="Arial" panose="020B0604020202020204" pitchFamily="34" charset="0"/>
              <a:buNone/>
            </a:pPr>
            <a:endParaRPr lang="en-ZA" dirty="0" smtClean="0">
              <a:solidFill>
                <a:srgbClr val="9CCB45"/>
              </a:solidFill>
            </a:endParaRPr>
          </a:p>
          <a:p>
            <a:pPr marL="0" indent="0">
              <a:buFont typeface="Arial" panose="020B0604020202020204" pitchFamily="34" charset="0"/>
              <a:buNone/>
            </a:pPr>
            <a:endParaRPr lang="en-ZA" dirty="0" smtClean="0">
              <a:solidFill>
                <a:srgbClr val="9CCB45"/>
              </a:solidFill>
            </a:endParaRPr>
          </a:p>
          <a:p>
            <a:endParaRPr lang="en-ZA" dirty="0">
              <a:solidFill>
                <a:srgbClr val="9CCB45"/>
              </a:solidFill>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46249" y="3543828"/>
            <a:ext cx="1815326" cy="2144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txBox="1"/>
          <p:nvPr/>
        </p:nvSpPr>
        <p:spPr>
          <a:xfrm>
            <a:off x="595893" y="3276875"/>
            <a:ext cx="7080642" cy="2607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ZA" sz="2000" dirty="0" smtClean="0"/>
              <a:t>Treat </a:t>
            </a:r>
            <a:r>
              <a:rPr lang="en-ZA" sz="2000" dirty="0"/>
              <a:t>each fraction as a separate division calculation  </a:t>
            </a:r>
            <a:endParaRPr lang="en-ZA" sz="2000" dirty="0" smtClean="0"/>
          </a:p>
          <a:p>
            <a:pPr marL="0" indent="0">
              <a:buNone/>
            </a:pPr>
            <a:r>
              <a:rPr lang="en-ZA" sz="2000" dirty="0" smtClean="0"/>
              <a:t>    e.g</a:t>
            </a:r>
            <a:r>
              <a:rPr lang="en-ZA" sz="2000" dirty="0"/>
              <a:t>.      = 4 </a:t>
            </a:r>
            <a:r>
              <a:rPr lang="en-ZA" sz="2000" dirty="0">
                <a:latin typeface="Arial" panose="020B0604020202020204" pitchFamily="34" charset="0"/>
              </a:rPr>
              <a:t>÷ </a:t>
            </a:r>
            <a:r>
              <a:rPr lang="en-ZA" sz="2000" dirty="0"/>
              <a:t>5 </a:t>
            </a:r>
          </a:p>
          <a:p>
            <a:r>
              <a:rPr lang="en-ZA" sz="2000" dirty="0"/>
              <a:t>Put the answers in the memory</a:t>
            </a:r>
          </a:p>
          <a:p>
            <a:r>
              <a:rPr lang="en-ZA" sz="2000" dirty="0"/>
              <a:t>Add </a:t>
            </a:r>
            <a:r>
              <a:rPr lang="en-ZA" sz="2000" dirty="0" smtClean="0"/>
              <a:t>         or </a:t>
            </a:r>
            <a:r>
              <a:rPr lang="en-ZA" sz="2000" dirty="0"/>
              <a:t>subtract </a:t>
            </a:r>
            <a:r>
              <a:rPr lang="en-ZA" sz="2000" dirty="0" smtClean="0"/>
              <a:t>          from </a:t>
            </a:r>
            <a:r>
              <a:rPr lang="en-ZA" sz="2000" dirty="0"/>
              <a:t>the memory and </a:t>
            </a:r>
            <a:r>
              <a:rPr lang="en-ZA" sz="2000" dirty="0" smtClean="0"/>
              <a:t>press</a:t>
            </a:r>
            <a:r>
              <a:rPr lang="en-ZA" sz="2000" dirty="0"/>
              <a:t>	</a:t>
            </a:r>
          </a:p>
        </p:txBody>
      </p:sp>
      <p:sp>
        <p:nvSpPr>
          <p:cNvPr id="2" name="Title 1"/>
          <p:cNvSpPr>
            <a:spLocks noGrp="1"/>
          </p:cNvSpPr>
          <p:nvPr>
            <p:ph type="title"/>
          </p:nvPr>
        </p:nvSpPr>
        <p:spPr/>
        <p:txBody>
          <a:bodyPr/>
          <a:lstStyle/>
          <a:p>
            <a:r>
              <a:rPr lang="en-ZA" altLang="en-GB" dirty="0"/>
              <a:t>Calculations on fractions, decimals and </a:t>
            </a:r>
            <a:r>
              <a:rPr lang="en-ZA" altLang="en-GB" dirty="0" smtClean="0"/>
              <a:t>percentages</a:t>
            </a:r>
            <a:endParaRPr lang="en-ZA" dirty="0"/>
          </a:p>
        </p:txBody>
      </p:sp>
      <p:sp>
        <p:nvSpPr>
          <p:cNvPr id="4" name="Text Placeholder 3"/>
          <p:cNvSpPr>
            <a:spLocks noGrp="1"/>
          </p:cNvSpPr>
          <p:nvPr>
            <p:ph type="body" sz="quarter" idx="10"/>
          </p:nvPr>
        </p:nvSpPr>
        <p:spPr>
          <a:xfrm>
            <a:off x="399289" y="1577044"/>
            <a:ext cx="7905751" cy="301871"/>
          </a:xfrm>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10" name="Rectangle 9"/>
          <p:cNvSpPr/>
          <p:nvPr/>
        </p:nvSpPr>
        <p:spPr>
          <a:xfrm>
            <a:off x="503412" y="3063594"/>
            <a:ext cx="7386700" cy="3014018"/>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1" name="Content Placeholder 2"/>
          <p:cNvSpPr txBox="1"/>
          <p:nvPr/>
        </p:nvSpPr>
        <p:spPr>
          <a:xfrm>
            <a:off x="878689" y="2853489"/>
            <a:ext cx="122295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64AFA8"/>
                </a:solidFill>
              </a:rPr>
              <a:t>Method 2</a:t>
            </a:r>
            <a:endParaRPr lang="en-GB" sz="2000" b="1" i="1" dirty="0">
              <a:solidFill>
                <a:srgbClr val="64AFA8"/>
              </a:solidFill>
            </a:endParaRPr>
          </a:p>
        </p:txBody>
      </p:sp>
      <p:graphicFrame>
        <p:nvGraphicFramePr>
          <p:cNvPr id="14" name="Object 13"/>
          <p:cNvGraphicFramePr/>
          <p:nvPr/>
        </p:nvGraphicFramePr>
        <p:xfrm>
          <a:off x="1327583" y="3628103"/>
          <a:ext cx="316861" cy="470437"/>
        </p:xfrm>
        <a:graphic>
          <a:graphicData uri="http://schemas.openxmlformats.org/presentationml/2006/ole">
            <mc:AlternateContent xmlns:mc="http://schemas.openxmlformats.org/markup-compatibility/2006">
              <mc:Choice xmlns:v="urn:schemas-microsoft-com:vml" Requires="v">
                <p:oleObj spid="_x0000_s7295" r:id="rId3" imgW="331470" imgH="608330" progId="Equation.KSEE3">
                  <p:embed/>
                </p:oleObj>
              </mc:Choice>
              <mc:Fallback>
                <p:oleObj r:id="rId3" imgW="331470" imgH="608330" progId="Equation.KSEE3">
                  <p:embed/>
                  <p:pic>
                    <p:nvPicPr>
                      <p:cNvPr id="0" name="Object 3"/>
                      <p:cNvPicPr/>
                      <p:nvPr/>
                    </p:nvPicPr>
                    <p:blipFill>
                      <a:blip r:embed="rId4"/>
                      <a:stretch>
                        <a:fillRect/>
                      </a:stretch>
                    </p:blipFill>
                    <p:spPr>
                      <a:xfrm>
                        <a:off x="1327583" y="3628103"/>
                        <a:ext cx="316861" cy="470437"/>
                      </a:xfrm>
                      <a:prstGeom prst="rect">
                        <a:avLst/>
                      </a:prstGeom>
                    </p:spPr>
                  </p:pic>
                </p:oleObj>
              </mc:Fallback>
            </mc:AlternateContent>
          </a:graphicData>
        </a:graphic>
      </p:graphicFrame>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12112" y="4474255"/>
            <a:ext cx="830618" cy="36641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3234" y="4459256"/>
            <a:ext cx="556474" cy="39745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453" y="4472008"/>
            <a:ext cx="522450" cy="373151"/>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46249" y="3543828"/>
            <a:ext cx="1815326" cy="2144990"/>
          </a:xfrm>
          <a:prstGeom prst="rect">
            <a:avLst/>
          </a:prstGeom>
          <a:noFill/>
          <a:ln>
            <a:noFill/>
          </a:ln>
        </p:spPr>
      </p:pic>
      <p:sp>
        <p:nvSpPr>
          <p:cNvPr id="18" name="Content Placeholder 2"/>
          <p:cNvSpPr>
            <a:spLocks noGrp="1"/>
          </p:cNvSpPr>
          <p:nvPr>
            <p:ph idx="1"/>
          </p:nvPr>
        </p:nvSpPr>
        <p:spPr>
          <a:xfrm>
            <a:off x="298705" y="1949477"/>
            <a:ext cx="7905751" cy="314103"/>
          </a:xfrm>
        </p:spPr>
        <p:txBody>
          <a:bodyPr/>
          <a:lstStyle/>
          <a:p>
            <a:pPr marL="0" indent="0" algn="ctr">
              <a:buNone/>
            </a:pPr>
            <a:r>
              <a:rPr lang="en-ZA" sz="1600" i="1" dirty="0">
                <a:solidFill>
                  <a:srgbClr val="9CCB45"/>
                </a:solidFill>
              </a:rPr>
              <a:t>Even with a calculator, you need to know how fractions work</a:t>
            </a:r>
            <a:r>
              <a:rPr lang="en-ZA" sz="1600" i="1" dirty="0" smtClean="0">
                <a:solidFill>
                  <a:srgbClr val="9CCB45"/>
                </a:solidFill>
              </a:rPr>
              <a:t>!</a:t>
            </a:r>
            <a:endParaRPr lang="en-ZA" dirty="0"/>
          </a:p>
          <a:p>
            <a:pPr marL="0" indent="0">
              <a:buNone/>
            </a:pPr>
            <a:endParaRPr lang="en-ZA" dirty="0"/>
          </a:p>
          <a:p>
            <a:pPr marL="0" indent="0">
              <a:buNone/>
            </a:pPr>
            <a:endParaRPr lang="en-ZA" dirty="0"/>
          </a:p>
          <a:p>
            <a:endParaRPr lang="en-ZA" dirty="0"/>
          </a:p>
        </p:txBody>
      </p:sp>
      <p:sp>
        <p:nvSpPr>
          <p:cNvPr id="19" name="TextBox 18"/>
          <p:cNvSpPr txBox="1"/>
          <p:nvPr/>
        </p:nvSpPr>
        <p:spPr>
          <a:xfrm>
            <a:off x="1421720" y="2263580"/>
            <a:ext cx="5659720" cy="400110"/>
          </a:xfrm>
          <a:prstGeom prst="rect">
            <a:avLst/>
          </a:prstGeom>
          <a:solidFill>
            <a:srgbClr val="008D91"/>
          </a:solidFill>
        </p:spPr>
        <p:txBody>
          <a:bodyPr wrap="square" rtlCol="0">
            <a:spAutoFit/>
          </a:bodyPr>
          <a:lstStyle/>
          <a:p>
            <a:pPr algn="ctr"/>
            <a:r>
              <a:rPr lang="en-ZA" sz="2000" b="1" dirty="0">
                <a:solidFill>
                  <a:schemeClr val="bg1"/>
                </a:solidFill>
              </a:rPr>
              <a:t>Adding and subtracting fractions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fade">
                                      <p:cBhvr>
                                        <p:cTn id="16" dur="500"/>
                                        <p:tgtEl>
                                          <p:spTgt spid="12">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500"/>
                                        <p:tgtEl>
                                          <p:spTgt spid="1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Effect transition="in" filter="fade">
                                      <p:cBhvr>
                                        <p:cTn id="29" dur="500"/>
                                        <p:tgtEl>
                                          <p:spTgt spid="12">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Multiplying fractions</a:t>
            </a:r>
          </a:p>
        </p:txBody>
      </p:sp>
      <p:sp>
        <p:nvSpPr>
          <p:cNvPr id="38" name="Rectangle 37"/>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48" name="Group 47"/>
          <p:cNvGrpSpPr/>
          <p:nvPr/>
        </p:nvGrpSpPr>
        <p:grpSpPr>
          <a:xfrm>
            <a:off x="352501" y="1506374"/>
            <a:ext cx="1029149" cy="955774"/>
            <a:chOff x="352501" y="2871461"/>
            <a:chExt cx="1525437" cy="1416679"/>
          </a:xfrm>
        </p:grpSpPr>
        <p:sp>
          <p:nvSpPr>
            <p:cNvPr id="53" name="Rectangle 5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55" name="Rectangle 54"/>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57" name="Group 56"/>
          <p:cNvGrpSpPr>
            <a:grpSpLocks noChangeAspect="1"/>
          </p:cNvGrpSpPr>
          <p:nvPr/>
        </p:nvGrpSpPr>
        <p:grpSpPr>
          <a:xfrm>
            <a:off x="348042" y="2986941"/>
            <a:ext cx="1031115" cy="957600"/>
            <a:chOff x="352501" y="1521403"/>
            <a:chExt cx="1525437" cy="1416679"/>
          </a:xfrm>
        </p:grpSpPr>
        <p:sp>
          <p:nvSpPr>
            <p:cNvPr id="58" name="Rectangle 5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9" name="Picture 58"/>
            <p:cNvPicPr>
              <a:picLocks noChangeAspect="1"/>
            </p:cNvPicPr>
            <p:nvPr/>
          </p:nvPicPr>
          <p:blipFill rotWithShape="1">
            <a:blip r:embed="rId4"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1" name="Content Placeholder 2"/>
          <p:cNvSpPr txBox="1"/>
          <p:nvPr/>
        </p:nvSpPr>
        <p:spPr>
          <a:xfrm>
            <a:off x="1506802" y="1545623"/>
            <a:ext cx="2840914" cy="339596"/>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altLang="en-US" sz="2000" b="1" i="1" dirty="0" smtClean="0">
                <a:solidFill>
                  <a:schemeClr val="bg1"/>
                </a:solidFill>
                <a:sym typeface="+mn-ea"/>
              </a:rPr>
              <a:t>&gt; Example 2.7 page 34</a:t>
            </a:r>
            <a:endParaRPr lang="en-ZA" altLang="en-US" sz="2000" b="1" i="1" dirty="0">
              <a:solidFill>
                <a:schemeClr val="bg1"/>
              </a:solidFill>
              <a:sym typeface="+mn-ea"/>
            </a:endParaRPr>
          </a:p>
        </p:txBody>
      </p:sp>
      <p:sp>
        <p:nvSpPr>
          <p:cNvPr id="92" name="TextBox 91"/>
          <p:cNvSpPr txBox="1"/>
          <p:nvPr/>
        </p:nvSpPr>
        <p:spPr>
          <a:xfrm>
            <a:off x="1521138" y="1965542"/>
            <a:ext cx="6315437" cy="400110"/>
          </a:xfrm>
          <a:prstGeom prst="rect">
            <a:avLst/>
          </a:prstGeom>
          <a:noFill/>
        </p:spPr>
        <p:txBody>
          <a:bodyPr wrap="square" rtlCol="0">
            <a:spAutoFit/>
          </a:bodyPr>
          <a:lstStyle/>
          <a:p>
            <a:pPr marL="265430" indent="-265430">
              <a:buFont typeface="+mj-lt"/>
              <a:buAutoNum type="arabicPeriod"/>
            </a:pPr>
            <a:r>
              <a:rPr lang="en-ZA" altLang="en-US" sz="2000" b="1" dirty="0" smtClean="0">
                <a:sym typeface="+mn-ea"/>
              </a:rPr>
              <a:t>Find        of R65</a:t>
            </a:r>
            <a:endParaRPr lang="en-ZA" altLang="en-US" sz="2000" b="1" dirty="0">
              <a:sym typeface="+mn-ea"/>
            </a:endParaRPr>
          </a:p>
        </p:txBody>
      </p:sp>
      <p:graphicFrame>
        <p:nvGraphicFramePr>
          <p:cNvPr id="93" name="Object 92"/>
          <p:cNvGraphicFramePr/>
          <p:nvPr/>
        </p:nvGraphicFramePr>
        <p:xfrm>
          <a:off x="2411581" y="1899849"/>
          <a:ext cx="264531" cy="521108"/>
        </p:xfrm>
        <a:graphic>
          <a:graphicData uri="http://schemas.openxmlformats.org/presentationml/2006/ole">
            <mc:AlternateContent xmlns:mc="http://schemas.openxmlformats.org/markup-compatibility/2006">
              <mc:Choice xmlns:v="urn:schemas-microsoft-com:vml" Requires="v">
                <p:oleObj spid="_x0000_s8383" name="Equation" r:id="rId5" imgW="3657600" imgH="9448800" progId="Equation.3">
                  <p:embed/>
                </p:oleObj>
              </mc:Choice>
              <mc:Fallback>
                <p:oleObj name="Equation" r:id="rId5" imgW="3657600" imgH="9448800" progId="Equation.3">
                  <p:embed/>
                  <p:pic>
                    <p:nvPicPr>
                      <p:cNvPr id="0" name="Object 8"/>
                      <p:cNvPicPr/>
                      <p:nvPr/>
                    </p:nvPicPr>
                    <p:blipFill>
                      <a:blip r:embed="rId6"/>
                      <a:stretch>
                        <a:fillRect/>
                      </a:stretch>
                    </p:blipFill>
                    <p:spPr>
                      <a:xfrm>
                        <a:off x="2411581" y="1899849"/>
                        <a:ext cx="264531" cy="521108"/>
                      </a:xfrm>
                      <a:prstGeom prst="rect">
                        <a:avLst/>
                      </a:prstGeom>
                    </p:spPr>
                  </p:pic>
                </p:oleObj>
              </mc:Fallback>
            </mc:AlternateContent>
          </a:graphicData>
        </a:graphic>
      </p:graphicFrame>
      <p:sp>
        <p:nvSpPr>
          <p:cNvPr id="94" name="TextBox 93"/>
          <p:cNvSpPr txBox="1"/>
          <p:nvPr/>
        </p:nvSpPr>
        <p:spPr>
          <a:xfrm>
            <a:off x="1598519" y="3314577"/>
            <a:ext cx="2412421" cy="400110"/>
          </a:xfrm>
          <a:prstGeom prst="rect">
            <a:avLst/>
          </a:prstGeom>
          <a:noFill/>
        </p:spPr>
        <p:txBody>
          <a:bodyPr wrap="square" rtlCol="0">
            <a:spAutoFit/>
          </a:bodyPr>
          <a:lstStyle/>
          <a:p>
            <a:r>
              <a:rPr lang="en-ZA" sz="2000" b="1" dirty="0" smtClean="0">
                <a:solidFill>
                  <a:schemeClr val="bg1"/>
                </a:solidFill>
              </a:rPr>
              <a:t>Without </a:t>
            </a:r>
            <a:r>
              <a:rPr lang="en-ZA" sz="2000" b="1" dirty="0">
                <a:solidFill>
                  <a:schemeClr val="bg1"/>
                </a:solidFill>
              </a:rPr>
              <a:t>a calculator</a:t>
            </a:r>
            <a:r>
              <a:rPr lang="en-ZA" sz="2000" b="1" dirty="0" smtClean="0">
                <a:solidFill>
                  <a:schemeClr val="bg1"/>
                </a:solidFill>
              </a:rPr>
              <a:t>:</a:t>
            </a:r>
            <a:endParaRPr lang="en-ZA" sz="2000" b="1" dirty="0">
              <a:solidFill>
                <a:schemeClr val="bg1"/>
              </a:solidFill>
            </a:endParaRPr>
          </a:p>
        </p:txBody>
      </p:sp>
      <p:sp>
        <p:nvSpPr>
          <p:cNvPr id="95" name="TextBox 94"/>
          <p:cNvSpPr txBox="1"/>
          <p:nvPr/>
        </p:nvSpPr>
        <p:spPr>
          <a:xfrm>
            <a:off x="4755425" y="3316327"/>
            <a:ext cx="2278234" cy="400110"/>
          </a:xfrm>
          <a:prstGeom prst="rect">
            <a:avLst/>
          </a:prstGeom>
          <a:noFill/>
        </p:spPr>
        <p:txBody>
          <a:bodyPr wrap="square" rtlCol="0">
            <a:spAutoFit/>
          </a:bodyPr>
          <a:lstStyle/>
          <a:p>
            <a:r>
              <a:rPr lang="en-ZA" sz="2000" b="1" dirty="0" smtClean="0">
                <a:solidFill>
                  <a:schemeClr val="bg1"/>
                </a:solidFill>
                <a:sym typeface="+mn-ea"/>
              </a:rPr>
              <a:t>With </a:t>
            </a:r>
            <a:r>
              <a:rPr lang="en-ZA" sz="2000" b="1" dirty="0">
                <a:solidFill>
                  <a:schemeClr val="bg1"/>
                </a:solidFill>
                <a:sym typeface="+mn-ea"/>
              </a:rPr>
              <a:t>a calculator: </a:t>
            </a:r>
            <a:endParaRPr lang="en-ZA" sz="2000" b="1" dirty="0">
              <a:solidFill>
                <a:schemeClr val="bg1"/>
              </a:solidFill>
            </a:endParaRPr>
          </a:p>
        </p:txBody>
      </p:sp>
      <p:sp>
        <p:nvSpPr>
          <p:cNvPr id="96" name="TextBox 95"/>
          <p:cNvSpPr txBox="1"/>
          <p:nvPr/>
        </p:nvSpPr>
        <p:spPr>
          <a:xfrm>
            <a:off x="1582157" y="4370738"/>
            <a:ext cx="2696289" cy="584775"/>
          </a:xfrm>
          <a:prstGeom prst="rect">
            <a:avLst/>
          </a:prstGeom>
          <a:noFill/>
        </p:spPr>
        <p:txBody>
          <a:bodyPr wrap="square" rtlCol="0">
            <a:spAutoFit/>
          </a:bodyPr>
          <a:lstStyle/>
          <a:p>
            <a:r>
              <a:rPr lang="en-ZA" sz="1600" dirty="0" smtClean="0">
                <a:solidFill>
                  <a:srgbClr val="FFFFFF"/>
                </a:solidFill>
              </a:rPr>
              <a:t>Cancel </a:t>
            </a:r>
            <a:r>
              <a:rPr lang="en-ZA" sz="1600" dirty="0">
                <a:solidFill>
                  <a:srgbClr val="FFFFFF"/>
                </a:solidFill>
              </a:rPr>
              <a:t>common factors in </a:t>
            </a:r>
            <a:r>
              <a:rPr lang="en-ZA" sz="1600" dirty="0" smtClean="0">
                <a:solidFill>
                  <a:srgbClr val="FFFFFF"/>
                </a:solidFill>
              </a:rPr>
              <a:t>numerator </a:t>
            </a:r>
            <a:r>
              <a:rPr lang="en-ZA" sz="1600" dirty="0">
                <a:solidFill>
                  <a:srgbClr val="FFFFFF"/>
                </a:solidFill>
              </a:rPr>
              <a:t>and denominator </a:t>
            </a:r>
          </a:p>
        </p:txBody>
      </p:sp>
      <p:sp>
        <p:nvSpPr>
          <p:cNvPr id="97" name="TextBox 96"/>
          <p:cNvSpPr txBox="1"/>
          <p:nvPr/>
        </p:nvSpPr>
        <p:spPr>
          <a:xfrm>
            <a:off x="1565529" y="4950096"/>
            <a:ext cx="3068725" cy="400110"/>
          </a:xfrm>
          <a:prstGeom prst="rect">
            <a:avLst/>
          </a:prstGeom>
          <a:noFill/>
        </p:spPr>
        <p:txBody>
          <a:bodyPr wrap="square" rtlCol="0">
            <a:spAutoFit/>
          </a:bodyPr>
          <a:lstStyle/>
          <a:p>
            <a:r>
              <a:rPr lang="en-ZA" sz="2000" b="1" dirty="0" smtClean="0"/>
              <a:t>= R26</a:t>
            </a:r>
            <a:endParaRPr lang="en-ZA" sz="2000" b="1" dirty="0"/>
          </a:p>
        </p:txBody>
      </p:sp>
      <p:sp>
        <p:nvSpPr>
          <p:cNvPr id="98" name="TextBox 97"/>
          <p:cNvSpPr txBox="1"/>
          <p:nvPr/>
        </p:nvSpPr>
        <p:spPr>
          <a:xfrm>
            <a:off x="4766552" y="4549986"/>
            <a:ext cx="2807666" cy="400110"/>
          </a:xfrm>
          <a:prstGeom prst="rect">
            <a:avLst/>
          </a:prstGeom>
          <a:noFill/>
        </p:spPr>
        <p:txBody>
          <a:bodyPr wrap="square" rtlCol="0">
            <a:spAutoFit/>
          </a:bodyPr>
          <a:lstStyle/>
          <a:p>
            <a:r>
              <a:rPr lang="en-ZA" sz="2000" b="1" dirty="0" smtClean="0"/>
              <a:t>= R26</a:t>
            </a:r>
            <a:endParaRPr lang="en-ZA" sz="2000" b="1" dirty="0"/>
          </a:p>
        </p:txBody>
      </p:sp>
      <p:cxnSp>
        <p:nvCxnSpPr>
          <p:cNvPr id="99" name="Straight Connector 98"/>
          <p:cNvCxnSpPr/>
          <p:nvPr/>
        </p:nvCxnSpPr>
        <p:spPr>
          <a:xfrm flipH="1">
            <a:off x="4431734" y="3307726"/>
            <a:ext cx="1" cy="212915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4755425" y="3887215"/>
            <a:ext cx="2824920" cy="461665"/>
            <a:chOff x="4549770" y="4965221"/>
            <a:chExt cx="2824920" cy="461665"/>
          </a:xfrm>
        </p:grpSpPr>
        <p:sp>
          <p:nvSpPr>
            <p:cNvPr id="101" name="TextBox 100"/>
            <p:cNvSpPr txBox="1"/>
            <p:nvPr/>
          </p:nvSpPr>
          <p:spPr>
            <a:xfrm>
              <a:off x="4549770" y="4965221"/>
              <a:ext cx="2824920" cy="461665"/>
            </a:xfrm>
            <a:prstGeom prst="rect">
              <a:avLst/>
            </a:prstGeom>
            <a:noFill/>
          </p:spPr>
          <p:txBody>
            <a:bodyPr wrap="square" rtlCol="0">
              <a:spAutoFit/>
            </a:bodyPr>
            <a:lstStyle/>
            <a:p>
              <a:r>
                <a:rPr lang="en-ZA" sz="2400" dirty="0" smtClean="0"/>
                <a:t>2        5               65</a:t>
              </a:r>
              <a:endParaRPr lang="en-ZA" sz="2400" dirty="0"/>
            </a:p>
          </p:txBody>
        </p:sp>
        <p:pic>
          <p:nvPicPr>
            <p:cNvPr id="102" name="Picture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4555" y="5011589"/>
              <a:ext cx="410479" cy="388800"/>
            </a:xfrm>
            <a:prstGeom prst="rect">
              <a:avLst/>
            </a:prstGeom>
          </p:spPr>
        </p:pic>
        <p:pic>
          <p:nvPicPr>
            <p:cNvPr id="103" name="Picture 1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7305" y="5017904"/>
              <a:ext cx="410478" cy="388800"/>
            </a:xfrm>
            <a:prstGeom prst="rect">
              <a:avLst/>
            </a:prstGeom>
          </p:spPr>
        </p:pic>
        <p:pic>
          <p:nvPicPr>
            <p:cNvPr id="104" name="Picture 10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52767" y="5017904"/>
              <a:ext cx="410478" cy="388800"/>
            </a:xfrm>
            <a:prstGeom prst="rect">
              <a:avLst/>
            </a:prstGeom>
          </p:spPr>
        </p:pic>
        <p:pic>
          <p:nvPicPr>
            <p:cNvPr id="105" name="Picture 10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08575" y="5017250"/>
              <a:ext cx="410478" cy="388800"/>
            </a:xfrm>
            <a:prstGeom prst="rect">
              <a:avLst/>
            </a:prstGeom>
          </p:spPr>
        </p:pic>
      </p:grpSp>
      <p:grpSp>
        <p:nvGrpSpPr>
          <p:cNvPr id="106" name="Group 105"/>
          <p:cNvGrpSpPr/>
          <p:nvPr/>
        </p:nvGrpSpPr>
        <p:grpSpPr>
          <a:xfrm>
            <a:off x="1649296" y="3805043"/>
            <a:ext cx="2957186" cy="528482"/>
            <a:chOff x="923558" y="3632687"/>
            <a:chExt cx="2957186" cy="528482"/>
          </a:xfrm>
        </p:grpSpPr>
        <p:sp>
          <p:nvSpPr>
            <p:cNvPr id="107" name="TextBox 106"/>
            <p:cNvSpPr txBox="1"/>
            <p:nvPr/>
          </p:nvSpPr>
          <p:spPr>
            <a:xfrm>
              <a:off x="1055824" y="3666036"/>
              <a:ext cx="2824920" cy="461665"/>
            </a:xfrm>
            <a:prstGeom prst="rect">
              <a:avLst/>
            </a:prstGeom>
            <a:noFill/>
          </p:spPr>
          <p:txBody>
            <a:bodyPr wrap="square" rtlCol="0">
              <a:spAutoFit/>
            </a:bodyPr>
            <a:lstStyle/>
            <a:p>
              <a:r>
                <a:rPr lang="en-ZA" sz="2400" dirty="0"/>
                <a:t> </a:t>
              </a:r>
              <a:r>
                <a:rPr lang="en-ZA" sz="2400" dirty="0" smtClean="0"/>
                <a:t>x R65 =     x 65        </a:t>
              </a:r>
              <a:endParaRPr lang="en-ZA" sz="2400" dirty="0"/>
            </a:p>
          </p:txBody>
        </p:sp>
        <p:graphicFrame>
          <p:nvGraphicFramePr>
            <p:cNvPr id="108" name="Object 107"/>
            <p:cNvGraphicFramePr/>
            <p:nvPr/>
          </p:nvGraphicFramePr>
          <p:xfrm>
            <a:off x="923558" y="3640061"/>
            <a:ext cx="264531" cy="521108"/>
          </p:xfrm>
          <a:graphic>
            <a:graphicData uri="http://schemas.openxmlformats.org/presentationml/2006/ole">
              <mc:AlternateContent xmlns:mc="http://schemas.openxmlformats.org/markup-compatibility/2006">
                <mc:Choice xmlns:v="urn:schemas-microsoft-com:vml" Requires="v">
                  <p:oleObj spid="_x0000_s8384" name="Equation" r:id="rId10" imgW="3657600" imgH="9448800" progId="Equation.3">
                    <p:embed/>
                  </p:oleObj>
                </mc:Choice>
                <mc:Fallback>
                  <p:oleObj name="Equation" r:id="rId10" imgW="3657600" imgH="9448800" progId="Equation.3">
                    <p:embed/>
                    <p:pic>
                      <p:nvPicPr>
                        <p:cNvPr id="0" name="Object 38"/>
                        <p:cNvPicPr/>
                        <p:nvPr/>
                      </p:nvPicPr>
                      <p:blipFill>
                        <a:blip r:embed="rId11"/>
                        <a:stretch>
                          <a:fillRect/>
                        </a:stretch>
                      </p:blipFill>
                      <p:spPr>
                        <a:xfrm>
                          <a:off x="923558" y="3640061"/>
                          <a:ext cx="264531" cy="521108"/>
                        </a:xfrm>
                        <a:prstGeom prst="rect">
                          <a:avLst/>
                        </a:prstGeom>
                      </p:spPr>
                    </p:pic>
                  </p:oleObj>
                </mc:Fallback>
              </mc:AlternateContent>
            </a:graphicData>
          </a:graphic>
        </p:graphicFrame>
        <p:graphicFrame>
          <p:nvGraphicFramePr>
            <p:cNvPr id="109" name="Object 108"/>
            <p:cNvGraphicFramePr/>
            <p:nvPr/>
          </p:nvGraphicFramePr>
          <p:xfrm>
            <a:off x="2137620" y="3632687"/>
            <a:ext cx="264531" cy="521108"/>
          </p:xfrm>
          <a:graphic>
            <a:graphicData uri="http://schemas.openxmlformats.org/presentationml/2006/ole">
              <mc:AlternateContent xmlns:mc="http://schemas.openxmlformats.org/markup-compatibility/2006">
                <mc:Choice xmlns:v="urn:schemas-microsoft-com:vml" Requires="v">
                  <p:oleObj spid="_x0000_s8385" name="Equation" r:id="rId12" imgW="3657600" imgH="9448800" progId="Equation.3">
                    <p:embed/>
                  </p:oleObj>
                </mc:Choice>
                <mc:Fallback>
                  <p:oleObj name="Equation" r:id="rId12" imgW="3657600" imgH="9448800" progId="Equation.3">
                    <p:embed/>
                    <p:pic>
                      <p:nvPicPr>
                        <p:cNvPr id="0" name="Object 39"/>
                        <p:cNvPicPr/>
                        <p:nvPr/>
                      </p:nvPicPr>
                      <p:blipFill>
                        <a:blip r:embed="rId13"/>
                        <a:stretch>
                          <a:fillRect/>
                        </a:stretch>
                      </p:blipFill>
                      <p:spPr>
                        <a:xfrm>
                          <a:off x="2137620" y="3632687"/>
                          <a:ext cx="264531" cy="521108"/>
                        </a:xfrm>
                        <a:prstGeom prst="rect">
                          <a:avLst/>
                        </a:prstGeom>
                      </p:spPr>
                    </p:pic>
                  </p:oleObj>
                </mc:Fallback>
              </mc:AlternateContent>
            </a:graphicData>
          </a:graphic>
        </p:graphicFrame>
      </p:grpSp>
      <p:cxnSp>
        <p:nvCxnSpPr>
          <p:cNvPr id="110" name="Straight Connector 109"/>
          <p:cNvCxnSpPr/>
          <p:nvPr/>
        </p:nvCxnSpPr>
        <p:spPr>
          <a:xfrm flipV="1">
            <a:off x="2857033" y="4141377"/>
            <a:ext cx="225493" cy="155278"/>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V="1">
            <a:off x="3338837" y="3914552"/>
            <a:ext cx="399735" cy="274696"/>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3679396" y="3777221"/>
            <a:ext cx="372868" cy="276999"/>
          </a:xfrm>
          <a:prstGeom prst="rect">
            <a:avLst/>
          </a:prstGeom>
          <a:noFill/>
        </p:spPr>
        <p:txBody>
          <a:bodyPr wrap="square" rtlCol="0">
            <a:spAutoFit/>
          </a:bodyPr>
          <a:lstStyle/>
          <a:p>
            <a:r>
              <a:rPr lang="en-ZA" sz="1200" b="1" dirty="0" smtClean="0">
                <a:solidFill>
                  <a:srgbClr val="FFFFFF"/>
                </a:solidFill>
              </a:rPr>
              <a:t>13</a:t>
            </a:r>
            <a:endParaRPr lang="en-ZA" sz="1200" b="1" dirty="0">
              <a:solidFill>
                <a:srgbClr val="FFFFFF"/>
              </a:solidFill>
            </a:endParaRPr>
          </a:p>
        </p:txBody>
      </p:sp>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46249" y="3507574"/>
            <a:ext cx="1815326" cy="2144990"/>
          </a:xfrm>
          <a:prstGeom prst="rect">
            <a:avLst/>
          </a:prstGeom>
          <a:noFill/>
          <a:ln>
            <a:noFill/>
          </a:ln>
        </p:spPr>
      </p:pic>
      <p:sp>
        <p:nvSpPr>
          <p:cNvPr id="34" name="Text Placeholder 3"/>
          <p:cNvSpPr>
            <a:spLocks noGrp="1"/>
          </p:cNvSpPr>
          <p:nvPr>
            <p:ph type="body" sz="quarter" idx="10"/>
          </p:nvPr>
        </p:nvSpPr>
        <p:spPr>
          <a:xfrm>
            <a:off x="399289" y="945557"/>
            <a:ext cx="7905751" cy="301871"/>
          </a:xfrm>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5"/>
                                        </p:tgtEl>
                                      </p:cBhvr>
                                    </p:animEffect>
                                    <p:set>
                                      <p:cBhvr>
                                        <p:cTn id="7" dur="1" fill="hold">
                                          <p:stCondLst>
                                            <p:cond delay="499"/>
                                          </p:stCondLst>
                                        </p:cTn>
                                        <p:tgtEl>
                                          <p:spTgt spid="1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1000"/>
                                        <p:tgtEl>
                                          <p:spTgt spid="57"/>
                                        </p:tgtEl>
                                      </p:cBhvr>
                                    </p:animEffect>
                                    <p:anim calcmode="lin" valueType="num">
                                      <p:cBhvr>
                                        <p:cTn id="12" dur="1000" fill="hold"/>
                                        <p:tgtEl>
                                          <p:spTgt spid="57"/>
                                        </p:tgtEl>
                                        <p:attrNameLst>
                                          <p:attrName>ppt_x</p:attrName>
                                        </p:attrNameLst>
                                      </p:cBhvr>
                                      <p:tavLst>
                                        <p:tav tm="0">
                                          <p:val>
                                            <p:strVal val="#ppt_x"/>
                                          </p:val>
                                        </p:tav>
                                        <p:tav tm="100000">
                                          <p:val>
                                            <p:strVal val="#ppt_x"/>
                                          </p:val>
                                        </p:tav>
                                      </p:tavLst>
                                    </p:anim>
                                    <p:anim calcmode="lin" valueType="num">
                                      <p:cBhvr>
                                        <p:cTn id="13" dur="900" decel="100000" fill="hold"/>
                                        <p:tgtEl>
                                          <p:spTgt spid="5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0-#ppt_w/2"/>
                                          </p:val>
                                        </p:tav>
                                        <p:tav tm="100000">
                                          <p:val>
                                            <p:strVal val="#ppt_x"/>
                                          </p:val>
                                        </p:tav>
                                      </p:tavLst>
                                    </p:anim>
                                    <p:anim calcmode="lin" valueType="num">
                                      <p:cBhvr additive="base">
                                        <p:cTn id="1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
                                        </p:tgtEl>
                                        <p:attrNameLst>
                                          <p:attrName>style.visibility</p:attrName>
                                        </p:attrNameLst>
                                      </p:cBhvr>
                                      <p:to>
                                        <p:strVal val="visible"/>
                                      </p:to>
                                    </p:set>
                                    <p:animEffect transition="in" filter="fade">
                                      <p:cBhvr>
                                        <p:cTn id="28" dur="500"/>
                                        <p:tgtEl>
                                          <p:spTgt spid="10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fade">
                                      <p:cBhvr>
                                        <p:cTn id="33" dur="500"/>
                                        <p:tgtEl>
                                          <p:spTgt spid="9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10"/>
                                        </p:tgtEl>
                                        <p:attrNameLst>
                                          <p:attrName>style.visibility</p:attrName>
                                        </p:attrNameLst>
                                      </p:cBhvr>
                                      <p:to>
                                        <p:strVal val="visible"/>
                                      </p:to>
                                    </p:set>
                                    <p:animEffect transition="in" filter="wipe(left)">
                                      <p:cBhvr>
                                        <p:cTn id="38" dur="500"/>
                                        <p:tgtEl>
                                          <p:spTgt spid="1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down)">
                                      <p:cBhvr>
                                        <p:cTn id="43" dur="5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500"/>
                                        <p:tgtEl>
                                          <p:spTgt spid="1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fade">
                                      <p:cBhvr>
                                        <p:cTn id="53" dur="5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99"/>
                                        </p:tgtEl>
                                        <p:attrNameLst>
                                          <p:attrName>style.visibility</p:attrName>
                                        </p:attrNameLst>
                                      </p:cBhvr>
                                      <p:to>
                                        <p:strVal val="visible"/>
                                      </p:to>
                                    </p:set>
                                    <p:animEffect transition="in" filter="wipe(up)">
                                      <p:cBhvr>
                                        <p:cTn id="58" dur="500"/>
                                        <p:tgtEl>
                                          <p:spTgt spid="9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0"/>
                                        </p:tgtEl>
                                        <p:attrNameLst>
                                          <p:attrName>style.visibility</p:attrName>
                                        </p:attrNameLst>
                                      </p:cBhvr>
                                      <p:to>
                                        <p:strVal val="visible"/>
                                      </p:to>
                                    </p:set>
                                    <p:animEffect transition="in" filter="fade">
                                      <p:cBhvr>
                                        <p:cTn id="68" dur="500"/>
                                        <p:tgtEl>
                                          <p:spTgt spid="10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98"/>
                                        </p:tgtEl>
                                        <p:attrNameLst>
                                          <p:attrName>style.visibility</p:attrName>
                                        </p:attrNameLst>
                                      </p:cBhvr>
                                      <p:to>
                                        <p:strVal val="visible"/>
                                      </p:to>
                                    </p:set>
                                    <p:animEffect transition="in" filter="fade">
                                      <p:cBhvr>
                                        <p:cTn id="7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94" grpId="0"/>
      <p:bldP spid="95" grpId="0"/>
      <p:bldP spid="96" grpId="0"/>
      <p:bldP spid="97" grpId="0"/>
      <p:bldP spid="98" grpId="0"/>
      <p:bldP spid="1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6249" y="3507574"/>
            <a:ext cx="1815326" cy="2144990"/>
          </a:xfrm>
          <a:prstGeom prst="rect">
            <a:avLst/>
          </a:prstGeom>
          <a:noFill/>
          <a:ln>
            <a:noFill/>
          </a:ln>
        </p:spPr>
      </p:pic>
      <p:sp>
        <p:nvSpPr>
          <p:cNvPr id="2" name="Title 1"/>
          <p:cNvSpPr>
            <a:spLocks noGrp="1"/>
          </p:cNvSpPr>
          <p:nvPr>
            <p:ph type="title"/>
          </p:nvPr>
        </p:nvSpPr>
        <p:spPr/>
        <p:txBody>
          <a:bodyPr/>
          <a:lstStyle/>
          <a:p>
            <a:r>
              <a:rPr lang="en-ZA" dirty="0">
                <a:sym typeface="+mn-ea"/>
              </a:rPr>
              <a:t>Dividing fractions</a:t>
            </a:r>
            <a:endParaRPr lang="en-ZA" dirty="0"/>
          </a:p>
        </p:txBody>
      </p:sp>
      <p:sp>
        <p:nvSpPr>
          <p:cNvPr id="38" name="Rectangle 37"/>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48" name="Group 47"/>
          <p:cNvGrpSpPr/>
          <p:nvPr/>
        </p:nvGrpSpPr>
        <p:grpSpPr>
          <a:xfrm>
            <a:off x="352501" y="1506374"/>
            <a:ext cx="1029149" cy="955774"/>
            <a:chOff x="352501" y="2871461"/>
            <a:chExt cx="1525437" cy="1416679"/>
          </a:xfrm>
        </p:grpSpPr>
        <p:sp>
          <p:nvSpPr>
            <p:cNvPr id="53" name="Rectangle 52"/>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55" name="Rectangle 54"/>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57" name="Group 56"/>
          <p:cNvGrpSpPr>
            <a:grpSpLocks noChangeAspect="1"/>
          </p:cNvGrpSpPr>
          <p:nvPr/>
        </p:nvGrpSpPr>
        <p:grpSpPr>
          <a:xfrm>
            <a:off x="348042" y="2986941"/>
            <a:ext cx="1031115" cy="957600"/>
            <a:chOff x="352501" y="1521403"/>
            <a:chExt cx="1525437" cy="1416679"/>
          </a:xfrm>
        </p:grpSpPr>
        <p:sp>
          <p:nvSpPr>
            <p:cNvPr id="58" name="Rectangle 57"/>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59" name="Picture 58"/>
            <p:cNvPicPr>
              <a:picLocks noChangeAspect="1"/>
            </p:cNvPicPr>
            <p:nvPr/>
          </p:nvPicPr>
          <p:blipFill rotWithShape="1">
            <a:blip r:embed="rId5"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91" name="Content Placeholder 2"/>
          <p:cNvSpPr txBox="1"/>
          <p:nvPr/>
        </p:nvSpPr>
        <p:spPr>
          <a:xfrm>
            <a:off x="1506802" y="1545623"/>
            <a:ext cx="2840914" cy="339596"/>
          </a:xfrm>
          <a:prstGeom prst="rect">
            <a:avLst/>
          </a:prstGeom>
          <a:no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altLang="en-US" sz="2000" b="1" i="1" dirty="0" smtClean="0">
                <a:solidFill>
                  <a:schemeClr val="bg1"/>
                </a:solidFill>
                <a:sym typeface="+mn-ea"/>
              </a:rPr>
              <a:t>&gt; Example 2.8 page 35</a:t>
            </a:r>
            <a:endParaRPr lang="en-ZA" altLang="en-US" sz="2000" b="1" i="1" dirty="0">
              <a:solidFill>
                <a:schemeClr val="bg1"/>
              </a:solidFill>
              <a:sym typeface="+mn-ea"/>
            </a:endParaRPr>
          </a:p>
        </p:txBody>
      </p:sp>
      <p:sp>
        <p:nvSpPr>
          <p:cNvPr id="94" name="TextBox 93"/>
          <p:cNvSpPr txBox="1"/>
          <p:nvPr/>
        </p:nvSpPr>
        <p:spPr>
          <a:xfrm>
            <a:off x="1598519" y="3314577"/>
            <a:ext cx="2412421" cy="400110"/>
          </a:xfrm>
          <a:prstGeom prst="rect">
            <a:avLst/>
          </a:prstGeom>
          <a:noFill/>
        </p:spPr>
        <p:txBody>
          <a:bodyPr wrap="square" rtlCol="0">
            <a:spAutoFit/>
          </a:bodyPr>
          <a:lstStyle/>
          <a:p>
            <a:r>
              <a:rPr lang="en-ZA" sz="2000" b="1" dirty="0" smtClean="0">
                <a:solidFill>
                  <a:schemeClr val="bg1"/>
                </a:solidFill>
              </a:rPr>
              <a:t>Without </a:t>
            </a:r>
            <a:r>
              <a:rPr lang="en-ZA" sz="2000" b="1" dirty="0">
                <a:solidFill>
                  <a:schemeClr val="bg1"/>
                </a:solidFill>
              </a:rPr>
              <a:t>a calculator</a:t>
            </a:r>
            <a:r>
              <a:rPr lang="en-ZA" sz="2000" b="1" dirty="0" smtClean="0">
                <a:solidFill>
                  <a:schemeClr val="bg1"/>
                </a:solidFill>
              </a:rPr>
              <a:t>:</a:t>
            </a:r>
            <a:endParaRPr lang="en-ZA" sz="2000" b="1" dirty="0">
              <a:solidFill>
                <a:schemeClr val="bg1"/>
              </a:solidFill>
            </a:endParaRPr>
          </a:p>
        </p:txBody>
      </p:sp>
      <p:sp>
        <p:nvSpPr>
          <p:cNvPr id="95" name="TextBox 94"/>
          <p:cNvSpPr txBox="1"/>
          <p:nvPr/>
        </p:nvSpPr>
        <p:spPr>
          <a:xfrm>
            <a:off x="4561217" y="3316327"/>
            <a:ext cx="2278234" cy="400110"/>
          </a:xfrm>
          <a:prstGeom prst="rect">
            <a:avLst/>
          </a:prstGeom>
          <a:noFill/>
        </p:spPr>
        <p:txBody>
          <a:bodyPr wrap="square" rtlCol="0">
            <a:spAutoFit/>
          </a:bodyPr>
          <a:lstStyle/>
          <a:p>
            <a:r>
              <a:rPr lang="en-ZA" sz="2000" b="1" dirty="0" smtClean="0">
                <a:solidFill>
                  <a:schemeClr val="bg1"/>
                </a:solidFill>
                <a:sym typeface="+mn-ea"/>
              </a:rPr>
              <a:t>With </a:t>
            </a:r>
            <a:r>
              <a:rPr lang="en-ZA" sz="2000" b="1" dirty="0">
                <a:solidFill>
                  <a:schemeClr val="bg1"/>
                </a:solidFill>
                <a:sym typeface="+mn-ea"/>
              </a:rPr>
              <a:t>a calculator: </a:t>
            </a:r>
            <a:endParaRPr lang="en-ZA" sz="2000" b="1" dirty="0">
              <a:solidFill>
                <a:schemeClr val="bg1"/>
              </a:solidFill>
            </a:endParaRPr>
          </a:p>
        </p:txBody>
      </p:sp>
      <p:cxnSp>
        <p:nvCxnSpPr>
          <p:cNvPr id="99" name="Straight Connector 98"/>
          <p:cNvCxnSpPr/>
          <p:nvPr/>
        </p:nvCxnSpPr>
        <p:spPr>
          <a:xfrm flipH="1">
            <a:off x="4237526" y="3380554"/>
            <a:ext cx="1" cy="212915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522853" y="1949730"/>
            <a:ext cx="6315437" cy="400110"/>
          </a:xfrm>
          <a:prstGeom prst="rect">
            <a:avLst/>
          </a:prstGeom>
          <a:noFill/>
        </p:spPr>
        <p:txBody>
          <a:bodyPr wrap="square" rtlCol="0">
            <a:spAutoFit/>
          </a:bodyPr>
          <a:lstStyle/>
          <a:p>
            <a:r>
              <a:rPr lang="en-ZA" altLang="en-US" sz="2000" b="1" dirty="0" smtClean="0">
                <a:sym typeface="+mn-ea"/>
              </a:rPr>
              <a:t>Calculate </a:t>
            </a:r>
            <a:endParaRPr lang="en-ZA" altLang="en-US" sz="2000" b="1" dirty="0">
              <a:sym typeface="+mn-ea"/>
            </a:endParaRPr>
          </a:p>
        </p:txBody>
      </p:sp>
      <p:graphicFrame>
        <p:nvGraphicFramePr>
          <p:cNvPr id="35" name="Object 34"/>
          <p:cNvGraphicFramePr/>
          <p:nvPr/>
        </p:nvGraphicFramePr>
        <p:xfrm>
          <a:off x="2675157" y="1914525"/>
          <a:ext cx="639762" cy="522288"/>
        </p:xfrm>
        <a:graphic>
          <a:graphicData uri="http://schemas.openxmlformats.org/presentationml/2006/ole">
            <mc:AlternateContent xmlns:mc="http://schemas.openxmlformats.org/markup-compatibility/2006">
              <mc:Choice xmlns:v="urn:schemas-microsoft-com:vml" Requires="v">
                <p:oleObj spid="_x0000_s19609" name="Equation" r:id="rId6" imgW="8839200" imgH="9448800" progId="Equation.DSMT4">
                  <p:embed/>
                </p:oleObj>
              </mc:Choice>
              <mc:Fallback>
                <p:oleObj name="Equation" r:id="rId6" imgW="8839200" imgH="9448800" progId="Equation.DSMT4">
                  <p:embed/>
                  <p:pic>
                    <p:nvPicPr>
                      <p:cNvPr id="0" name="Object 8"/>
                      <p:cNvPicPr/>
                      <p:nvPr/>
                    </p:nvPicPr>
                    <p:blipFill>
                      <a:blip r:embed="rId7"/>
                      <a:stretch>
                        <a:fillRect/>
                      </a:stretch>
                    </p:blipFill>
                    <p:spPr>
                      <a:xfrm>
                        <a:off x="2675157" y="1914525"/>
                        <a:ext cx="639762" cy="522288"/>
                      </a:xfrm>
                      <a:prstGeom prst="rect">
                        <a:avLst/>
                      </a:prstGeom>
                    </p:spPr>
                  </p:pic>
                </p:oleObj>
              </mc:Fallback>
            </mc:AlternateContent>
          </a:graphicData>
        </a:graphic>
      </p:graphicFrame>
      <p:sp>
        <p:nvSpPr>
          <p:cNvPr id="36" name="TextBox 35"/>
          <p:cNvSpPr txBox="1"/>
          <p:nvPr/>
        </p:nvSpPr>
        <p:spPr>
          <a:xfrm>
            <a:off x="2675157" y="3733325"/>
            <a:ext cx="1565812" cy="646331"/>
          </a:xfrm>
          <a:prstGeom prst="rect">
            <a:avLst/>
          </a:prstGeom>
          <a:noFill/>
        </p:spPr>
        <p:txBody>
          <a:bodyPr wrap="square" rtlCol="0">
            <a:spAutoFit/>
          </a:bodyPr>
          <a:lstStyle/>
          <a:p>
            <a:r>
              <a:rPr lang="en-ZA" altLang="en-US" sz="1200" dirty="0">
                <a:solidFill>
                  <a:srgbClr val="FFFFFF"/>
                </a:solidFill>
              </a:rPr>
              <a:t>Invert the second fraction and multiply out. </a:t>
            </a:r>
          </a:p>
        </p:txBody>
      </p:sp>
      <p:graphicFrame>
        <p:nvGraphicFramePr>
          <p:cNvPr id="37" name="Object 36"/>
          <p:cNvGraphicFramePr/>
          <p:nvPr/>
        </p:nvGraphicFramePr>
        <p:xfrm>
          <a:off x="1716088" y="3768725"/>
          <a:ext cx="835025" cy="520700"/>
        </p:xfrm>
        <a:graphic>
          <a:graphicData uri="http://schemas.openxmlformats.org/presentationml/2006/ole">
            <mc:AlternateContent xmlns:mc="http://schemas.openxmlformats.org/markup-compatibility/2006">
              <mc:Choice xmlns:v="urn:schemas-microsoft-com:vml" Requires="v">
                <p:oleObj spid="_x0000_s19610" name="Equation" r:id="rId8" imgW="11582400" imgH="9448800" progId="Equation.DSMT4">
                  <p:embed/>
                </p:oleObj>
              </mc:Choice>
              <mc:Fallback>
                <p:oleObj name="Equation" r:id="rId8" imgW="11582400" imgH="9448800" progId="Equation.DSMT4">
                  <p:embed/>
                  <p:pic>
                    <p:nvPicPr>
                      <p:cNvPr id="0" name="Object 38"/>
                      <p:cNvPicPr/>
                      <p:nvPr/>
                    </p:nvPicPr>
                    <p:blipFill>
                      <a:blip r:embed="rId9"/>
                      <a:stretch>
                        <a:fillRect/>
                      </a:stretch>
                    </p:blipFill>
                    <p:spPr>
                      <a:xfrm>
                        <a:off x="1716088" y="3768725"/>
                        <a:ext cx="835025" cy="520700"/>
                      </a:xfrm>
                      <a:prstGeom prst="rect">
                        <a:avLst/>
                      </a:prstGeom>
                    </p:spPr>
                  </p:pic>
                </p:oleObj>
              </mc:Fallback>
            </mc:AlternateContent>
          </a:graphicData>
        </a:graphic>
      </p:graphicFrame>
      <p:graphicFrame>
        <p:nvGraphicFramePr>
          <p:cNvPr id="39" name="Object 38"/>
          <p:cNvGraphicFramePr/>
          <p:nvPr/>
        </p:nvGraphicFramePr>
        <p:xfrm>
          <a:off x="1681723" y="4315212"/>
          <a:ext cx="460375" cy="520700"/>
        </p:xfrm>
        <a:graphic>
          <a:graphicData uri="http://schemas.openxmlformats.org/presentationml/2006/ole">
            <mc:AlternateContent xmlns:mc="http://schemas.openxmlformats.org/markup-compatibility/2006">
              <mc:Choice xmlns:v="urn:schemas-microsoft-com:vml" Requires="v">
                <p:oleObj spid="_x0000_s19611" name="Equation" r:id="rId10" imgW="6400800" imgH="9448800" progId="Equation.DSMT4">
                  <p:embed/>
                </p:oleObj>
              </mc:Choice>
              <mc:Fallback>
                <p:oleObj name="Equation" r:id="rId10" imgW="6400800" imgH="9448800" progId="Equation.DSMT4">
                  <p:embed/>
                  <p:pic>
                    <p:nvPicPr>
                      <p:cNvPr id="0" name="Object 59"/>
                      <p:cNvPicPr/>
                      <p:nvPr/>
                    </p:nvPicPr>
                    <p:blipFill>
                      <a:blip r:embed="rId11"/>
                      <a:stretch>
                        <a:fillRect/>
                      </a:stretch>
                    </p:blipFill>
                    <p:spPr>
                      <a:xfrm>
                        <a:off x="1681723" y="4315212"/>
                        <a:ext cx="460375" cy="520700"/>
                      </a:xfrm>
                      <a:prstGeom prst="rect">
                        <a:avLst/>
                      </a:prstGeom>
                    </p:spPr>
                  </p:pic>
                </p:oleObj>
              </mc:Fallback>
            </mc:AlternateContent>
          </a:graphicData>
        </a:graphic>
      </p:graphicFrame>
      <p:graphicFrame>
        <p:nvGraphicFramePr>
          <p:cNvPr id="40" name="Object 39"/>
          <p:cNvGraphicFramePr/>
          <p:nvPr/>
        </p:nvGraphicFramePr>
        <p:xfrm>
          <a:off x="1682750" y="4857750"/>
          <a:ext cx="612775" cy="520700"/>
        </p:xfrm>
        <a:graphic>
          <a:graphicData uri="http://schemas.openxmlformats.org/presentationml/2006/ole">
            <mc:AlternateContent xmlns:mc="http://schemas.openxmlformats.org/markup-compatibility/2006">
              <mc:Choice xmlns:v="urn:schemas-microsoft-com:vml" Requires="v">
                <p:oleObj spid="_x0000_s19612" name="Equation" r:id="rId12" imgW="8534400" imgH="9448800" progId="Equation.DSMT4">
                  <p:embed/>
                </p:oleObj>
              </mc:Choice>
              <mc:Fallback>
                <p:oleObj name="Equation" r:id="rId12" imgW="8534400" imgH="9448800" progId="Equation.DSMT4">
                  <p:embed/>
                  <p:pic>
                    <p:nvPicPr>
                      <p:cNvPr id="0" name="Object 60"/>
                      <p:cNvPicPr/>
                      <p:nvPr/>
                    </p:nvPicPr>
                    <p:blipFill>
                      <a:blip r:embed="rId13"/>
                      <a:stretch>
                        <a:fillRect/>
                      </a:stretch>
                    </p:blipFill>
                    <p:spPr>
                      <a:xfrm>
                        <a:off x="1682750" y="4857750"/>
                        <a:ext cx="612775" cy="520700"/>
                      </a:xfrm>
                      <a:prstGeom prst="rect">
                        <a:avLst/>
                      </a:prstGeom>
                    </p:spPr>
                  </p:pic>
                </p:oleObj>
              </mc:Fallback>
            </mc:AlternateContent>
          </a:graphicData>
        </a:graphic>
      </p:graphicFrame>
      <p:grpSp>
        <p:nvGrpSpPr>
          <p:cNvPr id="41" name="Group 40"/>
          <p:cNvGrpSpPr/>
          <p:nvPr/>
        </p:nvGrpSpPr>
        <p:grpSpPr>
          <a:xfrm>
            <a:off x="4550369" y="3768049"/>
            <a:ext cx="2057496" cy="461665"/>
            <a:chOff x="4555897" y="3714859"/>
            <a:chExt cx="2057496" cy="461665"/>
          </a:xfrm>
        </p:grpSpPr>
        <p:sp>
          <p:nvSpPr>
            <p:cNvPr id="42" name="TextBox 41"/>
            <p:cNvSpPr txBox="1"/>
            <p:nvPr/>
          </p:nvSpPr>
          <p:spPr>
            <a:xfrm>
              <a:off x="4555897" y="3714859"/>
              <a:ext cx="2057496" cy="461665"/>
            </a:xfrm>
            <a:prstGeom prst="rect">
              <a:avLst/>
            </a:prstGeom>
            <a:noFill/>
          </p:spPr>
          <p:txBody>
            <a:bodyPr wrap="square" rtlCol="0">
              <a:spAutoFit/>
            </a:bodyPr>
            <a:lstStyle/>
            <a:p>
              <a:r>
                <a:rPr lang="en-ZA" sz="2400" dirty="0"/>
                <a:t>3</a:t>
              </a:r>
              <a:r>
                <a:rPr lang="en-ZA" sz="2400" dirty="0" smtClean="0"/>
                <a:t>        5               </a:t>
              </a:r>
              <a:endParaRPr lang="en-ZA" sz="2400" dirty="0"/>
            </a:p>
          </p:txBody>
        </p:sp>
        <p:pic>
          <p:nvPicPr>
            <p:cNvPr id="43" name="Picture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78684" y="3758665"/>
              <a:ext cx="410478" cy="388800"/>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58894" y="3758665"/>
              <a:ext cx="410478" cy="388800"/>
            </a:xfrm>
            <a:prstGeom prst="rect">
              <a:avLst/>
            </a:prstGeom>
          </p:spPr>
        </p:pic>
        <p:pic>
          <p:nvPicPr>
            <p:cNvPr id="45" name="Picture 4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28055" y="3762008"/>
              <a:ext cx="529239" cy="378000"/>
            </a:xfrm>
            <a:prstGeom prst="rect">
              <a:avLst/>
            </a:prstGeom>
          </p:spPr>
        </p:pic>
      </p:grpSp>
      <p:grpSp>
        <p:nvGrpSpPr>
          <p:cNvPr id="46" name="Group 45"/>
          <p:cNvGrpSpPr/>
          <p:nvPr/>
        </p:nvGrpSpPr>
        <p:grpSpPr>
          <a:xfrm>
            <a:off x="4538491" y="4310171"/>
            <a:ext cx="3292765" cy="461665"/>
            <a:chOff x="4567951" y="4220514"/>
            <a:chExt cx="3292765" cy="461665"/>
          </a:xfrm>
        </p:grpSpPr>
        <p:sp>
          <p:nvSpPr>
            <p:cNvPr id="50" name="TextBox 49"/>
            <p:cNvSpPr txBox="1"/>
            <p:nvPr/>
          </p:nvSpPr>
          <p:spPr>
            <a:xfrm>
              <a:off x="4567951" y="4220514"/>
              <a:ext cx="2057496" cy="461665"/>
            </a:xfrm>
            <a:prstGeom prst="rect">
              <a:avLst/>
            </a:prstGeom>
            <a:noFill/>
          </p:spPr>
          <p:txBody>
            <a:bodyPr wrap="square" rtlCol="0">
              <a:spAutoFit/>
            </a:bodyPr>
            <a:lstStyle/>
            <a:p>
              <a:r>
                <a:rPr lang="en-ZA" sz="2400" dirty="0"/>
                <a:t>7</a:t>
              </a:r>
              <a:r>
                <a:rPr lang="en-ZA" sz="2400" dirty="0" smtClean="0"/>
                <a:t>         5               </a:t>
              </a:r>
              <a:endParaRPr lang="en-ZA" sz="2400" dirty="0"/>
            </a:p>
          </p:txBody>
        </p:sp>
        <p:pic>
          <p:nvPicPr>
            <p:cNvPr id="47" name="Picture 4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704201" y="4260259"/>
              <a:ext cx="410478" cy="388800"/>
            </a:xfrm>
            <a:prstGeom prst="rect">
              <a:avLst/>
            </a:prstGeom>
          </p:spPr>
        </p:pic>
        <p:pic>
          <p:nvPicPr>
            <p:cNvPr id="49" name="Picture 4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570432" y="4260985"/>
              <a:ext cx="856892" cy="378000"/>
            </a:xfrm>
            <a:prstGeom prst="rect">
              <a:avLst/>
            </a:prstGeom>
          </p:spPr>
        </p:pic>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73642" y="4255008"/>
              <a:ext cx="410478" cy="388800"/>
            </a:xfrm>
            <a:prstGeom prst="rect">
              <a:avLst/>
            </a:prstGeom>
          </p:spPr>
        </p:pic>
        <p:pic>
          <p:nvPicPr>
            <p:cNvPr id="52" name="Picture 5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39420" y="4256964"/>
              <a:ext cx="410478" cy="388800"/>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50238" y="4254833"/>
              <a:ext cx="410478" cy="388800"/>
            </a:xfrm>
            <a:prstGeom prst="rect">
              <a:avLst/>
            </a:prstGeom>
          </p:spPr>
        </p:pic>
      </p:grpSp>
      <p:sp>
        <p:nvSpPr>
          <p:cNvPr id="61" name="Text Placeholder 3"/>
          <p:cNvSpPr>
            <a:spLocks noGrp="1"/>
          </p:cNvSpPr>
          <p:nvPr>
            <p:ph type="body" sz="quarter" idx="10"/>
          </p:nvPr>
        </p:nvSpPr>
        <p:spPr>
          <a:xfrm>
            <a:off x="399289" y="945557"/>
            <a:ext cx="7905751" cy="301871"/>
          </a:xfrm>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62" name="TextBox 61"/>
          <p:cNvSpPr txBox="1"/>
          <p:nvPr/>
        </p:nvSpPr>
        <p:spPr>
          <a:xfrm>
            <a:off x="4549787" y="4808790"/>
            <a:ext cx="2057496" cy="461665"/>
          </a:xfrm>
          <a:prstGeom prst="rect">
            <a:avLst/>
          </a:prstGeom>
          <a:noFill/>
        </p:spPr>
        <p:txBody>
          <a:bodyPr wrap="square" rtlCol="0">
            <a:spAutoFit/>
          </a:bodyPr>
          <a:lstStyle/>
          <a:p>
            <a:r>
              <a:rPr lang="en-ZA" sz="2400" dirty="0" smtClean="0"/>
              <a:t>= 2,33</a:t>
            </a:r>
            <a:endParaRPr lang="en-ZA"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5"/>
                                        </p:tgtEl>
                                      </p:cBhvr>
                                    </p:animEffect>
                                    <p:set>
                                      <p:cBhvr>
                                        <p:cTn id="7" dur="1" fill="hold">
                                          <p:stCondLst>
                                            <p:cond delay="499"/>
                                          </p:stCondLst>
                                        </p:cTn>
                                        <p:tgtEl>
                                          <p:spTgt spid="115"/>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1000"/>
                                        <p:tgtEl>
                                          <p:spTgt spid="57"/>
                                        </p:tgtEl>
                                      </p:cBhvr>
                                    </p:animEffect>
                                    <p:anim calcmode="lin" valueType="num">
                                      <p:cBhvr>
                                        <p:cTn id="12" dur="1000" fill="hold"/>
                                        <p:tgtEl>
                                          <p:spTgt spid="57"/>
                                        </p:tgtEl>
                                        <p:attrNameLst>
                                          <p:attrName>ppt_x</p:attrName>
                                        </p:attrNameLst>
                                      </p:cBhvr>
                                      <p:tavLst>
                                        <p:tav tm="0">
                                          <p:val>
                                            <p:strVal val="#ppt_x"/>
                                          </p:val>
                                        </p:tav>
                                        <p:tav tm="100000">
                                          <p:val>
                                            <p:strVal val="#ppt_x"/>
                                          </p:val>
                                        </p:tav>
                                      </p:tavLst>
                                    </p:anim>
                                    <p:anim calcmode="lin" valueType="num">
                                      <p:cBhvr>
                                        <p:cTn id="13" dur="900" decel="100000" fill="hold"/>
                                        <p:tgtEl>
                                          <p:spTgt spid="57"/>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0-#ppt_w/2"/>
                                          </p:val>
                                        </p:tav>
                                        <p:tav tm="100000">
                                          <p:val>
                                            <p:strVal val="#ppt_x"/>
                                          </p:val>
                                        </p:tav>
                                      </p:tavLst>
                                    </p:anim>
                                    <p:anim calcmode="lin" valueType="num">
                                      <p:cBhvr additive="base">
                                        <p:cTn id="18"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fade">
                                      <p:cBhvr>
                                        <p:cTn id="23" dur="500"/>
                                        <p:tgtEl>
                                          <p:spTgt spid="9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wipe(up)">
                                      <p:cBhvr>
                                        <p:cTn id="46" dur="500"/>
                                        <p:tgtEl>
                                          <p:spTgt spid="9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5"/>
                                        </p:tgtEl>
                                        <p:attrNameLst>
                                          <p:attrName>style.visibility</p:attrName>
                                        </p:attrNameLst>
                                      </p:cBhvr>
                                      <p:to>
                                        <p:strVal val="visible"/>
                                      </p:to>
                                    </p:set>
                                    <p:animEffect transition="in" filter="fade">
                                      <p:cBhvr>
                                        <p:cTn id="51" dur="500"/>
                                        <p:tgtEl>
                                          <p:spTgt spid="9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94" grpId="0"/>
      <p:bldP spid="95" grpId="0"/>
      <p:bldP spid="36" grpId="0"/>
      <p:bldP spid="6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US" dirty="0"/>
              <a:t>Working with decimals </a:t>
            </a:r>
            <a:endParaRPr lang="en-ZA" dirty="0"/>
          </a:p>
        </p:txBody>
      </p:sp>
      <p:sp>
        <p:nvSpPr>
          <p:cNvPr id="7" name="TextBox 6"/>
          <p:cNvSpPr txBox="1"/>
          <p:nvPr/>
        </p:nvSpPr>
        <p:spPr>
          <a:xfrm>
            <a:off x="484709" y="1419502"/>
            <a:ext cx="6315437" cy="3724096"/>
          </a:xfrm>
          <a:prstGeom prst="rect">
            <a:avLst/>
          </a:prstGeom>
          <a:noFill/>
        </p:spPr>
        <p:txBody>
          <a:bodyPr wrap="square" rtlCol="0">
            <a:spAutoFit/>
          </a:bodyPr>
          <a:lstStyle/>
          <a:p>
            <a:r>
              <a:rPr lang="en-ZA" altLang="en-US" sz="2400" b="1" dirty="0">
                <a:solidFill>
                  <a:srgbClr val="0D9293"/>
                </a:solidFill>
              </a:rPr>
              <a:t>Converting decimals </a:t>
            </a:r>
            <a:r>
              <a:rPr lang="en-ZA" altLang="en-US" sz="2400" b="1" dirty="0" smtClean="0">
                <a:solidFill>
                  <a:srgbClr val="0D9293"/>
                </a:solidFill>
              </a:rPr>
              <a:t>to </a:t>
            </a:r>
            <a:r>
              <a:rPr lang="en-ZA" altLang="en-US" sz="2400" b="1" dirty="0">
                <a:solidFill>
                  <a:srgbClr val="0D9293"/>
                </a:solidFill>
              </a:rPr>
              <a:t>fractions</a:t>
            </a:r>
            <a:r>
              <a:rPr lang="en-ZA" altLang="en-US" sz="2400" b="1" dirty="0" smtClean="0">
                <a:solidFill>
                  <a:srgbClr val="0D9293"/>
                </a:solidFill>
              </a:rPr>
              <a:t>:</a:t>
            </a:r>
          </a:p>
          <a:p>
            <a:endParaRPr lang="en-ZA" altLang="en-US" sz="2400" dirty="0">
              <a:solidFill>
                <a:srgbClr val="0D9293"/>
              </a:solidFill>
            </a:endParaRPr>
          </a:p>
          <a:p>
            <a:r>
              <a:rPr lang="en-ZA" altLang="en-US" sz="2000" dirty="0" smtClean="0"/>
              <a:t>b)</a:t>
            </a:r>
          </a:p>
          <a:p>
            <a:endParaRPr lang="en-ZA" altLang="en-US" sz="2000" dirty="0" smtClean="0"/>
          </a:p>
          <a:p>
            <a:r>
              <a:rPr lang="en-ZA" altLang="en-US" sz="2000" dirty="0" smtClean="0"/>
              <a:t>c)</a:t>
            </a:r>
          </a:p>
          <a:p>
            <a:endParaRPr lang="en-ZA" altLang="en-US" sz="2000" dirty="0"/>
          </a:p>
          <a:p>
            <a:endParaRPr lang="en-ZA" altLang="en-US" sz="2000" dirty="0"/>
          </a:p>
          <a:p>
            <a:r>
              <a:rPr lang="en-ZA" altLang="en-US" sz="2400" b="1" dirty="0">
                <a:solidFill>
                  <a:srgbClr val="9CD043"/>
                </a:solidFill>
                <a:sym typeface="+mn-ea"/>
              </a:rPr>
              <a:t>Converting fractions to decimals</a:t>
            </a:r>
            <a:r>
              <a:rPr lang="en-ZA" altLang="en-US" sz="2400" b="1" dirty="0" smtClean="0">
                <a:solidFill>
                  <a:srgbClr val="9CD043"/>
                </a:solidFill>
                <a:sym typeface="+mn-ea"/>
              </a:rPr>
              <a:t>:</a:t>
            </a:r>
          </a:p>
          <a:p>
            <a:endParaRPr lang="en-ZA" altLang="en-US" sz="2000" dirty="0">
              <a:sym typeface="+mn-ea"/>
            </a:endParaRPr>
          </a:p>
          <a:p>
            <a:r>
              <a:rPr lang="en-ZA" altLang="en-US" sz="2400" dirty="0">
                <a:sym typeface="+mn-ea"/>
              </a:rPr>
              <a:t>     </a:t>
            </a:r>
            <a:r>
              <a:rPr lang="en-ZA" altLang="en-US" sz="2000" dirty="0">
                <a:sym typeface="+mn-ea"/>
              </a:rPr>
              <a:t>= 3 ÷ 4 = 0,75		</a:t>
            </a:r>
            <a:r>
              <a:rPr lang="en-ZA" altLang="en-US" sz="2000" dirty="0" smtClean="0">
                <a:sym typeface="+mn-ea"/>
              </a:rPr>
              <a:t>            Calculator </a:t>
            </a:r>
            <a:r>
              <a:rPr lang="en-ZA" altLang="en-US" sz="2000" dirty="0">
                <a:sym typeface="+mn-ea"/>
              </a:rPr>
              <a:t>keys:</a:t>
            </a:r>
          </a:p>
          <a:p>
            <a:endParaRPr lang="en-ZA" altLang="en-US" sz="2000" dirty="0"/>
          </a:p>
        </p:txBody>
      </p:sp>
      <p:graphicFrame>
        <p:nvGraphicFramePr>
          <p:cNvPr id="62" name="Object 61"/>
          <p:cNvGraphicFramePr/>
          <p:nvPr/>
        </p:nvGraphicFramePr>
        <p:xfrm>
          <a:off x="973753" y="2105273"/>
          <a:ext cx="1774825" cy="520700"/>
        </p:xfrm>
        <a:graphic>
          <a:graphicData uri="http://schemas.openxmlformats.org/presentationml/2006/ole">
            <mc:AlternateContent xmlns:mc="http://schemas.openxmlformats.org/markup-compatibility/2006">
              <mc:Choice xmlns:v="urn:schemas-microsoft-com:vml" Requires="v">
                <p:oleObj spid="_x0000_s11615" name="Equation" r:id="rId3" imgW="24688800" imgH="9448800" progId="Equation.3">
                  <p:embed/>
                </p:oleObj>
              </mc:Choice>
              <mc:Fallback>
                <p:oleObj name="Equation" r:id="rId3" imgW="24688800" imgH="9448800" progId="Equation.3">
                  <p:embed/>
                  <p:pic>
                    <p:nvPicPr>
                      <p:cNvPr id="0" name="Object 61"/>
                      <p:cNvPicPr/>
                      <p:nvPr/>
                    </p:nvPicPr>
                    <p:blipFill>
                      <a:blip r:embed="rId4"/>
                      <a:stretch>
                        <a:fillRect/>
                      </a:stretch>
                    </p:blipFill>
                    <p:spPr>
                      <a:xfrm>
                        <a:off x="973753" y="2105273"/>
                        <a:ext cx="1774825" cy="520700"/>
                      </a:xfrm>
                      <a:prstGeom prst="rect">
                        <a:avLst/>
                      </a:prstGeom>
                    </p:spPr>
                  </p:pic>
                </p:oleObj>
              </mc:Fallback>
            </mc:AlternateContent>
          </a:graphicData>
        </a:graphic>
      </p:graphicFrame>
      <p:graphicFrame>
        <p:nvGraphicFramePr>
          <p:cNvPr id="32" name="Object 31"/>
          <p:cNvGraphicFramePr/>
          <p:nvPr/>
        </p:nvGraphicFramePr>
        <p:xfrm>
          <a:off x="572728" y="4329193"/>
          <a:ext cx="326923" cy="489431"/>
        </p:xfrm>
        <a:graphic>
          <a:graphicData uri="http://schemas.openxmlformats.org/presentationml/2006/ole">
            <mc:AlternateContent xmlns:mc="http://schemas.openxmlformats.org/markup-compatibility/2006">
              <mc:Choice xmlns:v="urn:schemas-microsoft-com:vml" Requires="v">
                <p:oleObj spid="_x0000_s11616" r:id="rId5" imgW="452755" imgH="766445" progId="Equation.KSEE3">
                  <p:embed/>
                </p:oleObj>
              </mc:Choice>
              <mc:Fallback>
                <p:oleObj r:id="rId5" imgW="452755" imgH="766445" progId="Equation.KSEE3">
                  <p:embed/>
                  <p:pic>
                    <p:nvPicPr>
                      <p:cNvPr id="0" name="Object 7"/>
                      <p:cNvPicPr/>
                      <p:nvPr/>
                    </p:nvPicPr>
                    <p:blipFill>
                      <a:blip r:embed="rId6"/>
                      <a:stretch>
                        <a:fillRect/>
                      </a:stretch>
                    </p:blipFill>
                    <p:spPr>
                      <a:xfrm>
                        <a:off x="572728" y="4329193"/>
                        <a:ext cx="326923" cy="489431"/>
                      </a:xfrm>
                      <a:prstGeom prst="rect">
                        <a:avLst/>
                      </a:prstGeom>
                    </p:spPr>
                  </p:pic>
                </p:oleObj>
              </mc:Fallback>
            </mc:AlternateContent>
          </a:graphicData>
        </a:graphic>
      </p:graphicFrame>
      <p:graphicFrame>
        <p:nvGraphicFramePr>
          <p:cNvPr id="35" name="Object 34"/>
          <p:cNvGraphicFramePr/>
          <p:nvPr/>
        </p:nvGraphicFramePr>
        <p:xfrm>
          <a:off x="981127" y="2614753"/>
          <a:ext cx="1730375" cy="520700"/>
        </p:xfrm>
        <a:graphic>
          <a:graphicData uri="http://schemas.openxmlformats.org/presentationml/2006/ole">
            <mc:AlternateContent xmlns:mc="http://schemas.openxmlformats.org/markup-compatibility/2006">
              <mc:Choice xmlns:v="urn:schemas-microsoft-com:vml" Requires="v">
                <p:oleObj spid="_x0000_s11617" name="Equation" r:id="rId7" imgW="24079200" imgH="9448800" progId="Equation.3">
                  <p:embed/>
                </p:oleObj>
              </mc:Choice>
              <mc:Fallback>
                <p:oleObj name="Equation" r:id="rId7" imgW="24079200" imgH="9448800" progId="Equation.3">
                  <p:embed/>
                  <p:pic>
                    <p:nvPicPr>
                      <p:cNvPr id="0" name="Object 61"/>
                      <p:cNvPicPr/>
                      <p:nvPr/>
                    </p:nvPicPr>
                    <p:blipFill>
                      <a:blip r:embed="rId8"/>
                      <a:stretch>
                        <a:fillRect/>
                      </a:stretch>
                    </p:blipFill>
                    <p:spPr>
                      <a:xfrm>
                        <a:off x="981127" y="2614753"/>
                        <a:ext cx="1730375" cy="520700"/>
                      </a:xfrm>
                      <a:prstGeom prst="rect">
                        <a:avLst/>
                      </a:prstGeom>
                    </p:spPr>
                  </p:pic>
                </p:oleObj>
              </mc:Fallback>
            </mc:AlternateContent>
          </a:graphicData>
        </a:graphic>
      </p:graphicFrame>
      <p:grpSp>
        <p:nvGrpSpPr>
          <p:cNvPr id="36" name="Group 35"/>
          <p:cNvGrpSpPr/>
          <p:nvPr/>
        </p:nvGrpSpPr>
        <p:grpSpPr>
          <a:xfrm>
            <a:off x="5674286" y="4356959"/>
            <a:ext cx="1546566" cy="461665"/>
            <a:chOff x="4555897" y="3714859"/>
            <a:chExt cx="1546566" cy="461665"/>
          </a:xfrm>
        </p:grpSpPr>
        <p:sp>
          <p:nvSpPr>
            <p:cNvPr id="37" name="TextBox 36"/>
            <p:cNvSpPr txBox="1"/>
            <p:nvPr/>
          </p:nvSpPr>
          <p:spPr>
            <a:xfrm>
              <a:off x="4555897" y="3714859"/>
              <a:ext cx="1546566" cy="461665"/>
            </a:xfrm>
            <a:prstGeom prst="rect">
              <a:avLst/>
            </a:prstGeom>
            <a:noFill/>
          </p:spPr>
          <p:txBody>
            <a:bodyPr wrap="square" rtlCol="0">
              <a:spAutoFit/>
            </a:bodyPr>
            <a:lstStyle/>
            <a:p>
              <a:r>
                <a:rPr lang="en-ZA" sz="2400" dirty="0"/>
                <a:t>3</a:t>
              </a:r>
              <a:r>
                <a:rPr lang="en-ZA" sz="2400" dirty="0" smtClean="0"/>
                <a:t>        4               </a:t>
              </a:r>
              <a:endParaRPr lang="en-ZA" sz="2400" dirty="0"/>
            </a:p>
          </p:txBody>
        </p: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78684" y="3758665"/>
              <a:ext cx="410478" cy="388800"/>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58894" y="3758665"/>
              <a:ext cx="410478" cy="388800"/>
            </a:xfrm>
            <a:prstGeom prst="rect">
              <a:avLst/>
            </a:prstGeom>
          </p:spPr>
        </p:pic>
      </p:grpSp>
      <p:sp>
        <p:nvSpPr>
          <p:cNvPr id="11" name="Text Placeholder 3"/>
          <p:cNvSpPr>
            <a:spLocks noGrp="1"/>
          </p:cNvSpPr>
          <p:nvPr>
            <p:ph type="body" sz="quarter" idx="10"/>
          </p:nvPr>
        </p:nvSpPr>
        <p:spPr>
          <a:xfrm>
            <a:off x="399289" y="945557"/>
            <a:ext cx="7905751" cy="301871"/>
          </a:xfrm>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Calculate and solve problems</a:t>
            </a:r>
            <a:endParaRPr lang="en-GB" dirty="0"/>
          </a:p>
        </p:txBody>
      </p:sp>
      <p:sp>
        <p:nvSpPr>
          <p:cNvPr id="3" name="Text Placeholder 2"/>
          <p:cNvSpPr>
            <a:spLocks noGrp="1"/>
          </p:cNvSpPr>
          <p:nvPr>
            <p:ph type="body" idx="1"/>
          </p:nvPr>
        </p:nvSpPr>
        <p:spPr/>
        <p:txBody>
          <a:bodyPr/>
          <a:lstStyle/>
          <a:p>
            <a:r>
              <a:rPr lang="en-ZA" sz="3200" dirty="0"/>
              <a:t>Module 2</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86080" y="3961130"/>
            <a:ext cx="2990215" cy="479425"/>
          </a:xfrm>
        </p:spPr>
        <p:txBody>
          <a:bodyPr>
            <a:noAutofit/>
          </a:bodyPr>
          <a:lstStyle/>
          <a:p>
            <a:r>
              <a:rPr lang="en-ZA" dirty="0" smtClean="0"/>
              <a:t>Unit 2.2 </a:t>
            </a:r>
            <a:endParaRPr lang="en-ZA" dirty="0"/>
          </a:p>
        </p:txBody>
      </p:sp>
      <p:sp>
        <p:nvSpPr>
          <p:cNvPr id="3" name="Content Placeholder 2"/>
          <p:cNvSpPr>
            <a:spLocks noGrp="1"/>
          </p:cNvSpPr>
          <p:nvPr>
            <p:ph sz="quarter" idx="10"/>
          </p:nvPr>
        </p:nvSpPr>
        <p:spPr/>
        <p:txBody>
          <a:bodyPr/>
          <a:lstStyle/>
          <a:p>
            <a:r>
              <a:rPr lang="en-ZA" dirty="0" smtClean="0"/>
              <a:t>Exercise 2.6</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2.6 </a:t>
            </a:r>
            <a:r>
              <a:rPr lang="en-US" altLang="en-US" dirty="0"/>
              <a:t>on </a:t>
            </a:r>
            <a:r>
              <a:rPr lang="en-US" altLang="en-US" b="1" dirty="0"/>
              <a:t>page </a:t>
            </a:r>
            <a:r>
              <a:rPr lang="en-ZA" altLang="en-US" b="1" dirty="0" smtClean="0"/>
              <a:t>40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smtClean="0">
                <a:sym typeface="+mn-ea"/>
              </a:rPr>
              <a:t>Adding and subtracting decimals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16" name="Rectangle 15"/>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352501" y="1506374"/>
            <a:ext cx="1029149" cy="955774"/>
            <a:chOff x="352501" y="2871461"/>
            <a:chExt cx="1525437" cy="1416679"/>
          </a:xfrm>
        </p:grpSpPr>
        <p:sp>
          <p:nvSpPr>
            <p:cNvPr id="18" name="Rectangle 17"/>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1" name="Group 20"/>
          <p:cNvGrpSpPr>
            <a:grpSpLocks noChangeAspect="1"/>
          </p:cNvGrpSpPr>
          <p:nvPr/>
        </p:nvGrpSpPr>
        <p:grpSpPr>
          <a:xfrm>
            <a:off x="348042" y="2986941"/>
            <a:ext cx="1031115" cy="957600"/>
            <a:chOff x="352501" y="1521403"/>
            <a:chExt cx="1525437" cy="1416679"/>
          </a:xfrm>
        </p:grpSpPr>
        <p:sp>
          <p:nvSpPr>
            <p:cNvPr id="22" name="Rectangle 2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8" name="TextBox 27"/>
          <p:cNvSpPr txBox="1"/>
          <p:nvPr/>
        </p:nvSpPr>
        <p:spPr>
          <a:xfrm>
            <a:off x="1522853" y="1771057"/>
            <a:ext cx="6315437" cy="400110"/>
          </a:xfrm>
          <a:prstGeom prst="rect">
            <a:avLst/>
          </a:prstGeom>
          <a:noFill/>
        </p:spPr>
        <p:txBody>
          <a:bodyPr wrap="square" rtlCol="0">
            <a:spAutoFit/>
          </a:bodyPr>
          <a:lstStyle/>
          <a:p>
            <a:r>
              <a:rPr lang="en-ZA" sz="2000" b="1" dirty="0"/>
              <a:t>Calculate 12,362 + 7,419</a:t>
            </a:r>
          </a:p>
        </p:txBody>
      </p:sp>
      <p:sp>
        <p:nvSpPr>
          <p:cNvPr id="52" name="Rectangle 51"/>
          <p:cNvSpPr/>
          <p:nvPr/>
        </p:nvSpPr>
        <p:spPr>
          <a:xfrm>
            <a:off x="2584613" y="3205397"/>
            <a:ext cx="125362" cy="894376"/>
          </a:xfrm>
          <a:prstGeom prst="rect">
            <a:avLst/>
          </a:prstGeom>
          <a:solidFill>
            <a:srgbClr val="D9E8B0"/>
          </a:solidFill>
          <a:ln>
            <a:solidFill>
              <a:srgbClr val="9CD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3" name="TextBox 52"/>
          <p:cNvSpPr txBox="1"/>
          <p:nvPr/>
        </p:nvSpPr>
        <p:spPr>
          <a:xfrm>
            <a:off x="1500607" y="3129162"/>
            <a:ext cx="1828800" cy="1384995"/>
          </a:xfrm>
          <a:prstGeom prst="rect">
            <a:avLst/>
          </a:prstGeom>
          <a:noFill/>
        </p:spPr>
        <p:txBody>
          <a:bodyPr wrap="square" rtlCol="0">
            <a:spAutoFit/>
          </a:bodyPr>
          <a:lstStyle/>
          <a:p>
            <a:pPr algn="r"/>
            <a:r>
              <a:rPr lang="en-ZA" sz="2800" dirty="0" smtClean="0"/>
              <a:t>12,362</a:t>
            </a:r>
          </a:p>
          <a:p>
            <a:pPr algn="r"/>
            <a:r>
              <a:rPr lang="en-ZA" sz="2800" dirty="0" smtClean="0"/>
              <a:t>+       7,419</a:t>
            </a:r>
          </a:p>
          <a:p>
            <a:pPr algn="r"/>
            <a:r>
              <a:rPr lang="en-ZA" sz="2800" dirty="0" smtClean="0"/>
              <a:t>19,781</a:t>
            </a:r>
            <a:endParaRPr lang="en-ZA" sz="2800" dirty="0"/>
          </a:p>
        </p:txBody>
      </p:sp>
      <p:cxnSp>
        <p:nvCxnSpPr>
          <p:cNvPr id="54" name="Straight Connector 53"/>
          <p:cNvCxnSpPr/>
          <p:nvPr/>
        </p:nvCxnSpPr>
        <p:spPr>
          <a:xfrm>
            <a:off x="1635529" y="4029687"/>
            <a:ext cx="16938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635529" y="4454380"/>
            <a:ext cx="16938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607660" y="3129162"/>
            <a:ext cx="2054183" cy="646331"/>
          </a:xfrm>
          <a:prstGeom prst="rect">
            <a:avLst/>
          </a:prstGeom>
          <a:noFill/>
        </p:spPr>
        <p:txBody>
          <a:bodyPr wrap="square" rtlCol="0">
            <a:spAutoFit/>
          </a:bodyPr>
          <a:lstStyle/>
          <a:p>
            <a:r>
              <a:rPr lang="en-ZA" altLang="en-US" dirty="0" smtClean="0">
                <a:solidFill>
                  <a:srgbClr val="FFFFFF"/>
                </a:solidFill>
              </a:rPr>
              <a:t>Line up decimal commas</a:t>
            </a:r>
            <a:endParaRPr lang="en-ZA" altLang="en-US" dirty="0">
              <a:solidFill>
                <a:srgbClr val="FFFFFF"/>
              </a:solidFill>
            </a:endParaRPr>
          </a:p>
        </p:txBody>
      </p:sp>
      <p:pic>
        <p:nvPicPr>
          <p:cNvPr id="58" name="Picture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249" y="3250600"/>
            <a:ext cx="1815326" cy="2144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900" decel="100000" fill="hold"/>
                                        <p:tgtEl>
                                          <p:spTgt spid="2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3">
                                            <p:txEl>
                                              <p:pRg st="0" end="0"/>
                                            </p:txEl>
                                          </p:spTgt>
                                        </p:tgtEl>
                                        <p:attrNameLst>
                                          <p:attrName>style.visibility</p:attrName>
                                        </p:attrNameLst>
                                      </p:cBhvr>
                                      <p:to>
                                        <p:strVal val="visible"/>
                                      </p:to>
                                    </p:set>
                                    <p:animEffect transition="in" filter="fade">
                                      <p:cBhvr>
                                        <p:cTn id="23" dur="500"/>
                                        <p:tgtEl>
                                          <p:spTgt spid="5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xEl>
                                              <p:pRg st="1" end="1"/>
                                            </p:txEl>
                                          </p:spTgt>
                                        </p:tgtEl>
                                        <p:attrNameLst>
                                          <p:attrName>style.visibility</p:attrName>
                                        </p:attrNameLst>
                                      </p:cBhvr>
                                      <p:to>
                                        <p:strVal val="visible"/>
                                      </p:to>
                                    </p:set>
                                    <p:animEffect transition="in" filter="fade">
                                      <p:cBhvr>
                                        <p:cTn id="28" dur="500"/>
                                        <p:tgtEl>
                                          <p:spTgt spid="5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wipe(up)">
                                      <p:cBhvr>
                                        <p:cTn id="41" dur="500"/>
                                        <p:tgtEl>
                                          <p:spTgt spid="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3">
                                            <p:txEl>
                                              <p:pRg st="2" end="2"/>
                                            </p:txEl>
                                          </p:spTgt>
                                        </p:tgtEl>
                                        <p:attrNameLst>
                                          <p:attrName>style.visibility</p:attrName>
                                        </p:attrNameLst>
                                      </p:cBhvr>
                                      <p:to>
                                        <p:strVal val="visible"/>
                                      </p:to>
                                    </p:set>
                                    <p:animEffect transition="in" filter="fade">
                                      <p:cBhvr>
                                        <p:cTn id="46" dur="500"/>
                                        <p:tgtEl>
                                          <p:spTgt spid="5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left)">
                                      <p:cBhvr>
                                        <p:cTn id="5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2" grpId="0" animBg="1"/>
      <p:bldP spid="53" grpId="0" uiExpand="1" build="p"/>
      <p:bldP spid="5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2 Slide 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4912" y="1650389"/>
            <a:ext cx="6109305"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Multiplying decimals</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2.2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42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Multiplying decimals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16" name="Rectangle 15"/>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352501" y="1506374"/>
            <a:ext cx="1029149" cy="955774"/>
            <a:chOff x="352501" y="2871461"/>
            <a:chExt cx="1525437" cy="1416679"/>
          </a:xfrm>
        </p:grpSpPr>
        <p:sp>
          <p:nvSpPr>
            <p:cNvPr id="18" name="Rectangle 17"/>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1" name="Group 20"/>
          <p:cNvGrpSpPr>
            <a:grpSpLocks noChangeAspect="1"/>
          </p:cNvGrpSpPr>
          <p:nvPr/>
        </p:nvGrpSpPr>
        <p:grpSpPr>
          <a:xfrm>
            <a:off x="348042" y="2986941"/>
            <a:ext cx="1031115" cy="957600"/>
            <a:chOff x="352501" y="1521403"/>
            <a:chExt cx="1525437" cy="1416679"/>
          </a:xfrm>
        </p:grpSpPr>
        <p:sp>
          <p:nvSpPr>
            <p:cNvPr id="22" name="Rectangle 2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8" name="TextBox 27"/>
          <p:cNvSpPr txBox="1"/>
          <p:nvPr/>
        </p:nvSpPr>
        <p:spPr>
          <a:xfrm>
            <a:off x="1522853" y="1455757"/>
            <a:ext cx="6315437" cy="1014730"/>
          </a:xfrm>
          <a:prstGeom prst="rect">
            <a:avLst/>
          </a:prstGeom>
          <a:noFill/>
        </p:spPr>
        <p:txBody>
          <a:bodyPr wrap="square" rtlCol="0">
            <a:spAutoFit/>
          </a:bodyPr>
          <a:lstStyle/>
          <a:p>
            <a:r>
              <a:rPr lang="en-ZA" sz="2000" b="1" i="1" dirty="0" smtClean="0">
                <a:solidFill>
                  <a:srgbClr val="FFFFFF"/>
                </a:solidFill>
              </a:rPr>
              <a:t>&gt; Example </a:t>
            </a:r>
            <a:r>
              <a:rPr lang="en-ZA" sz="2000" b="1" i="1" dirty="0">
                <a:solidFill>
                  <a:srgbClr val="FFFFFF"/>
                </a:solidFill>
              </a:rPr>
              <a:t>2.17 page </a:t>
            </a:r>
            <a:r>
              <a:rPr lang="en-ZA" sz="2000" b="1" i="1" dirty="0" smtClean="0">
                <a:solidFill>
                  <a:srgbClr val="FFFFFF"/>
                </a:solidFill>
              </a:rPr>
              <a:t>42</a:t>
            </a:r>
          </a:p>
          <a:p>
            <a:r>
              <a:rPr lang="en-ZA" sz="2000" b="1" dirty="0" smtClean="0"/>
              <a:t>Calculate</a:t>
            </a:r>
            <a:r>
              <a:rPr lang="en-ZA" sz="2000" b="1" dirty="0"/>
              <a:t>:</a:t>
            </a:r>
          </a:p>
          <a:p>
            <a:r>
              <a:rPr lang="en-ZA" sz="2000" b="1" dirty="0"/>
              <a:t>a)  1,2 x 2	</a:t>
            </a:r>
            <a:r>
              <a:rPr lang="en-ZA" sz="2000" b="1" dirty="0" smtClean="0"/>
              <a:t>b</a:t>
            </a:r>
            <a:r>
              <a:rPr lang="en-ZA" sz="2000" b="1" dirty="0"/>
              <a:t>)  1,2 x 0,2	</a:t>
            </a:r>
            <a:r>
              <a:rPr lang="en-ZA" sz="2000" b="1" dirty="0" smtClean="0"/>
              <a:t>c</a:t>
            </a:r>
            <a:r>
              <a:rPr lang="en-ZA" sz="2000" b="1" dirty="0"/>
              <a:t>)  1,2 x 0,02</a:t>
            </a:r>
          </a:p>
        </p:txBody>
      </p:sp>
      <p:sp>
        <p:nvSpPr>
          <p:cNvPr id="24" name="TextBox 23"/>
          <p:cNvSpPr txBox="1"/>
          <p:nvPr/>
        </p:nvSpPr>
        <p:spPr>
          <a:xfrm>
            <a:off x="1522853" y="3091371"/>
            <a:ext cx="6315437" cy="2862322"/>
          </a:xfrm>
          <a:prstGeom prst="rect">
            <a:avLst/>
          </a:prstGeom>
          <a:noFill/>
        </p:spPr>
        <p:txBody>
          <a:bodyPr wrap="square" rtlCol="0">
            <a:spAutoFit/>
          </a:bodyPr>
          <a:lstStyle/>
          <a:p>
            <a:pPr>
              <a:spcBef>
                <a:spcPts val="600"/>
              </a:spcBef>
            </a:pPr>
            <a:r>
              <a:rPr lang="en-ZA" altLang="en-GB" sz="2000" dirty="0"/>
              <a:t>We know that 12 x 2 = 24. </a:t>
            </a:r>
            <a:endParaRPr lang="en-ZA" altLang="en-GB" sz="2000" dirty="0" smtClean="0"/>
          </a:p>
          <a:p>
            <a:pPr>
              <a:spcBef>
                <a:spcPts val="600"/>
              </a:spcBef>
            </a:pPr>
            <a:r>
              <a:rPr lang="en-GB" sz="1400" dirty="0" smtClean="0"/>
              <a:t> </a:t>
            </a:r>
            <a:r>
              <a:rPr lang="en-GB" sz="1400" dirty="0"/>
              <a:t> </a:t>
            </a:r>
            <a:r>
              <a:rPr lang="en-GB" sz="1400" dirty="0" smtClean="0"/>
              <a:t>  </a:t>
            </a:r>
            <a:endParaRPr lang="en-GB" sz="900" dirty="0"/>
          </a:p>
          <a:p>
            <a:pPr>
              <a:spcBef>
                <a:spcPts val="600"/>
              </a:spcBef>
            </a:pPr>
            <a:r>
              <a:rPr lang="en-ZA" sz="2000" dirty="0"/>
              <a:t>a)  1,2 x 2 = 2,4		1 decimal number after </a:t>
            </a:r>
            <a:r>
              <a:rPr lang="en-ZA" sz="2000" dirty="0" smtClean="0"/>
              <a:t>the 			comma</a:t>
            </a:r>
            <a:endParaRPr lang="en-ZA" sz="2000" dirty="0"/>
          </a:p>
          <a:p>
            <a:pPr>
              <a:spcBef>
                <a:spcPts val="600"/>
              </a:spcBef>
            </a:pPr>
            <a:r>
              <a:rPr lang="en-ZA" sz="2000" dirty="0"/>
              <a:t>b)  1,2 x 0,2 = 0,24	1 + 1 decimal place results in 2 </a:t>
            </a:r>
            <a:r>
              <a:rPr lang="en-ZA" sz="2000" dirty="0" smtClean="0"/>
              <a:t>    			decimal 	places </a:t>
            </a:r>
            <a:r>
              <a:rPr lang="en-ZA" sz="2000" dirty="0"/>
              <a:t>in answer</a:t>
            </a:r>
          </a:p>
          <a:p>
            <a:pPr>
              <a:spcBef>
                <a:spcPts val="600"/>
              </a:spcBef>
            </a:pPr>
            <a:r>
              <a:rPr lang="en-ZA" sz="2000" dirty="0"/>
              <a:t> c)  1,2 x 0,02 = 0,024	</a:t>
            </a:r>
            <a:r>
              <a:rPr lang="en-ZA" sz="2000" dirty="0">
                <a:sym typeface="+mn-ea"/>
              </a:rPr>
              <a:t>1 + 2 decimal places results in 3 </a:t>
            </a:r>
            <a:r>
              <a:rPr lang="en-ZA" sz="2000" dirty="0" smtClean="0">
                <a:sym typeface="+mn-ea"/>
              </a:rPr>
              <a:t>			decimal places </a:t>
            </a:r>
            <a:r>
              <a:rPr lang="en-ZA" sz="2000" dirty="0">
                <a:sym typeface="+mn-ea"/>
              </a:rPr>
              <a:t>in answer</a:t>
            </a:r>
            <a:endParaRPr lang="en-ZA" sz="2000" dirty="0"/>
          </a:p>
        </p:txBody>
      </p:sp>
      <p:cxnSp>
        <p:nvCxnSpPr>
          <p:cNvPr id="25" name="Straight Connector 24"/>
          <p:cNvCxnSpPr/>
          <p:nvPr/>
        </p:nvCxnSpPr>
        <p:spPr>
          <a:xfrm>
            <a:off x="2084351" y="4190958"/>
            <a:ext cx="199103"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091725" y="4877257"/>
            <a:ext cx="199103"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637415" y="4872341"/>
            <a:ext cx="199103"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117536" y="5552809"/>
            <a:ext cx="199103" cy="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697639" y="5552809"/>
            <a:ext cx="271615" cy="245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249" y="3422422"/>
            <a:ext cx="1815326" cy="2144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900" decel="100000" fill="hold"/>
                                        <p:tgtEl>
                                          <p:spTgt spid="2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500"/>
                                        <p:tgtEl>
                                          <p:spTgt spid="24">
                                            <p:txEl>
                                              <p:pRg st="2" end="2"/>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4">
                                            <p:txEl>
                                              <p:pRg st="3" end="3"/>
                                            </p:txEl>
                                          </p:spTgt>
                                        </p:tgtEl>
                                        <p:attrNameLst>
                                          <p:attrName>style.visibility</p:attrName>
                                        </p:attrNameLst>
                                      </p:cBhvr>
                                      <p:to>
                                        <p:strVal val="visible"/>
                                      </p:to>
                                    </p:set>
                                    <p:animEffect transition="in" filter="fade">
                                      <p:cBhvr>
                                        <p:cTn id="36" dur="500"/>
                                        <p:tgtEl>
                                          <p:spTgt spid="24">
                                            <p:txEl>
                                              <p:pRg st="3" end="3"/>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par>
                                <p:cTn id="40" presetID="22" presetClass="entr" presetSubtype="8"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left)">
                                      <p:cBhvr>
                                        <p:cTn id="50" dur="500"/>
                                        <p:tgtEl>
                                          <p:spTgt spid="29"/>
                                        </p:tgtEl>
                                      </p:cBhvr>
                                    </p:animEffect>
                                  </p:childTnLst>
                                </p:cTn>
                              </p:par>
                              <p:par>
                                <p:cTn id="51" presetID="22" presetClass="entr" presetSubtype="8"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Multiplying decimals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16" name="Rectangle 15"/>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352501" y="1506374"/>
            <a:ext cx="1029149" cy="955774"/>
            <a:chOff x="352501" y="2871461"/>
            <a:chExt cx="1525437" cy="1416679"/>
          </a:xfrm>
        </p:grpSpPr>
        <p:sp>
          <p:nvSpPr>
            <p:cNvPr id="18" name="Rectangle 17"/>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1" name="Group 20"/>
          <p:cNvGrpSpPr>
            <a:grpSpLocks noChangeAspect="1"/>
          </p:cNvGrpSpPr>
          <p:nvPr/>
        </p:nvGrpSpPr>
        <p:grpSpPr>
          <a:xfrm>
            <a:off x="348042" y="2986941"/>
            <a:ext cx="1031115" cy="957600"/>
            <a:chOff x="352501" y="1521403"/>
            <a:chExt cx="1525437" cy="1416679"/>
          </a:xfrm>
        </p:grpSpPr>
        <p:sp>
          <p:nvSpPr>
            <p:cNvPr id="22" name="Rectangle 2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8" name="TextBox 27"/>
          <p:cNvSpPr txBox="1"/>
          <p:nvPr/>
        </p:nvSpPr>
        <p:spPr>
          <a:xfrm>
            <a:off x="1522853" y="1455757"/>
            <a:ext cx="6315437" cy="1014730"/>
          </a:xfrm>
          <a:prstGeom prst="rect">
            <a:avLst/>
          </a:prstGeom>
          <a:noFill/>
        </p:spPr>
        <p:txBody>
          <a:bodyPr wrap="square" rtlCol="0">
            <a:spAutoFit/>
          </a:bodyPr>
          <a:lstStyle/>
          <a:p>
            <a:r>
              <a:rPr lang="en-ZA" sz="2000" b="1" i="1" dirty="0" smtClean="0">
                <a:solidFill>
                  <a:srgbClr val="FFFFFF"/>
                </a:solidFill>
              </a:rPr>
              <a:t>&gt; Example 2.18 </a:t>
            </a:r>
            <a:r>
              <a:rPr lang="en-ZA" sz="2000" b="1" i="1" dirty="0">
                <a:solidFill>
                  <a:srgbClr val="FFFFFF"/>
                </a:solidFill>
              </a:rPr>
              <a:t>page </a:t>
            </a:r>
            <a:r>
              <a:rPr lang="en-ZA" sz="2000" b="1" i="1" dirty="0" smtClean="0">
                <a:solidFill>
                  <a:srgbClr val="FFFFFF"/>
                </a:solidFill>
              </a:rPr>
              <a:t>42</a:t>
            </a:r>
          </a:p>
          <a:p>
            <a:r>
              <a:rPr lang="en-ZA" sz="2000" b="1" dirty="0"/>
              <a:t>Calculate:</a:t>
            </a:r>
          </a:p>
          <a:p>
            <a:r>
              <a:rPr lang="en-ZA" sz="2000" b="1" dirty="0"/>
              <a:t>41,563 x 100 </a:t>
            </a:r>
          </a:p>
        </p:txBody>
      </p:sp>
      <p:sp>
        <p:nvSpPr>
          <p:cNvPr id="31" name="TextBox 30"/>
          <p:cNvSpPr txBox="1"/>
          <p:nvPr/>
        </p:nvSpPr>
        <p:spPr>
          <a:xfrm>
            <a:off x="1623594" y="3125741"/>
            <a:ext cx="6438730" cy="892552"/>
          </a:xfrm>
          <a:prstGeom prst="rect">
            <a:avLst/>
          </a:prstGeom>
          <a:noFill/>
        </p:spPr>
        <p:txBody>
          <a:bodyPr wrap="square" rtlCol="0">
            <a:spAutoFit/>
          </a:bodyPr>
          <a:lstStyle/>
          <a:p>
            <a:r>
              <a:rPr lang="en-ZA" sz="2400" dirty="0"/>
              <a:t>41,563 x 100 </a:t>
            </a:r>
            <a:endParaRPr lang="en-ZA" sz="2400" dirty="0" smtClean="0"/>
          </a:p>
          <a:p>
            <a:r>
              <a:rPr lang="en-ZA" sz="2400" dirty="0" smtClean="0"/>
              <a:t>= </a:t>
            </a:r>
            <a:r>
              <a:rPr lang="en-ZA" sz="2400" dirty="0"/>
              <a:t>4 </a:t>
            </a:r>
            <a:r>
              <a:rPr lang="en-ZA" sz="2400" dirty="0" smtClean="0"/>
              <a:t>156,3</a:t>
            </a:r>
            <a:r>
              <a:rPr lang="en-ZA" sz="2800" dirty="0" smtClean="0"/>
              <a:t> </a:t>
            </a:r>
            <a:endParaRPr lang="en-ZA" sz="2000" dirty="0">
              <a:solidFill>
                <a:srgbClr val="9CD043"/>
              </a:solidFill>
            </a:endParaRPr>
          </a:p>
        </p:txBody>
      </p:sp>
      <p:sp>
        <p:nvSpPr>
          <p:cNvPr id="33" name="Arc 32"/>
          <p:cNvSpPr>
            <a:spLocks noChangeAspect="1"/>
          </p:cNvSpPr>
          <p:nvPr/>
        </p:nvSpPr>
        <p:spPr>
          <a:xfrm rot="11203243">
            <a:off x="2050661" y="3419758"/>
            <a:ext cx="176954" cy="144000"/>
          </a:xfrm>
          <a:prstGeom prst="arc">
            <a:avLst>
              <a:gd name="adj1" fmla="val 9673741"/>
              <a:gd name="adj2" fmla="val 0"/>
            </a:avLst>
          </a:prstGeom>
          <a:ln w="19050">
            <a:solidFill>
              <a:srgbClr val="FFFF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4" name="Arc 33"/>
          <p:cNvSpPr>
            <a:spLocks noChangeAspect="1"/>
          </p:cNvSpPr>
          <p:nvPr/>
        </p:nvSpPr>
        <p:spPr>
          <a:xfrm rot="11203243">
            <a:off x="2224871" y="3419759"/>
            <a:ext cx="176954" cy="144000"/>
          </a:xfrm>
          <a:prstGeom prst="arc">
            <a:avLst>
              <a:gd name="adj1" fmla="val 9673741"/>
              <a:gd name="adj2" fmla="val 0"/>
            </a:avLst>
          </a:prstGeom>
          <a:ln w="19050">
            <a:solidFill>
              <a:srgbClr val="FFFF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5" name="TextBox 34"/>
          <p:cNvSpPr txBox="1"/>
          <p:nvPr/>
        </p:nvSpPr>
        <p:spPr>
          <a:xfrm>
            <a:off x="3387887" y="3060249"/>
            <a:ext cx="3521929" cy="523220"/>
          </a:xfrm>
          <a:prstGeom prst="rect">
            <a:avLst/>
          </a:prstGeom>
          <a:noFill/>
        </p:spPr>
        <p:txBody>
          <a:bodyPr wrap="square" rtlCol="0">
            <a:spAutoFit/>
          </a:bodyPr>
          <a:lstStyle/>
          <a:p>
            <a:r>
              <a:rPr lang="en-ZA" sz="2800" dirty="0" smtClean="0">
                <a:solidFill>
                  <a:srgbClr val="FFFFFF"/>
                </a:solidFill>
                <a:latin typeface="Arial" panose="020B0604020202020204" pitchFamily="34" charset="0"/>
              </a:rPr>
              <a:t>→ </a:t>
            </a:r>
            <a:r>
              <a:rPr lang="en-ZA" sz="2000" dirty="0">
                <a:solidFill>
                  <a:srgbClr val="FFFFFF"/>
                </a:solidFill>
              </a:rPr>
              <a:t>move decimal 2 places right</a:t>
            </a: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249" y="3422422"/>
            <a:ext cx="1815326" cy="21449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900" decel="100000" fill="hold"/>
                                        <p:tgtEl>
                                          <p:spTgt spid="2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xEl>
                                              <p:pRg st="0" end="0"/>
                                            </p:txEl>
                                          </p:spTgt>
                                        </p:tgtEl>
                                        <p:attrNameLst>
                                          <p:attrName>style.visibility</p:attrName>
                                        </p:attrNameLst>
                                      </p:cBhvr>
                                      <p:to>
                                        <p:strVal val="visible"/>
                                      </p:to>
                                    </p:set>
                                    <p:animEffect transition="in" filter="fade">
                                      <p:cBhvr>
                                        <p:cTn id="23" dur="500"/>
                                        <p:tgtEl>
                                          <p:spTgt spid="3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750"/>
                                        <p:tgtEl>
                                          <p:spTgt spid="33"/>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75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xEl>
                                              <p:pRg st="1" end="1"/>
                                            </p:txEl>
                                          </p:spTgt>
                                        </p:tgtEl>
                                        <p:attrNameLst>
                                          <p:attrName>style.visibility</p:attrName>
                                        </p:attrNameLst>
                                      </p:cBhvr>
                                      <p:to>
                                        <p:strVal val="visible"/>
                                      </p:to>
                                    </p:set>
                                    <p:animEffect transition="in" filter="fade">
                                      <p:cBhvr>
                                        <p:cTn id="42" dur="500"/>
                                        <p:tgtEl>
                                          <p:spTgt spid="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uiExpand="1" build="p"/>
      <p:bldP spid="33" grpId="0" animBg="1"/>
      <p:bldP spid="34" grpId="0" animBg="1"/>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Dividing decimals</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16" name="Rectangle 15"/>
          <p:cNvSpPr/>
          <p:nvPr/>
        </p:nvSpPr>
        <p:spPr>
          <a:xfrm>
            <a:off x="863600" y="1415098"/>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7" name="Group 16"/>
          <p:cNvGrpSpPr/>
          <p:nvPr/>
        </p:nvGrpSpPr>
        <p:grpSpPr>
          <a:xfrm>
            <a:off x="352501" y="1506374"/>
            <a:ext cx="1029149" cy="955774"/>
            <a:chOff x="352501" y="2871461"/>
            <a:chExt cx="1525437" cy="1416679"/>
          </a:xfrm>
        </p:grpSpPr>
        <p:sp>
          <p:nvSpPr>
            <p:cNvPr id="18" name="Rectangle 17"/>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Rectangle 19"/>
          <p:cNvSpPr/>
          <p:nvPr/>
        </p:nvSpPr>
        <p:spPr>
          <a:xfrm>
            <a:off x="863600" y="2897492"/>
            <a:ext cx="7198724" cy="3123896"/>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1" name="Group 20"/>
          <p:cNvGrpSpPr>
            <a:grpSpLocks noChangeAspect="1"/>
          </p:cNvGrpSpPr>
          <p:nvPr/>
        </p:nvGrpSpPr>
        <p:grpSpPr>
          <a:xfrm>
            <a:off x="348042" y="2986941"/>
            <a:ext cx="1031115" cy="957600"/>
            <a:chOff x="352501" y="1521403"/>
            <a:chExt cx="1525437" cy="1416679"/>
          </a:xfrm>
        </p:grpSpPr>
        <p:sp>
          <p:nvSpPr>
            <p:cNvPr id="22" name="Rectangle 21"/>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8" name="TextBox 27"/>
          <p:cNvSpPr txBox="1"/>
          <p:nvPr/>
        </p:nvSpPr>
        <p:spPr>
          <a:xfrm>
            <a:off x="1522853" y="1455757"/>
            <a:ext cx="6315437" cy="1014730"/>
          </a:xfrm>
          <a:prstGeom prst="rect">
            <a:avLst/>
          </a:prstGeom>
          <a:noFill/>
        </p:spPr>
        <p:txBody>
          <a:bodyPr wrap="square" rtlCol="0">
            <a:spAutoFit/>
          </a:bodyPr>
          <a:lstStyle/>
          <a:p>
            <a:r>
              <a:rPr lang="en-ZA" sz="2000" b="1" i="1" dirty="0" smtClean="0">
                <a:solidFill>
                  <a:srgbClr val="FFFFFF"/>
                </a:solidFill>
              </a:rPr>
              <a:t>&gt; Example 2.19 </a:t>
            </a:r>
            <a:r>
              <a:rPr lang="en-ZA" sz="2000" b="1" i="1" dirty="0">
                <a:solidFill>
                  <a:srgbClr val="FFFFFF"/>
                </a:solidFill>
              </a:rPr>
              <a:t>page </a:t>
            </a:r>
            <a:r>
              <a:rPr lang="en-ZA" sz="2000" b="1" i="1" dirty="0" smtClean="0">
                <a:solidFill>
                  <a:srgbClr val="FFFFFF"/>
                </a:solidFill>
              </a:rPr>
              <a:t>42</a:t>
            </a:r>
          </a:p>
          <a:p>
            <a:r>
              <a:rPr lang="en-ZA" sz="2000" b="1" dirty="0"/>
              <a:t>Calculate:</a:t>
            </a:r>
          </a:p>
          <a:p>
            <a:r>
              <a:rPr lang="en-ZA" sz="2000" b="1" dirty="0"/>
              <a:t>41,56 </a:t>
            </a:r>
            <a:r>
              <a:rPr lang="en-ZA" sz="2000" b="1" dirty="0">
                <a:sym typeface="+mn-ea"/>
              </a:rPr>
              <a:t>÷</a:t>
            </a:r>
            <a:r>
              <a:rPr lang="en-ZA" sz="2000" b="1" dirty="0">
                <a:latin typeface="Arial" panose="020B0604020202020204" pitchFamily="34" charset="0"/>
                <a:sym typeface="+mn-ea"/>
              </a:rPr>
              <a:t> </a:t>
            </a:r>
            <a:r>
              <a:rPr lang="en-ZA" sz="2000" b="1" dirty="0"/>
              <a:t>1 000  </a:t>
            </a:r>
          </a:p>
        </p:txBody>
      </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6249" y="3422422"/>
            <a:ext cx="1815326" cy="2144990"/>
          </a:xfrm>
          <a:prstGeom prst="rect">
            <a:avLst/>
          </a:prstGeom>
          <a:noFill/>
          <a:ln>
            <a:noFill/>
          </a:ln>
        </p:spPr>
      </p:pic>
      <p:sp>
        <p:nvSpPr>
          <p:cNvPr id="24" name="TextBox 23"/>
          <p:cNvSpPr txBox="1"/>
          <p:nvPr/>
        </p:nvSpPr>
        <p:spPr>
          <a:xfrm>
            <a:off x="1607569" y="3154738"/>
            <a:ext cx="6438730" cy="891540"/>
          </a:xfrm>
          <a:prstGeom prst="rect">
            <a:avLst/>
          </a:prstGeom>
          <a:noFill/>
        </p:spPr>
        <p:txBody>
          <a:bodyPr wrap="square" rtlCol="0">
            <a:spAutoFit/>
          </a:bodyPr>
          <a:lstStyle/>
          <a:p>
            <a:r>
              <a:rPr lang="en-ZA" sz="2400" dirty="0" smtClean="0"/>
              <a:t>41,56 </a:t>
            </a:r>
            <a:r>
              <a:rPr lang="en-ZA" sz="2400" dirty="0">
                <a:sym typeface="+mn-ea"/>
              </a:rPr>
              <a:t>÷</a:t>
            </a:r>
            <a:r>
              <a:rPr lang="en-ZA" sz="2400" dirty="0" smtClean="0"/>
              <a:t> 1 000</a:t>
            </a:r>
          </a:p>
          <a:p>
            <a:r>
              <a:rPr lang="en-ZA" sz="2400" dirty="0" smtClean="0"/>
              <a:t>= 0,04156</a:t>
            </a:r>
            <a:r>
              <a:rPr lang="en-ZA" sz="2800" dirty="0" smtClean="0"/>
              <a:t>	</a:t>
            </a:r>
            <a:endParaRPr lang="en-ZA" sz="2000" dirty="0">
              <a:solidFill>
                <a:srgbClr val="9CD043"/>
              </a:solidFill>
            </a:endParaRPr>
          </a:p>
        </p:txBody>
      </p:sp>
      <p:grpSp>
        <p:nvGrpSpPr>
          <p:cNvPr id="25" name="Group 24"/>
          <p:cNvGrpSpPr/>
          <p:nvPr/>
        </p:nvGrpSpPr>
        <p:grpSpPr>
          <a:xfrm>
            <a:off x="1477397" y="3444685"/>
            <a:ext cx="525374" cy="144001"/>
            <a:chOff x="1377278" y="4547153"/>
            <a:chExt cx="525374" cy="144001"/>
          </a:xfrm>
        </p:grpSpPr>
        <p:sp>
          <p:nvSpPr>
            <p:cNvPr id="26" name="Arc 25"/>
            <p:cNvSpPr>
              <a:spLocks noChangeAspect="1"/>
            </p:cNvSpPr>
            <p:nvPr/>
          </p:nvSpPr>
          <p:spPr>
            <a:xfrm rot="11203243">
              <a:off x="1377278" y="4547153"/>
              <a:ext cx="176954" cy="144000"/>
            </a:xfrm>
            <a:prstGeom prst="arc">
              <a:avLst>
                <a:gd name="adj1" fmla="val 9673741"/>
                <a:gd name="adj2" fmla="val 0"/>
              </a:avLst>
            </a:prstGeom>
            <a:ln w="19050">
              <a:solidFill>
                <a:srgbClr val="FFFF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7" name="Arc 26"/>
            <p:cNvSpPr>
              <a:spLocks noChangeAspect="1"/>
            </p:cNvSpPr>
            <p:nvPr/>
          </p:nvSpPr>
          <p:spPr>
            <a:xfrm rot="11203243">
              <a:off x="1551488" y="4547154"/>
              <a:ext cx="176954" cy="144000"/>
            </a:xfrm>
            <a:prstGeom prst="arc">
              <a:avLst>
                <a:gd name="adj1" fmla="val 9673741"/>
                <a:gd name="adj2" fmla="val 0"/>
              </a:avLst>
            </a:prstGeom>
            <a:ln w="19050">
              <a:solidFill>
                <a:srgbClr val="FFFF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29" name="Arc 28"/>
            <p:cNvSpPr>
              <a:spLocks noChangeAspect="1"/>
            </p:cNvSpPr>
            <p:nvPr/>
          </p:nvSpPr>
          <p:spPr>
            <a:xfrm rot="11203243">
              <a:off x="1725698" y="4547153"/>
              <a:ext cx="176954" cy="144000"/>
            </a:xfrm>
            <a:prstGeom prst="arc">
              <a:avLst>
                <a:gd name="adj1" fmla="val 9673741"/>
                <a:gd name="adj2" fmla="val 0"/>
              </a:avLst>
            </a:prstGeom>
            <a:ln w="19050">
              <a:solidFill>
                <a:srgbClr val="FFFFFF"/>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30" name="TextBox 29"/>
          <p:cNvSpPr txBox="1"/>
          <p:nvPr/>
        </p:nvSpPr>
        <p:spPr>
          <a:xfrm>
            <a:off x="3419487" y="3064481"/>
            <a:ext cx="3521929" cy="523220"/>
          </a:xfrm>
          <a:prstGeom prst="rect">
            <a:avLst/>
          </a:prstGeom>
          <a:noFill/>
        </p:spPr>
        <p:txBody>
          <a:bodyPr wrap="square" rtlCol="0">
            <a:spAutoFit/>
          </a:bodyPr>
          <a:lstStyle/>
          <a:p>
            <a:r>
              <a:rPr lang="en-ZA" sz="2800" dirty="0" smtClean="0">
                <a:solidFill>
                  <a:srgbClr val="FFFFFF"/>
                </a:solidFill>
                <a:latin typeface="Arial" panose="020B0604020202020204" pitchFamily="34" charset="0"/>
              </a:rPr>
              <a:t>→ </a:t>
            </a:r>
            <a:r>
              <a:rPr lang="en-ZA" sz="2000" dirty="0">
                <a:solidFill>
                  <a:srgbClr val="FFFFFF"/>
                </a:solidFill>
              </a:rPr>
              <a:t>move decimal </a:t>
            </a:r>
            <a:r>
              <a:rPr lang="en-ZA" sz="2000" dirty="0" smtClean="0">
                <a:solidFill>
                  <a:srgbClr val="FFFFFF"/>
                </a:solidFill>
              </a:rPr>
              <a:t>3 </a:t>
            </a:r>
            <a:r>
              <a:rPr lang="en-ZA" sz="2000" dirty="0">
                <a:solidFill>
                  <a:srgbClr val="FFFFFF"/>
                </a:solidFill>
              </a:rPr>
              <a:t>places </a:t>
            </a:r>
            <a:r>
              <a:rPr lang="en-ZA" sz="2000" dirty="0" smtClean="0">
                <a:solidFill>
                  <a:srgbClr val="FFFFFF"/>
                </a:solidFill>
              </a:rPr>
              <a:t>left</a:t>
            </a:r>
            <a:endParaRPr lang="en-ZA" sz="20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900" decel="100000" fill="hold"/>
                                        <p:tgtEl>
                                          <p:spTgt spid="2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0-#ppt_w/2"/>
                                          </p:val>
                                        </p:tav>
                                        <p:tav tm="100000">
                                          <p:val>
                                            <p:strVal val="#ppt_x"/>
                                          </p:val>
                                        </p:tav>
                                      </p:tavLst>
                                    </p:anim>
                                    <p:anim calcmode="lin" valueType="num">
                                      <p:cBhvr additive="base">
                                        <p:cTn id="1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fade">
                                      <p:cBhvr>
                                        <p:cTn id="23" dur="500"/>
                                        <p:tgtEl>
                                          <p:spTgt spid="2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right)">
                                      <p:cBhvr>
                                        <p:cTn id="33" dur="1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4">
                                            <p:txEl>
                                              <p:pRg st="1" end="1"/>
                                            </p:txEl>
                                          </p:spTgt>
                                        </p:tgtEl>
                                        <p:attrNameLst>
                                          <p:attrName>style.visibility</p:attrName>
                                        </p:attrNameLst>
                                      </p:cBhvr>
                                      <p:to>
                                        <p:strVal val="visible"/>
                                      </p:to>
                                    </p:set>
                                    <p:animEffect transition="in" filter="fade">
                                      <p:cBhvr>
                                        <p:cTn id="3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uiExpand="1" build="p"/>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2.2 </a:t>
            </a:r>
            <a:endParaRPr lang="en-ZA" dirty="0"/>
          </a:p>
        </p:txBody>
      </p:sp>
      <p:sp>
        <p:nvSpPr>
          <p:cNvPr id="3" name="Content Placeholder 2"/>
          <p:cNvSpPr>
            <a:spLocks noGrp="1"/>
          </p:cNvSpPr>
          <p:nvPr>
            <p:ph sz="quarter" idx="10"/>
          </p:nvPr>
        </p:nvSpPr>
        <p:spPr/>
        <p:txBody>
          <a:bodyPr/>
          <a:lstStyle/>
          <a:p>
            <a:r>
              <a:rPr lang="en-ZA" sz="4400" dirty="0" smtClean="0"/>
              <a:t>Exercise 2.7</a:t>
            </a:r>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2.7 </a:t>
            </a:r>
            <a:r>
              <a:rPr lang="en-US" altLang="en-US" dirty="0"/>
              <a:t>on </a:t>
            </a:r>
            <a:r>
              <a:rPr lang="en-US" altLang="en-US" b="1" dirty="0"/>
              <a:t>page </a:t>
            </a:r>
            <a:r>
              <a:rPr lang="en-US" altLang="en-US" b="1" dirty="0" smtClean="0"/>
              <a:t>4</a:t>
            </a:r>
            <a:r>
              <a:rPr lang="en-ZA" altLang="en-US" b="1" dirty="0" smtClean="0"/>
              <a:t>2</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2 Slide 2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2" y="1650389"/>
            <a:ext cx="6109305"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Working with percentages</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2.2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1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p:nvPr/>
        </p:nvSpPr>
        <p:spPr>
          <a:xfrm>
            <a:off x="399289" y="1473416"/>
            <a:ext cx="7905751" cy="44853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680" indent="-360680"/>
            <a:r>
              <a:rPr lang="en-ZA" sz="2400" dirty="0"/>
              <a:t>Percentages are fractions with a denominator of 100. </a:t>
            </a:r>
            <a:endParaRPr lang="en-ZA" sz="2400" dirty="0" smtClean="0"/>
          </a:p>
          <a:p>
            <a:pPr marL="0" indent="0">
              <a:buNone/>
            </a:pPr>
            <a:endParaRPr lang="en-ZA" sz="2400" dirty="0"/>
          </a:p>
          <a:p>
            <a:pPr marL="360680" indent="-360680"/>
            <a:r>
              <a:rPr lang="en-ZA" sz="2400" dirty="0"/>
              <a:t>19% means 19 parts in every 100. </a:t>
            </a:r>
          </a:p>
          <a:p>
            <a:pPr marL="0" indent="0">
              <a:buNone/>
            </a:pPr>
            <a:r>
              <a:rPr lang="en-ZA" sz="2400" dirty="0"/>
              <a:t> </a:t>
            </a:r>
            <a:r>
              <a:rPr lang="en-ZA" sz="2400" dirty="0" smtClean="0"/>
              <a:t>    19</a:t>
            </a:r>
            <a:r>
              <a:rPr lang="en-ZA" sz="2400" dirty="0"/>
              <a:t>% means        </a:t>
            </a:r>
            <a:r>
              <a:rPr lang="en-ZA" sz="2400" dirty="0" smtClean="0"/>
              <a:t> or </a:t>
            </a:r>
            <a:r>
              <a:rPr lang="en-ZA" sz="2400" dirty="0"/>
              <a:t>0,19</a:t>
            </a:r>
          </a:p>
          <a:p>
            <a:pPr marL="0" indent="0">
              <a:buNone/>
            </a:pPr>
            <a:endParaRPr lang="en-ZA" sz="2400" dirty="0"/>
          </a:p>
          <a:p>
            <a:pPr marL="360680" indent="-360680"/>
            <a:r>
              <a:rPr lang="en-ZA" sz="2400" dirty="0"/>
              <a:t>35% of 50 can be rewritten as </a:t>
            </a:r>
          </a:p>
        </p:txBody>
      </p:sp>
      <p:sp>
        <p:nvSpPr>
          <p:cNvPr id="2" name="Title 1"/>
          <p:cNvSpPr>
            <a:spLocks noGrp="1"/>
          </p:cNvSpPr>
          <p:nvPr>
            <p:ph type="title"/>
          </p:nvPr>
        </p:nvSpPr>
        <p:spPr/>
        <p:txBody>
          <a:bodyPr/>
          <a:lstStyle/>
          <a:p>
            <a:r>
              <a:rPr lang="en-ZA" dirty="0">
                <a:sym typeface="+mn-ea"/>
              </a:rPr>
              <a:t>Working with percentage</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graphicFrame>
        <p:nvGraphicFramePr>
          <p:cNvPr id="19" name="Object 18"/>
          <p:cNvGraphicFramePr/>
          <p:nvPr/>
        </p:nvGraphicFramePr>
        <p:xfrm>
          <a:off x="2315128" y="2750786"/>
          <a:ext cx="556467" cy="569070"/>
        </p:xfrm>
        <a:graphic>
          <a:graphicData uri="http://schemas.openxmlformats.org/presentationml/2006/ole">
            <mc:AlternateContent xmlns:mc="http://schemas.openxmlformats.org/markup-compatibility/2006">
              <mc:Choice xmlns:v="urn:schemas-microsoft-com:vml" Requires="v">
                <p:oleObj spid="_x0000_s12506" r:id="rId3" imgW="461645" imgH="654685" progId="Equation.KSEE3">
                  <p:embed/>
                </p:oleObj>
              </mc:Choice>
              <mc:Fallback>
                <p:oleObj r:id="rId3" imgW="461645" imgH="654685" progId="Equation.KSEE3">
                  <p:embed/>
                  <p:pic>
                    <p:nvPicPr>
                      <p:cNvPr id="0" name="Object 4"/>
                      <p:cNvPicPr/>
                      <p:nvPr/>
                    </p:nvPicPr>
                    <p:blipFill>
                      <a:blip r:embed="rId4"/>
                      <a:stretch>
                        <a:fillRect/>
                      </a:stretch>
                    </p:blipFill>
                    <p:spPr>
                      <a:xfrm>
                        <a:off x="2315128" y="2750786"/>
                        <a:ext cx="556467" cy="569070"/>
                      </a:xfrm>
                      <a:prstGeom prst="rect">
                        <a:avLst/>
                      </a:prstGeom>
                    </p:spPr>
                  </p:pic>
                </p:oleObj>
              </mc:Fallback>
            </mc:AlternateContent>
          </a:graphicData>
        </a:graphic>
      </p:graphicFrame>
      <p:graphicFrame>
        <p:nvGraphicFramePr>
          <p:cNvPr id="5" name="Object 4"/>
          <p:cNvGraphicFramePr/>
          <p:nvPr/>
        </p:nvGraphicFramePr>
        <p:xfrm>
          <a:off x="4614863" y="3542030"/>
          <a:ext cx="2564765" cy="815340"/>
        </p:xfrm>
        <a:graphic>
          <a:graphicData uri="http://schemas.openxmlformats.org/presentationml/2006/ole">
            <mc:AlternateContent xmlns:mc="http://schemas.openxmlformats.org/markup-compatibility/2006">
              <mc:Choice xmlns:v="urn:schemas-microsoft-com:vml" Requires="v">
                <p:oleObj spid="_x0000_s12507" r:id="rId5" imgW="1711960" imgH="566420" progId="Equation.KSEE3">
                  <p:embed/>
                </p:oleObj>
              </mc:Choice>
              <mc:Fallback>
                <p:oleObj r:id="rId5" imgW="1711960" imgH="566420" progId="Equation.KSEE3">
                  <p:embed/>
                  <p:pic>
                    <p:nvPicPr>
                      <p:cNvPr id="0" name="Picture 5"/>
                      <p:cNvPicPr/>
                      <p:nvPr/>
                    </p:nvPicPr>
                    <p:blipFill>
                      <a:blip r:embed="rId6"/>
                      <a:stretch>
                        <a:fillRect/>
                      </a:stretch>
                    </p:blipFill>
                    <p:spPr>
                      <a:xfrm>
                        <a:off x="4614863" y="3542030"/>
                        <a:ext cx="2564765" cy="81534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2.20 page 44</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8" name="Rectangle 7"/>
          <p:cNvSpPr/>
          <p:nvPr/>
        </p:nvSpPr>
        <p:spPr>
          <a:xfrm>
            <a:off x="863600" y="1476488"/>
            <a:ext cx="7198724" cy="45449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5" name="Group 14"/>
          <p:cNvGrpSpPr/>
          <p:nvPr/>
        </p:nvGrpSpPr>
        <p:grpSpPr>
          <a:xfrm>
            <a:off x="352501" y="1638895"/>
            <a:ext cx="1525437" cy="1416679"/>
            <a:chOff x="352501" y="1512772"/>
            <a:chExt cx="1525437" cy="1416679"/>
          </a:xfrm>
        </p:grpSpPr>
        <p:sp>
          <p:nvSpPr>
            <p:cNvPr id="16" name="Rectangle 15"/>
            <p:cNvSpPr/>
            <p:nvPr/>
          </p:nvSpPr>
          <p:spPr>
            <a:xfrm>
              <a:off x="352501" y="151277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28341" t="21938" r="24354" b="31691"/>
            <a:stretch>
              <a:fillRect/>
            </a:stretch>
          </p:blipFill>
          <p:spPr>
            <a:xfrm>
              <a:off x="626636" y="1722731"/>
              <a:ext cx="977166" cy="1010861"/>
            </a:xfrm>
            <a:prstGeom prst="rect">
              <a:avLst/>
            </a:prstGeom>
          </p:spPr>
        </p:pic>
      </p:grpSp>
      <p:sp>
        <p:nvSpPr>
          <p:cNvPr id="18" name="TextBox 17"/>
          <p:cNvSpPr txBox="1"/>
          <p:nvPr/>
        </p:nvSpPr>
        <p:spPr>
          <a:xfrm>
            <a:off x="2006842" y="1887229"/>
            <a:ext cx="5833875" cy="2245360"/>
          </a:xfrm>
          <a:prstGeom prst="rect">
            <a:avLst/>
          </a:prstGeom>
          <a:noFill/>
        </p:spPr>
        <p:txBody>
          <a:bodyPr wrap="square" rtlCol="0">
            <a:spAutoFit/>
          </a:bodyPr>
          <a:lstStyle/>
          <a:p>
            <a:r>
              <a:rPr lang="en-ZA" sz="2000" dirty="0" smtClean="0"/>
              <a:t>a) Write </a:t>
            </a:r>
            <a:r>
              <a:rPr lang="en-ZA" sz="2000" dirty="0"/>
              <a:t>28% as a fraction in its simplest form. </a:t>
            </a:r>
            <a:endParaRPr lang="en-ZA" sz="2000" dirty="0" smtClean="0"/>
          </a:p>
          <a:p>
            <a:pPr marL="457200" indent="-457200">
              <a:buAutoNum type="alphaLcParenR"/>
            </a:pPr>
            <a:endParaRPr lang="en-ZA" sz="2000" dirty="0"/>
          </a:p>
          <a:p>
            <a:r>
              <a:rPr lang="en-ZA" sz="2000" dirty="0"/>
              <a:t>b) Write 25% as a decimal fraction. </a:t>
            </a:r>
            <a:endParaRPr lang="en-ZA" sz="2000" dirty="0" smtClean="0"/>
          </a:p>
          <a:p>
            <a:endParaRPr lang="en-ZA" sz="2000" dirty="0"/>
          </a:p>
          <a:p>
            <a:r>
              <a:rPr lang="en-ZA" sz="2000" dirty="0"/>
              <a:t>c) Change 0,4 to a percentage. </a:t>
            </a:r>
            <a:endParaRPr lang="en-ZA" sz="2000" dirty="0" smtClean="0"/>
          </a:p>
          <a:p>
            <a:endParaRPr lang="en-ZA" sz="2000" dirty="0"/>
          </a:p>
          <a:p>
            <a:r>
              <a:rPr lang="en-ZA" sz="2000" dirty="0"/>
              <a:t>d) Change        </a:t>
            </a:r>
            <a:r>
              <a:rPr lang="en-ZA" sz="2000" dirty="0" smtClean="0"/>
              <a:t> to </a:t>
            </a:r>
            <a:r>
              <a:rPr lang="en-ZA" sz="2000" dirty="0"/>
              <a:t>a percentage. </a:t>
            </a:r>
          </a:p>
        </p:txBody>
      </p:sp>
      <p:graphicFrame>
        <p:nvGraphicFramePr>
          <p:cNvPr id="19" name="Object 18"/>
          <p:cNvGraphicFramePr/>
          <p:nvPr/>
        </p:nvGraphicFramePr>
        <p:xfrm>
          <a:off x="3171341" y="3666682"/>
          <a:ext cx="414616" cy="560404"/>
        </p:xfrm>
        <a:graphic>
          <a:graphicData uri="http://schemas.openxmlformats.org/presentationml/2006/ole">
            <mc:AlternateContent xmlns:mc="http://schemas.openxmlformats.org/markup-compatibility/2006">
              <mc:Choice xmlns:v="urn:schemas-microsoft-com:vml" Requires="v">
                <p:oleObj spid="_x0000_s13422" name="Equation" r:id="rId4" imgW="5486400" imgH="9448800" progId="Equation.3">
                  <p:embed/>
                </p:oleObj>
              </mc:Choice>
              <mc:Fallback>
                <p:oleObj name="Equation" r:id="rId4" imgW="5486400" imgH="9448800" progId="Equation.3">
                  <p:embed/>
                  <p:pic>
                    <p:nvPicPr>
                      <p:cNvPr id="0" name="Object 11"/>
                      <p:cNvPicPr/>
                      <p:nvPr/>
                    </p:nvPicPr>
                    <p:blipFill>
                      <a:blip r:embed="rId5"/>
                      <a:stretch>
                        <a:fillRect/>
                      </a:stretch>
                    </p:blipFill>
                    <p:spPr>
                      <a:xfrm>
                        <a:off x="3171341" y="3666682"/>
                        <a:ext cx="414616" cy="560404"/>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dirty="0" smtClean="0"/>
              <a:t>2.1	Basic </a:t>
            </a:r>
            <a:r>
              <a:rPr lang="en-ZA" dirty="0"/>
              <a:t>operations on a calculator</a:t>
            </a:r>
          </a:p>
          <a:p>
            <a:pPr marL="0" indent="0">
              <a:buNone/>
            </a:pPr>
            <a:r>
              <a:rPr lang="en-ZA" dirty="0" smtClean="0"/>
              <a:t>2.2	Calculations </a:t>
            </a:r>
            <a:r>
              <a:rPr lang="en-ZA" dirty="0"/>
              <a:t>on fractions, decimals and </a:t>
            </a:r>
            <a:r>
              <a:rPr lang="en-ZA" dirty="0" smtClean="0"/>
              <a:t>	percentages</a:t>
            </a:r>
            <a:endParaRPr lang="en-ZA"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2.20 page 44</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8" name="Rectangle 7"/>
          <p:cNvSpPr/>
          <p:nvPr/>
        </p:nvSpPr>
        <p:spPr>
          <a:xfrm>
            <a:off x="863600" y="1476488"/>
            <a:ext cx="7198724" cy="45449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5" name="Group 14"/>
          <p:cNvGrpSpPr/>
          <p:nvPr/>
        </p:nvGrpSpPr>
        <p:grpSpPr>
          <a:xfrm>
            <a:off x="352501" y="1638895"/>
            <a:ext cx="1525437" cy="1416679"/>
            <a:chOff x="352501" y="1512772"/>
            <a:chExt cx="1525437" cy="1416679"/>
          </a:xfrm>
        </p:grpSpPr>
        <p:sp>
          <p:nvSpPr>
            <p:cNvPr id="16" name="Rectangle 15"/>
            <p:cNvSpPr/>
            <p:nvPr/>
          </p:nvSpPr>
          <p:spPr>
            <a:xfrm>
              <a:off x="352501" y="1512772"/>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1722731"/>
              <a:ext cx="977166" cy="1010861"/>
            </a:xfrm>
            <a:prstGeom prst="rect">
              <a:avLst/>
            </a:prstGeom>
          </p:spPr>
        </p:pic>
      </p:grpSp>
      <p:sp>
        <p:nvSpPr>
          <p:cNvPr id="10" name="TextBox 9"/>
          <p:cNvSpPr txBox="1"/>
          <p:nvPr/>
        </p:nvSpPr>
        <p:spPr>
          <a:xfrm>
            <a:off x="2059393" y="1887229"/>
            <a:ext cx="5812856" cy="1630045"/>
          </a:xfrm>
          <a:prstGeom prst="rect">
            <a:avLst/>
          </a:prstGeom>
          <a:noFill/>
        </p:spPr>
        <p:txBody>
          <a:bodyPr wrap="square" rtlCol="0">
            <a:spAutoFit/>
          </a:bodyPr>
          <a:lstStyle/>
          <a:p>
            <a:r>
              <a:rPr lang="en-ZA" sz="2000" dirty="0"/>
              <a:t>e) Calculate 25% of 200</a:t>
            </a:r>
            <a:r>
              <a:rPr lang="en-ZA" sz="2000" dirty="0" smtClean="0"/>
              <a:t>.</a:t>
            </a:r>
          </a:p>
          <a:p>
            <a:endParaRPr lang="en-ZA" sz="2000" dirty="0"/>
          </a:p>
          <a:p>
            <a:r>
              <a:rPr lang="en-ZA" sz="2000" dirty="0" smtClean="0"/>
              <a:t>f) Calculate </a:t>
            </a:r>
            <a:r>
              <a:rPr lang="en-ZA" sz="2000" dirty="0"/>
              <a:t>31% of R2,86</a:t>
            </a:r>
            <a:r>
              <a:rPr lang="en-ZA" sz="2000" dirty="0" smtClean="0"/>
              <a:t>.</a:t>
            </a:r>
          </a:p>
          <a:p>
            <a:r>
              <a:rPr lang="en-ZA" sz="2000" dirty="0" smtClean="0"/>
              <a:t> </a:t>
            </a:r>
            <a:endParaRPr lang="en-ZA" sz="2000" dirty="0"/>
          </a:p>
          <a:p>
            <a:r>
              <a:rPr lang="en-ZA" sz="2000" dirty="0"/>
              <a:t>g) Calculate 27% of R18.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2.20 page 44</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8" name="Rectangle 7"/>
          <p:cNvSpPr/>
          <p:nvPr/>
        </p:nvSpPr>
        <p:spPr>
          <a:xfrm>
            <a:off x="863600" y="1476488"/>
            <a:ext cx="7198724" cy="45449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9" name="Group 8"/>
          <p:cNvGrpSpPr/>
          <p:nvPr/>
        </p:nvGrpSpPr>
        <p:grpSpPr>
          <a:xfrm>
            <a:off x="352501" y="1642690"/>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2073684" y="1887229"/>
            <a:ext cx="5640909" cy="3170099"/>
          </a:xfrm>
          <a:prstGeom prst="rect">
            <a:avLst/>
          </a:prstGeom>
          <a:noFill/>
        </p:spPr>
        <p:txBody>
          <a:bodyPr wrap="square" rtlCol="0">
            <a:spAutoFit/>
          </a:bodyPr>
          <a:lstStyle/>
          <a:p>
            <a:r>
              <a:rPr lang="en-ZA" sz="2000" dirty="0" smtClean="0"/>
              <a:t>a)</a:t>
            </a:r>
          </a:p>
          <a:p>
            <a:endParaRPr lang="en-ZA" sz="2000" dirty="0" smtClean="0"/>
          </a:p>
          <a:p>
            <a:endParaRPr lang="en-ZA" sz="2000" dirty="0"/>
          </a:p>
          <a:p>
            <a:r>
              <a:rPr lang="en-ZA" sz="2000" dirty="0" smtClean="0"/>
              <a:t>b)</a:t>
            </a:r>
          </a:p>
          <a:p>
            <a:endParaRPr lang="en-ZA" sz="2000" dirty="0" smtClean="0"/>
          </a:p>
          <a:p>
            <a:endParaRPr lang="en-ZA" sz="2000" dirty="0"/>
          </a:p>
          <a:p>
            <a:r>
              <a:rPr lang="en-ZA" sz="2000" dirty="0" smtClean="0"/>
              <a:t>c)</a:t>
            </a:r>
          </a:p>
          <a:p>
            <a:endParaRPr lang="en-ZA" sz="2000" dirty="0" smtClean="0"/>
          </a:p>
          <a:p>
            <a:endParaRPr lang="en-ZA" sz="2000" dirty="0"/>
          </a:p>
          <a:p>
            <a:r>
              <a:rPr lang="en-ZA" sz="2000" dirty="0" smtClean="0"/>
              <a:t>d)</a:t>
            </a:r>
            <a:endParaRPr lang="en-ZA" sz="2000" dirty="0"/>
          </a:p>
        </p:txBody>
      </p:sp>
      <p:graphicFrame>
        <p:nvGraphicFramePr>
          <p:cNvPr id="14" name="Object 13"/>
          <p:cNvGraphicFramePr/>
          <p:nvPr/>
        </p:nvGraphicFramePr>
        <p:xfrm>
          <a:off x="2531866" y="1855734"/>
          <a:ext cx="1198563" cy="560388"/>
        </p:xfrm>
        <a:graphic>
          <a:graphicData uri="http://schemas.openxmlformats.org/presentationml/2006/ole">
            <mc:AlternateContent xmlns:mc="http://schemas.openxmlformats.org/markup-compatibility/2006">
              <mc:Choice xmlns:v="urn:schemas-microsoft-com:vml" Requires="v">
                <p:oleObj spid="_x0000_s21604" name="Equation" r:id="rId4" imgW="14630400" imgH="9448800" progId="Equation.3">
                  <p:embed/>
                </p:oleObj>
              </mc:Choice>
              <mc:Fallback>
                <p:oleObj name="Equation" r:id="rId4" imgW="14630400" imgH="9448800" progId="Equation.3">
                  <p:embed/>
                  <p:pic>
                    <p:nvPicPr>
                      <p:cNvPr id="0" name="Object 7"/>
                      <p:cNvPicPr/>
                      <p:nvPr/>
                    </p:nvPicPr>
                    <p:blipFill>
                      <a:blip r:embed="rId5"/>
                      <a:stretch>
                        <a:fillRect/>
                      </a:stretch>
                    </p:blipFill>
                    <p:spPr>
                      <a:xfrm>
                        <a:off x="2531866" y="1855734"/>
                        <a:ext cx="1198563" cy="560388"/>
                      </a:xfrm>
                      <a:prstGeom prst="rect">
                        <a:avLst/>
                      </a:prstGeom>
                    </p:spPr>
                  </p:pic>
                </p:oleObj>
              </mc:Fallback>
            </mc:AlternateContent>
          </a:graphicData>
        </a:graphic>
      </p:graphicFrame>
      <p:graphicFrame>
        <p:nvGraphicFramePr>
          <p:cNvPr id="18" name="Object 17"/>
          <p:cNvGraphicFramePr/>
          <p:nvPr/>
        </p:nvGraphicFramePr>
        <p:xfrm>
          <a:off x="2531866" y="2741955"/>
          <a:ext cx="2646363" cy="560388"/>
        </p:xfrm>
        <a:graphic>
          <a:graphicData uri="http://schemas.openxmlformats.org/presentationml/2006/ole">
            <mc:AlternateContent xmlns:mc="http://schemas.openxmlformats.org/markup-compatibility/2006">
              <mc:Choice xmlns:v="urn:schemas-microsoft-com:vml" Requires="v">
                <p:oleObj spid="_x0000_s21605" name="Equation" r:id="rId6" imgW="32308800" imgH="9448800" progId="Equation.3">
                  <p:embed/>
                </p:oleObj>
              </mc:Choice>
              <mc:Fallback>
                <p:oleObj name="Equation" r:id="rId6" imgW="32308800" imgH="9448800" progId="Equation.3">
                  <p:embed/>
                  <p:pic>
                    <p:nvPicPr>
                      <p:cNvPr id="0" name="Object 11"/>
                      <p:cNvPicPr/>
                      <p:nvPr/>
                    </p:nvPicPr>
                    <p:blipFill>
                      <a:blip r:embed="rId7"/>
                      <a:stretch>
                        <a:fillRect/>
                      </a:stretch>
                    </p:blipFill>
                    <p:spPr>
                      <a:xfrm>
                        <a:off x="2531866" y="2741955"/>
                        <a:ext cx="2646363" cy="560388"/>
                      </a:xfrm>
                      <a:prstGeom prst="rect">
                        <a:avLst/>
                      </a:prstGeom>
                    </p:spPr>
                  </p:pic>
                </p:oleObj>
              </mc:Fallback>
            </mc:AlternateContent>
          </a:graphicData>
        </a:graphic>
      </p:graphicFrame>
      <p:graphicFrame>
        <p:nvGraphicFramePr>
          <p:cNvPr id="19" name="Object 18"/>
          <p:cNvGraphicFramePr/>
          <p:nvPr/>
        </p:nvGraphicFramePr>
        <p:xfrm>
          <a:off x="2531866" y="3781195"/>
          <a:ext cx="1973263" cy="288925"/>
        </p:xfrm>
        <a:graphic>
          <a:graphicData uri="http://schemas.openxmlformats.org/presentationml/2006/ole">
            <mc:AlternateContent xmlns:mc="http://schemas.openxmlformats.org/markup-compatibility/2006">
              <mc:Choice xmlns:v="urn:schemas-microsoft-com:vml" Requires="v">
                <p:oleObj spid="_x0000_s21606" name="Equation" r:id="rId8" imgW="24079200" imgH="4876800" progId="Equation.3">
                  <p:embed/>
                </p:oleObj>
              </mc:Choice>
              <mc:Fallback>
                <p:oleObj name="Equation" r:id="rId8" imgW="24079200" imgH="4876800" progId="Equation.3">
                  <p:embed/>
                  <p:pic>
                    <p:nvPicPr>
                      <p:cNvPr id="0" name="Object 12"/>
                      <p:cNvPicPr/>
                      <p:nvPr/>
                    </p:nvPicPr>
                    <p:blipFill>
                      <a:blip r:embed="rId9"/>
                      <a:stretch>
                        <a:fillRect/>
                      </a:stretch>
                    </p:blipFill>
                    <p:spPr>
                      <a:xfrm>
                        <a:off x="2531866" y="3781195"/>
                        <a:ext cx="1973263" cy="288925"/>
                      </a:xfrm>
                      <a:prstGeom prst="rect">
                        <a:avLst/>
                      </a:prstGeom>
                    </p:spPr>
                  </p:pic>
                </p:oleObj>
              </mc:Fallback>
            </mc:AlternateContent>
          </a:graphicData>
        </a:graphic>
      </p:graphicFrame>
      <p:graphicFrame>
        <p:nvGraphicFramePr>
          <p:cNvPr id="20" name="Object 19"/>
          <p:cNvGraphicFramePr/>
          <p:nvPr/>
        </p:nvGraphicFramePr>
        <p:xfrm>
          <a:off x="2509253" y="4597008"/>
          <a:ext cx="2746375" cy="560388"/>
        </p:xfrm>
        <a:graphic>
          <a:graphicData uri="http://schemas.openxmlformats.org/presentationml/2006/ole">
            <mc:AlternateContent xmlns:mc="http://schemas.openxmlformats.org/markup-compatibility/2006">
              <mc:Choice xmlns:v="urn:schemas-microsoft-com:vml" Requires="v">
                <p:oleObj spid="_x0000_s21607" name="Equation" r:id="rId10" imgW="33528000" imgH="9448800" progId="Equation.3">
                  <p:embed/>
                </p:oleObj>
              </mc:Choice>
              <mc:Fallback>
                <p:oleObj name="Equation" r:id="rId10" imgW="33528000" imgH="9448800" progId="Equation.3">
                  <p:embed/>
                  <p:pic>
                    <p:nvPicPr>
                      <p:cNvPr id="0" name="Object 13"/>
                      <p:cNvPicPr/>
                      <p:nvPr/>
                    </p:nvPicPr>
                    <p:blipFill>
                      <a:blip r:embed="rId11"/>
                      <a:stretch>
                        <a:fillRect/>
                      </a:stretch>
                    </p:blipFill>
                    <p:spPr>
                      <a:xfrm>
                        <a:off x="2509253" y="4597008"/>
                        <a:ext cx="2746375" cy="560388"/>
                      </a:xfrm>
                      <a:prstGeom prst="rect">
                        <a:avLst/>
                      </a:prstGeom>
                    </p:spPr>
                  </p:pic>
                </p:oleObj>
              </mc:Fallback>
            </mc:AlternateContent>
          </a:graphicData>
        </a:graphic>
      </p:graphicFrame>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7724" y="2239868"/>
            <a:ext cx="2608879" cy="30826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Effect transition="in" filter="fade">
                                      <p:cBhvr>
                                        <p:cTn id="31" dur="500"/>
                                        <p:tgtEl>
                                          <p:spTgt spid="1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animEffect transition="in" filter="fade">
                                      <p:cBhvr>
                                        <p:cTn id="39" dur="500"/>
                                        <p:tgtEl>
                                          <p:spTgt spid="1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xEl>
                                              <p:pRg st="9" end="9"/>
                                            </p:txEl>
                                          </p:spTgt>
                                        </p:tgtEl>
                                        <p:attrNameLst>
                                          <p:attrName>style.visibility</p:attrName>
                                        </p:attrNameLst>
                                      </p:cBhvr>
                                      <p:to>
                                        <p:strVal val="visible"/>
                                      </p:to>
                                    </p:set>
                                    <p:animEffect transition="in" filter="fade">
                                      <p:cBhvr>
                                        <p:cTn id="47" dur="500"/>
                                        <p:tgtEl>
                                          <p:spTgt spid="13">
                                            <p:txEl>
                                              <p:pRg st="9" end="9"/>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sym typeface="+mn-ea"/>
              </a:rPr>
              <a:t>Example 2.20 page 44</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2.2</a:t>
            </a:r>
            <a:endParaRPr lang="en-ZA" dirty="0">
              <a:solidFill>
                <a:schemeClr val="bg1">
                  <a:lumMod val="65000"/>
                </a:schemeClr>
              </a:solidFill>
            </a:endParaRPr>
          </a:p>
        </p:txBody>
      </p:sp>
      <p:sp>
        <p:nvSpPr>
          <p:cNvPr id="8" name="Rectangle 7"/>
          <p:cNvSpPr/>
          <p:nvPr/>
        </p:nvSpPr>
        <p:spPr>
          <a:xfrm>
            <a:off x="863600" y="1476488"/>
            <a:ext cx="7198724" cy="4544900"/>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9" name="Group 8"/>
          <p:cNvGrpSpPr/>
          <p:nvPr/>
        </p:nvGrpSpPr>
        <p:grpSpPr>
          <a:xfrm>
            <a:off x="352501" y="1642690"/>
            <a:ext cx="1525437" cy="1416679"/>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24" name="TextBox 23"/>
          <p:cNvSpPr txBox="1"/>
          <p:nvPr/>
        </p:nvSpPr>
        <p:spPr>
          <a:xfrm>
            <a:off x="2060767" y="1887229"/>
            <a:ext cx="5737909" cy="2245360"/>
          </a:xfrm>
          <a:prstGeom prst="rect">
            <a:avLst/>
          </a:prstGeom>
          <a:noFill/>
        </p:spPr>
        <p:txBody>
          <a:bodyPr wrap="square" rtlCol="0">
            <a:spAutoFit/>
          </a:bodyPr>
          <a:lstStyle/>
          <a:p>
            <a:r>
              <a:rPr lang="en-ZA" sz="2000" dirty="0"/>
              <a:t>e</a:t>
            </a:r>
            <a:r>
              <a:rPr lang="en-ZA" sz="2000" dirty="0" smtClean="0"/>
              <a:t>) ‘Of’ means multiply so</a:t>
            </a:r>
          </a:p>
          <a:p>
            <a:endParaRPr lang="en-ZA" sz="2000" dirty="0" smtClean="0"/>
          </a:p>
          <a:p>
            <a:endParaRPr lang="en-ZA" sz="2000" dirty="0"/>
          </a:p>
          <a:p>
            <a:r>
              <a:rPr lang="en-ZA" sz="2000" dirty="0"/>
              <a:t>f</a:t>
            </a:r>
            <a:r>
              <a:rPr lang="en-ZA" sz="2000" dirty="0" smtClean="0"/>
              <a:t>)</a:t>
            </a:r>
          </a:p>
          <a:p>
            <a:endParaRPr lang="en-ZA" sz="2000" dirty="0" smtClean="0"/>
          </a:p>
          <a:p>
            <a:endParaRPr lang="en-ZA" sz="2000" dirty="0"/>
          </a:p>
          <a:p>
            <a:r>
              <a:rPr lang="en-ZA" sz="2000" dirty="0"/>
              <a:t>g</a:t>
            </a:r>
            <a:r>
              <a:rPr lang="en-ZA" sz="2000" dirty="0" smtClean="0"/>
              <a:t>)  </a:t>
            </a:r>
          </a:p>
        </p:txBody>
      </p:sp>
      <p:graphicFrame>
        <p:nvGraphicFramePr>
          <p:cNvPr id="26" name="Object 25"/>
          <p:cNvGraphicFramePr/>
          <p:nvPr/>
        </p:nvGraphicFramePr>
        <p:xfrm>
          <a:off x="2435325" y="2740596"/>
          <a:ext cx="3144838" cy="560388"/>
        </p:xfrm>
        <a:graphic>
          <a:graphicData uri="http://schemas.openxmlformats.org/presentationml/2006/ole">
            <mc:AlternateContent xmlns:mc="http://schemas.openxmlformats.org/markup-compatibility/2006">
              <mc:Choice xmlns:v="urn:schemas-microsoft-com:vml" Requires="v">
                <p:oleObj spid="_x0000_s22602" name="Equation" r:id="rId4" imgW="38404800" imgH="9448800" progId="Equation.3">
                  <p:embed/>
                </p:oleObj>
              </mc:Choice>
              <mc:Fallback>
                <p:oleObj name="Equation" r:id="rId4" imgW="38404800" imgH="9448800" progId="Equation.3">
                  <p:embed/>
                  <p:pic>
                    <p:nvPicPr>
                      <p:cNvPr id="0" name="Object 11"/>
                      <p:cNvPicPr/>
                      <p:nvPr/>
                    </p:nvPicPr>
                    <p:blipFill>
                      <a:blip r:embed="rId5"/>
                      <a:stretch>
                        <a:fillRect/>
                      </a:stretch>
                    </p:blipFill>
                    <p:spPr>
                      <a:xfrm>
                        <a:off x="2435325" y="2740596"/>
                        <a:ext cx="3144838" cy="560388"/>
                      </a:xfrm>
                      <a:prstGeom prst="rect">
                        <a:avLst/>
                      </a:prstGeom>
                    </p:spPr>
                  </p:pic>
                </p:oleObj>
              </mc:Fallback>
            </mc:AlternateContent>
          </a:graphicData>
        </a:graphic>
      </p:graphicFrame>
      <p:graphicFrame>
        <p:nvGraphicFramePr>
          <p:cNvPr id="27" name="Object 26"/>
          <p:cNvGraphicFramePr/>
          <p:nvPr/>
        </p:nvGraphicFramePr>
        <p:xfrm>
          <a:off x="4855140" y="1837874"/>
          <a:ext cx="1822450" cy="560388"/>
        </p:xfrm>
        <a:graphic>
          <a:graphicData uri="http://schemas.openxmlformats.org/presentationml/2006/ole">
            <mc:AlternateContent xmlns:mc="http://schemas.openxmlformats.org/markup-compatibility/2006">
              <mc:Choice xmlns:v="urn:schemas-microsoft-com:vml" Requires="v">
                <p:oleObj spid="_x0000_s22603" name="Equation" r:id="rId6" imgW="22250400" imgH="9448800" progId="Equation.3">
                  <p:embed/>
                </p:oleObj>
              </mc:Choice>
              <mc:Fallback>
                <p:oleObj name="Equation" r:id="rId6" imgW="22250400" imgH="9448800" progId="Equation.3">
                  <p:embed/>
                  <p:pic>
                    <p:nvPicPr>
                      <p:cNvPr id="0" name="Object 13"/>
                      <p:cNvPicPr/>
                      <p:nvPr/>
                    </p:nvPicPr>
                    <p:blipFill>
                      <a:blip r:embed="rId7"/>
                      <a:stretch>
                        <a:fillRect/>
                      </a:stretch>
                    </p:blipFill>
                    <p:spPr>
                      <a:xfrm>
                        <a:off x="4855140" y="1837874"/>
                        <a:ext cx="1822450" cy="560388"/>
                      </a:xfrm>
                      <a:prstGeom prst="rect">
                        <a:avLst/>
                      </a:prstGeom>
                    </p:spPr>
                  </p:pic>
                </p:oleObj>
              </mc:Fallback>
            </mc:AlternateContent>
          </a:graphicData>
        </a:graphic>
      </p:graphicFrame>
      <p:graphicFrame>
        <p:nvGraphicFramePr>
          <p:cNvPr id="3" name="Content Placeholder 2"/>
          <p:cNvGraphicFramePr>
            <a:graphicFrameLocks noGrp="1"/>
          </p:cNvGraphicFramePr>
          <p:nvPr>
            <p:ph idx="1"/>
            <p:extLst>
              <p:ext uri="{D42A27DB-BD31-4B8C-83A1-F6EECF244321}">
                <p14:modId xmlns:p14="http://schemas.microsoft.com/office/powerpoint/2010/main" val="3861609913"/>
              </p:ext>
            </p:extLst>
          </p:nvPr>
        </p:nvGraphicFramePr>
        <p:xfrm>
          <a:off x="2435325" y="3643318"/>
          <a:ext cx="2040889" cy="561600"/>
        </p:xfrm>
        <a:graphic>
          <a:graphicData uri="http://schemas.openxmlformats.org/presentationml/2006/ole">
            <mc:AlternateContent xmlns:mc="http://schemas.openxmlformats.org/markup-compatibility/2006">
              <mc:Choice xmlns:v="urn:schemas-microsoft-com:vml" Requires="v">
                <p:oleObj spid="_x0000_s22604" r:id="rId8" imgW="1911985" imgH="586105" progId="Equation.KSEE3">
                  <p:embed/>
                </p:oleObj>
              </mc:Choice>
              <mc:Fallback>
                <p:oleObj r:id="rId8" imgW="1911985" imgH="586105" progId="Equation.KSEE3">
                  <p:embed/>
                  <p:pic>
                    <p:nvPicPr>
                      <p:cNvPr id="0" name="Picture 4"/>
                      <p:cNvPicPr/>
                      <p:nvPr/>
                    </p:nvPicPr>
                    <p:blipFill>
                      <a:blip r:embed="rId9"/>
                      <a:stretch>
                        <a:fillRect/>
                      </a:stretch>
                    </p:blipFill>
                    <p:spPr>
                      <a:xfrm>
                        <a:off x="2435325" y="3643318"/>
                        <a:ext cx="2040889" cy="561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500"/>
                                        <p:tgtEl>
                                          <p:spTgt spid="2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Effect transition="in" filter="fade">
                                      <p:cBhvr>
                                        <p:cTn id="22" dur="500"/>
                                        <p:tgtEl>
                                          <p:spTgt spid="2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xEl>
                                              <p:pRg st="6" end="6"/>
                                            </p:txEl>
                                          </p:spTgt>
                                        </p:tgtEl>
                                        <p:attrNameLst>
                                          <p:attrName>style.visibility</p:attrName>
                                        </p:attrNameLst>
                                      </p:cBhvr>
                                      <p:to>
                                        <p:strVal val="visible"/>
                                      </p:to>
                                    </p:set>
                                    <p:animEffect transition="in" filter="fade">
                                      <p:cBhvr>
                                        <p:cTn id="30" dur="500"/>
                                        <p:tgtEl>
                                          <p:spTgt spid="24">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Autofit/>
          </a:bodyPr>
          <a:lstStyle/>
          <a:p>
            <a:r>
              <a:rPr lang="en-ZA" dirty="0" smtClean="0"/>
              <a:t>Unit 2.2 </a:t>
            </a:r>
            <a:endParaRPr lang="en-ZA" dirty="0"/>
          </a:p>
        </p:txBody>
      </p:sp>
      <p:sp>
        <p:nvSpPr>
          <p:cNvPr id="3" name="Content Placeholder 2"/>
          <p:cNvSpPr>
            <a:spLocks noGrp="1"/>
          </p:cNvSpPr>
          <p:nvPr>
            <p:ph sz="quarter" idx="10"/>
          </p:nvPr>
        </p:nvSpPr>
        <p:spPr/>
        <p:txBody>
          <a:bodyPr/>
          <a:lstStyle/>
          <a:p>
            <a:r>
              <a:rPr lang="en-ZA" dirty="0" smtClean="0"/>
              <a:t>Exercise 2.8</a:t>
            </a:r>
            <a:endParaRPr lang="en-ZA" dirty="0"/>
          </a:p>
        </p:txBody>
      </p:sp>
      <p:sp>
        <p:nvSpPr>
          <p:cNvPr id="4" name="Text Placeholder 3"/>
          <p:cNvSpPr>
            <a:spLocks noGrp="1"/>
          </p:cNvSpPr>
          <p:nvPr>
            <p:ph type="body" idx="11"/>
          </p:nvPr>
        </p:nvSpPr>
        <p:spPr/>
        <p:txBody>
          <a:bodyPr/>
          <a:lstStyle/>
          <a:p>
            <a:r>
              <a:rPr lang="en-US" altLang="en-US" dirty="0"/>
              <a:t>Complete </a:t>
            </a:r>
            <a:r>
              <a:rPr lang="en-US" altLang="en-US" b="1" dirty="0"/>
              <a:t>Exercise </a:t>
            </a:r>
            <a:r>
              <a:rPr lang="en-US" altLang="en-US" b="1" dirty="0" smtClean="0"/>
              <a:t>2.8 </a:t>
            </a:r>
            <a:r>
              <a:rPr lang="en-US" altLang="en-US" dirty="0"/>
              <a:t>on </a:t>
            </a:r>
            <a:r>
              <a:rPr lang="en-US" altLang="en-US" b="1" dirty="0"/>
              <a:t>page </a:t>
            </a:r>
            <a:r>
              <a:rPr lang="en-US" altLang="en-US" b="1" dirty="0" smtClean="0"/>
              <a:t>4</a:t>
            </a:r>
            <a:r>
              <a:rPr lang="en-ZA" altLang="en-US" b="1" dirty="0" smtClean="0"/>
              <a:t>4</a:t>
            </a:r>
            <a:r>
              <a:rPr lang="en-US" altLang="en-US" b="1" dirty="0" smtClean="0"/>
              <a:t> </a:t>
            </a:r>
            <a:r>
              <a:rPr lang="en-US" altLang="en-US" dirty="0"/>
              <a:t>of your Student’s Book</a:t>
            </a:r>
            <a:endParaRPr lang="en-GB"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a:t>
            </a:r>
            <a:r>
              <a:rPr lang="en-ZA" dirty="0"/>
              <a:t>2</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dirty="0"/>
              <a:t>Complete </a:t>
            </a:r>
            <a:r>
              <a:rPr lang="en-US" altLang="en-US" b="1" dirty="0"/>
              <a:t>Module assessment </a:t>
            </a:r>
            <a:r>
              <a:rPr lang="en-US" altLang="en-US" dirty="0" smtClean="0"/>
              <a:t>on </a:t>
            </a:r>
            <a:r>
              <a:rPr lang="en-US" altLang="en-US" b="1" dirty="0" smtClean="0"/>
              <a:t>page 4</a:t>
            </a:r>
            <a:r>
              <a:rPr lang="en-ZA" altLang="en-US" b="1" dirty="0" smtClean="0"/>
              <a:t>6</a:t>
            </a:r>
            <a:r>
              <a:rPr lang="en-US" altLang="en-US" b="1" dirty="0" smtClean="0"/>
              <a:t> </a:t>
            </a:r>
            <a:r>
              <a:rPr lang="en-US" altLang="en-US" dirty="0" smtClean="0"/>
              <a:t>of </a:t>
            </a:r>
            <a:r>
              <a:rPr lang="en-US" altLang="en-US" dirty="0"/>
              <a:t>your </a:t>
            </a:r>
            <a:r>
              <a:rPr lang="en-US" altLang="en-US" dirty="0" smtClean="0"/>
              <a:t>Student’s </a:t>
            </a:r>
            <a:r>
              <a:rPr lang="en-US" altLang="en-US" dirty="0"/>
              <a:t>Book</a:t>
            </a:r>
            <a:endParaRPr lang="en-GB" alt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00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29968" y="2045627"/>
            <a:ext cx="3048460" cy="3602061"/>
          </a:xfrm>
          <a:prstGeom prst="rect">
            <a:avLst/>
          </a:prstGeom>
          <a:noFill/>
          <a:ln>
            <a:noFill/>
          </a:ln>
        </p:spPr>
      </p:pic>
      <p:pic>
        <p:nvPicPr>
          <p:cNvPr id="7" name="Content Placeholder 8"/>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2722373" y="2139181"/>
            <a:ext cx="2400653" cy="3670369"/>
          </a:xfrm>
          <a:prstGeom prst="rect">
            <a:avLst/>
          </a:prstGeom>
        </p:spPr>
      </p:pic>
      <p:sp>
        <p:nvSpPr>
          <p:cNvPr id="2" name="Title 1"/>
          <p:cNvSpPr>
            <a:spLocks noGrp="1"/>
          </p:cNvSpPr>
          <p:nvPr>
            <p:ph type="title"/>
          </p:nvPr>
        </p:nvSpPr>
        <p:spPr/>
        <p:txBody>
          <a:bodyPr/>
          <a:lstStyle/>
          <a:p>
            <a:r>
              <a:rPr lang="en-ZA" dirty="0">
                <a:sym typeface="+mn-ea"/>
              </a:rPr>
              <a:t>Basic operations on a </a:t>
            </a:r>
            <a:r>
              <a:rPr lang="en-ZA" dirty="0" smtClean="0">
                <a:sym typeface="+mn-ea"/>
              </a:rPr>
              <a:t>calculator</a:t>
            </a:r>
            <a:endParaRPr lang="en-ZA" dirty="0"/>
          </a:p>
        </p:txBody>
      </p:sp>
      <p:sp>
        <p:nvSpPr>
          <p:cNvPr id="4" name="Text Placeholder 3"/>
          <p:cNvSpPr>
            <a:spLocks noGrp="1"/>
          </p:cNvSpPr>
          <p:nvPr>
            <p:ph type="body" sz="quarter" idx="10"/>
          </p:nvPr>
        </p:nvSpPr>
        <p:spPr/>
        <p:txBody>
          <a:bodyPr/>
          <a:lstStyle/>
          <a:p>
            <a:r>
              <a:rPr lang="en-ZA" dirty="0" smtClean="0">
                <a:solidFill>
                  <a:schemeClr val="bg1">
                    <a:lumMod val="65000"/>
                  </a:schemeClr>
                </a:solidFill>
              </a:rPr>
              <a:t>Unit 2.1</a:t>
            </a:r>
            <a:endParaRPr lang="en-ZA" dirty="0">
              <a:solidFill>
                <a:schemeClr val="bg1">
                  <a:lumMod val="65000"/>
                </a:schemeClr>
              </a:solidFill>
            </a:endParaRPr>
          </a:p>
        </p:txBody>
      </p:sp>
      <p:sp>
        <p:nvSpPr>
          <p:cNvPr id="5" name="TextBox 4"/>
          <p:cNvSpPr txBox="1"/>
          <p:nvPr/>
        </p:nvSpPr>
        <p:spPr>
          <a:xfrm>
            <a:off x="1421720" y="1506516"/>
            <a:ext cx="5659720" cy="400110"/>
          </a:xfrm>
          <a:prstGeom prst="rect">
            <a:avLst/>
          </a:prstGeom>
          <a:solidFill>
            <a:srgbClr val="008D91"/>
          </a:solidFill>
        </p:spPr>
        <p:txBody>
          <a:bodyPr wrap="square" rtlCol="0">
            <a:spAutoFit/>
          </a:bodyPr>
          <a:lstStyle/>
          <a:p>
            <a:pPr algn="ctr"/>
            <a:r>
              <a:rPr lang="en-ZA" sz="2000" b="1" dirty="0">
                <a:solidFill>
                  <a:schemeClr val="bg1"/>
                </a:solidFill>
                <a:sym typeface="+mn-ea"/>
              </a:rPr>
              <a:t>Get to know how your own calculator works</a:t>
            </a:r>
            <a:r>
              <a:rPr lang="en-ZA" sz="2000" b="1" dirty="0" smtClean="0">
                <a:solidFill>
                  <a:schemeClr val="bg1"/>
                </a:solidFill>
                <a:sym typeface="+mn-ea"/>
              </a:rPr>
              <a:t>.</a:t>
            </a:r>
            <a:endParaRPr lang="en-ZA" sz="2000" b="1" dirty="0">
              <a:solidFill>
                <a:schemeClr val="bg1"/>
              </a:solidFill>
            </a:endParaRPr>
          </a:p>
        </p:txBody>
      </p:sp>
      <p:sp>
        <p:nvSpPr>
          <p:cNvPr id="8" name="Content Placeholder 2"/>
          <p:cNvSpPr>
            <a:spLocks noGrp="1"/>
          </p:cNvSpPr>
          <p:nvPr>
            <p:ph sz="half" idx="1"/>
          </p:nvPr>
        </p:nvSpPr>
        <p:spPr>
          <a:xfrm>
            <a:off x="399289" y="2257588"/>
            <a:ext cx="1615380" cy="592583"/>
          </a:xfrm>
        </p:spPr>
        <p:txBody>
          <a:bodyPr>
            <a:normAutofit/>
          </a:bodyPr>
          <a:lstStyle/>
          <a:p>
            <a:pPr marL="0" indent="0" algn="r">
              <a:spcBef>
                <a:spcPts val="0"/>
              </a:spcBef>
              <a:buNone/>
            </a:pPr>
            <a:r>
              <a:rPr lang="en-ZA" sz="1800" dirty="0" smtClean="0"/>
              <a:t>ON or C clears </a:t>
            </a:r>
          </a:p>
          <a:p>
            <a:pPr marL="0" indent="0" algn="r">
              <a:spcBef>
                <a:spcPts val="0"/>
              </a:spcBef>
              <a:buNone/>
            </a:pPr>
            <a:r>
              <a:rPr lang="en-ZA" sz="1800" dirty="0" smtClean="0"/>
              <a:t>everything</a:t>
            </a:r>
          </a:p>
          <a:p>
            <a:pPr marL="0" indent="0" algn="r">
              <a:spcBef>
                <a:spcPts val="0"/>
              </a:spcBef>
              <a:buNone/>
            </a:pPr>
            <a:endParaRPr lang="en-ZA" sz="1800" dirty="0" smtClean="0"/>
          </a:p>
        </p:txBody>
      </p:sp>
      <p:cxnSp>
        <p:nvCxnSpPr>
          <p:cNvPr id="9" name="Straight Arrow Connector 8"/>
          <p:cNvCxnSpPr/>
          <p:nvPr/>
        </p:nvCxnSpPr>
        <p:spPr>
          <a:xfrm flipH="1" flipV="1">
            <a:off x="2032963" y="4882945"/>
            <a:ext cx="1045768" cy="136037"/>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H="1" flipV="1">
            <a:off x="2044457" y="4121714"/>
            <a:ext cx="1034274" cy="555072"/>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flipV="1">
            <a:off x="2044457" y="3333297"/>
            <a:ext cx="1034820" cy="1014121"/>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flipV="1">
            <a:off x="2035068" y="2549256"/>
            <a:ext cx="1078712" cy="1366299"/>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H="1">
            <a:off x="2054788" y="5338623"/>
            <a:ext cx="1023944" cy="189149"/>
          </a:xfrm>
          <a:prstGeom prst="straightConnector1">
            <a:avLst/>
          </a:prstGeom>
          <a:ln w="28575">
            <a:solidFill>
              <a:srgbClr val="9CCB45"/>
            </a:solidFill>
            <a:tailEnd type="arrow"/>
          </a:ln>
        </p:spPr>
        <p:style>
          <a:lnRef idx="1">
            <a:schemeClr val="accent1"/>
          </a:lnRef>
          <a:fillRef idx="0">
            <a:schemeClr val="accent1"/>
          </a:fillRef>
          <a:effectRef idx="0">
            <a:schemeClr val="accent1"/>
          </a:effectRef>
          <a:fontRef idx="minor">
            <a:schemeClr val="tx1"/>
          </a:fontRef>
        </p:style>
      </p:cxnSp>
      <p:sp>
        <p:nvSpPr>
          <p:cNvPr id="31" name="Content Placeholder 2"/>
          <p:cNvSpPr txBox="1"/>
          <p:nvPr/>
        </p:nvSpPr>
        <p:spPr>
          <a:xfrm>
            <a:off x="181156" y="3056330"/>
            <a:ext cx="1828797" cy="5925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a:t>change a number to negative</a:t>
            </a:r>
          </a:p>
        </p:txBody>
      </p:sp>
      <p:sp>
        <p:nvSpPr>
          <p:cNvPr id="32" name="Content Placeholder 2"/>
          <p:cNvSpPr txBox="1"/>
          <p:nvPr/>
        </p:nvSpPr>
        <p:spPr>
          <a:xfrm>
            <a:off x="17252" y="3702662"/>
            <a:ext cx="1971418" cy="7648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a:sym typeface="+mn-ea"/>
              </a:rPr>
              <a:t>find </a:t>
            </a:r>
            <a:r>
              <a:rPr lang="en-ZA" sz="1800" dirty="0" smtClean="0">
                <a:sym typeface="+mn-ea"/>
              </a:rPr>
              <a:t>the percentage </a:t>
            </a:r>
            <a:r>
              <a:rPr lang="en-ZA" sz="1800" dirty="0">
                <a:sym typeface="+mn-ea"/>
              </a:rPr>
              <a:t>of a number</a:t>
            </a:r>
            <a:endParaRPr lang="en-ZA" sz="1800" dirty="0"/>
          </a:p>
        </p:txBody>
      </p:sp>
      <p:sp>
        <p:nvSpPr>
          <p:cNvPr id="33" name="Content Placeholder 2"/>
          <p:cNvSpPr txBox="1"/>
          <p:nvPr/>
        </p:nvSpPr>
        <p:spPr>
          <a:xfrm>
            <a:off x="46130" y="5385043"/>
            <a:ext cx="1971418" cy="2854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a:sym typeface="+mn-ea"/>
              </a:rPr>
              <a:t>clears last entry</a:t>
            </a:r>
            <a:endParaRPr lang="en-ZA" sz="1800" dirty="0"/>
          </a:p>
        </p:txBody>
      </p:sp>
      <p:sp>
        <p:nvSpPr>
          <p:cNvPr id="34" name="Content Placeholder 2"/>
          <p:cNvSpPr txBox="1"/>
          <p:nvPr/>
        </p:nvSpPr>
        <p:spPr>
          <a:xfrm>
            <a:off x="23007" y="4585438"/>
            <a:ext cx="1971418" cy="5643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ZA" sz="1800" dirty="0"/>
              <a:t>find the square root of a number</a:t>
            </a:r>
          </a:p>
        </p:txBody>
      </p:sp>
      <p:cxnSp>
        <p:nvCxnSpPr>
          <p:cNvPr id="49" name="Straight Arrow Connector 48"/>
          <p:cNvCxnSpPr>
            <a:endCxn id="50" idx="1"/>
          </p:cNvCxnSpPr>
          <p:nvPr/>
        </p:nvCxnSpPr>
        <p:spPr>
          <a:xfrm>
            <a:off x="4054821" y="5384369"/>
            <a:ext cx="1532897" cy="368590"/>
          </a:xfrm>
          <a:prstGeom prst="straightConnector1">
            <a:avLst/>
          </a:prstGeom>
          <a:ln w="28575">
            <a:solidFill>
              <a:srgbClr val="9CCB45"/>
            </a:solidFill>
            <a:tailEnd type="arrow"/>
          </a:ln>
        </p:spPr>
        <p:style>
          <a:lnRef idx="1">
            <a:schemeClr val="accent1"/>
          </a:lnRef>
          <a:fillRef idx="0">
            <a:schemeClr val="accent1"/>
          </a:fillRef>
          <a:effectRef idx="0">
            <a:schemeClr val="accent1"/>
          </a:effectRef>
          <a:fontRef idx="minor">
            <a:schemeClr val="tx1"/>
          </a:fontRef>
        </p:style>
      </p:cxnSp>
      <p:sp>
        <p:nvSpPr>
          <p:cNvPr id="50" name="Content Placeholder 2"/>
          <p:cNvSpPr>
            <a:spLocks noGrp="1"/>
          </p:cNvSpPr>
          <p:nvPr/>
        </p:nvSpPr>
        <p:spPr>
          <a:xfrm>
            <a:off x="5587718" y="5433197"/>
            <a:ext cx="2735610" cy="639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sym typeface="+mn-ea"/>
              </a:rPr>
              <a:t>enter a decimal number using the decimal point</a:t>
            </a:r>
            <a:endParaRPr lang="en-ZA" sz="1800" dirty="0" smtClean="0"/>
          </a:p>
          <a:p>
            <a:pPr marL="0" indent="0">
              <a:buNone/>
            </a:pPr>
            <a:endParaRPr lang="en-ZA" sz="1800" dirty="0" smtClean="0"/>
          </a:p>
        </p:txBody>
      </p:sp>
      <p:sp>
        <p:nvSpPr>
          <p:cNvPr id="52" name="Content Placeholder 2"/>
          <p:cNvSpPr>
            <a:spLocks noGrp="1"/>
          </p:cNvSpPr>
          <p:nvPr/>
        </p:nvSpPr>
        <p:spPr>
          <a:xfrm>
            <a:off x="5587718" y="4677212"/>
            <a:ext cx="2338023" cy="3261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sym typeface="+mn-ea"/>
              </a:rPr>
              <a:t>operation keys + - x ÷ =</a:t>
            </a:r>
            <a:endParaRPr lang="en-ZA" sz="1800" dirty="0" smtClean="0"/>
          </a:p>
        </p:txBody>
      </p:sp>
      <p:grpSp>
        <p:nvGrpSpPr>
          <p:cNvPr id="6" name="Group 5"/>
          <p:cNvGrpSpPr/>
          <p:nvPr/>
        </p:nvGrpSpPr>
        <p:grpSpPr>
          <a:xfrm>
            <a:off x="4992182" y="4275060"/>
            <a:ext cx="595536" cy="1130437"/>
            <a:chOff x="4992182" y="4275060"/>
            <a:chExt cx="595536" cy="1130437"/>
          </a:xfrm>
        </p:grpSpPr>
        <p:sp>
          <p:nvSpPr>
            <p:cNvPr id="55" name="Right Brace 54"/>
            <p:cNvSpPr/>
            <p:nvPr/>
          </p:nvSpPr>
          <p:spPr>
            <a:xfrm>
              <a:off x="4992182" y="4275060"/>
              <a:ext cx="175098" cy="1130437"/>
            </a:xfrm>
            <a:prstGeom prst="rightBrace">
              <a:avLst/>
            </a:prstGeom>
            <a:ln w="28575">
              <a:solidFill>
                <a:srgbClr val="9CCB4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cxnSp>
          <p:nvCxnSpPr>
            <p:cNvPr id="56" name="Straight Arrow Connector 55"/>
            <p:cNvCxnSpPr>
              <a:endCxn id="52" idx="1"/>
            </p:cNvCxnSpPr>
            <p:nvPr/>
          </p:nvCxnSpPr>
          <p:spPr>
            <a:xfrm flipV="1">
              <a:off x="5147824" y="4840278"/>
              <a:ext cx="439894" cy="2"/>
            </a:xfrm>
            <a:prstGeom prst="straightConnector1">
              <a:avLst/>
            </a:prstGeom>
            <a:ln w="28575">
              <a:solidFill>
                <a:srgbClr val="9CCB45"/>
              </a:solidFill>
              <a:tailEnd type="arrow"/>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5275746" y="1964580"/>
            <a:ext cx="2936764" cy="2331562"/>
            <a:chOff x="5275746" y="1964580"/>
            <a:chExt cx="2936764" cy="2331562"/>
          </a:xfrm>
        </p:grpSpPr>
        <p:sp>
          <p:nvSpPr>
            <p:cNvPr id="72" name="Rectangle 71"/>
            <p:cNvSpPr/>
            <p:nvPr/>
          </p:nvSpPr>
          <p:spPr>
            <a:xfrm>
              <a:off x="5275746" y="2172480"/>
              <a:ext cx="2936764" cy="2123662"/>
            </a:xfrm>
            <a:prstGeom prst="rect">
              <a:avLst/>
            </a:prstGeom>
            <a:solidFill>
              <a:srgbClr val="D9E8B0"/>
            </a:solidFill>
            <a:ln w="28575">
              <a:solidFill>
                <a:srgbClr val="9CCB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n w="57150">
                  <a:solidFill>
                    <a:srgbClr val="B4DB6F"/>
                  </a:solidFill>
                </a:ln>
                <a:solidFill>
                  <a:srgbClr val="008D91"/>
                </a:solidFill>
              </a:endParaRPr>
            </a:p>
          </p:txBody>
        </p:sp>
        <p:sp>
          <p:nvSpPr>
            <p:cNvPr id="73" name="Content Placeholder 2"/>
            <p:cNvSpPr txBox="1"/>
            <p:nvPr/>
          </p:nvSpPr>
          <p:spPr>
            <a:xfrm>
              <a:off x="5615337" y="1964580"/>
              <a:ext cx="787896"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000" b="1" i="1" dirty="0" smtClean="0">
                  <a:solidFill>
                    <a:srgbClr val="9CCB45"/>
                  </a:solidFill>
                </a:rPr>
                <a:t>Note:</a:t>
              </a:r>
              <a:endParaRPr lang="en-GB" sz="2000" b="1" i="1" dirty="0">
                <a:solidFill>
                  <a:srgbClr val="9CCB45"/>
                </a:solidFill>
              </a:endParaRPr>
            </a:p>
          </p:txBody>
        </p:sp>
      </p:grpSp>
      <p:sp>
        <p:nvSpPr>
          <p:cNvPr id="51" name="Content Placeholder 2"/>
          <p:cNvSpPr>
            <a:spLocks noGrp="1"/>
          </p:cNvSpPr>
          <p:nvPr/>
        </p:nvSpPr>
        <p:spPr>
          <a:xfrm>
            <a:off x="5372279" y="2396028"/>
            <a:ext cx="2746228" cy="183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1800" dirty="0" smtClean="0">
                <a:sym typeface="+mn-ea"/>
              </a:rPr>
              <a:t>Basic calculators do the operations in the order that the keys are pressed. </a:t>
            </a:r>
            <a:endParaRPr lang="en-ZA" sz="1800" dirty="0" smtClean="0"/>
          </a:p>
          <a:p>
            <a:pPr marL="0" indent="0">
              <a:buNone/>
            </a:pPr>
            <a:r>
              <a:rPr lang="en-ZA" sz="1800" dirty="0" smtClean="0">
                <a:sym typeface="+mn-ea"/>
              </a:rPr>
              <a:t>They don't use BODMAS</a:t>
            </a:r>
            <a:endParaRPr lang="en-ZA" sz="1800" dirty="0" smtClean="0"/>
          </a:p>
          <a:p>
            <a:pPr marL="0" indent="0">
              <a:buNone/>
            </a:pPr>
            <a:r>
              <a:rPr lang="en-ZA" sz="1800" dirty="0" smtClean="0">
                <a:sym typeface="+mn-ea"/>
              </a:rPr>
              <a:t>Scientific calculators use BODMAS.  </a:t>
            </a:r>
            <a:endParaRPr lang="en-ZA" sz="1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right)">
                                      <p:cBhvr>
                                        <p:cTn id="34" dur="500"/>
                                        <p:tgtEl>
                                          <p:spTgt spid="11"/>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right)">
                                      <p:cBhvr>
                                        <p:cTn id="43" dur="500"/>
                                        <p:tgtEl>
                                          <p:spTgt spid="10"/>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right)">
                                      <p:cBhvr>
                                        <p:cTn id="52" dur="500"/>
                                        <p:tgtEl>
                                          <p:spTgt spid="9"/>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right)">
                                      <p:cBhvr>
                                        <p:cTn id="61" dur="500"/>
                                        <p:tgtEl>
                                          <p:spTgt spid="1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fade">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left)">
                                      <p:cBhvr>
                                        <p:cTn id="79" dur="500"/>
                                        <p:tgtEl>
                                          <p:spTgt spid="49"/>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500"/>
                                        <p:tgtEl>
                                          <p:spTgt spid="5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par>
                                <p:cTn id="91" presetID="53" presetClass="entr" presetSubtype="16" fill="hold" nodeType="withEffect">
                                  <p:stCondLst>
                                    <p:cond delay="0"/>
                                  </p:stCondLst>
                                  <p:childTnLst>
                                    <p:set>
                                      <p:cBhvr>
                                        <p:cTn id="92" dur="1" fill="hold">
                                          <p:stCondLst>
                                            <p:cond delay="0"/>
                                          </p:stCondLst>
                                        </p:cTn>
                                        <p:tgtEl>
                                          <p:spTgt spid="15"/>
                                        </p:tgtEl>
                                        <p:attrNameLst>
                                          <p:attrName>style.visibility</p:attrName>
                                        </p:attrNameLst>
                                      </p:cBhvr>
                                      <p:to>
                                        <p:strVal val="visible"/>
                                      </p:to>
                                    </p:set>
                                    <p:anim calcmode="lin" valueType="num">
                                      <p:cBhvr>
                                        <p:cTn id="93" dur="500" fill="hold"/>
                                        <p:tgtEl>
                                          <p:spTgt spid="15"/>
                                        </p:tgtEl>
                                        <p:attrNameLst>
                                          <p:attrName>ppt_w</p:attrName>
                                        </p:attrNameLst>
                                      </p:cBhvr>
                                      <p:tavLst>
                                        <p:tav tm="0">
                                          <p:val>
                                            <p:fltVal val="0"/>
                                          </p:val>
                                        </p:tav>
                                        <p:tav tm="100000">
                                          <p:val>
                                            <p:strVal val="#ppt_w"/>
                                          </p:val>
                                        </p:tav>
                                      </p:tavLst>
                                    </p:anim>
                                    <p:anim calcmode="lin" valueType="num">
                                      <p:cBhvr>
                                        <p:cTn id="94" dur="500" fill="hold"/>
                                        <p:tgtEl>
                                          <p:spTgt spid="15"/>
                                        </p:tgtEl>
                                        <p:attrNameLst>
                                          <p:attrName>ppt_h</p:attrName>
                                        </p:attrNameLst>
                                      </p:cBhvr>
                                      <p:tavLst>
                                        <p:tav tm="0">
                                          <p:val>
                                            <p:fltVal val="0"/>
                                          </p:val>
                                        </p:tav>
                                        <p:tav tm="100000">
                                          <p:val>
                                            <p:strVal val="#ppt_h"/>
                                          </p:val>
                                        </p:tav>
                                      </p:tavLst>
                                    </p:anim>
                                    <p:animEffect transition="in" filter="fade">
                                      <p:cBhvr>
                                        <p:cTn id="9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31" grpId="0"/>
      <p:bldP spid="32" grpId="0"/>
      <p:bldP spid="33" grpId="0"/>
      <p:bldP spid="34" grpId="0"/>
      <p:bldP spid="50" grpId="0"/>
      <p:bldP spid="52"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More complex operations on whole numbers</a:t>
            </a:r>
            <a:endParaRPr lang="en-ZA" dirty="0"/>
          </a:p>
        </p:txBody>
      </p:sp>
      <p:sp>
        <p:nvSpPr>
          <p:cNvPr id="5" name="Content Placeholder 2"/>
          <p:cNvSpPr txBox="1"/>
          <p:nvPr/>
        </p:nvSpPr>
        <p:spPr>
          <a:xfrm>
            <a:off x="457684" y="4244552"/>
            <a:ext cx="7549726" cy="1635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b="1" dirty="0" smtClean="0">
                <a:sym typeface="+mn-ea"/>
              </a:rPr>
              <a:t>Squares and cubes: </a:t>
            </a:r>
          </a:p>
          <a:p>
            <a:pPr marL="444500" indent="-265430"/>
            <a:r>
              <a:rPr lang="en-ZA" sz="2000" dirty="0" smtClean="0">
                <a:sym typeface="+mn-ea"/>
              </a:rPr>
              <a:t>7 squared is written 7</a:t>
            </a:r>
            <a:r>
              <a:rPr lang="en-ZA" sz="2000" baseline="30000" dirty="0" smtClean="0">
                <a:sym typeface="+mn-ea"/>
              </a:rPr>
              <a:t>2</a:t>
            </a:r>
            <a:r>
              <a:rPr lang="en-ZA" sz="2000" dirty="0" smtClean="0">
                <a:sym typeface="+mn-ea"/>
              </a:rPr>
              <a:t> and means 7 x 7. </a:t>
            </a:r>
          </a:p>
          <a:p>
            <a:pPr marL="444500" indent="-265430"/>
            <a:r>
              <a:rPr lang="en-ZA" sz="2000" dirty="0" smtClean="0">
                <a:sym typeface="+mn-ea"/>
              </a:rPr>
              <a:t>On a basic calculator, press 7 x 7 =. </a:t>
            </a:r>
          </a:p>
          <a:p>
            <a:pPr marL="444500" indent="-265430"/>
            <a:r>
              <a:rPr lang="en-ZA" sz="2000" dirty="0" smtClean="0">
                <a:sym typeface="+mn-ea"/>
              </a:rPr>
              <a:t>7 cubed is written 7</a:t>
            </a:r>
            <a:r>
              <a:rPr lang="en-ZA" sz="2000" baseline="30000" dirty="0" smtClean="0">
                <a:sym typeface="+mn-ea"/>
              </a:rPr>
              <a:t>3</a:t>
            </a:r>
            <a:r>
              <a:rPr lang="en-ZA" sz="2000" dirty="0" smtClean="0">
                <a:sym typeface="+mn-ea"/>
              </a:rPr>
              <a:t> and means 7 x 7 x 7.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844" y="1773403"/>
            <a:ext cx="5215405" cy="2354654"/>
          </a:xfrm>
          <a:prstGeom prst="rect">
            <a:avLst/>
          </a:prstGeom>
        </p:spPr>
      </p:pic>
      <p:sp>
        <p:nvSpPr>
          <p:cNvPr id="6" name="Text Placeholder 3"/>
          <p:cNvSpPr>
            <a:spLocks noGrp="1"/>
          </p:cNvSpPr>
          <p:nvPr>
            <p:ph type="body" sz="quarter" idx="10"/>
          </p:nvPr>
        </p:nvSpPr>
        <p:spPr>
          <a:xfrm>
            <a:off x="399289" y="1564220"/>
            <a:ext cx="7905751" cy="301871"/>
          </a:xfrm>
        </p:spPr>
        <p:txBody>
          <a:bodyPr/>
          <a:lstStyle/>
          <a:p>
            <a:r>
              <a:rPr lang="en-ZA" dirty="0" smtClean="0">
                <a:solidFill>
                  <a:schemeClr val="bg1">
                    <a:lumMod val="65000"/>
                  </a:schemeClr>
                </a:solidFill>
              </a:rPr>
              <a:t>Unit 2.1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7940" y="1708103"/>
            <a:ext cx="2451872" cy="2525570"/>
          </a:xfrm>
          <a:prstGeom prst="rect">
            <a:avLst/>
          </a:prstGeom>
        </p:spPr>
      </p:pic>
      <p:sp>
        <p:nvSpPr>
          <p:cNvPr id="2" name="Title 1"/>
          <p:cNvSpPr>
            <a:spLocks noGrp="1"/>
          </p:cNvSpPr>
          <p:nvPr>
            <p:ph type="title"/>
          </p:nvPr>
        </p:nvSpPr>
        <p:spPr/>
        <p:txBody>
          <a:bodyPr/>
          <a:lstStyle/>
          <a:p>
            <a:r>
              <a:rPr lang="en-ZA" altLang="en-GB" dirty="0">
                <a:sym typeface="+mn-ea"/>
              </a:rPr>
              <a:t>More complex operations on whole numbers</a:t>
            </a:r>
            <a:endParaRPr lang="en-ZA" dirty="0"/>
          </a:p>
        </p:txBody>
      </p:sp>
      <p:sp>
        <p:nvSpPr>
          <p:cNvPr id="5" name="Content Placeholder 2"/>
          <p:cNvSpPr txBox="1"/>
          <p:nvPr/>
        </p:nvSpPr>
        <p:spPr>
          <a:xfrm>
            <a:off x="457684" y="4233672"/>
            <a:ext cx="7549726" cy="19724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sz="2000" b="1" dirty="0" smtClean="0">
                <a:sym typeface="+mn-ea"/>
              </a:rPr>
              <a:t>Square roots:</a:t>
            </a:r>
          </a:p>
          <a:p>
            <a:pPr marL="444500" indent="-265430">
              <a:tabLst>
                <a:tab pos="444500" algn="l"/>
              </a:tabLst>
            </a:pPr>
            <a:r>
              <a:rPr lang="en-ZA" altLang="en-US" sz="2000" dirty="0" smtClean="0">
                <a:sym typeface="+mn-ea"/>
              </a:rPr>
              <a:t>To find the square root of a number, we find a number multiplied by itself to get the original number. </a:t>
            </a:r>
          </a:p>
          <a:p>
            <a:pPr marL="444500" indent="-265430">
              <a:tabLst>
                <a:tab pos="444500" algn="l"/>
              </a:tabLst>
            </a:pPr>
            <a:r>
              <a:rPr lang="en-ZA" altLang="en-US" sz="2000" dirty="0" smtClean="0">
                <a:sym typeface="+mn-ea"/>
              </a:rPr>
              <a:t>The square root of 36 is 6, because 6 x 6 = 36. </a:t>
            </a:r>
          </a:p>
          <a:p>
            <a:pPr marL="444500" indent="-265430">
              <a:tabLst>
                <a:tab pos="444500" algn="l"/>
              </a:tabLst>
            </a:pPr>
            <a:r>
              <a:rPr lang="en-ZA" altLang="en-US" sz="2000" dirty="0" smtClean="0">
                <a:sym typeface="+mn-ea"/>
              </a:rPr>
              <a:t>On a calculator, enter the number and then   </a:t>
            </a:r>
            <a:endParaRPr lang="en-ZA" altLang="en-US" sz="2000" dirty="0">
              <a:sym typeface="+mn-ea"/>
            </a:endParaRPr>
          </a:p>
        </p:txBody>
      </p:sp>
      <p:graphicFrame>
        <p:nvGraphicFramePr>
          <p:cNvPr id="7" name="Object 6"/>
          <p:cNvGraphicFramePr/>
          <p:nvPr/>
        </p:nvGraphicFramePr>
        <p:xfrm>
          <a:off x="5546090" y="5756175"/>
          <a:ext cx="228600" cy="254000"/>
        </p:xfrm>
        <a:graphic>
          <a:graphicData uri="http://schemas.openxmlformats.org/presentationml/2006/ole">
            <mc:AlternateContent xmlns:mc="http://schemas.openxmlformats.org/markup-compatibility/2006">
              <mc:Choice xmlns:v="urn:schemas-microsoft-com:vml" Requires="v">
                <p:oleObj spid="_x0000_s1037" r:id="rId4" imgW="228600" imgH="254000" progId="Equation.KSEE3">
                  <p:embed/>
                </p:oleObj>
              </mc:Choice>
              <mc:Fallback>
                <p:oleObj r:id="rId4" imgW="228600" imgH="254000" progId="Equation.KSEE3">
                  <p:embed/>
                  <p:pic>
                    <p:nvPicPr>
                      <p:cNvPr id="0" name="Picture 7"/>
                      <p:cNvPicPr/>
                      <p:nvPr/>
                    </p:nvPicPr>
                    <p:blipFill>
                      <a:blip r:embed="rId5"/>
                      <a:srcRect/>
                      <a:stretch>
                        <a:fillRect/>
                      </a:stretch>
                    </p:blipFill>
                    <p:spPr>
                      <a:xfrm>
                        <a:off x="5546090" y="5756175"/>
                        <a:ext cx="228600" cy="254000"/>
                      </a:xfrm>
                      <a:prstGeom prst="rect">
                        <a:avLst/>
                      </a:prstGeom>
                    </p:spPr>
                  </p:pic>
                </p:oleObj>
              </mc:Fallback>
            </mc:AlternateContent>
          </a:graphicData>
        </a:graphic>
      </p:graphicFrame>
      <p:sp>
        <p:nvSpPr>
          <p:cNvPr id="9" name="Text Placeholder 3"/>
          <p:cNvSpPr>
            <a:spLocks noGrp="1"/>
          </p:cNvSpPr>
          <p:nvPr>
            <p:ph type="body" sz="quarter" idx="10"/>
          </p:nvPr>
        </p:nvSpPr>
        <p:spPr>
          <a:xfrm>
            <a:off x="399289" y="1564220"/>
            <a:ext cx="7905751" cy="301871"/>
          </a:xfrm>
        </p:spPr>
        <p:txBody>
          <a:bodyPr/>
          <a:lstStyle/>
          <a:p>
            <a:r>
              <a:rPr lang="en-ZA" dirty="0" smtClean="0">
                <a:solidFill>
                  <a:schemeClr val="bg1">
                    <a:lumMod val="65000"/>
                  </a:schemeClr>
                </a:solidFill>
              </a:rPr>
              <a:t>Unit 2.1</a:t>
            </a:r>
            <a:endParaRPr lang="en-ZA"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More complex operations on whole numbers</a:t>
            </a:r>
            <a:endParaRPr lang="en-ZA" dirty="0"/>
          </a:p>
        </p:txBody>
      </p:sp>
      <p:sp>
        <p:nvSpPr>
          <p:cNvPr id="4" name="TextBox 3"/>
          <p:cNvSpPr txBox="1"/>
          <p:nvPr/>
        </p:nvSpPr>
        <p:spPr>
          <a:xfrm>
            <a:off x="1381650" y="2014151"/>
            <a:ext cx="5659720" cy="400110"/>
          </a:xfrm>
          <a:prstGeom prst="rect">
            <a:avLst/>
          </a:prstGeom>
          <a:solidFill>
            <a:srgbClr val="008D91"/>
          </a:solidFill>
        </p:spPr>
        <p:txBody>
          <a:bodyPr wrap="square" rtlCol="0">
            <a:spAutoFit/>
          </a:bodyPr>
          <a:lstStyle/>
          <a:p>
            <a:pPr algn="ctr"/>
            <a:r>
              <a:rPr lang="en-ZA" sz="2000" b="1" dirty="0">
                <a:solidFill>
                  <a:schemeClr val="bg1"/>
                </a:solidFill>
                <a:sym typeface="+mn-ea"/>
              </a:rPr>
              <a:t>Numbers that are not perfect squares</a:t>
            </a:r>
          </a:p>
        </p:txBody>
      </p:sp>
      <p:grpSp>
        <p:nvGrpSpPr>
          <p:cNvPr id="7" name="Group 6"/>
          <p:cNvGrpSpPr/>
          <p:nvPr/>
        </p:nvGrpSpPr>
        <p:grpSpPr>
          <a:xfrm>
            <a:off x="863600" y="2622794"/>
            <a:ext cx="7198724" cy="1138327"/>
            <a:chOff x="863600" y="2622794"/>
            <a:chExt cx="7198724" cy="1138327"/>
          </a:xfrm>
        </p:grpSpPr>
        <p:sp>
          <p:nvSpPr>
            <p:cNvPr id="13" name="Rectangle 12"/>
            <p:cNvSpPr/>
            <p:nvPr/>
          </p:nvSpPr>
          <p:spPr>
            <a:xfrm>
              <a:off x="863600" y="2622794"/>
              <a:ext cx="7198724" cy="113832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8" name="Content Placeholder 2"/>
            <p:cNvSpPr txBox="1"/>
            <p:nvPr/>
          </p:nvSpPr>
          <p:spPr>
            <a:xfrm>
              <a:off x="1522853" y="2811079"/>
              <a:ext cx="6086878" cy="7636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i="1" dirty="0" smtClean="0">
                  <a:solidFill>
                    <a:schemeClr val="bg1"/>
                  </a:solidFill>
                  <a:sym typeface="+mn-ea"/>
                </a:rPr>
                <a:t>&gt; Example </a:t>
              </a:r>
              <a:r>
                <a:rPr lang="en-ZA" altLang="en-US" sz="2000" b="1" i="1" dirty="0">
                  <a:solidFill>
                    <a:schemeClr val="bg1"/>
                  </a:solidFill>
                  <a:sym typeface="+mn-ea"/>
                </a:rPr>
                <a:t>2.4 page </a:t>
              </a:r>
              <a:r>
                <a:rPr lang="en-ZA" altLang="en-US" sz="2000" b="1" i="1" dirty="0" smtClean="0">
                  <a:solidFill>
                    <a:schemeClr val="bg1"/>
                  </a:solidFill>
                  <a:sym typeface="+mn-ea"/>
                </a:rPr>
                <a:t>29</a:t>
              </a:r>
            </a:p>
            <a:p>
              <a:pPr marL="0" indent="0">
                <a:buNone/>
              </a:pPr>
              <a:r>
                <a:rPr lang="en-ZA" altLang="en-US" sz="2000" b="1" dirty="0">
                  <a:sym typeface="+mn-ea"/>
                </a:rPr>
                <a:t>Find the side of square with an area of 74 units. </a:t>
              </a:r>
            </a:p>
            <a:p>
              <a:pPr marL="0" indent="0">
                <a:buNone/>
              </a:pPr>
              <a:endParaRPr lang="en-ZA" altLang="en-US" sz="2000" b="1" i="1" dirty="0">
                <a:solidFill>
                  <a:srgbClr val="64AFA8"/>
                </a:solidFill>
                <a:sym typeface="+mn-ea"/>
              </a:endParaRPr>
            </a:p>
          </p:txBody>
        </p:sp>
      </p:grpSp>
      <p:grpSp>
        <p:nvGrpSpPr>
          <p:cNvPr id="6" name="Group 5"/>
          <p:cNvGrpSpPr/>
          <p:nvPr/>
        </p:nvGrpSpPr>
        <p:grpSpPr>
          <a:xfrm>
            <a:off x="352501" y="2714070"/>
            <a:ext cx="1029149" cy="955774"/>
            <a:chOff x="352501" y="2871461"/>
            <a:chExt cx="1525437" cy="1416679"/>
          </a:xfrm>
        </p:grpSpPr>
        <p:sp>
          <p:nvSpPr>
            <p:cNvPr id="19" name="Rectangle 18"/>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1" name="Rectangle 20"/>
          <p:cNvSpPr/>
          <p:nvPr/>
        </p:nvSpPr>
        <p:spPr>
          <a:xfrm>
            <a:off x="863600" y="4018415"/>
            <a:ext cx="7198724" cy="1985722"/>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22" name="Content Placeholder 2"/>
          <p:cNvSpPr txBox="1"/>
          <p:nvPr/>
        </p:nvSpPr>
        <p:spPr>
          <a:xfrm>
            <a:off x="1522853" y="4206699"/>
            <a:ext cx="6086878" cy="10391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79705">
              <a:spcBef>
                <a:spcPts val="600"/>
              </a:spcBef>
            </a:pPr>
            <a:r>
              <a:rPr lang="en-ZA" altLang="en-US" sz="2000" dirty="0">
                <a:sym typeface="+mn-ea"/>
              </a:rPr>
              <a:t>Key sequence is 74 </a:t>
            </a:r>
          </a:p>
          <a:p>
            <a:pPr marL="179705" indent="-179705">
              <a:spcBef>
                <a:spcPts val="600"/>
              </a:spcBef>
            </a:pPr>
            <a:r>
              <a:rPr lang="en-ZA" altLang="en-US" sz="2000" dirty="0">
                <a:sym typeface="+mn-ea"/>
              </a:rPr>
              <a:t>Display shows 8,602325...</a:t>
            </a:r>
          </a:p>
          <a:p>
            <a:pPr marL="179705" indent="-179705">
              <a:spcBef>
                <a:spcPts val="600"/>
              </a:spcBef>
            </a:pPr>
            <a:r>
              <a:rPr lang="en-ZA" altLang="en-US" sz="2000" b="1" dirty="0">
                <a:sym typeface="+mn-ea"/>
              </a:rPr>
              <a:t>Answer 8,60 units rounded to 2 decimal places.  </a:t>
            </a:r>
          </a:p>
        </p:txBody>
      </p:sp>
      <p:grpSp>
        <p:nvGrpSpPr>
          <p:cNvPr id="26" name="Group 25"/>
          <p:cNvGrpSpPr>
            <a:grpSpLocks noChangeAspect="1"/>
          </p:cNvGrpSpPr>
          <p:nvPr/>
        </p:nvGrpSpPr>
        <p:grpSpPr>
          <a:xfrm>
            <a:off x="348042" y="4107864"/>
            <a:ext cx="1031115" cy="957600"/>
            <a:chOff x="352501" y="1521403"/>
            <a:chExt cx="1525437" cy="1416679"/>
          </a:xfrm>
        </p:grpSpPr>
        <p:sp>
          <p:nvSpPr>
            <p:cNvPr id="27" name="Rectangle 26"/>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974" y="2369813"/>
            <a:ext cx="2756432" cy="3257001"/>
          </a:xfrm>
          <a:prstGeom prst="rect">
            <a:avLst/>
          </a:prstGeom>
          <a:noFill/>
          <a:ln>
            <a:noFill/>
          </a:ln>
        </p:spPr>
      </p:pic>
      <p:sp>
        <p:nvSpPr>
          <p:cNvPr id="16" name="Text Placeholder 3"/>
          <p:cNvSpPr>
            <a:spLocks noGrp="1"/>
          </p:cNvSpPr>
          <p:nvPr>
            <p:ph type="body" sz="quarter" idx="10"/>
          </p:nvPr>
        </p:nvSpPr>
        <p:spPr>
          <a:xfrm>
            <a:off x="399289" y="1564220"/>
            <a:ext cx="7905751" cy="301871"/>
          </a:xfrm>
        </p:spPr>
        <p:txBody>
          <a:bodyPr/>
          <a:lstStyle/>
          <a:p>
            <a:r>
              <a:rPr lang="en-ZA" dirty="0" smtClean="0">
                <a:solidFill>
                  <a:schemeClr val="bg1">
                    <a:lumMod val="65000"/>
                  </a:schemeClr>
                </a:solidFill>
              </a:rPr>
              <a:t>Unit 2.1</a:t>
            </a:r>
            <a:endParaRPr lang="en-ZA" dirty="0">
              <a:solidFill>
                <a:schemeClr val="bg1">
                  <a:lumMod val="65000"/>
                </a:schemeClr>
              </a:solidFill>
            </a:endParaRP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87746" y="4177395"/>
            <a:ext cx="387732" cy="36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900" decel="100000" fill="hold"/>
                                        <p:tgtEl>
                                          <p:spTgt spid="6"/>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900" decel="100000" fill="hold"/>
                                        <p:tgtEl>
                                          <p:spTgt spid="2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0-#ppt_w/2"/>
                                          </p:val>
                                        </p:tav>
                                        <p:tav tm="100000">
                                          <p:val>
                                            <p:strVal val="#ppt_x"/>
                                          </p:val>
                                        </p:tav>
                                      </p:tavLst>
                                    </p:anim>
                                    <p:anim calcmode="lin" valueType="num">
                                      <p:cBhvr additive="base">
                                        <p:cTn id="37"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fade">
                                      <p:cBhvr>
                                        <p:cTn id="42" dur="500"/>
                                        <p:tgtEl>
                                          <p:spTgt spid="22">
                                            <p:txEl>
                                              <p:pRg st="0" end="0"/>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2">
                                            <p:txEl>
                                              <p:pRg st="1" end="1"/>
                                            </p:txEl>
                                          </p:spTgt>
                                        </p:tgtEl>
                                        <p:attrNameLst>
                                          <p:attrName>style.visibility</p:attrName>
                                        </p:attrNameLst>
                                      </p:cBhvr>
                                      <p:to>
                                        <p:strVal val="visible"/>
                                      </p:to>
                                    </p:set>
                                    <p:animEffect transition="in" filter="fade">
                                      <p:cBhvr>
                                        <p:cTn id="50" dur="500"/>
                                        <p:tgtEl>
                                          <p:spTgt spid="22">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xEl>
                                              <p:pRg st="2" end="2"/>
                                            </p:txEl>
                                          </p:spTgt>
                                        </p:tgtEl>
                                        <p:attrNameLst>
                                          <p:attrName>style.visibility</p:attrName>
                                        </p:attrNameLst>
                                      </p:cBhvr>
                                      <p:to>
                                        <p:strVal val="visible"/>
                                      </p:to>
                                    </p:set>
                                    <p:animEffect transition="in" filter="fade">
                                      <p:cBhvr>
                                        <p:cTn id="55" dur="5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animBg="1"/>
      <p:bldP spid="22" grpId="0" uiExpan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altLang="en-GB" dirty="0">
                <a:sym typeface="+mn-ea"/>
              </a:rPr>
              <a:t>More complex operations on whole numbers</a:t>
            </a:r>
            <a:endParaRPr lang="en-ZA" dirty="0"/>
          </a:p>
        </p:txBody>
      </p:sp>
      <p:sp>
        <p:nvSpPr>
          <p:cNvPr id="4" name="TextBox 3"/>
          <p:cNvSpPr txBox="1"/>
          <p:nvPr/>
        </p:nvSpPr>
        <p:spPr>
          <a:xfrm>
            <a:off x="1381650" y="2050777"/>
            <a:ext cx="5659720" cy="400110"/>
          </a:xfrm>
          <a:prstGeom prst="rect">
            <a:avLst/>
          </a:prstGeom>
          <a:solidFill>
            <a:srgbClr val="008D91"/>
          </a:solidFill>
        </p:spPr>
        <p:txBody>
          <a:bodyPr wrap="square" rtlCol="0">
            <a:spAutoFit/>
          </a:bodyPr>
          <a:lstStyle/>
          <a:p>
            <a:pPr algn="ctr"/>
            <a:r>
              <a:rPr lang="en-ZA" sz="2000" b="1" dirty="0" smtClean="0">
                <a:solidFill>
                  <a:schemeClr val="bg1"/>
                </a:solidFill>
                <a:sym typeface="+mn-ea"/>
              </a:rPr>
              <a:t>The memory keys</a:t>
            </a:r>
            <a:endParaRPr lang="en-ZA" sz="2000" b="1" dirty="0">
              <a:solidFill>
                <a:schemeClr val="bg1"/>
              </a:solidFill>
              <a:sym typeface="+mn-ea"/>
            </a:endParaRPr>
          </a:p>
        </p:txBody>
      </p:sp>
      <p:sp>
        <p:nvSpPr>
          <p:cNvPr id="12" name="Content Placeholder 2"/>
          <p:cNvSpPr>
            <a:spLocks noGrp="1"/>
          </p:cNvSpPr>
          <p:nvPr>
            <p:ph sz="half" idx="1"/>
          </p:nvPr>
        </p:nvSpPr>
        <p:spPr>
          <a:xfrm>
            <a:off x="3529413" y="2847456"/>
            <a:ext cx="4485380" cy="398064"/>
          </a:xfrm>
        </p:spPr>
        <p:txBody>
          <a:bodyPr>
            <a:normAutofit/>
          </a:bodyPr>
          <a:lstStyle/>
          <a:p>
            <a:pPr marL="0" indent="0">
              <a:buNone/>
            </a:pPr>
            <a:r>
              <a:rPr lang="en-ZA" altLang="en-US" sz="2000" dirty="0" smtClean="0">
                <a:sym typeface="+mn-ea"/>
              </a:rPr>
              <a:t>Use M+ to add a number to the memory</a:t>
            </a:r>
          </a:p>
        </p:txBody>
      </p:sp>
      <p:pic>
        <p:nvPicPr>
          <p:cNvPr id="13" name="Content Placehold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648" y="2590583"/>
            <a:ext cx="2304440" cy="3523269"/>
          </a:xfrm>
          <a:prstGeom prst="rect">
            <a:avLst/>
          </a:prstGeom>
        </p:spPr>
      </p:pic>
      <p:cxnSp>
        <p:nvCxnSpPr>
          <p:cNvPr id="17" name="Straight Arrow Connector 16"/>
          <p:cNvCxnSpPr/>
          <p:nvPr/>
        </p:nvCxnSpPr>
        <p:spPr>
          <a:xfrm flipV="1">
            <a:off x="1840368" y="3004180"/>
            <a:ext cx="1689044" cy="1303860"/>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sp>
        <p:nvSpPr>
          <p:cNvPr id="20" name="Content Placeholder 2"/>
          <p:cNvSpPr txBox="1"/>
          <p:nvPr/>
        </p:nvSpPr>
        <p:spPr>
          <a:xfrm>
            <a:off x="3529412" y="4498948"/>
            <a:ext cx="4485380" cy="13384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ZA" altLang="en-US" sz="2000" dirty="0" smtClean="0">
                <a:sym typeface="+mn-ea"/>
              </a:rPr>
              <a:t>Press MRC once to show the number stored</a:t>
            </a:r>
          </a:p>
          <a:p>
            <a:pPr marL="0" indent="0">
              <a:buFont typeface="Arial" panose="020B0604020202020204" pitchFamily="34" charset="0"/>
              <a:buNone/>
            </a:pPr>
            <a:r>
              <a:rPr lang="en-ZA" altLang="en-US" sz="2000" dirty="0" smtClean="0">
                <a:sym typeface="+mn-ea"/>
              </a:rPr>
              <a:t>Press MRC twice to clear the number from the memory. </a:t>
            </a:r>
          </a:p>
        </p:txBody>
      </p:sp>
      <p:cxnSp>
        <p:nvCxnSpPr>
          <p:cNvPr id="22" name="Straight Arrow Connector 21"/>
          <p:cNvCxnSpPr/>
          <p:nvPr/>
        </p:nvCxnSpPr>
        <p:spPr>
          <a:xfrm flipV="1">
            <a:off x="2224580" y="3677264"/>
            <a:ext cx="1304833" cy="612980"/>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sp>
        <p:nvSpPr>
          <p:cNvPr id="24" name="Content Placeholder 2"/>
          <p:cNvSpPr txBox="1"/>
          <p:nvPr/>
        </p:nvSpPr>
        <p:spPr>
          <a:xfrm>
            <a:off x="3529413" y="3397872"/>
            <a:ext cx="4485380" cy="6784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dirty="0">
                <a:sym typeface="+mn-ea"/>
              </a:rPr>
              <a:t>Use M- to subtract a number from a number already in the memory.</a:t>
            </a:r>
          </a:p>
        </p:txBody>
      </p:sp>
      <p:cxnSp>
        <p:nvCxnSpPr>
          <p:cNvPr id="28" name="Straight Arrow Connector 27"/>
          <p:cNvCxnSpPr/>
          <p:nvPr/>
        </p:nvCxnSpPr>
        <p:spPr>
          <a:xfrm>
            <a:off x="1461331" y="4464764"/>
            <a:ext cx="2068080" cy="317750"/>
          </a:xfrm>
          <a:prstGeom prst="straightConnector1">
            <a:avLst/>
          </a:prstGeom>
          <a:ln w="28575">
            <a:solidFill>
              <a:srgbClr val="9CCB45"/>
            </a:solidFill>
            <a:tailEnd type="arrow"/>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974" y="2433821"/>
            <a:ext cx="2756432" cy="3257001"/>
          </a:xfrm>
          <a:prstGeom prst="rect">
            <a:avLst/>
          </a:prstGeom>
          <a:noFill/>
          <a:ln>
            <a:noFill/>
          </a:ln>
        </p:spPr>
      </p:pic>
      <p:sp>
        <p:nvSpPr>
          <p:cNvPr id="14" name="Text Placeholder 3"/>
          <p:cNvSpPr>
            <a:spLocks noGrp="1"/>
          </p:cNvSpPr>
          <p:nvPr>
            <p:ph type="body" sz="quarter" idx="10"/>
          </p:nvPr>
        </p:nvSpPr>
        <p:spPr>
          <a:xfrm>
            <a:off x="399289" y="1564220"/>
            <a:ext cx="7905751" cy="301871"/>
          </a:xfrm>
        </p:spPr>
        <p:txBody>
          <a:bodyPr/>
          <a:lstStyle/>
          <a:p>
            <a:r>
              <a:rPr lang="en-ZA" dirty="0" smtClean="0">
                <a:solidFill>
                  <a:schemeClr val="bg1">
                    <a:lumMod val="65000"/>
                  </a:schemeClr>
                </a:solidFill>
              </a:rPr>
              <a:t>Unit 2.1</a:t>
            </a:r>
            <a:endParaRPr lang="en-ZA"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build="p"/>
      <p:bldP spid="20"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ule M2 Slid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2" y="1650389"/>
            <a:ext cx="6109305" cy="4320000"/>
          </a:xfrm>
          <a:prstGeom prst="rect">
            <a:avLst/>
          </a:prstGeom>
        </p:spPr>
      </p:pic>
      <p:sp>
        <p:nvSpPr>
          <p:cNvPr id="5" name="Rectangle 4"/>
          <p:cNvSpPr/>
          <p:nvPr/>
        </p:nvSpPr>
        <p:spPr>
          <a:xfrm>
            <a:off x="131064" y="1419614"/>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Using the memory keys</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2.1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437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TotalTime>
  <Words>934</Words>
  <Application>Microsoft Office PowerPoint</Application>
  <PresentationFormat>On-screen Show (4:3)</PresentationFormat>
  <Paragraphs>249</Paragraphs>
  <Slides>35</Slides>
  <Notes>0</Notes>
  <HiddenSlides>0</HiddenSlides>
  <MMClips>3</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40" baseType="lpstr">
      <vt:lpstr>Arial</vt:lpstr>
      <vt:lpstr>Calibri</vt:lpstr>
      <vt:lpstr>Presentation2</vt:lpstr>
      <vt:lpstr>Equation</vt:lpstr>
      <vt:lpstr>Equation.KSEE3</vt:lpstr>
      <vt:lpstr>Mathematical Literacy</vt:lpstr>
      <vt:lpstr>Calculate and solve problems</vt:lpstr>
      <vt:lpstr>Overview</vt:lpstr>
      <vt:lpstr>Basic operations on a calculator</vt:lpstr>
      <vt:lpstr>More complex operations on whole numbers</vt:lpstr>
      <vt:lpstr>More complex operations on whole numbers</vt:lpstr>
      <vt:lpstr>More complex operations on whole numbers</vt:lpstr>
      <vt:lpstr>More complex operations on whole numbers</vt:lpstr>
      <vt:lpstr>Using the memory keys Unit 2.1</vt:lpstr>
      <vt:lpstr>Example 2.5 page 30</vt:lpstr>
      <vt:lpstr>Example 2.5 page 30</vt:lpstr>
      <vt:lpstr>Example 2.5 page 30</vt:lpstr>
      <vt:lpstr>PowerPoint Presentation</vt:lpstr>
      <vt:lpstr>Getting to know your scientific calculator   </vt:lpstr>
      <vt:lpstr>Calculations on fractions, decimals and percentages</vt:lpstr>
      <vt:lpstr>Calculations on fractions, decimals and percentages</vt:lpstr>
      <vt:lpstr>Multiplying fractions</vt:lpstr>
      <vt:lpstr>Dividing fractions</vt:lpstr>
      <vt:lpstr>Working with decimals </vt:lpstr>
      <vt:lpstr>PowerPoint Presentation</vt:lpstr>
      <vt:lpstr>Adding and subtracting decimals</vt:lpstr>
      <vt:lpstr>Multiplying decimals Unit 2.2</vt:lpstr>
      <vt:lpstr>Multiplying decimals</vt:lpstr>
      <vt:lpstr>Multiplying decimals</vt:lpstr>
      <vt:lpstr>Dividing decimals</vt:lpstr>
      <vt:lpstr>PowerPoint Presentation</vt:lpstr>
      <vt:lpstr>Working with percentages Unit 2.2</vt:lpstr>
      <vt:lpstr>Working with percentage</vt:lpstr>
      <vt:lpstr>Example 2.20 page 44</vt:lpstr>
      <vt:lpstr>Example 2.20 page 44</vt:lpstr>
      <vt:lpstr>Example 2.20 page 44</vt:lpstr>
      <vt:lpstr>Example 2.20 page 44</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Macmillan</cp:lastModifiedBy>
  <cp:revision>510</cp:revision>
  <dcterms:created xsi:type="dcterms:W3CDTF">2017-08-15T07:49:00Z</dcterms:created>
  <dcterms:modified xsi:type="dcterms:W3CDTF">2017-12-01T07:32:56Z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