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335" r:id="rId5"/>
    <p:sldId id="368" r:id="rId6"/>
    <p:sldId id="298" r:id="rId7"/>
    <p:sldId id="398" r:id="rId8"/>
    <p:sldId id="419" r:id="rId9"/>
    <p:sldId id="399" r:id="rId10"/>
    <p:sldId id="400" r:id="rId11"/>
    <p:sldId id="401" r:id="rId12"/>
    <p:sldId id="433" r:id="rId13"/>
    <p:sldId id="404" r:id="rId14"/>
    <p:sldId id="403" r:id="rId15"/>
    <p:sldId id="294" r:id="rId16"/>
    <p:sldId id="370" r:id="rId17"/>
    <p:sldId id="408" r:id="rId18"/>
    <p:sldId id="434" r:id="rId19"/>
    <p:sldId id="405" r:id="rId20"/>
    <p:sldId id="423" r:id="rId21"/>
    <p:sldId id="424" r:id="rId22"/>
    <p:sldId id="425" r:id="rId23"/>
    <p:sldId id="435" r:id="rId24"/>
    <p:sldId id="426" r:id="rId25"/>
    <p:sldId id="427" r:id="rId26"/>
    <p:sldId id="428" r:id="rId27"/>
    <p:sldId id="371" r:id="rId28"/>
    <p:sldId id="372" r:id="rId29"/>
    <p:sldId id="436" r:id="rId30"/>
    <p:sldId id="429" r:id="rId31"/>
    <p:sldId id="430" r:id="rId32"/>
    <p:sldId id="431" r:id="rId33"/>
    <p:sldId id="432" r:id="rId34"/>
    <p:sldId id="285" r:id="rId35"/>
    <p:sldId id="437"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25">
          <p15:clr>
            <a:srgbClr val="A4A3A4"/>
          </p15:clr>
        </p15:guide>
        <p15:guide id="2" pos="2653">
          <p15:clr>
            <a:srgbClr val="A4A3A4"/>
          </p15:clr>
        </p15:guide>
        <p15:guide id="3" orient="horz" pos="1003">
          <p15:clr>
            <a:srgbClr val="A4A3A4"/>
          </p15:clr>
        </p15:guide>
        <p15:guide id="4" pos="317">
          <p15:clr>
            <a:srgbClr val="A4A3A4"/>
          </p15:clr>
        </p15:guide>
        <p15:guide id="5" orient="horz" pos="193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9293"/>
    <a:srgbClr val="61A6AF"/>
    <a:srgbClr val="D9E8EB"/>
    <a:srgbClr val="A6CE39"/>
    <a:srgbClr val="4BB3B5"/>
    <a:srgbClr val="9CCB45"/>
    <a:srgbClr val="B4DB6F"/>
    <a:srgbClr val="991C1B"/>
    <a:srgbClr val="90A44E"/>
    <a:srgbClr val="3791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34" autoAdjust="0"/>
    <p:restoredTop sz="96433" autoAdjust="0"/>
  </p:normalViewPr>
  <p:slideViewPr>
    <p:cSldViewPr snapToGrid="0">
      <p:cViewPr varScale="1">
        <p:scale>
          <a:sx n="101" d="100"/>
          <a:sy n="101" d="100"/>
        </p:scale>
        <p:origin x="246" y="72"/>
      </p:cViewPr>
      <p:guideLst>
        <p:guide orient="horz" pos="3725"/>
        <p:guide pos="2653"/>
        <p:guide orient="horz" pos="1003"/>
        <p:guide pos="317"/>
        <p:guide orient="horz" pos="1933"/>
      </p:guideLst>
    </p:cSldViewPr>
  </p:slideViewPr>
  <p:outlineViewPr>
    <p:cViewPr>
      <p:scale>
        <a:sx n="33" d="100"/>
        <a:sy n="33" d="100"/>
      </p:scale>
      <p:origin x="0" y="-10908"/>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13B00FC-2673-4BF1-BD6D-6C88BD7FE9F3}" type="doc">
      <dgm:prSet loTypeId="urn:microsoft.com/office/officeart/2005/8/layout/radial1#1" loCatId="cycle" qsTypeId="urn:microsoft.com/office/officeart/2005/8/quickstyle/simple1#1" qsCatId="simple" csTypeId="urn:microsoft.com/office/officeart/2005/8/colors/accent1_2#1" csCatId="accent1" phldr="1"/>
      <dgm:spPr/>
      <dgm:t>
        <a:bodyPr/>
        <a:lstStyle/>
        <a:p>
          <a:endParaRPr lang="en-GB"/>
        </a:p>
      </dgm:t>
    </dgm:pt>
    <dgm:pt modelId="{2EC4E7FE-FCA1-44D5-9EC2-D8FD678301A6}">
      <dgm:prSet phldrT="[Text]"/>
      <dgm:spPr>
        <a:solidFill>
          <a:srgbClr val="0D9293"/>
        </a:solidFill>
      </dgm:spPr>
      <dgm:t>
        <a:bodyPr/>
        <a:lstStyle/>
        <a:p>
          <a:r>
            <a:rPr lang="en-ZA" b="1" dirty="0" smtClean="0">
              <a:solidFill>
                <a:schemeClr val="bg1"/>
              </a:solidFill>
            </a:rPr>
            <a:t>Data Collection Tools</a:t>
          </a:r>
          <a:endParaRPr lang="en-GB" b="1" dirty="0">
            <a:solidFill>
              <a:schemeClr val="bg1"/>
            </a:solidFill>
          </a:endParaRPr>
        </a:p>
      </dgm:t>
    </dgm:pt>
    <dgm:pt modelId="{5E63FF08-5BB2-4BE4-9369-9EAB41550716}" type="parTrans" cxnId="{BEF84014-34FB-4370-BDC7-2571E09C749D}">
      <dgm:prSet/>
      <dgm:spPr/>
      <dgm:t>
        <a:bodyPr/>
        <a:lstStyle/>
        <a:p>
          <a:endParaRPr lang="en-GB">
            <a:solidFill>
              <a:schemeClr val="tx1"/>
            </a:solidFill>
          </a:endParaRPr>
        </a:p>
      </dgm:t>
    </dgm:pt>
    <dgm:pt modelId="{6FD8CC74-A1C8-4CE5-A886-F8268A3BE2E5}" type="sibTrans" cxnId="{BEF84014-34FB-4370-BDC7-2571E09C749D}">
      <dgm:prSet/>
      <dgm:spPr/>
      <dgm:t>
        <a:bodyPr/>
        <a:lstStyle/>
        <a:p>
          <a:endParaRPr lang="en-GB">
            <a:solidFill>
              <a:schemeClr val="tx1"/>
            </a:solidFill>
          </a:endParaRPr>
        </a:p>
      </dgm:t>
    </dgm:pt>
    <dgm:pt modelId="{264A1BF7-746B-4CA8-9542-523E0D4E9A84}">
      <dgm:prSet phldrT="[Text]" custT="1"/>
      <dgm:spPr>
        <a:solidFill>
          <a:srgbClr val="B4DB6F"/>
        </a:solidFill>
      </dgm:spPr>
      <dgm:t>
        <a:bodyPr/>
        <a:lstStyle/>
        <a:p>
          <a:r>
            <a:rPr lang="en-ZA" sz="1600" dirty="0" smtClean="0">
              <a:solidFill>
                <a:schemeClr val="tx1"/>
              </a:solidFill>
            </a:rPr>
            <a:t>Observations</a:t>
          </a:r>
          <a:endParaRPr lang="en-GB" sz="1600" dirty="0">
            <a:solidFill>
              <a:schemeClr val="tx1"/>
            </a:solidFill>
          </a:endParaRPr>
        </a:p>
      </dgm:t>
    </dgm:pt>
    <dgm:pt modelId="{C8A9196C-8238-4B2A-AEDD-2DA9F56006C2}" type="parTrans" cxnId="{F4C4445B-A17D-4402-B3B9-CFAF80D45253}">
      <dgm:prSet/>
      <dgm:spPr>
        <a:ln w="38100">
          <a:solidFill>
            <a:schemeClr val="bg1">
              <a:lumMod val="85000"/>
            </a:schemeClr>
          </a:solidFill>
        </a:ln>
      </dgm:spPr>
      <dgm:t>
        <a:bodyPr/>
        <a:lstStyle/>
        <a:p>
          <a:endParaRPr lang="en-GB">
            <a:solidFill>
              <a:schemeClr val="tx1"/>
            </a:solidFill>
          </a:endParaRPr>
        </a:p>
      </dgm:t>
    </dgm:pt>
    <dgm:pt modelId="{4AE7D061-80AC-4B04-9676-AE9FBB2B9772}" type="sibTrans" cxnId="{F4C4445B-A17D-4402-B3B9-CFAF80D45253}">
      <dgm:prSet/>
      <dgm:spPr/>
      <dgm:t>
        <a:bodyPr/>
        <a:lstStyle/>
        <a:p>
          <a:endParaRPr lang="en-GB">
            <a:solidFill>
              <a:schemeClr val="tx1"/>
            </a:solidFill>
          </a:endParaRPr>
        </a:p>
      </dgm:t>
    </dgm:pt>
    <dgm:pt modelId="{85BC08E4-8989-4B7D-BE76-210B1BB803CB}">
      <dgm:prSet phldrT="[Text]" custT="1"/>
      <dgm:spPr>
        <a:solidFill>
          <a:srgbClr val="B4DB6F"/>
        </a:solidFill>
      </dgm:spPr>
      <dgm:t>
        <a:bodyPr/>
        <a:lstStyle/>
        <a:p>
          <a:r>
            <a:rPr lang="en-ZA" sz="1400" dirty="0" smtClean="0">
              <a:solidFill>
                <a:schemeClr val="tx1"/>
              </a:solidFill>
            </a:rPr>
            <a:t>Interviews</a:t>
          </a:r>
          <a:endParaRPr lang="en-GB" sz="1400" dirty="0">
            <a:solidFill>
              <a:schemeClr val="tx1"/>
            </a:solidFill>
          </a:endParaRPr>
        </a:p>
      </dgm:t>
    </dgm:pt>
    <dgm:pt modelId="{C49246A2-395F-4C6D-A614-1B728CA9EC53}" type="parTrans" cxnId="{DE2886CF-C93B-4CD9-BE70-F5F2B9E7A6AA}">
      <dgm:prSet/>
      <dgm:spPr>
        <a:ln w="38100">
          <a:solidFill>
            <a:schemeClr val="bg1">
              <a:lumMod val="85000"/>
            </a:schemeClr>
          </a:solidFill>
        </a:ln>
      </dgm:spPr>
      <dgm:t>
        <a:bodyPr/>
        <a:lstStyle/>
        <a:p>
          <a:endParaRPr lang="en-GB">
            <a:solidFill>
              <a:schemeClr val="tx1"/>
            </a:solidFill>
          </a:endParaRPr>
        </a:p>
      </dgm:t>
    </dgm:pt>
    <dgm:pt modelId="{C9AC17EC-FF57-42EC-831A-D165266686BB}" type="sibTrans" cxnId="{DE2886CF-C93B-4CD9-BE70-F5F2B9E7A6AA}">
      <dgm:prSet/>
      <dgm:spPr/>
      <dgm:t>
        <a:bodyPr/>
        <a:lstStyle/>
        <a:p>
          <a:endParaRPr lang="en-GB">
            <a:solidFill>
              <a:schemeClr val="tx1"/>
            </a:solidFill>
          </a:endParaRPr>
        </a:p>
      </dgm:t>
    </dgm:pt>
    <dgm:pt modelId="{290A408F-B619-422C-91DB-6CFECA53B98B}">
      <dgm:prSet phldrT="[Text]" custT="1"/>
      <dgm:spPr>
        <a:solidFill>
          <a:srgbClr val="B4DB6F"/>
        </a:solidFill>
      </dgm:spPr>
      <dgm:t>
        <a:bodyPr/>
        <a:lstStyle/>
        <a:p>
          <a:r>
            <a:rPr lang="en-ZA" sz="1400" dirty="0" smtClean="0">
              <a:solidFill>
                <a:schemeClr val="tx1"/>
              </a:solidFill>
            </a:rPr>
            <a:t>Questionnaires</a:t>
          </a:r>
          <a:endParaRPr lang="en-GB" sz="1400" dirty="0">
            <a:solidFill>
              <a:schemeClr val="tx1"/>
            </a:solidFill>
          </a:endParaRPr>
        </a:p>
      </dgm:t>
    </dgm:pt>
    <dgm:pt modelId="{E2E31766-028D-4A03-8D20-E7729C8F913F}" type="parTrans" cxnId="{BBBDD5A4-624C-4256-B9D8-89B4C4D6CED5}">
      <dgm:prSet/>
      <dgm:spPr>
        <a:ln w="38100">
          <a:solidFill>
            <a:schemeClr val="bg1">
              <a:lumMod val="85000"/>
            </a:schemeClr>
          </a:solidFill>
        </a:ln>
      </dgm:spPr>
      <dgm:t>
        <a:bodyPr/>
        <a:lstStyle/>
        <a:p>
          <a:endParaRPr lang="en-GB">
            <a:solidFill>
              <a:schemeClr val="tx1"/>
            </a:solidFill>
          </a:endParaRPr>
        </a:p>
      </dgm:t>
    </dgm:pt>
    <dgm:pt modelId="{399158E6-2577-47E3-9018-966512DA8D99}" type="sibTrans" cxnId="{BBBDD5A4-624C-4256-B9D8-89B4C4D6CED5}">
      <dgm:prSet/>
      <dgm:spPr/>
      <dgm:t>
        <a:bodyPr/>
        <a:lstStyle/>
        <a:p>
          <a:endParaRPr lang="en-GB">
            <a:solidFill>
              <a:schemeClr val="tx1"/>
            </a:solidFill>
          </a:endParaRPr>
        </a:p>
      </dgm:t>
    </dgm:pt>
    <dgm:pt modelId="{9C09B5A1-2FCE-4461-81FB-FE29727A4E3C}" type="pres">
      <dgm:prSet presAssocID="{413B00FC-2673-4BF1-BD6D-6C88BD7FE9F3}" presName="cycle" presStyleCnt="0">
        <dgm:presLayoutVars>
          <dgm:chMax val="1"/>
          <dgm:dir/>
          <dgm:animLvl val="ctr"/>
          <dgm:resizeHandles val="exact"/>
        </dgm:presLayoutVars>
      </dgm:prSet>
      <dgm:spPr/>
      <dgm:t>
        <a:bodyPr/>
        <a:lstStyle/>
        <a:p>
          <a:endParaRPr lang="en-GB"/>
        </a:p>
      </dgm:t>
    </dgm:pt>
    <dgm:pt modelId="{B270088F-3897-4DEC-98EA-CE5839876D9A}" type="pres">
      <dgm:prSet presAssocID="{2EC4E7FE-FCA1-44D5-9EC2-D8FD678301A6}" presName="centerShape" presStyleLbl="node0" presStyleIdx="0" presStyleCnt="1"/>
      <dgm:spPr/>
      <dgm:t>
        <a:bodyPr/>
        <a:lstStyle/>
        <a:p>
          <a:endParaRPr lang="en-GB"/>
        </a:p>
      </dgm:t>
    </dgm:pt>
    <dgm:pt modelId="{823DB343-F2CF-4BC9-BE49-3CB8DDEE661F}" type="pres">
      <dgm:prSet presAssocID="{C8A9196C-8238-4B2A-AEDD-2DA9F56006C2}" presName="Name9" presStyleLbl="parChTrans1D2" presStyleIdx="0" presStyleCnt="3"/>
      <dgm:spPr/>
      <dgm:t>
        <a:bodyPr/>
        <a:lstStyle/>
        <a:p>
          <a:endParaRPr lang="en-GB"/>
        </a:p>
      </dgm:t>
    </dgm:pt>
    <dgm:pt modelId="{451AF725-6BC2-4C24-B609-F09E47FE4850}" type="pres">
      <dgm:prSet presAssocID="{C8A9196C-8238-4B2A-AEDD-2DA9F56006C2}" presName="connTx" presStyleLbl="parChTrans1D2" presStyleIdx="0" presStyleCnt="3"/>
      <dgm:spPr/>
      <dgm:t>
        <a:bodyPr/>
        <a:lstStyle/>
        <a:p>
          <a:endParaRPr lang="en-GB"/>
        </a:p>
      </dgm:t>
    </dgm:pt>
    <dgm:pt modelId="{C3DAD21F-9B9A-4484-88E7-E01A922A945D}" type="pres">
      <dgm:prSet presAssocID="{264A1BF7-746B-4CA8-9542-523E0D4E9A84}" presName="node" presStyleLbl="node1" presStyleIdx="0" presStyleCnt="3" custScaleX="121000" custScaleY="121000">
        <dgm:presLayoutVars>
          <dgm:bulletEnabled val="1"/>
        </dgm:presLayoutVars>
      </dgm:prSet>
      <dgm:spPr/>
      <dgm:t>
        <a:bodyPr/>
        <a:lstStyle/>
        <a:p>
          <a:endParaRPr lang="en-GB"/>
        </a:p>
      </dgm:t>
    </dgm:pt>
    <dgm:pt modelId="{F42D7EC2-8272-4E60-800F-A2D82E16D62E}" type="pres">
      <dgm:prSet presAssocID="{C49246A2-395F-4C6D-A614-1B728CA9EC53}" presName="Name9" presStyleLbl="parChTrans1D2" presStyleIdx="1" presStyleCnt="3"/>
      <dgm:spPr/>
      <dgm:t>
        <a:bodyPr/>
        <a:lstStyle/>
        <a:p>
          <a:endParaRPr lang="en-GB"/>
        </a:p>
      </dgm:t>
    </dgm:pt>
    <dgm:pt modelId="{D565D62E-0C7F-49E8-8478-FAD6FB7A654E}" type="pres">
      <dgm:prSet presAssocID="{C49246A2-395F-4C6D-A614-1B728CA9EC53}" presName="connTx" presStyleLbl="parChTrans1D2" presStyleIdx="1" presStyleCnt="3"/>
      <dgm:spPr/>
      <dgm:t>
        <a:bodyPr/>
        <a:lstStyle/>
        <a:p>
          <a:endParaRPr lang="en-GB"/>
        </a:p>
      </dgm:t>
    </dgm:pt>
    <dgm:pt modelId="{70E9CFE6-5C3A-4D18-8900-8BD47434C7F0}" type="pres">
      <dgm:prSet presAssocID="{85BC08E4-8989-4B7D-BE76-210B1BB803CB}" presName="node" presStyleLbl="node1" presStyleIdx="1" presStyleCnt="3" custScaleX="121000" custScaleY="121000" custRadScaleRad="115070" custRadScaleInc="-20867">
        <dgm:presLayoutVars>
          <dgm:bulletEnabled val="1"/>
        </dgm:presLayoutVars>
      </dgm:prSet>
      <dgm:spPr/>
      <dgm:t>
        <a:bodyPr/>
        <a:lstStyle/>
        <a:p>
          <a:endParaRPr lang="en-GB"/>
        </a:p>
      </dgm:t>
    </dgm:pt>
    <dgm:pt modelId="{F789BFC8-B09C-47AC-A097-E1049308767A}" type="pres">
      <dgm:prSet presAssocID="{E2E31766-028D-4A03-8D20-E7729C8F913F}" presName="Name9" presStyleLbl="parChTrans1D2" presStyleIdx="2" presStyleCnt="3"/>
      <dgm:spPr/>
      <dgm:t>
        <a:bodyPr/>
        <a:lstStyle/>
        <a:p>
          <a:endParaRPr lang="en-GB"/>
        </a:p>
      </dgm:t>
    </dgm:pt>
    <dgm:pt modelId="{3FD454E4-F305-418E-9DFF-923B933A14CD}" type="pres">
      <dgm:prSet presAssocID="{E2E31766-028D-4A03-8D20-E7729C8F913F}" presName="connTx" presStyleLbl="parChTrans1D2" presStyleIdx="2" presStyleCnt="3"/>
      <dgm:spPr/>
      <dgm:t>
        <a:bodyPr/>
        <a:lstStyle/>
        <a:p>
          <a:endParaRPr lang="en-GB"/>
        </a:p>
      </dgm:t>
    </dgm:pt>
    <dgm:pt modelId="{460AF3A8-BCCD-407F-A7B8-9F0DFA47FB33}" type="pres">
      <dgm:prSet presAssocID="{290A408F-B619-422C-91DB-6CFECA53B98B}" presName="node" presStyleLbl="node1" presStyleIdx="2" presStyleCnt="3" custScaleX="121000" custScaleY="121000" custRadScaleRad="116178" custRadScaleInc="23360">
        <dgm:presLayoutVars>
          <dgm:bulletEnabled val="1"/>
        </dgm:presLayoutVars>
      </dgm:prSet>
      <dgm:spPr/>
      <dgm:t>
        <a:bodyPr/>
        <a:lstStyle/>
        <a:p>
          <a:endParaRPr lang="en-GB"/>
        </a:p>
      </dgm:t>
    </dgm:pt>
  </dgm:ptLst>
  <dgm:cxnLst>
    <dgm:cxn modelId="{DE2886CF-C93B-4CD9-BE70-F5F2B9E7A6AA}" srcId="{2EC4E7FE-FCA1-44D5-9EC2-D8FD678301A6}" destId="{85BC08E4-8989-4B7D-BE76-210B1BB803CB}" srcOrd="1" destOrd="0" parTransId="{C49246A2-395F-4C6D-A614-1B728CA9EC53}" sibTransId="{C9AC17EC-FF57-42EC-831A-D165266686BB}"/>
    <dgm:cxn modelId="{4D56199E-5304-4FD8-9540-C25E0BF05E62}" type="presOf" srcId="{264A1BF7-746B-4CA8-9542-523E0D4E9A84}" destId="{C3DAD21F-9B9A-4484-88E7-E01A922A945D}" srcOrd="0" destOrd="0" presId="urn:microsoft.com/office/officeart/2005/8/layout/radial1#1"/>
    <dgm:cxn modelId="{BEF84014-34FB-4370-BDC7-2571E09C749D}" srcId="{413B00FC-2673-4BF1-BD6D-6C88BD7FE9F3}" destId="{2EC4E7FE-FCA1-44D5-9EC2-D8FD678301A6}" srcOrd="0" destOrd="0" parTransId="{5E63FF08-5BB2-4BE4-9369-9EAB41550716}" sibTransId="{6FD8CC74-A1C8-4CE5-A886-F8268A3BE2E5}"/>
    <dgm:cxn modelId="{0029C7A0-61BA-4530-8922-A5E5F96C4D89}" type="presOf" srcId="{C8A9196C-8238-4B2A-AEDD-2DA9F56006C2}" destId="{451AF725-6BC2-4C24-B609-F09E47FE4850}" srcOrd="1" destOrd="0" presId="urn:microsoft.com/office/officeart/2005/8/layout/radial1#1"/>
    <dgm:cxn modelId="{548860FE-1D09-495D-BCFF-2C88C963011E}" type="presOf" srcId="{E2E31766-028D-4A03-8D20-E7729C8F913F}" destId="{F789BFC8-B09C-47AC-A097-E1049308767A}" srcOrd="0" destOrd="0" presId="urn:microsoft.com/office/officeart/2005/8/layout/radial1#1"/>
    <dgm:cxn modelId="{405655BE-FA6C-4273-89F1-3975094FF979}" type="presOf" srcId="{E2E31766-028D-4A03-8D20-E7729C8F913F}" destId="{3FD454E4-F305-418E-9DFF-923B933A14CD}" srcOrd="1" destOrd="0" presId="urn:microsoft.com/office/officeart/2005/8/layout/radial1#1"/>
    <dgm:cxn modelId="{BBBDD5A4-624C-4256-B9D8-89B4C4D6CED5}" srcId="{2EC4E7FE-FCA1-44D5-9EC2-D8FD678301A6}" destId="{290A408F-B619-422C-91DB-6CFECA53B98B}" srcOrd="2" destOrd="0" parTransId="{E2E31766-028D-4A03-8D20-E7729C8F913F}" sibTransId="{399158E6-2577-47E3-9018-966512DA8D99}"/>
    <dgm:cxn modelId="{CF8D2BDC-C1ED-4E74-99D1-C1141C80681B}" type="presOf" srcId="{C49246A2-395F-4C6D-A614-1B728CA9EC53}" destId="{F42D7EC2-8272-4E60-800F-A2D82E16D62E}" srcOrd="0" destOrd="0" presId="urn:microsoft.com/office/officeart/2005/8/layout/radial1#1"/>
    <dgm:cxn modelId="{DB85BD53-2993-4C36-ABB1-CCD894C8DBA7}" type="presOf" srcId="{2EC4E7FE-FCA1-44D5-9EC2-D8FD678301A6}" destId="{B270088F-3897-4DEC-98EA-CE5839876D9A}" srcOrd="0" destOrd="0" presId="urn:microsoft.com/office/officeart/2005/8/layout/radial1#1"/>
    <dgm:cxn modelId="{F4C4445B-A17D-4402-B3B9-CFAF80D45253}" srcId="{2EC4E7FE-FCA1-44D5-9EC2-D8FD678301A6}" destId="{264A1BF7-746B-4CA8-9542-523E0D4E9A84}" srcOrd="0" destOrd="0" parTransId="{C8A9196C-8238-4B2A-AEDD-2DA9F56006C2}" sibTransId="{4AE7D061-80AC-4B04-9676-AE9FBB2B9772}"/>
    <dgm:cxn modelId="{6D3B6D9F-8CC0-4F64-9542-14A0178E98D6}" type="presOf" srcId="{C8A9196C-8238-4B2A-AEDD-2DA9F56006C2}" destId="{823DB343-F2CF-4BC9-BE49-3CB8DDEE661F}" srcOrd="0" destOrd="0" presId="urn:microsoft.com/office/officeart/2005/8/layout/radial1#1"/>
    <dgm:cxn modelId="{AA1F07AA-B913-4CA4-AF8B-D2BBB6490803}" type="presOf" srcId="{290A408F-B619-422C-91DB-6CFECA53B98B}" destId="{460AF3A8-BCCD-407F-A7B8-9F0DFA47FB33}" srcOrd="0" destOrd="0" presId="urn:microsoft.com/office/officeart/2005/8/layout/radial1#1"/>
    <dgm:cxn modelId="{EDA55446-691C-4592-B71C-3EAFD10C70AE}" type="presOf" srcId="{C49246A2-395F-4C6D-A614-1B728CA9EC53}" destId="{D565D62E-0C7F-49E8-8478-FAD6FB7A654E}" srcOrd="1" destOrd="0" presId="urn:microsoft.com/office/officeart/2005/8/layout/radial1#1"/>
    <dgm:cxn modelId="{E15D9861-DD26-41E2-B4AB-13BC486DB961}" type="presOf" srcId="{85BC08E4-8989-4B7D-BE76-210B1BB803CB}" destId="{70E9CFE6-5C3A-4D18-8900-8BD47434C7F0}" srcOrd="0" destOrd="0" presId="urn:microsoft.com/office/officeart/2005/8/layout/radial1#1"/>
    <dgm:cxn modelId="{A3FA6449-9D71-4896-B961-D0C536D6F80F}" type="presOf" srcId="{413B00FC-2673-4BF1-BD6D-6C88BD7FE9F3}" destId="{9C09B5A1-2FCE-4461-81FB-FE29727A4E3C}" srcOrd="0" destOrd="0" presId="urn:microsoft.com/office/officeart/2005/8/layout/radial1#1"/>
    <dgm:cxn modelId="{5ED3ACFF-C68B-4624-98AD-5998EAAEC5F9}" type="presParOf" srcId="{9C09B5A1-2FCE-4461-81FB-FE29727A4E3C}" destId="{B270088F-3897-4DEC-98EA-CE5839876D9A}" srcOrd="0" destOrd="0" presId="urn:microsoft.com/office/officeart/2005/8/layout/radial1#1"/>
    <dgm:cxn modelId="{5E8F1584-D8DF-4616-976A-A05CDD11CB09}" type="presParOf" srcId="{9C09B5A1-2FCE-4461-81FB-FE29727A4E3C}" destId="{823DB343-F2CF-4BC9-BE49-3CB8DDEE661F}" srcOrd="1" destOrd="0" presId="urn:microsoft.com/office/officeart/2005/8/layout/radial1#1"/>
    <dgm:cxn modelId="{B5776FA5-7396-4486-9266-03E411DD779E}" type="presParOf" srcId="{823DB343-F2CF-4BC9-BE49-3CB8DDEE661F}" destId="{451AF725-6BC2-4C24-B609-F09E47FE4850}" srcOrd="0" destOrd="0" presId="urn:microsoft.com/office/officeart/2005/8/layout/radial1#1"/>
    <dgm:cxn modelId="{929D8A07-813A-409F-8816-D5473C58C2F6}" type="presParOf" srcId="{9C09B5A1-2FCE-4461-81FB-FE29727A4E3C}" destId="{C3DAD21F-9B9A-4484-88E7-E01A922A945D}" srcOrd="2" destOrd="0" presId="urn:microsoft.com/office/officeart/2005/8/layout/radial1#1"/>
    <dgm:cxn modelId="{7CE16713-29FE-4CF0-846E-2438C2AA80D9}" type="presParOf" srcId="{9C09B5A1-2FCE-4461-81FB-FE29727A4E3C}" destId="{F42D7EC2-8272-4E60-800F-A2D82E16D62E}" srcOrd="3" destOrd="0" presId="urn:microsoft.com/office/officeart/2005/8/layout/radial1#1"/>
    <dgm:cxn modelId="{7FDAB058-D228-44DF-A936-F3889C4BA386}" type="presParOf" srcId="{F42D7EC2-8272-4E60-800F-A2D82E16D62E}" destId="{D565D62E-0C7F-49E8-8478-FAD6FB7A654E}" srcOrd="0" destOrd="0" presId="urn:microsoft.com/office/officeart/2005/8/layout/radial1#1"/>
    <dgm:cxn modelId="{F859D703-3601-49C6-9462-FEB65A29A1A5}" type="presParOf" srcId="{9C09B5A1-2FCE-4461-81FB-FE29727A4E3C}" destId="{70E9CFE6-5C3A-4D18-8900-8BD47434C7F0}" srcOrd="4" destOrd="0" presId="urn:microsoft.com/office/officeart/2005/8/layout/radial1#1"/>
    <dgm:cxn modelId="{DDE8B622-C6C9-49E4-9AE9-F6D7C12A31CF}" type="presParOf" srcId="{9C09B5A1-2FCE-4461-81FB-FE29727A4E3C}" destId="{F789BFC8-B09C-47AC-A097-E1049308767A}" srcOrd="5" destOrd="0" presId="urn:microsoft.com/office/officeart/2005/8/layout/radial1#1"/>
    <dgm:cxn modelId="{310724B4-550E-40F5-B6F3-6282479C9791}" type="presParOf" srcId="{F789BFC8-B09C-47AC-A097-E1049308767A}" destId="{3FD454E4-F305-418E-9DFF-923B933A14CD}" srcOrd="0" destOrd="0" presId="urn:microsoft.com/office/officeart/2005/8/layout/radial1#1"/>
    <dgm:cxn modelId="{AF080E3D-65D0-4EBA-8381-119E372004C8}" type="presParOf" srcId="{9C09B5A1-2FCE-4461-81FB-FE29727A4E3C}" destId="{460AF3A8-BCCD-407F-A7B8-9F0DFA47FB33}" srcOrd="6" destOrd="0" presId="urn:microsoft.com/office/officeart/2005/8/layout/radial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1#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Sty" val="noArr"/>
              <dgm:param type="endSty" val="noArr"/>
              <dgm:param type="begPts" val="auto"/>
              <dgm:param type="endPts" val="auto"/>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FCD91F-07A0-470F-B55A-3AB11C0B1406}" type="datetimeFigureOut">
              <a:rPr lang="en-GB" smtClean="0"/>
              <a:t>01/12/2017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05EAC-8C9D-499A-9A2F-0CF709A6323E}" type="slidenum">
              <a:rPr lang="en-GB" smtClean="0"/>
              <a:t>‹#›</a:t>
            </a:fld>
            <a:endParaRPr lang="en-GB"/>
          </a:p>
        </p:txBody>
      </p:sp>
    </p:spTree>
    <p:extLst>
      <p:ext uri="{BB962C8B-B14F-4D97-AF65-F5344CB8AC3E}">
        <p14:creationId xmlns:p14="http://schemas.microsoft.com/office/powerpoint/2010/main" val="1906042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ook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1001" y="1676398"/>
            <a:ext cx="7915274" cy="2114552"/>
          </a:xfrm>
          <a:prstGeom prst="rect">
            <a:avLst/>
          </a:prstGeom>
        </p:spPr>
        <p:txBody>
          <a:bodyPr anchor="b">
            <a:normAutofit/>
          </a:bodyPr>
          <a:lstStyle>
            <a:lvl1pPr algn="ctr">
              <a:defRPr sz="7200" b="1">
                <a:latin typeface="+mn-lt"/>
              </a:defRPr>
            </a:lvl1pPr>
          </a:lstStyle>
          <a:p>
            <a:r>
              <a:rPr lang="en-US" dirty="0"/>
              <a:t>Book title</a:t>
            </a:r>
          </a:p>
        </p:txBody>
      </p:sp>
      <p:sp>
        <p:nvSpPr>
          <p:cNvPr id="3" name="Subtitle 2"/>
          <p:cNvSpPr>
            <a:spLocks noGrp="1"/>
          </p:cNvSpPr>
          <p:nvPr>
            <p:ph type="subTitle" idx="1" hasCustomPrompt="1"/>
          </p:nvPr>
        </p:nvSpPr>
        <p:spPr>
          <a:xfrm>
            <a:off x="381001" y="3952877"/>
            <a:ext cx="7915274" cy="1495425"/>
          </a:xfrm>
          <a:prstGeom prst="rect">
            <a:avLst/>
          </a:prstGeom>
        </p:spPr>
        <p:txBody>
          <a:bodyPr>
            <a:normAutofit/>
          </a:bodyPr>
          <a:lstStyle>
            <a:lvl1pPr marL="0" indent="0" algn="ctr">
              <a:buNone/>
              <a:defRPr sz="4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Level</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20692" y="480765"/>
            <a:ext cx="3635892" cy="1033709"/>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opic titl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6600" b="1">
                <a:latin typeface="+mn-lt"/>
              </a:defRPr>
            </a:lvl1pPr>
          </a:lstStyle>
          <a:p>
            <a:r>
              <a:rPr lang="en-US" dirty="0" smtClean="0"/>
              <a:t>Topic title</a:t>
            </a:r>
            <a:endParaRPr lang="en-US" dirty="0"/>
          </a:p>
        </p:txBody>
      </p:sp>
      <p:sp>
        <p:nvSpPr>
          <p:cNvPr id="4"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4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Topic number</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Modul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5763" y="1143002"/>
            <a:ext cx="7910513" cy="2636839"/>
          </a:xfrm>
          <a:prstGeom prst="rect">
            <a:avLst/>
          </a:prstGeom>
        </p:spPr>
        <p:txBody>
          <a:bodyPr anchor="b">
            <a:normAutofit/>
          </a:bodyPr>
          <a:lstStyle>
            <a:lvl1pPr algn="l">
              <a:defRPr sz="5400" b="1">
                <a:latin typeface="+mn-lt"/>
              </a:defRPr>
            </a:lvl1pPr>
          </a:lstStyle>
          <a:p>
            <a:r>
              <a:rPr lang="en-US" dirty="0"/>
              <a:t>Module title</a:t>
            </a:r>
          </a:p>
        </p:txBody>
      </p:sp>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Module number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mmative assessmen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6"/>
            <a:ext cx="7910513" cy="1500187"/>
          </a:xfrm>
          <a:prstGeom prst="rect">
            <a:avLst/>
          </a:prstGeom>
        </p:spPr>
        <p:txBody>
          <a:bodyPr>
            <a:normAutofit/>
          </a:bodyPr>
          <a:lstStyle>
            <a:lvl1pPr marL="0" indent="0" algn="l">
              <a:buNone/>
              <a:defRPr sz="3000" b="1">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6" name="TextBox 5"/>
          <p:cNvSpPr txBox="1"/>
          <p:nvPr/>
        </p:nvSpPr>
        <p:spPr>
          <a:xfrm>
            <a:off x="403411" y="1405577"/>
            <a:ext cx="7892863" cy="2400657"/>
          </a:xfrm>
          <a:prstGeom prst="rect">
            <a:avLst/>
          </a:prstGeom>
          <a:noFill/>
        </p:spPr>
        <p:txBody>
          <a:bodyPr wrap="square" rtlCol="0">
            <a:spAutoFit/>
          </a:bodyPr>
          <a:lstStyle/>
          <a:p>
            <a:pPr defTabSz="457200"/>
            <a:endParaRPr lang="en-US" sz="5000" dirty="0">
              <a:solidFill>
                <a:prstClr val="black"/>
              </a:solidFill>
            </a:endParaRPr>
          </a:p>
          <a:p>
            <a:pPr defTabSz="457200"/>
            <a:endParaRPr lang="en-US" sz="5000" dirty="0">
              <a:solidFill>
                <a:prstClr val="black"/>
              </a:solidFill>
            </a:endParaRPr>
          </a:p>
          <a:p>
            <a:pPr defTabSz="457200"/>
            <a:r>
              <a:rPr lang="en-US" sz="4800" b="1" dirty="0">
                <a:solidFill>
                  <a:prstClr val="black"/>
                </a:solidFill>
              </a:rPr>
              <a:t>Summative assessment</a:t>
            </a:r>
            <a:endParaRPr lang="en-GB" sz="4800" b="1" dirty="0">
              <a:solidFill>
                <a:prstClr val="black"/>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activity">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385763" y="3960817"/>
            <a:ext cx="7910513" cy="479206"/>
          </a:xfrm>
          <a:prstGeom prst="rect">
            <a:avLst/>
          </a:prstGeom>
        </p:spPr>
        <p:txBody>
          <a:bodyPr>
            <a:normAutofit/>
          </a:bodyPr>
          <a:lstStyle>
            <a:lvl1pPr marL="0" indent="0" algn="l">
              <a:buNone/>
              <a:defRPr sz="3000" b="1" baseline="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3991" y="256559"/>
            <a:ext cx="2232284" cy="634653"/>
          </a:xfrm>
          <a:prstGeom prst="rect">
            <a:avLst/>
          </a:prstGeom>
        </p:spPr>
      </p:pic>
      <p:sp>
        <p:nvSpPr>
          <p:cNvPr id="4" name="Content Placeholder 3"/>
          <p:cNvSpPr>
            <a:spLocks noGrp="1"/>
          </p:cNvSpPr>
          <p:nvPr>
            <p:ph sz="quarter" idx="10" hasCustomPrompt="1"/>
          </p:nvPr>
        </p:nvSpPr>
        <p:spPr>
          <a:xfrm>
            <a:off x="392595" y="3262376"/>
            <a:ext cx="8051800" cy="870712"/>
          </a:xfrm>
          <a:prstGeom prst="rect">
            <a:avLst/>
          </a:prstGeom>
        </p:spPr>
        <p:txBody>
          <a:bodyPr>
            <a:normAutofit/>
          </a:bodyPr>
          <a:lstStyle>
            <a:lvl1pPr marL="0" indent="0" algn="l" defTabSz="457200" rtl="0" eaLnBrk="1" latinLnBrk="0" hangingPunct="1">
              <a:buNone/>
              <a:defRPr lang="en-US" sz="4800" b="1" kern="1200" dirty="0">
                <a:solidFill>
                  <a:schemeClr val="tx1"/>
                </a:solidFill>
                <a:latin typeface="+mn-lt"/>
                <a:ea typeface="+mn-ea"/>
                <a:cs typeface="+mn-cs"/>
              </a:defRPr>
            </a:lvl1pPr>
          </a:lstStyle>
          <a:p>
            <a:pPr lvl="0"/>
            <a:r>
              <a:rPr lang="en-US" dirty="0" smtClean="0"/>
              <a:t>Learning activity number</a:t>
            </a:r>
            <a:endParaRPr lang="en-US" dirty="0"/>
          </a:p>
        </p:txBody>
      </p:sp>
      <p:sp>
        <p:nvSpPr>
          <p:cNvPr id="7" name="Text Placeholder 2"/>
          <p:cNvSpPr txBox="1"/>
          <p:nvPr userDrawn="1"/>
        </p:nvSpPr>
        <p:spPr>
          <a:xfrm>
            <a:off x="385763" y="4440022"/>
            <a:ext cx="7910513" cy="550427"/>
          </a:xfrm>
          <a:prstGeom prst="rect">
            <a:avLst/>
          </a:prstGeom>
        </p:spPr>
        <p:txBody>
          <a:bodyPr>
            <a:normAutofit/>
          </a:bodyPr>
          <a:lstStyle>
            <a:lvl1pPr marL="0" indent="0" algn="l" defTabSz="685800" rtl="0" eaLnBrk="1" latinLnBrk="0" hangingPunct="1">
              <a:lnSpc>
                <a:spcPct val="90000"/>
              </a:lnSpc>
              <a:spcBef>
                <a:spcPts val="750"/>
              </a:spcBef>
              <a:buFont typeface="Arial" panose="020B0604020202020204" pitchFamily="34" charset="0"/>
              <a:buNone/>
              <a:defRPr sz="3000" b="1" kern="1200">
                <a:solidFill>
                  <a:schemeClr val="bg1">
                    <a:lumMod val="50000"/>
                  </a:schemeClr>
                </a:solidFill>
                <a:latin typeface="+mn-lt"/>
                <a:ea typeface="+mn-ea"/>
                <a:cs typeface="+mn-cs"/>
              </a:defRPr>
            </a:lvl1pPr>
            <a:lvl2pPr marL="457200" indent="0" algn="l" defTabSz="685800" rtl="0" eaLnBrk="1" latinLnBrk="0" hangingPunct="1">
              <a:lnSpc>
                <a:spcPct val="90000"/>
              </a:lnSpc>
              <a:spcBef>
                <a:spcPts val="375"/>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685800" rtl="0" eaLnBrk="1" latinLnBrk="0" hangingPunct="1">
              <a:lnSpc>
                <a:spcPct val="90000"/>
              </a:lnSpc>
              <a:spcBef>
                <a:spcPts val="375"/>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685800" rtl="0" eaLnBrk="1" latinLnBrk="0" hangingPunct="1">
              <a:lnSpc>
                <a:spcPct val="90000"/>
              </a:lnSpc>
              <a:spcBef>
                <a:spcPts val="375"/>
              </a:spcBef>
              <a:buFont typeface="Arial" panose="020B0604020202020204" pitchFamily="34" charset="0"/>
              <a:buNone/>
              <a:defRPr sz="1600" kern="1200">
                <a:solidFill>
                  <a:schemeClr val="tx1">
                    <a:tint val="75000"/>
                  </a:schemeClr>
                </a:solidFill>
                <a:latin typeface="+mn-lt"/>
                <a:ea typeface="+mn-ea"/>
                <a:cs typeface="+mn-cs"/>
              </a:defRPr>
            </a:lvl9pPr>
          </a:lstStyle>
          <a:p>
            <a:endParaRPr lang="en-ZA" sz="1800" b="0" dirty="0">
              <a:solidFill>
                <a:schemeClr val="tx1"/>
              </a:solidFill>
            </a:endParaRPr>
          </a:p>
        </p:txBody>
      </p:sp>
      <p:sp>
        <p:nvSpPr>
          <p:cNvPr id="9" name="Text Placeholder 2"/>
          <p:cNvSpPr>
            <a:spLocks noGrp="1"/>
          </p:cNvSpPr>
          <p:nvPr>
            <p:ph type="body" idx="11" hasCustomPrompt="1"/>
          </p:nvPr>
        </p:nvSpPr>
        <p:spPr>
          <a:xfrm>
            <a:off x="392595" y="4475632"/>
            <a:ext cx="7910513" cy="479206"/>
          </a:xfrm>
          <a:prstGeom prst="rect">
            <a:avLst/>
          </a:prstGeom>
        </p:spPr>
        <p:txBody>
          <a:bodyPr>
            <a:normAutofit/>
          </a:bodyPr>
          <a:lstStyle>
            <a:lvl1pPr marL="0" indent="0" algn="l">
              <a:buNone/>
              <a:defRPr sz="1700" b="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Module number</a:t>
            </a:r>
            <a:endParaRPr lang="en-US" dirty="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417320"/>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99289" y="1592288"/>
            <a:ext cx="7905751" cy="4485323"/>
          </a:xfrm>
          <a:prstGeom prst="rect">
            <a:avLst/>
          </a:prstGeom>
        </p:spPr>
        <p:txBody>
          <a:bodyPr/>
          <a:lstStyle>
            <a:lvl1pPr>
              <a:defRPr sz="2000"/>
            </a:lvl1pPr>
            <a:lvl2pPr>
              <a:defRPr sz="1800"/>
            </a:lvl2pPr>
            <a:lvl3pPr>
              <a:defRPr sz="1600"/>
            </a:lvl3pPr>
            <a:lvl4pPr>
              <a:defRPr sz="1400"/>
            </a:lvl4pPr>
            <a:lvl5pPr>
              <a:defRPr sz="12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p:nvPr>
        </p:nvSpPr>
        <p:spPr>
          <a:xfrm>
            <a:off x="399289" y="1097179"/>
            <a:ext cx="7905751" cy="301871"/>
          </a:xfrm>
          <a:prstGeom prst="rect">
            <a:avLst/>
          </a:prstGeom>
        </p:spPr>
        <p:txBody>
          <a:bodyPr/>
          <a:lstStyle>
            <a:lvl1pPr marL="0" indent="0">
              <a:buNone/>
              <a:defRPr sz="1800" b="1">
                <a:solidFill>
                  <a:schemeClr val="bg1">
                    <a:lumMod val="65000"/>
                  </a:schemeClr>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1" y="365127"/>
            <a:ext cx="7905750" cy="720724"/>
          </a:xfrm>
          <a:prstGeom prst="rect">
            <a:avLst/>
          </a:prstGeom>
        </p:spPr>
        <p:txBody>
          <a:bodyPr/>
          <a:lstStyle>
            <a:lvl1pPr>
              <a:defRPr sz="4400" b="1">
                <a:latin typeface="+mn-lt"/>
              </a:defRPr>
            </a:lvl1pPr>
          </a:lstStyle>
          <a:p>
            <a:r>
              <a:rPr lang="en-US" dirty="0" smtClean="0"/>
              <a:t>Click to edit Master title style</a:t>
            </a:r>
            <a:endParaRPr lang="en-US" dirty="0"/>
          </a:p>
        </p:txBody>
      </p:sp>
      <p:sp>
        <p:nvSpPr>
          <p:cNvPr id="3" name="Content Placeholder 2"/>
          <p:cNvSpPr>
            <a:spLocks noGrp="1"/>
          </p:cNvSpPr>
          <p:nvPr>
            <p:ph idx="1"/>
          </p:nvPr>
        </p:nvSpPr>
        <p:spPr>
          <a:xfrm>
            <a:off x="381001" y="1285875"/>
            <a:ext cx="7905751" cy="4891088"/>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ook titl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520692" y="425709"/>
            <a:ext cx="3635892" cy="1033709"/>
          </a:xfrm>
          <a:prstGeom prst="rect">
            <a:avLst/>
          </a:prstGeom>
        </p:spPr>
      </p:pic>
      <p:sp>
        <p:nvSpPr>
          <p:cNvPr id="4" name="TextBox 3"/>
          <p:cNvSpPr txBox="1"/>
          <p:nvPr userDrawn="1"/>
        </p:nvSpPr>
        <p:spPr>
          <a:xfrm>
            <a:off x="687354" y="2710438"/>
            <a:ext cx="7264468" cy="3293209"/>
          </a:xfrm>
          <a:prstGeom prst="rect">
            <a:avLst/>
          </a:prstGeom>
          <a:noFill/>
        </p:spPr>
        <p:txBody>
          <a:bodyPr wrap="square" rtlCol="0">
            <a:spAutoFit/>
          </a:bodyPr>
          <a:lstStyle/>
          <a:p>
            <a:pPr algn="ctr"/>
            <a:r>
              <a:rPr lang="en-ZA" sz="1600" kern="1200" dirty="0" smtClean="0">
                <a:solidFill>
                  <a:schemeClr val="tx1"/>
                </a:solidFill>
                <a:effectLst/>
                <a:latin typeface="+mn-lt"/>
                <a:ea typeface="+mn-ea"/>
                <a:cs typeface="+mn-cs"/>
              </a:rPr>
              <a:t>This PowerPoint Presentation has been developed by Macmillan Education South Africa (Pty) Ltd. </a:t>
            </a:r>
          </a:p>
          <a:p>
            <a:pPr algn="ctr"/>
            <a:r>
              <a:rPr lang="en-ZA" sz="1600" kern="1200" dirty="0" smtClean="0">
                <a:solidFill>
                  <a:schemeClr val="tx1"/>
                </a:solidFill>
                <a:effectLst/>
                <a:latin typeface="+mn-lt"/>
                <a:ea typeface="+mn-ea"/>
                <a:cs typeface="+mn-cs"/>
              </a:rPr>
              <a:t>All texts, images, videos, animations, audio and vector simulations contained in the slides are property of Macmillan South Africa. Reproducing, reselling and redistributing this material without the written permission of Macmillan South Africa is prohibited.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Lecturers are granted permission to: (</a:t>
            </a:r>
            <a:r>
              <a:rPr lang="en-ZA" sz="1600" kern="1200" dirty="0" err="1" smtClean="0">
                <a:solidFill>
                  <a:schemeClr val="tx1"/>
                </a:solidFill>
                <a:effectLst/>
                <a:latin typeface="+mn-lt"/>
                <a:ea typeface="+mn-ea"/>
                <a:cs typeface="+mn-cs"/>
              </a:rPr>
              <a:t>i</a:t>
            </a:r>
            <a:r>
              <a:rPr lang="en-ZA" sz="1600" kern="1200" dirty="0" smtClean="0">
                <a:solidFill>
                  <a:schemeClr val="tx1"/>
                </a:solidFill>
                <a:effectLst/>
                <a:latin typeface="+mn-lt"/>
                <a:ea typeface="+mn-ea"/>
                <a:cs typeface="+mn-cs"/>
              </a:rPr>
              <a:t>) modify the slides by adding and removing content; (ii) print copies of the presentation; and (iii) download and save the slides to a computer or local server. </a:t>
            </a:r>
          </a:p>
          <a:p>
            <a:pPr algn="ctr"/>
            <a:r>
              <a:rPr lang="en-ZA" sz="1600" kern="1200" dirty="0" smtClean="0">
                <a:solidFill>
                  <a:schemeClr val="tx1"/>
                </a:solidFill>
                <a:effectLst/>
                <a:latin typeface="+mn-lt"/>
                <a:ea typeface="+mn-ea"/>
                <a:cs typeface="+mn-cs"/>
              </a:rPr>
              <a:t> </a:t>
            </a:r>
          </a:p>
          <a:p>
            <a:pPr algn="ctr"/>
            <a:r>
              <a:rPr lang="en-ZA" sz="1600" kern="1200" dirty="0" smtClean="0">
                <a:solidFill>
                  <a:schemeClr val="tx1"/>
                </a:solidFill>
                <a:effectLst/>
                <a:latin typeface="+mn-lt"/>
                <a:ea typeface="+mn-ea"/>
                <a:cs typeface="+mn-cs"/>
              </a:rPr>
              <a:t>Nothing in this copyright notice constitutes permission to assert or imply that your use of the materials is sponsored or endorsed by Macmillan South Africa. </a:t>
            </a:r>
            <a:endParaRPr lang="en-ZA" sz="1600" dirty="0"/>
          </a:p>
        </p:txBody>
      </p:sp>
      <p:cxnSp>
        <p:nvCxnSpPr>
          <p:cNvPr id="7" name="Straight Connector 6"/>
          <p:cNvCxnSpPr/>
          <p:nvPr userDrawn="1"/>
        </p:nvCxnSpPr>
        <p:spPr>
          <a:xfrm>
            <a:off x="2809457" y="2464904"/>
            <a:ext cx="2880000" cy="0"/>
          </a:xfrm>
          <a:prstGeom prst="line">
            <a:avLst/>
          </a:prstGeom>
          <a:ln w="76200">
            <a:solidFill>
              <a:srgbClr val="BDDA73"/>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userDrawn="1"/>
        </p:nvSpPr>
        <p:spPr>
          <a:xfrm>
            <a:off x="980662" y="1590261"/>
            <a:ext cx="6688369" cy="830997"/>
          </a:xfrm>
          <a:prstGeom prst="rect">
            <a:avLst/>
          </a:prstGeom>
          <a:noFill/>
        </p:spPr>
        <p:txBody>
          <a:bodyPr wrap="none" rtlCol="0">
            <a:spAutoFit/>
          </a:bodyPr>
          <a:lstStyle/>
          <a:p>
            <a:r>
              <a:rPr lang="en-ZA" sz="4800" b="1" dirty="0" smtClean="0"/>
              <a:t>TERMS AND CONDITIONS</a:t>
            </a:r>
            <a:endParaRPr lang="en-ZA" sz="4800" b="1" dirty="0"/>
          </a:p>
        </p:txBody>
      </p:sp>
    </p:spTree>
    <p:custDataLst>
      <p:tags r:id="rId1"/>
    </p:custDataLst>
    <p:extLst>
      <p:ext uri="{BB962C8B-B14F-4D97-AF65-F5344CB8AC3E}">
        <p14:creationId xmlns:p14="http://schemas.microsoft.com/office/powerpoint/2010/main" val="8463523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4294967295" pos="272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8424000" y="2"/>
            <a:ext cx="720000" cy="68518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8" name="Rectangle 7"/>
          <p:cNvSpPr/>
          <p:nvPr/>
        </p:nvSpPr>
        <p:spPr>
          <a:xfrm>
            <a:off x="0" y="6324794"/>
            <a:ext cx="9144000" cy="540000"/>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ZA" sz="1800">
              <a:solidFill>
                <a:prstClr val="white"/>
              </a:solidFill>
            </a:endParaRPr>
          </a:p>
        </p:txBody>
      </p:sp>
      <p:sp>
        <p:nvSpPr>
          <p:cNvPr id="9" name="Rectangle 8"/>
          <p:cNvSpPr/>
          <p:nvPr/>
        </p:nvSpPr>
        <p:spPr>
          <a:xfrm>
            <a:off x="6373906" y="6324600"/>
            <a:ext cx="2770094" cy="5334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GB" sz="1800">
              <a:solidFill>
                <a:prstClr val="white"/>
              </a:solidFill>
            </a:endParaRPr>
          </a:p>
        </p:txBody>
      </p:sp>
      <p:pic>
        <p:nvPicPr>
          <p:cNvPr id="5" name="Picture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94930" y="6407026"/>
            <a:ext cx="2547117" cy="419247"/>
          </a:xfrm>
          <a:prstGeom prst="rect">
            <a:avLst/>
          </a:prstGeom>
        </p:spPr>
      </p:pic>
      <p:sp>
        <p:nvSpPr>
          <p:cNvPr id="11" name="TextBox 10"/>
          <p:cNvSpPr txBox="1"/>
          <p:nvPr userDrawn="1"/>
        </p:nvSpPr>
        <p:spPr>
          <a:xfrm>
            <a:off x="54553" y="6371015"/>
            <a:ext cx="3433157" cy="461665"/>
          </a:xfrm>
          <a:prstGeom prst="rect">
            <a:avLst/>
          </a:prstGeom>
          <a:noFill/>
        </p:spPr>
        <p:txBody>
          <a:bodyPr wrap="square" rtlCol="0">
            <a:spAutoFit/>
          </a:bodyPr>
          <a:lstStyle>
            <a:defPPr>
              <a:defRPr lang="en-US"/>
            </a:defPPr>
            <a:lvl1pPr>
              <a:defRPr sz="2200">
                <a:solidFill>
                  <a:prstClr val="black"/>
                </a:solidFill>
              </a:defRPr>
            </a:lvl1pPr>
          </a:lstStyle>
          <a:p>
            <a:pPr defTabSz="457200"/>
            <a:r>
              <a:rPr lang="en-ZA" sz="2400" b="1" dirty="0" smtClean="0">
                <a:solidFill>
                  <a:prstClr val="white"/>
                </a:solidFill>
              </a:rPr>
              <a:t>Maths Lit NQF Level 2</a:t>
            </a:r>
            <a:endParaRPr lang="en-ZA" sz="2400" b="1" dirty="0">
              <a:solidFill>
                <a:prstClr val="white"/>
              </a:solidFill>
            </a:endParaRPr>
          </a:p>
        </p:txBody>
      </p:sp>
      <p:pic>
        <p:nvPicPr>
          <p:cNvPr id="12" name="Picture 11"/>
          <p:cNvPicPr>
            <a:picLocks noChangeAspect="1"/>
          </p:cNvPicPr>
          <p:nvPr userDrawn="1"/>
        </p:nvPicPr>
        <p:blipFill rotWithShape="1">
          <a:blip r:embed="rId11" cstate="print">
            <a:extLst>
              <a:ext uri="{28A0092B-C50C-407E-A947-70E740481C1C}">
                <a14:useLocalDpi xmlns:a14="http://schemas.microsoft.com/office/drawing/2010/main" val="0"/>
              </a:ext>
            </a:extLst>
          </a:blip>
          <a:srcRect t="6546" r="13299"/>
          <a:stretch>
            <a:fillRect/>
          </a:stretch>
        </p:blipFill>
        <p:spPr>
          <a:xfrm>
            <a:off x="8419326" y="5622383"/>
            <a:ext cx="724674" cy="6954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6.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ZA" sz="6600" dirty="0"/>
              <a:t>Mathematical Literacy</a:t>
            </a:r>
            <a:endParaRPr lang="en-GB" sz="6600" dirty="0"/>
          </a:p>
        </p:txBody>
      </p:sp>
      <p:sp>
        <p:nvSpPr>
          <p:cNvPr id="3" name="Subtitle 2"/>
          <p:cNvSpPr>
            <a:spLocks noGrp="1"/>
          </p:cNvSpPr>
          <p:nvPr>
            <p:ph type="subTitle" idx="1"/>
          </p:nvPr>
        </p:nvSpPr>
        <p:spPr/>
        <p:txBody>
          <a:bodyPr/>
          <a:lstStyle/>
          <a:p>
            <a:r>
              <a:rPr lang="en-ZA" dirty="0" smtClean="0"/>
              <a:t>NQF 2</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Reliable data</a:t>
            </a:r>
          </a:p>
        </p:txBody>
      </p:sp>
      <p:sp>
        <p:nvSpPr>
          <p:cNvPr id="3" name="Content Placeholder 2"/>
          <p:cNvSpPr>
            <a:spLocks noGrp="1"/>
          </p:cNvSpPr>
          <p:nvPr>
            <p:ph idx="1"/>
          </p:nvPr>
        </p:nvSpPr>
        <p:spPr/>
        <p:txBody>
          <a:bodyPr/>
          <a:lstStyle/>
          <a:p>
            <a:r>
              <a:rPr lang="en-ZA" sz="2000" dirty="0" smtClean="0"/>
              <a:t>A researcher needs data </a:t>
            </a:r>
            <a:r>
              <a:rPr lang="en-ZA" sz="2000" dirty="0"/>
              <a:t>from a sample that is identified reliably and free from bias. </a:t>
            </a:r>
          </a:p>
          <a:p>
            <a:r>
              <a:rPr lang="en-ZA" sz="2000" dirty="0"/>
              <a:t>A reliable sample can be used to reach conclusions about the whole population</a:t>
            </a:r>
            <a:r>
              <a:rPr lang="en-ZA" sz="2000" dirty="0" smtClean="0"/>
              <a:t>.</a:t>
            </a:r>
          </a:p>
          <a:p>
            <a:endParaRPr lang="en-ZA" dirty="0"/>
          </a:p>
          <a:p>
            <a:endParaRPr lang="en-ZA" sz="2000" dirty="0" smtClean="0"/>
          </a:p>
          <a:p>
            <a:endParaRPr lang="en-ZA" sz="2000" dirty="0" smtClean="0"/>
          </a:p>
          <a:p>
            <a:r>
              <a:rPr lang="en-ZA" sz="2000" dirty="0"/>
              <a:t>Not all statistical information is accurate or true. Always check if the information is factual or if it is opinion.</a:t>
            </a:r>
          </a:p>
          <a:p>
            <a:endParaRPr lang="en-ZA" dirty="0" smtClean="0"/>
          </a:p>
          <a:p>
            <a:endParaRPr lang="en-ZA" dirty="0"/>
          </a:p>
          <a:p>
            <a:endParaRPr lang="en-ZA" dirty="0"/>
          </a:p>
        </p:txBody>
      </p:sp>
      <p:sp>
        <p:nvSpPr>
          <p:cNvPr id="4" name="Text Placeholder 3"/>
          <p:cNvSpPr>
            <a:spLocks noGrp="1"/>
          </p:cNvSpPr>
          <p:nvPr>
            <p:ph type="body" sz="quarter" idx="10"/>
          </p:nvPr>
        </p:nvSpPr>
        <p:spPr/>
        <p:txBody>
          <a:bodyPr/>
          <a:lstStyle/>
          <a:p>
            <a:r>
              <a:rPr lang="en-ZA" dirty="0" smtClean="0"/>
              <a:t>Unit 15.1</a:t>
            </a:r>
            <a:endParaRPr lang="en-ZA" dirty="0"/>
          </a:p>
        </p:txBody>
      </p:sp>
      <p:grpSp>
        <p:nvGrpSpPr>
          <p:cNvPr id="9" name="Group 8"/>
          <p:cNvGrpSpPr/>
          <p:nvPr/>
        </p:nvGrpSpPr>
        <p:grpSpPr>
          <a:xfrm>
            <a:off x="469899" y="2939589"/>
            <a:ext cx="7505253" cy="1229988"/>
            <a:chOff x="518159" y="2794809"/>
            <a:chExt cx="7505253" cy="1229988"/>
          </a:xfrm>
        </p:grpSpPr>
        <p:sp>
          <p:nvSpPr>
            <p:cNvPr id="5" name="Rectangle 4"/>
            <p:cNvSpPr/>
            <p:nvPr/>
          </p:nvSpPr>
          <p:spPr>
            <a:xfrm>
              <a:off x="518159" y="2996627"/>
              <a:ext cx="7505253" cy="767471"/>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7" y="2794809"/>
              <a:ext cx="2516513"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Bias / subjectivity</a:t>
              </a:r>
              <a:endParaRPr lang="en-GB" sz="2000" b="1" i="1" dirty="0">
                <a:solidFill>
                  <a:srgbClr val="64AFA8"/>
                </a:solidFill>
              </a:endParaRPr>
            </a:p>
          </p:txBody>
        </p:sp>
        <p:sp>
          <p:nvSpPr>
            <p:cNvPr id="7" name="TextBox 6"/>
            <p:cNvSpPr txBox="1"/>
            <p:nvPr/>
          </p:nvSpPr>
          <p:spPr>
            <a:xfrm>
              <a:off x="653696" y="3183158"/>
              <a:ext cx="7251164" cy="400110"/>
            </a:xfrm>
            <a:prstGeom prst="rect">
              <a:avLst/>
            </a:prstGeom>
            <a:noFill/>
          </p:spPr>
          <p:txBody>
            <a:bodyPr wrap="square" rtlCol="0">
              <a:spAutoFit/>
            </a:bodyPr>
            <a:lstStyle/>
            <a:p>
              <a:r>
                <a:rPr lang="en-ZA" sz="2000" dirty="0" smtClean="0"/>
                <a:t>Prejudice towards the method or result of research.</a:t>
              </a:r>
              <a:endParaRPr lang="en-ZA" sz="2000" b="1" dirty="0"/>
            </a:p>
          </p:txBody>
        </p:sp>
        <p:sp>
          <p:nvSpPr>
            <p:cNvPr id="8" name="Content Placeholder 2"/>
            <p:cNvSpPr txBox="1"/>
            <p:nvPr/>
          </p:nvSpPr>
          <p:spPr>
            <a:xfrm>
              <a:off x="7065045" y="3503399"/>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7000" b="1" i="1" dirty="0" smtClean="0">
                  <a:solidFill>
                    <a:srgbClr val="64AFA8"/>
                  </a:solidFill>
                </a:rPr>
                <a:t>” </a:t>
              </a:r>
              <a:endParaRPr lang="en-GB" sz="7000" b="1" i="1" dirty="0">
                <a:solidFill>
                  <a:srgbClr val="64AFA8"/>
                </a:solidFill>
              </a:endParaRP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15.3 page 285</a:t>
            </a:r>
          </a:p>
        </p:txBody>
      </p:sp>
      <p:grpSp>
        <p:nvGrpSpPr>
          <p:cNvPr id="7" name="Group 6"/>
          <p:cNvGrpSpPr/>
          <p:nvPr/>
        </p:nvGrpSpPr>
        <p:grpSpPr>
          <a:xfrm>
            <a:off x="863600" y="1501366"/>
            <a:ext cx="7198724" cy="4404133"/>
            <a:chOff x="863600" y="2622793"/>
            <a:chExt cx="7198724" cy="4404133"/>
          </a:xfrm>
        </p:grpSpPr>
        <p:sp>
          <p:nvSpPr>
            <p:cNvPr id="8" name="Rectangle 7"/>
            <p:cNvSpPr/>
            <p:nvPr/>
          </p:nvSpPr>
          <p:spPr>
            <a:xfrm>
              <a:off x="863600" y="2622793"/>
              <a:ext cx="7198724" cy="4404133"/>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9" name="Content Placeholder 2"/>
            <p:cNvSpPr txBox="1"/>
            <p:nvPr/>
          </p:nvSpPr>
          <p:spPr>
            <a:xfrm>
              <a:off x="1471449" y="2893633"/>
              <a:ext cx="3235305" cy="3925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Susan drew this graph. </a:t>
              </a:r>
              <a:r>
                <a:rPr lang="en-ZA" sz="2000" dirty="0" smtClean="0"/>
                <a:t>Use</a:t>
              </a:r>
              <a:r>
                <a:rPr lang="en-ZA" sz="2000" dirty="0"/>
                <a:t> the graph to answer the questions. </a:t>
              </a:r>
            </a:p>
            <a:p>
              <a:pPr marL="536575" lvl="1" indent="-360680">
                <a:buFont typeface="+mj-lt"/>
                <a:buAutoNum type="alphaLcParenR"/>
              </a:pPr>
              <a:r>
                <a:rPr lang="en-ZA" sz="1800" dirty="0"/>
                <a:t>Make a list of the problems with this graph. </a:t>
              </a:r>
            </a:p>
            <a:p>
              <a:pPr marL="536575" lvl="1" indent="-360680">
                <a:buFont typeface="+mj-lt"/>
                <a:buAutoNum type="alphaLcParenR"/>
              </a:pPr>
              <a:r>
                <a:rPr lang="en-ZA" sz="1800" dirty="0"/>
                <a:t>Between which two intervals do you find the biggest jump? </a:t>
              </a:r>
            </a:p>
            <a:p>
              <a:pPr marL="536575" lvl="1" indent="-360680">
                <a:buFont typeface="+mj-lt"/>
                <a:buAutoNum type="alphaLcParenR"/>
              </a:pPr>
              <a:r>
                <a:rPr lang="en-ZA" sz="1800" dirty="0"/>
                <a:t>Redraw the line graph using even steps on the </a:t>
              </a:r>
            </a:p>
            <a:p>
              <a:pPr marL="633095" lvl="2" indent="0">
                <a:buFont typeface="+mj-lt"/>
                <a:buNone/>
              </a:pPr>
              <a:r>
                <a:rPr lang="en-ZA" sz="1800" i="1" dirty="0">
                  <a:latin typeface="Times New Roman" panose="02020603050405020304" charset="0"/>
                </a:rPr>
                <a:t>y</a:t>
              </a:r>
              <a:r>
                <a:rPr lang="en-ZA" sz="1800" dirty="0">
                  <a:latin typeface="Times New Roman" panose="02020603050405020304" charset="0"/>
                </a:rPr>
                <a:t>-</a:t>
              </a:r>
              <a:r>
                <a:rPr lang="en-ZA" sz="1800" dirty="0"/>
                <a:t>axis. </a:t>
              </a:r>
            </a:p>
            <a:p>
              <a:pPr marL="536575" lvl="1" indent="-360680">
                <a:buFont typeface="+mj-lt"/>
                <a:buAutoNum type="alphaLcParenR"/>
              </a:pPr>
              <a:r>
                <a:rPr lang="en-ZA" sz="1800" dirty="0"/>
                <a:t>How does your new scale affect your answer in Question b)? </a:t>
              </a:r>
              <a:endParaRPr lang="en-ZA" altLang="en-US" sz="1800" b="1" dirty="0">
                <a:sym typeface="+mn-ea"/>
              </a:endParaRPr>
            </a:p>
          </p:txBody>
        </p:sp>
      </p:grpSp>
      <p:grpSp>
        <p:nvGrpSpPr>
          <p:cNvPr id="10" name="Group 9"/>
          <p:cNvGrpSpPr/>
          <p:nvPr/>
        </p:nvGrpSpPr>
        <p:grpSpPr>
          <a:xfrm>
            <a:off x="352501" y="1592643"/>
            <a:ext cx="1029149" cy="955774"/>
            <a:chOff x="352501" y="2871461"/>
            <a:chExt cx="1525437" cy="1416679"/>
          </a:xfrm>
        </p:grpSpPr>
        <p:sp>
          <p:nvSpPr>
            <p:cNvPr id="11" name="Rectangle 10"/>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grpSp>
        <p:nvGrpSpPr>
          <p:cNvPr id="5" name="Group 4"/>
          <p:cNvGrpSpPr/>
          <p:nvPr/>
        </p:nvGrpSpPr>
        <p:grpSpPr>
          <a:xfrm>
            <a:off x="4706754" y="1925121"/>
            <a:ext cx="3011426" cy="3619500"/>
            <a:chOff x="4706754" y="1925121"/>
            <a:chExt cx="3011426" cy="3619500"/>
          </a:xfrm>
        </p:grpSpPr>
        <p:sp>
          <p:nvSpPr>
            <p:cNvPr id="3" name="Rectangle 2"/>
            <p:cNvSpPr/>
            <p:nvPr/>
          </p:nvSpPr>
          <p:spPr>
            <a:xfrm>
              <a:off x="4706754" y="1925121"/>
              <a:ext cx="3011426" cy="361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6746" y="1992238"/>
              <a:ext cx="2923809" cy="3533333"/>
            </a:xfrm>
            <a:prstGeom prst="rect">
              <a:avLst/>
            </a:prstGeom>
          </p:spPr>
        </p:pic>
      </p:grpSp>
      <p:sp>
        <p:nvSpPr>
          <p:cNvPr id="17" name="Text Placeholder 3"/>
          <p:cNvSpPr>
            <a:spLocks noGrp="1"/>
          </p:cNvSpPr>
          <p:nvPr>
            <p:ph type="body" sz="quarter" idx="10"/>
          </p:nvPr>
        </p:nvSpPr>
        <p:spPr>
          <a:xfrm>
            <a:off x="399289" y="1097179"/>
            <a:ext cx="7905751" cy="301871"/>
          </a:xfrm>
        </p:spPr>
        <p:txBody>
          <a:bodyPr/>
          <a:lstStyle/>
          <a:p>
            <a:r>
              <a:rPr lang="en-ZA" dirty="0" smtClean="0"/>
              <a:t>Unit 15.1</a:t>
            </a:r>
            <a:endParaRPr lang="en-ZA"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15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1" y="1650387"/>
            <a:ext cx="6109305" cy="4320000"/>
          </a:xfrm>
          <a:prstGeom prst="rect">
            <a:avLst/>
          </a:prstGeom>
        </p:spPr>
      </p:pic>
      <p:sp>
        <p:nvSpPr>
          <p:cNvPr id="5" name="Rectangle 4"/>
          <p:cNvSpPr/>
          <p:nvPr/>
        </p:nvSpPr>
        <p:spPr>
          <a:xfrm>
            <a:off x="131064" y="1419612"/>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15.3 page 285 </a:t>
            </a:r>
            <a:r>
              <a:rPr lang="en-ZA" sz="3200" dirty="0" smtClean="0"/>
              <a:t>continued ...</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15.1</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15.4 page 285</a:t>
            </a:r>
          </a:p>
        </p:txBody>
      </p:sp>
      <p:sp>
        <p:nvSpPr>
          <p:cNvPr id="9" name="Rectangle 8"/>
          <p:cNvSpPr/>
          <p:nvPr/>
        </p:nvSpPr>
        <p:spPr>
          <a:xfrm>
            <a:off x="863600" y="1501366"/>
            <a:ext cx="7198724" cy="451843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1471450" y="1743631"/>
            <a:ext cx="4964010" cy="39253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arenR"/>
            </a:pPr>
            <a:r>
              <a:rPr lang="en-ZA" sz="2000" b="1" dirty="0" smtClean="0"/>
              <a:t>Comment on this statement:                         </a:t>
            </a:r>
            <a:r>
              <a:rPr lang="en-ZA" sz="2000" dirty="0" smtClean="0"/>
              <a:t>‘</a:t>
            </a:r>
            <a:r>
              <a:rPr lang="en-ZA" sz="2000" dirty="0"/>
              <a:t>Out of a random sample of 10 women, nine preferred Smoothie Hand Lotion</a:t>
            </a:r>
            <a:r>
              <a:rPr lang="en-ZA" sz="2000" dirty="0" smtClean="0"/>
              <a:t>.’ </a:t>
            </a:r>
          </a:p>
          <a:p>
            <a:pPr marL="457200" indent="-457200">
              <a:buFont typeface="+mj-lt"/>
              <a:buAutoNum type="alphaLcParenR"/>
            </a:pPr>
            <a:endParaRPr lang="en-ZA" sz="2000" dirty="0" smtClean="0"/>
          </a:p>
          <a:p>
            <a:pPr marL="457200" indent="-457200">
              <a:buFont typeface="+mj-lt"/>
              <a:buAutoNum type="alphaLcParenR"/>
            </a:pPr>
            <a:r>
              <a:rPr lang="en-ZA" sz="2000" b="1" dirty="0" smtClean="0"/>
              <a:t>Comment </a:t>
            </a:r>
            <a:r>
              <a:rPr lang="en-ZA" sz="2000" b="1" dirty="0"/>
              <a:t>on this statement</a:t>
            </a:r>
            <a:r>
              <a:rPr lang="en-ZA" sz="2000" b="1" dirty="0" smtClean="0"/>
              <a:t>:</a:t>
            </a:r>
            <a:r>
              <a:rPr lang="en-ZA" sz="2000" dirty="0"/>
              <a:t> </a:t>
            </a:r>
            <a:r>
              <a:rPr lang="en-ZA" sz="2000" dirty="0" smtClean="0"/>
              <a:t>                ‘</a:t>
            </a:r>
            <a:r>
              <a:rPr lang="en-ZA" sz="2000" dirty="0"/>
              <a:t>Out of a random sample of 10 women, nine preferred Smoothie Hand Lotion to their regular brand</a:t>
            </a:r>
            <a:r>
              <a:rPr lang="en-ZA" sz="2000" dirty="0" smtClean="0"/>
              <a:t>.’</a:t>
            </a:r>
          </a:p>
          <a:p>
            <a:pPr marL="457200" indent="-457200">
              <a:buFont typeface="+mj-lt"/>
              <a:buAutoNum type="alphaLcParenR"/>
            </a:pPr>
            <a:endParaRPr lang="en-ZA" sz="2000" dirty="0"/>
          </a:p>
          <a:p>
            <a:pPr marL="457200" indent="-457200">
              <a:buFont typeface="+mj-lt"/>
              <a:buAutoNum type="alphaLcParenR"/>
            </a:pPr>
            <a:r>
              <a:rPr lang="en-ZA" sz="2000" b="1" dirty="0"/>
              <a:t>Comment on this statement</a:t>
            </a:r>
            <a:r>
              <a:rPr lang="en-ZA" sz="2000" b="1" dirty="0" smtClean="0"/>
              <a:t>:               </a:t>
            </a:r>
            <a:r>
              <a:rPr lang="en-ZA" sz="2000" dirty="0" smtClean="0"/>
              <a:t>‘</a:t>
            </a:r>
            <a:r>
              <a:rPr lang="en-ZA" sz="2000" dirty="0"/>
              <a:t>Nine out of 10 women prefer Smoothie Hand Lotion.’  </a:t>
            </a:r>
            <a:endParaRPr lang="en-ZA" altLang="en-US" sz="2000" dirty="0">
              <a:sym typeface="+mn-ea"/>
            </a:endParaRPr>
          </a:p>
          <a:p>
            <a:pPr marL="0" indent="0">
              <a:buNone/>
            </a:pPr>
            <a:endParaRPr lang="en-ZA" sz="2000" b="1" dirty="0" smtClean="0"/>
          </a:p>
        </p:txBody>
      </p:sp>
      <p:sp>
        <p:nvSpPr>
          <p:cNvPr id="12" name="Rectangle 11"/>
          <p:cNvSpPr/>
          <p:nvPr/>
        </p:nvSpPr>
        <p:spPr>
          <a:xfrm>
            <a:off x="352501" y="1592643"/>
            <a:ext cx="1029149" cy="955774"/>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537449" y="1734294"/>
            <a:ext cx="659253" cy="681986"/>
          </a:xfrm>
          <a:prstGeom prst="rect">
            <a:avLst/>
          </a:prstGeom>
        </p:spPr>
      </p:pic>
      <p:grpSp>
        <p:nvGrpSpPr>
          <p:cNvPr id="7" name="Group 6"/>
          <p:cNvGrpSpPr/>
          <p:nvPr/>
        </p:nvGrpSpPr>
        <p:grpSpPr>
          <a:xfrm>
            <a:off x="6591300" y="2600926"/>
            <a:ext cx="1797175" cy="3707290"/>
            <a:chOff x="6591300" y="2600926"/>
            <a:chExt cx="1797175" cy="3707290"/>
          </a:xfrm>
        </p:grpSpPr>
        <p:sp>
          <p:nvSpPr>
            <p:cNvPr id="5" name="Oval 4"/>
            <p:cNvSpPr/>
            <p:nvPr/>
          </p:nvSpPr>
          <p:spPr>
            <a:xfrm>
              <a:off x="6657401" y="2600926"/>
              <a:ext cx="1626865" cy="3707290"/>
            </a:xfrm>
            <a:custGeom>
              <a:avLst/>
              <a:gdLst>
                <a:gd name="connsiteX0" fmla="*/ 0 w 1626855"/>
                <a:gd name="connsiteY0" fmla="*/ 1891099 h 3782197"/>
                <a:gd name="connsiteX1" fmla="*/ 813428 w 1626855"/>
                <a:gd name="connsiteY1" fmla="*/ 0 h 3782197"/>
                <a:gd name="connsiteX2" fmla="*/ 1626856 w 1626855"/>
                <a:gd name="connsiteY2" fmla="*/ 1891099 h 3782197"/>
                <a:gd name="connsiteX3" fmla="*/ 813428 w 1626855"/>
                <a:gd name="connsiteY3" fmla="*/ 3782198 h 3782197"/>
                <a:gd name="connsiteX4" fmla="*/ 0 w 1626855"/>
                <a:gd name="connsiteY4" fmla="*/ 1891099 h 3782197"/>
                <a:gd name="connsiteX0-1" fmla="*/ 5 w 1626861"/>
                <a:gd name="connsiteY0-2" fmla="*/ 1891099 h 3705998"/>
                <a:gd name="connsiteX1-3" fmla="*/ 813433 w 1626861"/>
                <a:gd name="connsiteY1-4" fmla="*/ 0 h 3705998"/>
                <a:gd name="connsiteX2-5" fmla="*/ 1626861 w 1626861"/>
                <a:gd name="connsiteY2-6" fmla="*/ 1891099 h 3705998"/>
                <a:gd name="connsiteX3-7" fmla="*/ 822958 w 1626861"/>
                <a:gd name="connsiteY3-8" fmla="*/ 3705998 h 3705998"/>
                <a:gd name="connsiteX4-9" fmla="*/ 5 w 1626861"/>
                <a:gd name="connsiteY4-10" fmla="*/ 1891099 h 3705998"/>
                <a:gd name="connsiteX0-11" fmla="*/ 5 w 1626861"/>
                <a:gd name="connsiteY0-12" fmla="*/ 1891099 h 3706219"/>
                <a:gd name="connsiteX1-13" fmla="*/ 813433 w 1626861"/>
                <a:gd name="connsiteY1-14" fmla="*/ 0 h 3706219"/>
                <a:gd name="connsiteX2-15" fmla="*/ 1626861 w 1626861"/>
                <a:gd name="connsiteY2-16" fmla="*/ 1891099 h 3706219"/>
                <a:gd name="connsiteX3-17" fmla="*/ 822958 w 1626861"/>
                <a:gd name="connsiteY3-18" fmla="*/ 3705998 h 3706219"/>
                <a:gd name="connsiteX4-19" fmla="*/ 5 w 1626861"/>
                <a:gd name="connsiteY4-20" fmla="*/ 1891099 h 3706219"/>
                <a:gd name="connsiteX0-21" fmla="*/ 5 w 1626861"/>
                <a:gd name="connsiteY0-22" fmla="*/ 1891099 h 3707290"/>
                <a:gd name="connsiteX1-23" fmla="*/ 813433 w 1626861"/>
                <a:gd name="connsiteY1-24" fmla="*/ 0 h 3707290"/>
                <a:gd name="connsiteX2-25" fmla="*/ 1626861 w 1626861"/>
                <a:gd name="connsiteY2-26" fmla="*/ 1891099 h 3707290"/>
                <a:gd name="connsiteX3-27" fmla="*/ 822958 w 1626861"/>
                <a:gd name="connsiteY3-28" fmla="*/ 3705998 h 3707290"/>
                <a:gd name="connsiteX4-29" fmla="*/ 5 w 1626861"/>
                <a:gd name="connsiteY4-30" fmla="*/ 1891099 h 3707290"/>
                <a:gd name="connsiteX0-31" fmla="*/ 9 w 1626865"/>
                <a:gd name="connsiteY0-32" fmla="*/ 1891099 h 3707290"/>
                <a:gd name="connsiteX1-33" fmla="*/ 813437 w 1626865"/>
                <a:gd name="connsiteY1-34" fmla="*/ 0 h 3707290"/>
                <a:gd name="connsiteX2-35" fmla="*/ 1626865 w 1626865"/>
                <a:gd name="connsiteY2-36" fmla="*/ 1891099 h 3707290"/>
                <a:gd name="connsiteX3-37" fmla="*/ 822962 w 1626865"/>
                <a:gd name="connsiteY3-38" fmla="*/ 3705998 h 3707290"/>
                <a:gd name="connsiteX4-39" fmla="*/ 9 w 1626865"/>
                <a:gd name="connsiteY4-40" fmla="*/ 1891099 h 37072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626865" h="3707290">
                  <a:moveTo>
                    <a:pt x="9" y="1891099"/>
                  </a:moveTo>
                  <a:cubicBezTo>
                    <a:pt x="-1579" y="1273433"/>
                    <a:pt x="192743" y="0"/>
                    <a:pt x="813437" y="0"/>
                  </a:cubicBezTo>
                  <a:cubicBezTo>
                    <a:pt x="1434131" y="0"/>
                    <a:pt x="1626865" y="846674"/>
                    <a:pt x="1626865" y="1891099"/>
                  </a:cubicBezTo>
                  <a:cubicBezTo>
                    <a:pt x="1626865" y="2935524"/>
                    <a:pt x="1605581" y="3744098"/>
                    <a:pt x="822962" y="3705998"/>
                  </a:cubicBezTo>
                  <a:cubicBezTo>
                    <a:pt x="40343" y="3667898"/>
                    <a:pt x="1597" y="2508765"/>
                    <a:pt x="9" y="18910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p:cNvPicPr>
              <a:picLocks noChangeAspect="1"/>
            </p:cNvPicPr>
            <p:nvPr/>
          </p:nvPicPr>
          <p:blipFill>
            <a:blip r:embed="rId3"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6591300" y="2777775"/>
              <a:ext cx="1797175" cy="3428495"/>
            </a:xfrm>
            <a:prstGeom prst="rect">
              <a:avLst/>
            </a:prstGeom>
          </p:spPr>
        </p:pic>
      </p:grpSp>
      <p:sp>
        <p:nvSpPr>
          <p:cNvPr id="21" name="Text Placeholder 3"/>
          <p:cNvSpPr>
            <a:spLocks noGrp="1"/>
          </p:cNvSpPr>
          <p:nvPr>
            <p:ph type="body" sz="quarter" idx="10"/>
          </p:nvPr>
        </p:nvSpPr>
        <p:spPr>
          <a:xfrm>
            <a:off x="399289" y="1097179"/>
            <a:ext cx="7905751" cy="301871"/>
          </a:xfrm>
        </p:spPr>
        <p:txBody>
          <a:bodyPr/>
          <a:lstStyle/>
          <a:p>
            <a:r>
              <a:rPr lang="en-ZA" dirty="0" smtClean="0"/>
              <a:t>Unit 15.1</a:t>
            </a:r>
            <a:endParaRPr lang="en-ZA"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15.4 page 285</a:t>
            </a:r>
            <a:r>
              <a:rPr lang="en-ZA" sz="3200" dirty="0"/>
              <a:t> continued ...</a:t>
            </a:r>
          </a:p>
        </p:txBody>
      </p:sp>
      <p:sp>
        <p:nvSpPr>
          <p:cNvPr id="7" name="Text Placeholder 3"/>
          <p:cNvSpPr>
            <a:spLocks noGrp="1"/>
          </p:cNvSpPr>
          <p:nvPr>
            <p:ph type="body" sz="quarter" idx="10"/>
          </p:nvPr>
        </p:nvSpPr>
        <p:spPr>
          <a:xfrm>
            <a:off x="399289" y="1097179"/>
            <a:ext cx="7905751" cy="301871"/>
          </a:xfrm>
        </p:spPr>
        <p:txBody>
          <a:bodyPr/>
          <a:lstStyle/>
          <a:p>
            <a:r>
              <a:rPr lang="en-ZA" dirty="0" smtClean="0"/>
              <a:t>Unit 15.1</a:t>
            </a:r>
            <a:endParaRPr lang="en-ZA" dirty="0"/>
          </a:p>
        </p:txBody>
      </p:sp>
      <p:sp>
        <p:nvSpPr>
          <p:cNvPr id="8" name="Rectangle 7"/>
          <p:cNvSpPr/>
          <p:nvPr/>
        </p:nvSpPr>
        <p:spPr>
          <a:xfrm>
            <a:off x="863600" y="1497012"/>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a:grpSpLocks noChangeAspect="1"/>
          </p:cNvGrpSpPr>
          <p:nvPr/>
        </p:nvGrpSpPr>
        <p:grpSpPr>
          <a:xfrm>
            <a:off x="348042" y="1586462"/>
            <a:ext cx="1031115" cy="957600"/>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1523054" y="1753952"/>
            <a:ext cx="6287446" cy="3785652"/>
          </a:xfrm>
          <a:prstGeom prst="rect">
            <a:avLst/>
          </a:prstGeom>
          <a:noFill/>
        </p:spPr>
        <p:txBody>
          <a:bodyPr wrap="square" rtlCol="0">
            <a:spAutoFit/>
          </a:bodyPr>
          <a:lstStyle/>
          <a:p>
            <a:pPr marL="361950" indent="-361950">
              <a:buFont typeface="+mj-lt"/>
              <a:buAutoNum type="alphaLcParenR"/>
            </a:pPr>
            <a:r>
              <a:rPr lang="en-ZA" sz="2000" dirty="0"/>
              <a:t>The statement does not stipulate who the 10 women are; they could be employees of the Smoothie Hand Lotion company</a:t>
            </a:r>
            <a:r>
              <a:rPr lang="en-ZA" sz="2000" dirty="0" smtClean="0"/>
              <a:t>.</a:t>
            </a:r>
          </a:p>
          <a:p>
            <a:pPr marL="361950" indent="-361950">
              <a:buFont typeface="+mj-lt"/>
              <a:buAutoNum type="alphaLcParenR"/>
            </a:pPr>
            <a:endParaRPr lang="en-ZA" sz="2000" dirty="0"/>
          </a:p>
          <a:p>
            <a:pPr marL="361950" indent="-361950">
              <a:buFont typeface="+mj-lt"/>
              <a:buAutoNum type="alphaLcParenR"/>
            </a:pPr>
            <a:r>
              <a:rPr lang="en-ZA" sz="2000" dirty="0"/>
              <a:t>The statement does not stipulate what the women prefer Smoothie Hand Lotion to. The comparison could be to something that is not in the same category, such as petroleum </a:t>
            </a:r>
            <a:r>
              <a:rPr lang="en-ZA" sz="2000" dirty="0" smtClean="0"/>
              <a:t>jelly.</a:t>
            </a:r>
          </a:p>
          <a:p>
            <a:pPr marL="361950" indent="-361950">
              <a:buFont typeface="+mj-lt"/>
              <a:buAutoNum type="alphaLcParenR"/>
            </a:pPr>
            <a:endParaRPr lang="en-ZA" sz="2000" dirty="0"/>
          </a:p>
          <a:p>
            <a:pPr marL="361950" indent="-361950">
              <a:buFont typeface="+mj-lt"/>
              <a:buAutoNum type="alphaLcParenR"/>
            </a:pPr>
            <a:r>
              <a:rPr lang="en-ZA" sz="2000" dirty="0"/>
              <a:t>According to this statement, only 10 women were sampled. Only sampling 10 women is not representative of all the women in the country.</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1979111"/>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fade">
                                      <p:cBhvr>
                                        <p:cTn id="28" dur="500"/>
                                        <p:tgtEl>
                                          <p:spTgt spid="1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15.1 </a:t>
            </a:r>
            <a:endParaRPr lang="en-ZA" dirty="0"/>
          </a:p>
        </p:txBody>
      </p:sp>
      <p:sp>
        <p:nvSpPr>
          <p:cNvPr id="3" name="Content Placeholder 2"/>
          <p:cNvSpPr>
            <a:spLocks noGrp="1"/>
          </p:cNvSpPr>
          <p:nvPr>
            <p:ph sz="quarter" idx="10"/>
          </p:nvPr>
        </p:nvSpPr>
        <p:spPr/>
        <p:txBody>
          <a:bodyPr/>
          <a:lstStyle/>
          <a:p>
            <a:r>
              <a:rPr lang="en-ZA" sz="4400" dirty="0" smtClean="0"/>
              <a:t>Exercise 15.1</a:t>
            </a:r>
          </a:p>
        </p:txBody>
      </p:sp>
      <p:sp>
        <p:nvSpPr>
          <p:cNvPr id="4" name="Text Placeholder 3"/>
          <p:cNvSpPr>
            <a:spLocks noGrp="1"/>
          </p:cNvSpPr>
          <p:nvPr>
            <p:ph type="body" idx="11"/>
          </p:nvPr>
        </p:nvSpPr>
        <p:spPr/>
        <p:txBody>
          <a:bodyPr>
            <a:normAutofit/>
          </a:bodyPr>
          <a:lstStyle/>
          <a:p>
            <a:r>
              <a:rPr lang="en-US" altLang="en-US" sz="2000" dirty="0" smtClean="0"/>
              <a:t>Complete </a:t>
            </a:r>
            <a:r>
              <a:rPr lang="en-US" altLang="en-US" sz="2000" b="1" dirty="0" smtClean="0"/>
              <a:t>Exercise 15.1  </a:t>
            </a:r>
            <a:r>
              <a:rPr lang="en-US" altLang="en-US" sz="2000" dirty="0" smtClean="0"/>
              <a:t>on </a:t>
            </a:r>
            <a:r>
              <a:rPr lang="en-US" altLang="en-US" sz="2000" b="1" dirty="0" smtClean="0"/>
              <a:t>page 2</a:t>
            </a:r>
            <a:r>
              <a:rPr lang="en-ZA" altLang="en-US" sz="2000" b="1" dirty="0" smtClean="0"/>
              <a:t>86</a:t>
            </a:r>
            <a:r>
              <a:rPr lang="en-US" altLang="en-US" sz="2000" b="1" dirty="0" smtClean="0"/>
              <a:t> </a:t>
            </a:r>
            <a:r>
              <a:rPr lang="en-US" altLang="en-US" sz="2000" dirty="0" smtClean="0"/>
              <a:t>of </a:t>
            </a:r>
            <a:r>
              <a:rPr lang="en-US" altLang="en-US" sz="2000" dirty="0"/>
              <a:t>your </a:t>
            </a:r>
            <a:r>
              <a:rPr lang="en-US" altLang="en-US" sz="2000" dirty="0" smtClean="0"/>
              <a:t>Student’s </a:t>
            </a:r>
            <a:r>
              <a:rPr lang="en-US" altLang="en-US" sz="2000" dirty="0"/>
              <a:t>Book</a:t>
            </a:r>
            <a:endParaRPr lang="en-GB" altLang="en-US" sz="2000" dirty="0"/>
          </a:p>
          <a:p>
            <a:endParaRPr lang="en-GB"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Data collection tools</a:t>
            </a:r>
            <a:br>
              <a:rPr lang="en-ZA" dirty="0"/>
            </a:br>
            <a:endParaRPr lang="en-ZA" dirty="0"/>
          </a:p>
        </p:txBody>
      </p:sp>
      <p:sp>
        <p:nvSpPr>
          <p:cNvPr id="3" name="Content Placeholder 2"/>
          <p:cNvSpPr>
            <a:spLocks noGrp="1"/>
          </p:cNvSpPr>
          <p:nvPr>
            <p:ph idx="1"/>
          </p:nvPr>
        </p:nvSpPr>
        <p:spPr/>
        <p:txBody>
          <a:bodyPr/>
          <a:lstStyle/>
          <a:p>
            <a:r>
              <a:rPr lang="en-ZA" sz="2000" dirty="0"/>
              <a:t>There are different ways to collect data</a:t>
            </a:r>
            <a:r>
              <a:rPr lang="en-ZA" sz="2000" dirty="0" smtClean="0"/>
              <a:t>.</a:t>
            </a:r>
            <a:endParaRPr lang="en-ZA" sz="2000" dirty="0"/>
          </a:p>
          <a:p>
            <a:endParaRPr lang="en-ZA" dirty="0"/>
          </a:p>
        </p:txBody>
      </p:sp>
      <p:sp>
        <p:nvSpPr>
          <p:cNvPr id="4" name="Text Placeholder 3"/>
          <p:cNvSpPr>
            <a:spLocks noGrp="1"/>
          </p:cNvSpPr>
          <p:nvPr>
            <p:ph type="body" sz="quarter" idx="10"/>
          </p:nvPr>
        </p:nvSpPr>
        <p:spPr/>
        <p:txBody>
          <a:bodyPr/>
          <a:lstStyle/>
          <a:p>
            <a:r>
              <a:rPr lang="en-ZA" dirty="0"/>
              <a:t>Unit </a:t>
            </a:r>
            <a:r>
              <a:rPr lang="en-ZA" dirty="0" smtClean="0"/>
              <a:t>15.2</a:t>
            </a:r>
            <a:endParaRPr lang="en-ZA" dirty="0"/>
          </a:p>
          <a:p>
            <a:endParaRPr lang="en-ZA" dirty="0"/>
          </a:p>
        </p:txBody>
      </p:sp>
      <p:graphicFrame>
        <p:nvGraphicFramePr>
          <p:cNvPr id="5" name="Diagram 4"/>
          <p:cNvGraphicFramePr/>
          <p:nvPr/>
        </p:nvGraphicFramePr>
        <p:xfrm>
          <a:off x="1163638" y="2206849"/>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3545" y="1979111"/>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5">
                                            <p:graphicEl>
                                              <a:dgm id="{B270088F-3897-4DEC-98EA-CE5839876D9A}"/>
                                            </p:graphicEl>
                                          </p:spTgt>
                                        </p:tgtEl>
                                        <p:attrNameLst>
                                          <p:attrName>style.visibility</p:attrName>
                                        </p:attrNameLst>
                                      </p:cBhvr>
                                      <p:to>
                                        <p:strVal val="visible"/>
                                      </p:to>
                                    </p:set>
                                    <p:anim calcmode="lin" valueType="num">
                                      <p:cBhvr>
                                        <p:cTn id="17" dur="500" fill="hold"/>
                                        <p:tgtEl>
                                          <p:spTgt spid="5">
                                            <p:graphicEl>
                                              <a:dgm id="{B270088F-3897-4DEC-98EA-CE5839876D9A}"/>
                                            </p:graphicEl>
                                          </p:spTgt>
                                        </p:tgtEl>
                                        <p:attrNameLst>
                                          <p:attrName>ppt_w</p:attrName>
                                        </p:attrNameLst>
                                      </p:cBhvr>
                                      <p:tavLst>
                                        <p:tav tm="0">
                                          <p:val>
                                            <p:fltVal val="0"/>
                                          </p:val>
                                        </p:tav>
                                        <p:tav tm="100000">
                                          <p:val>
                                            <p:strVal val="#ppt_w"/>
                                          </p:val>
                                        </p:tav>
                                      </p:tavLst>
                                    </p:anim>
                                    <p:anim calcmode="lin" valueType="num">
                                      <p:cBhvr>
                                        <p:cTn id="18" dur="500" fill="hold"/>
                                        <p:tgtEl>
                                          <p:spTgt spid="5">
                                            <p:graphicEl>
                                              <a:dgm id="{B270088F-3897-4DEC-98EA-CE5839876D9A}"/>
                                            </p:graphicEl>
                                          </p:spTgt>
                                        </p:tgtEl>
                                        <p:attrNameLst>
                                          <p:attrName>ppt_h</p:attrName>
                                        </p:attrNameLst>
                                      </p:cBhvr>
                                      <p:tavLst>
                                        <p:tav tm="0">
                                          <p:val>
                                            <p:fltVal val="0"/>
                                          </p:val>
                                        </p:tav>
                                        <p:tav tm="100000">
                                          <p:val>
                                            <p:strVal val="#ppt_h"/>
                                          </p:val>
                                        </p:tav>
                                      </p:tavLst>
                                    </p:anim>
                                    <p:animEffect transition="in" filter="fade">
                                      <p:cBhvr>
                                        <p:cTn id="19" dur="500"/>
                                        <p:tgtEl>
                                          <p:spTgt spid="5">
                                            <p:graphicEl>
                                              <a:dgm id="{B270088F-3897-4DEC-98EA-CE5839876D9A}"/>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5">
                                            <p:graphicEl>
                                              <a:dgm id="{823DB343-F2CF-4BC9-BE49-3CB8DDEE661F}"/>
                                            </p:graphicEl>
                                          </p:spTgt>
                                        </p:tgtEl>
                                        <p:attrNameLst>
                                          <p:attrName>style.visibility</p:attrName>
                                        </p:attrNameLst>
                                      </p:cBhvr>
                                      <p:to>
                                        <p:strVal val="visible"/>
                                      </p:to>
                                    </p:set>
                                    <p:anim calcmode="lin" valueType="num">
                                      <p:cBhvr>
                                        <p:cTn id="24" dur="500" fill="hold"/>
                                        <p:tgtEl>
                                          <p:spTgt spid="5">
                                            <p:graphicEl>
                                              <a:dgm id="{823DB343-F2CF-4BC9-BE49-3CB8DDEE661F}"/>
                                            </p:graphicEl>
                                          </p:spTgt>
                                        </p:tgtEl>
                                        <p:attrNameLst>
                                          <p:attrName>ppt_w</p:attrName>
                                        </p:attrNameLst>
                                      </p:cBhvr>
                                      <p:tavLst>
                                        <p:tav tm="0">
                                          <p:val>
                                            <p:fltVal val="0"/>
                                          </p:val>
                                        </p:tav>
                                        <p:tav tm="100000">
                                          <p:val>
                                            <p:strVal val="#ppt_w"/>
                                          </p:val>
                                        </p:tav>
                                      </p:tavLst>
                                    </p:anim>
                                    <p:anim calcmode="lin" valueType="num">
                                      <p:cBhvr>
                                        <p:cTn id="25" dur="500" fill="hold"/>
                                        <p:tgtEl>
                                          <p:spTgt spid="5">
                                            <p:graphicEl>
                                              <a:dgm id="{823DB343-F2CF-4BC9-BE49-3CB8DDEE661F}"/>
                                            </p:graphicEl>
                                          </p:spTgt>
                                        </p:tgtEl>
                                        <p:attrNameLst>
                                          <p:attrName>ppt_h</p:attrName>
                                        </p:attrNameLst>
                                      </p:cBhvr>
                                      <p:tavLst>
                                        <p:tav tm="0">
                                          <p:val>
                                            <p:fltVal val="0"/>
                                          </p:val>
                                        </p:tav>
                                        <p:tav tm="100000">
                                          <p:val>
                                            <p:strVal val="#ppt_h"/>
                                          </p:val>
                                        </p:tav>
                                      </p:tavLst>
                                    </p:anim>
                                    <p:animEffect transition="in" filter="fade">
                                      <p:cBhvr>
                                        <p:cTn id="26" dur="500"/>
                                        <p:tgtEl>
                                          <p:spTgt spid="5">
                                            <p:graphicEl>
                                              <a:dgm id="{823DB343-F2CF-4BC9-BE49-3CB8DDEE661F}"/>
                                            </p:graphicEl>
                                          </p:spTgt>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5">
                                            <p:graphicEl>
                                              <a:dgm id="{C3DAD21F-9B9A-4484-88E7-E01A922A945D}"/>
                                            </p:graphicEl>
                                          </p:spTgt>
                                        </p:tgtEl>
                                        <p:attrNameLst>
                                          <p:attrName>style.visibility</p:attrName>
                                        </p:attrNameLst>
                                      </p:cBhvr>
                                      <p:to>
                                        <p:strVal val="visible"/>
                                      </p:to>
                                    </p:set>
                                    <p:anim calcmode="lin" valueType="num">
                                      <p:cBhvr>
                                        <p:cTn id="29" dur="500" fill="hold"/>
                                        <p:tgtEl>
                                          <p:spTgt spid="5">
                                            <p:graphicEl>
                                              <a:dgm id="{C3DAD21F-9B9A-4484-88E7-E01A922A945D}"/>
                                            </p:graphicEl>
                                          </p:spTgt>
                                        </p:tgtEl>
                                        <p:attrNameLst>
                                          <p:attrName>ppt_w</p:attrName>
                                        </p:attrNameLst>
                                      </p:cBhvr>
                                      <p:tavLst>
                                        <p:tav tm="0">
                                          <p:val>
                                            <p:fltVal val="0"/>
                                          </p:val>
                                        </p:tav>
                                        <p:tav tm="100000">
                                          <p:val>
                                            <p:strVal val="#ppt_w"/>
                                          </p:val>
                                        </p:tav>
                                      </p:tavLst>
                                    </p:anim>
                                    <p:anim calcmode="lin" valueType="num">
                                      <p:cBhvr>
                                        <p:cTn id="30" dur="500" fill="hold"/>
                                        <p:tgtEl>
                                          <p:spTgt spid="5">
                                            <p:graphicEl>
                                              <a:dgm id="{C3DAD21F-9B9A-4484-88E7-E01A922A945D}"/>
                                            </p:graphicEl>
                                          </p:spTgt>
                                        </p:tgtEl>
                                        <p:attrNameLst>
                                          <p:attrName>ppt_h</p:attrName>
                                        </p:attrNameLst>
                                      </p:cBhvr>
                                      <p:tavLst>
                                        <p:tav tm="0">
                                          <p:val>
                                            <p:fltVal val="0"/>
                                          </p:val>
                                        </p:tav>
                                        <p:tav tm="100000">
                                          <p:val>
                                            <p:strVal val="#ppt_h"/>
                                          </p:val>
                                        </p:tav>
                                      </p:tavLst>
                                    </p:anim>
                                    <p:animEffect transition="in" filter="fade">
                                      <p:cBhvr>
                                        <p:cTn id="31" dur="500"/>
                                        <p:tgtEl>
                                          <p:spTgt spid="5">
                                            <p:graphicEl>
                                              <a:dgm id="{C3DAD21F-9B9A-4484-88E7-E01A922A945D}"/>
                                            </p:graphicEl>
                                          </p:spTgt>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5">
                                            <p:graphicEl>
                                              <a:dgm id="{F42D7EC2-8272-4E60-800F-A2D82E16D62E}"/>
                                            </p:graphicEl>
                                          </p:spTgt>
                                        </p:tgtEl>
                                        <p:attrNameLst>
                                          <p:attrName>style.visibility</p:attrName>
                                        </p:attrNameLst>
                                      </p:cBhvr>
                                      <p:to>
                                        <p:strVal val="visible"/>
                                      </p:to>
                                    </p:set>
                                    <p:anim calcmode="lin" valueType="num">
                                      <p:cBhvr>
                                        <p:cTn id="34" dur="500" fill="hold"/>
                                        <p:tgtEl>
                                          <p:spTgt spid="5">
                                            <p:graphicEl>
                                              <a:dgm id="{F42D7EC2-8272-4E60-800F-A2D82E16D62E}"/>
                                            </p:graphicEl>
                                          </p:spTgt>
                                        </p:tgtEl>
                                        <p:attrNameLst>
                                          <p:attrName>ppt_w</p:attrName>
                                        </p:attrNameLst>
                                      </p:cBhvr>
                                      <p:tavLst>
                                        <p:tav tm="0">
                                          <p:val>
                                            <p:fltVal val="0"/>
                                          </p:val>
                                        </p:tav>
                                        <p:tav tm="100000">
                                          <p:val>
                                            <p:strVal val="#ppt_w"/>
                                          </p:val>
                                        </p:tav>
                                      </p:tavLst>
                                    </p:anim>
                                    <p:anim calcmode="lin" valueType="num">
                                      <p:cBhvr>
                                        <p:cTn id="35" dur="500" fill="hold"/>
                                        <p:tgtEl>
                                          <p:spTgt spid="5">
                                            <p:graphicEl>
                                              <a:dgm id="{F42D7EC2-8272-4E60-800F-A2D82E16D62E}"/>
                                            </p:graphicEl>
                                          </p:spTgt>
                                        </p:tgtEl>
                                        <p:attrNameLst>
                                          <p:attrName>ppt_h</p:attrName>
                                        </p:attrNameLst>
                                      </p:cBhvr>
                                      <p:tavLst>
                                        <p:tav tm="0">
                                          <p:val>
                                            <p:fltVal val="0"/>
                                          </p:val>
                                        </p:tav>
                                        <p:tav tm="100000">
                                          <p:val>
                                            <p:strVal val="#ppt_h"/>
                                          </p:val>
                                        </p:tav>
                                      </p:tavLst>
                                    </p:anim>
                                    <p:animEffect transition="in" filter="fade">
                                      <p:cBhvr>
                                        <p:cTn id="36" dur="500"/>
                                        <p:tgtEl>
                                          <p:spTgt spid="5">
                                            <p:graphicEl>
                                              <a:dgm id="{F42D7EC2-8272-4E60-800F-A2D82E16D62E}"/>
                                            </p:graphic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5">
                                            <p:graphicEl>
                                              <a:dgm id="{70E9CFE6-5C3A-4D18-8900-8BD47434C7F0}"/>
                                            </p:graphicEl>
                                          </p:spTgt>
                                        </p:tgtEl>
                                        <p:attrNameLst>
                                          <p:attrName>style.visibility</p:attrName>
                                        </p:attrNameLst>
                                      </p:cBhvr>
                                      <p:to>
                                        <p:strVal val="visible"/>
                                      </p:to>
                                    </p:set>
                                    <p:anim calcmode="lin" valueType="num">
                                      <p:cBhvr>
                                        <p:cTn id="39" dur="500" fill="hold"/>
                                        <p:tgtEl>
                                          <p:spTgt spid="5">
                                            <p:graphicEl>
                                              <a:dgm id="{70E9CFE6-5C3A-4D18-8900-8BD47434C7F0}"/>
                                            </p:graphicEl>
                                          </p:spTgt>
                                        </p:tgtEl>
                                        <p:attrNameLst>
                                          <p:attrName>ppt_w</p:attrName>
                                        </p:attrNameLst>
                                      </p:cBhvr>
                                      <p:tavLst>
                                        <p:tav tm="0">
                                          <p:val>
                                            <p:fltVal val="0"/>
                                          </p:val>
                                        </p:tav>
                                        <p:tav tm="100000">
                                          <p:val>
                                            <p:strVal val="#ppt_w"/>
                                          </p:val>
                                        </p:tav>
                                      </p:tavLst>
                                    </p:anim>
                                    <p:anim calcmode="lin" valueType="num">
                                      <p:cBhvr>
                                        <p:cTn id="40" dur="500" fill="hold"/>
                                        <p:tgtEl>
                                          <p:spTgt spid="5">
                                            <p:graphicEl>
                                              <a:dgm id="{70E9CFE6-5C3A-4D18-8900-8BD47434C7F0}"/>
                                            </p:graphicEl>
                                          </p:spTgt>
                                        </p:tgtEl>
                                        <p:attrNameLst>
                                          <p:attrName>ppt_h</p:attrName>
                                        </p:attrNameLst>
                                      </p:cBhvr>
                                      <p:tavLst>
                                        <p:tav tm="0">
                                          <p:val>
                                            <p:fltVal val="0"/>
                                          </p:val>
                                        </p:tav>
                                        <p:tav tm="100000">
                                          <p:val>
                                            <p:strVal val="#ppt_h"/>
                                          </p:val>
                                        </p:tav>
                                      </p:tavLst>
                                    </p:anim>
                                    <p:animEffect transition="in" filter="fade">
                                      <p:cBhvr>
                                        <p:cTn id="41" dur="500"/>
                                        <p:tgtEl>
                                          <p:spTgt spid="5">
                                            <p:graphicEl>
                                              <a:dgm id="{70E9CFE6-5C3A-4D18-8900-8BD47434C7F0}"/>
                                            </p:graphic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5">
                                            <p:graphicEl>
                                              <a:dgm id="{F789BFC8-B09C-47AC-A097-E1049308767A}"/>
                                            </p:graphicEl>
                                          </p:spTgt>
                                        </p:tgtEl>
                                        <p:attrNameLst>
                                          <p:attrName>style.visibility</p:attrName>
                                        </p:attrNameLst>
                                      </p:cBhvr>
                                      <p:to>
                                        <p:strVal val="visible"/>
                                      </p:to>
                                    </p:set>
                                    <p:anim calcmode="lin" valueType="num">
                                      <p:cBhvr>
                                        <p:cTn id="44" dur="500" fill="hold"/>
                                        <p:tgtEl>
                                          <p:spTgt spid="5">
                                            <p:graphicEl>
                                              <a:dgm id="{F789BFC8-B09C-47AC-A097-E1049308767A}"/>
                                            </p:graphicEl>
                                          </p:spTgt>
                                        </p:tgtEl>
                                        <p:attrNameLst>
                                          <p:attrName>ppt_w</p:attrName>
                                        </p:attrNameLst>
                                      </p:cBhvr>
                                      <p:tavLst>
                                        <p:tav tm="0">
                                          <p:val>
                                            <p:fltVal val="0"/>
                                          </p:val>
                                        </p:tav>
                                        <p:tav tm="100000">
                                          <p:val>
                                            <p:strVal val="#ppt_w"/>
                                          </p:val>
                                        </p:tav>
                                      </p:tavLst>
                                    </p:anim>
                                    <p:anim calcmode="lin" valueType="num">
                                      <p:cBhvr>
                                        <p:cTn id="45" dur="500" fill="hold"/>
                                        <p:tgtEl>
                                          <p:spTgt spid="5">
                                            <p:graphicEl>
                                              <a:dgm id="{F789BFC8-B09C-47AC-A097-E1049308767A}"/>
                                            </p:graphicEl>
                                          </p:spTgt>
                                        </p:tgtEl>
                                        <p:attrNameLst>
                                          <p:attrName>ppt_h</p:attrName>
                                        </p:attrNameLst>
                                      </p:cBhvr>
                                      <p:tavLst>
                                        <p:tav tm="0">
                                          <p:val>
                                            <p:fltVal val="0"/>
                                          </p:val>
                                        </p:tav>
                                        <p:tav tm="100000">
                                          <p:val>
                                            <p:strVal val="#ppt_h"/>
                                          </p:val>
                                        </p:tav>
                                      </p:tavLst>
                                    </p:anim>
                                    <p:animEffect transition="in" filter="fade">
                                      <p:cBhvr>
                                        <p:cTn id="46" dur="500"/>
                                        <p:tgtEl>
                                          <p:spTgt spid="5">
                                            <p:graphicEl>
                                              <a:dgm id="{F789BFC8-B09C-47AC-A097-E1049308767A}"/>
                                            </p:graphicEl>
                                          </p:spTgt>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5">
                                            <p:graphicEl>
                                              <a:dgm id="{460AF3A8-BCCD-407F-A7B8-9F0DFA47FB33}"/>
                                            </p:graphicEl>
                                          </p:spTgt>
                                        </p:tgtEl>
                                        <p:attrNameLst>
                                          <p:attrName>style.visibility</p:attrName>
                                        </p:attrNameLst>
                                      </p:cBhvr>
                                      <p:to>
                                        <p:strVal val="visible"/>
                                      </p:to>
                                    </p:set>
                                    <p:anim calcmode="lin" valueType="num">
                                      <p:cBhvr>
                                        <p:cTn id="49" dur="500" fill="hold"/>
                                        <p:tgtEl>
                                          <p:spTgt spid="5">
                                            <p:graphicEl>
                                              <a:dgm id="{460AF3A8-BCCD-407F-A7B8-9F0DFA47FB33}"/>
                                            </p:graphicEl>
                                          </p:spTgt>
                                        </p:tgtEl>
                                        <p:attrNameLst>
                                          <p:attrName>ppt_w</p:attrName>
                                        </p:attrNameLst>
                                      </p:cBhvr>
                                      <p:tavLst>
                                        <p:tav tm="0">
                                          <p:val>
                                            <p:fltVal val="0"/>
                                          </p:val>
                                        </p:tav>
                                        <p:tav tm="100000">
                                          <p:val>
                                            <p:strVal val="#ppt_w"/>
                                          </p:val>
                                        </p:tav>
                                      </p:tavLst>
                                    </p:anim>
                                    <p:anim calcmode="lin" valueType="num">
                                      <p:cBhvr>
                                        <p:cTn id="50" dur="500" fill="hold"/>
                                        <p:tgtEl>
                                          <p:spTgt spid="5">
                                            <p:graphicEl>
                                              <a:dgm id="{460AF3A8-BCCD-407F-A7B8-9F0DFA47FB33}"/>
                                            </p:graphicEl>
                                          </p:spTgt>
                                        </p:tgtEl>
                                        <p:attrNameLst>
                                          <p:attrName>ppt_h</p:attrName>
                                        </p:attrNameLst>
                                      </p:cBhvr>
                                      <p:tavLst>
                                        <p:tav tm="0">
                                          <p:val>
                                            <p:fltVal val="0"/>
                                          </p:val>
                                        </p:tav>
                                        <p:tav tm="100000">
                                          <p:val>
                                            <p:strVal val="#ppt_h"/>
                                          </p:val>
                                        </p:tav>
                                      </p:tavLst>
                                    </p:anim>
                                    <p:animEffect transition="in" filter="fade">
                                      <p:cBhvr>
                                        <p:cTn id="51" dur="500"/>
                                        <p:tgtEl>
                                          <p:spTgt spid="5">
                                            <p:graphicEl>
                                              <a:dgm id="{460AF3A8-BCCD-407F-A7B8-9F0DFA47FB3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5" grpId="0">
        <p:bldSub>
          <a:bldDgm bld="lvlAtOnc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82540" y="2803338"/>
            <a:ext cx="2658196" cy="3140925"/>
          </a:xfrm>
          <a:prstGeom prst="rect">
            <a:avLst/>
          </a:prstGeom>
          <a:noFill/>
          <a:ln>
            <a:noFill/>
          </a:ln>
        </p:spPr>
      </p:pic>
      <p:sp>
        <p:nvSpPr>
          <p:cNvPr id="2" name="Title 1"/>
          <p:cNvSpPr>
            <a:spLocks noGrp="1"/>
          </p:cNvSpPr>
          <p:nvPr>
            <p:ph type="title"/>
          </p:nvPr>
        </p:nvSpPr>
        <p:spPr/>
        <p:txBody>
          <a:bodyPr/>
          <a:lstStyle/>
          <a:p>
            <a:r>
              <a:rPr lang="en-ZA" dirty="0"/>
              <a:t>Observations</a:t>
            </a:r>
          </a:p>
        </p:txBody>
      </p:sp>
      <p:sp>
        <p:nvSpPr>
          <p:cNvPr id="3" name="Content Placeholder 2"/>
          <p:cNvSpPr>
            <a:spLocks noGrp="1"/>
          </p:cNvSpPr>
          <p:nvPr>
            <p:ph idx="1"/>
          </p:nvPr>
        </p:nvSpPr>
        <p:spPr/>
        <p:txBody>
          <a:bodyPr/>
          <a:lstStyle/>
          <a:p>
            <a:r>
              <a:rPr lang="en-ZA" sz="2000" dirty="0"/>
              <a:t>Observation does not require any contact with participants. The method </a:t>
            </a:r>
            <a:r>
              <a:rPr lang="en-ZA" sz="2000" dirty="0" smtClean="0"/>
              <a:t>simply </a:t>
            </a:r>
            <a:r>
              <a:rPr lang="en-ZA" sz="2000" dirty="0"/>
              <a:t>entails observing, studying and recording information and data that is needed for the </a:t>
            </a:r>
            <a:r>
              <a:rPr lang="en-ZA" sz="2000" dirty="0" smtClean="0"/>
              <a:t>research.</a:t>
            </a:r>
            <a:endParaRPr lang="en-ZA" dirty="0"/>
          </a:p>
        </p:txBody>
      </p:sp>
      <p:sp>
        <p:nvSpPr>
          <p:cNvPr id="4" name="Text Placeholder 3"/>
          <p:cNvSpPr>
            <a:spLocks noGrp="1"/>
          </p:cNvSpPr>
          <p:nvPr>
            <p:ph type="body" sz="quarter" idx="10"/>
          </p:nvPr>
        </p:nvSpPr>
        <p:spPr/>
        <p:txBody>
          <a:bodyPr/>
          <a:lstStyle/>
          <a:p>
            <a:r>
              <a:rPr lang="en-ZA" dirty="0" smtClean="0"/>
              <a:t>Unit 15.2</a:t>
            </a:r>
            <a:endParaRPr lang="en-ZA" dirty="0"/>
          </a:p>
        </p:txBody>
      </p:sp>
      <p:sp>
        <p:nvSpPr>
          <p:cNvPr id="7" name="Pentagon 6"/>
          <p:cNvSpPr/>
          <p:nvPr/>
        </p:nvSpPr>
        <p:spPr>
          <a:xfrm>
            <a:off x="4239452" y="3472352"/>
            <a:ext cx="2781828" cy="596684"/>
          </a:xfrm>
          <a:prstGeom prst="homePlat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t>Disadvantage</a:t>
            </a:r>
            <a:endParaRPr lang="en-GB" sz="2400" b="1" dirty="0"/>
          </a:p>
        </p:txBody>
      </p:sp>
      <p:sp>
        <p:nvSpPr>
          <p:cNvPr id="8" name="Pentagon 7"/>
          <p:cNvSpPr/>
          <p:nvPr/>
        </p:nvSpPr>
        <p:spPr>
          <a:xfrm flipH="1">
            <a:off x="1429810" y="3003722"/>
            <a:ext cx="2781828" cy="596684"/>
          </a:xfrm>
          <a:prstGeom prst="homePlate">
            <a:avLst/>
          </a:prstGeom>
          <a:solidFill>
            <a:srgbClr val="B4D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t>Advantage</a:t>
            </a:r>
            <a:endParaRPr lang="en-GB" sz="2400" b="1" dirty="0"/>
          </a:p>
        </p:txBody>
      </p:sp>
      <p:sp>
        <p:nvSpPr>
          <p:cNvPr id="9" name="Content Placeholder 2"/>
          <p:cNvSpPr txBox="1"/>
          <p:nvPr/>
        </p:nvSpPr>
        <p:spPr>
          <a:xfrm>
            <a:off x="771295" y="3859679"/>
            <a:ext cx="3286800" cy="1942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dirty="0" smtClean="0">
                <a:solidFill>
                  <a:srgbClr val="9CCB45"/>
                </a:solidFill>
              </a:rPr>
              <a:t>This method is best suited for research where no contact is required with participants.</a:t>
            </a:r>
            <a:endParaRPr lang="en-ZA" dirty="0">
              <a:solidFill>
                <a:srgbClr val="9CCB45"/>
              </a:solidFill>
            </a:endParaRPr>
          </a:p>
        </p:txBody>
      </p:sp>
      <p:cxnSp>
        <p:nvCxnSpPr>
          <p:cNvPr id="6" name="Straight Connector 5"/>
          <p:cNvCxnSpPr/>
          <p:nvPr/>
        </p:nvCxnSpPr>
        <p:spPr>
          <a:xfrm>
            <a:off x="4211638" y="2830419"/>
            <a:ext cx="0" cy="2971800"/>
          </a:xfrm>
          <a:prstGeom prst="line">
            <a:avLst/>
          </a:prstGeom>
          <a:ln w="952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Content Placeholder 2"/>
          <p:cNvSpPr txBox="1"/>
          <p:nvPr/>
        </p:nvSpPr>
        <p:spPr>
          <a:xfrm>
            <a:off x="4239452" y="4322828"/>
            <a:ext cx="3288154" cy="1948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dirty="0">
                <a:solidFill>
                  <a:srgbClr val="0D9293"/>
                </a:solidFill>
              </a:rPr>
              <a:t>Observation can be influenced by any bias or shortcomings of the observer.</a:t>
            </a:r>
          </a:p>
          <a:p>
            <a:pPr marL="0" indent="0">
              <a:buNone/>
            </a:pPr>
            <a:endParaRPr lang="en-ZA" dirty="0">
              <a:solidFill>
                <a:srgbClr val="0D9293"/>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900" decel="100000" fill="hold"/>
                                        <p:tgtEl>
                                          <p:spTgt spid="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anim calcmode="lin" valueType="num">
                                      <p:cBhvr>
                                        <p:cTn id="25" dur="500" fill="hold"/>
                                        <p:tgtEl>
                                          <p:spTgt spid="9"/>
                                        </p:tgtEl>
                                        <p:attrNameLst>
                                          <p:attrName>ppt_x</p:attrName>
                                        </p:attrNameLst>
                                      </p:cBhvr>
                                      <p:tavLst>
                                        <p:tav tm="0">
                                          <p:val>
                                            <p:strVal val="#ppt_x"/>
                                          </p:val>
                                        </p:tav>
                                        <p:tav tm="100000">
                                          <p:val>
                                            <p:strVal val="#ppt_x"/>
                                          </p:val>
                                        </p:tav>
                                      </p:tavLst>
                                    </p:anim>
                                    <p:anim calcmode="lin" valueType="num">
                                      <p:cBhvr>
                                        <p:cTn id="26"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900" decel="100000" fill="hold"/>
                                        <p:tgtEl>
                                          <p:spTgt spid="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anim calcmode="lin" valueType="num">
                                      <p:cBhvr>
                                        <p:cTn id="40" dur="500" fill="hold"/>
                                        <p:tgtEl>
                                          <p:spTgt spid="14"/>
                                        </p:tgtEl>
                                        <p:attrNameLst>
                                          <p:attrName>ppt_x</p:attrName>
                                        </p:attrNameLst>
                                      </p:cBhvr>
                                      <p:tavLst>
                                        <p:tav tm="0">
                                          <p:val>
                                            <p:strVal val="#ppt_x"/>
                                          </p:val>
                                        </p:tav>
                                        <p:tav tm="100000">
                                          <p:val>
                                            <p:strVal val="#ppt_x"/>
                                          </p:val>
                                        </p:tav>
                                      </p:tavLst>
                                    </p:anim>
                                    <p:anim calcmode="lin" valueType="num">
                                      <p:cBhvr>
                                        <p:cTn id="41"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15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1" y="1650387"/>
            <a:ext cx="6109305" cy="4320000"/>
          </a:xfrm>
          <a:prstGeom prst="rect">
            <a:avLst/>
          </a:prstGeom>
        </p:spPr>
      </p:pic>
      <p:sp>
        <p:nvSpPr>
          <p:cNvPr id="5" name="Rectangle 4"/>
          <p:cNvSpPr/>
          <p:nvPr/>
        </p:nvSpPr>
        <p:spPr>
          <a:xfrm>
            <a:off x="131064" y="1419612"/>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15.5 page 288</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15.2</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63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Interviews</a:t>
            </a:r>
          </a:p>
        </p:txBody>
      </p:sp>
      <p:sp>
        <p:nvSpPr>
          <p:cNvPr id="3" name="Content Placeholder 2"/>
          <p:cNvSpPr>
            <a:spLocks noGrp="1"/>
          </p:cNvSpPr>
          <p:nvPr>
            <p:ph idx="1"/>
          </p:nvPr>
        </p:nvSpPr>
        <p:spPr/>
        <p:txBody>
          <a:bodyPr/>
          <a:lstStyle/>
          <a:p>
            <a:r>
              <a:rPr lang="en-ZA" sz="2000" dirty="0"/>
              <a:t>Interviews can be conducted by observation or by using a questionnaire. </a:t>
            </a:r>
          </a:p>
          <a:p>
            <a:r>
              <a:rPr lang="en-ZA" sz="2000" dirty="0"/>
              <a:t>Interviews are suitable where there is a small number of participants and responses are expected to be short.</a:t>
            </a:r>
          </a:p>
          <a:p>
            <a:r>
              <a:rPr lang="en-ZA" sz="2000" dirty="0"/>
              <a:t>Interviews are useful when participants agree to face-to-face questions</a:t>
            </a:r>
            <a:r>
              <a:rPr lang="en-ZA" sz="2000" dirty="0" smtClean="0"/>
              <a:t>.</a:t>
            </a:r>
            <a:endParaRPr lang="en-ZA" sz="2000" dirty="0"/>
          </a:p>
          <a:p>
            <a:pPr marL="0" indent="0">
              <a:buNone/>
            </a:pPr>
            <a:endParaRPr lang="en-ZA" dirty="0"/>
          </a:p>
        </p:txBody>
      </p:sp>
      <p:sp>
        <p:nvSpPr>
          <p:cNvPr id="4" name="Text Placeholder 3"/>
          <p:cNvSpPr>
            <a:spLocks noGrp="1"/>
          </p:cNvSpPr>
          <p:nvPr>
            <p:ph type="body" sz="quarter" idx="10"/>
          </p:nvPr>
        </p:nvSpPr>
        <p:spPr/>
        <p:txBody>
          <a:bodyPr/>
          <a:lstStyle/>
          <a:p>
            <a:r>
              <a:rPr lang="en-ZA" dirty="0" smtClean="0"/>
              <a:t>Unit 15.2</a:t>
            </a:r>
            <a:endParaRPr lang="en-ZA" dirty="0"/>
          </a:p>
        </p:txBody>
      </p:sp>
      <p:sp>
        <p:nvSpPr>
          <p:cNvPr id="5" name="Pentagon 4"/>
          <p:cNvSpPr/>
          <p:nvPr/>
        </p:nvSpPr>
        <p:spPr>
          <a:xfrm>
            <a:off x="753302" y="3759099"/>
            <a:ext cx="2781828" cy="596684"/>
          </a:xfrm>
          <a:prstGeom prst="homePlat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t>Disadvantage</a:t>
            </a:r>
            <a:endParaRPr lang="en-GB" sz="2400" b="1" dirty="0"/>
          </a:p>
        </p:txBody>
      </p:sp>
      <p:cxnSp>
        <p:nvCxnSpPr>
          <p:cNvPr id="6" name="Straight Connector 5"/>
          <p:cNvCxnSpPr/>
          <p:nvPr/>
        </p:nvCxnSpPr>
        <p:spPr>
          <a:xfrm>
            <a:off x="725488" y="3486150"/>
            <a:ext cx="0" cy="2427288"/>
          </a:xfrm>
          <a:prstGeom prst="line">
            <a:avLst/>
          </a:prstGeom>
          <a:ln w="952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2"/>
          <p:cNvSpPr txBox="1"/>
          <p:nvPr/>
        </p:nvSpPr>
        <p:spPr>
          <a:xfrm>
            <a:off x="753302" y="4609575"/>
            <a:ext cx="3288154" cy="1948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dirty="0">
                <a:solidFill>
                  <a:srgbClr val="0D9293"/>
                </a:solidFill>
              </a:rPr>
              <a:t>Observation can be influenced by any bias or shortcomings of the observer.</a:t>
            </a:r>
          </a:p>
          <a:p>
            <a:pPr marL="0" indent="0">
              <a:buNone/>
            </a:pPr>
            <a:endParaRPr lang="en-ZA" dirty="0">
              <a:solidFill>
                <a:srgbClr val="0D9293"/>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6818" y="3562480"/>
            <a:ext cx="1989639" cy="23509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900" decel="100000" fill="hold"/>
                                        <p:tgtEl>
                                          <p:spTgt spid="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Collect and organise data</a:t>
            </a:r>
            <a:endParaRPr lang="en-GB" dirty="0"/>
          </a:p>
        </p:txBody>
      </p:sp>
      <p:sp>
        <p:nvSpPr>
          <p:cNvPr id="3" name="Text Placeholder 2"/>
          <p:cNvSpPr>
            <a:spLocks noGrp="1"/>
          </p:cNvSpPr>
          <p:nvPr>
            <p:ph type="body" idx="1"/>
          </p:nvPr>
        </p:nvSpPr>
        <p:spPr/>
        <p:txBody>
          <a:bodyPr/>
          <a:lstStyle/>
          <a:p>
            <a:r>
              <a:rPr lang="en-ZA" sz="3200" dirty="0"/>
              <a:t>Module </a:t>
            </a:r>
            <a:r>
              <a:rPr lang="en-ZA" sz="3200" dirty="0" smtClean="0"/>
              <a:t>15</a:t>
            </a:r>
            <a:endParaRPr lang="en-GB"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Questionnaires</a:t>
            </a:r>
          </a:p>
        </p:txBody>
      </p:sp>
      <p:sp>
        <p:nvSpPr>
          <p:cNvPr id="3" name="Content Placeholder 2"/>
          <p:cNvSpPr>
            <a:spLocks noGrp="1"/>
          </p:cNvSpPr>
          <p:nvPr>
            <p:ph idx="1"/>
          </p:nvPr>
        </p:nvSpPr>
        <p:spPr/>
        <p:txBody>
          <a:bodyPr/>
          <a:lstStyle/>
          <a:p>
            <a:r>
              <a:rPr lang="en-ZA" sz="2000" dirty="0" smtClean="0"/>
              <a:t>A questionnaire consists of a </a:t>
            </a:r>
            <a:r>
              <a:rPr lang="en-ZA" sz="2000" dirty="0"/>
              <a:t>series of questions designed to gather information and then completed by participants.</a:t>
            </a:r>
          </a:p>
          <a:p>
            <a:r>
              <a:rPr lang="en-ZA" sz="2000" dirty="0"/>
              <a:t>The information can be gathered from an oral interview or a written questionnaire.</a:t>
            </a:r>
          </a:p>
          <a:p>
            <a:r>
              <a:rPr lang="en-ZA" sz="2000" dirty="0"/>
              <a:t>A questionnaire is the most popular research instrument</a:t>
            </a:r>
            <a:r>
              <a:rPr lang="en-ZA" sz="2000" dirty="0" smtClean="0"/>
              <a:t>.</a:t>
            </a:r>
            <a:endParaRPr lang="en-ZA" dirty="0"/>
          </a:p>
        </p:txBody>
      </p:sp>
      <p:sp>
        <p:nvSpPr>
          <p:cNvPr id="4" name="Text Placeholder 3"/>
          <p:cNvSpPr>
            <a:spLocks noGrp="1"/>
          </p:cNvSpPr>
          <p:nvPr>
            <p:ph type="body" sz="quarter" idx="10"/>
          </p:nvPr>
        </p:nvSpPr>
        <p:spPr/>
        <p:txBody>
          <a:bodyPr/>
          <a:lstStyle/>
          <a:p>
            <a:r>
              <a:rPr lang="en-ZA" dirty="0" smtClean="0"/>
              <a:t>Unit 15.2</a:t>
            </a:r>
            <a:endParaRPr lang="en-ZA"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3449" y="3504707"/>
            <a:ext cx="2092003" cy="2471911"/>
          </a:xfrm>
          <a:prstGeom prst="rect">
            <a:avLst/>
          </a:prstGeom>
          <a:noFill/>
          <a:ln>
            <a:noFill/>
          </a:ln>
        </p:spPr>
      </p:pic>
      <p:sp>
        <p:nvSpPr>
          <p:cNvPr id="6" name="Pentagon 5"/>
          <p:cNvSpPr/>
          <p:nvPr/>
        </p:nvSpPr>
        <p:spPr>
          <a:xfrm>
            <a:off x="4239452" y="4059503"/>
            <a:ext cx="2781828" cy="596684"/>
          </a:xfrm>
          <a:prstGeom prst="homePlat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t>Disadvantage</a:t>
            </a:r>
            <a:endParaRPr lang="en-GB" sz="2400" b="1" dirty="0"/>
          </a:p>
        </p:txBody>
      </p:sp>
      <p:sp>
        <p:nvSpPr>
          <p:cNvPr id="7" name="Pentagon 6"/>
          <p:cNvSpPr/>
          <p:nvPr/>
        </p:nvSpPr>
        <p:spPr>
          <a:xfrm flipH="1">
            <a:off x="1429810" y="3590873"/>
            <a:ext cx="2781828" cy="596684"/>
          </a:xfrm>
          <a:prstGeom prst="homePlate">
            <a:avLst/>
          </a:prstGeom>
          <a:solidFill>
            <a:srgbClr val="B4D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2400" b="1" dirty="0" smtClean="0"/>
              <a:t>Advantage</a:t>
            </a:r>
            <a:endParaRPr lang="en-GB" sz="2400" b="1" dirty="0"/>
          </a:p>
        </p:txBody>
      </p:sp>
      <p:sp>
        <p:nvSpPr>
          <p:cNvPr id="8" name="Content Placeholder 2"/>
          <p:cNvSpPr txBox="1"/>
          <p:nvPr/>
        </p:nvSpPr>
        <p:spPr>
          <a:xfrm>
            <a:off x="771295" y="4446830"/>
            <a:ext cx="3286800" cy="19425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dirty="0" smtClean="0">
                <a:solidFill>
                  <a:srgbClr val="9CCB45"/>
                </a:solidFill>
              </a:rPr>
              <a:t>They </a:t>
            </a:r>
            <a:r>
              <a:rPr lang="en-ZA" dirty="0">
                <a:solidFill>
                  <a:srgbClr val="9CCB45"/>
                </a:solidFill>
              </a:rPr>
              <a:t>can be completed online and submitted immediately.</a:t>
            </a:r>
          </a:p>
        </p:txBody>
      </p:sp>
      <p:cxnSp>
        <p:nvCxnSpPr>
          <p:cNvPr id="9" name="Straight Connector 8"/>
          <p:cNvCxnSpPr/>
          <p:nvPr/>
        </p:nvCxnSpPr>
        <p:spPr>
          <a:xfrm>
            <a:off x="4211638" y="3417570"/>
            <a:ext cx="0" cy="2788920"/>
          </a:xfrm>
          <a:prstGeom prst="line">
            <a:avLst/>
          </a:prstGeom>
          <a:ln w="952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p:nvPr/>
        </p:nvSpPr>
        <p:spPr>
          <a:xfrm>
            <a:off x="4239452" y="4909979"/>
            <a:ext cx="3288154" cy="1948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dirty="0" smtClean="0">
                <a:solidFill>
                  <a:srgbClr val="0D9293"/>
                </a:solidFill>
              </a:rPr>
              <a:t>Participants </a:t>
            </a:r>
            <a:r>
              <a:rPr lang="en-ZA" dirty="0">
                <a:solidFill>
                  <a:srgbClr val="0D9293"/>
                </a:solidFill>
              </a:rPr>
              <a:t>are sometimes not truthful.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anim calcmode="lin" valueType="num">
                                      <p:cBhvr>
                                        <p:cTn id="25" dur="500" fill="hold"/>
                                        <p:tgtEl>
                                          <p:spTgt spid="8"/>
                                        </p:tgtEl>
                                        <p:attrNameLst>
                                          <p:attrName>ppt_x</p:attrName>
                                        </p:attrNameLst>
                                      </p:cBhvr>
                                      <p:tavLst>
                                        <p:tav tm="0">
                                          <p:val>
                                            <p:strVal val="#ppt_x"/>
                                          </p:val>
                                        </p:tav>
                                        <p:tav tm="100000">
                                          <p:val>
                                            <p:strVal val="#ppt_x"/>
                                          </p:val>
                                        </p:tav>
                                      </p:tavLst>
                                    </p:anim>
                                    <p:anim calcmode="lin" valueType="num">
                                      <p:cBhvr>
                                        <p:cTn id="26"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900" decel="100000" fill="hold"/>
                                        <p:tgtEl>
                                          <p:spTgt spid="6"/>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Types of questions</a:t>
            </a:r>
          </a:p>
        </p:txBody>
      </p:sp>
      <p:sp>
        <p:nvSpPr>
          <p:cNvPr id="4" name="Text Placeholder 3"/>
          <p:cNvSpPr>
            <a:spLocks noGrp="1"/>
          </p:cNvSpPr>
          <p:nvPr>
            <p:ph type="body" sz="quarter" idx="10"/>
          </p:nvPr>
        </p:nvSpPr>
        <p:spPr/>
        <p:txBody>
          <a:bodyPr/>
          <a:lstStyle/>
          <a:p>
            <a:r>
              <a:rPr lang="en-ZA" dirty="0" smtClean="0"/>
              <a:t>Unit 15.2</a:t>
            </a:r>
            <a:endParaRPr lang="en-ZA" dirty="0"/>
          </a:p>
        </p:txBody>
      </p:sp>
      <p:sp>
        <p:nvSpPr>
          <p:cNvPr id="6" name="Content Placeholder 2"/>
          <p:cNvSpPr txBox="1"/>
          <p:nvPr/>
        </p:nvSpPr>
        <p:spPr>
          <a:xfrm>
            <a:off x="744766" y="2308300"/>
            <a:ext cx="3205222"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800" b="1" dirty="0" smtClean="0">
                <a:solidFill>
                  <a:srgbClr val="0D9293"/>
                </a:solidFill>
              </a:rPr>
              <a:t>Closed questions</a:t>
            </a:r>
            <a:endParaRPr lang="en-ZA" sz="2800" b="1" dirty="0">
              <a:solidFill>
                <a:srgbClr val="0D9293"/>
              </a:solidFill>
            </a:endParaRPr>
          </a:p>
        </p:txBody>
      </p:sp>
      <p:cxnSp>
        <p:nvCxnSpPr>
          <p:cNvPr id="7" name="Straight Connector 6"/>
          <p:cNvCxnSpPr/>
          <p:nvPr/>
        </p:nvCxnSpPr>
        <p:spPr>
          <a:xfrm>
            <a:off x="4195383" y="1695133"/>
            <a:ext cx="0" cy="373380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
        <p:nvSpPr>
          <p:cNvPr id="8" name="Content Placeholder 2"/>
          <p:cNvSpPr txBox="1"/>
          <p:nvPr/>
        </p:nvSpPr>
        <p:spPr>
          <a:xfrm>
            <a:off x="4798846" y="2296079"/>
            <a:ext cx="2572215" cy="43625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ZA" sz="2800" b="1" dirty="0" smtClean="0">
                <a:solidFill>
                  <a:srgbClr val="A4C83B"/>
                </a:solidFill>
              </a:rPr>
              <a:t>Open-ended questions</a:t>
            </a:r>
            <a:endParaRPr lang="en-ZA" sz="2800" b="1" dirty="0">
              <a:solidFill>
                <a:srgbClr val="A4C83B"/>
              </a:solidFill>
            </a:endParaRPr>
          </a:p>
        </p:txBody>
      </p:sp>
      <p:pic>
        <p:nvPicPr>
          <p:cNvPr id="24" name="Picture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3484" y="2127651"/>
            <a:ext cx="2883798" cy="3301282"/>
          </a:xfrm>
          <a:prstGeom prst="rect">
            <a:avLst/>
          </a:prstGeom>
        </p:spPr>
      </p:pic>
      <p:sp>
        <p:nvSpPr>
          <p:cNvPr id="25" name="Content Placeholder 2"/>
          <p:cNvSpPr txBox="1"/>
          <p:nvPr/>
        </p:nvSpPr>
        <p:spPr>
          <a:xfrm>
            <a:off x="943377" y="3538445"/>
            <a:ext cx="2808000" cy="131930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buNone/>
            </a:pPr>
            <a:r>
              <a:rPr lang="en-ZA" sz="2000" dirty="0" smtClean="0"/>
              <a:t>These </a:t>
            </a:r>
            <a:r>
              <a:rPr lang="en-ZA" sz="2000" dirty="0"/>
              <a:t>are questions that a participant must choose from a list of options.</a:t>
            </a:r>
          </a:p>
        </p:txBody>
      </p:sp>
      <p:sp>
        <p:nvSpPr>
          <p:cNvPr id="26" name="Content Placeholder 2"/>
          <p:cNvSpPr txBox="1"/>
          <p:nvPr/>
        </p:nvSpPr>
        <p:spPr>
          <a:xfrm>
            <a:off x="4639390" y="3538445"/>
            <a:ext cx="2880000" cy="1364066"/>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1" indent="0" algn="ctr">
              <a:buNone/>
            </a:pPr>
            <a:r>
              <a:rPr lang="en-ZA" sz="2000" dirty="0"/>
              <a:t>Questions that can be answered by the </a:t>
            </a:r>
            <a:r>
              <a:rPr lang="en-ZA" sz="2000" dirty="0" smtClean="0"/>
              <a:t>participant </a:t>
            </a:r>
            <a:r>
              <a:rPr lang="en-ZA" sz="2000" dirty="0"/>
              <a:t>in their own words. </a:t>
            </a:r>
          </a:p>
        </p:txBody>
      </p:sp>
      <p:cxnSp>
        <p:nvCxnSpPr>
          <p:cNvPr id="29" name="Straight Connector 28"/>
          <p:cNvCxnSpPr/>
          <p:nvPr/>
        </p:nvCxnSpPr>
        <p:spPr>
          <a:xfrm>
            <a:off x="1877156" y="3274548"/>
            <a:ext cx="911767" cy="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cxnSp>
        <p:nvCxnSpPr>
          <p:cNvPr id="32" name="Straight Connector 31"/>
          <p:cNvCxnSpPr/>
          <p:nvPr/>
        </p:nvCxnSpPr>
        <p:spPr>
          <a:xfrm>
            <a:off x="5572856" y="3274548"/>
            <a:ext cx="911767" cy="0"/>
          </a:xfrm>
          <a:prstGeom prst="line">
            <a:avLst/>
          </a:prstGeom>
          <a:ln w="57150">
            <a:solidFill>
              <a:schemeClr val="bg1">
                <a:lumMod val="85000"/>
              </a:schemeClr>
            </a:solidFill>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left)">
                                      <p:cBhvr>
                                        <p:cTn id="16" dur="500"/>
                                        <p:tgtEl>
                                          <p:spTgt spid="29"/>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wipe(left)">
                                      <p:cBhvr>
                                        <p:cTn id="34" dur="500"/>
                                        <p:tgtEl>
                                          <p:spTgt spid="32"/>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25"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15.6 page 288</a:t>
            </a:r>
          </a:p>
        </p:txBody>
      </p:sp>
      <p:sp>
        <p:nvSpPr>
          <p:cNvPr id="9" name="Rectangle 8"/>
          <p:cNvSpPr/>
          <p:nvPr/>
        </p:nvSpPr>
        <p:spPr>
          <a:xfrm>
            <a:off x="863600" y="1501366"/>
            <a:ext cx="7198724" cy="182476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1443932" y="1743631"/>
            <a:ext cx="6038060" cy="13250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sz="2000" dirty="0"/>
              <a:t>You would like to find information about the heights of the 300 Level 2 students at your college. </a:t>
            </a:r>
            <a:endParaRPr lang="en-ZA" sz="2000" dirty="0" smtClean="0"/>
          </a:p>
          <a:p>
            <a:pPr marL="0" indent="0">
              <a:buNone/>
            </a:pPr>
            <a:r>
              <a:rPr lang="en-ZA" sz="2000" dirty="0" smtClean="0"/>
              <a:t>Develop </a:t>
            </a:r>
            <a:r>
              <a:rPr lang="en-ZA" sz="2000" dirty="0"/>
              <a:t>an instrument that you can use to collect the information. </a:t>
            </a:r>
            <a:endParaRPr lang="en-ZA" altLang="en-US" sz="2000" dirty="0">
              <a:sym typeface="+mn-ea"/>
            </a:endParaRPr>
          </a:p>
        </p:txBody>
      </p:sp>
      <p:sp>
        <p:nvSpPr>
          <p:cNvPr id="12" name="Rectangle 11"/>
          <p:cNvSpPr/>
          <p:nvPr/>
        </p:nvSpPr>
        <p:spPr>
          <a:xfrm>
            <a:off x="352501" y="1592643"/>
            <a:ext cx="1029149" cy="955774"/>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537449" y="1734294"/>
            <a:ext cx="659253" cy="681986"/>
          </a:xfrm>
          <a:prstGeom prst="rect">
            <a:avLst/>
          </a:prstGeom>
        </p:spPr>
      </p:pic>
      <p:sp>
        <p:nvSpPr>
          <p:cNvPr id="21" name="Text Placeholder 3"/>
          <p:cNvSpPr>
            <a:spLocks noGrp="1"/>
          </p:cNvSpPr>
          <p:nvPr>
            <p:ph type="body" sz="quarter" idx="10"/>
          </p:nvPr>
        </p:nvSpPr>
        <p:spPr>
          <a:xfrm>
            <a:off x="399289" y="1097179"/>
            <a:ext cx="7905751" cy="301871"/>
          </a:xfrm>
        </p:spPr>
        <p:txBody>
          <a:bodyPr/>
          <a:lstStyle/>
          <a:p>
            <a:r>
              <a:rPr lang="en-ZA" dirty="0" smtClean="0"/>
              <a:t>Unit 15.2</a:t>
            </a:r>
            <a:endParaRPr lang="en-ZA"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Odule M15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19" y="1650388"/>
            <a:ext cx="6109305" cy="4320000"/>
          </a:xfrm>
          <a:prstGeom prst="rect">
            <a:avLst/>
          </a:prstGeom>
        </p:spPr>
      </p:pic>
      <p:sp>
        <p:nvSpPr>
          <p:cNvPr id="5" name="Rectangle 4"/>
          <p:cNvSpPr/>
          <p:nvPr/>
        </p:nvSpPr>
        <p:spPr>
          <a:xfrm>
            <a:off x="381001" y="1419613"/>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Example 15.6 page 288 </a:t>
            </a:r>
            <a:r>
              <a:rPr lang="en-ZA" sz="3200" dirty="0" smtClean="0"/>
              <a:t>continued ...</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15.2</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97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7"/>
                </p:tgtEl>
              </p:cMediaNode>
            </p:video>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15.7 page 289</a:t>
            </a:r>
          </a:p>
        </p:txBody>
      </p:sp>
      <p:sp>
        <p:nvSpPr>
          <p:cNvPr id="9" name="Rectangle 8"/>
          <p:cNvSpPr/>
          <p:nvPr/>
        </p:nvSpPr>
        <p:spPr>
          <a:xfrm>
            <a:off x="863600" y="1501366"/>
            <a:ext cx="7198724" cy="427078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1443932" y="1743631"/>
            <a:ext cx="6038060" cy="13250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arenR"/>
            </a:pPr>
            <a:r>
              <a:rPr lang="en-ZA" sz="2000" dirty="0"/>
              <a:t>Which instrument would be appropriate for collecting data for each of the following cases? Give a reason for your choice.</a:t>
            </a:r>
          </a:p>
          <a:p>
            <a:pPr marL="971550" lvl="1" indent="-514350">
              <a:buFont typeface="+mj-lt"/>
              <a:buAutoNum type="romanLcPeriod"/>
            </a:pPr>
            <a:r>
              <a:rPr lang="en-ZA" sz="2000" dirty="0"/>
              <a:t>The weight of all the 300 Level 2 students at a college</a:t>
            </a:r>
          </a:p>
          <a:p>
            <a:pPr marL="971550" lvl="1" indent="-514350">
              <a:buFont typeface="+mj-lt"/>
              <a:buAutoNum type="romanLcPeriod"/>
            </a:pPr>
            <a:r>
              <a:rPr lang="en-ZA" sz="2000" dirty="0"/>
              <a:t>The colours of cars that are parked in the college parking area</a:t>
            </a:r>
          </a:p>
          <a:p>
            <a:pPr marL="971550" lvl="1" indent="-514350">
              <a:buFont typeface="+mj-lt"/>
              <a:buAutoNum type="romanLcPeriod"/>
            </a:pPr>
            <a:r>
              <a:rPr lang="en-ZA" sz="2000" dirty="0"/>
              <a:t>The opinions of all the students in your group about a proposed building development in a local area.</a:t>
            </a:r>
          </a:p>
          <a:p>
            <a:pPr marL="457200" indent="-457200">
              <a:buFont typeface="+mj-lt"/>
              <a:buAutoNum type="alphaLcParenR"/>
            </a:pPr>
            <a:r>
              <a:rPr lang="en-ZA" sz="2000" dirty="0"/>
              <a:t>Develop an interview question that you could use to collect data for a) iii) above.</a:t>
            </a:r>
            <a:endParaRPr lang="en-ZA" altLang="en-US" sz="2000" dirty="0">
              <a:sym typeface="+mn-ea"/>
            </a:endParaRPr>
          </a:p>
        </p:txBody>
      </p:sp>
      <p:sp>
        <p:nvSpPr>
          <p:cNvPr id="12" name="Rectangle 11"/>
          <p:cNvSpPr/>
          <p:nvPr/>
        </p:nvSpPr>
        <p:spPr>
          <a:xfrm>
            <a:off x="352501" y="1592643"/>
            <a:ext cx="1029149" cy="955774"/>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537449" y="1734294"/>
            <a:ext cx="659253" cy="681986"/>
          </a:xfrm>
          <a:prstGeom prst="rect">
            <a:avLst/>
          </a:prstGeom>
        </p:spPr>
      </p:pic>
      <p:sp>
        <p:nvSpPr>
          <p:cNvPr id="21" name="Text Placeholder 3"/>
          <p:cNvSpPr>
            <a:spLocks noGrp="1"/>
          </p:cNvSpPr>
          <p:nvPr>
            <p:ph type="body" sz="quarter" idx="10"/>
          </p:nvPr>
        </p:nvSpPr>
        <p:spPr>
          <a:xfrm>
            <a:off x="399289" y="1097179"/>
            <a:ext cx="7905751" cy="301871"/>
          </a:xfrm>
        </p:spPr>
        <p:txBody>
          <a:bodyPr/>
          <a:lstStyle/>
          <a:p>
            <a:r>
              <a:rPr lang="en-ZA" dirty="0" smtClean="0"/>
              <a:t>Unit 15.2</a:t>
            </a:r>
            <a:endParaRPr lang="en-ZA"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15.7 page 289 </a:t>
            </a:r>
            <a:r>
              <a:rPr lang="en-ZA" sz="3200" dirty="0"/>
              <a:t>continued ...</a:t>
            </a:r>
          </a:p>
        </p:txBody>
      </p:sp>
      <p:sp>
        <p:nvSpPr>
          <p:cNvPr id="7" name="Text Placeholder 3"/>
          <p:cNvSpPr>
            <a:spLocks noGrp="1"/>
          </p:cNvSpPr>
          <p:nvPr>
            <p:ph type="body" sz="quarter" idx="10"/>
          </p:nvPr>
        </p:nvSpPr>
        <p:spPr>
          <a:xfrm>
            <a:off x="399289" y="1097179"/>
            <a:ext cx="7905751" cy="301871"/>
          </a:xfrm>
        </p:spPr>
        <p:txBody>
          <a:bodyPr/>
          <a:lstStyle/>
          <a:p>
            <a:r>
              <a:rPr lang="en-ZA" dirty="0" smtClean="0"/>
              <a:t>Unit 15.2</a:t>
            </a:r>
            <a:endParaRPr lang="en-ZA" dirty="0"/>
          </a:p>
        </p:txBody>
      </p:sp>
      <p:sp>
        <p:nvSpPr>
          <p:cNvPr id="8" name="Rectangle 7"/>
          <p:cNvSpPr/>
          <p:nvPr/>
        </p:nvSpPr>
        <p:spPr>
          <a:xfrm>
            <a:off x="863600" y="1497012"/>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a:grpSpLocks noChangeAspect="1"/>
          </p:cNvGrpSpPr>
          <p:nvPr/>
        </p:nvGrpSpPr>
        <p:grpSpPr>
          <a:xfrm>
            <a:off x="348042" y="1586462"/>
            <a:ext cx="1031115" cy="957600"/>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1523054" y="1753952"/>
            <a:ext cx="6287446" cy="3476625"/>
          </a:xfrm>
          <a:prstGeom prst="rect">
            <a:avLst/>
          </a:prstGeom>
          <a:noFill/>
        </p:spPr>
        <p:txBody>
          <a:bodyPr wrap="square" rtlCol="0">
            <a:spAutoFit/>
          </a:bodyPr>
          <a:lstStyle/>
          <a:p>
            <a:pPr marL="536575" lvl="1" indent="-514350">
              <a:buFont typeface="+mj-lt"/>
              <a:buAutoNum type="romanLcPeriod"/>
            </a:pPr>
            <a:r>
              <a:rPr lang="en-ZA" sz="2000" dirty="0"/>
              <a:t>Questionnaire. The number of Level 2 students is large. </a:t>
            </a:r>
            <a:endParaRPr lang="en-ZA" sz="2000" dirty="0" smtClean="0"/>
          </a:p>
          <a:p>
            <a:pPr marL="536575" lvl="1" indent="-514350">
              <a:buFont typeface="+mj-lt"/>
              <a:buAutoNum type="romanLcPeriod"/>
            </a:pPr>
            <a:endParaRPr lang="en-ZA" sz="2000" dirty="0"/>
          </a:p>
          <a:p>
            <a:pPr marL="536575" lvl="1" indent="-514350">
              <a:buFont typeface="+mj-lt"/>
              <a:buAutoNum type="romanLcPeriod"/>
            </a:pPr>
            <a:r>
              <a:rPr lang="en-ZA" sz="2000" dirty="0"/>
              <a:t>Observation. There is no need to talk to anyone. You just count the cars for each colour</a:t>
            </a:r>
            <a:r>
              <a:rPr lang="en-ZA" sz="2000" dirty="0" smtClean="0"/>
              <a:t>.</a:t>
            </a:r>
          </a:p>
          <a:p>
            <a:pPr marL="536575" lvl="1" indent="-514350">
              <a:buFont typeface="+mj-lt"/>
              <a:buAutoNum type="romanLcPeriod"/>
            </a:pPr>
            <a:endParaRPr lang="en-ZA" sz="2000" dirty="0"/>
          </a:p>
          <a:p>
            <a:pPr marL="536575" lvl="1" indent="-514350">
              <a:buFont typeface="+mj-lt"/>
              <a:buAutoNum type="romanLcPeriod"/>
            </a:pPr>
            <a:r>
              <a:rPr lang="en-ZA" sz="2000" dirty="0"/>
              <a:t>Interview or questionnaire. There are probably fewer than 25 in the group of students, so the answers can be called out and written down immediately. The students could also be given a questionnaire to answer.</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1979111"/>
            <a:ext cx="3096186" cy="365845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2" end="2"/>
                                            </p:txEl>
                                          </p:spTgt>
                                        </p:tgtEl>
                                        <p:attrNameLst>
                                          <p:attrName>style.visibility</p:attrName>
                                        </p:attrNameLst>
                                      </p:cBhvr>
                                      <p:to>
                                        <p:strVal val="visible"/>
                                      </p:to>
                                    </p:set>
                                    <p:animEffect transition="in" filter="fade">
                                      <p:cBhvr>
                                        <p:cTn id="28" dur="500"/>
                                        <p:tgtEl>
                                          <p:spTgt spid="1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4" end="4"/>
                                            </p:txEl>
                                          </p:spTgt>
                                        </p:tgtEl>
                                        <p:attrNameLst>
                                          <p:attrName>style.visibility</p:attrName>
                                        </p:attrNameLst>
                                      </p:cBhvr>
                                      <p:to>
                                        <p:strVal val="visible"/>
                                      </p:to>
                                    </p:set>
                                    <p:animEffect transition="in" filter="fade">
                                      <p:cBhvr>
                                        <p:cTn id="33"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15.7 page 289</a:t>
            </a:r>
            <a:r>
              <a:rPr lang="en-ZA" sz="3200" dirty="0"/>
              <a:t> continued ...</a:t>
            </a:r>
          </a:p>
        </p:txBody>
      </p:sp>
      <p:sp>
        <p:nvSpPr>
          <p:cNvPr id="7" name="Text Placeholder 3"/>
          <p:cNvSpPr>
            <a:spLocks noGrp="1"/>
          </p:cNvSpPr>
          <p:nvPr>
            <p:ph type="body" sz="quarter" idx="10"/>
          </p:nvPr>
        </p:nvSpPr>
        <p:spPr>
          <a:xfrm>
            <a:off x="399289" y="1097179"/>
            <a:ext cx="7905751" cy="301871"/>
          </a:xfrm>
        </p:spPr>
        <p:txBody>
          <a:bodyPr/>
          <a:lstStyle/>
          <a:p>
            <a:r>
              <a:rPr lang="en-ZA" dirty="0" smtClean="0"/>
              <a:t>Unit 15.2</a:t>
            </a:r>
            <a:endParaRPr lang="en-ZA" dirty="0"/>
          </a:p>
        </p:txBody>
      </p:sp>
      <p:sp>
        <p:nvSpPr>
          <p:cNvPr id="8" name="Rectangle 7"/>
          <p:cNvSpPr/>
          <p:nvPr/>
        </p:nvSpPr>
        <p:spPr>
          <a:xfrm>
            <a:off x="863600" y="1497012"/>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a:grpSpLocks noChangeAspect="1"/>
          </p:cNvGrpSpPr>
          <p:nvPr/>
        </p:nvGrpSpPr>
        <p:grpSpPr>
          <a:xfrm>
            <a:off x="348042" y="1586462"/>
            <a:ext cx="1031115" cy="957600"/>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1523054" y="1753952"/>
            <a:ext cx="6287446" cy="3784600"/>
          </a:xfrm>
          <a:prstGeom prst="rect">
            <a:avLst/>
          </a:prstGeom>
          <a:noFill/>
        </p:spPr>
        <p:txBody>
          <a:bodyPr wrap="square" rtlCol="0">
            <a:spAutoFit/>
          </a:bodyPr>
          <a:lstStyle/>
          <a:p>
            <a:pPr marL="457200" indent="-457200">
              <a:buFont typeface="+mj-lt"/>
              <a:buAutoNum type="alphaLcParenR" startAt="2"/>
            </a:pPr>
            <a:r>
              <a:rPr lang="en-ZA" sz="2000" dirty="0" smtClean="0"/>
              <a:t>Here is an example of a questionnaire:</a:t>
            </a:r>
          </a:p>
          <a:p>
            <a:pPr marL="457200" indent="-457200">
              <a:buFont typeface="+mj-lt"/>
              <a:buAutoNum type="alphaLcParenR" startAt="2"/>
            </a:pPr>
            <a:endParaRPr lang="en-ZA" sz="2000" dirty="0"/>
          </a:p>
          <a:p>
            <a:pPr marL="914400" lvl="1" indent="-457200">
              <a:buFont typeface="+mj-lt"/>
              <a:buAutoNum type="arabicPeriod"/>
              <a:tabLst>
                <a:tab pos="1165225" algn="l"/>
              </a:tabLst>
            </a:pPr>
            <a:r>
              <a:rPr lang="en-ZA" sz="2000" dirty="0"/>
              <a:t>Are you aware of the proposed development on Smith Street opposite the college?</a:t>
            </a:r>
          </a:p>
          <a:p>
            <a:pPr marL="1170305" lvl="2" indent="-255905">
              <a:buFont typeface="Wingdings" panose="05000000000000000000" pitchFamily="2" charset="2"/>
              <a:buChar char="q"/>
              <a:tabLst>
                <a:tab pos="1165225" algn="l"/>
              </a:tabLst>
            </a:pPr>
            <a:r>
              <a:rPr lang="en-ZA" sz="2000" dirty="0"/>
              <a:t>Yes </a:t>
            </a:r>
          </a:p>
          <a:p>
            <a:pPr marL="1170305" lvl="2" indent="-255905">
              <a:buFont typeface="Wingdings" panose="05000000000000000000" pitchFamily="2" charset="2"/>
              <a:buChar char="q"/>
              <a:tabLst>
                <a:tab pos="1165225" algn="l"/>
              </a:tabLst>
            </a:pPr>
            <a:r>
              <a:rPr lang="en-ZA" sz="2000" dirty="0"/>
              <a:t>No </a:t>
            </a:r>
            <a:endParaRPr lang="en-ZA" sz="2000" dirty="0" smtClean="0"/>
          </a:p>
          <a:p>
            <a:pPr marL="1170305" lvl="2" indent="-255905">
              <a:buFont typeface="Wingdings" panose="05000000000000000000" pitchFamily="2" charset="2"/>
              <a:buChar char="q"/>
              <a:tabLst>
                <a:tab pos="1165225" algn="l"/>
              </a:tabLst>
            </a:pPr>
            <a:endParaRPr lang="en-ZA" sz="2000" dirty="0"/>
          </a:p>
          <a:p>
            <a:pPr marL="914400" lvl="1" indent="-457200">
              <a:buFont typeface="+mj-lt"/>
              <a:buAutoNum type="arabicPeriod"/>
              <a:tabLst>
                <a:tab pos="1165225" algn="l"/>
              </a:tabLst>
            </a:pPr>
            <a:r>
              <a:rPr lang="en-ZA" sz="2000" dirty="0"/>
              <a:t>If your answer is yes, what is your opinion on the proposed building development?</a:t>
            </a:r>
          </a:p>
          <a:p>
            <a:pPr marL="1170305" lvl="2" indent="-255905">
              <a:buFont typeface="Wingdings" panose="05000000000000000000" pitchFamily="2" charset="2"/>
              <a:buChar char="q"/>
              <a:tabLst>
                <a:tab pos="1165225" algn="l"/>
              </a:tabLst>
            </a:pPr>
            <a:r>
              <a:rPr lang="en-ZA" sz="2000" dirty="0"/>
              <a:t>I do not have an opinion on the development</a:t>
            </a:r>
            <a:r>
              <a:rPr lang="en-ZA" sz="2000" dirty="0" smtClean="0"/>
              <a:t>.</a:t>
            </a:r>
          </a:p>
          <a:p>
            <a:pPr marL="1170305" lvl="2" indent="-255905">
              <a:buFont typeface="Wingdings" panose="05000000000000000000" pitchFamily="2" charset="2"/>
              <a:buChar char="q"/>
              <a:tabLst>
                <a:tab pos="1165225" algn="l"/>
              </a:tabLst>
            </a:pPr>
            <a:r>
              <a:rPr lang="en-ZA" sz="2000" dirty="0" smtClean="0"/>
              <a:t>I </a:t>
            </a:r>
            <a:r>
              <a:rPr lang="en-ZA" sz="2000" dirty="0"/>
              <a:t>think it is a good development. </a:t>
            </a:r>
          </a:p>
          <a:p>
            <a:pPr marL="1170305" lvl="2" indent="-255905">
              <a:buFont typeface="Wingdings" panose="05000000000000000000" pitchFamily="2" charset="2"/>
              <a:buChar char="q"/>
              <a:tabLst>
                <a:tab pos="1165225" algn="l"/>
              </a:tabLst>
            </a:pPr>
            <a:r>
              <a:rPr lang="en-ZA" sz="2000" dirty="0"/>
              <a:t>I am opposed to the development.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xEl>
                                              <p:pRg st="3" end="3"/>
                                            </p:txEl>
                                          </p:spTgt>
                                        </p:tgtEl>
                                        <p:attrNameLst>
                                          <p:attrName>style.visibility</p:attrName>
                                        </p:attrNameLst>
                                      </p:cBhvr>
                                      <p:to>
                                        <p:strVal val="visible"/>
                                      </p:to>
                                    </p:set>
                                    <p:animEffect transition="in" filter="fade">
                                      <p:cBhvr>
                                        <p:cTn id="17" dur="500"/>
                                        <p:tgtEl>
                                          <p:spTgt spid="1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xEl>
                                              <p:pRg st="4" end="4"/>
                                            </p:txEl>
                                          </p:spTgt>
                                        </p:tgtEl>
                                        <p:attrNameLst>
                                          <p:attrName>style.visibility</p:attrName>
                                        </p:attrNameLst>
                                      </p:cBhvr>
                                      <p:to>
                                        <p:strVal val="visible"/>
                                      </p:to>
                                    </p:set>
                                    <p:animEffect transition="in" filter="fade">
                                      <p:cBhvr>
                                        <p:cTn id="22" dur="500"/>
                                        <p:tgtEl>
                                          <p:spTgt spid="1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animEffect transition="in" filter="fade">
                                      <p:cBhvr>
                                        <p:cTn id="27" dur="500"/>
                                        <p:tgtEl>
                                          <p:spTgt spid="1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xEl>
                                              <p:pRg st="7" end="7"/>
                                            </p:txEl>
                                          </p:spTgt>
                                        </p:tgtEl>
                                        <p:attrNameLst>
                                          <p:attrName>style.visibility</p:attrName>
                                        </p:attrNameLst>
                                      </p:cBhvr>
                                      <p:to>
                                        <p:strVal val="visible"/>
                                      </p:to>
                                    </p:set>
                                    <p:animEffect transition="in" filter="fade">
                                      <p:cBhvr>
                                        <p:cTn id="32" dur="500"/>
                                        <p:tgtEl>
                                          <p:spTgt spid="1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8" end="8"/>
                                            </p:txEl>
                                          </p:spTgt>
                                        </p:tgtEl>
                                        <p:attrNameLst>
                                          <p:attrName>style.visibility</p:attrName>
                                        </p:attrNameLst>
                                      </p:cBhvr>
                                      <p:to>
                                        <p:strVal val="visible"/>
                                      </p:to>
                                    </p:set>
                                    <p:animEffect transition="in" filter="fade">
                                      <p:cBhvr>
                                        <p:cTn id="37" dur="500"/>
                                        <p:tgtEl>
                                          <p:spTgt spid="1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xEl>
                                              <p:pRg st="9" end="9"/>
                                            </p:txEl>
                                          </p:spTgt>
                                        </p:tgtEl>
                                        <p:attrNameLst>
                                          <p:attrName>style.visibility</p:attrName>
                                        </p:attrNameLst>
                                      </p:cBhvr>
                                      <p:to>
                                        <p:strVal val="visible"/>
                                      </p:to>
                                    </p:set>
                                    <p:animEffect transition="in" filter="fade">
                                      <p:cBhvr>
                                        <p:cTn id="42"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Unit 15.2</a:t>
            </a:r>
            <a:endParaRPr lang="en-ZA" dirty="0"/>
          </a:p>
        </p:txBody>
      </p:sp>
      <p:sp>
        <p:nvSpPr>
          <p:cNvPr id="3" name="Content Placeholder 2"/>
          <p:cNvSpPr>
            <a:spLocks noGrp="1"/>
          </p:cNvSpPr>
          <p:nvPr>
            <p:ph sz="quarter" idx="10"/>
          </p:nvPr>
        </p:nvSpPr>
        <p:spPr/>
        <p:txBody>
          <a:bodyPr/>
          <a:lstStyle/>
          <a:p>
            <a:r>
              <a:rPr lang="en-ZA" dirty="0" smtClean="0"/>
              <a:t>Exercise 15.2</a:t>
            </a:r>
            <a:endParaRPr lang="en-ZA" dirty="0"/>
          </a:p>
        </p:txBody>
      </p:sp>
      <p:sp>
        <p:nvSpPr>
          <p:cNvPr id="4" name="Text Placeholder 3"/>
          <p:cNvSpPr>
            <a:spLocks noGrp="1"/>
          </p:cNvSpPr>
          <p:nvPr>
            <p:ph type="body" idx="11"/>
          </p:nvPr>
        </p:nvSpPr>
        <p:spPr/>
        <p:txBody>
          <a:bodyPr>
            <a:normAutofit/>
          </a:bodyPr>
          <a:lstStyle/>
          <a:p>
            <a:r>
              <a:rPr lang="en-ZA" altLang="en-US" sz="2000" dirty="0"/>
              <a:t>Complete </a:t>
            </a:r>
            <a:r>
              <a:rPr lang="en-ZA" altLang="en-US" sz="2000" b="1" dirty="0"/>
              <a:t>Exercise </a:t>
            </a:r>
            <a:r>
              <a:rPr lang="en-ZA" altLang="en-US" sz="2000" b="1" dirty="0" smtClean="0"/>
              <a:t>15.2 </a:t>
            </a:r>
            <a:r>
              <a:rPr lang="en-ZA" altLang="en-US" sz="2000" dirty="0"/>
              <a:t>on </a:t>
            </a:r>
            <a:r>
              <a:rPr lang="en-ZA" altLang="en-US" sz="2000" b="1" dirty="0"/>
              <a:t>page </a:t>
            </a:r>
            <a:r>
              <a:rPr lang="en-ZA" altLang="en-US" sz="2000" b="1" dirty="0" smtClean="0"/>
              <a:t>290 </a:t>
            </a:r>
            <a:r>
              <a:rPr lang="en-ZA" altLang="en-US" sz="2000" dirty="0" smtClean="0"/>
              <a:t>of </a:t>
            </a:r>
            <a:r>
              <a:rPr lang="en-ZA" altLang="en-US" sz="2000" dirty="0"/>
              <a:t>your Student’s Book</a:t>
            </a:r>
          </a:p>
          <a:p>
            <a:endParaRPr lang="en-GB"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Organising data</a:t>
            </a:r>
          </a:p>
        </p:txBody>
      </p:sp>
      <p:sp>
        <p:nvSpPr>
          <p:cNvPr id="3" name="Content Placeholder 2"/>
          <p:cNvSpPr>
            <a:spLocks noGrp="1"/>
          </p:cNvSpPr>
          <p:nvPr>
            <p:ph idx="1"/>
          </p:nvPr>
        </p:nvSpPr>
        <p:spPr/>
        <p:txBody>
          <a:bodyPr/>
          <a:lstStyle/>
          <a:p>
            <a:r>
              <a:rPr lang="en-ZA" dirty="0"/>
              <a:t>Once data has been collected, the next step is to classify it</a:t>
            </a:r>
            <a:r>
              <a:rPr lang="en-ZA" dirty="0" smtClean="0"/>
              <a:t>.</a:t>
            </a:r>
            <a:endParaRPr lang="en-ZA" dirty="0"/>
          </a:p>
          <a:p>
            <a:r>
              <a:rPr lang="en-ZA" dirty="0"/>
              <a:t>Identify if the data is:</a:t>
            </a:r>
          </a:p>
          <a:p>
            <a:pPr lvl="1"/>
            <a:r>
              <a:rPr lang="en-ZA" sz="2000" dirty="0"/>
              <a:t>numerical data that is discrete </a:t>
            </a:r>
          </a:p>
          <a:p>
            <a:pPr lvl="1"/>
            <a:r>
              <a:rPr lang="en-ZA" sz="2000" dirty="0"/>
              <a:t>numerical data that is continuous</a:t>
            </a:r>
            <a:r>
              <a:rPr lang="en-ZA" sz="2000" dirty="0" smtClean="0"/>
              <a:t> </a:t>
            </a:r>
          </a:p>
          <a:p>
            <a:pPr lvl="1"/>
            <a:r>
              <a:rPr lang="en-ZA" sz="2000" dirty="0"/>
              <a:t>categorical </a:t>
            </a:r>
            <a:r>
              <a:rPr lang="en-ZA" sz="2000" dirty="0" smtClean="0"/>
              <a:t>data</a:t>
            </a:r>
            <a:endParaRPr lang="en-ZA" sz="2000" dirty="0"/>
          </a:p>
          <a:p>
            <a:r>
              <a:rPr lang="en-ZA" dirty="0"/>
              <a:t>The next step is to organise the data. </a:t>
            </a:r>
          </a:p>
        </p:txBody>
      </p:sp>
      <p:sp>
        <p:nvSpPr>
          <p:cNvPr id="4" name="Text Placeholder 3"/>
          <p:cNvSpPr>
            <a:spLocks noGrp="1"/>
          </p:cNvSpPr>
          <p:nvPr>
            <p:ph type="body" sz="quarter" idx="10"/>
          </p:nvPr>
        </p:nvSpPr>
        <p:spPr/>
        <p:txBody>
          <a:bodyPr/>
          <a:lstStyle/>
          <a:p>
            <a:r>
              <a:rPr lang="en-ZA" dirty="0"/>
              <a:t>Unit </a:t>
            </a:r>
            <a:r>
              <a:rPr lang="en-ZA" dirty="0" smtClean="0"/>
              <a:t>15.3</a:t>
            </a:r>
            <a:endParaRPr lang="en-ZA" dirty="0"/>
          </a:p>
          <a:p>
            <a:endParaRPr lang="en-ZA"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Odule M15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03021" y="1620856"/>
            <a:ext cx="6109305" cy="4320000"/>
          </a:xfrm>
          <a:prstGeom prst="rect">
            <a:avLst/>
          </a:prstGeom>
        </p:spPr>
      </p:pic>
      <p:sp>
        <p:nvSpPr>
          <p:cNvPr id="5" name="Rectangle 4"/>
          <p:cNvSpPr/>
          <p:nvPr/>
        </p:nvSpPr>
        <p:spPr>
          <a:xfrm>
            <a:off x="131064" y="1390081"/>
            <a:ext cx="8058151" cy="47815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p:cNvSpPr>
            <a:spLocks noGrp="1"/>
          </p:cNvSpPr>
          <p:nvPr>
            <p:ph type="title"/>
          </p:nvPr>
        </p:nvSpPr>
        <p:spPr/>
        <p:txBody>
          <a:bodyPr/>
          <a:lstStyle/>
          <a:p>
            <a:r>
              <a:rPr lang="en-ZA" dirty="0" smtClean="0"/>
              <a:t>Organising data </a:t>
            </a:r>
            <a:r>
              <a:rPr lang="en-ZA" sz="3200" dirty="0" smtClean="0"/>
              <a:t>continued ...</a:t>
            </a:r>
            <a:r>
              <a:rPr lang="en-ZA" dirty="0"/>
              <a:t/>
            </a:r>
            <a:br>
              <a:rPr lang="en-ZA" dirty="0"/>
            </a:br>
            <a:r>
              <a:rPr lang="en-ZA" sz="1800" dirty="0">
                <a:solidFill>
                  <a:schemeClr val="bg1">
                    <a:lumMod val="65000"/>
                  </a:schemeClr>
                </a:solidFill>
              </a:rPr>
              <a:t>Unit </a:t>
            </a:r>
            <a:r>
              <a:rPr lang="en-ZA" sz="1800" dirty="0" smtClean="0">
                <a:solidFill>
                  <a:schemeClr val="bg1">
                    <a:lumMod val="65000"/>
                  </a:schemeClr>
                </a:solidFill>
              </a:rPr>
              <a:t>15.3</a:t>
            </a:r>
            <a:endParaRPr lang="en-GB" dirty="0">
              <a:solidFill>
                <a:schemeClr val="bg1">
                  <a:lumMod val="65000"/>
                </a:schemeClr>
              </a:solidFill>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2180" y="2058358"/>
            <a:ext cx="2970990" cy="35040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5975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14"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6"/>
                                        </p:tgtEl>
                                      </p:cBhvr>
                                    </p:cmd>
                                  </p:childTnLst>
                                </p:cTn>
                              </p:par>
                            </p:childTnLst>
                          </p:cTn>
                        </p:par>
                      </p:childTnLst>
                    </p:cTn>
                  </p:par>
                </p:childTnLst>
              </p:cTn>
              <p:nextCondLst>
                <p:cond evt="onClick" delay="0">
                  <p:tgtEl>
                    <p:spTgt spid="6"/>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latin typeface="+mn-lt"/>
              </a:rPr>
              <a:t>Overview</a:t>
            </a:r>
            <a:endParaRPr lang="en-GB" b="1" dirty="0">
              <a:latin typeface="+mn-lt"/>
            </a:endParaRPr>
          </a:p>
        </p:txBody>
      </p:sp>
      <p:sp>
        <p:nvSpPr>
          <p:cNvPr id="3" name="Content Placeholder 2"/>
          <p:cNvSpPr>
            <a:spLocks noGrp="1"/>
          </p:cNvSpPr>
          <p:nvPr>
            <p:ph idx="1"/>
          </p:nvPr>
        </p:nvSpPr>
        <p:spPr/>
        <p:txBody>
          <a:bodyPr/>
          <a:lstStyle/>
          <a:p>
            <a:pPr marL="0" indent="0">
              <a:buNone/>
            </a:pPr>
            <a:r>
              <a:rPr lang="en-ZA" sz="2800" dirty="0" smtClean="0"/>
              <a:t>15.1	Key </a:t>
            </a:r>
            <a:r>
              <a:rPr lang="en-ZA" sz="2800" dirty="0"/>
              <a:t>concepts in data handling</a:t>
            </a:r>
          </a:p>
          <a:p>
            <a:pPr marL="0" indent="0">
              <a:buNone/>
            </a:pPr>
            <a:r>
              <a:rPr lang="en-ZA" sz="2800" dirty="0" smtClean="0"/>
              <a:t>15.2	Data </a:t>
            </a:r>
            <a:r>
              <a:rPr lang="en-ZA" sz="2800" dirty="0"/>
              <a:t>collection tools</a:t>
            </a:r>
          </a:p>
          <a:p>
            <a:pPr marL="0" indent="0">
              <a:buNone/>
            </a:pPr>
            <a:r>
              <a:rPr lang="en-ZA" sz="2800" dirty="0" smtClean="0"/>
              <a:t>15.3	Organising </a:t>
            </a:r>
            <a:r>
              <a:rPr lang="en-ZA" sz="2800" dirty="0"/>
              <a:t>data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15.8 page </a:t>
            </a:r>
            <a:r>
              <a:rPr lang="en-ZA" dirty="0" smtClean="0"/>
              <a:t>291</a:t>
            </a:r>
            <a:endParaRPr lang="en-ZA" dirty="0"/>
          </a:p>
        </p:txBody>
      </p:sp>
      <p:sp>
        <p:nvSpPr>
          <p:cNvPr id="9" name="Rectangle 8"/>
          <p:cNvSpPr/>
          <p:nvPr/>
        </p:nvSpPr>
        <p:spPr>
          <a:xfrm>
            <a:off x="863600" y="1501366"/>
            <a:ext cx="7198724" cy="427078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1443932" y="1622346"/>
            <a:ext cx="6038060" cy="40285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arenR"/>
            </a:pPr>
            <a:r>
              <a:rPr lang="en-ZA" sz="2000" dirty="0"/>
              <a:t>A Mathematical Literacy test out of 10 was written by 30 students. The results of the test are as follows: </a:t>
            </a:r>
          </a:p>
          <a:p>
            <a:endParaRPr lang="en-ZA" sz="1000" dirty="0"/>
          </a:p>
          <a:p>
            <a:pPr marL="0" indent="0">
              <a:buNone/>
            </a:pPr>
            <a:r>
              <a:rPr lang="en-ZA" sz="2000" dirty="0"/>
              <a:t>        8      9      6      10     4      8      7      7      10     9   </a:t>
            </a:r>
          </a:p>
          <a:p>
            <a:pPr marL="0" indent="0">
              <a:buNone/>
            </a:pPr>
            <a:r>
              <a:rPr lang="en-ZA" sz="2000" dirty="0"/>
              <a:t>        5      6      7       8      6      7      7      4        5      8   </a:t>
            </a:r>
          </a:p>
          <a:p>
            <a:pPr marL="0" indent="0">
              <a:buNone/>
            </a:pPr>
            <a:r>
              <a:rPr lang="en-ZA" sz="2000" dirty="0"/>
              <a:t>        7      6      5       6       7     4      8      9        6      7 </a:t>
            </a:r>
          </a:p>
          <a:p>
            <a:endParaRPr lang="en-ZA" sz="1000" dirty="0"/>
          </a:p>
          <a:p>
            <a:pPr marL="914400" lvl="1" indent="-457200">
              <a:buFont typeface="+mj-lt"/>
              <a:buAutoNum type="romanLcPeriod"/>
            </a:pPr>
            <a:r>
              <a:rPr lang="en-ZA" sz="2000" dirty="0"/>
              <a:t>Classify the data as numerical or categorical.</a:t>
            </a:r>
          </a:p>
          <a:p>
            <a:pPr marL="914400" lvl="1" indent="-457200">
              <a:buFont typeface="+mj-lt"/>
              <a:buAutoNum type="romanLcPeriod"/>
            </a:pPr>
            <a:r>
              <a:rPr lang="en-ZA" sz="2000" dirty="0"/>
              <a:t>Organise the data into:</a:t>
            </a:r>
          </a:p>
          <a:p>
            <a:pPr marL="1200150" lvl="2" indent="-285750"/>
            <a:r>
              <a:rPr lang="en-ZA" dirty="0"/>
              <a:t>a tally table for the marks</a:t>
            </a:r>
          </a:p>
          <a:p>
            <a:pPr marL="1200150" lvl="2" indent="-285750"/>
            <a:r>
              <a:rPr lang="en-ZA" dirty="0"/>
              <a:t>a frequency table for the </a:t>
            </a:r>
            <a:r>
              <a:rPr lang="en-ZA" dirty="0" smtClean="0"/>
              <a:t>marks</a:t>
            </a:r>
            <a:endParaRPr lang="en-ZA" dirty="0"/>
          </a:p>
        </p:txBody>
      </p:sp>
      <p:sp>
        <p:nvSpPr>
          <p:cNvPr id="12" name="Rectangle 11"/>
          <p:cNvSpPr/>
          <p:nvPr/>
        </p:nvSpPr>
        <p:spPr>
          <a:xfrm>
            <a:off x="352501" y="1592643"/>
            <a:ext cx="1029149" cy="955774"/>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537449" y="1734294"/>
            <a:ext cx="659253" cy="681986"/>
          </a:xfrm>
          <a:prstGeom prst="rect">
            <a:avLst/>
          </a:prstGeom>
        </p:spPr>
      </p:pic>
      <p:sp>
        <p:nvSpPr>
          <p:cNvPr id="21" name="Text Placeholder 3"/>
          <p:cNvSpPr>
            <a:spLocks noGrp="1"/>
          </p:cNvSpPr>
          <p:nvPr>
            <p:ph type="body" sz="quarter" idx="10"/>
          </p:nvPr>
        </p:nvSpPr>
        <p:spPr>
          <a:xfrm>
            <a:off x="399289" y="1097179"/>
            <a:ext cx="7905751" cy="301871"/>
          </a:xfrm>
        </p:spPr>
        <p:txBody>
          <a:bodyPr/>
          <a:lstStyle/>
          <a:p>
            <a:r>
              <a:rPr lang="en-ZA" dirty="0" smtClean="0"/>
              <a:t>Unit 15.3</a:t>
            </a:r>
            <a:endParaRPr lang="en-ZA"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15.8 page 291</a:t>
            </a:r>
            <a:r>
              <a:rPr lang="en-ZA" sz="3200" dirty="0"/>
              <a:t> continued ...</a:t>
            </a:r>
          </a:p>
        </p:txBody>
      </p:sp>
      <p:sp>
        <p:nvSpPr>
          <p:cNvPr id="7" name="Text Placeholder 3"/>
          <p:cNvSpPr>
            <a:spLocks noGrp="1"/>
          </p:cNvSpPr>
          <p:nvPr>
            <p:ph type="body" sz="quarter" idx="10"/>
          </p:nvPr>
        </p:nvSpPr>
        <p:spPr>
          <a:xfrm>
            <a:off x="399289" y="1097179"/>
            <a:ext cx="7905751" cy="301871"/>
          </a:xfrm>
        </p:spPr>
        <p:txBody>
          <a:bodyPr/>
          <a:lstStyle/>
          <a:p>
            <a:r>
              <a:rPr lang="en-ZA" dirty="0" smtClean="0"/>
              <a:t>Unit 15.3</a:t>
            </a:r>
            <a:endParaRPr lang="en-ZA" dirty="0"/>
          </a:p>
        </p:txBody>
      </p:sp>
      <p:sp>
        <p:nvSpPr>
          <p:cNvPr id="8" name="Rectangle 7"/>
          <p:cNvSpPr/>
          <p:nvPr/>
        </p:nvSpPr>
        <p:spPr>
          <a:xfrm>
            <a:off x="863600" y="1497012"/>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a:grpSpLocks noChangeAspect="1"/>
          </p:cNvGrpSpPr>
          <p:nvPr/>
        </p:nvGrpSpPr>
        <p:grpSpPr>
          <a:xfrm>
            <a:off x="348042" y="1586462"/>
            <a:ext cx="1031115" cy="957600"/>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1523054" y="1753952"/>
            <a:ext cx="6287446" cy="1630045"/>
          </a:xfrm>
          <a:prstGeom prst="rect">
            <a:avLst/>
          </a:prstGeom>
          <a:noFill/>
        </p:spPr>
        <p:txBody>
          <a:bodyPr wrap="square" rtlCol="0">
            <a:spAutoFit/>
          </a:bodyPr>
          <a:lstStyle/>
          <a:p>
            <a:pPr marL="466725" lvl="1" indent="-457200">
              <a:buFont typeface="+mj-lt"/>
              <a:buAutoNum type="romanLcPeriod"/>
            </a:pPr>
            <a:r>
              <a:rPr lang="en-ZA" sz="2000" dirty="0" smtClean="0"/>
              <a:t>Numerical data</a:t>
            </a:r>
          </a:p>
          <a:p>
            <a:pPr marL="466725" lvl="1" indent="-457200">
              <a:buFont typeface="+mj-lt"/>
              <a:buAutoNum type="romanLcPeriod"/>
            </a:pPr>
            <a:r>
              <a:rPr lang="en-ZA" sz="2000" dirty="0" smtClean="0"/>
              <a:t>Discrete data</a:t>
            </a:r>
          </a:p>
          <a:p>
            <a:pPr marL="466725" lvl="1" indent="-457200">
              <a:buFont typeface="+mj-lt"/>
              <a:buAutoNum type="romanLcPeriod"/>
            </a:pPr>
            <a:r>
              <a:rPr lang="en-ZA" sz="2000" dirty="0" smtClean="0"/>
              <a:t>Tally </a:t>
            </a:r>
            <a:r>
              <a:rPr lang="en-ZA" sz="2000" dirty="0"/>
              <a:t>table for marks:</a:t>
            </a:r>
          </a:p>
          <a:p>
            <a:endParaRPr lang="en-ZA" altLang="en-US" sz="2000" b="1" dirty="0">
              <a:sym typeface="+mn-ea"/>
            </a:endParaRPr>
          </a:p>
          <a:p>
            <a:pPr marL="457200" indent="-457200">
              <a:buFont typeface="+mj-lt"/>
              <a:buAutoNum type="alphaLcParenR"/>
            </a:pPr>
            <a:endParaRPr lang="en-ZA" sz="2000" dirty="0" smtClean="0">
              <a:solidFill>
                <a:schemeClr val="bg1"/>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1979111"/>
            <a:ext cx="3096186" cy="3658455"/>
          </a:xfrm>
          <a:prstGeom prst="rect">
            <a:avLst/>
          </a:prstGeom>
          <a:noFill/>
          <a:ln>
            <a:noFill/>
          </a:ln>
        </p:spPr>
      </p:pic>
      <p:graphicFrame>
        <p:nvGraphicFramePr>
          <p:cNvPr id="17" name="Table 16"/>
          <p:cNvGraphicFramePr>
            <a:graphicFrameLocks noGrp="1"/>
          </p:cNvGraphicFramePr>
          <p:nvPr/>
        </p:nvGraphicFramePr>
        <p:xfrm>
          <a:off x="1861336" y="2806508"/>
          <a:ext cx="2805441" cy="2164206"/>
        </p:xfrm>
        <a:graphic>
          <a:graphicData uri="http://schemas.openxmlformats.org/drawingml/2006/table">
            <a:tbl>
              <a:tblPr firstRow="1" bandRow="1">
                <a:tableStyleId>{5C22544A-7EE6-4342-B048-85BDC9FD1C3A}</a:tableStyleId>
              </a:tblPr>
              <a:tblGrid>
                <a:gridCol w="935147"/>
                <a:gridCol w="935147"/>
                <a:gridCol w="935147"/>
              </a:tblGrid>
              <a:tr h="203260">
                <a:tc gridSpan="3">
                  <a:txBody>
                    <a:bodyPr/>
                    <a:lstStyle/>
                    <a:p>
                      <a:pPr algn="ctr"/>
                      <a:r>
                        <a:rPr lang="en-GB" sz="1600" b="1" i="0" u="none" strike="noStrike" kern="1200" baseline="0" dirty="0" smtClean="0">
                          <a:solidFill>
                            <a:schemeClr val="tx1"/>
                          </a:solidFill>
                          <a:latin typeface="+mn-lt"/>
                          <a:ea typeface="+mn-ea"/>
                          <a:cs typeface="+mn-cs"/>
                        </a:rPr>
                        <a:t>Tally table for marks: </a:t>
                      </a:r>
                      <a:endParaRPr lang="en-GB" sz="1200" b="1" dirty="0">
                        <a:solidFill>
                          <a:schemeClr val="tx1"/>
                        </a:solidFill>
                      </a:endParaRPr>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chemeClr val="bg1"/>
                    </a:solidFill>
                  </a:tcPr>
                </a:tc>
                <a:tc hMerge="1">
                  <a:txBody>
                    <a:bodyPr/>
                    <a:lstStyle/>
                    <a:p>
                      <a:endParaRPr lang="en-US"/>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61A6AF"/>
                    </a:solidFill>
                  </a:tcPr>
                </a:tc>
                <a:tc hMerge="1">
                  <a:txBody>
                    <a:bodyPr/>
                    <a:lstStyle/>
                    <a:p>
                      <a:endParaRPr lang="en-US"/>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61A6AF"/>
                    </a:solidFill>
                  </a:tcPr>
                </a:tc>
              </a:tr>
              <a:tr h="203260">
                <a:tc>
                  <a:txBody>
                    <a:bodyPr/>
                    <a:lstStyle/>
                    <a:p>
                      <a:r>
                        <a:rPr lang="en-ZA" sz="1200" dirty="0" smtClean="0"/>
                        <a:t>Mark </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61A6AF"/>
                    </a:solidFill>
                  </a:tcPr>
                </a:tc>
                <a:tc>
                  <a:txBody>
                    <a:bodyPr/>
                    <a:lstStyle/>
                    <a:p>
                      <a:r>
                        <a:rPr lang="en-ZA" sz="1200" dirty="0" smtClean="0"/>
                        <a:t>Tally marks</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61A6AF"/>
                    </a:solidFill>
                  </a:tcPr>
                </a:tc>
                <a:tc>
                  <a:txBody>
                    <a:bodyPr/>
                    <a:lstStyle/>
                    <a:p>
                      <a:r>
                        <a:rPr lang="en-ZA" sz="1200" dirty="0" smtClean="0"/>
                        <a:t>Total</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61A6AF"/>
                    </a:solidFill>
                  </a:tcPr>
                </a:tc>
              </a:tr>
              <a:tr h="206083">
                <a:tc>
                  <a:txBody>
                    <a:bodyPr/>
                    <a:lstStyle/>
                    <a:p>
                      <a:r>
                        <a:rPr lang="en-ZA" sz="1200" dirty="0" smtClean="0"/>
                        <a:t>4</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100" dirty="0" smtClean="0"/>
                        <a:t>|||</a:t>
                      </a:r>
                      <a:endParaRPr lang="en-GB" sz="11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200" dirty="0" smtClean="0"/>
                        <a:t>3</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r h="206083">
                <a:tc>
                  <a:txBody>
                    <a:bodyPr/>
                    <a:lstStyle/>
                    <a:p>
                      <a:r>
                        <a:rPr lang="en-ZA" sz="1200" dirty="0" smtClean="0"/>
                        <a:t>5</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100" dirty="0" smtClean="0"/>
                        <a:t>|||</a:t>
                      </a:r>
                      <a:endParaRPr lang="en-GB" sz="11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200" dirty="0" smtClean="0"/>
                        <a:t>3</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r h="206083">
                <a:tc>
                  <a:txBody>
                    <a:bodyPr/>
                    <a:lstStyle/>
                    <a:p>
                      <a:r>
                        <a:rPr lang="en-ZA" sz="1200" dirty="0" smtClean="0"/>
                        <a:t>6</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100" strike="sngStrike" dirty="0" smtClean="0"/>
                        <a:t>||||</a:t>
                      </a:r>
                      <a:r>
                        <a:rPr lang="en-ZA" sz="1100" strike="sngStrike" baseline="0" dirty="0" smtClean="0"/>
                        <a:t> </a:t>
                      </a:r>
                      <a:r>
                        <a:rPr lang="en-ZA" sz="1100" strike="noStrike" baseline="0" dirty="0" smtClean="0"/>
                        <a:t>|</a:t>
                      </a:r>
                      <a:endParaRPr lang="en-GB" sz="1100" strike="sngStrike"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200" dirty="0" smtClean="0"/>
                        <a:t>6</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r h="206083">
                <a:tc>
                  <a:txBody>
                    <a:bodyPr/>
                    <a:lstStyle/>
                    <a:p>
                      <a:r>
                        <a:rPr lang="en-ZA" sz="1200" dirty="0" smtClean="0"/>
                        <a:t>7</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ZA" sz="1100" strike="sngStrike" dirty="0" smtClean="0"/>
                        <a:t>||||</a:t>
                      </a:r>
                      <a:r>
                        <a:rPr lang="en-ZA" sz="1100" strike="sngStrike" baseline="0" dirty="0" smtClean="0"/>
                        <a:t> </a:t>
                      </a:r>
                      <a:r>
                        <a:rPr lang="en-ZA" sz="1100" strike="noStrike" baseline="0" dirty="0" smtClean="0"/>
                        <a:t>|</a:t>
                      </a:r>
                      <a:r>
                        <a:rPr lang="en-GB" sz="1100" strike="noStrike" baseline="0" dirty="0" smtClean="0"/>
                        <a:t>||</a:t>
                      </a:r>
                      <a:endParaRPr lang="en-GB" sz="1100" strike="sngStrike" dirty="0" smtClean="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200" dirty="0" smtClean="0"/>
                        <a:t>8</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r h="206083">
                <a:tc>
                  <a:txBody>
                    <a:bodyPr/>
                    <a:lstStyle/>
                    <a:p>
                      <a:r>
                        <a:rPr lang="en-ZA" sz="1200" dirty="0" smtClean="0"/>
                        <a:t>8</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ZA" sz="1100" strike="sngStrike" dirty="0" smtClean="0"/>
                        <a:t>||||</a:t>
                      </a:r>
                      <a:r>
                        <a:rPr lang="en-ZA" sz="1100" strike="sngStrike" baseline="0" dirty="0" smtClean="0"/>
                        <a:t> </a:t>
                      </a:r>
                      <a:endParaRPr lang="en-GB" sz="1100" strike="sngStrike" dirty="0" smtClean="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200" dirty="0" smtClean="0"/>
                        <a:t>5</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r h="206083">
                <a:tc>
                  <a:txBody>
                    <a:bodyPr/>
                    <a:lstStyle/>
                    <a:p>
                      <a:r>
                        <a:rPr lang="en-ZA" sz="1200" dirty="0" smtClean="0"/>
                        <a:t>9</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100" dirty="0" smtClean="0"/>
                        <a:t>|||</a:t>
                      </a:r>
                      <a:endParaRPr lang="en-GB" sz="11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200" dirty="0" smtClean="0"/>
                        <a:t>3</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r h="206083">
                <a:tc>
                  <a:txBody>
                    <a:bodyPr/>
                    <a:lstStyle/>
                    <a:p>
                      <a:r>
                        <a:rPr lang="en-ZA" sz="1200" dirty="0" smtClean="0"/>
                        <a:t>10</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100" dirty="0" smtClean="0"/>
                        <a:t>||</a:t>
                      </a:r>
                      <a:endParaRPr lang="en-GB" sz="11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200" dirty="0" smtClean="0"/>
                        <a:t>2</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bl>
          </a:graphicData>
        </a:graphic>
      </p:graphicFrame>
      <p:graphicFrame>
        <p:nvGraphicFramePr>
          <p:cNvPr id="18" name="Table 17"/>
          <p:cNvGraphicFramePr>
            <a:graphicFrameLocks noGrp="1"/>
          </p:cNvGraphicFramePr>
          <p:nvPr/>
        </p:nvGraphicFramePr>
        <p:xfrm>
          <a:off x="1861336" y="5065445"/>
          <a:ext cx="5403292" cy="883920"/>
        </p:xfrm>
        <a:graphic>
          <a:graphicData uri="http://schemas.openxmlformats.org/drawingml/2006/table">
            <a:tbl>
              <a:tblPr firstRow="1" bandRow="1">
                <a:tableStyleId>{5C22544A-7EE6-4342-B048-85BDC9FD1C3A}</a:tableStyleId>
              </a:tblPr>
              <a:tblGrid>
                <a:gridCol w="1159549"/>
                <a:gridCol w="606249"/>
                <a:gridCol w="606249"/>
                <a:gridCol w="606249"/>
                <a:gridCol w="606249"/>
                <a:gridCol w="606249"/>
                <a:gridCol w="606249"/>
                <a:gridCol w="606249"/>
              </a:tblGrid>
              <a:tr h="251564">
                <a:tc gridSpan="8">
                  <a:txBody>
                    <a:bodyPr/>
                    <a:lstStyle/>
                    <a:p>
                      <a:r>
                        <a:rPr lang="en-GB" sz="1600" b="1" i="0" u="none" strike="noStrike" kern="1200" baseline="0" dirty="0" smtClean="0">
                          <a:solidFill>
                            <a:schemeClr val="tx1"/>
                          </a:solidFill>
                          <a:latin typeface="+mn-lt"/>
                          <a:ea typeface="+mn-ea"/>
                          <a:cs typeface="+mn-cs"/>
                        </a:rPr>
                        <a:t>Frequency table for marks: </a:t>
                      </a:r>
                      <a:endParaRPr lang="en-GB" sz="1100" b="1"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51564">
                <a:tc>
                  <a:txBody>
                    <a:bodyPr/>
                    <a:lstStyle/>
                    <a:p>
                      <a:r>
                        <a:rPr lang="en-ZA" sz="1200" b="1" dirty="0" smtClean="0">
                          <a:solidFill>
                            <a:schemeClr val="bg1"/>
                          </a:solidFill>
                        </a:rPr>
                        <a:t>Mark</a:t>
                      </a:r>
                      <a:endParaRPr lang="en-GB" sz="1200" b="1" dirty="0">
                        <a:solidFill>
                          <a:schemeClr val="bg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r>
                        <a:rPr lang="en-ZA" sz="1200" b="0" dirty="0" smtClean="0">
                          <a:solidFill>
                            <a:schemeClr val="tx1"/>
                          </a:solidFill>
                        </a:rPr>
                        <a:t>4</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5</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6</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7</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8</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9</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10</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51564">
                <a:tc>
                  <a:txBody>
                    <a:bodyPr/>
                    <a:lstStyle/>
                    <a:p>
                      <a:r>
                        <a:rPr lang="en-ZA" sz="1200" b="1" dirty="0" smtClean="0">
                          <a:solidFill>
                            <a:schemeClr val="bg1"/>
                          </a:solidFill>
                        </a:rPr>
                        <a:t>Frequency</a:t>
                      </a:r>
                      <a:endParaRPr lang="en-GB" sz="1200" b="1" dirty="0">
                        <a:solidFill>
                          <a:schemeClr val="bg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r>
                        <a:rPr lang="en-ZA" sz="1200" b="0" dirty="0" smtClean="0">
                          <a:solidFill>
                            <a:schemeClr val="tx1"/>
                          </a:solidFill>
                        </a:rPr>
                        <a:t>3</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3</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6</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8</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5</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3</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r>
                        <a:rPr lang="en-ZA" sz="1200" b="0" dirty="0" smtClean="0">
                          <a:solidFill>
                            <a:schemeClr val="tx1"/>
                          </a:solidFill>
                        </a:rPr>
                        <a:t>2</a:t>
                      </a:r>
                      <a:endParaRPr lang="en-GB" sz="1200" b="0"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500"/>
                                        <p:tgtEl>
                                          <p:spTgt spid="1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xEl>
                                              <p:pRg st="2" end="2"/>
                                            </p:txEl>
                                          </p:spTgt>
                                        </p:tgtEl>
                                        <p:attrNameLst>
                                          <p:attrName>style.visibility</p:attrName>
                                        </p:attrNameLst>
                                      </p:cBhvr>
                                      <p:to>
                                        <p:strVal val="visible"/>
                                      </p:to>
                                    </p:set>
                                    <p:animEffect transition="in" filter="fade">
                                      <p:cBhvr>
                                        <p:cTn id="33" dur="500"/>
                                        <p:tgtEl>
                                          <p:spTgt spid="1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5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15.8 page </a:t>
            </a:r>
            <a:r>
              <a:rPr lang="en-ZA" dirty="0" smtClean="0"/>
              <a:t>291</a:t>
            </a:r>
            <a:r>
              <a:rPr lang="en-ZA" sz="3200" dirty="0" smtClean="0"/>
              <a:t> continued ...</a:t>
            </a:r>
          </a:p>
        </p:txBody>
      </p:sp>
      <p:sp>
        <p:nvSpPr>
          <p:cNvPr id="9" name="Rectangle 8"/>
          <p:cNvSpPr/>
          <p:nvPr/>
        </p:nvSpPr>
        <p:spPr>
          <a:xfrm>
            <a:off x="863600" y="1501366"/>
            <a:ext cx="7198724" cy="427078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1443990" y="1743710"/>
            <a:ext cx="6038215" cy="3741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lphaLcParenR" startAt="2"/>
            </a:pPr>
            <a:r>
              <a:rPr lang="en-ZA" sz="2000" dirty="0" smtClean="0"/>
              <a:t>The </a:t>
            </a:r>
            <a:r>
              <a:rPr lang="en-ZA" sz="2000" dirty="0"/>
              <a:t>weights (to the nearest kg) of 22 students in a class are:</a:t>
            </a:r>
          </a:p>
          <a:p>
            <a:endParaRPr lang="en-ZA" sz="2000" dirty="0"/>
          </a:p>
          <a:p>
            <a:pPr marL="457200" lvl="1" indent="0">
              <a:buNone/>
            </a:pPr>
            <a:r>
              <a:rPr lang="en-ZA" sz="1800" dirty="0">
                <a:latin typeface="+mn-ea"/>
              </a:rPr>
              <a:t>59      61      57      59      62      71      78      81   </a:t>
            </a:r>
          </a:p>
          <a:p>
            <a:pPr marL="457200" lvl="1" indent="0">
              <a:buNone/>
            </a:pPr>
            <a:r>
              <a:rPr lang="en-ZA" sz="1800" dirty="0">
                <a:latin typeface="+mn-ea"/>
              </a:rPr>
              <a:t>83      67      58      81      56      60      69   </a:t>
            </a:r>
          </a:p>
          <a:p>
            <a:pPr marL="457200" lvl="1" indent="0">
              <a:buNone/>
            </a:pPr>
            <a:r>
              <a:rPr lang="en-ZA" sz="1800" dirty="0">
                <a:latin typeface="+mn-ea"/>
              </a:rPr>
              <a:t>85      69      61      54      48      61 </a:t>
            </a:r>
          </a:p>
          <a:p>
            <a:pPr lvl="1"/>
            <a:endParaRPr lang="en-ZA" sz="2000" dirty="0">
              <a:latin typeface="+mn-ea"/>
            </a:endParaRPr>
          </a:p>
          <a:p>
            <a:pPr marL="914400" lvl="1" indent="-457200">
              <a:buFont typeface="+mj-lt"/>
              <a:buAutoNum type="romanLcPeriod"/>
            </a:pPr>
            <a:r>
              <a:rPr lang="en-ZA" sz="2000" dirty="0"/>
              <a:t>Tally the data using the intervals </a:t>
            </a:r>
          </a:p>
          <a:p>
            <a:pPr marL="457200" lvl="1" indent="0">
              <a:buFont typeface="+mj-lt"/>
              <a:buNone/>
            </a:pPr>
            <a:r>
              <a:rPr lang="en-ZA" sz="2000" dirty="0"/>
              <a:t>        40 – 49; 50 – 59; 60 – 69; 70 – 79; and 80 – 89.</a:t>
            </a:r>
          </a:p>
          <a:p>
            <a:pPr marL="914400" lvl="1" indent="-457200">
              <a:buFont typeface="+mj-lt"/>
              <a:buAutoNum type="romanLcPeriod" startAt="2"/>
            </a:pPr>
            <a:r>
              <a:rPr lang="en-ZA" sz="2000" dirty="0"/>
              <a:t>Draw up a frequency table for the data</a:t>
            </a:r>
            <a:r>
              <a:rPr lang="en-ZA" dirty="0"/>
              <a:t>.</a:t>
            </a:r>
            <a:endParaRPr lang="en-ZA" sz="2000" dirty="0"/>
          </a:p>
          <a:p>
            <a:endParaRPr lang="en-ZA" altLang="en-US" sz="2000" b="1" dirty="0">
              <a:sym typeface="+mn-ea"/>
            </a:endParaRPr>
          </a:p>
        </p:txBody>
      </p:sp>
      <p:sp>
        <p:nvSpPr>
          <p:cNvPr id="12" name="Rectangle 11"/>
          <p:cNvSpPr/>
          <p:nvPr/>
        </p:nvSpPr>
        <p:spPr>
          <a:xfrm>
            <a:off x="352501" y="1592643"/>
            <a:ext cx="1029149" cy="955774"/>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6" name="Picture 15"/>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537449" y="1734294"/>
            <a:ext cx="659253" cy="681986"/>
          </a:xfrm>
          <a:prstGeom prst="rect">
            <a:avLst/>
          </a:prstGeom>
        </p:spPr>
      </p:pic>
      <p:sp>
        <p:nvSpPr>
          <p:cNvPr id="21" name="Text Placeholder 3"/>
          <p:cNvSpPr>
            <a:spLocks noGrp="1"/>
          </p:cNvSpPr>
          <p:nvPr>
            <p:ph type="body" sz="quarter" idx="10"/>
          </p:nvPr>
        </p:nvSpPr>
        <p:spPr>
          <a:xfrm>
            <a:off x="399289" y="1097179"/>
            <a:ext cx="7905751" cy="301871"/>
          </a:xfrm>
        </p:spPr>
        <p:txBody>
          <a:bodyPr/>
          <a:lstStyle/>
          <a:p>
            <a:r>
              <a:rPr lang="en-ZA" dirty="0" smtClean="0"/>
              <a:t>Unit 15.3</a:t>
            </a:r>
            <a:endParaRPr lang="en-ZA"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15.8 page 291</a:t>
            </a:r>
            <a:r>
              <a:rPr lang="en-ZA" sz="3200" dirty="0"/>
              <a:t> continued ...</a:t>
            </a:r>
          </a:p>
        </p:txBody>
      </p:sp>
      <p:sp>
        <p:nvSpPr>
          <p:cNvPr id="7" name="Text Placeholder 3"/>
          <p:cNvSpPr>
            <a:spLocks noGrp="1"/>
          </p:cNvSpPr>
          <p:nvPr>
            <p:ph type="body" sz="quarter" idx="10"/>
          </p:nvPr>
        </p:nvSpPr>
        <p:spPr>
          <a:xfrm>
            <a:off x="399289" y="1097179"/>
            <a:ext cx="7905751" cy="301871"/>
          </a:xfrm>
        </p:spPr>
        <p:txBody>
          <a:bodyPr/>
          <a:lstStyle/>
          <a:p>
            <a:r>
              <a:rPr lang="en-ZA" dirty="0" smtClean="0"/>
              <a:t>Unit 15.3</a:t>
            </a:r>
            <a:endParaRPr lang="en-ZA" dirty="0"/>
          </a:p>
        </p:txBody>
      </p:sp>
      <p:sp>
        <p:nvSpPr>
          <p:cNvPr id="8" name="Rectangle 7"/>
          <p:cNvSpPr/>
          <p:nvPr/>
        </p:nvSpPr>
        <p:spPr>
          <a:xfrm>
            <a:off x="863600" y="1497012"/>
            <a:ext cx="7198724" cy="4560887"/>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10" name="Group 9"/>
          <p:cNvGrpSpPr>
            <a:grpSpLocks noChangeAspect="1"/>
          </p:cNvGrpSpPr>
          <p:nvPr/>
        </p:nvGrpSpPr>
        <p:grpSpPr>
          <a:xfrm>
            <a:off x="348042" y="1586462"/>
            <a:ext cx="1031115" cy="957600"/>
            <a:chOff x="352501" y="1521403"/>
            <a:chExt cx="1525437" cy="1416679"/>
          </a:xfrm>
        </p:grpSpPr>
        <p:sp>
          <p:nvSpPr>
            <p:cNvPr id="11" name="Rectangle 10"/>
            <p:cNvSpPr/>
            <p:nvPr/>
          </p:nvSpPr>
          <p:spPr>
            <a:xfrm>
              <a:off x="352501" y="1521403"/>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29168" t="24147" r="25014" b="34038"/>
            <a:stretch>
              <a:fillRect/>
            </a:stretch>
          </p:blipFill>
          <p:spPr>
            <a:xfrm>
              <a:off x="628221" y="1769188"/>
              <a:ext cx="975600" cy="975598"/>
            </a:xfrm>
            <a:prstGeom prst="rect">
              <a:avLst/>
            </a:prstGeom>
          </p:spPr>
        </p:pic>
      </p:grpSp>
      <p:sp>
        <p:nvSpPr>
          <p:cNvPr id="13" name="TextBox 12"/>
          <p:cNvSpPr txBox="1"/>
          <p:nvPr/>
        </p:nvSpPr>
        <p:spPr>
          <a:xfrm>
            <a:off x="1523054" y="1753952"/>
            <a:ext cx="6287446" cy="3599815"/>
          </a:xfrm>
          <a:prstGeom prst="rect">
            <a:avLst/>
          </a:prstGeom>
          <a:noFill/>
        </p:spPr>
        <p:txBody>
          <a:bodyPr wrap="square" rtlCol="0">
            <a:spAutoFit/>
          </a:bodyPr>
          <a:lstStyle/>
          <a:p>
            <a:pPr marL="457200" indent="-457200">
              <a:buFont typeface="+mj-lt"/>
              <a:buAutoNum type="alphaLcParenR"/>
            </a:pPr>
            <a:r>
              <a:rPr lang="en-ZA" sz="1400" dirty="0"/>
              <a:t> </a:t>
            </a:r>
            <a:endParaRPr lang="en-ZA" sz="1400" dirty="0">
              <a:solidFill>
                <a:schemeClr val="bg1"/>
              </a:solidFill>
            </a:endParaRPr>
          </a:p>
          <a:p>
            <a:pPr marL="857250" lvl="1" indent="-400050">
              <a:buFont typeface="+mj-lt"/>
              <a:buAutoNum type="romanLcPeriod"/>
            </a:pPr>
            <a:r>
              <a:rPr lang="en-ZA" dirty="0"/>
              <a:t>Tally  table:</a:t>
            </a:r>
          </a:p>
          <a:p>
            <a:pPr marL="857250" lvl="1" indent="-400050">
              <a:buFont typeface="+mj-lt"/>
              <a:buAutoNum type="romanLcPeriod"/>
            </a:pPr>
            <a:endParaRPr lang="en-ZA" dirty="0"/>
          </a:p>
          <a:p>
            <a:pPr marL="857250" lvl="1" indent="-400050">
              <a:buFont typeface="+mj-lt"/>
              <a:buAutoNum type="romanLcPeriod"/>
            </a:pPr>
            <a:endParaRPr lang="en-ZA" sz="1400" dirty="0"/>
          </a:p>
          <a:p>
            <a:pPr marL="857250" lvl="1" indent="-400050">
              <a:buFont typeface="+mj-lt"/>
              <a:buAutoNum type="romanLcPeriod"/>
            </a:pPr>
            <a:endParaRPr lang="en-ZA" sz="1400" dirty="0"/>
          </a:p>
          <a:p>
            <a:pPr marL="857250" lvl="1" indent="-400050">
              <a:buFont typeface="+mj-lt"/>
              <a:buAutoNum type="romanLcPeriod"/>
            </a:pPr>
            <a:endParaRPr lang="en-ZA" sz="1400" dirty="0"/>
          </a:p>
          <a:p>
            <a:pPr marL="857250" lvl="1" indent="-400050">
              <a:buFont typeface="+mj-lt"/>
              <a:buAutoNum type="romanLcPeriod"/>
            </a:pPr>
            <a:endParaRPr lang="en-ZA" sz="1400" dirty="0"/>
          </a:p>
          <a:p>
            <a:pPr marL="857250" lvl="1" indent="-400050">
              <a:buFont typeface="+mj-lt"/>
              <a:buAutoNum type="romanLcPeriod"/>
            </a:pPr>
            <a:endParaRPr lang="en-ZA" sz="1400" dirty="0"/>
          </a:p>
          <a:p>
            <a:pPr marL="857250" lvl="1" indent="-400050">
              <a:buFont typeface="+mj-lt"/>
              <a:buAutoNum type="romanLcPeriod"/>
            </a:pPr>
            <a:endParaRPr lang="en-ZA" sz="1400" dirty="0"/>
          </a:p>
          <a:p>
            <a:pPr marL="857250" lvl="1" indent="-400050">
              <a:buFont typeface="+mj-lt"/>
              <a:buAutoNum type="romanLcPeriod"/>
            </a:pPr>
            <a:endParaRPr lang="en-ZA" sz="1400" dirty="0"/>
          </a:p>
          <a:p>
            <a:pPr marL="857250" lvl="1" indent="-400050">
              <a:buFont typeface="+mj-lt"/>
              <a:buAutoNum type="romanLcPeriod"/>
            </a:pPr>
            <a:endParaRPr lang="en-ZA" sz="1400" dirty="0"/>
          </a:p>
          <a:p>
            <a:pPr marL="857250" lvl="1" indent="-400050">
              <a:buFont typeface="+mj-lt"/>
              <a:buAutoNum type="romanLcPeriod"/>
            </a:pPr>
            <a:endParaRPr lang="en-ZA" sz="1400" dirty="0"/>
          </a:p>
          <a:p>
            <a:pPr marL="857250" lvl="1" indent="-400050">
              <a:buFont typeface="+mj-lt"/>
              <a:buAutoNum type="romanLcPeriod"/>
            </a:pPr>
            <a:r>
              <a:rPr lang="en-ZA" dirty="0"/>
              <a:t>Frequency table:</a:t>
            </a:r>
          </a:p>
          <a:p>
            <a:pPr marL="857250" lvl="1" indent="-400050">
              <a:buFont typeface="+mj-lt"/>
              <a:buAutoNum type="romanLcPeriod"/>
            </a:pPr>
            <a:endParaRPr lang="en-ZA" dirty="0"/>
          </a:p>
          <a:p>
            <a:endParaRPr lang="en-ZA" altLang="en-US" sz="1600" b="1" dirty="0">
              <a:sym typeface="+mn-ea"/>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3545" y="1979111"/>
            <a:ext cx="3096186" cy="3658455"/>
          </a:xfrm>
          <a:prstGeom prst="rect">
            <a:avLst/>
          </a:prstGeom>
          <a:noFill/>
          <a:ln>
            <a:noFill/>
          </a:ln>
        </p:spPr>
      </p:pic>
      <p:graphicFrame>
        <p:nvGraphicFramePr>
          <p:cNvPr id="15" name="Table 14"/>
          <p:cNvGraphicFramePr>
            <a:graphicFrameLocks noGrp="1"/>
          </p:cNvGraphicFramePr>
          <p:nvPr/>
        </p:nvGraphicFramePr>
        <p:xfrm>
          <a:off x="2020230" y="2276211"/>
          <a:ext cx="2508126" cy="2062578"/>
        </p:xfrm>
        <a:graphic>
          <a:graphicData uri="http://schemas.openxmlformats.org/drawingml/2006/table">
            <a:tbl>
              <a:tblPr firstRow="1" bandRow="1">
                <a:tableStyleId>{5C22544A-7EE6-4342-B048-85BDC9FD1C3A}</a:tableStyleId>
              </a:tblPr>
              <a:tblGrid>
                <a:gridCol w="1254063"/>
                <a:gridCol w="1254063"/>
              </a:tblGrid>
              <a:tr h="203260">
                <a:tc gridSpan="2">
                  <a:txBody>
                    <a:bodyPr/>
                    <a:lstStyle/>
                    <a:p>
                      <a:pPr algn="ctr"/>
                      <a:r>
                        <a:rPr lang="en-GB" sz="1600" b="1" i="0" u="none" strike="noStrike" kern="1200" baseline="0" dirty="0" smtClean="0">
                          <a:solidFill>
                            <a:schemeClr val="tx1"/>
                          </a:solidFill>
                          <a:latin typeface="+mn-lt"/>
                          <a:ea typeface="+mn-ea"/>
                          <a:cs typeface="+mn-cs"/>
                        </a:rPr>
                        <a:t>Tally table: </a:t>
                      </a:r>
                      <a:endParaRPr lang="en-GB" sz="1200" b="1" dirty="0">
                        <a:solidFill>
                          <a:schemeClr val="tx1"/>
                        </a:solidFill>
                      </a:endParaRPr>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chemeClr val="bg1"/>
                    </a:solidFill>
                  </a:tcPr>
                </a:tc>
                <a:tc hMerge="1">
                  <a:txBody>
                    <a:bodyPr/>
                    <a:lstStyle/>
                    <a:p>
                      <a:endParaRPr lang="en-US"/>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61A6AF"/>
                    </a:solidFill>
                  </a:tcPr>
                </a:tc>
              </a:tr>
              <a:tr h="203260">
                <a:tc>
                  <a:txBody>
                    <a:bodyPr/>
                    <a:lstStyle/>
                    <a:p>
                      <a:r>
                        <a:rPr lang="en-ZA" sz="1600" b="1" dirty="0" smtClean="0"/>
                        <a:t>Mark </a:t>
                      </a:r>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61A6AF"/>
                    </a:solidFill>
                  </a:tcPr>
                </a:tc>
                <a:tc>
                  <a:txBody>
                    <a:bodyPr/>
                    <a:lstStyle/>
                    <a:p>
                      <a:r>
                        <a:rPr lang="en-ZA" sz="1600" b="1" dirty="0" smtClean="0"/>
                        <a:t>Tally marks</a:t>
                      </a:r>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61A6AF"/>
                    </a:solidFill>
                  </a:tcPr>
                </a:tc>
              </a:tr>
              <a:tr h="206083">
                <a:tc>
                  <a:txBody>
                    <a:bodyPr/>
                    <a:lstStyle/>
                    <a:p>
                      <a:pPr algn="ctr"/>
                      <a:r>
                        <a:rPr lang="en-ZA" sz="1600" dirty="0" smtClean="0"/>
                        <a:t>40 – 49</a:t>
                      </a:r>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200" dirty="0" smtClean="0"/>
                        <a:t>||</a:t>
                      </a:r>
                      <a:endParaRPr lang="en-GB" sz="1200"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r h="206083">
                <a:tc>
                  <a:txBody>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ZA" sz="1600" dirty="0" smtClean="0"/>
                        <a:t>50 – 59</a:t>
                      </a:r>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200" strike="sngStrike" dirty="0" smtClean="0"/>
                        <a:t>||||</a:t>
                      </a:r>
                      <a:r>
                        <a:rPr lang="en-ZA" sz="1200" strike="sngStrike" baseline="0" dirty="0" smtClean="0"/>
                        <a:t> </a:t>
                      </a:r>
                      <a:r>
                        <a:rPr lang="en-ZA" sz="1200" strike="noStrike" baseline="0" dirty="0" smtClean="0"/>
                        <a:t> |</a:t>
                      </a:r>
                      <a:endParaRPr lang="en-GB" sz="1200" strike="sngStrike"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r h="206083">
                <a:tc>
                  <a:txBody>
                    <a:bodyPr/>
                    <a:lstStyle/>
                    <a:p>
                      <a:pPr algn="ctr"/>
                      <a:r>
                        <a:rPr lang="en-ZA" sz="1600" dirty="0" smtClean="0"/>
                        <a:t>60 – 69</a:t>
                      </a:r>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r>
                        <a:rPr lang="en-ZA" sz="1200" strike="sngStrike" dirty="0" smtClean="0"/>
                        <a:t>||||</a:t>
                      </a:r>
                      <a:r>
                        <a:rPr lang="en-ZA" sz="1200" strike="sngStrike" baseline="0" dirty="0" smtClean="0"/>
                        <a:t> </a:t>
                      </a:r>
                      <a:r>
                        <a:rPr lang="en-ZA" sz="1200" strike="noStrike" baseline="0" dirty="0" smtClean="0"/>
                        <a:t> |||</a:t>
                      </a:r>
                      <a:endParaRPr lang="en-GB" sz="1200" strike="sngStrike" dirty="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r h="206083">
                <a:tc>
                  <a:txBody>
                    <a:bodyPr/>
                    <a:lstStyle/>
                    <a:p>
                      <a:pPr algn="ctr"/>
                      <a:r>
                        <a:rPr lang="en-ZA" sz="1600" dirty="0" smtClean="0"/>
                        <a:t>70 – 79</a:t>
                      </a:r>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sz="1200" strike="noStrike" baseline="0" dirty="0" smtClean="0"/>
                        <a:t>||</a:t>
                      </a:r>
                      <a:endParaRPr lang="en-GB" sz="1200" strike="sngStrike" dirty="0" smtClean="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r h="206083">
                <a:tc>
                  <a:txBody>
                    <a:bodyPr/>
                    <a:lstStyle/>
                    <a:p>
                      <a:pPr algn="ctr"/>
                      <a:r>
                        <a:rPr lang="en-ZA" sz="1600" dirty="0" smtClean="0"/>
                        <a:t>80 – 89</a:t>
                      </a:r>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ZA" sz="1200" strike="sngStrike" dirty="0" smtClean="0"/>
                        <a:t>||||</a:t>
                      </a:r>
                      <a:r>
                        <a:rPr lang="en-ZA" sz="1200" strike="sngStrike" baseline="0" dirty="0" smtClean="0"/>
                        <a:t> </a:t>
                      </a:r>
                      <a:endParaRPr lang="en-GB" sz="1200" strike="sngStrike" dirty="0" smtClean="0"/>
                    </a:p>
                  </a:txBody>
                  <a:tcPr marL="50815" marR="50815" marT="25407" marB="25407">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solidFill>
                      <a:srgbClr val="D9E8EB"/>
                    </a:solidFill>
                  </a:tcPr>
                </a:tc>
              </a:tr>
            </a:tbl>
          </a:graphicData>
        </a:graphic>
      </p:graphicFrame>
      <p:graphicFrame>
        <p:nvGraphicFramePr>
          <p:cNvPr id="16" name="Table 15"/>
          <p:cNvGraphicFramePr>
            <a:graphicFrameLocks noGrp="1"/>
          </p:cNvGraphicFramePr>
          <p:nvPr/>
        </p:nvGraphicFramePr>
        <p:xfrm>
          <a:off x="2050629" y="4768886"/>
          <a:ext cx="5759871" cy="1015365"/>
        </p:xfrm>
        <a:graphic>
          <a:graphicData uri="http://schemas.openxmlformats.org/drawingml/2006/table">
            <a:tbl>
              <a:tblPr firstRow="1" bandRow="1">
                <a:tableStyleId>{5C22544A-7EE6-4342-B048-85BDC9FD1C3A}</a:tableStyleId>
              </a:tblPr>
              <a:tblGrid>
                <a:gridCol w="1593696"/>
                <a:gridCol w="833235"/>
                <a:gridCol w="833235"/>
                <a:gridCol w="833235"/>
                <a:gridCol w="833235"/>
                <a:gridCol w="833235"/>
              </a:tblGrid>
              <a:tr h="344805">
                <a:tc gridSpan="6">
                  <a:txBody>
                    <a:bodyPr/>
                    <a:lstStyle/>
                    <a:p>
                      <a:r>
                        <a:rPr lang="en-GB" sz="1600" b="1" i="0" u="none" strike="noStrike" kern="1200" baseline="0" dirty="0" smtClean="0">
                          <a:solidFill>
                            <a:schemeClr val="tx1"/>
                          </a:solidFill>
                          <a:latin typeface="+mn-lt"/>
                          <a:ea typeface="+mn-ea"/>
                          <a:cs typeface="+mn-cs"/>
                        </a:rPr>
                        <a:t>Frequency table: </a:t>
                      </a:r>
                      <a:endParaRPr lang="en-GB" sz="1100" b="1" dirty="0">
                        <a:solidFill>
                          <a:schemeClr val="tx1"/>
                        </a:solidFill>
                      </a:endParaRP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hMerge="1">
                  <a:txBody>
                    <a:bodyPr/>
                    <a:lstStyle/>
                    <a:p>
                      <a:endParaRPr lang="en-US"/>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r h="251564">
                <a:tc>
                  <a:txBody>
                    <a:bodyPr/>
                    <a:lstStyle/>
                    <a:p>
                      <a:r>
                        <a:rPr lang="en-ZA" sz="1600" b="1" dirty="0" smtClean="0"/>
                        <a:t>Weight (kg</a:t>
                      </a:r>
                      <a:r>
                        <a:rPr lang="en-ZA" sz="1600" dirty="0" smtClean="0"/>
                        <a:t>)</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r>
                        <a:rPr lang="en-ZA" sz="1600" dirty="0" smtClean="0"/>
                        <a:t>40 – 49</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r>
                        <a:rPr lang="en-ZA" sz="1600" dirty="0" smtClean="0"/>
                        <a:t>50 – 59</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r>
                        <a:rPr lang="en-ZA" sz="1600" dirty="0" smtClean="0"/>
                        <a:t>60 – 69</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r>
                        <a:rPr lang="en-ZA" sz="1600" dirty="0" smtClean="0"/>
                        <a:t>70 – 79</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r>
                        <a:rPr lang="en-ZA" sz="1600" dirty="0" smtClean="0"/>
                        <a:t>80 - 89</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r>
              <a:tr h="251564">
                <a:tc>
                  <a:txBody>
                    <a:bodyPr/>
                    <a:lstStyle/>
                    <a:p>
                      <a:r>
                        <a:rPr lang="en-ZA" sz="1600" b="1" dirty="0" smtClean="0"/>
                        <a:t>Frequency</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61A6AF"/>
                    </a:solidFill>
                  </a:tcPr>
                </a:tc>
                <a:tc>
                  <a:txBody>
                    <a:bodyPr/>
                    <a:lstStyle/>
                    <a:p>
                      <a:pPr algn="ctr"/>
                      <a:r>
                        <a:rPr lang="en-ZA" sz="1600" dirty="0" smtClean="0"/>
                        <a:t>2</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ZA" sz="1600" dirty="0" smtClean="0"/>
                        <a:t>6</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ZA" sz="1600" dirty="0" smtClean="0"/>
                        <a:t>8</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ZA" sz="1600" dirty="0" smtClean="0"/>
                        <a:t>2</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c>
                  <a:txBody>
                    <a:bodyPr/>
                    <a:lstStyle/>
                    <a:p>
                      <a:pPr algn="ctr"/>
                      <a:r>
                        <a:rPr lang="en-ZA" sz="1600" dirty="0" smtClean="0"/>
                        <a:t>4</a:t>
                      </a:r>
                    </a:p>
                  </a:txBody>
                  <a:tcPr>
                    <a:lnL w="28575" cap="flat" cmpd="sng" algn="ctr">
                      <a:solidFill>
                        <a:srgbClr val="A6CE39"/>
                      </a:solidFill>
                      <a:prstDash val="solid"/>
                      <a:round/>
                      <a:headEnd type="none" w="med" len="med"/>
                      <a:tailEnd type="none" w="med" len="med"/>
                    </a:lnL>
                    <a:lnR w="28575" cap="flat" cmpd="sng" algn="ctr">
                      <a:solidFill>
                        <a:srgbClr val="A6CE39"/>
                      </a:solidFill>
                      <a:prstDash val="solid"/>
                      <a:round/>
                      <a:headEnd type="none" w="med" len="med"/>
                      <a:tailEnd type="none" w="med" len="med"/>
                    </a:lnR>
                    <a:lnT w="28575" cap="flat" cmpd="sng" algn="ctr">
                      <a:solidFill>
                        <a:srgbClr val="A6CE39"/>
                      </a:solidFill>
                      <a:prstDash val="solid"/>
                      <a:round/>
                      <a:headEnd type="none" w="med" len="med"/>
                      <a:tailEnd type="none" w="med" len="med"/>
                    </a:lnT>
                    <a:lnB w="28575" cap="flat" cmpd="sng" algn="ctr">
                      <a:solidFill>
                        <a:srgbClr val="A6CE39"/>
                      </a:solidFill>
                      <a:prstDash val="solid"/>
                      <a:round/>
                      <a:headEnd type="none" w="med" len="med"/>
                      <a:tailEnd type="none" w="med" len="med"/>
                    </a:lnB>
                    <a:lnTlToBr w="12700" cmpd="sng">
                      <a:noFill/>
                      <a:prstDash val="solid"/>
                    </a:lnTlToBr>
                    <a:lnBlToTr w="12700" cmpd="sng">
                      <a:noFill/>
                      <a:prstDash val="solid"/>
                    </a:lnBlToTr>
                    <a:solidFill>
                      <a:srgbClr val="D9E8EB"/>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500"/>
                                        <p:tgtEl>
                                          <p:spTgt spid="13">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500"/>
                                        <p:tgtEl>
                                          <p:spTgt spid="1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3">
                                            <p:txEl>
                                              <p:pRg st="12" end="12"/>
                                            </p:txEl>
                                          </p:spTgt>
                                        </p:tgtEl>
                                        <p:attrNameLst>
                                          <p:attrName>style.visibility</p:attrName>
                                        </p:attrNameLst>
                                      </p:cBhvr>
                                      <p:to>
                                        <p:strVal val="visible"/>
                                      </p:to>
                                    </p:set>
                                    <p:animEffect transition="in" filter="fade">
                                      <p:cBhvr>
                                        <p:cTn id="36" dur="500"/>
                                        <p:tgtEl>
                                          <p:spTgt spid="13">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lnSpcReduction="10000"/>
          </a:bodyPr>
          <a:lstStyle/>
          <a:p>
            <a:r>
              <a:rPr lang="en-ZA" dirty="0" smtClean="0"/>
              <a:t>Module 15</a:t>
            </a:r>
            <a:endParaRPr lang="en-GB" dirty="0"/>
          </a:p>
        </p:txBody>
      </p:sp>
      <p:sp>
        <p:nvSpPr>
          <p:cNvPr id="3" name="Content Placeholder 2"/>
          <p:cNvSpPr>
            <a:spLocks noGrp="1"/>
          </p:cNvSpPr>
          <p:nvPr>
            <p:ph sz="quarter" idx="10"/>
          </p:nvPr>
        </p:nvSpPr>
        <p:spPr>
          <a:xfrm>
            <a:off x="392595" y="3189224"/>
            <a:ext cx="8051800" cy="870712"/>
          </a:xfrm>
        </p:spPr>
        <p:txBody>
          <a:bodyPr/>
          <a:lstStyle/>
          <a:p>
            <a:r>
              <a:rPr lang="en-US" altLang="en-US" dirty="0"/>
              <a:t>Module assessment</a:t>
            </a:r>
            <a:endParaRPr lang="en-GB" dirty="0"/>
          </a:p>
        </p:txBody>
      </p:sp>
      <p:sp>
        <p:nvSpPr>
          <p:cNvPr id="7" name="Text Placeholder 6"/>
          <p:cNvSpPr>
            <a:spLocks noGrp="1"/>
          </p:cNvSpPr>
          <p:nvPr>
            <p:ph type="body" idx="11"/>
          </p:nvPr>
        </p:nvSpPr>
        <p:spPr>
          <a:xfrm>
            <a:off x="392595" y="4475632"/>
            <a:ext cx="7910513" cy="1294232"/>
          </a:xfrm>
        </p:spPr>
        <p:txBody>
          <a:bodyPr>
            <a:noAutofit/>
          </a:bodyPr>
          <a:lstStyle/>
          <a:p>
            <a:r>
              <a:rPr lang="en-US" altLang="en-US" sz="2000" dirty="0"/>
              <a:t>Complete </a:t>
            </a:r>
            <a:r>
              <a:rPr lang="en-US" altLang="en-US" sz="2000" b="1" dirty="0"/>
              <a:t>Module assessment </a:t>
            </a:r>
            <a:r>
              <a:rPr lang="en-US" altLang="en-US" sz="2000" dirty="0" smtClean="0"/>
              <a:t>on </a:t>
            </a:r>
            <a:r>
              <a:rPr lang="en-US" altLang="en-US" sz="2000" b="1" dirty="0" smtClean="0"/>
              <a:t>page 2</a:t>
            </a:r>
            <a:r>
              <a:rPr lang="en-ZA" altLang="en-US" sz="2000" b="1" dirty="0" smtClean="0"/>
              <a:t>94</a:t>
            </a:r>
            <a:r>
              <a:rPr lang="en-US" altLang="en-US" sz="2000" b="1" dirty="0" smtClean="0"/>
              <a:t> </a:t>
            </a:r>
            <a:r>
              <a:rPr lang="en-US" altLang="en-US" sz="2000" dirty="0" smtClean="0"/>
              <a:t>of </a:t>
            </a:r>
            <a:r>
              <a:rPr lang="en-US" altLang="en-US" sz="2000" dirty="0"/>
              <a:t>your </a:t>
            </a:r>
            <a:r>
              <a:rPr lang="en-US" altLang="en-US" sz="2000" dirty="0" smtClean="0"/>
              <a:t>Student’s </a:t>
            </a:r>
            <a:r>
              <a:rPr lang="en-US" altLang="en-US" sz="2000" dirty="0"/>
              <a:t>Book</a:t>
            </a:r>
            <a:endParaRPr lang="en-GB" alt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464" y="439031"/>
            <a:ext cx="1722045" cy="2484000"/>
          </a:xfrm>
          <a:prstGeom prst="rect">
            <a:avLst/>
          </a:prstGeo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100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Key concepts in data handling</a:t>
            </a:r>
          </a:p>
        </p:txBody>
      </p:sp>
      <p:sp>
        <p:nvSpPr>
          <p:cNvPr id="4" name="Text Placeholder 3"/>
          <p:cNvSpPr>
            <a:spLocks noGrp="1"/>
          </p:cNvSpPr>
          <p:nvPr>
            <p:ph type="body" sz="quarter" idx="10"/>
          </p:nvPr>
        </p:nvSpPr>
        <p:spPr/>
        <p:txBody>
          <a:bodyPr/>
          <a:lstStyle/>
          <a:p>
            <a:r>
              <a:rPr lang="en-ZA" dirty="0" smtClean="0"/>
              <a:t>Unit 15.1</a:t>
            </a:r>
            <a:endParaRPr lang="en-ZA" dirty="0"/>
          </a:p>
        </p:txBody>
      </p:sp>
      <p:sp>
        <p:nvSpPr>
          <p:cNvPr id="6" name="Rectangle 5"/>
          <p:cNvSpPr/>
          <p:nvPr/>
        </p:nvSpPr>
        <p:spPr>
          <a:xfrm>
            <a:off x="518159" y="1667528"/>
            <a:ext cx="7505253" cy="1061684"/>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7" name="Content Placeholder 2"/>
          <p:cNvSpPr txBox="1"/>
          <p:nvPr/>
        </p:nvSpPr>
        <p:spPr>
          <a:xfrm>
            <a:off x="893437" y="1465710"/>
            <a:ext cx="1562891"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Definition</a:t>
            </a:r>
            <a:endParaRPr lang="en-GB" sz="2000" b="1" i="1" dirty="0">
              <a:solidFill>
                <a:srgbClr val="64AFA8"/>
              </a:solidFill>
            </a:endParaRPr>
          </a:p>
        </p:txBody>
      </p:sp>
      <p:sp>
        <p:nvSpPr>
          <p:cNvPr id="8" name="TextBox 7"/>
          <p:cNvSpPr txBox="1"/>
          <p:nvPr/>
        </p:nvSpPr>
        <p:spPr>
          <a:xfrm>
            <a:off x="653696" y="1854059"/>
            <a:ext cx="7251164" cy="706755"/>
          </a:xfrm>
          <a:prstGeom prst="rect">
            <a:avLst/>
          </a:prstGeom>
          <a:noFill/>
        </p:spPr>
        <p:txBody>
          <a:bodyPr wrap="square" rtlCol="0">
            <a:spAutoFit/>
          </a:bodyPr>
          <a:lstStyle/>
          <a:p>
            <a:r>
              <a:rPr lang="en-ZA" sz="2000" dirty="0"/>
              <a:t>Planning, collecting, organising, analysing and presenting data is a process known as </a:t>
            </a:r>
            <a:r>
              <a:rPr lang="en-ZA" sz="2000" b="1" dirty="0"/>
              <a:t>data handling.</a:t>
            </a:r>
          </a:p>
        </p:txBody>
      </p:sp>
      <p:sp>
        <p:nvSpPr>
          <p:cNvPr id="9" name="Content Placeholder 2"/>
          <p:cNvSpPr txBox="1"/>
          <p:nvPr/>
        </p:nvSpPr>
        <p:spPr>
          <a:xfrm>
            <a:off x="7065045" y="2434999"/>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7000" b="1" i="1" dirty="0" smtClean="0">
                <a:solidFill>
                  <a:srgbClr val="64AFA8"/>
                </a:solidFill>
              </a:rPr>
              <a:t>” </a:t>
            </a:r>
            <a:endParaRPr lang="en-GB" sz="7000" b="1" i="1" dirty="0">
              <a:solidFill>
                <a:srgbClr val="64AFA8"/>
              </a:solidFill>
            </a:endParaRPr>
          </a:p>
        </p:txBody>
      </p:sp>
      <p:sp>
        <p:nvSpPr>
          <p:cNvPr id="12" name="Content Placeholder 2"/>
          <p:cNvSpPr>
            <a:spLocks noGrp="1"/>
          </p:cNvSpPr>
          <p:nvPr>
            <p:ph idx="1"/>
          </p:nvPr>
        </p:nvSpPr>
        <p:spPr>
          <a:xfrm>
            <a:off x="399290" y="2875712"/>
            <a:ext cx="7713770" cy="3121214"/>
          </a:xfrm>
        </p:spPr>
        <p:txBody>
          <a:bodyPr/>
          <a:lstStyle/>
          <a:p>
            <a:r>
              <a:rPr lang="en-ZA" sz="2000" dirty="0" smtClean="0"/>
              <a:t>Understanding </a:t>
            </a:r>
            <a:r>
              <a:rPr lang="en-ZA" sz="2000" dirty="0"/>
              <a:t>the key concepts and terms used in this process is important</a:t>
            </a:r>
            <a:r>
              <a:rPr lang="en-ZA" sz="2000" dirty="0" smtClean="0"/>
              <a:t>.</a:t>
            </a:r>
          </a:p>
          <a:p>
            <a:endParaRPr lang="en-ZA" sz="2000" dirty="0"/>
          </a:p>
          <a:p>
            <a:endParaRPr lang="en-ZA" altLang="en-US" sz="2000" dirty="0">
              <a:sym typeface="+mn-ea"/>
            </a:endParaRPr>
          </a:p>
          <a:p>
            <a:endParaRPr lang="en-ZA" altLang="en-US" sz="2000" dirty="0">
              <a:sym typeface="+mn-ea"/>
            </a:endParaRPr>
          </a:p>
          <a:p>
            <a:pPr marL="0" indent="0">
              <a:buNone/>
            </a:pPr>
            <a:endParaRPr lang="en-ZA" altLang="en-US" sz="2000" dirty="0">
              <a:sym typeface="+mn-ea"/>
            </a:endParaRPr>
          </a:p>
          <a:p>
            <a:endParaRPr lang="en-ZA" sz="2000" dirty="0"/>
          </a:p>
        </p:txBody>
      </p:sp>
      <p:grpSp>
        <p:nvGrpSpPr>
          <p:cNvPr id="29" name="Group 28"/>
          <p:cNvGrpSpPr/>
          <p:nvPr/>
        </p:nvGrpSpPr>
        <p:grpSpPr>
          <a:xfrm>
            <a:off x="5696707" y="3557496"/>
            <a:ext cx="1959256" cy="2596215"/>
            <a:chOff x="5696707" y="3557496"/>
            <a:chExt cx="1959256" cy="2596215"/>
          </a:xfrm>
        </p:grpSpPr>
        <p:sp>
          <p:nvSpPr>
            <p:cNvPr id="21" name="Oval 20"/>
            <p:cNvSpPr/>
            <p:nvPr/>
          </p:nvSpPr>
          <p:spPr>
            <a:xfrm>
              <a:off x="5696707" y="3557496"/>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Content Placeholder 2"/>
            <p:cNvSpPr txBox="1"/>
            <p:nvPr/>
          </p:nvSpPr>
          <p:spPr>
            <a:xfrm>
              <a:off x="6139559" y="5563067"/>
              <a:ext cx="1073551" cy="5906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smtClean="0"/>
                <a:t>Reliable data</a:t>
              </a:r>
              <a:endParaRPr lang="en-ZA" sz="2000" dirty="0"/>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31985" y="4114771"/>
              <a:ext cx="1265286" cy="815120"/>
            </a:xfrm>
            <a:prstGeom prst="rect">
              <a:avLst/>
            </a:prstGeom>
          </p:spPr>
        </p:pic>
      </p:grpSp>
      <p:grpSp>
        <p:nvGrpSpPr>
          <p:cNvPr id="30" name="Group 29"/>
          <p:cNvGrpSpPr/>
          <p:nvPr/>
        </p:nvGrpSpPr>
        <p:grpSpPr>
          <a:xfrm>
            <a:off x="3241027" y="3557496"/>
            <a:ext cx="1959256" cy="2596215"/>
            <a:chOff x="3241027" y="3557496"/>
            <a:chExt cx="1959256" cy="2596215"/>
          </a:xfrm>
        </p:grpSpPr>
        <p:sp>
          <p:nvSpPr>
            <p:cNvPr id="20" name="Oval 19"/>
            <p:cNvSpPr/>
            <p:nvPr/>
          </p:nvSpPr>
          <p:spPr>
            <a:xfrm>
              <a:off x="3241027" y="3557496"/>
              <a:ext cx="1959256" cy="1959256"/>
            </a:xfrm>
            <a:prstGeom prst="ellipse">
              <a:avLst/>
            </a:prstGeom>
            <a:solidFill>
              <a:srgbClr val="9DC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Content Placeholder 2"/>
            <p:cNvSpPr txBox="1"/>
            <p:nvPr/>
          </p:nvSpPr>
          <p:spPr>
            <a:xfrm>
              <a:off x="3420243" y="5558219"/>
              <a:ext cx="1582531" cy="595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smtClean="0"/>
                <a:t>Populations and samples</a:t>
              </a:r>
              <a:endParaRPr lang="en-ZA" sz="2000" dirty="0"/>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5437" y="3943715"/>
              <a:ext cx="1330326" cy="1146997"/>
            </a:xfrm>
            <a:prstGeom prst="rect">
              <a:avLst/>
            </a:prstGeom>
          </p:spPr>
        </p:pic>
      </p:grpSp>
      <p:grpSp>
        <p:nvGrpSpPr>
          <p:cNvPr id="28" name="Group 27"/>
          <p:cNvGrpSpPr/>
          <p:nvPr/>
        </p:nvGrpSpPr>
        <p:grpSpPr>
          <a:xfrm>
            <a:off x="800241" y="3557496"/>
            <a:ext cx="1959256" cy="2596215"/>
            <a:chOff x="800241" y="3557496"/>
            <a:chExt cx="1959256" cy="2596215"/>
          </a:xfrm>
        </p:grpSpPr>
        <p:sp>
          <p:nvSpPr>
            <p:cNvPr id="19" name="Oval 18"/>
            <p:cNvSpPr/>
            <p:nvPr/>
          </p:nvSpPr>
          <p:spPr>
            <a:xfrm>
              <a:off x="800241" y="3557496"/>
              <a:ext cx="1959256" cy="1959256"/>
            </a:xfrm>
            <a:prstGeom prst="ellipse">
              <a:avLst/>
            </a:prstGeom>
            <a:solidFill>
              <a:srgbClr val="4BB3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Content Placeholder 2"/>
            <p:cNvSpPr txBox="1"/>
            <p:nvPr/>
          </p:nvSpPr>
          <p:spPr>
            <a:xfrm>
              <a:off x="1045337" y="5556626"/>
              <a:ext cx="1469064" cy="5970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ZA" sz="2000" b="1" dirty="0" smtClean="0"/>
                <a:t>Research questions</a:t>
              </a:r>
              <a:endParaRPr lang="en-ZA" sz="2000" dirty="0"/>
            </a:p>
          </p:txBody>
        </p:sp>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4218" y="3911484"/>
              <a:ext cx="1063676" cy="1238049"/>
            </a:xfrm>
            <a:prstGeom prst="rect">
              <a:avLst/>
            </a:prstGeom>
          </p:spPr>
        </p:pic>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Research questions</a:t>
            </a:r>
          </a:p>
        </p:txBody>
      </p:sp>
      <p:sp>
        <p:nvSpPr>
          <p:cNvPr id="3" name="Content Placeholder 2"/>
          <p:cNvSpPr>
            <a:spLocks noGrp="1"/>
          </p:cNvSpPr>
          <p:nvPr>
            <p:ph idx="1"/>
          </p:nvPr>
        </p:nvSpPr>
        <p:spPr>
          <a:xfrm>
            <a:off x="399289" y="2925970"/>
            <a:ext cx="7905751" cy="3079921"/>
          </a:xfrm>
        </p:spPr>
        <p:txBody>
          <a:bodyPr/>
          <a:lstStyle/>
          <a:p>
            <a:r>
              <a:rPr lang="en-ZA" altLang="en-US" sz="2000" dirty="0" smtClean="0">
                <a:sym typeface="+mn-ea"/>
              </a:rPr>
              <a:t>Some </a:t>
            </a:r>
            <a:r>
              <a:rPr lang="en-ZA" altLang="en-US" sz="2000" dirty="0">
                <a:sym typeface="+mn-ea"/>
              </a:rPr>
              <a:t>questions that can help you to write a research question are:</a:t>
            </a:r>
          </a:p>
          <a:p>
            <a:pPr lvl="1"/>
            <a:r>
              <a:rPr lang="en-ZA" altLang="en-US" dirty="0" smtClean="0">
                <a:sym typeface="+mn-ea"/>
              </a:rPr>
              <a:t>What </a:t>
            </a:r>
            <a:r>
              <a:rPr lang="en-ZA" altLang="en-US" dirty="0">
                <a:sym typeface="+mn-ea"/>
              </a:rPr>
              <a:t>do I want to find out?</a:t>
            </a:r>
          </a:p>
          <a:p>
            <a:pPr lvl="1"/>
            <a:r>
              <a:rPr lang="en-ZA" altLang="en-US" dirty="0" smtClean="0">
                <a:sym typeface="+mn-ea"/>
              </a:rPr>
              <a:t>How </a:t>
            </a:r>
            <a:r>
              <a:rPr lang="en-ZA" altLang="en-US" dirty="0">
                <a:sym typeface="+mn-ea"/>
              </a:rPr>
              <a:t>will I find the information that I need?</a:t>
            </a:r>
          </a:p>
          <a:p>
            <a:pPr lvl="1"/>
            <a:r>
              <a:rPr lang="en-ZA" altLang="en-US" dirty="0" smtClean="0">
                <a:sym typeface="+mn-ea"/>
              </a:rPr>
              <a:t>What </a:t>
            </a:r>
            <a:r>
              <a:rPr lang="en-ZA" altLang="en-US" dirty="0">
                <a:sym typeface="+mn-ea"/>
              </a:rPr>
              <a:t>will I do with the information that I collect?</a:t>
            </a:r>
          </a:p>
          <a:p>
            <a:pPr lvl="1"/>
            <a:r>
              <a:rPr lang="en-ZA" altLang="en-US" dirty="0" smtClean="0">
                <a:sym typeface="+mn-ea"/>
              </a:rPr>
              <a:t>Who </a:t>
            </a:r>
            <a:r>
              <a:rPr lang="en-ZA" altLang="en-US" dirty="0">
                <a:sym typeface="+mn-ea"/>
              </a:rPr>
              <a:t>will find this information useful?</a:t>
            </a:r>
          </a:p>
          <a:p>
            <a:pPr lvl="1"/>
            <a:r>
              <a:rPr lang="en-ZA" altLang="en-US" dirty="0" smtClean="0">
                <a:sym typeface="+mn-ea"/>
              </a:rPr>
              <a:t>Is </a:t>
            </a:r>
            <a:r>
              <a:rPr lang="en-ZA" altLang="en-US" dirty="0">
                <a:sym typeface="+mn-ea"/>
              </a:rPr>
              <a:t>the question interesting and </a:t>
            </a:r>
            <a:r>
              <a:rPr lang="en-ZA" altLang="en-US" dirty="0" smtClean="0">
                <a:sym typeface="+mn-ea"/>
              </a:rPr>
              <a:t>relevant?</a:t>
            </a:r>
          </a:p>
          <a:p>
            <a:pPr lvl="1"/>
            <a:r>
              <a:rPr lang="en-ZA" altLang="en-US" dirty="0" smtClean="0">
                <a:sym typeface="+mn-ea"/>
              </a:rPr>
              <a:t>Is </a:t>
            </a:r>
            <a:r>
              <a:rPr lang="en-ZA" altLang="en-US" dirty="0">
                <a:sym typeface="+mn-ea"/>
              </a:rPr>
              <a:t>the research question researchable? Consider the available time and</a:t>
            </a:r>
          </a:p>
          <a:p>
            <a:pPr lvl="1"/>
            <a:r>
              <a:rPr lang="en-ZA" altLang="en-US" dirty="0" smtClean="0">
                <a:sym typeface="+mn-ea"/>
              </a:rPr>
              <a:t>resources.</a:t>
            </a:r>
          </a:p>
          <a:p>
            <a:pPr lvl="1"/>
            <a:r>
              <a:rPr lang="en-ZA" altLang="en-US" dirty="0" smtClean="0">
                <a:sym typeface="+mn-ea"/>
              </a:rPr>
              <a:t>Is </a:t>
            </a:r>
            <a:r>
              <a:rPr lang="en-ZA" altLang="en-US" dirty="0">
                <a:sym typeface="+mn-ea"/>
              </a:rPr>
              <a:t>the research question </a:t>
            </a:r>
            <a:r>
              <a:rPr lang="en-ZA" altLang="en-US" dirty="0" smtClean="0">
                <a:sym typeface="+mn-ea"/>
              </a:rPr>
              <a:t>measureable?</a:t>
            </a:r>
          </a:p>
          <a:p>
            <a:pPr lvl="1"/>
            <a:r>
              <a:rPr lang="en-ZA" altLang="en-US" dirty="0" smtClean="0">
                <a:sym typeface="+mn-ea"/>
              </a:rPr>
              <a:t>Is </a:t>
            </a:r>
            <a:r>
              <a:rPr lang="en-ZA" altLang="en-US" dirty="0">
                <a:sym typeface="+mn-ea"/>
              </a:rPr>
              <a:t>the research question too broad or too narrow</a:t>
            </a:r>
            <a:r>
              <a:rPr lang="en-ZA" altLang="en-US" dirty="0" smtClean="0">
                <a:sym typeface="+mn-ea"/>
              </a:rPr>
              <a:t>?</a:t>
            </a:r>
            <a:endParaRPr lang="en-ZA" altLang="en-US" dirty="0">
              <a:sym typeface="+mn-ea"/>
            </a:endParaRPr>
          </a:p>
        </p:txBody>
      </p:sp>
      <p:sp>
        <p:nvSpPr>
          <p:cNvPr id="4" name="Text Placeholder 3"/>
          <p:cNvSpPr>
            <a:spLocks noGrp="1"/>
          </p:cNvSpPr>
          <p:nvPr>
            <p:ph type="body" sz="quarter" idx="10"/>
          </p:nvPr>
        </p:nvSpPr>
        <p:spPr/>
        <p:txBody>
          <a:bodyPr/>
          <a:lstStyle/>
          <a:p>
            <a:r>
              <a:rPr lang="en-ZA" dirty="0"/>
              <a:t>Unit 15.1</a:t>
            </a:r>
          </a:p>
        </p:txBody>
      </p:sp>
      <p:sp>
        <p:nvSpPr>
          <p:cNvPr id="5" name="Rectangle 4"/>
          <p:cNvSpPr/>
          <p:nvPr/>
        </p:nvSpPr>
        <p:spPr>
          <a:xfrm>
            <a:off x="518159" y="1667528"/>
            <a:ext cx="7532147" cy="1061684"/>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37" y="1465710"/>
            <a:ext cx="1688398"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Description</a:t>
            </a:r>
            <a:endParaRPr lang="en-GB" sz="2000" b="1" i="1" dirty="0">
              <a:solidFill>
                <a:srgbClr val="64AFA8"/>
              </a:solidFill>
            </a:endParaRPr>
          </a:p>
        </p:txBody>
      </p:sp>
      <p:sp>
        <p:nvSpPr>
          <p:cNvPr id="8" name="Content Placeholder 2"/>
          <p:cNvSpPr txBox="1"/>
          <p:nvPr/>
        </p:nvSpPr>
        <p:spPr>
          <a:xfrm>
            <a:off x="7056080" y="2434999"/>
            <a:ext cx="626676"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7000" b="1" i="1" dirty="0" smtClean="0">
                <a:solidFill>
                  <a:srgbClr val="64AFA8"/>
                </a:solidFill>
              </a:rPr>
              <a:t>” </a:t>
            </a:r>
            <a:endParaRPr lang="en-GB" sz="7000" b="1" i="1" dirty="0">
              <a:solidFill>
                <a:srgbClr val="64AFA8"/>
              </a:solidFill>
            </a:endParaRPr>
          </a:p>
        </p:txBody>
      </p:sp>
      <p:sp>
        <p:nvSpPr>
          <p:cNvPr id="7" name="TextBox 6"/>
          <p:cNvSpPr txBox="1"/>
          <p:nvPr/>
        </p:nvSpPr>
        <p:spPr>
          <a:xfrm>
            <a:off x="653696" y="1854059"/>
            <a:ext cx="7396610" cy="707886"/>
          </a:xfrm>
          <a:prstGeom prst="rect">
            <a:avLst/>
          </a:prstGeom>
          <a:noFill/>
        </p:spPr>
        <p:txBody>
          <a:bodyPr wrap="square" rtlCol="0">
            <a:spAutoFit/>
          </a:bodyPr>
          <a:lstStyle/>
          <a:p>
            <a:r>
              <a:rPr lang="en-ZA" sz="2000" dirty="0"/>
              <a:t>The research question is clear, focused and specific. The primary purpose is to gather information that is precise, accurate and reliable.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15.1 page 282</a:t>
            </a:r>
          </a:p>
        </p:txBody>
      </p:sp>
      <p:grpSp>
        <p:nvGrpSpPr>
          <p:cNvPr id="10" name="Group 9"/>
          <p:cNvGrpSpPr/>
          <p:nvPr/>
        </p:nvGrpSpPr>
        <p:grpSpPr>
          <a:xfrm>
            <a:off x="863600" y="1501367"/>
            <a:ext cx="7198724" cy="1170115"/>
            <a:chOff x="863600" y="2622794"/>
            <a:chExt cx="7198724" cy="1264964"/>
          </a:xfrm>
        </p:grpSpPr>
        <p:sp>
          <p:nvSpPr>
            <p:cNvPr id="11" name="Rectangle 10"/>
            <p:cNvSpPr/>
            <p:nvPr/>
          </p:nvSpPr>
          <p:spPr>
            <a:xfrm>
              <a:off x="863600" y="2622794"/>
              <a:ext cx="7198724" cy="1264964"/>
            </a:xfrm>
            <a:prstGeom prst="rect">
              <a:avLst/>
            </a:prstGeom>
            <a:solidFill>
              <a:srgbClr val="A6CE3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2" name="Content Placeholder 2"/>
            <p:cNvSpPr txBox="1"/>
            <p:nvPr/>
          </p:nvSpPr>
          <p:spPr>
            <a:xfrm>
              <a:off x="1471449" y="2723300"/>
              <a:ext cx="5724853" cy="1019050"/>
            </a:xfrm>
            <a:prstGeom prst="rect">
              <a:avLst/>
            </a:prstGeom>
          </p:spPr>
          <p:txBody>
            <a:bodyPr anchor="ct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ZA" altLang="en-US" sz="2000" b="1" dirty="0" smtClean="0">
                  <a:sym typeface="+mn-ea"/>
                </a:rPr>
                <a:t>Write a clear research question.</a:t>
              </a:r>
              <a:endParaRPr lang="en-ZA" altLang="en-US" sz="2000" b="1" dirty="0">
                <a:sym typeface="+mn-ea"/>
              </a:endParaRPr>
            </a:p>
          </p:txBody>
        </p:sp>
      </p:grpSp>
      <p:grpSp>
        <p:nvGrpSpPr>
          <p:cNvPr id="16" name="Group 15"/>
          <p:cNvGrpSpPr/>
          <p:nvPr/>
        </p:nvGrpSpPr>
        <p:grpSpPr>
          <a:xfrm>
            <a:off x="352501" y="1592643"/>
            <a:ext cx="1029149" cy="955774"/>
            <a:chOff x="352501" y="2871461"/>
            <a:chExt cx="1525437" cy="1416679"/>
          </a:xfrm>
        </p:grpSpPr>
        <p:sp>
          <p:nvSpPr>
            <p:cNvPr id="17" name="Rectangle 16"/>
            <p:cNvSpPr/>
            <p:nvPr/>
          </p:nvSpPr>
          <p:spPr>
            <a:xfrm>
              <a:off x="352501" y="2871461"/>
              <a:ext cx="1525437" cy="1416679"/>
            </a:xfrm>
            <a:prstGeom prst="rect">
              <a:avLst/>
            </a:prstGeom>
            <a:solidFill>
              <a:srgbClr val="0091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19" name="Picture 18"/>
            <p:cNvPicPr>
              <a:picLocks noChangeAspect="1"/>
            </p:cNvPicPr>
            <p:nvPr/>
          </p:nvPicPr>
          <p:blipFill rotWithShape="1">
            <a:blip r:embed="rId2" cstate="print">
              <a:extLst>
                <a:ext uri="{28A0092B-C50C-407E-A947-70E740481C1C}">
                  <a14:useLocalDpi xmlns:a14="http://schemas.microsoft.com/office/drawing/2010/main" val="0"/>
                </a:ext>
              </a:extLst>
            </a:blip>
            <a:srcRect l="28341" t="21938" r="24354" b="31691"/>
            <a:stretch>
              <a:fillRect/>
            </a:stretch>
          </p:blipFill>
          <p:spPr>
            <a:xfrm>
              <a:off x="626636" y="3081420"/>
              <a:ext cx="977166" cy="1010861"/>
            </a:xfrm>
            <a:prstGeom prst="rect">
              <a:avLst/>
            </a:prstGeom>
          </p:spPr>
        </p:pic>
      </p:grpSp>
      <p:sp>
        <p:nvSpPr>
          <p:cNvPr id="20" name="Text Placeholder 3"/>
          <p:cNvSpPr>
            <a:spLocks noGrp="1"/>
          </p:cNvSpPr>
          <p:nvPr>
            <p:ph type="body" sz="quarter" idx="10"/>
          </p:nvPr>
        </p:nvSpPr>
        <p:spPr>
          <a:xfrm>
            <a:off x="399289" y="1097179"/>
            <a:ext cx="7905751" cy="301871"/>
          </a:xfrm>
        </p:spPr>
        <p:txBody>
          <a:bodyPr/>
          <a:lstStyle/>
          <a:p>
            <a:r>
              <a:rPr lang="en-ZA" dirty="0" smtClean="0"/>
              <a:t>Unit 15.1</a:t>
            </a:r>
            <a:endParaRPr lang="en-ZA" dirty="0"/>
          </a:p>
        </p:txBody>
      </p:sp>
      <p:sp>
        <p:nvSpPr>
          <p:cNvPr id="21" name="Rectangle 20"/>
          <p:cNvSpPr/>
          <p:nvPr/>
        </p:nvSpPr>
        <p:spPr>
          <a:xfrm>
            <a:off x="392652" y="2990113"/>
            <a:ext cx="7669672" cy="3034169"/>
          </a:xfrm>
          <a:prstGeom prst="rect">
            <a:avLst/>
          </a:prstGeom>
          <a:noFill/>
          <a:ln w="38100">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grpSp>
        <p:nvGrpSpPr>
          <p:cNvPr id="25" name="Group 24"/>
          <p:cNvGrpSpPr/>
          <p:nvPr/>
        </p:nvGrpSpPr>
        <p:grpSpPr>
          <a:xfrm>
            <a:off x="273782" y="2865075"/>
            <a:ext cx="1838942" cy="2280168"/>
            <a:chOff x="399289" y="3100030"/>
            <a:chExt cx="1838942" cy="2280168"/>
          </a:xfrm>
        </p:grpSpPr>
        <p:sp>
          <p:nvSpPr>
            <p:cNvPr id="26" name="TextBox 25"/>
            <p:cNvSpPr txBox="1"/>
            <p:nvPr/>
          </p:nvSpPr>
          <p:spPr>
            <a:xfrm rot="20773907">
              <a:off x="406882" y="3100030"/>
              <a:ext cx="1238865" cy="461665"/>
            </a:xfrm>
            <a:prstGeom prst="rect">
              <a:avLst/>
            </a:prstGeom>
            <a:solidFill>
              <a:schemeClr val="bg1"/>
            </a:solidFill>
          </p:spPr>
          <p:txBody>
            <a:bodyPr wrap="none" rtlCol="0">
              <a:spAutoFit/>
            </a:bodyPr>
            <a:lstStyle/>
            <a:p>
              <a:r>
                <a:rPr lang="en-ZA" sz="2400" b="1" dirty="0" smtClean="0">
                  <a:solidFill>
                    <a:srgbClr val="4BB3B5"/>
                  </a:solidFill>
                </a:rPr>
                <a:t>Formula</a:t>
              </a:r>
              <a:endParaRPr lang="en-ZA" sz="2400" b="1" dirty="0">
                <a:solidFill>
                  <a:srgbClr val="4BB3B5"/>
                </a:solidFill>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289" y="3319005"/>
              <a:ext cx="1838942" cy="2061193"/>
            </a:xfrm>
            <a:prstGeom prst="rect">
              <a:avLst/>
            </a:prstGeom>
          </p:spPr>
        </p:pic>
      </p:gr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2036" y="3229179"/>
            <a:ext cx="2139204" cy="2527684"/>
          </a:xfrm>
          <a:prstGeom prst="rect">
            <a:avLst/>
          </a:prstGeom>
          <a:noFill/>
          <a:ln>
            <a:noFill/>
          </a:ln>
        </p:spPr>
      </p:pic>
      <p:sp>
        <p:nvSpPr>
          <p:cNvPr id="30" name="TextBox 29"/>
          <p:cNvSpPr txBox="1"/>
          <p:nvPr/>
        </p:nvSpPr>
        <p:spPr>
          <a:xfrm>
            <a:off x="1987968" y="3215749"/>
            <a:ext cx="5973117" cy="2554545"/>
          </a:xfrm>
          <a:prstGeom prst="rect">
            <a:avLst/>
          </a:prstGeom>
          <a:noFill/>
        </p:spPr>
        <p:txBody>
          <a:bodyPr wrap="square" rtlCol="0">
            <a:spAutoFit/>
          </a:bodyPr>
          <a:lstStyle/>
          <a:p>
            <a:pPr marL="179705" indent="-179705">
              <a:buFont typeface="Arial" panose="020B0604020202020204" pitchFamily="34" charset="0"/>
              <a:buChar char="•"/>
            </a:pPr>
            <a:r>
              <a:rPr lang="en-ZA" sz="2000" dirty="0"/>
              <a:t>Check what the main idea or fact is that you want to find </a:t>
            </a:r>
            <a:r>
              <a:rPr lang="en-ZA" sz="2000" dirty="0" smtClean="0"/>
              <a:t>out. Will </a:t>
            </a:r>
            <a:r>
              <a:rPr lang="en-ZA" sz="2000" dirty="0"/>
              <a:t>it </a:t>
            </a:r>
            <a:r>
              <a:rPr lang="en-ZA" sz="2000" dirty="0" smtClean="0"/>
              <a:t>be possible </a:t>
            </a:r>
            <a:r>
              <a:rPr lang="en-ZA" sz="2000" dirty="0"/>
              <a:t>to collect the information you need? Will </a:t>
            </a:r>
            <a:r>
              <a:rPr lang="en-ZA" sz="2000" dirty="0" smtClean="0"/>
              <a:t>the answer </a:t>
            </a:r>
            <a:r>
              <a:rPr lang="en-ZA" sz="2000" dirty="0"/>
              <a:t>to the question </a:t>
            </a:r>
            <a:r>
              <a:rPr lang="en-ZA" sz="2000" dirty="0" smtClean="0"/>
              <a:t>be useful </a:t>
            </a:r>
            <a:r>
              <a:rPr lang="en-ZA" sz="2000" dirty="0"/>
              <a:t>to someone</a:t>
            </a:r>
            <a:r>
              <a:rPr lang="en-ZA" sz="2000" dirty="0" smtClean="0"/>
              <a:t>?</a:t>
            </a:r>
          </a:p>
          <a:p>
            <a:pPr marL="179705" indent="-179705">
              <a:buFont typeface="Arial" panose="020B0604020202020204" pitchFamily="34" charset="0"/>
              <a:buChar char="•"/>
            </a:pPr>
            <a:r>
              <a:rPr lang="en-ZA" sz="2000" dirty="0" smtClean="0"/>
              <a:t>Can </a:t>
            </a:r>
            <a:r>
              <a:rPr lang="en-ZA" sz="2000" dirty="0"/>
              <a:t>you collect measureable data, and can you present it in a table or graph? </a:t>
            </a:r>
          </a:p>
          <a:p>
            <a:pPr marL="179705" indent="-179705">
              <a:buFont typeface="Arial" panose="020B0604020202020204" pitchFamily="34" charset="0"/>
              <a:buChar char="•"/>
            </a:pPr>
            <a:r>
              <a:rPr lang="en-ZA" sz="2000" dirty="0"/>
              <a:t>Is there a link between how much time students take to get to college and </a:t>
            </a:r>
            <a:r>
              <a:rPr lang="en-ZA" sz="2000" dirty="0" smtClean="0"/>
              <a:t>the distance </a:t>
            </a:r>
            <a:r>
              <a:rPr lang="en-ZA" sz="2000" dirty="0"/>
              <a:t>from their home</a:t>
            </a:r>
            <a:r>
              <a:rPr lang="en-ZA" sz="20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p:cTn id="11" dur="750" fill="hold"/>
                                        <p:tgtEl>
                                          <p:spTgt spid="25"/>
                                        </p:tgtEl>
                                        <p:attrNameLst>
                                          <p:attrName>ppt_w</p:attrName>
                                        </p:attrNameLst>
                                      </p:cBhvr>
                                      <p:tavLst>
                                        <p:tav tm="0">
                                          <p:val>
                                            <p:fltVal val="0"/>
                                          </p:val>
                                        </p:tav>
                                        <p:tav tm="100000">
                                          <p:val>
                                            <p:strVal val="#ppt_w"/>
                                          </p:val>
                                        </p:tav>
                                      </p:tavLst>
                                    </p:anim>
                                    <p:anim calcmode="lin" valueType="num">
                                      <p:cBhvr>
                                        <p:cTn id="12" dur="750" fill="hold"/>
                                        <p:tgtEl>
                                          <p:spTgt spid="25"/>
                                        </p:tgtEl>
                                        <p:attrNameLst>
                                          <p:attrName>ppt_h</p:attrName>
                                        </p:attrNameLst>
                                      </p:cBhvr>
                                      <p:tavLst>
                                        <p:tav tm="0">
                                          <p:val>
                                            <p:fltVal val="0"/>
                                          </p:val>
                                        </p:tav>
                                        <p:tav tm="100000">
                                          <p:val>
                                            <p:strVal val="#ppt_h"/>
                                          </p:val>
                                        </p:tav>
                                      </p:tavLst>
                                    </p:anim>
                                    <p:anim calcmode="lin" valueType="num">
                                      <p:cBhvr>
                                        <p:cTn id="13" dur="750" fill="hold"/>
                                        <p:tgtEl>
                                          <p:spTgt spid="25"/>
                                        </p:tgtEl>
                                        <p:attrNameLst>
                                          <p:attrName>style.rotation</p:attrName>
                                        </p:attrNameLst>
                                      </p:cBhvr>
                                      <p:tavLst>
                                        <p:tav tm="0">
                                          <p:val>
                                            <p:fltVal val="90"/>
                                          </p:val>
                                        </p:tav>
                                        <p:tav tm="100000">
                                          <p:val>
                                            <p:fltVal val="0"/>
                                          </p:val>
                                        </p:tav>
                                      </p:tavLst>
                                    </p:anim>
                                    <p:animEffect transition="in" filter="fade">
                                      <p:cBhvr>
                                        <p:cTn id="14" dur="750"/>
                                        <p:tgtEl>
                                          <p:spTgt spid="25"/>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heel(1)">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
                                            <p:txEl>
                                              <p:pRg st="0" end="0"/>
                                            </p:txEl>
                                          </p:spTgt>
                                        </p:tgtEl>
                                        <p:attrNameLst>
                                          <p:attrName>style.visibility</p:attrName>
                                        </p:attrNameLst>
                                      </p:cBhvr>
                                      <p:to>
                                        <p:strVal val="visible"/>
                                      </p:to>
                                    </p:set>
                                    <p:animEffect transition="in" filter="fade">
                                      <p:cBhvr>
                                        <p:cTn id="22" dur="500"/>
                                        <p:tgtEl>
                                          <p:spTgt spid="3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xEl>
                                              <p:pRg st="1" end="1"/>
                                            </p:txEl>
                                          </p:spTgt>
                                        </p:tgtEl>
                                        <p:attrNameLst>
                                          <p:attrName>style.visibility</p:attrName>
                                        </p:attrNameLst>
                                      </p:cBhvr>
                                      <p:to>
                                        <p:strVal val="visible"/>
                                      </p:to>
                                    </p:set>
                                    <p:animEffect transition="in" filter="fade">
                                      <p:cBhvr>
                                        <p:cTn id="27" dur="500"/>
                                        <p:tgtEl>
                                          <p:spTgt spid="3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xEl>
                                              <p:pRg st="2" end="2"/>
                                            </p:txEl>
                                          </p:spTgt>
                                        </p:tgtEl>
                                        <p:attrNameLst>
                                          <p:attrName>style.visibility</p:attrName>
                                        </p:attrNameLst>
                                      </p:cBhvr>
                                      <p:to>
                                        <p:strVal val="visible"/>
                                      </p:to>
                                    </p:set>
                                    <p:animEffect transition="in" filter="fade">
                                      <p:cBhvr>
                                        <p:cTn id="32" dur="5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0"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Population and samples</a:t>
            </a:r>
          </a:p>
        </p:txBody>
      </p:sp>
      <p:sp>
        <p:nvSpPr>
          <p:cNvPr id="3" name="Content Placeholder 2"/>
          <p:cNvSpPr>
            <a:spLocks noGrp="1"/>
          </p:cNvSpPr>
          <p:nvPr>
            <p:ph idx="1"/>
          </p:nvPr>
        </p:nvSpPr>
        <p:spPr/>
        <p:txBody>
          <a:bodyPr/>
          <a:lstStyle/>
          <a:p>
            <a:endParaRPr lang="en-ZA" dirty="0" smtClean="0"/>
          </a:p>
          <a:p>
            <a:endParaRPr lang="en-ZA" dirty="0"/>
          </a:p>
          <a:p>
            <a:endParaRPr lang="en-ZA" dirty="0" smtClean="0"/>
          </a:p>
          <a:p>
            <a:endParaRPr lang="en-ZA" dirty="0"/>
          </a:p>
          <a:p>
            <a:endParaRPr lang="en-ZA" dirty="0"/>
          </a:p>
        </p:txBody>
      </p:sp>
      <p:sp>
        <p:nvSpPr>
          <p:cNvPr id="4" name="Text Placeholder 3"/>
          <p:cNvSpPr>
            <a:spLocks noGrp="1"/>
          </p:cNvSpPr>
          <p:nvPr>
            <p:ph type="body" sz="quarter" idx="10"/>
          </p:nvPr>
        </p:nvSpPr>
        <p:spPr/>
        <p:txBody>
          <a:bodyPr/>
          <a:lstStyle/>
          <a:p>
            <a:r>
              <a:rPr lang="en-ZA" dirty="0" smtClean="0"/>
              <a:t>Unit 15.1</a:t>
            </a:r>
            <a:endParaRPr lang="en-ZA" dirty="0"/>
          </a:p>
        </p:txBody>
      </p:sp>
      <p:sp>
        <p:nvSpPr>
          <p:cNvPr id="5" name="Rectangle 4"/>
          <p:cNvSpPr/>
          <p:nvPr/>
        </p:nvSpPr>
        <p:spPr>
          <a:xfrm>
            <a:off x="518159" y="4658601"/>
            <a:ext cx="7386701" cy="1040503"/>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6" name="Content Placeholder 2"/>
          <p:cNvSpPr txBox="1"/>
          <p:nvPr/>
        </p:nvSpPr>
        <p:spPr>
          <a:xfrm>
            <a:off x="893445" y="4465955"/>
            <a:ext cx="1625600" cy="3397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400" b="1" i="1" dirty="0">
                <a:solidFill>
                  <a:srgbClr val="64AFA8"/>
                </a:solidFill>
              </a:rPr>
              <a:t>Population </a:t>
            </a:r>
            <a:endParaRPr lang="en-GB" sz="2400" b="1" i="1" dirty="0">
              <a:solidFill>
                <a:srgbClr val="64AFA8"/>
              </a:solidFill>
            </a:endParaRPr>
          </a:p>
        </p:txBody>
      </p:sp>
      <p:sp>
        <p:nvSpPr>
          <p:cNvPr id="7" name="TextBox 6"/>
          <p:cNvSpPr txBox="1"/>
          <p:nvPr/>
        </p:nvSpPr>
        <p:spPr>
          <a:xfrm>
            <a:off x="653696" y="4827203"/>
            <a:ext cx="7251164" cy="398780"/>
          </a:xfrm>
          <a:prstGeom prst="rect">
            <a:avLst/>
          </a:prstGeom>
          <a:noFill/>
        </p:spPr>
        <p:txBody>
          <a:bodyPr wrap="square" rtlCol="0">
            <a:spAutoFit/>
          </a:bodyPr>
          <a:lstStyle/>
          <a:p>
            <a:r>
              <a:rPr lang="en-ZA" sz="2000" dirty="0"/>
              <a:t>A </a:t>
            </a:r>
            <a:r>
              <a:rPr lang="en-ZA" sz="2000" b="1" dirty="0"/>
              <a:t>population</a:t>
            </a:r>
            <a:r>
              <a:rPr lang="en-ZA" sz="2000" dirty="0"/>
              <a:t> is the group of individuals or units that will be studied.</a:t>
            </a:r>
          </a:p>
        </p:txBody>
      </p:sp>
      <p:sp>
        <p:nvSpPr>
          <p:cNvPr id="8" name="Content Placeholder 2"/>
          <p:cNvSpPr txBox="1"/>
          <p:nvPr/>
        </p:nvSpPr>
        <p:spPr>
          <a:xfrm>
            <a:off x="6922468" y="5422581"/>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7000" b="1" i="1" dirty="0" smtClean="0">
                <a:solidFill>
                  <a:srgbClr val="64AFA8"/>
                </a:solidFill>
              </a:rPr>
              <a:t>” </a:t>
            </a:r>
            <a:endParaRPr lang="en-GB" sz="7000" b="1" i="1" dirty="0">
              <a:solidFill>
                <a:srgbClr val="64AFA8"/>
              </a:solidFill>
            </a:endParaRP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3716" y="2070851"/>
            <a:ext cx="1952752" cy="234717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Population and samples</a:t>
            </a:r>
            <a:r>
              <a:rPr lang="en-ZA" sz="3200" dirty="0"/>
              <a:t> </a:t>
            </a:r>
            <a:r>
              <a:rPr lang="en-ZA" sz="2800" dirty="0"/>
              <a:t>continued ...</a:t>
            </a:r>
          </a:p>
        </p:txBody>
      </p:sp>
      <p:sp>
        <p:nvSpPr>
          <p:cNvPr id="3" name="Content Placeholder 2"/>
          <p:cNvSpPr>
            <a:spLocks noGrp="1"/>
          </p:cNvSpPr>
          <p:nvPr>
            <p:ph idx="1"/>
          </p:nvPr>
        </p:nvSpPr>
        <p:spPr/>
        <p:txBody>
          <a:bodyPr/>
          <a:lstStyle/>
          <a:p>
            <a:endParaRPr lang="en-ZA" dirty="0" smtClean="0"/>
          </a:p>
          <a:p>
            <a:endParaRPr lang="en-ZA" dirty="0"/>
          </a:p>
          <a:p>
            <a:endParaRPr lang="en-ZA" dirty="0" smtClean="0"/>
          </a:p>
          <a:p>
            <a:endParaRPr lang="en-ZA" dirty="0"/>
          </a:p>
          <a:p>
            <a:endParaRPr lang="en-ZA" dirty="0"/>
          </a:p>
        </p:txBody>
      </p:sp>
      <p:sp>
        <p:nvSpPr>
          <p:cNvPr id="4" name="Text Placeholder 3"/>
          <p:cNvSpPr>
            <a:spLocks noGrp="1"/>
          </p:cNvSpPr>
          <p:nvPr>
            <p:ph type="body" sz="quarter" idx="10"/>
          </p:nvPr>
        </p:nvSpPr>
        <p:spPr/>
        <p:txBody>
          <a:bodyPr/>
          <a:lstStyle/>
          <a:p>
            <a:r>
              <a:rPr lang="en-ZA" dirty="0" smtClean="0"/>
              <a:t>Unit 15.1</a:t>
            </a:r>
            <a:endParaRPr lang="en-ZA" dirty="0"/>
          </a:p>
        </p:txBody>
      </p:sp>
      <p:sp>
        <p:nvSpPr>
          <p:cNvPr id="9" name="Rectangle 8"/>
          <p:cNvSpPr/>
          <p:nvPr/>
        </p:nvSpPr>
        <p:spPr>
          <a:xfrm>
            <a:off x="521088" y="4653942"/>
            <a:ext cx="7386701" cy="1082399"/>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0" name="Content Placeholder 2"/>
          <p:cNvSpPr txBox="1"/>
          <p:nvPr/>
        </p:nvSpPr>
        <p:spPr>
          <a:xfrm>
            <a:off x="896620" y="4448175"/>
            <a:ext cx="1356360" cy="339725"/>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ZA" sz="2400" b="1" i="1" dirty="0">
                <a:solidFill>
                  <a:srgbClr val="64AFA8"/>
                </a:solidFill>
              </a:rPr>
              <a:t>S</a:t>
            </a:r>
            <a:r>
              <a:rPr lang="en-GB" sz="2400" b="1" i="1" dirty="0" err="1" smtClean="0">
                <a:solidFill>
                  <a:srgbClr val="64AFA8"/>
                </a:solidFill>
              </a:rPr>
              <a:t>ample</a:t>
            </a:r>
            <a:endParaRPr lang="en-GB" sz="2400" b="1" i="1" dirty="0">
              <a:solidFill>
                <a:srgbClr val="64AFA8"/>
              </a:solidFill>
            </a:endParaRPr>
          </a:p>
        </p:txBody>
      </p:sp>
      <p:sp>
        <p:nvSpPr>
          <p:cNvPr id="11" name="TextBox 10"/>
          <p:cNvSpPr txBox="1"/>
          <p:nvPr/>
        </p:nvSpPr>
        <p:spPr>
          <a:xfrm>
            <a:off x="620765" y="4711009"/>
            <a:ext cx="7124741" cy="1014730"/>
          </a:xfrm>
          <a:prstGeom prst="rect">
            <a:avLst/>
          </a:prstGeom>
          <a:noFill/>
        </p:spPr>
        <p:txBody>
          <a:bodyPr wrap="square" rtlCol="0">
            <a:spAutoFit/>
          </a:bodyPr>
          <a:lstStyle/>
          <a:p>
            <a:r>
              <a:rPr lang="en-ZA" sz="2000" dirty="0"/>
              <a:t>A </a:t>
            </a:r>
            <a:r>
              <a:rPr lang="en-ZA" sz="2000" b="1" dirty="0" smtClean="0"/>
              <a:t>sample</a:t>
            </a:r>
            <a:r>
              <a:rPr lang="en-ZA" sz="2000" dirty="0" smtClean="0"/>
              <a:t> </a:t>
            </a:r>
            <a:r>
              <a:rPr lang="en-ZA" sz="2000" dirty="0"/>
              <a:t>is a section of the population that is selected</a:t>
            </a:r>
            <a:r>
              <a:rPr lang="en-ZA" sz="2000" dirty="0" smtClean="0"/>
              <a:t>. </a:t>
            </a:r>
            <a:r>
              <a:rPr lang="en-ZA" sz="2000" dirty="0"/>
              <a:t>The sample selected must be a fair representation </a:t>
            </a:r>
            <a:r>
              <a:rPr lang="en-ZA" sz="2000" dirty="0" smtClean="0"/>
              <a:t>of the population </a:t>
            </a:r>
            <a:r>
              <a:rPr lang="en-ZA" sz="2000" dirty="0"/>
              <a:t>from which it is drawn.</a:t>
            </a:r>
          </a:p>
        </p:txBody>
      </p:sp>
      <p:sp>
        <p:nvSpPr>
          <p:cNvPr id="12" name="Content Placeholder 2"/>
          <p:cNvSpPr txBox="1"/>
          <p:nvPr/>
        </p:nvSpPr>
        <p:spPr>
          <a:xfrm>
            <a:off x="6925397" y="5480506"/>
            <a:ext cx="582168" cy="521398"/>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7000" b="1" i="1" dirty="0" smtClean="0">
                <a:solidFill>
                  <a:srgbClr val="64AFA8"/>
                </a:solidFill>
              </a:rPr>
              <a:t>” </a:t>
            </a:r>
            <a:endParaRPr lang="en-GB" sz="7000" b="1" i="1" dirty="0">
              <a:solidFill>
                <a:srgbClr val="64AFA8"/>
              </a:solidFill>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3716" y="2079816"/>
            <a:ext cx="1952752" cy="2347177"/>
          </a:xfrm>
          <a:prstGeom prst="rect">
            <a:avLst/>
          </a:prstGeom>
        </p:spPr>
      </p:pic>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2470" y="1373624"/>
            <a:ext cx="1654589" cy="11625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1.66667E-6 4.44444E-6 L -0.07813 4.44444E-6 " pathEditMode="relative" rAng="0" ptsTypes="AA">
                                      <p:cBhvr>
                                        <p:cTn id="6" dur="1000" fill="hold"/>
                                        <p:tgtEl>
                                          <p:spTgt spid="16"/>
                                        </p:tgtEl>
                                        <p:attrNameLst>
                                          <p:attrName>ppt_x</p:attrName>
                                          <p:attrName>ppt_y</p:attrName>
                                        </p:attrNameLst>
                                      </p:cBhvr>
                                      <p:rCtr x="-3906" y="0"/>
                                    </p:animMotion>
                                  </p:childTnLst>
                                </p:cTn>
                              </p:par>
                              <p:par>
                                <p:cTn id="7" presetID="37"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900" decel="100000" fill="hold"/>
                                        <p:tgtEl>
                                          <p:spTgt spid="17"/>
                                        </p:tgtEl>
                                        <p:attrNameLst>
                                          <p:attrName>ppt_y</p:attrName>
                                        </p:attrNameLst>
                                      </p:cBhvr>
                                      <p:tavLst>
                                        <p:tav tm="0">
                                          <p:val>
                                            <p:strVal val="#ppt_y+1"/>
                                          </p:val>
                                        </p:tav>
                                        <p:tav tm="100000">
                                          <p:val>
                                            <p:strVal val="#ppt_y-.03"/>
                                          </p:val>
                                        </p:tav>
                                      </p:tavLst>
                                    </p:anim>
                                    <p:anim calcmode="lin" valueType="num">
                                      <p:cBhvr>
                                        <p:cTn id="1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Example 15.2 page 284</a:t>
            </a:r>
          </a:p>
        </p:txBody>
      </p:sp>
      <p:sp>
        <p:nvSpPr>
          <p:cNvPr id="13" name="Rectangle 12"/>
          <p:cNvSpPr/>
          <p:nvPr/>
        </p:nvSpPr>
        <p:spPr>
          <a:xfrm>
            <a:off x="518160" y="2077720"/>
            <a:ext cx="7386955" cy="3104515"/>
          </a:xfrm>
          <a:prstGeom prst="rect">
            <a:avLst/>
          </a:prstGeom>
          <a:noFill/>
          <a:ln w="28575">
            <a:solidFill>
              <a:srgbClr val="B4DB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rgbClr val="B4DB6F"/>
                </a:solidFill>
              </a:ln>
              <a:solidFill>
                <a:srgbClr val="008D91"/>
              </a:solidFill>
            </a:endParaRPr>
          </a:p>
        </p:txBody>
      </p:sp>
      <p:sp>
        <p:nvSpPr>
          <p:cNvPr id="14" name="Content Placeholder 2"/>
          <p:cNvSpPr txBox="1"/>
          <p:nvPr/>
        </p:nvSpPr>
        <p:spPr>
          <a:xfrm>
            <a:off x="639736" y="1829083"/>
            <a:ext cx="1930445" cy="339596"/>
          </a:xfrm>
          <a:prstGeom prst="rect">
            <a:avLst/>
          </a:prstGeom>
          <a:solidFill>
            <a:schemeClr val="bg1"/>
          </a:solidFill>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ZA" sz="2400" b="1" i="1" dirty="0" smtClean="0">
                <a:solidFill>
                  <a:srgbClr val="64AFA8"/>
                </a:solidFill>
              </a:rPr>
              <a:t>Class Activity</a:t>
            </a:r>
            <a:endParaRPr lang="en-GB" sz="2400" b="1" i="1" dirty="0">
              <a:solidFill>
                <a:srgbClr val="64AFA8"/>
              </a:solidFill>
            </a:endParaRPr>
          </a:p>
        </p:txBody>
      </p:sp>
      <p:sp>
        <p:nvSpPr>
          <p:cNvPr id="15" name="TextBox 14"/>
          <p:cNvSpPr txBox="1"/>
          <p:nvPr/>
        </p:nvSpPr>
        <p:spPr>
          <a:xfrm>
            <a:off x="639512" y="2289325"/>
            <a:ext cx="7144583" cy="2861310"/>
          </a:xfrm>
          <a:prstGeom prst="rect">
            <a:avLst/>
          </a:prstGeom>
          <a:noFill/>
        </p:spPr>
        <p:txBody>
          <a:bodyPr wrap="square" rtlCol="0">
            <a:spAutoFit/>
          </a:bodyPr>
          <a:lstStyle/>
          <a:p>
            <a:pPr marL="342900" indent="-342900">
              <a:buFont typeface="Arial" panose="020B0604020202020204" pitchFamily="34" charset="0"/>
              <a:buChar char="•"/>
            </a:pPr>
            <a:r>
              <a:rPr lang="en-ZA" sz="2000" dirty="0" smtClean="0"/>
              <a:t>A </a:t>
            </a:r>
            <a:r>
              <a:rPr lang="en-ZA" sz="2000" dirty="0"/>
              <a:t>college has 1 500 students. The </a:t>
            </a:r>
            <a:r>
              <a:rPr lang="en-ZA" sz="2000" b="1" dirty="0"/>
              <a:t>population </a:t>
            </a:r>
            <a:r>
              <a:rPr lang="en-ZA" sz="2000" dirty="0"/>
              <a:t>is all 1 500 students. </a:t>
            </a:r>
          </a:p>
          <a:p>
            <a:pPr marL="342900" indent="-342900">
              <a:buFont typeface="Arial" panose="020B0604020202020204" pitchFamily="34" charset="0"/>
              <a:buChar char="•"/>
            </a:pPr>
            <a:r>
              <a:rPr lang="en-ZA" sz="2000" dirty="0"/>
              <a:t>To find information about the population, you could interview or observe only some of the 1 500 students. This group we choose is a </a:t>
            </a:r>
            <a:r>
              <a:rPr lang="en-ZA" sz="2000" b="1" dirty="0"/>
              <a:t>sample</a:t>
            </a:r>
            <a:r>
              <a:rPr lang="en-ZA" sz="2000" dirty="0"/>
              <a:t>. </a:t>
            </a:r>
          </a:p>
          <a:p>
            <a:pPr marL="342900" indent="-342900">
              <a:buFont typeface="Arial" panose="020B0604020202020204" pitchFamily="34" charset="0"/>
              <a:buChar char="•"/>
            </a:pPr>
            <a:r>
              <a:rPr lang="en-ZA" sz="2000" dirty="0"/>
              <a:t>The sample could be all Level 2 students, or only the Level 2 Marketing students, or the 15 rugby team members or a random selection of 30 students from the college. </a:t>
            </a:r>
          </a:p>
          <a:p>
            <a:pPr marL="342900" indent="-342900">
              <a:buFont typeface="Arial" panose="020B0604020202020204" pitchFamily="34" charset="0"/>
              <a:buChar char="•"/>
            </a:pPr>
            <a:r>
              <a:rPr lang="en-ZA" sz="2000" dirty="0"/>
              <a:t>Decide which of these samples is appropriate. </a:t>
            </a:r>
            <a:endParaRPr lang="en-ZA" altLang="en-US" sz="2000" b="1" dirty="0">
              <a:sym typeface="+mn-ea"/>
            </a:endParaRPr>
          </a:p>
        </p:txBody>
      </p:sp>
      <p:sp>
        <p:nvSpPr>
          <p:cNvPr id="6" name="Text Placeholder 3"/>
          <p:cNvSpPr>
            <a:spLocks noGrp="1"/>
          </p:cNvSpPr>
          <p:nvPr>
            <p:ph type="body" sz="quarter" idx="10"/>
          </p:nvPr>
        </p:nvSpPr>
        <p:spPr>
          <a:xfrm>
            <a:off x="399289" y="1097179"/>
            <a:ext cx="7905751" cy="301871"/>
          </a:xfrm>
        </p:spPr>
        <p:txBody>
          <a:bodyPr/>
          <a:lstStyle/>
          <a:p>
            <a:r>
              <a:rPr lang="en-ZA" dirty="0"/>
              <a:t>Unit 15.1</a:t>
            </a: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resentation2">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1636</Words>
  <Application>Microsoft Office PowerPoint</Application>
  <PresentationFormat>On-screen Show (4:3)</PresentationFormat>
  <Paragraphs>297</Paragraphs>
  <Slides>35</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35</vt:i4>
      </vt:variant>
    </vt:vector>
  </HeadingPairs>
  <TitlesOfParts>
    <vt:vector size="40" baseType="lpstr">
      <vt:lpstr>Arial</vt:lpstr>
      <vt:lpstr>Calibri</vt:lpstr>
      <vt:lpstr>Times New Roman</vt:lpstr>
      <vt:lpstr>Wingdings</vt:lpstr>
      <vt:lpstr>Presentation2</vt:lpstr>
      <vt:lpstr>Mathematical Literacy</vt:lpstr>
      <vt:lpstr>Collect and organise data</vt:lpstr>
      <vt:lpstr>Overview</vt:lpstr>
      <vt:lpstr>Key concepts in data handling</vt:lpstr>
      <vt:lpstr>Research questions</vt:lpstr>
      <vt:lpstr>Example 15.1 page 282</vt:lpstr>
      <vt:lpstr>Population and samples</vt:lpstr>
      <vt:lpstr>Population and samples continued ...</vt:lpstr>
      <vt:lpstr>Example 15.2 page 284</vt:lpstr>
      <vt:lpstr>Reliable data</vt:lpstr>
      <vt:lpstr>Example 15.3 page 285</vt:lpstr>
      <vt:lpstr>Example 15.3 page 285 continued ... Unit 15.1</vt:lpstr>
      <vt:lpstr>Example 15.4 page 285</vt:lpstr>
      <vt:lpstr>Example 15.4 page 285 continued ...</vt:lpstr>
      <vt:lpstr>PowerPoint Presentation</vt:lpstr>
      <vt:lpstr>Data collection tools </vt:lpstr>
      <vt:lpstr>Observations</vt:lpstr>
      <vt:lpstr>Example 15.5 page 288 Unit 15.2</vt:lpstr>
      <vt:lpstr>Interviews</vt:lpstr>
      <vt:lpstr>Questionnaires</vt:lpstr>
      <vt:lpstr>Types of questions</vt:lpstr>
      <vt:lpstr>Example 15.6 page 288</vt:lpstr>
      <vt:lpstr>Example 15.6 page 288 continued ... Unit 15.2</vt:lpstr>
      <vt:lpstr>Example 15.7 page 289</vt:lpstr>
      <vt:lpstr>Example 15.7 page 289 continued ...</vt:lpstr>
      <vt:lpstr>Example 15.7 page 289 continued ...</vt:lpstr>
      <vt:lpstr>PowerPoint Presentation</vt:lpstr>
      <vt:lpstr>Organising data</vt:lpstr>
      <vt:lpstr>Organising data continued ... Unit 15.3</vt:lpstr>
      <vt:lpstr>Example 15.8 page 291</vt:lpstr>
      <vt:lpstr>Example 15.8 page 291 continued ...</vt:lpstr>
      <vt:lpstr>Example 15.8 page 291 continued ...</vt:lpstr>
      <vt:lpstr>Example 15.8 page 291 continued ...</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Leanne Storer</dc:creator>
  <cp:lastModifiedBy>Dipak, Aarthi, Springer</cp:lastModifiedBy>
  <cp:revision>648</cp:revision>
  <dcterms:created xsi:type="dcterms:W3CDTF">2017-08-15T07:49:00Z</dcterms:created>
  <dcterms:modified xsi:type="dcterms:W3CDTF">2017-12-01T12:10:02Z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1033-10.2.0.5978</vt:lpwstr>
  </property>
</Properties>
</file>