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424" r:id="rId5"/>
    <p:sldId id="454" r:id="rId6"/>
    <p:sldId id="453" r:id="rId7"/>
    <p:sldId id="298" r:id="rId8"/>
    <p:sldId id="426" r:id="rId9"/>
    <p:sldId id="427" r:id="rId10"/>
    <p:sldId id="431" r:id="rId11"/>
    <p:sldId id="430" r:id="rId12"/>
    <p:sldId id="432" r:id="rId13"/>
    <p:sldId id="294" r:id="rId14"/>
    <p:sldId id="423" r:id="rId15"/>
    <p:sldId id="433" r:id="rId16"/>
    <p:sldId id="435" r:id="rId17"/>
    <p:sldId id="436" r:id="rId18"/>
    <p:sldId id="438" r:id="rId19"/>
    <p:sldId id="440" r:id="rId20"/>
    <p:sldId id="442" r:id="rId21"/>
    <p:sldId id="443" r:id="rId22"/>
    <p:sldId id="444" r:id="rId23"/>
    <p:sldId id="445" r:id="rId24"/>
    <p:sldId id="446" r:id="rId25"/>
    <p:sldId id="449" r:id="rId26"/>
    <p:sldId id="450" r:id="rId27"/>
    <p:sldId id="452" r:id="rId28"/>
    <p:sldId id="451" r:id="rId29"/>
    <p:sldId id="285" r:id="rId30"/>
    <p:sldId id="45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89">
          <p15:clr>
            <a:srgbClr val="A4A3A4"/>
          </p15:clr>
        </p15:guide>
        <p15:guide id="2" pos="2653">
          <p15:clr>
            <a:srgbClr val="A4A3A4"/>
          </p15:clr>
        </p15:guide>
        <p15:guide id="3" orient="horz" pos="2750">
          <p15:clr>
            <a:srgbClr val="A4A3A4"/>
          </p15:clr>
        </p15:guide>
        <p15:guide id="4" orient="horz" pos="23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B3B5"/>
    <a:srgbClr val="A6CE39"/>
    <a:srgbClr val="61A6AF"/>
    <a:srgbClr val="D9E8EB"/>
    <a:srgbClr val="BFBFBF"/>
    <a:srgbClr val="9DCCC8"/>
    <a:srgbClr val="B4DB6F"/>
    <a:srgbClr val="991C1B"/>
    <a:srgbClr val="90A44E"/>
    <a:srgbClr val="3791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6433" autoAdjust="0"/>
  </p:normalViewPr>
  <p:slideViewPr>
    <p:cSldViewPr snapToGrid="0">
      <p:cViewPr varScale="1">
        <p:scale>
          <a:sx n="101" d="100"/>
          <a:sy n="101" d="100"/>
        </p:scale>
        <p:origin x="126" y="198"/>
      </p:cViewPr>
      <p:guideLst>
        <p:guide orient="horz" pos="3589"/>
        <p:guide pos="2653"/>
        <p:guide orient="horz" pos="2750"/>
        <p:guide orient="horz" pos="2364"/>
      </p:guideLst>
    </p:cSldViewPr>
  </p:slideViewPr>
  <p:outlineViewPr>
    <p:cViewPr>
      <p:scale>
        <a:sx n="33" d="100"/>
        <a:sy n="33" d="100"/>
      </p:scale>
      <p:origin x="0" y="-1090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403770786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272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p:nvPr>
        </p:nvSpPr>
        <p:spPr>
          <a:xfrm>
            <a:off x="399289" y="1097179"/>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3"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6"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417320"/>
            <a:ext cx="7905750" cy="720724"/>
          </a:xfrm>
          <a:prstGeom prst="rect">
            <a:avLst/>
          </a:prstGeom>
        </p:spPr>
        <p:txBody>
          <a:bodyPr/>
          <a:lstStyle>
            <a:lvl1pPr>
              <a:defRPr sz="4000" b="1">
                <a:latin typeface="+mn-lt"/>
              </a:defRPr>
            </a:lvl1pPr>
          </a:lstStyle>
          <a:p>
            <a:endParaRPr lang="en-US" dirty="0"/>
          </a:p>
        </p:txBody>
      </p:sp>
      <p:sp>
        <p:nvSpPr>
          <p:cNvPr id="4" name="Content Placeholder 2"/>
          <p:cNvSpPr>
            <a:spLocks noGrp="1"/>
          </p:cNvSpPr>
          <p:nvPr>
            <p:ph idx="1"/>
          </p:nvPr>
        </p:nvSpPr>
        <p:spPr>
          <a:xfrm>
            <a:off x="399289" y="1947672"/>
            <a:ext cx="7905751" cy="4129939"/>
          </a:xfrm>
          <a:prstGeom prst="rect">
            <a:avLst/>
          </a:prstGeom>
        </p:spPr>
        <p:txBody>
          <a:bodyPr/>
          <a:lstStyle>
            <a:lvl1pPr marL="0" indent="0">
              <a:buNone/>
              <a:defRPr sz="2000" baseline="0"/>
            </a:lvl1pPr>
            <a:lvl2pPr>
              <a:defRPr sz="1800"/>
            </a:lvl2pPr>
            <a:lvl3pPr>
              <a:defRPr sz="1600"/>
            </a:lvl3pPr>
            <a:lvl4pPr>
              <a:defRPr sz="1400"/>
            </a:lvl4pPr>
            <a:lvl5pPr>
              <a:defRPr sz="1200"/>
            </a:lvl5pPr>
          </a:lstStyle>
          <a:p>
            <a:pPr lvl="0"/>
            <a:endParaRPr lang="en-ZA" dirty="0" smtClean="0"/>
          </a:p>
        </p:txBody>
      </p:sp>
      <p:sp>
        <p:nvSpPr>
          <p:cNvPr id="5" name="Text Placeholder 5"/>
          <p:cNvSpPr>
            <a:spLocks noGrp="1"/>
          </p:cNvSpPr>
          <p:nvPr>
            <p:ph type="body" sz="quarter" idx="10"/>
          </p:nvPr>
        </p:nvSpPr>
        <p:spPr>
          <a:xfrm>
            <a:off x="399289" y="1563523"/>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2" name="Picture 11"/>
          <p:cNvPicPr>
            <a:picLocks noChangeAspect="1"/>
          </p:cNvPicPr>
          <p:nvPr userDrawn="1"/>
        </p:nvPicPr>
        <p:blipFill rotWithShape="1">
          <a:blip r:embed="rId13"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14.1 page 260 </a:t>
            </a:r>
            <a:r>
              <a:rPr lang="en-ZA" sz="3200" dirty="0">
                <a:sym typeface="+mn-ea"/>
              </a:rPr>
              <a:t>continued ... </a:t>
            </a:r>
            <a:endParaRPr lang="en-GB" sz="3200" dirty="0"/>
          </a:p>
        </p:txBody>
      </p:sp>
      <p:sp>
        <p:nvSpPr>
          <p:cNvPr id="4" name="Text Placeholder 3"/>
          <p:cNvSpPr>
            <a:spLocks noGrp="1"/>
          </p:cNvSpPr>
          <p:nvPr>
            <p:ph type="body" sz="quarter" idx="10"/>
          </p:nvPr>
        </p:nvSpPr>
        <p:spPr/>
        <p:txBody>
          <a:bodyPr/>
          <a:lstStyle/>
          <a:p>
            <a:r>
              <a:rPr lang="en-ZA" dirty="0"/>
              <a:t>Unit </a:t>
            </a:r>
            <a:r>
              <a:rPr lang="en-ZA" dirty="0" smtClean="0"/>
              <a:t>14.1</a:t>
            </a:r>
            <a:endParaRPr lang="en-ZA" dirty="0"/>
          </a:p>
        </p:txBody>
      </p:sp>
      <p:sp>
        <p:nvSpPr>
          <p:cNvPr id="5" name="Rectangle 4"/>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a:grpSpLocks noChangeAspect="1"/>
          </p:cNvGrpSpPr>
          <p:nvPr/>
        </p:nvGrpSpPr>
        <p:grpSpPr>
          <a:xfrm>
            <a:off x="348042" y="1769342"/>
            <a:ext cx="1031115" cy="957600"/>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1523054" y="1936832"/>
            <a:ext cx="6287446" cy="2554545"/>
          </a:xfrm>
          <a:prstGeom prst="rect">
            <a:avLst/>
          </a:prstGeom>
          <a:noFill/>
        </p:spPr>
        <p:txBody>
          <a:bodyPr wrap="square" rtlCol="0">
            <a:spAutoFit/>
          </a:bodyPr>
          <a:lstStyle/>
          <a:p>
            <a:r>
              <a:rPr lang="en-ZA" altLang="en-US" sz="2000" b="1" dirty="0">
                <a:sym typeface="+mn-ea"/>
              </a:rPr>
              <a:t>Step 1:  </a:t>
            </a:r>
            <a:r>
              <a:rPr lang="en-ZA" altLang="en-US" sz="2000" dirty="0">
                <a:sym typeface="+mn-ea"/>
              </a:rPr>
              <a:t>Write the labels from the graph into the table.</a:t>
            </a: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r>
              <a:rPr lang="en-ZA" altLang="en-US" sz="2000" dirty="0">
                <a:sym typeface="+mn-ea"/>
              </a:rPr>
              <a:t> </a:t>
            </a:r>
          </a:p>
        </p:txBody>
      </p:sp>
      <p:graphicFrame>
        <p:nvGraphicFramePr>
          <p:cNvPr id="12" name="Table 11"/>
          <p:cNvGraphicFramePr/>
          <p:nvPr/>
        </p:nvGraphicFramePr>
        <p:xfrm>
          <a:off x="1591288" y="2376393"/>
          <a:ext cx="4009772" cy="822960"/>
        </p:xfrm>
        <a:graphic>
          <a:graphicData uri="http://schemas.openxmlformats.org/drawingml/2006/table">
            <a:tbl>
              <a:tblPr firstRow="1" bandRow="1">
                <a:tableStyleId>{7DF18680-E054-41AD-8BC1-D1AEF772440D}</a:tableStyleId>
              </a:tblPr>
              <a:tblGrid>
                <a:gridCol w="1749605"/>
                <a:gridCol w="753389"/>
                <a:gridCol w="753389"/>
                <a:gridCol w="753389"/>
              </a:tblGrid>
              <a:tr h="285650">
                <a:tc>
                  <a:txBody>
                    <a:bodyPr/>
                    <a:lstStyle/>
                    <a:p>
                      <a:pPr>
                        <a:buNone/>
                      </a:pPr>
                      <a:r>
                        <a:rPr lang="en-ZA" altLang="en-US" sz="1400" b="1" dirty="0">
                          <a:solidFill>
                            <a:schemeClr val="tx1"/>
                          </a:solidFill>
                        </a:rPr>
                        <a:t>Number of people</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485606">
                <a:tc>
                  <a:txBody>
                    <a:bodyPr/>
                    <a:lstStyle/>
                    <a:p>
                      <a:pPr>
                        <a:buNone/>
                      </a:pPr>
                      <a:r>
                        <a:rPr lang="en-ZA" altLang="en-US" sz="1400" b="1" dirty="0">
                          <a:solidFill>
                            <a:schemeClr val="tx1"/>
                          </a:solidFill>
                        </a:rPr>
                        <a:t>Total number of cakes</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grpSp>
        <p:nvGrpSpPr>
          <p:cNvPr id="22" name="Group 21"/>
          <p:cNvGrpSpPr/>
          <p:nvPr/>
        </p:nvGrpSpPr>
        <p:grpSpPr>
          <a:xfrm>
            <a:off x="6864341" y="2513029"/>
            <a:ext cx="1892317" cy="1640616"/>
            <a:chOff x="6864341" y="2513029"/>
            <a:chExt cx="1892317" cy="1640616"/>
          </a:xfrm>
        </p:grpSpPr>
        <p:sp>
          <p:nvSpPr>
            <p:cNvPr id="3" name="Rectangle 2"/>
            <p:cNvSpPr/>
            <p:nvPr/>
          </p:nvSpPr>
          <p:spPr>
            <a:xfrm>
              <a:off x="6864341" y="2513029"/>
              <a:ext cx="1892317" cy="1640616"/>
            </a:xfrm>
            <a:prstGeom prst="rect">
              <a:avLst/>
            </a:prstGeom>
            <a:solidFill>
              <a:srgbClr val="61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976947" y="2575257"/>
              <a:ext cx="1667104" cy="1477328"/>
            </a:xfrm>
            <a:prstGeom prst="rect">
              <a:avLst/>
            </a:prstGeom>
            <a:noFill/>
          </p:spPr>
          <p:txBody>
            <a:bodyPr wrap="square" rtlCol="0">
              <a:spAutoFit/>
            </a:bodyPr>
            <a:lstStyle/>
            <a:p>
              <a:pPr algn="ctr"/>
              <a:r>
                <a:rPr lang="en-ZA" altLang="en-US" b="1" dirty="0">
                  <a:solidFill>
                    <a:schemeClr val="bg1"/>
                  </a:solidFill>
                  <a:sym typeface="+mn-ea"/>
                </a:rPr>
                <a:t>Number of cakes is</a:t>
              </a:r>
              <a:r>
                <a:rPr lang="en-ZA" altLang="en-US" dirty="0">
                  <a:solidFill>
                    <a:schemeClr val="bg1"/>
                  </a:solidFill>
                  <a:sym typeface="+mn-ea"/>
                </a:rPr>
                <a:t> dependent. Put into second row of table.</a:t>
              </a:r>
              <a:endParaRPr lang="en-ZA" altLang="en-US" sz="1600" dirty="0">
                <a:solidFill>
                  <a:schemeClr val="bg1"/>
                </a:solidFill>
                <a:sym typeface="+mn-ea"/>
              </a:endParaRPr>
            </a:p>
          </p:txBody>
        </p:sp>
      </p:grpSp>
      <p:cxnSp>
        <p:nvCxnSpPr>
          <p:cNvPr id="20" name="Straight Arrow Connector 19"/>
          <p:cNvCxnSpPr/>
          <p:nvPr/>
        </p:nvCxnSpPr>
        <p:spPr>
          <a:xfrm flipH="1" flipV="1">
            <a:off x="5826158" y="2926080"/>
            <a:ext cx="1088210" cy="136637"/>
          </a:xfrm>
          <a:prstGeom prst="straightConnector1">
            <a:avLst/>
          </a:prstGeom>
          <a:ln w="57150">
            <a:solidFill>
              <a:srgbClr val="61A6A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14.1 page 260</a:t>
            </a:r>
            <a:r>
              <a:rPr lang="en-ZA" sz="3200" dirty="0">
                <a:sym typeface="+mn-ea"/>
              </a:rPr>
              <a:t> continued ...</a:t>
            </a:r>
          </a:p>
        </p:txBody>
      </p:sp>
      <p:sp>
        <p:nvSpPr>
          <p:cNvPr id="4" name="Text Placeholder 3"/>
          <p:cNvSpPr>
            <a:spLocks noGrp="1"/>
          </p:cNvSpPr>
          <p:nvPr>
            <p:ph type="body" sz="quarter" idx="10"/>
          </p:nvPr>
        </p:nvSpPr>
        <p:spPr/>
        <p:txBody>
          <a:bodyPr/>
          <a:lstStyle/>
          <a:p>
            <a:r>
              <a:rPr lang="en-ZA" dirty="0"/>
              <a:t>Unit </a:t>
            </a:r>
            <a:r>
              <a:rPr lang="en-ZA" dirty="0" smtClean="0"/>
              <a:t>14.1</a:t>
            </a:r>
            <a:endParaRPr lang="en-ZA" dirty="0"/>
          </a:p>
        </p:txBody>
      </p:sp>
      <p:sp>
        <p:nvSpPr>
          <p:cNvPr id="5" name="Rectangle 4"/>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a:grpSpLocks noChangeAspect="1"/>
          </p:cNvGrpSpPr>
          <p:nvPr/>
        </p:nvGrpSpPr>
        <p:grpSpPr>
          <a:xfrm>
            <a:off x="348042" y="1769342"/>
            <a:ext cx="1031115" cy="957600"/>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1523054" y="1936832"/>
            <a:ext cx="6287446" cy="4062651"/>
          </a:xfrm>
          <a:prstGeom prst="rect">
            <a:avLst/>
          </a:prstGeom>
          <a:noFill/>
        </p:spPr>
        <p:txBody>
          <a:bodyPr wrap="square" rtlCol="0">
            <a:spAutoFit/>
          </a:bodyPr>
          <a:lstStyle/>
          <a:p>
            <a:r>
              <a:rPr lang="en-ZA" altLang="en-US" sz="2000" b="1" dirty="0">
                <a:sym typeface="+mn-ea"/>
              </a:rPr>
              <a:t>Step 1:  </a:t>
            </a:r>
            <a:r>
              <a:rPr lang="en-ZA" altLang="en-US" sz="2000" dirty="0">
                <a:sym typeface="+mn-ea"/>
              </a:rPr>
              <a:t>Write the labels from the graph into the table.</a:t>
            </a: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b="1" dirty="0">
              <a:sym typeface="+mn-ea"/>
            </a:endParaRPr>
          </a:p>
          <a:p>
            <a:r>
              <a:rPr lang="en-ZA" altLang="en-US" sz="2000" b="1" dirty="0">
                <a:sym typeface="+mn-ea"/>
              </a:rPr>
              <a:t>Step 2:  </a:t>
            </a:r>
            <a:r>
              <a:rPr lang="en-ZA" altLang="en-US" sz="2000" dirty="0">
                <a:sym typeface="+mn-ea"/>
              </a:rPr>
              <a:t>Write the heading of the graph.</a:t>
            </a:r>
          </a:p>
          <a:p>
            <a:r>
              <a:rPr lang="en-ZA" altLang="en-US" sz="2000" b="1" dirty="0">
                <a:sym typeface="+mn-ea"/>
              </a:rPr>
              <a:t>Step 3:  </a:t>
            </a:r>
            <a:r>
              <a:rPr lang="en-ZA" altLang="en-US" sz="2000" dirty="0">
                <a:sym typeface="+mn-ea"/>
              </a:rPr>
              <a:t>Read off the ordered pair for each point. </a:t>
            </a:r>
          </a:p>
          <a:p>
            <a:r>
              <a:rPr lang="en-ZA" altLang="en-US" sz="2000" b="1" dirty="0">
                <a:sym typeface="+mn-ea"/>
              </a:rPr>
              <a:t>Step 4: </a:t>
            </a:r>
            <a:r>
              <a:rPr lang="en-ZA" altLang="en-US" sz="2000" dirty="0">
                <a:sym typeface="+mn-ea"/>
              </a:rPr>
              <a:t>Write the values into the table. </a:t>
            </a: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r>
              <a:rPr lang="en-ZA" altLang="en-US" sz="2000" dirty="0">
                <a:sym typeface="+mn-ea"/>
              </a:rPr>
              <a:t> </a:t>
            </a:r>
          </a:p>
        </p:txBody>
      </p:sp>
      <p:graphicFrame>
        <p:nvGraphicFramePr>
          <p:cNvPr id="12" name="Table 11"/>
          <p:cNvGraphicFramePr/>
          <p:nvPr/>
        </p:nvGraphicFramePr>
        <p:xfrm>
          <a:off x="1591288" y="2376393"/>
          <a:ext cx="4009772" cy="822960"/>
        </p:xfrm>
        <a:graphic>
          <a:graphicData uri="http://schemas.openxmlformats.org/drawingml/2006/table">
            <a:tbl>
              <a:tblPr firstRow="1" bandRow="1">
                <a:tableStyleId>{7DF18680-E054-41AD-8BC1-D1AEF772440D}</a:tableStyleId>
              </a:tblPr>
              <a:tblGrid>
                <a:gridCol w="1749605"/>
                <a:gridCol w="753389"/>
                <a:gridCol w="753389"/>
                <a:gridCol w="753389"/>
              </a:tblGrid>
              <a:tr h="285650">
                <a:tc>
                  <a:txBody>
                    <a:bodyPr/>
                    <a:lstStyle/>
                    <a:p>
                      <a:pPr>
                        <a:buNone/>
                      </a:pPr>
                      <a:r>
                        <a:rPr lang="en-ZA" altLang="en-US" sz="1400" b="1" dirty="0">
                          <a:solidFill>
                            <a:schemeClr val="tx1"/>
                          </a:solidFill>
                        </a:rPr>
                        <a:t>Number of people</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485606">
                <a:tc>
                  <a:txBody>
                    <a:bodyPr/>
                    <a:lstStyle/>
                    <a:p>
                      <a:pPr>
                        <a:buNone/>
                      </a:pPr>
                      <a:r>
                        <a:rPr lang="en-ZA" altLang="en-US" sz="1400" b="1" dirty="0">
                          <a:solidFill>
                            <a:schemeClr val="tx1"/>
                          </a:solidFill>
                        </a:rPr>
                        <a:t>Total number of cakes</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graphicFrame>
        <p:nvGraphicFramePr>
          <p:cNvPr id="17" name="Table 16"/>
          <p:cNvGraphicFramePr/>
          <p:nvPr/>
        </p:nvGraphicFramePr>
        <p:xfrm>
          <a:off x="1591288" y="4640580"/>
          <a:ext cx="4009772" cy="865672"/>
        </p:xfrm>
        <a:graphic>
          <a:graphicData uri="http://schemas.openxmlformats.org/drawingml/2006/table">
            <a:tbl>
              <a:tblPr firstRow="1" bandRow="1">
                <a:tableStyleId>{7DF18680-E054-41AD-8BC1-D1AEF772440D}</a:tableStyleId>
              </a:tblPr>
              <a:tblGrid>
                <a:gridCol w="1749605"/>
                <a:gridCol w="753389"/>
                <a:gridCol w="753389"/>
                <a:gridCol w="753389"/>
              </a:tblGrid>
              <a:tr h="347512">
                <a:tc>
                  <a:txBody>
                    <a:bodyPr/>
                    <a:lstStyle/>
                    <a:p>
                      <a:pPr>
                        <a:buNone/>
                      </a:pPr>
                      <a:r>
                        <a:rPr lang="en-ZA" altLang="en-US" sz="1400" b="1" dirty="0">
                          <a:solidFill>
                            <a:schemeClr val="tx1"/>
                          </a:solidFill>
                        </a:rPr>
                        <a:t>Number of people</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sz="1400" b="0" dirty="0" smtClean="0">
                          <a:solidFill>
                            <a:schemeClr val="tx1"/>
                          </a:solidFill>
                        </a:rPr>
                        <a:t>0</a:t>
                      </a: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sz="1400" b="0" dirty="0" smtClean="0">
                          <a:solidFill>
                            <a:schemeClr val="tx1"/>
                          </a:solidFill>
                        </a:rPr>
                        <a:t>1</a:t>
                      </a: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r>
                        <a:rPr lang="en-ZA" altLang="en-US" sz="1400" b="0" dirty="0" smtClean="0">
                          <a:solidFill>
                            <a:schemeClr val="tx1"/>
                          </a:solidFill>
                        </a:rPr>
                        <a:t>2</a:t>
                      </a: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485606">
                <a:tc>
                  <a:txBody>
                    <a:bodyPr/>
                    <a:lstStyle/>
                    <a:p>
                      <a:pPr>
                        <a:buNone/>
                      </a:pPr>
                      <a:r>
                        <a:rPr lang="en-ZA" altLang="en-US" sz="1400" b="1" dirty="0">
                          <a:solidFill>
                            <a:schemeClr val="tx1"/>
                          </a:solidFill>
                        </a:rPr>
                        <a:t>Total number of cakes</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r>
                        <a:rPr lang="en-ZA" altLang="en-US" sz="1400" b="0" dirty="0" smtClean="0">
                          <a:solidFill>
                            <a:schemeClr val="tx1"/>
                          </a:solidFill>
                        </a:rPr>
                        <a:t>0</a:t>
                      </a: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r>
                        <a:rPr lang="en-ZA" altLang="en-US" sz="1400" b="0" dirty="0" smtClean="0">
                          <a:solidFill>
                            <a:schemeClr val="tx1"/>
                          </a:solidFill>
                        </a:rPr>
                        <a:t>2</a:t>
                      </a: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r>
                        <a:rPr lang="en-ZA" altLang="en-US" sz="1400" b="0" dirty="0" smtClean="0">
                          <a:solidFill>
                            <a:schemeClr val="tx1"/>
                          </a:solidFill>
                        </a:rPr>
                        <a:t>4</a:t>
                      </a: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grpSp>
        <p:nvGrpSpPr>
          <p:cNvPr id="15" name="Group 14"/>
          <p:cNvGrpSpPr/>
          <p:nvPr/>
        </p:nvGrpSpPr>
        <p:grpSpPr>
          <a:xfrm>
            <a:off x="6864341" y="2513029"/>
            <a:ext cx="1892317" cy="1640616"/>
            <a:chOff x="6864341" y="2513029"/>
            <a:chExt cx="1892317" cy="1640616"/>
          </a:xfrm>
        </p:grpSpPr>
        <p:sp>
          <p:nvSpPr>
            <p:cNvPr id="16" name="Rectangle 15"/>
            <p:cNvSpPr/>
            <p:nvPr/>
          </p:nvSpPr>
          <p:spPr>
            <a:xfrm>
              <a:off x="6864341" y="2513029"/>
              <a:ext cx="1892317" cy="1640616"/>
            </a:xfrm>
            <a:prstGeom prst="rect">
              <a:avLst/>
            </a:prstGeom>
            <a:solidFill>
              <a:srgbClr val="61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6931226" y="2575257"/>
              <a:ext cx="1779711" cy="1477328"/>
            </a:xfrm>
            <a:prstGeom prst="rect">
              <a:avLst/>
            </a:prstGeom>
            <a:noFill/>
          </p:spPr>
          <p:txBody>
            <a:bodyPr wrap="square" rtlCol="0">
              <a:spAutoFit/>
            </a:bodyPr>
            <a:lstStyle/>
            <a:p>
              <a:pPr algn="ctr"/>
              <a:r>
                <a:rPr lang="en-ZA" altLang="en-US" b="1" dirty="0">
                  <a:solidFill>
                    <a:schemeClr val="bg1"/>
                  </a:solidFill>
                  <a:sym typeface="+mn-ea"/>
                </a:rPr>
                <a:t>Number of cakes needed for the number of people.</a:t>
              </a:r>
            </a:p>
            <a:p>
              <a:pPr algn="ctr"/>
              <a:r>
                <a:rPr lang="en-ZA" altLang="en-US" dirty="0">
                  <a:solidFill>
                    <a:schemeClr val="bg1"/>
                  </a:solidFill>
                  <a:sym typeface="+mn-ea"/>
                </a:rPr>
                <a:t>(0; 0) (2; 1) (2; 4</a:t>
              </a:r>
              <a:r>
                <a:rPr lang="en-ZA" altLang="en-US" dirty="0" smtClean="0">
                  <a:solidFill>
                    <a:schemeClr val="bg1"/>
                  </a:solidFill>
                  <a:sym typeface="+mn-ea"/>
                </a:rPr>
                <a:t>)</a:t>
              </a:r>
              <a:endParaRPr lang="en-ZA" dirty="0">
                <a:solidFill>
                  <a:schemeClr val="bg1"/>
                </a:solidFill>
              </a:endParaRPr>
            </a:p>
          </p:txBody>
        </p:sp>
      </p:grpSp>
      <p:cxnSp>
        <p:nvCxnSpPr>
          <p:cNvPr id="21" name="Straight Arrow Connector 20"/>
          <p:cNvCxnSpPr/>
          <p:nvPr/>
        </p:nvCxnSpPr>
        <p:spPr>
          <a:xfrm flipH="1">
            <a:off x="5669295" y="4052585"/>
            <a:ext cx="1261931" cy="1136636"/>
          </a:xfrm>
          <a:prstGeom prst="straightConnector1">
            <a:avLst/>
          </a:prstGeom>
          <a:ln w="57150">
            <a:solidFill>
              <a:srgbClr val="61A6A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500"/>
                                        <p:tgtEl>
                                          <p:spTgt spid="9">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500"/>
                                        <p:tgtEl>
                                          <p:spTgt spid="9">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animEffect transition="in" filter="fade">
                                      <p:cBhvr>
                                        <p:cTn id="17" dur="500"/>
                                        <p:tgtEl>
                                          <p:spTgt spid="9">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Using formulae to determine values of variables using substitution</a:t>
            </a:r>
            <a:endParaRPr lang="en-GB"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ZA" altLang="en-US" dirty="0">
                <a:sym typeface="+mn-ea"/>
              </a:rPr>
              <a:t>In formulae, variables represent unknown values. </a:t>
            </a:r>
          </a:p>
          <a:p>
            <a:pPr marL="342900" indent="-342900">
              <a:buFont typeface="Arial" panose="020B0604020202020204" pitchFamily="34" charset="0"/>
              <a:buChar char="•"/>
            </a:pPr>
            <a:r>
              <a:rPr lang="en-ZA" altLang="en-US" dirty="0">
                <a:sym typeface="+mn-ea"/>
              </a:rPr>
              <a:t>Variables are usually letters. </a:t>
            </a:r>
          </a:p>
          <a:p>
            <a:pPr marL="342900" indent="-342900">
              <a:buFont typeface="Arial" panose="020B0604020202020204" pitchFamily="34" charset="0"/>
              <a:buChar char="•"/>
            </a:pPr>
            <a:r>
              <a:rPr lang="en-ZA" altLang="en-US" dirty="0">
                <a:sym typeface="+mn-ea"/>
              </a:rPr>
              <a:t>If you know the value of one unknown, you can find the other. </a:t>
            </a:r>
          </a:p>
          <a:p>
            <a:pPr marL="342900" indent="-342900">
              <a:buFont typeface="Arial" panose="020B0604020202020204" pitchFamily="34" charset="0"/>
              <a:buChar char="•"/>
            </a:pPr>
            <a:r>
              <a:rPr lang="en-ZA" altLang="en-US" dirty="0">
                <a:sym typeface="+mn-ea"/>
              </a:rPr>
              <a:t>Substitute numbers for the variables. </a:t>
            </a:r>
          </a:p>
          <a:p>
            <a:pPr marL="457200" lvl="1" indent="0">
              <a:buNone/>
            </a:pPr>
            <a:r>
              <a:rPr lang="en-ZA" altLang="en-US" dirty="0">
                <a:sym typeface="+mn-ea"/>
              </a:rPr>
              <a:t>If </a:t>
            </a:r>
            <a:r>
              <a:rPr lang="en-ZA" altLang="en-US" i="1" dirty="0">
                <a:latin typeface="Times New Roman" panose="02020603050405020304" charset="0"/>
                <a:sym typeface="+mn-ea"/>
              </a:rPr>
              <a:t>a</a:t>
            </a:r>
            <a:r>
              <a:rPr lang="en-ZA" altLang="en-US" dirty="0">
                <a:sym typeface="+mn-ea"/>
              </a:rPr>
              <a:t> = 35</a:t>
            </a:r>
            <a:r>
              <a:rPr lang="en-ZA" altLang="en-US" i="1" dirty="0">
                <a:latin typeface="Times New Roman" panose="02020603050405020304" charset="0"/>
                <a:sym typeface="+mn-ea"/>
              </a:rPr>
              <a:t>b</a:t>
            </a:r>
            <a:r>
              <a:rPr lang="en-ZA" altLang="en-US" dirty="0">
                <a:sym typeface="+mn-ea"/>
              </a:rPr>
              <a:t> + 10 and </a:t>
            </a:r>
            <a:r>
              <a:rPr lang="en-ZA" altLang="en-US" i="1" dirty="0">
                <a:latin typeface="Times New Roman" panose="02020603050405020304" charset="0"/>
                <a:sym typeface="+mn-ea"/>
              </a:rPr>
              <a:t>b</a:t>
            </a:r>
            <a:r>
              <a:rPr lang="en-ZA" altLang="en-US" dirty="0">
                <a:sym typeface="+mn-ea"/>
              </a:rPr>
              <a:t> = 3, then </a:t>
            </a:r>
          </a:p>
          <a:p>
            <a:pPr marL="457200" lvl="1" indent="0">
              <a:buNone/>
            </a:pPr>
            <a:r>
              <a:rPr lang="en-ZA" altLang="en-US" i="1" dirty="0">
                <a:latin typeface="Times New Roman" panose="02020603050405020304" charset="0"/>
                <a:sym typeface="+mn-ea"/>
              </a:rPr>
              <a:t>a</a:t>
            </a:r>
            <a:r>
              <a:rPr lang="en-ZA" altLang="en-US" dirty="0">
                <a:sym typeface="+mn-ea"/>
              </a:rPr>
              <a:t> = 35(3) + 10</a:t>
            </a:r>
          </a:p>
          <a:p>
            <a:pPr marL="457200" lvl="1" indent="0">
              <a:buNone/>
            </a:pPr>
            <a:r>
              <a:rPr lang="en-ZA" altLang="en-US" i="1" dirty="0">
                <a:latin typeface="Times New Roman" panose="02020603050405020304" charset="0"/>
                <a:sym typeface="+mn-ea"/>
              </a:rPr>
              <a:t>a</a:t>
            </a:r>
            <a:r>
              <a:rPr lang="en-ZA" altLang="en-US" dirty="0">
                <a:sym typeface="+mn-ea"/>
              </a:rPr>
              <a:t> = 105 + 10 = </a:t>
            </a:r>
            <a:r>
              <a:rPr lang="en-ZA" altLang="en-US" dirty="0" smtClean="0">
                <a:sym typeface="+mn-ea"/>
              </a:rPr>
              <a:t>115</a:t>
            </a:r>
            <a:endParaRPr lang="en-ZA" altLang="en-US" dirty="0">
              <a:sym typeface="+mn-ea"/>
            </a:endParaRPr>
          </a:p>
          <a:p>
            <a:pPr marL="342900" indent="-342900">
              <a:buFont typeface="Arial" panose="020B0604020202020204" pitchFamily="34" charset="0"/>
              <a:buChar char="•"/>
            </a:pPr>
            <a:endParaRPr lang="en-ZA" dirty="0"/>
          </a:p>
          <a:p>
            <a:pPr marL="342900" indent="-342900">
              <a:buFont typeface="Arial" panose="020B0604020202020204" pitchFamily="34" charset="0"/>
              <a:buChar char="•"/>
            </a:pPr>
            <a:endParaRPr lang="en-ZA" dirty="0"/>
          </a:p>
          <a:p>
            <a:pPr marL="342900" indent="-342900">
              <a:buFont typeface="Arial" panose="020B0604020202020204" pitchFamily="34" charset="0"/>
              <a:buChar char="•"/>
            </a:pPr>
            <a:endParaRPr lang="en-ZA" dirty="0"/>
          </a:p>
          <a:p>
            <a:pPr marL="342900" indent="-342900">
              <a:buFont typeface="Arial" panose="020B0604020202020204" pitchFamily="34" charset="0"/>
              <a:buChar char="•"/>
            </a:pPr>
            <a:endParaRPr lang="en-ZA" dirty="0"/>
          </a:p>
          <a:p>
            <a:pPr marL="342900" indent="-342900">
              <a:buFont typeface="Arial" panose="020B0604020202020204" pitchFamily="34" charset="0"/>
              <a:buChar char="•"/>
            </a:pPr>
            <a:endParaRPr lang="en-ZA" dirty="0"/>
          </a:p>
          <a:p>
            <a:pPr marL="342900" indent="-342900">
              <a:buFont typeface="Arial" panose="020B0604020202020204" pitchFamily="34" charset="0"/>
              <a:buChar char="•"/>
            </a:pPr>
            <a:endParaRPr lang="en-GB" dirty="0"/>
          </a:p>
        </p:txBody>
      </p:sp>
      <p:sp>
        <p:nvSpPr>
          <p:cNvPr id="4" name="Text Placeholder 3"/>
          <p:cNvSpPr>
            <a:spLocks noGrp="1"/>
          </p:cNvSpPr>
          <p:nvPr>
            <p:ph type="body" sz="quarter" idx="10"/>
          </p:nvPr>
        </p:nvSpPr>
        <p:spPr/>
        <p:txBody>
          <a:bodyPr/>
          <a:lstStyle/>
          <a:p>
            <a:r>
              <a:rPr lang="en-ZA" dirty="0"/>
              <a:t>Unit </a:t>
            </a:r>
            <a:r>
              <a:rPr lang="en-ZA" dirty="0" smtClean="0"/>
              <a:t>14.1</a:t>
            </a:r>
            <a:endParaRPr lang="en-ZA" dirty="0"/>
          </a:p>
        </p:txBody>
      </p:sp>
      <p:sp>
        <p:nvSpPr>
          <p:cNvPr id="5" name="Rectangle 4"/>
          <p:cNvSpPr/>
          <p:nvPr/>
        </p:nvSpPr>
        <p:spPr>
          <a:xfrm>
            <a:off x="518287" y="4808617"/>
            <a:ext cx="7386701" cy="958347"/>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566" y="4615764"/>
            <a:ext cx="1529594"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Substitution</a:t>
            </a:r>
            <a:endParaRPr lang="en-GB" sz="2000" b="1" i="1" dirty="0">
              <a:solidFill>
                <a:srgbClr val="64AFA8"/>
              </a:solidFill>
            </a:endParaRPr>
          </a:p>
        </p:txBody>
      </p:sp>
      <p:sp>
        <p:nvSpPr>
          <p:cNvPr id="7" name="TextBox 6"/>
          <p:cNvSpPr txBox="1"/>
          <p:nvPr/>
        </p:nvSpPr>
        <p:spPr>
          <a:xfrm>
            <a:off x="673635" y="4977218"/>
            <a:ext cx="7144583" cy="707886"/>
          </a:xfrm>
          <a:prstGeom prst="rect">
            <a:avLst/>
          </a:prstGeom>
          <a:noFill/>
        </p:spPr>
        <p:txBody>
          <a:bodyPr wrap="square" rtlCol="0">
            <a:spAutoFit/>
          </a:bodyPr>
          <a:lstStyle/>
          <a:p>
            <a:r>
              <a:rPr lang="en-ZA" altLang="en-US" sz="2000" dirty="0" smtClean="0">
                <a:sym typeface="+mn-ea"/>
              </a:rPr>
              <a:t>Substitution means </a:t>
            </a:r>
            <a:r>
              <a:rPr lang="en-ZA" altLang="en-US" sz="2000" dirty="0">
                <a:sym typeface="+mn-ea"/>
              </a:rPr>
              <a:t>putting a number in place of a letter in an equation.</a:t>
            </a:r>
          </a:p>
        </p:txBody>
      </p:sp>
      <p:sp>
        <p:nvSpPr>
          <p:cNvPr id="8" name="Content Placeholder 2"/>
          <p:cNvSpPr txBox="1"/>
          <p:nvPr/>
        </p:nvSpPr>
        <p:spPr>
          <a:xfrm>
            <a:off x="7159989" y="5487633"/>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 </a:t>
            </a:r>
            <a:endParaRPr lang="en-GB" sz="6000" b="1" i="1" dirty="0">
              <a:solidFill>
                <a:srgbClr val="64AFA8"/>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14.1 </a:t>
            </a:r>
            <a:endParaRPr lang="en-ZA" dirty="0"/>
          </a:p>
        </p:txBody>
      </p:sp>
      <p:sp>
        <p:nvSpPr>
          <p:cNvPr id="3" name="Content Placeholder 2"/>
          <p:cNvSpPr>
            <a:spLocks noGrp="1"/>
          </p:cNvSpPr>
          <p:nvPr>
            <p:ph sz="quarter" idx="10"/>
          </p:nvPr>
        </p:nvSpPr>
        <p:spPr/>
        <p:txBody>
          <a:bodyPr/>
          <a:lstStyle/>
          <a:p>
            <a:r>
              <a:rPr lang="en-ZA" sz="4400" dirty="0" smtClean="0"/>
              <a:t>Exercise 14.1</a:t>
            </a:r>
          </a:p>
        </p:txBody>
      </p:sp>
      <p:sp>
        <p:nvSpPr>
          <p:cNvPr id="4" name="Text Placeholder 3"/>
          <p:cNvSpPr>
            <a:spLocks noGrp="1"/>
          </p:cNvSpPr>
          <p:nvPr>
            <p:ph type="body" idx="11"/>
          </p:nvPr>
        </p:nvSpPr>
        <p:spPr/>
        <p:txBody>
          <a:bodyPr>
            <a:normAutofit/>
          </a:bodyPr>
          <a:lstStyle/>
          <a:p>
            <a:r>
              <a:rPr lang="en-US" altLang="en-US" sz="2000" dirty="0" smtClean="0"/>
              <a:t>Complete </a:t>
            </a:r>
            <a:r>
              <a:rPr lang="en-US" altLang="en-US" sz="2000" b="1" dirty="0" smtClean="0"/>
              <a:t>Exercise 14.1  </a:t>
            </a:r>
            <a:r>
              <a:rPr lang="en-US" altLang="en-US" sz="2000" dirty="0" smtClean="0"/>
              <a:t>on </a:t>
            </a:r>
            <a:r>
              <a:rPr lang="en-US" altLang="en-US" sz="2000" b="1" dirty="0" smtClean="0"/>
              <a:t>page 2</a:t>
            </a:r>
            <a:r>
              <a:rPr lang="en-ZA" altLang="en-US" sz="2000" b="1" dirty="0" smtClean="0"/>
              <a:t>62</a:t>
            </a:r>
            <a:r>
              <a:rPr lang="en-US" altLang="en-US" sz="2000" b="1" dirty="0" smtClean="0"/>
              <a:t> </a:t>
            </a:r>
            <a:r>
              <a:rPr lang="en-US" altLang="en-US" sz="2000" dirty="0" smtClean="0"/>
              <a:t>of </a:t>
            </a:r>
            <a:r>
              <a:rPr lang="en-US" altLang="en-US" sz="2000" dirty="0"/>
              <a:t>your </a:t>
            </a:r>
            <a:r>
              <a:rPr lang="en-US" altLang="en-US" sz="2000" dirty="0" smtClean="0"/>
              <a:t>Student’s </a:t>
            </a:r>
            <a:r>
              <a:rPr lang="en-US" altLang="en-US" sz="2000" dirty="0"/>
              <a:t>Book</a:t>
            </a:r>
            <a:endParaRPr lang="en-GB" altLang="en-US" sz="2000" dirty="0"/>
          </a:p>
          <a:p>
            <a:endParaRPr lang="en-GB"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Drawing straight line graphs</a:t>
            </a:r>
            <a:endParaRPr lang="en-ZA" dirty="0"/>
          </a:p>
        </p:txBody>
      </p:sp>
      <p:sp>
        <p:nvSpPr>
          <p:cNvPr id="3" name="Content Placeholder 2"/>
          <p:cNvSpPr>
            <a:spLocks noGrp="1"/>
          </p:cNvSpPr>
          <p:nvPr>
            <p:ph idx="1"/>
          </p:nvPr>
        </p:nvSpPr>
        <p:spPr/>
        <p:txBody>
          <a:bodyPr/>
          <a:lstStyle/>
          <a:p>
            <a:pPr marL="182880" indent="-182880"/>
            <a:r>
              <a:rPr lang="en-ZA" dirty="0"/>
              <a:t> To draw a graph, you need to</a:t>
            </a:r>
            <a:r>
              <a:rPr lang="en-ZA" dirty="0" smtClean="0"/>
              <a:t>:</a:t>
            </a:r>
          </a:p>
          <a:p>
            <a:endParaRPr lang="en-ZA" dirty="0"/>
          </a:p>
          <a:p>
            <a:pPr lvl="1"/>
            <a:r>
              <a:rPr lang="en-ZA" sz="2000" dirty="0"/>
              <a:t>use a given table of values</a:t>
            </a:r>
          </a:p>
          <a:p>
            <a:pPr lvl="1"/>
            <a:r>
              <a:rPr lang="en-ZA" sz="2000" dirty="0"/>
              <a:t>work out a table of values from a formula </a:t>
            </a:r>
          </a:p>
          <a:p>
            <a:pPr lvl="1"/>
            <a:r>
              <a:rPr lang="en-ZA" sz="2000" dirty="0"/>
              <a:t>draw a system of axes with an appropriate scale for </a:t>
            </a:r>
            <a:r>
              <a:rPr lang="en-ZA" sz="2000" dirty="0" smtClean="0"/>
              <a:t>each </a:t>
            </a:r>
            <a:r>
              <a:rPr lang="en-ZA" sz="2000" dirty="0"/>
              <a:t>axis</a:t>
            </a:r>
          </a:p>
          <a:p>
            <a:pPr lvl="1"/>
            <a:r>
              <a:rPr lang="en-ZA" sz="2000" dirty="0"/>
              <a:t>write labels for the graph and both axes</a:t>
            </a:r>
          </a:p>
          <a:p>
            <a:pPr lvl="1"/>
            <a:r>
              <a:rPr lang="en-ZA" sz="2000" dirty="0"/>
              <a:t>plot the points as ordered pairs from the table of values</a:t>
            </a:r>
          </a:p>
          <a:p>
            <a:endParaRPr lang="en-ZA" dirty="0"/>
          </a:p>
        </p:txBody>
      </p:sp>
      <p:sp>
        <p:nvSpPr>
          <p:cNvPr id="4" name="Text Placeholder 3"/>
          <p:cNvSpPr>
            <a:spLocks noGrp="1"/>
          </p:cNvSpPr>
          <p:nvPr>
            <p:ph type="body" sz="quarter" idx="10"/>
          </p:nvPr>
        </p:nvSpPr>
        <p:spPr/>
        <p:txBody>
          <a:bodyPr/>
          <a:lstStyle/>
          <a:p>
            <a:r>
              <a:rPr lang="en-ZA" dirty="0" smtClean="0"/>
              <a:t>Unit 14.2</a:t>
            </a:r>
            <a:endParaRPr lang="en-ZA"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The axis of the graph</a:t>
            </a:r>
            <a:endParaRPr lang="en-ZA" dirty="0"/>
          </a:p>
        </p:txBody>
      </p:sp>
      <p:sp>
        <p:nvSpPr>
          <p:cNvPr id="3" name="Content Placeholder 2"/>
          <p:cNvSpPr>
            <a:spLocks noGrp="1"/>
          </p:cNvSpPr>
          <p:nvPr>
            <p:ph idx="1"/>
          </p:nvPr>
        </p:nvSpPr>
        <p:spPr>
          <a:xfrm>
            <a:off x="399290" y="1592288"/>
            <a:ext cx="3741390" cy="4485323"/>
          </a:xfrm>
        </p:spPr>
        <p:txBody>
          <a:bodyPr/>
          <a:lstStyle/>
          <a:p>
            <a:r>
              <a:rPr lang="en-ZA" altLang="en-US" dirty="0">
                <a:sym typeface="+mn-ea"/>
              </a:rPr>
              <a:t>An axis is a reference line, which is numbered and labelled. </a:t>
            </a:r>
          </a:p>
          <a:p>
            <a:r>
              <a:rPr lang="en-ZA" altLang="en-US" dirty="0">
                <a:sym typeface="+mn-ea"/>
              </a:rPr>
              <a:t>The place where the two axes cross is called the origin. It is the point (0; 0).</a:t>
            </a:r>
          </a:p>
          <a:p>
            <a:r>
              <a:rPr lang="en-ZA" altLang="en-US" dirty="0">
                <a:sym typeface="+mn-ea"/>
              </a:rPr>
              <a:t>Use the horizontal axis, or </a:t>
            </a:r>
            <a:r>
              <a:rPr lang="en-ZA" altLang="en-US" i="1" dirty="0">
                <a:latin typeface="Times New Roman" panose="02020603050405020304" charset="0"/>
                <a:sym typeface="+mn-ea"/>
              </a:rPr>
              <a:t>x</a:t>
            </a:r>
            <a:r>
              <a:rPr lang="en-ZA" altLang="en-US" dirty="0">
                <a:sym typeface="+mn-ea"/>
              </a:rPr>
              <a:t>-axis, for your independent variable.</a:t>
            </a:r>
          </a:p>
          <a:p>
            <a:r>
              <a:rPr lang="en-ZA" altLang="en-US" dirty="0">
                <a:sym typeface="+mn-ea"/>
              </a:rPr>
              <a:t>The vertical axis (</a:t>
            </a:r>
            <a:r>
              <a:rPr lang="en-ZA" altLang="en-US" i="1" dirty="0">
                <a:latin typeface="Times New Roman" panose="02020603050405020304" charset="0"/>
                <a:sym typeface="+mn-ea"/>
              </a:rPr>
              <a:t>y</a:t>
            </a:r>
            <a:r>
              <a:rPr lang="en-ZA" altLang="en-US" dirty="0">
                <a:sym typeface="+mn-ea"/>
              </a:rPr>
              <a:t>-axis) shows the dependent variable. 		</a:t>
            </a:r>
          </a:p>
          <a:p>
            <a:endParaRPr lang="en-ZA" dirty="0"/>
          </a:p>
        </p:txBody>
      </p:sp>
      <p:sp>
        <p:nvSpPr>
          <p:cNvPr id="4" name="Text Placeholder 3"/>
          <p:cNvSpPr>
            <a:spLocks noGrp="1"/>
          </p:cNvSpPr>
          <p:nvPr>
            <p:ph type="body" sz="quarter" idx="10"/>
          </p:nvPr>
        </p:nvSpPr>
        <p:spPr/>
        <p:txBody>
          <a:bodyPr/>
          <a:lstStyle/>
          <a:p>
            <a:r>
              <a:rPr lang="en-ZA" dirty="0"/>
              <a:t>Unit 14.2</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2164" y="1695163"/>
            <a:ext cx="3443289" cy="2624458"/>
          </a:xfrm>
          <a:prstGeom prst="rect">
            <a:avLst/>
          </a:prstGeom>
        </p:spPr>
      </p:pic>
      <p:sp>
        <p:nvSpPr>
          <p:cNvPr id="11" name="Rectangle 10"/>
          <p:cNvSpPr/>
          <p:nvPr/>
        </p:nvSpPr>
        <p:spPr>
          <a:xfrm>
            <a:off x="4450273" y="4615734"/>
            <a:ext cx="3443289" cy="534628"/>
          </a:xfrm>
          <a:prstGeom prst="rect">
            <a:avLst/>
          </a:prstGeom>
          <a:solidFill>
            <a:srgbClr val="61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altLang="en-US" sz="2000" i="1" dirty="0">
                <a:solidFill>
                  <a:schemeClr val="bg1"/>
                </a:solidFill>
                <a:sym typeface="+mn-ea"/>
              </a:rPr>
              <a:t>'axes' </a:t>
            </a:r>
            <a:r>
              <a:rPr lang="en-ZA" altLang="en-US" sz="2000" dirty="0" smtClean="0">
                <a:solidFill>
                  <a:schemeClr val="bg1"/>
                </a:solidFill>
                <a:sym typeface="+mn-ea"/>
              </a:rPr>
              <a:t>is </a:t>
            </a:r>
            <a:r>
              <a:rPr lang="en-ZA" altLang="en-US" sz="2000" dirty="0">
                <a:solidFill>
                  <a:schemeClr val="bg1"/>
                </a:solidFill>
                <a:sym typeface="+mn-ea"/>
              </a:rPr>
              <a:t>the plural of </a:t>
            </a:r>
            <a:r>
              <a:rPr lang="en-ZA" altLang="en-US" sz="2000" i="1" dirty="0">
                <a:solidFill>
                  <a:schemeClr val="bg1"/>
                </a:solidFill>
                <a:sym typeface="+mn-ea"/>
              </a:rPr>
              <a:t>'axis</a:t>
            </a:r>
            <a:r>
              <a:rPr lang="en-ZA" altLang="en-US" sz="2000" i="1" dirty="0" smtClean="0">
                <a:solidFill>
                  <a:schemeClr val="bg1"/>
                </a:solidFill>
                <a:sym typeface="+mn-ea"/>
              </a:rPr>
              <a:t>'</a:t>
            </a:r>
            <a:endParaRPr lang="en-ZA" altLang="en-US" sz="2000" i="1" dirty="0">
              <a:solidFill>
                <a:schemeClr val="bg1"/>
              </a:solidFill>
              <a:sym typeface="+mn-ea"/>
            </a:endParaRPr>
          </a:p>
        </p:txBody>
      </p:sp>
      <p:sp>
        <p:nvSpPr>
          <p:cNvPr id="12" name="Rectangle 11"/>
          <p:cNvSpPr/>
          <p:nvPr/>
        </p:nvSpPr>
        <p:spPr>
          <a:xfrm>
            <a:off x="4159882" y="3847381"/>
            <a:ext cx="645034" cy="5952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4" name="Straight Arrow Connector 13"/>
          <p:cNvCxnSpPr/>
          <p:nvPr/>
        </p:nvCxnSpPr>
        <p:spPr>
          <a:xfrm flipH="1" flipV="1">
            <a:off x="4554747" y="1751164"/>
            <a:ext cx="3686" cy="23161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39952" y="4067316"/>
            <a:ext cx="329276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221" y="2133749"/>
            <a:ext cx="2888711" cy="34133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strVal val="#ppt_w+.3"/>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strVal val="#ppt_w+.3"/>
                                          </p:val>
                                        </p:tav>
                                        <p:tav tm="100000">
                                          <p:val>
                                            <p:strVal val="#ppt_w"/>
                                          </p:val>
                                        </p:tav>
                                      </p:tavLst>
                                    </p:anim>
                                    <p:anim calcmode="lin" valueType="num">
                                      <p:cBhvr>
                                        <p:cTn id="43" dur="500" fill="hold"/>
                                        <p:tgtEl>
                                          <p:spTgt spid="17"/>
                                        </p:tgtEl>
                                        <p:attrNameLst>
                                          <p:attrName>ppt_h</p:attrName>
                                        </p:attrNameLst>
                                      </p:cBhvr>
                                      <p:tavLst>
                                        <p:tav tm="0">
                                          <p:val>
                                            <p:strVal val="#ppt_h"/>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strVal val="#ppt_w+.3"/>
                                          </p:val>
                                        </p:tav>
                                        <p:tav tm="100000">
                                          <p:val>
                                            <p:strVal val="#ppt_w"/>
                                          </p:val>
                                        </p:tav>
                                      </p:tavLst>
                                    </p:anim>
                                    <p:anim calcmode="lin" valueType="num">
                                      <p:cBhvr>
                                        <p:cTn id="56" dur="500" fill="hold"/>
                                        <p:tgtEl>
                                          <p:spTgt spid="14"/>
                                        </p:tgtEl>
                                        <p:attrNameLst>
                                          <p:attrName>ppt_h</p:attrName>
                                        </p:attrNameLst>
                                      </p:cBhvr>
                                      <p:tavLst>
                                        <p:tav tm="0">
                                          <p:val>
                                            <p:strVal val="#ppt_h"/>
                                          </p:val>
                                        </p:tav>
                                        <p:tav tm="100000">
                                          <p:val>
                                            <p:strVal val="#ppt_h"/>
                                          </p:val>
                                        </p:tav>
                                      </p:tavLst>
                                    </p:anim>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221" y="2133749"/>
            <a:ext cx="2888711" cy="3413301"/>
          </a:xfrm>
          <a:prstGeom prst="rect">
            <a:avLst/>
          </a:prstGeom>
          <a:noFill/>
          <a:ln>
            <a:noFill/>
          </a:ln>
        </p:spPr>
      </p:pic>
      <p:sp>
        <p:nvSpPr>
          <p:cNvPr id="2" name="Title 1"/>
          <p:cNvSpPr>
            <a:spLocks noGrp="1"/>
          </p:cNvSpPr>
          <p:nvPr>
            <p:ph type="title"/>
          </p:nvPr>
        </p:nvSpPr>
        <p:spPr/>
        <p:txBody>
          <a:bodyPr/>
          <a:lstStyle/>
          <a:p>
            <a:r>
              <a:rPr lang="en-ZA" dirty="0"/>
              <a:t>Plotting points</a:t>
            </a:r>
          </a:p>
        </p:txBody>
      </p:sp>
      <p:sp>
        <p:nvSpPr>
          <p:cNvPr id="3" name="Content Placeholder 2"/>
          <p:cNvSpPr>
            <a:spLocks noGrp="1"/>
          </p:cNvSpPr>
          <p:nvPr>
            <p:ph idx="1"/>
          </p:nvPr>
        </p:nvSpPr>
        <p:spPr>
          <a:xfrm>
            <a:off x="399290" y="1592288"/>
            <a:ext cx="3741390" cy="4485323"/>
          </a:xfrm>
        </p:spPr>
        <p:txBody>
          <a:bodyPr/>
          <a:lstStyle/>
          <a:p>
            <a:pPr marL="0" indent="0">
              <a:buNone/>
            </a:pPr>
            <a:r>
              <a:rPr lang="en-ZA" altLang="en-US" dirty="0"/>
              <a:t>To plot the point representing the coordinate pair </a:t>
            </a:r>
            <a:r>
              <a:rPr lang="en-ZA" altLang="en-US" b="1" dirty="0"/>
              <a:t>(3; 2)</a:t>
            </a:r>
            <a:r>
              <a:rPr lang="en-ZA" altLang="en-US" dirty="0"/>
              <a:t>:</a:t>
            </a:r>
          </a:p>
          <a:p>
            <a:pPr marL="0" indent="0">
              <a:buNone/>
            </a:pPr>
            <a:endParaRPr lang="en-ZA" altLang="en-US" dirty="0"/>
          </a:p>
          <a:p>
            <a:pPr marL="0" indent="0">
              <a:buNone/>
            </a:pPr>
            <a:r>
              <a:rPr lang="en-ZA" altLang="en-US" dirty="0"/>
              <a:t>1. Start at the origin (0; 0).</a:t>
            </a:r>
          </a:p>
          <a:p>
            <a:pPr marL="266700" indent="-266700">
              <a:buNone/>
            </a:pPr>
            <a:r>
              <a:rPr lang="en-ZA" altLang="en-US" dirty="0"/>
              <a:t>2. Move along the horizontal axis </a:t>
            </a:r>
            <a:r>
              <a:rPr lang="en-ZA" altLang="en-US" dirty="0" smtClean="0"/>
              <a:t>until </a:t>
            </a:r>
            <a:r>
              <a:rPr lang="en-ZA" altLang="en-US" dirty="0"/>
              <a:t>you reach 3.</a:t>
            </a:r>
          </a:p>
          <a:p>
            <a:pPr marL="266700" indent="-266700">
              <a:buNone/>
            </a:pPr>
            <a:r>
              <a:rPr lang="en-ZA" altLang="en-US" dirty="0"/>
              <a:t>3. Move upwards until you are in line with 2 on the vertical axis. </a:t>
            </a:r>
          </a:p>
          <a:p>
            <a:pPr marL="266700" indent="-266700">
              <a:buNone/>
            </a:pPr>
            <a:r>
              <a:rPr lang="en-ZA" altLang="en-US" dirty="0"/>
              <a:t>4. Make a mark with your pencil at that point. </a:t>
            </a:r>
          </a:p>
          <a:p>
            <a:endParaRPr lang="en-ZA" dirty="0"/>
          </a:p>
        </p:txBody>
      </p:sp>
      <p:sp>
        <p:nvSpPr>
          <p:cNvPr id="4" name="Text Placeholder 3"/>
          <p:cNvSpPr>
            <a:spLocks noGrp="1"/>
          </p:cNvSpPr>
          <p:nvPr>
            <p:ph type="body" sz="quarter" idx="10"/>
          </p:nvPr>
        </p:nvSpPr>
        <p:spPr/>
        <p:txBody>
          <a:bodyPr/>
          <a:lstStyle/>
          <a:p>
            <a:r>
              <a:rPr lang="en-ZA" dirty="0" smtClean="0"/>
              <a:t>Unit 14.2</a:t>
            </a:r>
            <a:endParaRPr lang="en-ZA"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112" y="1976136"/>
            <a:ext cx="3599345" cy="2743415"/>
          </a:xfrm>
          <a:prstGeom prst="rect">
            <a:avLst/>
          </a:prstGeom>
        </p:spPr>
      </p:pic>
      <p:cxnSp>
        <p:nvCxnSpPr>
          <p:cNvPr id="14" name="Straight Arrow Connector 13"/>
          <p:cNvCxnSpPr/>
          <p:nvPr/>
        </p:nvCxnSpPr>
        <p:spPr>
          <a:xfrm flipH="1" flipV="1">
            <a:off x="6196341" y="3381417"/>
            <a:ext cx="3686" cy="10557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01975" y="4424951"/>
            <a:ext cx="1565219" cy="12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572828" y="4376940"/>
            <a:ext cx="96021" cy="960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3"/>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strVal val="#ppt_w+.3"/>
                                          </p:val>
                                        </p:tav>
                                        <p:tav tm="100000">
                                          <p:val>
                                            <p:strVal val="#ppt_w"/>
                                          </p:val>
                                        </p:tav>
                                      </p:tavLst>
                                    </p:anim>
                                    <p:anim calcmode="lin" valueType="num">
                                      <p:cBhvr>
                                        <p:cTn id="43" dur="500" fill="hold"/>
                                        <p:tgtEl>
                                          <p:spTgt spid="17"/>
                                        </p:tgtEl>
                                        <p:attrNameLst>
                                          <p:attrName>ppt_h</p:attrName>
                                        </p:attrNameLst>
                                      </p:cBhvr>
                                      <p:tavLst>
                                        <p:tav tm="0">
                                          <p:val>
                                            <p:strVal val="#ppt_h"/>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strVal val="#ppt_w+.3"/>
                                          </p:val>
                                        </p:tav>
                                        <p:tav tm="100000">
                                          <p:val>
                                            <p:strVal val="#ppt_w"/>
                                          </p:val>
                                        </p:tav>
                                      </p:tavLst>
                                    </p:anim>
                                    <p:anim calcmode="lin" valueType="num">
                                      <p:cBhvr>
                                        <p:cTn id="56" dur="500" fill="hold"/>
                                        <p:tgtEl>
                                          <p:spTgt spid="14"/>
                                        </p:tgtEl>
                                        <p:attrNameLst>
                                          <p:attrName>ppt_h</p:attrName>
                                        </p:attrNameLst>
                                      </p:cBhvr>
                                      <p:tavLst>
                                        <p:tav tm="0">
                                          <p:val>
                                            <p:strVal val="#ppt_h"/>
                                          </p:val>
                                        </p:tav>
                                        <p:tav tm="100000">
                                          <p:val>
                                            <p:strVal val="#ppt_h"/>
                                          </p:val>
                                        </p:tav>
                                      </p:tavLst>
                                    </p:anim>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 calcmode="lin" valueType="num">
                                      <p:cBhvr additive="base">
                                        <p:cTn id="6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14.2 </a:t>
            </a:r>
            <a:endParaRPr lang="en-ZA" dirty="0"/>
          </a:p>
        </p:txBody>
      </p:sp>
      <p:sp>
        <p:nvSpPr>
          <p:cNvPr id="3" name="Content Placeholder 2"/>
          <p:cNvSpPr>
            <a:spLocks noGrp="1"/>
          </p:cNvSpPr>
          <p:nvPr>
            <p:ph sz="quarter" idx="10"/>
          </p:nvPr>
        </p:nvSpPr>
        <p:spPr/>
        <p:txBody>
          <a:bodyPr/>
          <a:lstStyle/>
          <a:p>
            <a:r>
              <a:rPr lang="en-ZA" dirty="0" smtClean="0"/>
              <a:t>Exercise 14.2</a:t>
            </a:r>
            <a:endParaRPr lang="en-ZA" dirty="0"/>
          </a:p>
        </p:txBody>
      </p:sp>
      <p:sp>
        <p:nvSpPr>
          <p:cNvPr id="4" name="Text Placeholder 3"/>
          <p:cNvSpPr>
            <a:spLocks noGrp="1"/>
          </p:cNvSpPr>
          <p:nvPr>
            <p:ph type="body" idx="11"/>
          </p:nvPr>
        </p:nvSpPr>
        <p:spPr/>
        <p:txBody>
          <a:bodyPr>
            <a:normAutofit/>
          </a:bodyPr>
          <a:lstStyle/>
          <a:p>
            <a:r>
              <a:rPr lang="en-US" altLang="en-US" sz="2000" dirty="0" smtClean="0"/>
              <a:t>Complete </a:t>
            </a:r>
            <a:r>
              <a:rPr lang="en-US" altLang="en-US" sz="2000" b="1" dirty="0" smtClean="0"/>
              <a:t>Exercise 14.2  </a:t>
            </a:r>
            <a:r>
              <a:rPr lang="en-US" altLang="en-US" sz="2000" dirty="0" smtClean="0"/>
              <a:t>on </a:t>
            </a:r>
            <a:r>
              <a:rPr lang="en-US" altLang="en-US" sz="2000" b="1" dirty="0" smtClean="0"/>
              <a:t>page 2</a:t>
            </a:r>
            <a:r>
              <a:rPr lang="en-ZA" altLang="en-US" sz="2000" b="1" dirty="0" smtClean="0"/>
              <a:t>71</a:t>
            </a:r>
            <a:r>
              <a:rPr lang="en-US" altLang="en-US" sz="2000" b="1" dirty="0" smtClean="0"/>
              <a:t> </a:t>
            </a:r>
            <a:r>
              <a:rPr lang="en-US" altLang="en-US" sz="2000" dirty="0" smtClean="0"/>
              <a:t>of </a:t>
            </a:r>
            <a:r>
              <a:rPr lang="en-US" altLang="en-US" sz="2000" dirty="0"/>
              <a:t>your </a:t>
            </a:r>
            <a:r>
              <a:rPr lang="en-US" altLang="en-US" sz="2000" dirty="0" smtClean="0"/>
              <a:t>Student’s </a:t>
            </a:r>
            <a:r>
              <a:rPr lang="en-US" altLang="en-US" sz="2000" dirty="0"/>
              <a:t>Book</a:t>
            </a:r>
            <a:endParaRPr lang="en-GB" altLang="en-US" sz="2000" dirty="0"/>
          </a:p>
          <a:p>
            <a:endParaRPr lang="en-GB"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Graphs of direct proportion and inverse proportion </a:t>
            </a:r>
            <a:r>
              <a:rPr lang="en-ZA" dirty="0" smtClean="0">
                <a:sym typeface="+mn-ea"/>
              </a:rPr>
              <a:t>relationships</a:t>
            </a:r>
            <a:endParaRPr lang="en-ZA" dirty="0"/>
          </a:p>
        </p:txBody>
      </p:sp>
      <p:sp>
        <p:nvSpPr>
          <p:cNvPr id="3" name="Content Placeholder 2"/>
          <p:cNvSpPr>
            <a:spLocks noGrp="1"/>
          </p:cNvSpPr>
          <p:nvPr>
            <p:ph idx="1"/>
          </p:nvPr>
        </p:nvSpPr>
        <p:spPr>
          <a:xfrm>
            <a:off x="399289" y="1947672"/>
            <a:ext cx="3812349" cy="4129939"/>
          </a:xfrm>
        </p:spPr>
        <p:txBody>
          <a:bodyPr/>
          <a:lstStyle/>
          <a:p>
            <a:r>
              <a:rPr lang="en-ZA" altLang="en-US" dirty="0">
                <a:sym typeface="+mn-ea"/>
              </a:rPr>
              <a:t> </a:t>
            </a:r>
            <a:r>
              <a:rPr lang="en-ZA" altLang="en-US" dirty="0" smtClean="0">
                <a:sym typeface="+mn-ea"/>
              </a:rPr>
              <a:t>If </a:t>
            </a:r>
            <a:r>
              <a:rPr lang="en-ZA" altLang="en-US" dirty="0">
                <a:sym typeface="+mn-ea"/>
              </a:rPr>
              <a:t>two quantities are directly proportional, the graph to represent the quantities will form a straight line. </a:t>
            </a:r>
          </a:p>
          <a:p>
            <a:pPr marL="342900" indent="-342900">
              <a:buFont typeface="Arial" panose="020B0604020202020204" pitchFamily="34" charset="0"/>
              <a:buChar char="•"/>
            </a:pPr>
            <a:r>
              <a:rPr lang="en-ZA" altLang="en-US" dirty="0">
                <a:sym typeface="+mn-ea"/>
              </a:rPr>
              <a:t>In this graph, you can calculate the cost of the trip for any distance travelled by multiplying the distance by the constant of proportionality, which is </a:t>
            </a:r>
            <a:r>
              <a:rPr lang="en-ZA" altLang="en-US" dirty="0">
                <a:latin typeface="Arial" panose="020B0604020202020204" pitchFamily="34" charset="0"/>
                <a:sym typeface="+mn-ea"/>
              </a:rPr>
              <a:t>½ (</a:t>
            </a:r>
            <a:r>
              <a:rPr lang="en-ZA" altLang="en-US" dirty="0">
                <a:sym typeface="+mn-ea"/>
              </a:rPr>
              <a:t>half). </a:t>
            </a:r>
          </a:p>
          <a:p>
            <a:pPr marL="342900" indent="-342900">
              <a:buFont typeface="Arial" panose="020B0604020202020204" pitchFamily="34" charset="0"/>
              <a:buChar char="•"/>
            </a:pPr>
            <a:r>
              <a:rPr lang="en-ZA" altLang="en-US" dirty="0">
                <a:sym typeface="+mn-ea"/>
              </a:rPr>
              <a:t>If you double one variable, the other will be doubled. </a:t>
            </a:r>
          </a:p>
          <a:p>
            <a:r>
              <a:rPr lang="en-ZA" altLang="en-US" dirty="0">
                <a:sym typeface="+mn-ea"/>
              </a:rPr>
              <a:t>	</a:t>
            </a:r>
          </a:p>
          <a:p>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638" y="2188131"/>
            <a:ext cx="3802490" cy="319832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361950" indent="-361950"/>
            <a:r>
              <a:rPr lang="en-ZA" dirty="0">
                <a:sym typeface="+mn-ea"/>
              </a:rPr>
              <a:t>If two quantities are in inverse proportion, one quantity increases while the other decreases in the same proportion</a:t>
            </a:r>
            <a:r>
              <a:rPr lang="en-ZA" dirty="0" smtClean="0">
                <a:sym typeface="+mn-ea"/>
              </a:rPr>
              <a:t>.</a:t>
            </a:r>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981" y="2687759"/>
            <a:ext cx="5719313" cy="1673945"/>
          </a:xfrm>
          <a:prstGeom prst="rect">
            <a:avLst/>
          </a:prstGeom>
        </p:spPr>
      </p:pic>
      <p:cxnSp>
        <p:nvCxnSpPr>
          <p:cNvPr id="7" name="Straight Arrow Connector 6"/>
          <p:cNvCxnSpPr/>
          <p:nvPr/>
        </p:nvCxnSpPr>
        <p:spPr>
          <a:xfrm>
            <a:off x="1664895" y="2294626"/>
            <a:ext cx="0" cy="810883"/>
          </a:xfrm>
          <a:prstGeom prst="straightConnector1">
            <a:avLst/>
          </a:prstGeom>
          <a:ln w="57150">
            <a:solidFill>
              <a:srgbClr val="4BB3B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6596332" y="1699404"/>
            <a:ext cx="0" cy="810883"/>
          </a:xfrm>
          <a:prstGeom prst="straightConnector1">
            <a:avLst/>
          </a:prstGeom>
          <a:ln w="57150">
            <a:solidFill>
              <a:srgbClr val="4BB3B5"/>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Patterns, tables and </a:t>
            </a:r>
            <a:br>
              <a:rPr lang="en-ZA" dirty="0"/>
            </a:br>
            <a:r>
              <a:rPr lang="en-ZA" dirty="0"/>
              <a:t>graphs</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14</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361950" indent="-361950"/>
            <a:r>
              <a:rPr lang="en-ZA" dirty="0">
                <a:sym typeface="+mn-ea"/>
              </a:rPr>
              <a:t>The more people are helping to complete a job, the shorter the time it will take. So the number of people and the time taken to complete the job can be inversely proportional to each other. </a:t>
            </a:r>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025" y="2078909"/>
            <a:ext cx="5021225" cy="230562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221" y="2133749"/>
            <a:ext cx="2888711" cy="3413301"/>
          </a:xfrm>
          <a:prstGeom prst="rect">
            <a:avLst/>
          </a:prstGeom>
          <a:noFill/>
          <a:ln>
            <a:noFill/>
          </a:ln>
        </p:spPr>
      </p:pic>
      <p:grpSp>
        <p:nvGrpSpPr>
          <p:cNvPr id="18" name="Group 17"/>
          <p:cNvGrpSpPr/>
          <p:nvPr/>
        </p:nvGrpSpPr>
        <p:grpSpPr>
          <a:xfrm>
            <a:off x="6939490" y="1117389"/>
            <a:ext cx="1204176" cy="1113327"/>
            <a:chOff x="6939490" y="1117389"/>
            <a:chExt cx="1204176" cy="1113327"/>
          </a:xfrm>
        </p:grpSpPr>
        <p:grpSp>
          <p:nvGrpSpPr>
            <p:cNvPr id="16" name="Group 15"/>
            <p:cNvGrpSpPr/>
            <p:nvPr/>
          </p:nvGrpSpPr>
          <p:grpSpPr>
            <a:xfrm>
              <a:off x="6939490" y="1117389"/>
              <a:ext cx="1177967" cy="523220"/>
              <a:chOff x="6939490" y="1117389"/>
              <a:chExt cx="1177967" cy="523220"/>
            </a:xfrm>
          </p:grpSpPr>
          <p:sp>
            <p:nvSpPr>
              <p:cNvPr id="6" name="Rectangle 5"/>
              <p:cNvSpPr/>
              <p:nvPr/>
            </p:nvSpPr>
            <p:spPr>
              <a:xfrm>
                <a:off x="6939490" y="1138044"/>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1432" y="1178909"/>
                <a:ext cx="169294" cy="400181"/>
              </a:xfrm>
              <a:prstGeom prst="rect">
                <a:avLst/>
              </a:prstGeom>
            </p:spPr>
          </p:pic>
          <p:sp>
            <p:nvSpPr>
              <p:cNvPr id="14" name="TextBox 13"/>
              <p:cNvSpPr txBox="1"/>
              <p:nvPr/>
            </p:nvSpPr>
            <p:spPr>
              <a:xfrm>
                <a:off x="7554351" y="1117389"/>
                <a:ext cx="367408" cy="523220"/>
              </a:xfrm>
              <a:prstGeom prst="rect">
                <a:avLst/>
              </a:prstGeom>
              <a:noFill/>
            </p:spPr>
            <p:txBody>
              <a:bodyPr wrap="none" rtlCol="0">
                <a:spAutoFit/>
              </a:bodyPr>
              <a:lstStyle/>
              <a:p>
                <a:r>
                  <a:rPr lang="en-ZA" sz="2800" b="1" dirty="0" smtClean="0">
                    <a:solidFill>
                      <a:schemeClr val="bg1"/>
                    </a:solidFill>
                  </a:rPr>
                  <a:t>1</a:t>
                </a:r>
                <a:endParaRPr lang="en-ZA" sz="2800" b="1" dirty="0">
                  <a:solidFill>
                    <a:schemeClr val="bg1"/>
                  </a:solidFill>
                </a:endParaRPr>
              </a:p>
            </p:txBody>
          </p:sp>
        </p:grpSp>
        <p:grpSp>
          <p:nvGrpSpPr>
            <p:cNvPr id="17" name="Group 16"/>
            <p:cNvGrpSpPr/>
            <p:nvPr/>
          </p:nvGrpSpPr>
          <p:grpSpPr>
            <a:xfrm>
              <a:off x="6939490" y="1707496"/>
              <a:ext cx="1204176" cy="523220"/>
              <a:chOff x="6939490" y="1707496"/>
              <a:chExt cx="1204176" cy="523220"/>
            </a:xfrm>
          </p:grpSpPr>
          <p:sp>
            <p:nvSpPr>
              <p:cNvPr id="13" name="Rectangle 12"/>
              <p:cNvSpPr/>
              <p:nvPr/>
            </p:nvSpPr>
            <p:spPr>
              <a:xfrm>
                <a:off x="6939490" y="1737900"/>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15" name="TextBox 14"/>
              <p:cNvSpPr txBox="1"/>
              <p:nvPr/>
            </p:nvSpPr>
            <p:spPr>
              <a:xfrm>
                <a:off x="6939490" y="1707496"/>
                <a:ext cx="1204176" cy="523220"/>
              </a:xfrm>
              <a:prstGeom prst="rect">
                <a:avLst/>
              </a:prstGeom>
              <a:noFill/>
            </p:spPr>
            <p:txBody>
              <a:bodyPr wrap="none" rtlCol="0">
                <a:spAutoFit/>
              </a:bodyPr>
              <a:lstStyle/>
              <a:p>
                <a:r>
                  <a:rPr lang="en-ZA" sz="2800" b="1" dirty="0" smtClean="0">
                    <a:solidFill>
                      <a:schemeClr val="bg1"/>
                    </a:solidFill>
                  </a:rPr>
                  <a:t>60 min</a:t>
                </a:r>
                <a:endParaRPr lang="en-ZA" sz="2800"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361950" indent="-361950"/>
            <a:r>
              <a:rPr lang="en-ZA" dirty="0">
                <a:sym typeface="+mn-ea"/>
              </a:rPr>
              <a:t>The more people are helping to complete a job, the shorter the time it will take. So the number of people and the time taken to complete the job can be inversely proportional to each other. </a:t>
            </a:r>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356" y="1827482"/>
            <a:ext cx="4944563" cy="2557052"/>
          </a:xfrm>
          <a:prstGeom prst="rect">
            <a:avLst/>
          </a:prstGeom>
        </p:spPr>
      </p:pic>
      <p:grpSp>
        <p:nvGrpSpPr>
          <p:cNvPr id="14" name="Group 13"/>
          <p:cNvGrpSpPr/>
          <p:nvPr/>
        </p:nvGrpSpPr>
        <p:grpSpPr>
          <a:xfrm>
            <a:off x="6939490" y="1117389"/>
            <a:ext cx="1216949" cy="1113327"/>
            <a:chOff x="6939490" y="1117389"/>
            <a:chExt cx="1216949" cy="1113327"/>
          </a:xfrm>
        </p:grpSpPr>
        <p:grpSp>
          <p:nvGrpSpPr>
            <p:cNvPr id="6" name="Group 5"/>
            <p:cNvGrpSpPr/>
            <p:nvPr/>
          </p:nvGrpSpPr>
          <p:grpSpPr>
            <a:xfrm>
              <a:off x="6939490" y="1117389"/>
              <a:ext cx="1177967" cy="523220"/>
              <a:chOff x="6939490" y="1117389"/>
              <a:chExt cx="1177967" cy="523220"/>
            </a:xfrm>
          </p:grpSpPr>
          <p:sp>
            <p:nvSpPr>
              <p:cNvPr id="7" name="Rectangle 6"/>
              <p:cNvSpPr/>
              <p:nvPr/>
            </p:nvSpPr>
            <p:spPr>
              <a:xfrm>
                <a:off x="6939490" y="1138044"/>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432" y="1178909"/>
                <a:ext cx="169294" cy="400181"/>
              </a:xfrm>
              <a:prstGeom prst="rect">
                <a:avLst/>
              </a:prstGeom>
            </p:spPr>
          </p:pic>
          <p:sp>
            <p:nvSpPr>
              <p:cNvPr id="9" name="TextBox 8"/>
              <p:cNvSpPr txBox="1"/>
              <p:nvPr/>
            </p:nvSpPr>
            <p:spPr>
              <a:xfrm>
                <a:off x="7554351" y="1117389"/>
                <a:ext cx="367408" cy="523220"/>
              </a:xfrm>
              <a:prstGeom prst="rect">
                <a:avLst/>
              </a:prstGeom>
              <a:noFill/>
            </p:spPr>
            <p:txBody>
              <a:bodyPr wrap="none" rtlCol="0">
                <a:spAutoFit/>
              </a:bodyPr>
              <a:lstStyle/>
              <a:p>
                <a:r>
                  <a:rPr lang="en-ZA" sz="2800" b="1" dirty="0">
                    <a:solidFill>
                      <a:schemeClr val="bg1"/>
                    </a:solidFill>
                  </a:rPr>
                  <a:t>2</a:t>
                </a:r>
              </a:p>
            </p:txBody>
          </p:sp>
        </p:grpSp>
        <p:grpSp>
          <p:nvGrpSpPr>
            <p:cNvPr id="10" name="Group 9"/>
            <p:cNvGrpSpPr/>
            <p:nvPr/>
          </p:nvGrpSpPr>
          <p:grpSpPr>
            <a:xfrm>
              <a:off x="6939490" y="1707496"/>
              <a:ext cx="1216949" cy="523220"/>
              <a:chOff x="6939490" y="1707496"/>
              <a:chExt cx="1216949" cy="523220"/>
            </a:xfrm>
          </p:grpSpPr>
          <p:sp>
            <p:nvSpPr>
              <p:cNvPr id="11" name="Rectangle 10"/>
              <p:cNvSpPr/>
              <p:nvPr/>
            </p:nvSpPr>
            <p:spPr>
              <a:xfrm>
                <a:off x="6939490" y="1737900"/>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13" name="TextBox 12"/>
              <p:cNvSpPr txBox="1"/>
              <p:nvPr/>
            </p:nvSpPr>
            <p:spPr>
              <a:xfrm>
                <a:off x="6952263" y="1707496"/>
                <a:ext cx="1204176" cy="523220"/>
              </a:xfrm>
              <a:prstGeom prst="rect">
                <a:avLst/>
              </a:prstGeom>
              <a:noFill/>
            </p:spPr>
            <p:txBody>
              <a:bodyPr wrap="none" rtlCol="0">
                <a:spAutoFit/>
              </a:bodyPr>
              <a:lstStyle/>
              <a:p>
                <a:r>
                  <a:rPr lang="en-ZA" sz="2800" b="1" dirty="0" smtClean="0">
                    <a:solidFill>
                      <a:schemeClr val="bg1"/>
                    </a:solidFill>
                  </a:rPr>
                  <a:t>30 min</a:t>
                </a:r>
                <a:endParaRPr lang="en-ZA" sz="2800"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361950" indent="-361950"/>
            <a:r>
              <a:rPr lang="en-ZA" dirty="0">
                <a:sym typeface="+mn-ea"/>
              </a:rPr>
              <a:t>The more people are helping to complete a job, the shorter the time it will take. So the number of people and the time taken to complete the job can be inversely proportional to each other. </a:t>
            </a:r>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035" y="1613140"/>
            <a:ext cx="4901206" cy="2771395"/>
          </a:xfrm>
          <a:prstGeom prst="rect">
            <a:avLst/>
          </a:prstGeom>
        </p:spPr>
      </p:pic>
      <p:grpSp>
        <p:nvGrpSpPr>
          <p:cNvPr id="14" name="Group 13"/>
          <p:cNvGrpSpPr/>
          <p:nvPr/>
        </p:nvGrpSpPr>
        <p:grpSpPr>
          <a:xfrm>
            <a:off x="6939490" y="1117389"/>
            <a:ext cx="1204176" cy="1113327"/>
            <a:chOff x="6939490" y="1117389"/>
            <a:chExt cx="1204176" cy="1113327"/>
          </a:xfrm>
        </p:grpSpPr>
        <p:grpSp>
          <p:nvGrpSpPr>
            <p:cNvPr id="6" name="Group 5"/>
            <p:cNvGrpSpPr/>
            <p:nvPr/>
          </p:nvGrpSpPr>
          <p:grpSpPr>
            <a:xfrm>
              <a:off x="6939490" y="1117389"/>
              <a:ext cx="1177967" cy="523220"/>
              <a:chOff x="6939490" y="1117389"/>
              <a:chExt cx="1177967" cy="523220"/>
            </a:xfrm>
          </p:grpSpPr>
          <p:sp>
            <p:nvSpPr>
              <p:cNvPr id="7" name="Rectangle 6"/>
              <p:cNvSpPr/>
              <p:nvPr/>
            </p:nvSpPr>
            <p:spPr>
              <a:xfrm>
                <a:off x="6939490" y="1138044"/>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432" y="1178909"/>
                <a:ext cx="169294" cy="400181"/>
              </a:xfrm>
              <a:prstGeom prst="rect">
                <a:avLst/>
              </a:prstGeom>
            </p:spPr>
          </p:pic>
          <p:sp>
            <p:nvSpPr>
              <p:cNvPr id="9" name="TextBox 8"/>
              <p:cNvSpPr txBox="1"/>
              <p:nvPr/>
            </p:nvSpPr>
            <p:spPr>
              <a:xfrm>
                <a:off x="7554351" y="1117389"/>
                <a:ext cx="367408" cy="523220"/>
              </a:xfrm>
              <a:prstGeom prst="rect">
                <a:avLst/>
              </a:prstGeom>
              <a:noFill/>
            </p:spPr>
            <p:txBody>
              <a:bodyPr wrap="none" rtlCol="0">
                <a:spAutoFit/>
              </a:bodyPr>
              <a:lstStyle/>
              <a:p>
                <a:r>
                  <a:rPr lang="en-ZA" sz="2800" b="1" dirty="0" smtClean="0">
                    <a:solidFill>
                      <a:schemeClr val="bg1"/>
                    </a:solidFill>
                  </a:rPr>
                  <a:t>3</a:t>
                </a:r>
                <a:endParaRPr lang="en-ZA" sz="2800" b="1" dirty="0">
                  <a:solidFill>
                    <a:schemeClr val="bg1"/>
                  </a:solidFill>
                </a:endParaRPr>
              </a:p>
            </p:txBody>
          </p:sp>
        </p:grpSp>
        <p:grpSp>
          <p:nvGrpSpPr>
            <p:cNvPr id="10" name="Group 9"/>
            <p:cNvGrpSpPr/>
            <p:nvPr/>
          </p:nvGrpSpPr>
          <p:grpSpPr>
            <a:xfrm>
              <a:off x="6939490" y="1707496"/>
              <a:ext cx="1204176" cy="523220"/>
              <a:chOff x="6939490" y="1707496"/>
              <a:chExt cx="1204176" cy="523220"/>
            </a:xfrm>
          </p:grpSpPr>
          <p:sp>
            <p:nvSpPr>
              <p:cNvPr id="11" name="Rectangle 10"/>
              <p:cNvSpPr/>
              <p:nvPr/>
            </p:nvSpPr>
            <p:spPr>
              <a:xfrm>
                <a:off x="6939490" y="1737900"/>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13" name="TextBox 12"/>
              <p:cNvSpPr txBox="1"/>
              <p:nvPr/>
            </p:nvSpPr>
            <p:spPr>
              <a:xfrm>
                <a:off x="6939490" y="1707496"/>
                <a:ext cx="1204176" cy="523220"/>
              </a:xfrm>
              <a:prstGeom prst="rect">
                <a:avLst/>
              </a:prstGeom>
              <a:noFill/>
            </p:spPr>
            <p:txBody>
              <a:bodyPr wrap="none" rtlCol="0">
                <a:spAutoFit/>
              </a:bodyPr>
              <a:lstStyle/>
              <a:p>
                <a:r>
                  <a:rPr lang="en-ZA" sz="2800" b="1" dirty="0" smtClean="0">
                    <a:solidFill>
                      <a:schemeClr val="bg1"/>
                    </a:solidFill>
                  </a:rPr>
                  <a:t>20 min</a:t>
                </a:r>
                <a:endParaRPr lang="en-ZA" sz="2800"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361950" indent="-361950"/>
            <a:r>
              <a:rPr lang="en-ZA" dirty="0">
                <a:sym typeface="+mn-ea"/>
              </a:rPr>
              <a:t>The more people are helping to complete a job, the shorter the time it will take. So the number of people and the time taken to complete the job can be inversely proportional to each other. </a:t>
            </a:r>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264" y="1434385"/>
            <a:ext cx="4892747" cy="2950151"/>
          </a:xfrm>
          <a:prstGeom prst="rect">
            <a:avLst/>
          </a:prstGeom>
        </p:spPr>
      </p:pic>
      <p:grpSp>
        <p:nvGrpSpPr>
          <p:cNvPr id="14" name="Group 13"/>
          <p:cNvGrpSpPr/>
          <p:nvPr/>
        </p:nvGrpSpPr>
        <p:grpSpPr>
          <a:xfrm>
            <a:off x="6939490" y="1117389"/>
            <a:ext cx="1216949" cy="1113327"/>
            <a:chOff x="6939490" y="1117389"/>
            <a:chExt cx="1216949" cy="1113327"/>
          </a:xfrm>
        </p:grpSpPr>
        <p:grpSp>
          <p:nvGrpSpPr>
            <p:cNvPr id="6" name="Group 5"/>
            <p:cNvGrpSpPr/>
            <p:nvPr/>
          </p:nvGrpSpPr>
          <p:grpSpPr>
            <a:xfrm>
              <a:off x="6939490" y="1117389"/>
              <a:ext cx="1177967" cy="523220"/>
              <a:chOff x="6939490" y="1117389"/>
              <a:chExt cx="1177967" cy="523220"/>
            </a:xfrm>
          </p:grpSpPr>
          <p:sp>
            <p:nvSpPr>
              <p:cNvPr id="7" name="Rectangle 6"/>
              <p:cNvSpPr/>
              <p:nvPr/>
            </p:nvSpPr>
            <p:spPr>
              <a:xfrm>
                <a:off x="6939490" y="1138044"/>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432" y="1178909"/>
                <a:ext cx="169294" cy="400181"/>
              </a:xfrm>
              <a:prstGeom prst="rect">
                <a:avLst/>
              </a:prstGeom>
            </p:spPr>
          </p:pic>
          <p:sp>
            <p:nvSpPr>
              <p:cNvPr id="9" name="TextBox 8"/>
              <p:cNvSpPr txBox="1"/>
              <p:nvPr/>
            </p:nvSpPr>
            <p:spPr>
              <a:xfrm>
                <a:off x="7554351" y="1117389"/>
                <a:ext cx="367408" cy="523220"/>
              </a:xfrm>
              <a:prstGeom prst="rect">
                <a:avLst/>
              </a:prstGeom>
              <a:noFill/>
            </p:spPr>
            <p:txBody>
              <a:bodyPr wrap="none" rtlCol="0">
                <a:spAutoFit/>
              </a:bodyPr>
              <a:lstStyle/>
              <a:p>
                <a:r>
                  <a:rPr lang="en-ZA" sz="2800" b="1" dirty="0" smtClean="0">
                    <a:solidFill>
                      <a:schemeClr val="bg1"/>
                    </a:solidFill>
                  </a:rPr>
                  <a:t>4</a:t>
                </a:r>
                <a:endParaRPr lang="en-ZA" sz="2800" b="1" dirty="0">
                  <a:solidFill>
                    <a:schemeClr val="bg1"/>
                  </a:solidFill>
                </a:endParaRPr>
              </a:p>
            </p:txBody>
          </p:sp>
        </p:grpSp>
        <p:grpSp>
          <p:nvGrpSpPr>
            <p:cNvPr id="10" name="Group 9"/>
            <p:cNvGrpSpPr/>
            <p:nvPr/>
          </p:nvGrpSpPr>
          <p:grpSpPr>
            <a:xfrm>
              <a:off x="6939490" y="1707496"/>
              <a:ext cx="1216949" cy="523220"/>
              <a:chOff x="6939490" y="1707496"/>
              <a:chExt cx="1216949" cy="523220"/>
            </a:xfrm>
          </p:grpSpPr>
          <p:sp>
            <p:nvSpPr>
              <p:cNvPr id="11" name="Rectangle 10"/>
              <p:cNvSpPr/>
              <p:nvPr/>
            </p:nvSpPr>
            <p:spPr>
              <a:xfrm>
                <a:off x="6939490" y="1737900"/>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13" name="TextBox 12"/>
              <p:cNvSpPr txBox="1"/>
              <p:nvPr/>
            </p:nvSpPr>
            <p:spPr>
              <a:xfrm>
                <a:off x="6952263" y="1707496"/>
                <a:ext cx="1204176" cy="523220"/>
              </a:xfrm>
              <a:prstGeom prst="rect">
                <a:avLst/>
              </a:prstGeom>
              <a:noFill/>
            </p:spPr>
            <p:txBody>
              <a:bodyPr wrap="none" rtlCol="0">
                <a:spAutoFit/>
              </a:bodyPr>
              <a:lstStyle/>
              <a:p>
                <a:r>
                  <a:rPr lang="en-ZA" sz="2800" b="1" dirty="0" smtClean="0">
                    <a:solidFill>
                      <a:schemeClr val="bg1"/>
                    </a:solidFill>
                  </a:rPr>
                  <a:t>15 min</a:t>
                </a:r>
                <a:endParaRPr lang="en-ZA" sz="2800"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361950" indent="-361950"/>
            <a:r>
              <a:rPr lang="en-ZA" dirty="0">
                <a:sym typeface="+mn-ea"/>
              </a:rPr>
              <a:t>Check if one variable halves when you double the other one. </a:t>
            </a:r>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264" y="1434385"/>
            <a:ext cx="4892747" cy="2950151"/>
          </a:xfrm>
          <a:prstGeom prst="rect">
            <a:avLst/>
          </a:prstGeom>
        </p:spPr>
      </p:pic>
      <p:sp>
        <p:nvSpPr>
          <p:cNvPr id="6" name="TextBox 5"/>
          <p:cNvSpPr txBox="1"/>
          <p:nvPr/>
        </p:nvSpPr>
        <p:spPr>
          <a:xfrm>
            <a:off x="6332555" y="1717947"/>
            <a:ext cx="546945" cy="523220"/>
          </a:xfrm>
          <a:prstGeom prst="rect">
            <a:avLst/>
          </a:prstGeom>
          <a:noFill/>
        </p:spPr>
        <p:txBody>
          <a:bodyPr wrap="none" rtlCol="0">
            <a:spAutoFit/>
          </a:bodyPr>
          <a:lstStyle/>
          <a:p>
            <a:r>
              <a:rPr lang="en-ZA" sz="2800" b="1" dirty="0" smtClean="0">
                <a:solidFill>
                  <a:srgbClr val="A6CE39"/>
                </a:solidFill>
              </a:rPr>
              <a:t>2×</a:t>
            </a:r>
            <a:endParaRPr lang="en-ZA" b="1" dirty="0">
              <a:solidFill>
                <a:srgbClr val="A6CE39"/>
              </a:solidFill>
            </a:endParaRPr>
          </a:p>
        </p:txBody>
      </p:sp>
      <p:grpSp>
        <p:nvGrpSpPr>
          <p:cNvPr id="15" name="Group 14"/>
          <p:cNvGrpSpPr/>
          <p:nvPr/>
        </p:nvGrpSpPr>
        <p:grpSpPr>
          <a:xfrm>
            <a:off x="6939490" y="1117389"/>
            <a:ext cx="1204176" cy="1113327"/>
            <a:chOff x="6939490" y="1117389"/>
            <a:chExt cx="1204176" cy="1113327"/>
          </a:xfrm>
        </p:grpSpPr>
        <p:grpSp>
          <p:nvGrpSpPr>
            <p:cNvPr id="7" name="Group 6"/>
            <p:cNvGrpSpPr/>
            <p:nvPr/>
          </p:nvGrpSpPr>
          <p:grpSpPr>
            <a:xfrm>
              <a:off x="6939490" y="1117389"/>
              <a:ext cx="1177967" cy="523220"/>
              <a:chOff x="6939490" y="1117389"/>
              <a:chExt cx="1177967" cy="523220"/>
            </a:xfrm>
          </p:grpSpPr>
          <p:sp>
            <p:nvSpPr>
              <p:cNvPr id="8" name="Rectangle 7"/>
              <p:cNvSpPr/>
              <p:nvPr/>
            </p:nvSpPr>
            <p:spPr>
              <a:xfrm>
                <a:off x="6939490" y="1138044"/>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432" y="1178909"/>
                <a:ext cx="169294" cy="400181"/>
              </a:xfrm>
              <a:prstGeom prst="rect">
                <a:avLst/>
              </a:prstGeom>
            </p:spPr>
          </p:pic>
          <p:sp>
            <p:nvSpPr>
              <p:cNvPr id="10" name="TextBox 9"/>
              <p:cNvSpPr txBox="1"/>
              <p:nvPr/>
            </p:nvSpPr>
            <p:spPr>
              <a:xfrm>
                <a:off x="7554351" y="1117389"/>
                <a:ext cx="367408" cy="523220"/>
              </a:xfrm>
              <a:prstGeom prst="rect">
                <a:avLst/>
              </a:prstGeom>
              <a:noFill/>
            </p:spPr>
            <p:txBody>
              <a:bodyPr wrap="none" rtlCol="0">
                <a:spAutoFit/>
              </a:bodyPr>
              <a:lstStyle/>
              <a:p>
                <a:r>
                  <a:rPr lang="en-ZA" sz="2800" b="1" dirty="0" smtClean="0">
                    <a:solidFill>
                      <a:schemeClr val="bg1"/>
                    </a:solidFill>
                  </a:rPr>
                  <a:t>4</a:t>
                </a:r>
                <a:endParaRPr lang="en-ZA" sz="2800" b="1" dirty="0">
                  <a:solidFill>
                    <a:schemeClr val="bg1"/>
                  </a:solidFill>
                </a:endParaRPr>
              </a:p>
            </p:txBody>
          </p:sp>
        </p:grpSp>
        <p:grpSp>
          <p:nvGrpSpPr>
            <p:cNvPr id="11" name="Group 10"/>
            <p:cNvGrpSpPr/>
            <p:nvPr/>
          </p:nvGrpSpPr>
          <p:grpSpPr>
            <a:xfrm>
              <a:off x="6939490" y="1707496"/>
              <a:ext cx="1204176" cy="523220"/>
              <a:chOff x="6939490" y="1707496"/>
              <a:chExt cx="1204176" cy="523220"/>
            </a:xfrm>
          </p:grpSpPr>
          <p:sp>
            <p:nvSpPr>
              <p:cNvPr id="12" name="Rectangle 11"/>
              <p:cNvSpPr/>
              <p:nvPr/>
            </p:nvSpPr>
            <p:spPr>
              <a:xfrm>
                <a:off x="6939490" y="1737900"/>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14" name="TextBox 13"/>
              <p:cNvSpPr txBox="1"/>
              <p:nvPr/>
            </p:nvSpPr>
            <p:spPr>
              <a:xfrm>
                <a:off x="6939490" y="1707496"/>
                <a:ext cx="1204176" cy="523220"/>
              </a:xfrm>
              <a:prstGeom prst="rect">
                <a:avLst/>
              </a:prstGeom>
              <a:noFill/>
            </p:spPr>
            <p:txBody>
              <a:bodyPr wrap="none" rtlCol="0">
                <a:spAutoFit/>
              </a:bodyPr>
              <a:lstStyle/>
              <a:p>
                <a:r>
                  <a:rPr lang="en-ZA" sz="2800" b="1" dirty="0" smtClean="0">
                    <a:solidFill>
                      <a:schemeClr val="bg1"/>
                    </a:solidFill>
                  </a:rPr>
                  <a:t>15 min</a:t>
                </a:r>
                <a:endParaRPr lang="en-ZA" sz="2800" b="1" dirty="0">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361950" indent="-361950"/>
            <a:r>
              <a:rPr lang="en-ZA" dirty="0">
                <a:sym typeface="+mn-ea"/>
              </a:rPr>
              <a:t>Check if one variable halves when you double the other one. </a:t>
            </a:r>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grpSp>
        <p:nvGrpSpPr>
          <p:cNvPr id="16" name="Group 15"/>
          <p:cNvGrpSpPr/>
          <p:nvPr/>
        </p:nvGrpSpPr>
        <p:grpSpPr>
          <a:xfrm>
            <a:off x="6939490" y="1117389"/>
            <a:ext cx="1216949" cy="1113327"/>
            <a:chOff x="6939490" y="1117389"/>
            <a:chExt cx="1216949" cy="1113327"/>
          </a:xfrm>
        </p:grpSpPr>
        <p:grpSp>
          <p:nvGrpSpPr>
            <p:cNvPr id="7" name="Group 6"/>
            <p:cNvGrpSpPr/>
            <p:nvPr/>
          </p:nvGrpSpPr>
          <p:grpSpPr>
            <a:xfrm>
              <a:off x="6939490" y="1117389"/>
              <a:ext cx="1177967" cy="523220"/>
              <a:chOff x="6939490" y="1117389"/>
              <a:chExt cx="1177967" cy="523220"/>
            </a:xfrm>
          </p:grpSpPr>
          <p:sp>
            <p:nvSpPr>
              <p:cNvPr id="8" name="Rectangle 7"/>
              <p:cNvSpPr/>
              <p:nvPr/>
            </p:nvSpPr>
            <p:spPr>
              <a:xfrm>
                <a:off x="6939490" y="1138044"/>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1432" y="1178909"/>
                <a:ext cx="169294" cy="400181"/>
              </a:xfrm>
              <a:prstGeom prst="rect">
                <a:avLst/>
              </a:prstGeom>
            </p:spPr>
          </p:pic>
          <p:sp>
            <p:nvSpPr>
              <p:cNvPr id="10" name="TextBox 9"/>
              <p:cNvSpPr txBox="1"/>
              <p:nvPr/>
            </p:nvSpPr>
            <p:spPr>
              <a:xfrm>
                <a:off x="7554351" y="1117389"/>
                <a:ext cx="367408" cy="523220"/>
              </a:xfrm>
              <a:prstGeom prst="rect">
                <a:avLst/>
              </a:prstGeom>
              <a:noFill/>
            </p:spPr>
            <p:txBody>
              <a:bodyPr wrap="none" rtlCol="0">
                <a:spAutoFit/>
              </a:bodyPr>
              <a:lstStyle/>
              <a:p>
                <a:r>
                  <a:rPr lang="en-ZA" sz="2800" b="1" dirty="0">
                    <a:solidFill>
                      <a:schemeClr val="bg1"/>
                    </a:solidFill>
                  </a:rPr>
                  <a:t>2</a:t>
                </a:r>
              </a:p>
            </p:txBody>
          </p:sp>
        </p:grpSp>
        <p:grpSp>
          <p:nvGrpSpPr>
            <p:cNvPr id="11" name="Group 10"/>
            <p:cNvGrpSpPr/>
            <p:nvPr/>
          </p:nvGrpSpPr>
          <p:grpSpPr>
            <a:xfrm>
              <a:off x="6939490" y="1707496"/>
              <a:ext cx="1216949" cy="523220"/>
              <a:chOff x="6939490" y="1707496"/>
              <a:chExt cx="1216949" cy="523220"/>
            </a:xfrm>
          </p:grpSpPr>
          <p:sp>
            <p:nvSpPr>
              <p:cNvPr id="12" name="Rectangle 11"/>
              <p:cNvSpPr/>
              <p:nvPr/>
            </p:nvSpPr>
            <p:spPr>
              <a:xfrm>
                <a:off x="6939490" y="1737900"/>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14" name="TextBox 13"/>
              <p:cNvSpPr txBox="1"/>
              <p:nvPr/>
            </p:nvSpPr>
            <p:spPr>
              <a:xfrm>
                <a:off x="6952263" y="1707496"/>
                <a:ext cx="1204176" cy="523220"/>
              </a:xfrm>
              <a:prstGeom prst="rect">
                <a:avLst/>
              </a:prstGeom>
              <a:noFill/>
            </p:spPr>
            <p:txBody>
              <a:bodyPr wrap="none" rtlCol="0">
                <a:spAutoFit/>
              </a:bodyPr>
              <a:lstStyle/>
              <a:p>
                <a:r>
                  <a:rPr lang="en-ZA" sz="2800" b="1" dirty="0" smtClean="0">
                    <a:solidFill>
                      <a:schemeClr val="bg1"/>
                    </a:solidFill>
                  </a:rPr>
                  <a:t>30 min</a:t>
                </a:r>
                <a:endParaRPr lang="en-ZA" sz="2800" b="1" dirty="0">
                  <a:solidFill>
                    <a:schemeClr val="bg1"/>
                  </a:solidFill>
                </a:endParaRPr>
              </a:p>
            </p:txBody>
          </p:sp>
        </p:gr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356" y="1827482"/>
            <a:ext cx="4944563" cy="25570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Inverse proportion </a:t>
            </a:r>
            <a:endParaRPr lang="en-ZA" dirty="0"/>
          </a:p>
        </p:txBody>
      </p:sp>
      <p:sp>
        <p:nvSpPr>
          <p:cNvPr id="3" name="Content Placeholder 2"/>
          <p:cNvSpPr>
            <a:spLocks noGrp="1"/>
          </p:cNvSpPr>
          <p:nvPr>
            <p:ph idx="1"/>
          </p:nvPr>
        </p:nvSpPr>
        <p:spPr>
          <a:xfrm>
            <a:off x="399289" y="5003321"/>
            <a:ext cx="7905751" cy="1074290"/>
          </a:xfrm>
        </p:spPr>
        <p:txBody>
          <a:bodyPr/>
          <a:lstStyle/>
          <a:p>
            <a:pPr marL="457200" indent="-457200"/>
            <a:r>
              <a:rPr lang="en-ZA" dirty="0">
                <a:sym typeface="+mn-ea"/>
              </a:rPr>
              <a:t>I</a:t>
            </a:r>
            <a:r>
              <a:rPr lang="en-ZA" dirty="0" smtClean="0">
                <a:sym typeface="+mn-ea"/>
              </a:rPr>
              <a:t>f </a:t>
            </a:r>
            <a:r>
              <a:rPr lang="en-ZA" dirty="0">
                <a:sym typeface="+mn-ea"/>
              </a:rPr>
              <a:t>you multiply the two quantities together, their product always remains constant (the same).   </a:t>
            </a:r>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grpSp>
        <p:nvGrpSpPr>
          <p:cNvPr id="5" name="Group 4"/>
          <p:cNvGrpSpPr/>
          <p:nvPr/>
        </p:nvGrpSpPr>
        <p:grpSpPr>
          <a:xfrm>
            <a:off x="2229465" y="2373188"/>
            <a:ext cx="3963837" cy="1133982"/>
            <a:chOff x="2160456" y="2373188"/>
            <a:chExt cx="3963837" cy="1133982"/>
          </a:xfrm>
        </p:grpSpPr>
        <p:grpSp>
          <p:nvGrpSpPr>
            <p:cNvPr id="7" name="Group 6"/>
            <p:cNvGrpSpPr/>
            <p:nvPr/>
          </p:nvGrpSpPr>
          <p:grpSpPr>
            <a:xfrm>
              <a:off x="2160456" y="2373188"/>
              <a:ext cx="1177967" cy="523220"/>
              <a:chOff x="6939490" y="1117389"/>
              <a:chExt cx="1177967" cy="523220"/>
            </a:xfrm>
          </p:grpSpPr>
          <p:sp>
            <p:nvSpPr>
              <p:cNvPr id="8" name="Rectangle 7"/>
              <p:cNvSpPr/>
              <p:nvPr/>
            </p:nvSpPr>
            <p:spPr>
              <a:xfrm>
                <a:off x="6939490" y="1138044"/>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1432" y="1178909"/>
                <a:ext cx="169294" cy="400181"/>
              </a:xfrm>
              <a:prstGeom prst="rect">
                <a:avLst/>
              </a:prstGeom>
            </p:spPr>
          </p:pic>
          <p:sp>
            <p:nvSpPr>
              <p:cNvPr id="10" name="TextBox 9"/>
              <p:cNvSpPr txBox="1"/>
              <p:nvPr/>
            </p:nvSpPr>
            <p:spPr>
              <a:xfrm>
                <a:off x="7554351" y="1117389"/>
                <a:ext cx="367408" cy="523220"/>
              </a:xfrm>
              <a:prstGeom prst="rect">
                <a:avLst/>
              </a:prstGeom>
              <a:noFill/>
            </p:spPr>
            <p:txBody>
              <a:bodyPr wrap="none" rtlCol="0">
                <a:spAutoFit/>
              </a:bodyPr>
              <a:lstStyle/>
              <a:p>
                <a:r>
                  <a:rPr lang="en-ZA" sz="2800" b="1" dirty="0" smtClean="0">
                    <a:solidFill>
                      <a:schemeClr val="bg1"/>
                    </a:solidFill>
                  </a:rPr>
                  <a:t>1</a:t>
                </a:r>
                <a:endParaRPr lang="en-ZA" sz="2800" b="1" dirty="0">
                  <a:solidFill>
                    <a:schemeClr val="bg1"/>
                  </a:solidFill>
                </a:endParaRPr>
              </a:p>
            </p:txBody>
          </p:sp>
        </p:grpSp>
        <p:grpSp>
          <p:nvGrpSpPr>
            <p:cNvPr id="11" name="Group 10"/>
            <p:cNvGrpSpPr/>
            <p:nvPr/>
          </p:nvGrpSpPr>
          <p:grpSpPr>
            <a:xfrm>
              <a:off x="2160456" y="2963295"/>
              <a:ext cx="1177967" cy="523220"/>
              <a:chOff x="6939490" y="1707496"/>
              <a:chExt cx="1177967" cy="523220"/>
            </a:xfrm>
          </p:grpSpPr>
          <p:sp>
            <p:nvSpPr>
              <p:cNvPr id="12" name="Rectangle 11"/>
              <p:cNvSpPr/>
              <p:nvPr/>
            </p:nvSpPr>
            <p:spPr>
              <a:xfrm>
                <a:off x="6939490" y="1737900"/>
                <a:ext cx="1177967"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3140" y="1795838"/>
                <a:ext cx="346537" cy="346537"/>
              </a:xfrm>
              <a:prstGeom prst="rect">
                <a:avLst/>
              </a:prstGeom>
            </p:spPr>
          </p:pic>
          <p:sp>
            <p:nvSpPr>
              <p:cNvPr id="14" name="TextBox 13"/>
              <p:cNvSpPr txBox="1"/>
              <p:nvPr/>
            </p:nvSpPr>
            <p:spPr>
              <a:xfrm>
                <a:off x="7458385" y="1707496"/>
                <a:ext cx="550151" cy="523220"/>
              </a:xfrm>
              <a:prstGeom prst="rect">
                <a:avLst/>
              </a:prstGeom>
              <a:noFill/>
            </p:spPr>
            <p:txBody>
              <a:bodyPr wrap="none" rtlCol="0">
                <a:spAutoFit/>
              </a:bodyPr>
              <a:lstStyle/>
              <a:p>
                <a:r>
                  <a:rPr lang="en-ZA" sz="2800" b="1" dirty="0">
                    <a:solidFill>
                      <a:schemeClr val="bg1"/>
                    </a:solidFill>
                  </a:rPr>
                  <a:t>6</a:t>
                </a:r>
                <a:r>
                  <a:rPr lang="en-ZA" sz="2800" b="1" dirty="0" smtClean="0">
                    <a:solidFill>
                      <a:schemeClr val="bg1"/>
                    </a:solidFill>
                  </a:rPr>
                  <a:t>0</a:t>
                </a:r>
                <a:endParaRPr lang="en-ZA" sz="2800" b="1" dirty="0">
                  <a:solidFill>
                    <a:schemeClr val="bg1"/>
                  </a:solidFill>
                </a:endParaRPr>
              </a:p>
            </p:txBody>
          </p:sp>
        </p:grpSp>
        <p:sp>
          <p:nvSpPr>
            <p:cNvPr id="17" name="Rectangle 16"/>
            <p:cNvSpPr/>
            <p:nvPr/>
          </p:nvSpPr>
          <p:spPr>
            <a:xfrm>
              <a:off x="3460162" y="2393843"/>
              <a:ext cx="794311"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19" name="TextBox 18"/>
            <p:cNvSpPr txBox="1"/>
            <p:nvPr/>
          </p:nvSpPr>
          <p:spPr>
            <a:xfrm>
              <a:off x="3691368" y="2386627"/>
              <a:ext cx="367408" cy="523220"/>
            </a:xfrm>
            <a:prstGeom prst="rect">
              <a:avLst/>
            </a:prstGeom>
            <a:noFill/>
          </p:spPr>
          <p:txBody>
            <a:bodyPr wrap="none" rtlCol="0">
              <a:spAutoFit/>
            </a:bodyPr>
            <a:lstStyle/>
            <a:p>
              <a:r>
                <a:rPr lang="en-ZA" sz="2800" b="1" dirty="0">
                  <a:solidFill>
                    <a:schemeClr val="bg1"/>
                  </a:solidFill>
                </a:rPr>
                <a:t>2</a:t>
              </a:r>
            </a:p>
          </p:txBody>
        </p:sp>
        <p:sp>
          <p:nvSpPr>
            <p:cNvPr id="21" name="Rectangle 20"/>
            <p:cNvSpPr/>
            <p:nvPr/>
          </p:nvSpPr>
          <p:spPr>
            <a:xfrm>
              <a:off x="3460162" y="2993699"/>
              <a:ext cx="794311"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23" name="TextBox 22"/>
            <p:cNvSpPr txBox="1"/>
            <p:nvPr/>
          </p:nvSpPr>
          <p:spPr>
            <a:xfrm>
              <a:off x="3595402" y="2976734"/>
              <a:ext cx="550151" cy="523220"/>
            </a:xfrm>
            <a:prstGeom prst="rect">
              <a:avLst/>
            </a:prstGeom>
            <a:noFill/>
          </p:spPr>
          <p:txBody>
            <a:bodyPr wrap="none" rtlCol="0">
              <a:spAutoFit/>
            </a:bodyPr>
            <a:lstStyle/>
            <a:p>
              <a:r>
                <a:rPr lang="en-ZA" sz="2800" b="1" dirty="0" smtClean="0">
                  <a:solidFill>
                    <a:schemeClr val="bg1"/>
                  </a:solidFill>
                </a:rPr>
                <a:t>30</a:t>
              </a:r>
              <a:endParaRPr lang="en-ZA" sz="2800" b="1" dirty="0">
                <a:solidFill>
                  <a:schemeClr val="bg1"/>
                </a:solidFill>
              </a:endParaRPr>
            </a:p>
          </p:txBody>
        </p:sp>
        <p:sp>
          <p:nvSpPr>
            <p:cNvPr id="24" name="Rectangle 23"/>
            <p:cNvSpPr/>
            <p:nvPr/>
          </p:nvSpPr>
          <p:spPr>
            <a:xfrm>
              <a:off x="4400431" y="2397497"/>
              <a:ext cx="794311"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25" name="TextBox 24"/>
            <p:cNvSpPr txBox="1"/>
            <p:nvPr/>
          </p:nvSpPr>
          <p:spPr>
            <a:xfrm>
              <a:off x="4631637" y="2390281"/>
              <a:ext cx="367408" cy="523220"/>
            </a:xfrm>
            <a:prstGeom prst="rect">
              <a:avLst/>
            </a:prstGeom>
            <a:noFill/>
          </p:spPr>
          <p:txBody>
            <a:bodyPr wrap="none" rtlCol="0">
              <a:spAutoFit/>
            </a:bodyPr>
            <a:lstStyle/>
            <a:p>
              <a:r>
                <a:rPr lang="en-ZA" sz="2800" b="1" dirty="0" smtClean="0">
                  <a:solidFill>
                    <a:schemeClr val="bg1"/>
                  </a:solidFill>
                </a:rPr>
                <a:t>3</a:t>
              </a:r>
              <a:endParaRPr lang="en-ZA" sz="2800" b="1" dirty="0">
                <a:solidFill>
                  <a:schemeClr val="bg1"/>
                </a:solidFill>
              </a:endParaRPr>
            </a:p>
          </p:txBody>
        </p:sp>
        <p:sp>
          <p:nvSpPr>
            <p:cNvPr id="26" name="Rectangle 25"/>
            <p:cNvSpPr/>
            <p:nvPr/>
          </p:nvSpPr>
          <p:spPr>
            <a:xfrm>
              <a:off x="4400431" y="2997353"/>
              <a:ext cx="794311"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27" name="TextBox 26"/>
            <p:cNvSpPr txBox="1"/>
            <p:nvPr/>
          </p:nvSpPr>
          <p:spPr>
            <a:xfrm>
              <a:off x="4535671" y="2980388"/>
              <a:ext cx="550151" cy="523220"/>
            </a:xfrm>
            <a:prstGeom prst="rect">
              <a:avLst/>
            </a:prstGeom>
            <a:noFill/>
          </p:spPr>
          <p:txBody>
            <a:bodyPr wrap="none" rtlCol="0">
              <a:spAutoFit/>
            </a:bodyPr>
            <a:lstStyle/>
            <a:p>
              <a:r>
                <a:rPr lang="en-ZA" sz="2800" b="1" dirty="0" smtClean="0">
                  <a:solidFill>
                    <a:schemeClr val="bg1"/>
                  </a:solidFill>
                </a:rPr>
                <a:t>20</a:t>
              </a:r>
              <a:endParaRPr lang="en-ZA" sz="2800" b="1" dirty="0">
                <a:solidFill>
                  <a:schemeClr val="bg1"/>
                </a:solidFill>
              </a:endParaRPr>
            </a:p>
          </p:txBody>
        </p:sp>
        <p:sp>
          <p:nvSpPr>
            <p:cNvPr id="28" name="Rectangle 27"/>
            <p:cNvSpPr/>
            <p:nvPr/>
          </p:nvSpPr>
          <p:spPr>
            <a:xfrm>
              <a:off x="5329982" y="2401059"/>
              <a:ext cx="794311"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29" name="TextBox 28"/>
            <p:cNvSpPr txBox="1"/>
            <p:nvPr/>
          </p:nvSpPr>
          <p:spPr>
            <a:xfrm>
              <a:off x="5543936" y="2393843"/>
              <a:ext cx="367408" cy="523220"/>
            </a:xfrm>
            <a:prstGeom prst="rect">
              <a:avLst/>
            </a:prstGeom>
            <a:noFill/>
          </p:spPr>
          <p:txBody>
            <a:bodyPr wrap="none" rtlCol="0">
              <a:spAutoFit/>
            </a:bodyPr>
            <a:lstStyle/>
            <a:p>
              <a:r>
                <a:rPr lang="en-ZA" sz="2800" b="1" dirty="0">
                  <a:solidFill>
                    <a:schemeClr val="bg1"/>
                  </a:solidFill>
                </a:rPr>
                <a:t>4</a:t>
              </a:r>
            </a:p>
          </p:txBody>
        </p:sp>
        <p:sp>
          <p:nvSpPr>
            <p:cNvPr id="30" name="Rectangle 29"/>
            <p:cNvSpPr/>
            <p:nvPr/>
          </p:nvSpPr>
          <p:spPr>
            <a:xfrm>
              <a:off x="5329982" y="3000915"/>
              <a:ext cx="794311" cy="483314"/>
            </a:xfrm>
            <a:prstGeom prst="rect">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A6CE39"/>
                </a:solidFill>
              </a:endParaRPr>
            </a:p>
          </p:txBody>
        </p:sp>
        <p:sp>
          <p:nvSpPr>
            <p:cNvPr id="31" name="TextBox 30"/>
            <p:cNvSpPr txBox="1"/>
            <p:nvPr/>
          </p:nvSpPr>
          <p:spPr>
            <a:xfrm>
              <a:off x="5465222" y="2983950"/>
              <a:ext cx="550151" cy="523220"/>
            </a:xfrm>
            <a:prstGeom prst="rect">
              <a:avLst/>
            </a:prstGeom>
            <a:noFill/>
          </p:spPr>
          <p:txBody>
            <a:bodyPr wrap="none" rtlCol="0">
              <a:spAutoFit/>
            </a:bodyPr>
            <a:lstStyle/>
            <a:p>
              <a:r>
                <a:rPr lang="en-ZA" sz="2800" b="1" dirty="0" smtClean="0">
                  <a:solidFill>
                    <a:schemeClr val="bg1"/>
                  </a:solidFill>
                </a:rPr>
                <a:t>15</a:t>
              </a:r>
              <a:endParaRPr lang="en-ZA" sz="2800" b="1" dirty="0">
                <a:solidFill>
                  <a:schemeClr val="bg1"/>
                </a:solidFill>
              </a:endParaRPr>
            </a:p>
          </p:txBody>
        </p:sp>
      </p:grpSp>
      <p:grpSp>
        <p:nvGrpSpPr>
          <p:cNvPr id="41" name="Group 40"/>
          <p:cNvGrpSpPr/>
          <p:nvPr/>
        </p:nvGrpSpPr>
        <p:grpSpPr>
          <a:xfrm>
            <a:off x="2615646" y="2545771"/>
            <a:ext cx="718466" cy="1345430"/>
            <a:chOff x="2615646" y="2545771"/>
            <a:chExt cx="718466" cy="1345430"/>
          </a:xfrm>
        </p:grpSpPr>
        <p:sp>
          <p:nvSpPr>
            <p:cNvPr id="6" name="TextBox 5"/>
            <p:cNvSpPr txBox="1"/>
            <p:nvPr/>
          </p:nvSpPr>
          <p:spPr>
            <a:xfrm>
              <a:off x="2815306" y="2545771"/>
              <a:ext cx="439544" cy="707886"/>
            </a:xfrm>
            <a:prstGeom prst="rect">
              <a:avLst/>
            </a:prstGeom>
            <a:noFill/>
          </p:spPr>
          <p:txBody>
            <a:bodyPr wrap="none" rtlCol="0">
              <a:spAutoFit/>
            </a:bodyPr>
            <a:lstStyle/>
            <a:p>
              <a:r>
                <a:rPr lang="en-ZA" sz="4000" b="1" dirty="0" smtClean="0">
                  <a:solidFill>
                    <a:srgbClr val="4BB3B5"/>
                  </a:solidFill>
                </a:rPr>
                <a:t>×</a:t>
              </a:r>
              <a:endParaRPr lang="en-ZA" sz="4000" b="1" dirty="0">
                <a:solidFill>
                  <a:srgbClr val="4BB3B5"/>
                </a:solidFill>
              </a:endParaRPr>
            </a:p>
          </p:txBody>
        </p:sp>
        <p:sp>
          <p:nvSpPr>
            <p:cNvPr id="32" name="TextBox 31"/>
            <p:cNvSpPr txBox="1"/>
            <p:nvPr/>
          </p:nvSpPr>
          <p:spPr>
            <a:xfrm>
              <a:off x="2615646" y="3429536"/>
              <a:ext cx="718466" cy="461665"/>
            </a:xfrm>
            <a:prstGeom prst="rect">
              <a:avLst/>
            </a:prstGeom>
            <a:noFill/>
          </p:spPr>
          <p:txBody>
            <a:bodyPr wrap="none" rtlCol="0">
              <a:spAutoFit/>
            </a:bodyPr>
            <a:lstStyle/>
            <a:p>
              <a:r>
                <a:rPr lang="en-ZA" sz="2400" b="1" dirty="0" smtClean="0">
                  <a:solidFill>
                    <a:srgbClr val="4BB3B5"/>
                  </a:solidFill>
                </a:rPr>
                <a:t>= 60</a:t>
              </a:r>
              <a:endParaRPr lang="en-ZA" sz="2400" b="1" dirty="0">
                <a:solidFill>
                  <a:srgbClr val="4BB3B5"/>
                </a:solidFill>
              </a:endParaRPr>
            </a:p>
          </p:txBody>
        </p:sp>
      </p:grpSp>
      <p:grpSp>
        <p:nvGrpSpPr>
          <p:cNvPr id="42" name="Group 41"/>
          <p:cNvGrpSpPr/>
          <p:nvPr/>
        </p:nvGrpSpPr>
        <p:grpSpPr>
          <a:xfrm>
            <a:off x="3519675" y="2532632"/>
            <a:ext cx="718466" cy="1345430"/>
            <a:chOff x="3519675" y="2532632"/>
            <a:chExt cx="718466" cy="1345430"/>
          </a:xfrm>
        </p:grpSpPr>
        <p:sp>
          <p:nvSpPr>
            <p:cNvPr id="33" name="TextBox 32"/>
            <p:cNvSpPr txBox="1"/>
            <p:nvPr/>
          </p:nvSpPr>
          <p:spPr>
            <a:xfrm>
              <a:off x="3719335" y="2532632"/>
              <a:ext cx="439544" cy="707886"/>
            </a:xfrm>
            <a:prstGeom prst="rect">
              <a:avLst/>
            </a:prstGeom>
            <a:noFill/>
          </p:spPr>
          <p:txBody>
            <a:bodyPr wrap="none" rtlCol="0">
              <a:spAutoFit/>
            </a:bodyPr>
            <a:lstStyle/>
            <a:p>
              <a:r>
                <a:rPr lang="en-ZA" sz="4000" b="1" dirty="0" smtClean="0">
                  <a:solidFill>
                    <a:srgbClr val="4BB3B5"/>
                  </a:solidFill>
                </a:rPr>
                <a:t>×</a:t>
              </a:r>
              <a:endParaRPr lang="en-ZA" sz="4000" b="1" dirty="0">
                <a:solidFill>
                  <a:srgbClr val="4BB3B5"/>
                </a:solidFill>
              </a:endParaRPr>
            </a:p>
          </p:txBody>
        </p:sp>
        <p:sp>
          <p:nvSpPr>
            <p:cNvPr id="34" name="TextBox 33"/>
            <p:cNvSpPr txBox="1"/>
            <p:nvPr/>
          </p:nvSpPr>
          <p:spPr>
            <a:xfrm>
              <a:off x="3519675" y="3416397"/>
              <a:ext cx="718466" cy="461665"/>
            </a:xfrm>
            <a:prstGeom prst="rect">
              <a:avLst/>
            </a:prstGeom>
            <a:noFill/>
          </p:spPr>
          <p:txBody>
            <a:bodyPr wrap="none" rtlCol="0">
              <a:spAutoFit/>
            </a:bodyPr>
            <a:lstStyle/>
            <a:p>
              <a:r>
                <a:rPr lang="en-ZA" sz="2400" b="1" dirty="0" smtClean="0">
                  <a:solidFill>
                    <a:srgbClr val="4BB3B5"/>
                  </a:solidFill>
                </a:rPr>
                <a:t>= 60</a:t>
              </a:r>
              <a:endParaRPr lang="en-ZA" sz="2400" b="1" dirty="0">
                <a:solidFill>
                  <a:srgbClr val="4BB3B5"/>
                </a:solidFill>
              </a:endParaRPr>
            </a:p>
          </p:txBody>
        </p:sp>
      </p:grpSp>
      <p:grpSp>
        <p:nvGrpSpPr>
          <p:cNvPr id="43" name="Group 42"/>
          <p:cNvGrpSpPr/>
          <p:nvPr/>
        </p:nvGrpSpPr>
        <p:grpSpPr>
          <a:xfrm>
            <a:off x="4526091" y="2529761"/>
            <a:ext cx="718466" cy="1345430"/>
            <a:chOff x="4526091" y="2529761"/>
            <a:chExt cx="718466" cy="1345430"/>
          </a:xfrm>
        </p:grpSpPr>
        <p:sp>
          <p:nvSpPr>
            <p:cNvPr id="37" name="TextBox 36"/>
            <p:cNvSpPr txBox="1"/>
            <p:nvPr/>
          </p:nvSpPr>
          <p:spPr>
            <a:xfrm>
              <a:off x="4725751" y="2529761"/>
              <a:ext cx="439544" cy="707886"/>
            </a:xfrm>
            <a:prstGeom prst="rect">
              <a:avLst/>
            </a:prstGeom>
            <a:noFill/>
          </p:spPr>
          <p:txBody>
            <a:bodyPr wrap="none" rtlCol="0">
              <a:spAutoFit/>
            </a:bodyPr>
            <a:lstStyle/>
            <a:p>
              <a:r>
                <a:rPr lang="en-ZA" sz="4000" b="1" dirty="0" smtClean="0">
                  <a:solidFill>
                    <a:srgbClr val="4BB3B5"/>
                  </a:solidFill>
                </a:rPr>
                <a:t>×</a:t>
              </a:r>
              <a:endParaRPr lang="en-ZA" sz="4000" b="1" dirty="0">
                <a:solidFill>
                  <a:srgbClr val="4BB3B5"/>
                </a:solidFill>
              </a:endParaRPr>
            </a:p>
          </p:txBody>
        </p:sp>
        <p:sp>
          <p:nvSpPr>
            <p:cNvPr id="38" name="TextBox 37"/>
            <p:cNvSpPr txBox="1"/>
            <p:nvPr/>
          </p:nvSpPr>
          <p:spPr>
            <a:xfrm>
              <a:off x="4526091" y="3413526"/>
              <a:ext cx="718466" cy="461665"/>
            </a:xfrm>
            <a:prstGeom prst="rect">
              <a:avLst/>
            </a:prstGeom>
            <a:noFill/>
          </p:spPr>
          <p:txBody>
            <a:bodyPr wrap="none" rtlCol="0">
              <a:spAutoFit/>
            </a:bodyPr>
            <a:lstStyle/>
            <a:p>
              <a:r>
                <a:rPr lang="en-ZA" sz="2400" b="1" dirty="0" smtClean="0">
                  <a:solidFill>
                    <a:srgbClr val="4BB3B5"/>
                  </a:solidFill>
                </a:rPr>
                <a:t>= 60</a:t>
              </a:r>
              <a:endParaRPr lang="en-ZA" sz="2400" b="1" dirty="0">
                <a:solidFill>
                  <a:srgbClr val="4BB3B5"/>
                </a:solidFill>
              </a:endParaRPr>
            </a:p>
          </p:txBody>
        </p:sp>
      </p:grpSp>
      <p:grpSp>
        <p:nvGrpSpPr>
          <p:cNvPr id="44" name="Group 43"/>
          <p:cNvGrpSpPr/>
          <p:nvPr/>
        </p:nvGrpSpPr>
        <p:grpSpPr>
          <a:xfrm>
            <a:off x="5377227" y="2535507"/>
            <a:ext cx="718466" cy="1345430"/>
            <a:chOff x="5377227" y="2535507"/>
            <a:chExt cx="718466" cy="1345430"/>
          </a:xfrm>
        </p:grpSpPr>
        <p:sp>
          <p:nvSpPr>
            <p:cNvPr id="39" name="TextBox 38"/>
            <p:cNvSpPr txBox="1"/>
            <p:nvPr/>
          </p:nvSpPr>
          <p:spPr>
            <a:xfrm>
              <a:off x="5576887" y="2535507"/>
              <a:ext cx="439544" cy="707886"/>
            </a:xfrm>
            <a:prstGeom prst="rect">
              <a:avLst/>
            </a:prstGeom>
            <a:noFill/>
          </p:spPr>
          <p:txBody>
            <a:bodyPr wrap="none" rtlCol="0">
              <a:spAutoFit/>
            </a:bodyPr>
            <a:lstStyle/>
            <a:p>
              <a:r>
                <a:rPr lang="en-ZA" sz="4000" b="1" dirty="0" smtClean="0">
                  <a:solidFill>
                    <a:srgbClr val="4BB3B5"/>
                  </a:solidFill>
                </a:rPr>
                <a:t>×</a:t>
              </a:r>
              <a:endParaRPr lang="en-ZA" sz="4000" b="1" dirty="0">
                <a:solidFill>
                  <a:srgbClr val="4BB3B5"/>
                </a:solidFill>
              </a:endParaRPr>
            </a:p>
          </p:txBody>
        </p:sp>
        <p:sp>
          <p:nvSpPr>
            <p:cNvPr id="40" name="TextBox 39"/>
            <p:cNvSpPr txBox="1"/>
            <p:nvPr/>
          </p:nvSpPr>
          <p:spPr>
            <a:xfrm>
              <a:off x="5377227" y="3419272"/>
              <a:ext cx="718466" cy="461665"/>
            </a:xfrm>
            <a:prstGeom prst="rect">
              <a:avLst/>
            </a:prstGeom>
            <a:noFill/>
          </p:spPr>
          <p:txBody>
            <a:bodyPr wrap="none" rtlCol="0">
              <a:spAutoFit/>
            </a:bodyPr>
            <a:lstStyle/>
            <a:p>
              <a:r>
                <a:rPr lang="en-ZA" sz="2400" b="1" dirty="0" smtClean="0">
                  <a:solidFill>
                    <a:srgbClr val="4BB3B5"/>
                  </a:solidFill>
                </a:rPr>
                <a:t>= 60</a:t>
              </a:r>
              <a:endParaRPr lang="en-ZA" sz="2400" b="1" dirty="0">
                <a:solidFill>
                  <a:srgbClr val="4BB3B5"/>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1000" fill="hold"/>
                                        <p:tgtEl>
                                          <p:spTgt spid="41"/>
                                        </p:tgtEl>
                                        <p:attrNameLst>
                                          <p:attrName>ppt_w</p:attrName>
                                        </p:attrNameLst>
                                      </p:cBhvr>
                                      <p:tavLst>
                                        <p:tav tm="0">
                                          <p:val>
                                            <p:strVal val="#ppt_w+.3"/>
                                          </p:val>
                                        </p:tav>
                                        <p:tav tm="100000">
                                          <p:val>
                                            <p:strVal val="#ppt_w"/>
                                          </p:val>
                                        </p:tav>
                                      </p:tavLst>
                                    </p:anim>
                                    <p:anim calcmode="lin" valueType="num">
                                      <p:cBhvr>
                                        <p:cTn id="21" dur="1000" fill="hold"/>
                                        <p:tgtEl>
                                          <p:spTgt spid="41"/>
                                        </p:tgtEl>
                                        <p:attrNameLst>
                                          <p:attrName>ppt_h</p:attrName>
                                        </p:attrNameLst>
                                      </p:cBhvr>
                                      <p:tavLst>
                                        <p:tav tm="0">
                                          <p:val>
                                            <p:strVal val="#ppt_h"/>
                                          </p:val>
                                        </p:tav>
                                        <p:tav tm="100000">
                                          <p:val>
                                            <p:strVal val="#ppt_h"/>
                                          </p:val>
                                        </p:tav>
                                      </p:tavLst>
                                    </p:anim>
                                    <p:animEffect transition="in" filter="fade">
                                      <p:cBhvr>
                                        <p:cTn id="22" dur="1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strVal val="#ppt_w+.3"/>
                                          </p:val>
                                        </p:tav>
                                        <p:tav tm="100000">
                                          <p:val>
                                            <p:strVal val="#ppt_w"/>
                                          </p:val>
                                        </p:tav>
                                      </p:tavLst>
                                    </p:anim>
                                    <p:anim calcmode="lin" valueType="num">
                                      <p:cBhvr>
                                        <p:cTn id="35" dur="1000" fill="hold"/>
                                        <p:tgtEl>
                                          <p:spTgt spid="43"/>
                                        </p:tgtEl>
                                        <p:attrNameLst>
                                          <p:attrName>ppt_h</p:attrName>
                                        </p:attrNameLst>
                                      </p:cBhvr>
                                      <p:tavLst>
                                        <p:tav tm="0">
                                          <p:val>
                                            <p:strVal val="#ppt_h"/>
                                          </p:val>
                                        </p:tav>
                                        <p:tav tm="100000">
                                          <p:val>
                                            <p:strVal val="#ppt_h"/>
                                          </p:val>
                                        </p:tav>
                                      </p:tavLst>
                                    </p:anim>
                                    <p:animEffect transition="in" filter="fade">
                                      <p:cBhvr>
                                        <p:cTn id="36" dur="10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1000" fill="hold"/>
                                        <p:tgtEl>
                                          <p:spTgt spid="44"/>
                                        </p:tgtEl>
                                        <p:attrNameLst>
                                          <p:attrName>ppt_w</p:attrName>
                                        </p:attrNameLst>
                                      </p:cBhvr>
                                      <p:tavLst>
                                        <p:tav tm="0">
                                          <p:val>
                                            <p:strVal val="#ppt_w+.3"/>
                                          </p:val>
                                        </p:tav>
                                        <p:tav tm="100000">
                                          <p:val>
                                            <p:strVal val="#ppt_w"/>
                                          </p:val>
                                        </p:tav>
                                      </p:tavLst>
                                    </p:anim>
                                    <p:anim calcmode="lin" valueType="num">
                                      <p:cBhvr>
                                        <p:cTn id="42" dur="1000" fill="hold"/>
                                        <p:tgtEl>
                                          <p:spTgt spid="44"/>
                                        </p:tgtEl>
                                        <p:attrNameLst>
                                          <p:attrName>ppt_h</p:attrName>
                                        </p:attrNameLst>
                                      </p:cBhvr>
                                      <p:tavLst>
                                        <p:tav tm="0">
                                          <p:val>
                                            <p:strVal val="#ppt_h"/>
                                          </p:val>
                                        </p:tav>
                                        <p:tav tm="100000">
                                          <p:val>
                                            <p:strVal val="#ppt_h"/>
                                          </p:val>
                                        </p:tav>
                                      </p:tavLst>
                                    </p:anim>
                                    <p:animEffect transition="in" filter="fade">
                                      <p:cBhvr>
                                        <p:cTn id="4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Graph for inverse proportion </a:t>
            </a:r>
            <a:r>
              <a:rPr lang="en-US" dirty="0"/>
              <a:t/>
            </a:r>
            <a:br>
              <a:rPr lang="en-US" dirty="0"/>
            </a:br>
            <a:endParaRPr lang="en-ZA" dirty="0"/>
          </a:p>
        </p:txBody>
      </p:sp>
      <p:sp>
        <p:nvSpPr>
          <p:cNvPr id="3" name="Content Placeholder 2"/>
          <p:cNvSpPr>
            <a:spLocks noGrp="1"/>
          </p:cNvSpPr>
          <p:nvPr>
            <p:ph idx="1"/>
          </p:nvPr>
        </p:nvSpPr>
        <p:spPr/>
        <p:txBody>
          <a:bodyPr/>
          <a:lstStyle/>
          <a:p>
            <a:pPr marL="457200" indent="-457200"/>
            <a:r>
              <a:rPr lang="en-ZA" dirty="0">
                <a:sym typeface="+mn-ea"/>
              </a:rPr>
              <a:t> A graph of two variables that are inversely proportional to each other, always has the shape called a </a:t>
            </a:r>
            <a:r>
              <a:rPr lang="en-ZA" b="1" dirty="0">
                <a:sym typeface="+mn-ea"/>
              </a:rPr>
              <a:t>hyperbola</a:t>
            </a:r>
            <a:r>
              <a:rPr lang="en-ZA" dirty="0">
                <a:sym typeface="+mn-ea"/>
              </a:rPr>
              <a:t>. </a:t>
            </a:r>
          </a:p>
          <a:p>
            <a:pPr marL="457200" indent="-457200"/>
            <a:endParaRPr lang="en-ZA" dirty="0">
              <a:sym typeface="+mn-ea"/>
            </a:endParaRPr>
          </a:p>
          <a:p>
            <a:pPr marL="457200" indent="-457200"/>
            <a:endParaRPr lang="en-ZA" dirty="0">
              <a:sym typeface="+mn-ea"/>
            </a:endParaRPr>
          </a:p>
          <a:p>
            <a:pPr marL="457200" indent="-457200"/>
            <a:endParaRPr lang="en-ZA" dirty="0">
              <a:sym typeface="+mn-ea"/>
            </a:endParaRPr>
          </a:p>
          <a:p>
            <a:pPr marL="457200" indent="-457200"/>
            <a:endParaRPr lang="en-ZA" dirty="0">
              <a:sym typeface="+mn-ea"/>
            </a:endParaRPr>
          </a:p>
          <a:p>
            <a:pPr indent="0">
              <a:buNone/>
            </a:pPr>
            <a:endParaRPr lang="en-ZA" dirty="0">
              <a:sym typeface="+mn-ea"/>
            </a:endParaRPr>
          </a:p>
          <a:p>
            <a:pPr indent="0">
              <a:buNone/>
            </a:pPr>
            <a:endParaRPr lang="en-ZA" dirty="0">
              <a:sym typeface="+mn-ea"/>
            </a:endParaRPr>
          </a:p>
          <a:p>
            <a:pPr indent="0">
              <a:buNone/>
            </a:pPr>
            <a:endParaRPr lang="en-ZA" dirty="0">
              <a:sym typeface="+mn-ea"/>
            </a:endParaRPr>
          </a:p>
          <a:p>
            <a:pPr marL="457200" indent="-457200"/>
            <a:r>
              <a:rPr lang="en-ZA" dirty="0">
                <a:sym typeface="+mn-ea"/>
              </a:rPr>
              <a:t>In theory, a hyperbola can also have negative values for </a:t>
            </a:r>
            <a:r>
              <a:rPr lang="en-ZA" i="1" dirty="0">
                <a:latin typeface="Times New Roman" panose="02020603050405020304" charset="0"/>
                <a:sym typeface="+mn-ea"/>
              </a:rPr>
              <a:t>x </a:t>
            </a:r>
            <a:r>
              <a:rPr lang="en-ZA" dirty="0">
                <a:sym typeface="+mn-ea"/>
              </a:rPr>
              <a:t>and </a:t>
            </a:r>
            <a:r>
              <a:rPr lang="en-ZA" i="1" dirty="0">
                <a:latin typeface="Times New Roman" panose="02020603050405020304" charset="0"/>
                <a:sym typeface="+mn-ea"/>
              </a:rPr>
              <a:t>y</a:t>
            </a:r>
            <a:r>
              <a:rPr lang="en-ZA" dirty="0">
                <a:sym typeface="+mn-ea"/>
              </a:rPr>
              <a:t>.  </a:t>
            </a:r>
          </a:p>
          <a:p>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14.3</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5775" y="2566477"/>
            <a:ext cx="3191726" cy="237274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14.2 </a:t>
            </a:r>
            <a:endParaRPr lang="en-ZA" dirty="0"/>
          </a:p>
        </p:txBody>
      </p:sp>
      <p:sp>
        <p:nvSpPr>
          <p:cNvPr id="3" name="Content Placeholder 2"/>
          <p:cNvSpPr>
            <a:spLocks noGrp="1"/>
          </p:cNvSpPr>
          <p:nvPr>
            <p:ph sz="quarter" idx="10"/>
          </p:nvPr>
        </p:nvSpPr>
        <p:spPr/>
        <p:txBody>
          <a:bodyPr/>
          <a:lstStyle/>
          <a:p>
            <a:r>
              <a:rPr lang="en-ZA" sz="4400" dirty="0" smtClean="0"/>
              <a:t>Exercise 14.3</a:t>
            </a:r>
          </a:p>
        </p:txBody>
      </p:sp>
      <p:sp>
        <p:nvSpPr>
          <p:cNvPr id="4" name="Text Placeholder 3"/>
          <p:cNvSpPr>
            <a:spLocks noGrp="1"/>
          </p:cNvSpPr>
          <p:nvPr>
            <p:ph type="body" idx="11"/>
          </p:nvPr>
        </p:nvSpPr>
        <p:spPr/>
        <p:txBody>
          <a:bodyPr>
            <a:normAutofit/>
          </a:bodyPr>
          <a:lstStyle/>
          <a:p>
            <a:r>
              <a:rPr lang="en-US" altLang="en-US" sz="2000" dirty="0" smtClean="0"/>
              <a:t>Complete </a:t>
            </a:r>
            <a:r>
              <a:rPr lang="en-US" altLang="en-US" sz="2000" b="1" dirty="0" smtClean="0"/>
              <a:t>Exercise 14.3  </a:t>
            </a:r>
            <a:r>
              <a:rPr lang="en-US" altLang="en-US" sz="2000" dirty="0" smtClean="0"/>
              <a:t>on </a:t>
            </a:r>
            <a:r>
              <a:rPr lang="en-US" altLang="en-US" sz="2000" b="1" dirty="0" smtClean="0"/>
              <a:t>page 2</a:t>
            </a:r>
            <a:r>
              <a:rPr lang="en-ZA" altLang="en-US" sz="2000" b="1" dirty="0" smtClean="0"/>
              <a:t>74</a:t>
            </a:r>
            <a:r>
              <a:rPr lang="en-US" altLang="en-US" sz="2000" b="1" dirty="0" smtClean="0"/>
              <a:t> </a:t>
            </a:r>
            <a:r>
              <a:rPr lang="en-US" altLang="en-US" sz="2000" dirty="0" smtClean="0"/>
              <a:t>of </a:t>
            </a:r>
            <a:r>
              <a:rPr lang="en-US" altLang="en-US" sz="2000" dirty="0"/>
              <a:t>your </a:t>
            </a:r>
            <a:r>
              <a:rPr lang="en-US" altLang="en-US" sz="2000" dirty="0" smtClean="0"/>
              <a:t>Student’s </a:t>
            </a:r>
            <a:r>
              <a:rPr lang="en-US" altLang="en-US" sz="2000" dirty="0"/>
              <a:t>Book</a:t>
            </a:r>
            <a:endParaRPr lang="en-GB" altLang="en-US" sz="2000" dirty="0"/>
          </a:p>
          <a:p>
            <a:endParaRPr lang="en-GB"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14</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Module assessment </a:t>
            </a:r>
            <a:r>
              <a:rPr lang="en-US" altLang="en-US" sz="2000" dirty="0" smtClean="0"/>
              <a:t>on </a:t>
            </a:r>
            <a:r>
              <a:rPr lang="en-US" altLang="en-US" sz="2000" b="1" dirty="0" smtClean="0"/>
              <a:t>page 2</a:t>
            </a:r>
            <a:r>
              <a:rPr lang="en-ZA" altLang="en-US" sz="2000" b="1" dirty="0" smtClean="0"/>
              <a:t>76</a:t>
            </a:r>
            <a:r>
              <a:rPr lang="en-US" altLang="en-US" sz="2000" b="1" dirty="0" smtClean="0"/>
              <a:t> </a:t>
            </a:r>
            <a:r>
              <a:rPr lang="en-US" altLang="en-US" sz="2000" dirty="0" smtClean="0"/>
              <a:t>of </a:t>
            </a:r>
            <a:r>
              <a:rPr lang="en-US" altLang="en-US" sz="2000" dirty="0"/>
              <a:t>your </a:t>
            </a:r>
            <a:r>
              <a:rPr lang="en-US" altLang="en-US" sz="2000" dirty="0" smtClean="0"/>
              <a:t>Student’s </a:t>
            </a:r>
            <a:r>
              <a:rPr lang="en-US" altLang="en-US" sz="2000" dirty="0"/>
              <a:t>Book</a:t>
            </a:r>
            <a:endParaRPr lang="en-GB" alt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sz="2800" dirty="0" smtClean="0"/>
              <a:t>14.1	Completing </a:t>
            </a:r>
            <a:r>
              <a:rPr lang="en-ZA" sz="2800" dirty="0"/>
              <a:t>tables of values from graphs and </a:t>
            </a:r>
            <a:r>
              <a:rPr lang="en-ZA" sz="2800" dirty="0" smtClean="0"/>
              <a:t>	formulae</a:t>
            </a:r>
            <a:endParaRPr lang="en-ZA" sz="2800" dirty="0"/>
          </a:p>
          <a:p>
            <a:pPr marL="0" indent="0">
              <a:buNone/>
            </a:pPr>
            <a:r>
              <a:rPr lang="en-ZA" altLang="en-GB" sz="2800" dirty="0" smtClean="0"/>
              <a:t>14.2	Drawing </a:t>
            </a:r>
            <a:r>
              <a:rPr lang="en-ZA" altLang="en-GB" sz="2800" dirty="0"/>
              <a:t>straight line graphs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08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7195"/>
            <a:ext cx="7905750" cy="1203960"/>
          </a:xfrm>
        </p:spPr>
        <p:txBody>
          <a:bodyPr/>
          <a:lstStyle/>
          <a:p>
            <a:r>
              <a:rPr lang="en-ZA" sz="4400" dirty="0">
                <a:sym typeface="+mn-ea"/>
              </a:rPr>
              <a:t>Completing tables of values </a:t>
            </a:r>
            <a:br>
              <a:rPr lang="en-ZA" sz="4400" dirty="0">
                <a:sym typeface="+mn-ea"/>
              </a:rPr>
            </a:br>
            <a:r>
              <a:rPr lang="en-ZA" sz="4400" dirty="0">
                <a:sym typeface="+mn-ea"/>
              </a:rPr>
              <a:t>from graphs and formulae</a:t>
            </a:r>
            <a:endParaRPr lang="en-GB" sz="4400" dirty="0"/>
          </a:p>
        </p:txBody>
      </p:sp>
      <p:sp>
        <p:nvSpPr>
          <p:cNvPr id="3" name="Content Placeholder 2"/>
          <p:cNvSpPr>
            <a:spLocks noGrp="1"/>
          </p:cNvSpPr>
          <p:nvPr>
            <p:ph idx="1"/>
          </p:nvPr>
        </p:nvSpPr>
        <p:spPr>
          <a:xfrm>
            <a:off x="399289" y="2085975"/>
            <a:ext cx="7905751" cy="3991636"/>
          </a:xfrm>
        </p:spPr>
        <p:txBody>
          <a:bodyPr/>
          <a:lstStyle/>
          <a:p>
            <a:pPr marL="180975" indent="-180975">
              <a:buFont typeface="Arial" panose="020B0604020202020204" pitchFamily="34" charset="0"/>
              <a:buChar char="•"/>
            </a:pPr>
            <a:r>
              <a:rPr lang="en-ZA" altLang="en-US" sz="2000" dirty="0">
                <a:sym typeface="+mn-ea"/>
              </a:rPr>
              <a:t>We can show patterns using a: </a:t>
            </a:r>
          </a:p>
          <a:p>
            <a:pPr marL="542925" lvl="1" indent="-180975"/>
            <a:r>
              <a:rPr lang="en-ZA" altLang="en-US" sz="2000" dirty="0">
                <a:sym typeface="+mn-ea"/>
              </a:rPr>
              <a:t>list of numbers</a:t>
            </a:r>
          </a:p>
          <a:p>
            <a:pPr marL="542925" lvl="1" indent="-180975"/>
            <a:r>
              <a:rPr lang="en-ZA" altLang="en-US" sz="2000" dirty="0">
                <a:sym typeface="+mn-ea"/>
              </a:rPr>
              <a:t>table of values</a:t>
            </a:r>
          </a:p>
          <a:p>
            <a:pPr marL="542925" lvl="1" indent="-180975"/>
            <a:r>
              <a:rPr lang="en-ZA" altLang="en-US" sz="2000" dirty="0" smtClean="0">
                <a:sym typeface="+mn-ea"/>
              </a:rPr>
              <a:t>formula</a:t>
            </a:r>
          </a:p>
          <a:p>
            <a:pPr marL="457200" lvl="1" indent="0">
              <a:buNone/>
            </a:pPr>
            <a:endParaRPr lang="en-ZA" altLang="en-US" sz="2000" dirty="0">
              <a:sym typeface="+mn-ea"/>
            </a:endParaRPr>
          </a:p>
          <a:p>
            <a:pPr marL="180975" indent="-180975">
              <a:buFont typeface="Arial" panose="020B0604020202020204" pitchFamily="34" charset="0"/>
              <a:buChar char="•"/>
            </a:pPr>
            <a:r>
              <a:rPr lang="en-ZA" altLang="en-US" dirty="0">
                <a:sym typeface="+mn-ea"/>
              </a:rPr>
              <a:t>We can also use a graph. </a:t>
            </a:r>
            <a:endParaRPr lang="en-ZA" altLang="en-US" dirty="0" smtClean="0">
              <a:sym typeface="+mn-ea"/>
            </a:endParaRPr>
          </a:p>
          <a:p>
            <a:pPr marL="342900" indent="-342900">
              <a:buFont typeface="Arial" panose="020B0604020202020204" pitchFamily="34" charset="0"/>
              <a:buChar char="•"/>
            </a:pPr>
            <a:endParaRPr lang="en-ZA" altLang="en-US" dirty="0">
              <a:sym typeface="+mn-ea"/>
            </a:endParaRPr>
          </a:p>
        </p:txBody>
      </p:sp>
      <p:sp>
        <p:nvSpPr>
          <p:cNvPr id="33" name="Rectangle 32"/>
          <p:cNvSpPr/>
          <p:nvPr/>
        </p:nvSpPr>
        <p:spPr>
          <a:xfrm>
            <a:off x="518159" y="4432803"/>
            <a:ext cx="7386701" cy="958347"/>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34" name="Content Placeholder 2"/>
          <p:cNvSpPr txBox="1"/>
          <p:nvPr/>
        </p:nvSpPr>
        <p:spPr>
          <a:xfrm>
            <a:off x="893438" y="4239950"/>
            <a:ext cx="935362"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Graph</a:t>
            </a:r>
            <a:endParaRPr lang="en-GB" sz="2000" b="1" i="1" dirty="0">
              <a:solidFill>
                <a:srgbClr val="64AFA8"/>
              </a:solidFill>
            </a:endParaRPr>
          </a:p>
        </p:txBody>
      </p:sp>
      <p:sp>
        <p:nvSpPr>
          <p:cNvPr id="35" name="TextBox 34"/>
          <p:cNvSpPr txBox="1"/>
          <p:nvPr/>
        </p:nvSpPr>
        <p:spPr>
          <a:xfrm>
            <a:off x="639217" y="4601404"/>
            <a:ext cx="7144583" cy="707886"/>
          </a:xfrm>
          <a:prstGeom prst="rect">
            <a:avLst/>
          </a:prstGeom>
          <a:noFill/>
        </p:spPr>
        <p:txBody>
          <a:bodyPr wrap="square" rtlCol="0">
            <a:spAutoFit/>
          </a:bodyPr>
          <a:lstStyle/>
          <a:p>
            <a:r>
              <a:rPr lang="en-ZA" altLang="en-US" sz="2000" dirty="0">
                <a:sym typeface="+mn-ea"/>
              </a:rPr>
              <a:t>A graph summarises how one quantity changes if another quantity that is related to it also changes. </a:t>
            </a:r>
          </a:p>
        </p:txBody>
      </p:sp>
      <p:sp>
        <p:nvSpPr>
          <p:cNvPr id="36" name="Content Placeholder 2"/>
          <p:cNvSpPr txBox="1"/>
          <p:nvPr/>
        </p:nvSpPr>
        <p:spPr>
          <a:xfrm>
            <a:off x="7159861" y="5111819"/>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6000" b="1" i="1" dirty="0" smtClean="0">
                <a:solidFill>
                  <a:srgbClr val="64AFA8"/>
                </a:solidFill>
              </a:rPr>
              <a:t>” </a:t>
            </a:r>
            <a:endParaRPr lang="en-GB" sz="6000" b="1" i="1" dirty="0">
              <a:solidFill>
                <a:srgbClr val="64AFA8"/>
              </a:solidFill>
            </a:endParaRPr>
          </a:p>
        </p:txBody>
      </p:sp>
      <p:sp>
        <p:nvSpPr>
          <p:cNvPr id="38" name="Text Placeholder 3"/>
          <p:cNvSpPr>
            <a:spLocks noGrp="1"/>
          </p:cNvSpPr>
          <p:nvPr>
            <p:ph type="body" sz="quarter" idx="10"/>
          </p:nvPr>
        </p:nvSpPr>
        <p:spPr>
          <a:xfrm>
            <a:off x="399289" y="1620673"/>
            <a:ext cx="7905751" cy="301871"/>
          </a:xfrm>
        </p:spPr>
        <p:txBody>
          <a:bodyPr/>
          <a:lstStyle/>
          <a:p>
            <a:r>
              <a:rPr lang="en-ZA" dirty="0">
                <a:solidFill>
                  <a:srgbClr val="BFBFBF"/>
                </a:solidFill>
              </a:rPr>
              <a:t>Unit 14.1</a:t>
            </a:r>
          </a:p>
          <a:p>
            <a:pPr marL="285750" indent="-285750">
              <a:buFont typeface="Arial" panose="020B0604020202020204" pitchFamily="34" charset="0"/>
              <a:buChar char="•"/>
            </a:pPr>
            <a:endParaRPr lang="en-ZA" dirty="0" smtClean="0"/>
          </a:p>
          <a:p>
            <a:pPr marL="285750" indent="-285750">
              <a:buFont typeface="Arial" panose="020B0604020202020204" pitchFamily="34" charset="0"/>
              <a:buChar char="•"/>
            </a:pPr>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7195"/>
            <a:ext cx="7905750" cy="1203325"/>
          </a:xfrm>
        </p:spPr>
        <p:txBody>
          <a:bodyPr/>
          <a:lstStyle/>
          <a:p>
            <a:r>
              <a:rPr lang="en-ZA" sz="4400" dirty="0">
                <a:sym typeface="+mn-ea"/>
              </a:rPr>
              <a:t>Completing tables of values </a:t>
            </a:r>
            <a:br>
              <a:rPr lang="en-ZA" sz="4400" dirty="0">
                <a:sym typeface="+mn-ea"/>
              </a:rPr>
            </a:br>
            <a:r>
              <a:rPr lang="en-ZA" sz="4400" dirty="0">
                <a:sym typeface="+mn-ea"/>
              </a:rPr>
              <a:t>from graphs and formulae</a:t>
            </a:r>
            <a:endParaRPr lang="en-GB" sz="4400" dirty="0"/>
          </a:p>
        </p:txBody>
      </p:sp>
      <p:sp>
        <p:nvSpPr>
          <p:cNvPr id="3" name="Content Placeholder 2"/>
          <p:cNvSpPr>
            <a:spLocks noGrp="1"/>
          </p:cNvSpPr>
          <p:nvPr>
            <p:ph idx="1"/>
          </p:nvPr>
        </p:nvSpPr>
        <p:spPr>
          <a:xfrm>
            <a:off x="399289" y="1947672"/>
            <a:ext cx="7905751" cy="4300728"/>
          </a:xfrm>
        </p:spPr>
        <p:txBody>
          <a:bodyPr numCol="2"/>
          <a:lstStyle/>
          <a:p>
            <a:pPr marL="180975" indent="-180975" defTabSz="874395">
              <a:buFont typeface="Arial" panose="020B0604020202020204" pitchFamily="34" charset="0"/>
              <a:buChar char="•"/>
            </a:pPr>
            <a:r>
              <a:rPr lang="en-ZA" dirty="0" smtClean="0"/>
              <a:t>A </a:t>
            </a:r>
            <a:r>
              <a:rPr lang="en-ZA" dirty="0"/>
              <a:t>point on a graph shows two </a:t>
            </a:r>
          </a:p>
          <a:p>
            <a:pPr defTabSz="874395">
              <a:buFont typeface="Arial" panose="020B0604020202020204" pitchFamily="34" charset="0"/>
            </a:pPr>
            <a:r>
              <a:rPr lang="en-ZA" dirty="0"/>
              <a:t>   numbers, a number on the </a:t>
            </a:r>
          </a:p>
          <a:p>
            <a:pPr defTabSz="874395">
              <a:buFont typeface="Arial" panose="020B0604020202020204" pitchFamily="34" charset="0"/>
            </a:pPr>
            <a:r>
              <a:rPr lang="en-ZA" dirty="0"/>
              <a:t>   horizontal axis and a number on </a:t>
            </a:r>
          </a:p>
          <a:p>
            <a:pPr defTabSz="874395">
              <a:buFont typeface="Arial" panose="020B0604020202020204" pitchFamily="34" charset="0"/>
            </a:pPr>
            <a:r>
              <a:rPr lang="en-ZA" dirty="0"/>
              <a:t>   the vertical axis. </a:t>
            </a:r>
          </a:p>
          <a:p>
            <a:pPr marL="180975" indent="-180975">
              <a:buFont typeface="Arial" panose="020B0604020202020204" pitchFamily="34" charset="0"/>
              <a:buChar char="•"/>
            </a:pPr>
            <a:r>
              <a:rPr lang="en-ZA" dirty="0"/>
              <a:t>The two numbers at a point </a:t>
            </a:r>
          </a:p>
          <a:p>
            <a:pPr>
              <a:buFont typeface="Arial" panose="020B0604020202020204" pitchFamily="34" charset="0"/>
            </a:pPr>
            <a:r>
              <a:rPr lang="en-ZA" dirty="0"/>
              <a:t>   form an ordered pair. </a:t>
            </a:r>
          </a:p>
          <a:p>
            <a:pPr marL="180975" indent="-180975">
              <a:buFont typeface="Arial" panose="020B0604020202020204" pitchFamily="34" charset="0"/>
              <a:buChar char="•"/>
            </a:pPr>
            <a:r>
              <a:rPr lang="en-ZA" dirty="0"/>
              <a:t>The point shown here is (4; 3),</a:t>
            </a:r>
          </a:p>
          <a:p>
            <a:pPr marL="180975">
              <a:buFont typeface="Arial" panose="020B0604020202020204" pitchFamily="34" charset="0"/>
            </a:pPr>
            <a:r>
              <a:rPr lang="en-ZA" dirty="0" smtClean="0"/>
              <a:t>4 </a:t>
            </a:r>
            <a:r>
              <a:rPr lang="en-ZA" dirty="0"/>
              <a:t>on the horizontal axis, 3 on the </a:t>
            </a:r>
            <a:endParaRPr lang="en-ZA" dirty="0" smtClean="0"/>
          </a:p>
          <a:p>
            <a:pPr marL="180975">
              <a:buFont typeface="Arial" panose="020B0604020202020204" pitchFamily="34" charset="0"/>
            </a:pPr>
            <a:r>
              <a:rPr lang="en-ZA" dirty="0" smtClean="0"/>
              <a:t>vertical axis.</a:t>
            </a:r>
          </a:p>
          <a:p>
            <a:pPr marL="180975" indent="-180975">
              <a:buFont typeface="Arial" panose="020B0604020202020204" pitchFamily="34" charset="0"/>
              <a:buChar char="•"/>
            </a:pPr>
            <a:r>
              <a:rPr lang="en-ZA" dirty="0" smtClean="0"/>
              <a:t>The number on the horizontal axis is always written first. </a:t>
            </a:r>
          </a:p>
          <a:p>
            <a:pPr marL="180975" indent="-180975">
              <a:buFont typeface="Arial" panose="020B0604020202020204" pitchFamily="34" charset="0"/>
              <a:buChar char="•"/>
            </a:pPr>
            <a:endParaRPr lang="en-GB" dirty="0"/>
          </a:p>
        </p:txBody>
      </p:sp>
      <p:sp>
        <p:nvSpPr>
          <p:cNvPr id="4" name="Text Placeholder 3"/>
          <p:cNvSpPr>
            <a:spLocks noGrp="1"/>
          </p:cNvSpPr>
          <p:nvPr>
            <p:ph type="body" sz="quarter" idx="10"/>
          </p:nvPr>
        </p:nvSpPr>
        <p:spPr>
          <a:xfrm>
            <a:off x="399289" y="1620673"/>
            <a:ext cx="7905751" cy="301871"/>
          </a:xfrm>
        </p:spPr>
        <p:txBody>
          <a:bodyPr/>
          <a:lstStyle/>
          <a:p>
            <a:r>
              <a:rPr lang="en-ZA" dirty="0">
                <a:solidFill>
                  <a:srgbClr val="BFBFBF"/>
                </a:solidFill>
              </a:rPr>
              <a:t>Unit 14.1</a:t>
            </a:r>
          </a:p>
          <a:p>
            <a:pPr marL="285750" indent="-285750">
              <a:buFont typeface="Arial" panose="020B0604020202020204" pitchFamily="34" charset="0"/>
              <a:buChar char="•"/>
            </a:pPr>
            <a:endParaRPr lang="en-ZA" dirty="0" smtClean="0"/>
          </a:p>
          <a:p>
            <a:pPr marL="285750" indent="-285750">
              <a:buFont typeface="Arial" panose="020B0604020202020204" pitchFamily="34" charset="0"/>
              <a:buChar char="•"/>
            </a:pP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3876" y="2290873"/>
            <a:ext cx="3858197" cy="2793492"/>
          </a:xfrm>
          <a:prstGeom prst="rect">
            <a:avLst/>
          </a:prstGeom>
        </p:spPr>
      </p:pic>
      <p:sp>
        <p:nvSpPr>
          <p:cNvPr id="6" name="Rectangle 5"/>
          <p:cNvSpPr/>
          <p:nvPr/>
        </p:nvSpPr>
        <p:spPr>
          <a:xfrm>
            <a:off x="4295776" y="2473181"/>
            <a:ext cx="628650" cy="2428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5429251" y="3555592"/>
            <a:ext cx="628650" cy="2428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086476" y="3172581"/>
            <a:ext cx="628650" cy="598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741" y="2515486"/>
            <a:ext cx="2565643" cy="3031564"/>
          </a:xfrm>
          <a:prstGeom prst="rect">
            <a:avLst/>
          </a:prstGeom>
          <a:noFill/>
          <a:ln>
            <a:noFill/>
          </a:ln>
        </p:spPr>
      </p:pic>
      <p:cxnSp>
        <p:nvCxnSpPr>
          <p:cNvPr id="11" name="Straight Connector 10"/>
          <p:cNvCxnSpPr/>
          <p:nvPr/>
        </p:nvCxnSpPr>
        <p:spPr>
          <a:xfrm>
            <a:off x="6323965" y="3526155"/>
            <a:ext cx="13970" cy="1148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770755" y="3512185"/>
            <a:ext cx="1546860" cy="27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67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strVal val="#ppt_w+.3"/>
                                          </p:val>
                                        </p:tav>
                                        <p:tav tm="100000">
                                          <p:val>
                                            <p:strVal val="#ppt_w"/>
                                          </p:val>
                                        </p:tav>
                                      </p:tavLst>
                                    </p:anim>
                                    <p:anim calcmode="lin" valueType="num">
                                      <p:cBhvr>
                                        <p:cTn id="34" dur="500" fill="hold"/>
                                        <p:tgtEl>
                                          <p:spTgt spid="7"/>
                                        </p:tgtEl>
                                        <p:attrNameLst>
                                          <p:attrName>ppt_h</p:attrName>
                                        </p:attrNameLst>
                                      </p:cBhvr>
                                      <p:tavLst>
                                        <p:tav tm="0">
                                          <p:val>
                                            <p:strVal val="#ppt_h"/>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strVal val="#ppt_w+.3"/>
                                          </p:val>
                                        </p:tav>
                                        <p:tav tm="100000">
                                          <p:val>
                                            <p:strVal val="#ppt_w"/>
                                          </p:val>
                                        </p:tav>
                                      </p:tavLst>
                                    </p:anim>
                                    <p:anim calcmode="lin" valueType="num">
                                      <p:cBhvr>
                                        <p:cTn id="41" dur="500" fill="hold"/>
                                        <p:tgtEl>
                                          <p:spTgt spid="6"/>
                                        </p:tgtEl>
                                        <p:attrNameLst>
                                          <p:attrName>ppt_h</p:attrName>
                                        </p:attrNameLst>
                                      </p:cBhvr>
                                      <p:tavLst>
                                        <p:tav tm="0">
                                          <p:val>
                                            <p:strVal val="#ppt_h"/>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ppt_y"/>
                                          </p:val>
                                        </p:tav>
                                        <p:tav tm="100000">
                                          <p:val>
                                            <p:strVal val="#ppt_y"/>
                                          </p:val>
                                        </p:tav>
                                      </p:tavLst>
                                    </p:anim>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strVal val="#ppt_w+.3"/>
                                          </p:val>
                                        </p:tav>
                                        <p:tav tm="100000">
                                          <p:val>
                                            <p:strVal val="#ppt_w"/>
                                          </p:val>
                                        </p:tav>
                                      </p:tavLst>
                                    </p:anim>
                                    <p:anim calcmode="lin" valueType="num">
                                      <p:cBhvr>
                                        <p:cTn id="64" dur="1000" fill="hold"/>
                                        <p:tgtEl>
                                          <p:spTgt spid="8"/>
                                        </p:tgtEl>
                                        <p:attrNameLst>
                                          <p:attrName>ppt_h</p:attrName>
                                        </p:attrNameLst>
                                      </p:cBhvr>
                                      <p:tavLst>
                                        <p:tav tm="0">
                                          <p:val>
                                            <p:strVal val="#ppt_h"/>
                                          </p:val>
                                        </p:tav>
                                        <p:tav tm="100000">
                                          <p:val>
                                            <p:strVal val="#ppt_h"/>
                                          </p:val>
                                        </p:tav>
                                      </p:tavLst>
                                    </p:anim>
                                    <p:animEffect transition="in" filter="fade">
                                      <p:cBhvr>
                                        <p:cTn id="65" dur="10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3">
                                            <p:txEl>
                                              <p:pRg st="6" end="6"/>
                                            </p:txEl>
                                          </p:spTgt>
                                        </p:tgtEl>
                                        <p:attrNameLst>
                                          <p:attrName>style.visibility</p:attrName>
                                        </p:attrNameLst>
                                      </p:cBhvr>
                                      <p:to>
                                        <p:strVal val="visible"/>
                                      </p:to>
                                    </p:set>
                                    <p:anim calcmode="lin" valueType="num">
                                      <p:cBhvr additive="base">
                                        <p:cTn id="70"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71" dur="500" fill="hold"/>
                                        <p:tgtEl>
                                          <p:spTgt spid="3">
                                            <p:txEl>
                                              <p:pRg st="6" end="6"/>
                                            </p:txEl>
                                          </p:spTgt>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 calcmode="lin" valueType="num">
                                      <p:cBhvr additive="base">
                                        <p:cTn id="74"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3">
                                            <p:txEl>
                                              <p:pRg st="7" end="7"/>
                                            </p:txEl>
                                          </p:spTgt>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anim calcmode="lin" valueType="num">
                                      <p:cBhvr additive="base">
                                        <p:cTn id="78"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500"/>
                                        <p:tgtEl>
                                          <p:spTgt spid="12"/>
                                        </p:tgtEl>
                                      </p:cBhvr>
                                    </p:animEffect>
                                  </p:childTnLst>
                                </p:cTn>
                              </p:par>
                              <p:par>
                                <p:cTn id="85" presetID="10" presetClass="exit" presetSubtype="0" fill="hold" grpId="1"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childTnLst>
                          </p:cTn>
                        </p:par>
                        <p:par>
                          <p:cTn id="88" fill="hold">
                            <p:stCondLst>
                              <p:cond delay="500"/>
                            </p:stCondLst>
                            <p:childTnLst>
                              <p:par>
                                <p:cTn id="89" presetID="22" presetClass="entr" presetSubtype="4"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down)">
                                      <p:cBhvr>
                                        <p:cTn id="91" dur="5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8" fill="hold" grpId="0" nodeType="clickEffect">
                                  <p:stCondLst>
                                    <p:cond delay="0"/>
                                  </p:stCondLst>
                                  <p:childTnLst>
                                    <p:set>
                                      <p:cBhvr>
                                        <p:cTn id="95" dur="1" fill="hold">
                                          <p:stCondLst>
                                            <p:cond delay="0"/>
                                          </p:stCondLst>
                                        </p:cTn>
                                        <p:tgtEl>
                                          <p:spTgt spid="3">
                                            <p:txEl>
                                              <p:pRg st="9" end="9"/>
                                            </p:txEl>
                                          </p:spTgt>
                                        </p:tgtEl>
                                        <p:attrNameLst>
                                          <p:attrName>style.visibility</p:attrName>
                                        </p:attrNameLst>
                                      </p:cBhvr>
                                      <p:to>
                                        <p:strVal val="visible"/>
                                      </p:to>
                                    </p:set>
                                    <p:anim calcmode="lin" valueType="num">
                                      <p:cBhvr additive="base">
                                        <p:cTn id="96"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97"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6" grpId="1"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14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5486" y="1571626"/>
            <a:ext cx="6109305" cy="4320000"/>
          </a:xfrm>
          <a:prstGeom prst="rect">
            <a:avLst/>
          </a:prstGeom>
        </p:spPr>
      </p:pic>
      <p:sp>
        <p:nvSpPr>
          <p:cNvPr id="5" name="Rectangle 4"/>
          <p:cNvSpPr/>
          <p:nvPr/>
        </p:nvSpPr>
        <p:spPr>
          <a:xfrm>
            <a:off x="131064" y="1419614"/>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Reading values off graphs</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14.1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14.1 page 260</a:t>
            </a:r>
            <a:endParaRPr lang="en-ZA" dirty="0"/>
          </a:p>
        </p:txBody>
      </p:sp>
      <p:grpSp>
        <p:nvGrpSpPr>
          <p:cNvPr id="7" name="Group 6"/>
          <p:cNvGrpSpPr/>
          <p:nvPr/>
        </p:nvGrpSpPr>
        <p:grpSpPr>
          <a:xfrm>
            <a:off x="863600" y="1569946"/>
            <a:ext cx="7198724" cy="4404133"/>
            <a:chOff x="863600" y="2622793"/>
            <a:chExt cx="7198724" cy="4404133"/>
          </a:xfrm>
        </p:grpSpPr>
        <p:sp>
          <p:nvSpPr>
            <p:cNvPr id="8" name="Rectangle 7"/>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2893632"/>
              <a:ext cx="3020541" cy="3977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ltLang="en-US" sz="2000" dirty="0" smtClean="0">
                  <a:sym typeface="+mn-ea"/>
                </a:rPr>
                <a:t>A </a:t>
              </a:r>
              <a:r>
                <a:rPr lang="en-ZA" altLang="en-US" sz="2000" dirty="0">
                  <a:sym typeface="+mn-ea"/>
                </a:rPr>
                <a:t>caterer supplies a certain number of cakes, depending on the number of people at an event. </a:t>
              </a:r>
            </a:p>
            <a:p>
              <a:r>
                <a:rPr lang="en-ZA" altLang="en-US" sz="2000" dirty="0">
                  <a:sym typeface="+mn-ea"/>
                </a:rPr>
                <a:t>The graph shows the relationship between the number of cakes and the number of people. </a:t>
              </a:r>
            </a:p>
          </p:txBody>
        </p:sp>
      </p:grpSp>
      <p:grpSp>
        <p:nvGrpSpPr>
          <p:cNvPr id="10" name="Group 9"/>
          <p:cNvGrpSpPr/>
          <p:nvPr/>
        </p:nvGrpSpPr>
        <p:grpSpPr>
          <a:xfrm>
            <a:off x="352501" y="166122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16" name="Text Placeholder 3"/>
          <p:cNvSpPr>
            <a:spLocks noGrp="1"/>
          </p:cNvSpPr>
          <p:nvPr>
            <p:ph type="body" sz="quarter" idx="10"/>
          </p:nvPr>
        </p:nvSpPr>
        <p:spPr>
          <a:xfrm>
            <a:off x="399289" y="1097179"/>
            <a:ext cx="7905751" cy="301871"/>
          </a:xfrm>
        </p:spPr>
        <p:txBody>
          <a:bodyPr/>
          <a:lstStyle/>
          <a:p>
            <a:r>
              <a:rPr lang="en-ZA" dirty="0" smtClean="0"/>
              <a:t>Unit 14.1</a:t>
            </a:r>
            <a:endParaRPr lang="en-Z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949" y="2139110"/>
            <a:ext cx="2931824" cy="298297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14.1 page 260</a:t>
            </a:r>
            <a:r>
              <a:rPr lang="en-ZA" sz="3200" dirty="0">
                <a:sym typeface="+mn-ea"/>
              </a:rPr>
              <a:t> continued ...</a:t>
            </a:r>
          </a:p>
        </p:txBody>
      </p:sp>
      <p:sp>
        <p:nvSpPr>
          <p:cNvPr id="4" name="Text Placeholder 3"/>
          <p:cNvSpPr>
            <a:spLocks noGrp="1"/>
          </p:cNvSpPr>
          <p:nvPr>
            <p:ph type="body" sz="quarter" idx="10"/>
          </p:nvPr>
        </p:nvSpPr>
        <p:spPr/>
        <p:txBody>
          <a:bodyPr/>
          <a:lstStyle/>
          <a:p>
            <a:r>
              <a:rPr lang="en-ZA" dirty="0"/>
              <a:t>Unit </a:t>
            </a:r>
            <a:r>
              <a:rPr lang="en-ZA" dirty="0" smtClean="0"/>
              <a:t>14.1</a:t>
            </a:r>
            <a:endParaRPr lang="en-ZA" dirty="0"/>
          </a:p>
        </p:txBody>
      </p:sp>
      <p:sp>
        <p:nvSpPr>
          <p:cNvPr id="5" name="Rectangle 4"/>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a:grpSpLocks noChangeAspect="1"/>
          </p:cNvGrpSpPr>
          <p:nvPr/>
        </p:nvGrpSpPr>
        <p:grpSpPr>
          <a:xfrm>
            <a:off x="348042" y="1769342"/>
            <a:ext cx="1031115" cy="957600"/>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1523054" y="1936832"/>
            <a:ext cx="6287446" cy="1015663"/>
          </a:xfrm>
          <a:prstGeom prst="rect">
            <a:avLst/>
          </a:prstGeom>
          <a:noFill/>
        </p:spPr>
        <p:txBody>
          <a:bodyPr wrap="square" rtlCol="0">
            <a:spAutoFit/>
          </a:bodyPr>
          <a:lstStyle/>
          <a:p>
            <a:pPr marL="354330" indent="-354330">
              <a:buFont typeface="Arial" panose="020B0604020202020204" pitchFamily="34" charset="0"/>
              <a:buChar char="•"/>
            </a:pPr>
            <a:r>
              <a:rPr lang="en-ZA" altLang="en-US" sz="2000" dirty="0">
                <a:sym typeface="+mn-ea"/>
              </a:rPr>
              <a:t>Read the values of each point off the graph. </a:t>
            </a:r>
          </a:p>
          <a:p>
            <a:pPr marL="354330" indent="-354330">
              <a:buFont typeface="Arial" panose="020B0604020202020204" pitchFamily="34" charset="0"/>
              <a:buChar char="•"/>
            </a:pPr>
            <a:r>
              <a:rPr lang="en-ZA" altLang="en-US" sz="2000" dirty="0">
                <a:sym typeface="+mn-ea"/>
              </a:rPr>
              <a:t>Draw up a table of values and enter the values shown on the graph.</a:t>
            </a:r>
            <a:endParaRPr lang="en-ZA" sz="20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903" y="3071777"/>
            <a:ext cx="2890521" cy="294094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3545" y="1817550"/>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14.1 page 260 </a:t>
            </a:r>
            <a:r>
              <a:rPr lang="en-ZA" sz="3200" dirty="0">
                <a:sym typeface="+mn-ea"/>
              </a:rPr>
              <a:t>continued ...</a:t>
            </a:r>
          </a:p>
        </p:txBody>
      </p:sp>
      <p:sp>
        <p:nvSpPr>
          <p:cNvPr id="4" name="Text Placeholder 3"/>
          <p:cNvSpPr>
            <a:spLocks noGrp="1"/>
          </p:cNvSpPr>
          <p:nvPr>
            <p:ph type="body" sz="quarter" idx="10"/>
          </p:nvPr>
        </p:nvSpPr>
        <p:spPr/>
        <p:txBody>
          <a:bodyPr/>
          <a:lstStyle/>
          <a:p>
            <a:r>
              <a:rPr lang="en-ZA" dirty="0"/>
              <a:t>Unit </a:t>
            </a:r>
            <a:r>
              <a:rPr lang="en-ZA" dirty="0" smtClean="0"/>
              <a:t>14.1</a:t>
            </a:r>
            <a:endParaRPr lang="en-ZA" dirty="0"/>
          </a:p>
        </p:txBody>
      </p:sp>
      <p:sp>
        <p:nvSpPr>
          <p:cNvPr id="5" name="Rectangle 4"/>
          <p:cNvSpPr/>
          <p:nvPr/>
        </p:nvSpPr>
        <p:spPr>
          <a:xfrm>
            <a:off x="863599" y="1581930"/>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6" name="Group 5"/>
          <p:cNvGrpSpPr>
            <a:grpSpLocks noChangeAspect="1"/>
          </p:cNvGrpSpPr>
          <p:nvPr/>
        </p:nvGrpSpPr>
        <p:grpSpPr>
          <a:xfrm>
            <a:off x="348042" y="1769342"/>
            <a:ext cx="1031115" cy="957600"/>
            <a:chOff x="352501" y="1521403"/>
            <a:chExt cx="1525437" cy="1416679"/>
          </a:xfrm>
        </p:grpSpPr>
        <p:sp>
          <p:nvSpPr>
            <p:cNvPr id="7" name="Rectangle 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 name="TextBox 8"/>
          <p:cNvSpPr txBox="1"/>
          <p:nvPr/>
        </p:nvSpPr>
        <p:spPr>
          <a:xfrm>
            <a:off x="1523054" y="1936832"/>
            <a:ext cx="6287446" cy="2554545"/>
          </a:xfrm>
          <a:prstGeom prst="rect">
            <a:avLst/>
          </a:prstGeom>
          <a:noFill/>
        </p:spPr>
        <p:txBody>
          <a:bodyPr wrap="square" rtlCol="0">
            <a:spAutoFit/>
          </a:bodyPr>
          <a:lstStyle/>
          <a:p>
            <a:r>
              <a:rPr lang="en-ZA" altLang="en-US" sz="2000" b="1" dirty="0">
                <a:sym typeface="+mn-ea"/>
              </a:rPr>
              <a:t>Step 1:  </a:t>
            </a:r>
            <a:r>
              <a:rPr lang="en-ZA" altLang="en-US" sz="2000" dirty="0">
                <a:sym typeface="+mn-ea"/>
              </a:rPr>
              <a:t>Write the labels from the graph into the table.</a:t>
            </a: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r>
              <a:rPr lang="en-ZA" altLang="en-US" sz="2000" dirty="0">
                <a:sym typeface="+mn-ea"/>
              </a:rPr>
              <a:t> </a:t>
            </a:r>
          </a:p>
        </p:txBody>
      </p:sp>
      <p:graphicFrame>
        <p:nvGraphicFramePr>
          <p:cNvPr id="12" name="Table 11"/>
          <p:cNvGraphicFramePr/>
          <p:nvPr/>
        </p:nvGraphicFramePr>
        <p:xfrm>
          <a:off x="1591288" y="2376393"/>
          <a:ext cx="4009772" cy="822960"/>
        </p:xfrm>
        <a:graphic>
          <a:graphicData uri="http://schemas.openxmlformats.org/drawingml/2006/table">
            <a:tbl>
              <a:tblPr firstRow="1" bandRow="1">
                <a:tableStyleId>{7DF18680-E054-41AD-8BC1-D1AEF772440D}</a:tableStyleId>
              </a:tblPr>
              <a:tblGrid>
                <a:gridCol w="1749605"/>
                <a:gridCol w="753389"/>
                <a:gridCol w="753389"/>
                <a:gridCol w="753389"/>
              </a:tblGrid>
              <a:tr h="285650">
                <a:tc>
                  <a:txBody>
                    <a:bodyPr/>
                    <a:lstStyle/>
                    <a:p>
                      <a:pPr>
                        <a:buNone/>
                      </a:pPr>
                      <a:r>
                        <a:rPr lang="en-ZA" altLang="en-US" sz="1400" b="1" dirty="0">
                          <a:solidFill>
                            <a:schemeClr val="tx1"/>
                          </a:solidFill>
                        </a:rPr>
                        <a:t>Number of people</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485606">
                <a:tc>
                  <a:txBody>
                    <a:bodyPr/>
                    <a:lstStyle/>
                    <a:p>
                      <a:pPr>
                        <a:buNone/>
                      </a:pPr>
                      <a:r>
                        <a:rPr lang="en-ZA" altLang="en-US" sz="1400" b="1" dirty="0">
                          <a:solidFill>
                            <a:schemeClr val="tx1"/>
                          </a:solidFill>
                        </a:rPr>
                        <a:t>Total number of cakes</a:t>
                      </a: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buNone/>
                      </a:pPr>
                      <a:endParaRPr lang="en-ZA" altLang="en-US" sz="1400" b="0" dirty="0">
                        <a:solidFill>
                          <a:schemeClr val="tx1"/>
                        </a:solidFill>
                      </a:endParaRPr>
                    </a:p>
                  </a:txBody>
                  <a:tcPr>
                    <a:lnL w="38100" cap="flat" cmpd="sng" algn="ctr">
                      <a:solidFill>
                        <a:srgbClr val="A6CE39"/>
                      </a:solidFill>
                      <a:prstDash val="solid"/>
                      <a:round/>
                      <a:headEnd type="none" w="med" len="med"/>
                      <a:tailEnd type="none" w="med" len="med"/>
                    </a:lnL>
                    <a:lnR w="38100" cap="flat" cmpd="sng" algn="ctr">
                      <a:solidFill>
                        <a:srgbClr val="A6CE39"/>
                      </a:solidFill>
                      <a:prstDash val="solid"/>
                      <a:round/>
                      <a:headEnd type="none" w="med" len="med"/>
                      <a:tailEnd type="none" w="med" len="med"/>
                    </a:lnR>
                    <a:lnT w="38100" cap="flat" cmpd="sng" algn="ctr">
                      <a:solidFill>
                        <a:srgbClr val="A6CE39"/>
                      </a:solidFill>
                      <a:prstDash val="solid"/>
                      <a:round/>
                      <a:headEnd type="none" w="med" len="med"/>
                      <a:tailEnd type="none" w="med" len="med"/>
                    </a:lnT>
                    <a:lnB w="38100"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grpSp>
        <p:nvGrpSpPr>
          <p:cNvPr id="22" name="Group 21"/>
          <p:cNvGrpSpPr/>
          <p:nvPr/>
        </p:nvGrpSpPr>
        <p:grpSpPr>
          <a:xfrm>
            <a:off x="6864341" y="2513029"/>
            <a:ext cx="1892317" cy="1640616"/>
            <a:chOff x="6864341" y="2513029"/>
            <a:chExt cx="1892317" cy="1640616"/>
          </a:xfrm>
        </p:grpSpPr>
        <p:sp>
          <p:nvSpPr>
            <p:cNvPr id="3" name="Rectangle 2"/>
            <p:cNvSpPr/>
            <p:nvPr/>
          </p:nvSpPr>
          <p:spPr>
            <a:xfrm>
              <a:off x="6864341" y="2513029"/>
              <a:ext cx="1892317" cy="1640616"/>
            </a:xfrm>
            <a:prstGeom prst="rect">
              <a:avLst/>
            </a:prstGeom>
            <a:solidFill>
              <a:srgbClr val="61A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976947" y="2575257"/>
              <a:ext cx="1667104" cy="1477328"/>
            </a:xfrm>
            <a:prstGeom prst="rect">
              <a:avLst/>
            </a:prstGeom>
            <a:noFill/>
          </p:spPr>
          <p:txBody>
            <a:bodyPr wrap="square" rtlCol="0">
              <a:spAutoFit/>
            </a:bodyPr>
            <a:lstStyle/>
            <a:p>
              <a:pPr algn="ctr"/>
              <a:r>
                <a:rPr lang="en-ZA" altLang="en-US" b="1" dirty="0">
                  <a:solidFill>
                    <a:schemeClr val="bg1"/>
                  </a:solidFill>
                  <a:sym typeface="+mn-ea"/>
                </a:rPr>
                <a:t>Number of </a:t>
              </a:r>
              <a:r>
                <a:rPr lang="en-ZA" altLang="en-US" b="1" dirty="0" smtClean="0">
                  <a:solidFill>
                    <a:schemeClr val="bg1"/>
                  </a:solidFill>
                  <a:sym typeface="+mn-ea"/>
                </a:rPr>
                <a:t>people</a:t>
              </a:r>
              <a:r>
                <a:rPr lang="en-ZA" altLang="en-US" dirty="0" smtClean="0">
                  <a:solidFill>
                    <a:schemeClr val="bg1"/>
                  </a:solidFill>
                  <a:sym typeface="+mn-ea"/>
                </a:rPr>
                <a:t> is independent. Put it in top row of table. </a:t>
              </a:r>
              <a:endParaRPr lang="en-ZA" altLang="en-US" sz="1600" dirty="0">
                <a:solidFill>
                  <a:schemeClr val="bg1"/>
                </a:solidFill>
                <a:sym typeface="+mn-ea"/>
              </a:endParaRPr>
            </a:p>
          </p:txBody>
        </p:sp>
      </p:grpSp>
      <p:cxnSp>
        <p:nvCxnSpPr>
          <p:cNvPr id="20" name="Straight Arrow Connector 19"/>
          <p:cNvCxnSpPr/>
          <p:nvPr/>
        </p:nvCxnSpPr>
        <p:spPr>
          <a:xfrm flipH="1" flipV="1">
            <a:off x="5876070" y="2513029"/>
            <a:ext cx="1038298" cy="549687"/>
          </a:xfrm>
          <a:prstGeom prst="straightConnector1">
            <a:avLst/>
          </a:prstGeom>
          <a:ln w="57150">
            <a:solidFill>
              <a:srgbClr val="61A6AF"/>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1153</Words>
  <Application>Microsoft Office PowerPoint</Application>
  <PresentationFormat>On-screen Show (4:3)</PresentationFormat>
  <Paragraphs>214</Paragraphs>
  <Slides>30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Presentation2</vt:lpstr>
      <vt:lpstr>Mathematical Literacy</vt:lpstr>
      <vt:lpstr>Patterns, tables and  graphs</vt:lpstr>
      <vt:lpstr>Overview</vt:lpstr>
      <vt:lpstr>Completing tables of values  from graphs and formulae</vt:lpstr>
      <vt:lpstr>Completing tables of values  from graphs and formulae</vt:lpstr>
      <vt:lpstr>Reading values off graphs Unit 14.1</vt:lpstr>
      <vt:lpstr>Example 14.1 page 260</vt:lpstr>
      <vt:lpstr>Example 14.1 page 260 continued ...</vt:lpstr>
      <vt:lpstr>Example 14.1 page 260 continued ...</vt:lpstr>
      <vt:lpstr>Example 14.1 page 260 continued ... </vt:lpstr>
      <vt:lpstr>Example 14.1 page 260 continued ...</vt:lpstr>
      <vt:lpstr>Using formulae to determine values of variables using substitution</vt:lpstr>
      <vt:lpstr>PowerPoint Presentation</vt:lpstr>
      <vt:lpstr>Drawing straight line graphs</vt:lpstr>
      <vt:lpstr>The axis of the graph</vt:lpstr>
      <vt:lpstr>Plotting points</vt:lpstr>
      <vt:lpstr>PowerPoint Presentation</vt:lpstr>
      <vt:lpstr>Graphs of direct proportion and inverse proportion relationships</vt:lpstr>
      <vt:lpstr>Inverse proportion </vt:lpstr>
      <vt:lpstr>Inverse proportion </vt:lpstr>
      <vt:lpstr>Inverse proportion </vt:lpstr>
      <vt:lpstr>Inverse proportion </vt:lpstr>
      <vt:lpstr>Inverse proportion </vt:lpstr>
      <vt:lpstr>Inverse proportion </vt:lpstr>
      <vt:lpstr>Inverse proportion </vt:lpstr>
      <vt:lpstr>Inverse proportion </vt:lpstr>
      <vt:lpstr>Graph for inverse proportion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649</cp:revision>
  <dcterms:created xsi:type="dcterms:W3CDTF">2017-08-15T07:49:00Z</dcterms:created>
  <dcterms:modified xsi:type="dcterms:W3CDTF">2017-12-01T12:01:55Z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