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453" r:id="rId5"/>
    <p:sldId id="456" r:id="rId6"/>
    <p:sldId id="458" r:id="rId7"/>
    <p:sldId id="457" r:id="rId8"/>
    <p:sldId id="459" r:id="rId9"/>
    <p:sldId id="460" r:id="rId10"/>
    <p:sldId id="461" r:id="rId11"/>
    <p:sldId id="463" r:id="rId12"/>
    <p:sldId id="462" r:id="rId13"/>
    <p:sldId id="464" r:id="rId14"/>
    <p:sldId id="294" r:id="rId15"/>
    <p:sldId id="465" r:id="rId16"/>
    <p:sldId id="467" r:id="rId17"/>
    <p:sldId id="466" r:id="rId18"/>
    <p:sldId id="469" r:id="rId19"/>
    <p:sldId id="468" r:id="rId20"/>
    <p:sldId id="470" r:id="rId21"/>
    <p:sldId id="472" r:id="rId22"/>
    <p:sldId id="473" r:id="rId23"/>
    <p:sldId id="475" r:id="rId24"/>
    <p:sldId id="476" r:id="rId25"/>
    <p:sldId id="477" r:id="rId26"/>
    <p:sldId id="478" r:id="rId27"/>
    <p:sldId id="479" r:id="rId28"/>
    <p:sldId id="285" r:id="rId29"/>
    <p:sldId id="4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89">
          <p15:clr>
            <a:srgbClr val="A4A3A4"/>
          </p15:clr>
        </p15:guide>
        <p15:guide id="2" pos="2653">
          <p15:clr>
            <a:srgbClr val="A4A3A4"/>
          </p15:clr>
        </p15:guide>
        <p15:guide id="3" orient="horz" pos="3184">
          <p15:clr>
            <a:srgbClr val="A4A3A4"/>
          </p15:clr>
        </p15:guide>
        <p15:guide id="4" orient="horz" pos="11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CE39"/>
    <a:srgbClr val="1A9495"/>
    <a:srgbClr val="4BB3B5"/>
    <a:srgbClr val="D9E8EB"/>
    <a:srgbClr val="61A6AF"/>
    <a:srgbClr val="BFBFBF"/>
    <a:srgbClr val="9DCCC8"/>
    <a:srgbClr val="B4DB6F"/>
    <a:srgbClr val="991C1B"/>
    <a:srgbClr val="90A4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6433" autoAdjust="0"/>
  </p:normalViewPr>
  <p:slideViewPr>
    <p:cSldViewPr snapToGrid="0">
      <p:cViewPr varScale="1">
        <p:scale>
          <a:sx n="71" d="100"/>
          <a:sy n="71" d="100"/>
        </p:scale>
        <p:origin x="1176" y="54"/>
      </p:cViewPr>
      <p:guideLst>
        <p:guide orient="horz" pos="3589"/>
        <p:guide pos="2653"/>
        <p:guide orient="horz" pos="3184"/>
        <p:guide orient="horz" pos="1145"/>
      </p:guideLst>
    </p:cSldViewPr>
  </p:slideViewPr>
  <p:outlineViewPr>
    <p:cViewPr>
      <p:scale>
        <a:sx n="33" d="100"/>
        <a:sy n="33" d="100"/>
      </p:scale>
      <p:origin x="0" y="-10908"/>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ook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1" y="1676398"/>
            <a:ext cx="7915274" cy="2114552"/>
          </a:xfrm>
          <a:prstGeom prst="rect">
            <a:avLst/>
          </a:prstGeom>
        </p:spPr>
        <p:txBody>
          <a:bodyPr anchor="b">
            <a:normAutofit/>
          </a:bodyPr>
          <a:lstStyle>
            <a:lvl1pPr algn="ctr">
              <a:defRPr sz="7200" b="1">
                <a:latin typeface="+mn-lt"/>
              </a:defRPr>
            </a:lvl1pPr>
          </a:lstStyle>
          <a:p>
            <a:r>
              <a:rPr lang="en-US" dirty="0"/>
              <a:t>Book title</a:t>
            </a:r>
          </a:p>
        </p:txBody>
      </p:sp>
      <p:sp>
        <p:nvSpPr>
          <p:cNvPr id="3" name="Subtitle 2"/>
          <p:cNvSpPr>
            <a:spLocks noGrp="1"/>
          </p:cNvSpPr>
          <p:nvPr>
            <p:ph type="subTitle" idx="1" hasCustomPrompt="1"/>
          </p:nvPr>
        </p:nvSpPr>
        <p:spPr>
          <a:xfrm>
            <a:off x="381001" y="3952877"/>
            <a:ext cx="7915274" cy="1495425"/>
          </a:xfrm>
          <a:prstGeom prst="rect">
            <a:avLst/>
          </a:prstGeom>
        </p:spPr>
        <p:txBody>
          <a:bodyPr>
            <a:normAutofit/>
          </a:bodyPr>
          <a:lstStyle>
            <a:lvl1pPr marL="0" indent="0" algn="ctr">
              <a:buNone/>
              <a:defRPr sz="4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Level</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0692" y="480765"/>
            <a:ext cx="3635892" cy="1033709"/>
          </a:xfrm>
          <a:prstGeom prst="rect">
            <a:avLst/>
          </a:prstGeom>
        </p:spPr>
      </p:pic>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0692" y="480765"/>
            <a:ext cx="3635892" cy="1033709"/>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opic titl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85763" y="1143002"/>
            <a:ext cx="7910513" cy="2636839"/>
          </a:xfrm>
          <a:prstGeom prst="rect">
            <a:avLst/>
          </a:prstGeom>
        </p:spPr>
        <p:txBody>
          <a:bodyPr anchor="b">
            <a:normAutofit/>
          </a:bodyPr>
          <a:lstStyle>
            <a:lvl1pPr algn="l">
              <a:defRPr sz="6600" b="1">
                <a:latin typeface="+mn-lt"/>
              </a:defRPr>
            </a:lvl1pPr>
          </a:lstStyle>
          <a:p>
            <a:r>
              <a:rPr lang="en-US" dirty="0" smtClean="0"/>
              <a:t>Topic title</a:t>
            </a:r>
            <a:endParaRPr lang="en-US" dirty="0"/>
          </a:p>
        </p:txBody>
      </p:sp>
      <p:sp>
        <p:nvSpPr>
          <p:cNvPr id="4"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4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Topic number</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Modul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5763" y="1143002"/>
            <a:ext cx="7910513" cy="2636839"/>
          </a:xfrm>
          <a:prstGeom prst="rect">
            <a:avLst/>
          </a:prstGeom>
        </p:spPr>
        <p:txBody>
          <a:bodyPr anchor="b">
            <a:normAutofit/>
          </a:bodyPr>
          <a:lstStyle>
            <a:lvl1pPr algn="l">
              <a:defRPr sz="5400" b="1">
                <a:latin typeface="+mn-lt"/>
              </a:defRPr>
            </a:lvl1pPr>
          </a:lstStyle>
          <a:p>
            <a:r>
              <a:rPr lang="en-US" dirty="0"/>
              <a:t>Module title</a:t>
            </a:r>
          </a:p>
        </p:txBody>
      </p:sp>
      <p:sp>
        <p:nvSpPr>
          <p:cNvPr id="3"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3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Module number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ummative assessm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3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Module </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
        <p:nvSpPr>
          <p:cNvPr id="6" name="TextBox 5"/>
          <p:cNvSpPr txBox="1"/>
          <p:nvPr/>
        </p:nvSpPr>
        <p:spPr>
          <a:xfrm>
            <a:off x="403411" y="1405577"/>
            <a:ext cx="7892863" cy="2400657"/>
          </a:xfrm>
          <a:prstGeom prst="rect">
            <a:avLst/>
          </a:prstGeom>
          <a:noFill/>
        </p:spPr>
        <p:txBody>
          <a:bodyPr wrap="square" rtlCol="0">
            <a:spAutoFit/>
          </a:bodyPr>
          <a:lstStyle/>
          <a:p>
            <a:pPr defTabSz="457200"/>
            <a:endParaRPr lang="en-US" sz="5000" dirty="0">
              <a:solidFill>
                <a:prstClr val="black"/>
              </a:solidFill>
            </a:endParaRPr>
          </a:p>
          <a:p>
            <a:pPr defTabSz="457200"/>
            <a:endParaRPr lang="en-US" sz="5000" dirty="0">
              <a:solidFill>
                <a:prstClr val="black"/>
              </a:solidFill>
            </a:endParaRPr>
          </a:p>
          <a:p>
            <a:pPr defTabSz="457200"/>
            <a:r>
              <a:rPr lang="en-US" sz="4800" b="1" dirty="0">
                <a:solidFill>
                  <a:prstClr val="black"/>
                </a:solidFill>
              </a:rPr>
              <a:t>Summative assessment</a:t>
            </a:r>
            <a:endParaRPr lang="en-GB" sz="4800" b="1" dirty="0">
              <a:solidFill>
                <a:prstClr val="black"/>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activity">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5763" y="3960817"/>
            <a:ext cx="7910513" cy="479206"/>
          </a:xfrm>
          <a:prstGeom prst="rect">
            <a:avLst/>
          </a:prstGeom>
        </p:spPr>
        <p:txBody>
          <a:bodyPr>
            <a:normAutofit/>
          </a:bodyPr>
          <a:lstStyle>
            <a:lvl1pPr marL="0" indent="0" algn="l">
              <a:buNone/>
              <a:defRPr sz="3000" b="1" baseline="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Module number</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
        <p:nvSpPr>
          <p:cNvPr id="4" name="Content Placeholder 3"/>
          <p:cNvSpPr>
            <a:spLocks noGrp="1"/>
          </p:cNvSpPr>
          <p:nvPr>
            <p:ph sz="quarter" idx="10" hasCustomPrompt="1"/>
          </p:nvPr>
        </p:nvSpPr>
        <p:spPr>
          <a:xfrm>
            <a:off x="392595" y="3262376"/>
            <a:ext cx="8051800" cy="870712"/>
          </a:xfrm>
          <a:prstGeom prst="rect">
            <a:avLst/>
          </a:prstGeom>
        </p:spPr>
        <p:txBody>
          <a:bodyPr>
            <a:normAutofit/>
          </a:bodyPr>
          <a:lstStyle>
            <a:lvl1pPr marL="0" indent="0" algn="l" defTabSz="457200" rtl="0" eaLnBrk="1" latinLnBrk="0" hangingPunct="1">
              <a:buNone/>
              <a:defRPr lang="en-US" sz="4800" b="1" kern="1200" dirty="0">
                <a:solidFill>
                  <a:schemeClr val="tx1"/>
                </a:solidFill>
                <a:latin typeface="+mn-lt"/>
                <a:ea typeface="+mn-ea"/>
                <a:cs typeface="+mn-cs"/>
              </a:defRPr>
            </a:lvl1pPr>
          </a:lstStyle>
          <a:p>
            <a:pPr lvl="0"/>
            <a:r>
              <a:rPr lang="en-US" dirty="0" smtClean="0"/>
              <a:t>Learning activity number</a:t>
            </a:r>
            <a:endParaRPr lang="en-US" dirty="0"/>
          </a:p>
        </p:txBody>
      </p:sp>
      <p:sp>
        <p:nvSpPr>
          <p:cNvPr id="7" name="Text Placeholder 2"/>
          <p:cNvSpPr txBox="1"/>
          <p:nvPr userDrawn="1"/>
        </p:nvSpPr>
        <p:spPr>
          <a:xfrm>
            <a:off x="385763" y="4440022"/>
            <a:ext cx="7910513" cy="550427"/>
          </a:xfrm>
          <a:prstGeom prst="rect">
            <a:avLst/>
          </a:prstGeom>
        </p:spPr>
        <p:txBody>
          <a:bodyPr>
            <a:normAutofit/>
          </a:bodyPr>
          <a:lstStyle>
            <a:lvl1pPr marL="0" indent="0" algn="l" defTabSz="685800" rtl="0" eaLnBrk="1" latinLnBrk="0" hangingPunct="1">
              <a:lnSpc>
                <a:spcPct val="90000"/>
              </a:lnSpc>
              <a:spcBef>
                <a:spcPts val="750"/>
              </a:spcBef>
              <a:buFont typeface="Arial" panose="020B0604020202020204" pitchFamily="34" charset="0"/>
              <a:buNone/>
              <a:defRPr sz="3000" b="1" kern="1200">
                <a:solidFill>
                  <a:schemeClr val="bg1">
                    <a:lumMod val="50000"/>
                  </a:schemeClr>
                </a:solidFill>
                <a:latin typeface="+mn-lt"/>
                <a:ea typeface="+mn-ea"/>
                <a:cs typeface="+mn-cs"/>
              </a:defRPr>
            </a:lvl1pPr>
            <a:lvl2pPr marL="457200" indent="0" algn="l" defTabSz="685800" rtl="0" eaLnBrk="1" latinLnBrk="0" hangingPunct="1">
              <a:lnSpc>
                <a:spcPct val="90000"/>
              </a:lnSpc>
              <a:spcBef>
                <a:spcPts val="375"/>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ZA" sz="1800" b="0" dirty="0">
              <a:solidFill>
                <a:schemeClr val="tx1"/>
              </a:solidFill>
            </a:endParaRPr>
          </a:p>
        </p:txBody>
      </p:sp>
      <p:sp>
        <p:nvSpPr>
          <p:cNvPr id="9" name="Text Placeholder 2"/>
          <p:cNvSpPr>
            <a:spLocks noGrp="1"/>
          </p:cNvSpPr>
          <p:nvPr>
            <p:ph type="body" idx="11" hasCustomPrompt="1"/>
          </p:nvPr>
        </p:nvSpPr>
        <p:spPr>
          <a:xfrm>
            <a:off x="392595" y="4475632"/>
            <a:ext cx="7910513" cy="479206"/>
          </a:xfrm>
          <a:prstGeom prst="rect">
            <a:avLst/>
          </a:prstGeom>
        </p:spPr>
        <p:txBody>
          <a:bodyPr>
            <a:normAutofit/>
          </a:bodyPr>
          <a:lstStyle>
            <a:lvl1pPr marL="0" indent="0" algn="l">
              <a:buNone/>
              <a:defRPr sz="1700" b="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Module number</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1464" y="439031"/>
            <a:ext cx="1722045" cy="2484000"/>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1" y="417320"/>
            <a:ext cx="7905750" cy="720724"/>
          </a:xfrm>
          <a:prstGeom prst="rect">
            <a:avLst/>
          </a:prstGeom>
        </p:spPr>
        <p:txBody>
          <a:bodyPr/>
          <a:lstStyle>
            <a:lvl1pPr>
              <a:defRPr sz="4400"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99289" y="1592288"/>
            <a:ext cx="7905751" cy="4485323"/>
          </a:xfrm>
          <a:prstGeom prst="rect">
            <a:avLst/>
          </a:prstGeom>
        </p:spPr>
        <p:txBody>
          <a:bodyPr/>
          <a:lstStyle>
            <a:lvl1pPr>
              <a:defRPr sz="2000"/>
            </a:lvl1pPr>
            <a:lvl2pPr>
              <a:defRPr sz="18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p:nvPr>
        </p:nvSpPr>
        <p:spPr>
          <a:xfrm>
            <a:off x="399289" y="1097179"/>
            <a:ext cx="7905751" cy="301871"/>
          </a:xfrm>
          <a:prstGeom prst="rect">
            <a:avLst/>
          </a:prstGeom>
        </p:spPr>
        <p:txBody>
          <a:bodyPr/>
          <a:lstStyle>
            <a:lvl1pPr marL="0" indent="0">
              <a:buNone/>
              <a:defRPr sz="1800" b="1">
                <a:solidFill>
                  <a:schemeClr val="bg1">
                    <a:lumMod val="65000"/>
                  </a:schemeClr>
                </a:solidFill>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81001" y="417320"/>
            <a:ext cx="7905750" cy="720724"/>
          </a:xfrm>
          <a:prstGeom prst="rect">
            <a:avLst/>
          </a:prstGeom>
        </p:spPr>
        <p:txBody>
          <a:bodyPr/>
          <a:lstStyle>
            <a:lvl1pPr>
              <a:defRPr sz="4000" b="1">
                <a:latin typeface="+mn-lt"/>
              </a:defRPr>
            </a:lvl1pPr>
          </a:lstStyle>
          <a:p>
            <a:endParaRPr lang="en-US" dirty="0"/>
          </a:p>
        </p:txBody>
      </p:sp>
      <p:sp>
        <p:nvSpPr>
          <p:cNvPr id="4" name="Content Placeholder 2"/>
          <p:cNvSpPr>
            <a:spLocks noGrp="1"/>
          </p:cNvSpPr>
          <p:nvPr>
            <p:ph idx="1"/>
          </p:nvPr>
        </p:nvSpPr>
        <p:spPr>
          <a:xfrm>
            <a:off x="399289" y="1947672"/>
            <a:ext cx="7905751" cy="4129939"/>
          </a:xfrm>
          <a:prstGeom prst="rect">
            <a:avLst/>
          </a:prstGeom>
        </p:spPr>
        <p:txBody>
          <a:bodyPr/>
          <a:lstStyle>
            <a:lvl1pPr marL="0" indent="0">
              <a:buNone/>
              <a:defRPr sz="2000" baseline="0"/>
            </a:lvl1pPr>
            <a:lvl2pPr>
              <a:defRPr sz="1800"/>
            </a:lvl2pPr>
            <a:lvl3pPr>
              <a:defRPr sz="1600"/>
            </a:lvl3pPr>
            <a:lvl4pPr>
              <a:defRPr sz="1400"/>
            </a:lvl4pPr>
            <a:lvl5pPr>
              <a:defRPr sz="1200"/>
            </a:lvl5pPr>
          </a:lstStyle>
          <a:p>
            <a:pPr lvl="0"/>
            <a:endParaRPr lang="en-ZA" dirty="0" smtClean="0"/>
          </a:p>
        </p:txBody>
      </p:sp>
      <p:sp>
        <p:nvSpPr>
          <p:cNvPr id="5" name="Text Placeholder 5"/>
          <p:cNvSpPr>
            <a:spLocks noGrp="1"/>
          </p:cNvSpPr>
          <p:nvPr>
            <p:ph type="body" sz="quarter" idx="10"/>
          </p:nvPr>
        </p:nvSpPr>
        <p:spPr>
          <a:xfrm>
            <a:off x="399289" y="1563523"/>
            <a:ext cx="7905751" cy="301871"/>
          </a:xfrm>
          <a:prstGeom prst="rect">
            <a:avLst/>
          </a:prstGeom>
        </p:spPr>
        <p:txBody>
          <a:bodyPr/>
          <a:lstStyle>
            <a:lvl1pPr marL="0" indent="0">
              <a:buNone/>
              <a:defRPr sz="1800" b="1">
                <a:solidFill>
                  <a:schemeClr val="bg1">
                    <a:lumMod val="65000"/>
                  </a:schemeClr>
                </a:solidFill>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ook 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20692" y="425709"/>
            <a:ext cx="3635892" cy="1033709"/>
          </a:xfrm>
          <a:prstGeom prst="rect">
            <a:avLst/>
          </a:prstGeom>
        </p:spPr>
      </p:pic>
      <p:sp>
        <p:nvSpPr>
          <p:cNvPr id="4" name="TextBox 3"/>
          <p:cNvSpPr txBox="1"/>
          <p:nvPr userDrawn="1"/>
        </p:nvSpPr>
        <p:spPr>
          <a:xfrm>
            <a:off x="687354" y="2710438"/>
            <a:ext cx="7264468" cy="3293209"/>
          </a:xfrm>
          <a:prstGeom prst="rect">
            <a:avLst/>
          </a:prstGeom>
          <a:noFill/>
        </p:spPr>
        <p:txBody>
          <a:bodyPr wrap="square" rtlCol="0">
            <a:spAutoFit/>
          </a:bodyPr>
          <a:lstStyle/>
          <a:p>
            <a:pPr algn="ctr"/>
            <a:r>
              <a:rPr lang="en-ZA" sz="1600" kern="1200" dirty="0" smtClean="0">
                <a:solidFill>
                  <a:schemeClr val="tx1"/>
                </a:solidFill>
                <a:effectLst/>
                <a:latin typeface="+mn-lt"/>
                <a:ea typeface="+mn-ea"/>
                <a:cs typeface="+mn-cs"/>
              </a:rPr>
              <a:t>This PowerPoint Presentation has been developed by Macmillan Education South Africa (Pty) Ltd. </a:t>
            </a:r>
          </a:p>
          <a:p>
            <a:pPr algn="ctr"/>
            <a:r>
              <a:rPr lang="en-ZA" sz="1600" kern="1200" dirty="0" smtClean="0">
                <a:solidFill>
                  <a:schemeClr val="tx1"/>
                </a:solidFill>
                <a:effectLst/>
                <a:latin typeface="+mn-lt"/>
                <a:ea typeface="+mn-ea"/>
                <a:cs typeface="+mn-cs"/>
              </a:rPr>
              <a:t>All texts, images, videos, animations, audio and vector simulations contained in the slides are property of Macmillan South Africa. Reproducing, reselling and redistributing this material without the written permission of Macmillan South Africa is prohibited. </a:t>
            </a:r>
          </a:p>
          <a:p>
            <a:pPr algn="ctr"/>
            <a:r>
              <a:rPr lang="en-ZA" sz="1600" kern="1200" dirty="0" smtClean="0">
                <a:solidFill>
                  <a:schemeClr val="tx1"/>
                </a:solidFill>
                <a:effectLst/>
                <a:latin typeface="+mn-lt"/>
                <a:ea typeface="+mn-ea"/>
                <a:cs typeface="+mn-cs"/>
              </a:rPr>
              <a:t> </a:t>
            </a:r>
          </a:p>
          <a:p>
            <a:pPr algn="ctr"/>
            <a:r>
              <a:rPr lang="en-ZA" sz="1600" kern="1200" dirty="0" smtClean="0">
                <a:solidFill>
                  <a:schemeClr val="tx1"/>
                </a:solidFill>
                <a:effectLst/>
                <a:latin typeface="+mn-lt"/>
                <a:ea typeface="+mn-ea"/>
                <a:cs typeface="+mn-cs"/>
              </a:rPr>
              <a:t>Lecturers are granted permission to: (</a:t>
            </a:r>
            <a:r>
              <a:rPr lang="en-ZA" sz="1600" kern="1200" dirty="0" err="1" smtClean="0">
                <a:solidFill>
                  <a:schemeClr val="tx1"/>
                </a:solidFill>
                <a:effectLst/>
                <a:latin typeface="+mn-lt"/>
                <a:ea typeface="+mn-ea"/>
                <a:cs typeface="+mn-cs"/>
              </a:rPr>
              <a:t>i</a:t>
            </a:r>
            <a:r>
              <a:rPr lang="en-ZA" sz="1600" kern="1200" dirty="0" smtClean="0">
                <a:solidFill>
                  <a:schemeClr val="tx1"/>
                </a:solidFill>
                <a:effectLst/>
                <a:latin typeface="+mn-lt"/>
                <a:ea typeface="+mn-ea"/>
                <a:cs typeface="+mn-cs"/>
              </a:rPr>
              <a:t>) modify the slides by adding and removing content; (ii) print copies of the presentation; and (iii) download and save the slides to a computer or local server. </a:t>
            </a:r>
          </a:p>
          <a:p>
            <a:pPr algn="ctr"/>
            <a:r>
              <a:rPr lang="en-ZA" sz="1600" kern="1200" dirty="0" smtClean="0">
                <a:solidFill>
                  <a:schemeClr val="tx1"/>
                </a:solidFill>
                <a:effectLst/>
                <a:latin typeface="+mn-lt"/>
                <a:ea typeface="+mn-ea"/>
                <a:cs typeface="+mn-cs"/>
              </a:rPr>
              <a:t> </a:t>
            </a:r>
          </a:p>
          <a:p>
            <a:pPr algn="ctr"/>
            <a:r>
              <a:rPr lang="en-ZA" sz="1600" kern="1200" dirty="0" smtClean="0">
                <a:solidFill>
                  <a:schemeClr val="tx1"/>
                </a:solidFill>
                <a:effectLst/>
                <a:latin typeface="+mn-lt"/>
                <a:ea typeface="+mn-ea"/>
                <a:cs typeface="+mn-cs"/>
              </a:rPr>
              <a:t>Nothing in this copyright notice constitutes permission to assert or imply that your use of the materials is sponsored or endorsed by Macmillan South Africa. </a:t>
            </a:r>
            <a:endParaRPr lang="en-ZA" sz="1600" dirty="0"/>
          </a:p>
        </p:txBody>
      </p:sp>
      <p:cxnSp>
        <p:nvCxnSpPr>
          <p:cNvPr id="7" name="Straight Connector 6"/>
          <p:cNvCxnSpPr/>
          <p:nvPr userDrawn="1"/>
        </p:nvCxnSpPr>
        <p:spPr>
          <a:xfrm>
            <a:off x="2809457" y="2464904"/>
            <a:ext cx="2880000" cy="0"/>
          </a:xfrm>
          <a:prstGeom prst="line">
            <a:avLst/>
          </a:prstGeom>
          <a:ln w="76200">
            <a:solidFill>
              <a:srgbClr val="BDDA7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userDrawn="1"/>
        </p:nvSpPr>
        <p:spPr>
          <a:xfrm>
            <a:off x="980662" y="1590261"/>
            <a:ext cx="6688369" cy="830997"/>
          </a:xfrm>
          <a:prstGeom prst="rect">
            <a:avLst/>
          </a:prstGeom>
          <a:noFill/>
        </p:spPr>
        <p:txBody>
          <a:bodyPr wrap="none" rtlCol="0">
            <a:spAutoFit/>
          </a:bodyPr>
          <a:lstStyle/>
          <a:p>
            <a:r>
              <a:rPr lang="en-ZA" sz="4800" b="1" dirty="0" smtClean="0"/>
              <a:t>TERMS AND CONDITIONS</a:t>
            </a:r>
            <a:endParaRPr lang="en-ZA" sz="4800" b="1" dirty="0"/>
          </a:p>
        </p:txBody>
      </p:sp>
    </p:spTree>
    <p:custDataLst>
      <p:tags r:id="rId1"/>
    </p:custDataLst>
    <p:extLst>
      <p:ext uri="{BB962C8B-B14F-4D97-AF65-F5344CB8AC3E}">
        <p14:creationId xmlns:p14="http://schemas.microsoft.com/office/powerpoint/2010/main" val="42696725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pos="272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24000" y="2"/>
            <a:ext cx="720000" cy="68518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a:solidFill>
                <a:prstClr val="white"/>
              </a:solidFill>
            </a:endParaRPr>
          </a:p>
        </p:txBody>
      </p:sp>
      <p:sp>
        <p:nvSpPr>
          <p:cNvPr id="8" name="Rectangle 7"/>
          <p:cNvSpPr/>
          <p:nvPr/>
        </p:nvSpPr>
        <p:spPr>
          <a:xfrm>
            <a:off x="0" y="6324794"/>
            <a:ext cx="9144000" cy="540000"/>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a:solidFill>
                <a:prstClr val="white"/>
              </a:solidFill>
            </a:endParaRPr>
          </a:p>
        </p:txBody>
      </p:sp>
      <p:sp>
        <p:nvSpPr>
          <p:cNvPr id="9" name="Rectangle 8"/>
          <p:cNvSpPr/>
          <p:nvPr/>
        </p:nvSpPr>
        <p:spPr>
          <a:xfrm>
            <a:off x="6373906" y="6324600"/>
            <a:ext cx="2770094"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800">
              <a:solidFill>
                <a:prstClr val="white"/>
              </a:solidFill>
            </a:endParaRPr>
          </a:p>
        </p:txBody>
      </p:sp>
      <p:pic>
        <p:nvPicPr>
          <p:cNvPr id="5" name="Pictur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94930" y="6407026"/>
            <a:ext cx="2547117" cy="419247"/>
          </a:xfrm>
          <a:prstGeom prst="rect">
            <a:avLst/>
          </a:prstGeom>
        </p:spPr>
      </p:pic>
      <p:sp>
        <p:nvSpPr>
          <p:cNvPr id="11" name="TextBox 10"/>
          <p:cNvSpPr txBox="1"/>
          <p:nvPr userDrawn="1"/>
        </p:nvSpPr>
        <p:spPr>
          <a:xfrm>
            <a:off x="54553" y="6371015"/>
            <a:ext cx="3433157" cy="461665"/>
          </a:xfrm>
          <a:prstGeom prst="rect">
            <a:avLst/>
          </a:prstGeom>
          <a:noFill/>
        </p:spPr>
        <p:txBody>
          <a:bodyPr wrap="square" rtlCol="0">
            <a:spAutoFit/>
          </a:bodyPr>
          <a:lstStyle>
            <a:defPPr>
              <a:defRPr lang="en-US"/>
            </a:defPPr>
            <a:lvl1pPr>
              <a:defRPr sz="2200">
                <a:solidFill>
                  <a:prstClr val="black"/>
                </a:solidFill>
              </a:defRPr>
            </a:lvl1pPr>
          </a:lstStyle>
          <a:p>
            <a:pPr defTabSz="457200"/>
            <a:r>
              <a:rPr lang="en-ZA" sz="2400" b="1" dirty="0" smtClean="0">
                <a:solidFill>
                  <a:prstClr val="white"/>
                </a:solidFill>
              </a:rPr>
              <a:t>Maths Lit NQF Level 2</a:t>
            </a:r>
            <a:endParaRPr lang="en-ZA" sz="2400" b="1" dirty="0">
              <a:solidFill>
                <a:prstClr val="white"/>
              </a:solidFill>
            </a:endParaRPr>
          </a:p>
        </p:txBody>
      </p:sp>
      <p:pic>
        <p:nvPicPr>
          <p:cNvPr id="12" name="Picture 11"/>
          <p:cNvPicPr>
            <a:picLocks noChangeAspect="1"/>
          </p:cNvPicPr>
          <p:nvPr userDrawn="1"/>
        </p:nvPicPr>
        <p:blipFill rotWithShape="1">
          <a:blip r:embed="rId11" cstate="print">
            <a:extLst>
              <a:ext uri="{28A0092B-C50C-407E-A947-70E740481C1C}">
                <a14:useLocalDpi xmlns:a14="http://schemas.microsoft.com/office/drawing/2010/main" val="0"/>
              </a:ext>
            </a:extLst>
          </a:blip>
          <a:srcRect t="6546" r="13299"/>
          <a:stretch>
            <a:fillRect/>
          </a:stretch>
        </p:blipFill>
        <p:spPr>
          <a:xfrm>
            <a:off x="8419326" y="5622383"/>
            <a:ext cx="724674" cy="69542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7.tiff"/><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6600" dirty="0"/>
              <a:t>Mathematical Literacy</a:t>
            </a:r>
            <a:endParaRPr lang="en-GB" sz="6600" dirty="0"/>
          </a:p>
        </p:txBody>
      </p:sp>
      <p:sp>
        <p:nvSpPr>
          <p:cNvPr id="3" name="Subtitle 2"/>
          <p:cNvSpPr>
            <a:spLocks noGrp="1"/>
          </p:cNvSpPr>
          <p:nvPr>
            <p:ph type="subTitle" idx="1"/>
          </p:nvPr>
        </p:nvSpPr>
        <p:spPr/>
        <p:txBody>
          <a:bodyPr/>
          <a:lstStyle/>
          <a:p>
            <a:r>
              <a:rPr lang="en-ZA" dirty="0" smtClean="0"/>
              <a:t>NQF 2</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12.3 page 222</a:t>
            </a:r>
            <a:endParaRPr lang="en-ZA" sz="4400" dirty="0"/>
          </a:p>
        </p:txBody>
      </p:sp>
      <p:sp>
        <p:nvSpPr>
          <p:cNvPr id="8" name="Rectangle 7"/>
          <p:cNvSpPr/>
          <p:nvPr/>
        </p:nvSpPr>
        <p:spPr>
          <a:xfrm>
            <a:off x="863600" y="1569946"/>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12.1</a:t>
            </a:r>
            <a:endParaRPr lang="en-ZA" dirty="0"/>
          </a:p>
        </p:txBody>
      </p:sp>
      <p:graphicFrame>
        <p:nvGraphicFramePr>
          <p:cNvPr id="13" name="Table 12"/>
          <p:cNvGraphicFramePr>
            <a:graphicFrameLocks noGrp="1"/>
          </p:cNvGraphicFramePr>
          <p:nvPr/>
        </p:nvGraphicFramePr>
        <p:xfrm>
          <a:off x="1588894" y="2616997"/>
          <a:ext cx="6028464" cy="2865246"/>
        </p:xfrm>
        <a:graphic>
          <a:graphicData uri="http://schemas.openxmlformats.org/drawingml/2006/table">
            <a:tbl>
              <a:tblPr firstRow="1" bandRow="1">
                <a:tableStyleId>{5C22544A-7EE6-4342-B048-85BDC9FD1C3A}</a:tableStyleId>
              </a:tblPr>
              <a:tblGrid>
                <a:gridCol w="1285071"/>
                <a:gridCol w="1285071"/>
                <a:gridCol w="1285071"/>
                <a:gridCol w="1285071"/>
                <a:gridCol w="888180"/>
              </a:tblGrid>
              <a:tr h="203260">
                <a:tc gridSpan="5">
                  <a:txBody>
                    <a:bodyPr/>
                    <a:lstStyle/>
                    <a:p>
                      <a:pPr algn="ctr"/>
                      <a:r>
                        <a:rPr lang="en-ZA" sz="1600" b="1" i="0" u="none" strike="noStrike" kern="1200" baseline="0" dirty="0" smtClean="0">
                          <a:solidFill>
                            <a:schemeClr val="lt1"/>
                          </a:solidFill>
                          <a:latin typeface="+mn-lt"/>
                          <a:ea typeface="+mn-ea"/>
                          <a:cs typeface="+mn-cs"/>
                        </a:rPr>
                        <a:t>Johannesburg–East London </a:t>
                      </a:r>
                    </a:p>
                    <a:p>
                      <a:pPr algn="ctr"/>
                      <a:r>
                        <a:rPr lang="en-ZA" sz="1600" b="1" i="0" u="none" strike="noStrike" kern="1200" baseline="0" dirty="0" smtClean="0">
                          <a:solidFill>
                            <a:schemeClr val="lt1"/>
                          </a:solidFill>
                          <a:latin typeface="+mn-lt"/>
                          <a:ea typeface="+mn-ea"/>
                          <a:cs typeface="+mn-cs"/>
                        </a:rPr>
                        <a:t>(Wednesday, Friday and Sunday Service) </a:t>
                      </a:r>
                      <a:endParaRPr lang="en-GB" sz="1100" b="0" dirty="0">
                        <a:solidFill>
                          <a:schemeClr val="tx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pPr algn="ctr"/>
                      <a:r>
                        <a:rPr lang="en-GB" sz="1400" b="1" dirty="0" smtClean="0">
                          <a:solidFill>
                            <a:schemeClr val="bg1"/>
                          </a:solidFill>
                        </a:rPr>
                        <a:t>Station</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c>
                  <a:txBody>
                    <a:bodyPr/>
                    <a:lstStyle/>
                    <a:p>
                      <a:pPr algn="ctr"/>
                      <a:r>
                        <a:rPr lang="en-GB" sz="1400" b="1" dirty="0" smtClean="0">
                          <a:solidFill>
                            <a:schemeClr val="bg1"/>
                          </a:solidFill>
                        </a:rPr>
                        <a:t>Class available</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c>
                  <a:txBody>
                    <a:bodyPr/>
                    <a:lstStyle/>
                    <a:p>
                      <a:pPr algn="ctr"/>
                      <a:r>
                        <a:rPr lang="en-GB" sz="1400" b="1" dirty="0" smtClean="0">
                          <a:solidFill>
                            <a:schemeClr val="bg1"/>
                          </a:solidFill>
                        </a:rPr>
                        <a:t>Day</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c>
                  <a:txBody>
                    <a:bodyPr/>
                    <a:lstStyle/>
                    <a:p>
                      <a:pPr algn="ctr"/>
                      <a:r>
                        <a:rPr lang="en-ZA" sz="1400" b="1" i="0" u="none" strike="noStrike" kern="1200" baseline="0" dirty="0" smtClean="0">
                          <a:solidFill>
                            <a:schemeClr val="bg1"/>
                          </a:solidFill>
                          <a:latin typeface="+mn-lt"/>
                          <a:ea typeface="+mn-ea"/>
                          <a:cs typeface="+mn-cs"/>
                        </a:rPr>
                        <a:t>Arr.</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c>
                  <a:txBody>
                    <a:bodyPr/>
                    <a:lstStyle/>
                    <a:p>
                      <a:pPr algn="ctr"/>
                      <a:r>
                        <a:rPr lang="en-ZA" sz="1400" b="1" dirty="0" smtClean="0">
                          <a:solidFill>
                            <a:schemeClr val="bg1"/>
                          </a:solidFill>
                        </a:rPr>
                        <a:t>Dep.</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r>
              <a:tr h="206083">
                <a:tc>
                  <a:txBody>
                    <a:bodyPr/>
                    <a:lstStyle/>
                    <a:p>
                      <a:r>
                        <a:rPr lang="en-GB" sz="1600" b="0" dirty="0" smtClean="0">
                          <a:solidFill>
                            <a:schemeClr val="tx1"/>
                          </a:solidFill>
                        </a:rPr>
                        <a:t>Johannesburg</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Day 1</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endParaRPr lang="en-GB" sz="1600" b="0" dirty="0">
                        <a:solidFill>
                          <a:schemeClr val="tx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ZA" sz="1600" dirty="0" smtClean="0"/>
                        <a:t>17:30</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Vereeniging</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1</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19:00</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19:20</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Kroonstad</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1</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21:42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21:50</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Bloemfontein</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Day 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00:32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00:55</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err="1" smtClean="0">
                          <a:solidFill>
                            <a:schemeClr val="tx1"/>
                          </a:solidFill>
                        </a:rPr>
                        <a:t>Burgersdorp</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06:17</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06:34</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Queenstown</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08:58</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09:12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East London</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13:25</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endParaRPr lang="en-GB" sz="1600" dirty="0"/>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bl>
          </a:graphicData>
        </a:graphic>
      </p:graphicFrame>
      <p:sp>
        <p:nvSpPr>
          <p:cNvPr id="3" name="TextBox 2"/>
          <p:cNvSpPr txBox="1"/>
          <p:nvPr/>
        </p:nvSpPr>
        <p:spPr>
          <a:xfrm>
            <a:off x="1522853" y="1850976"/>
            <a:ext cx="6094505" cy="398780"/>
          </a:xfrm>
          <a:prstGeom prst="rect">
            <a:avLst/>
          </a:prstGeom>
          <a:noFill/>
        </p:spPr>
        <p:txBody>
          <a:bodyPr wrap="square" rtlCol="0">
            <a:spAutoFit/>
          </a:bodyPr>
          <a:lstStyle/>
          <a:p>
            <a:r>
              <a:rPr lang="en-ZA" sz="2000" dirty="0" smtClean="0"/>
              <a:t>Look at the timetables and answer the questions:</a:t>
            </a:r>
            <a:endParaRPr lang="en-ZA"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12.3 page 222</a:t>
            </a:r>
            <a:r>
              <a:rPr lang="en-ZA" sz="3200" dirty="0"/>
              <a:t> continued ...</a:t>
            </a:r>
          </a:p>
        </p:txBody>
      </p:sp>
      <p:sp>
        <p:nvSpPr>
          <p:cNvPr id="8" name="Rectangle 7"/>
          <p:cNvSpPr/>
          <p:nvPr/>
        </p:nvSpPr>
        <p:spPr>
          <a:xfrm>
            <a:off x="863600" y="1569946"/>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a:xfrm>
            <a:off x="399289" y="1097179"/>
            <a:ext cx="7905751" cy="301871"/>
          </a:xfrm>
        </p:spPr>
        <p:txBody>
          <a:bodyPr/>
          <a:lstStyle/>
          <a:p>
            <a:r>
              <a:rPr lang="en-ZA" dirty="0" smtClean="0"/>
              <a:t>Unit 12.1</a:t>
            </a:r>
            <a:endParaRPr lang="en-ZA" dirty="0"/>
          </a:p>
        </p:txBody>
      </p:sp>
      <p:graphicFrame>
        <p:nvGraphicFramePr>
          <p:cNvPr id="9" name="Table 8"/>
          <p:cNvGraphicFramePr>
            <a:graphicFrameLocks noGrp="1"/>
          </p:cNvGraphicFramePr>
          <p:nvPr/>
        </p:nvGraphicFramePr>
        <p:xfrm>
          <a:off x="1588894" y="1835431"/>
          <a:ext cx="6028464" cy="2865246"/>
        </p:xfrm>
        <a:graphic>
          <a:graphicData uri="http://schemas.openxmlformats.org/drawingml/2006/table">
            <a:tbl>
              <a:tblPr firstRow="1" bandRow="1">
                <a:tableStyleId>{5C22544A-7EE6-4342-B048-85BDC9FD1C3A}</a:tableStyleId>
              </a:tblPr>
              <a:tblGrid>
                <a:gridCol w="1285071"/>
                <a:gridCol w="1285071"/>
                <a:gridCol w="1285071"/>
                <a:gridCol w="1285071"/>
                <a:gridCol w="888180"/>
              </a:tblGrid>
              <a:tr h="203260">
                <a:tc gridSpan="5">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ZA" sz="1600" b="1" i="0" u="none" strike="noStrike" kern="1200" baseline="0" dirty="0" smtClean="0">
                          <a:solidFill>
                            <a:schemeClr val="lt1"/>
                          </a:solidFill>
                          <a:latin typeface="+mn-lt"/>
                          <a:ea typeface="+mn-ea"/>
                          <a:cs typeface="+mn-cs"/>
                        </a:rPr>
                        <a:t>East London – Johannesburg </a:t>
                      </a:r>
                    </a:p>
                    <a:p>
                      <a:pPr algn="ctr"/>
                      <a:r>
                        <a:rPr lang="en-ZA" sz="1600" b="1" i="0" u="none" strike="noStrike" kern="1200" baseline="0" dirty="0" smtClean="0">
                          <a:solidFill>
                            <a:schemeClr val="lt1"/>
                          </a:solidFill>
                          <a:latin typeface="+mn-lt"/>
                          <a:ea typeface="+mn-ea"/>
                          <a:cs typeface="+mn-cs"/>
                        </a:rPr>
                        <a:t>(Wednesday, Friday and Sunday Service) </a:t>
                      </a:r>
                      <a:endParaRPr lang="en-GB" sz="1100" b="0" dirty="0">
                        <a:solidFill>
                          <a:schemeClr val="tx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pPr algn="ctr"/>
                      <a:r>
                        <a:rPr lang="en-GB" sz="1400" b="1" dirty="0" smtClean="0">
                          <a:solidFill>
                            <a:schemeClr val="bg1"/>
                          </a:solidFill>
                        </a:rPr>
                        <a:t>Station</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c>
                  <a:txBody>
                    <a:bodyPr/>
                    <a:lstStyle/>
                    <a:p>
                      <a:pPr algn="ctr"/>
                      <a:r>
                        <a:rPr lang="en-GB" sz="1400" b="1" dirty="0" smtClean="0">
                          <a:solidFill>
                            <a:schemeClr val="bg1"/>
                          </a:solidFill>
                        </a:rPr>
                        <a:t>Class available</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c>
                  <a:txBody>
                    <a:bodyPr/>
                    <a:lstStyle/>
                    <a:p>
                      <a:pPr algn="ctr"/>
                      <a:r>
                        <a:rPr lang="en-GB" sz="1400" b="1" dirty="0" smtClean="0">
                          <a:solidFill>
                            <a:schemeClr val="bg1"/>
                          </a:solidFill>
                        </a:rPr>
                        <a:t>Day</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c>
                  <a:txBody>
                    <a:bodyPr/>
                    <a:lstStyle/>
                    <a:p>
                      <a:pPr algn="ctr"/>
                      <a:r>
                        <a:rPr lang="en-ZA" sz="1400" b="1" i="0" u="none" strike="noStrike" kern="1200" baseline="0" dirty="0" smtClean="0">
                          <a:solidFill>
                            <a:schemeClr val="bg1"/>
                          </a:solidFill>
                          <a:latin typeface="+mn-lt"/>
                          <a:ea typeface="+mn-ea"/>
                          <a:cs typeface="+mn-cs"/>
                        </a:rPr>
                        <a:t>Arr.</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c>
                  <a:txBody>
                    <a:bodyPr/>
                    <a:lstStyle/>
                    <a:p>
                      <a:pPr algn="ctr"/>
                      <a:r>
                        <a:rPr lang="en-ZA" sz="1400" b="1" dirty="0" smtClean="0">
                          <a:solidFill>
                            <a:schemeClr val="bg1"/>
                          </a:solidFill>
                        </a:rPr>
                        <a:t>Dep.</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4BB3B5"/>
                    </a:solidFill>
                  </a:tcPr>
                </a:tc>
              </a:tr>
              <a:tr h="206083">
                <a:tc>
                  <a:txBody>
                    <a:bodyPr/>
                    <a:lstStyle/>
                    <a:p>
                      <a:r>
                        <a:rPr lang="en-GB" sz="1600" b="0" dirty="0" smtClean="0">
                          <a:solidFill>
                            <a:schemeClr val="tx1"/>
                          </a:solidFill>
                        </a:rPr>
                        <a:t>East London</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1</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endParaRPr lang="en-GB" sz="1600" b="0" dirty="0">
                        <a:solidFill>
                          <a:schemeClr val="tx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09:00</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Queenstown</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1</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13:05</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13:26</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err="1" smtClean="0">
                          <a:solidFill>
                            <a:schemeClr val="tx1"/>
                          </a:solidFill>
                        </a:rPr>
                        <a:t>Burgersdorp</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1</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16:00</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18:28</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Bloemfontein</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Day 1</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21:36</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21:56</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Kroonstad</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00:51</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01:10</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Vereeniging</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600" b="0" dirty="0" smtClean="0">
                          <a:solidFill>
                            <a:schemeClr val="tx1"/>
                          </a:solidFill>
                        </a:rPr>
                        <a:t>Day 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03:20</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dirty="0" smtClean="0"/>
                        <a:t>03:25</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GB" sz="1600" b="0" dirty="0" smtClean="0">
                          <a:solidFill>
                            <a:schemeClr val="tx1"/>
                          </a:solidFill>
                        </a:rPr>
                        <a:t>Johannesburg</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r>
                        <a:rPr lang="en-GB" sz="1600" b="0" dirty="0" smtClean="0">
                          <a:solidFill>
                            <a:schemeClr val="tx1"/>
                          </a:solidFill>
                        </a:rPr>
                        <a:t>Sleeper/Sitter</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Day 2</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r>
                        <a:rPr lang="en-GB" sz="1600" b="0" dirty="0" smtClean="0">
                          <a:solidFill>
                            <a:schemeClr val="tx1"/>
                          </a:solidFill>
                        </a:rPr>
                        <a:t>05:00</a:t>
                      </a: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algn="ctr"/>
                      <a:endParaRPr lang="en-GB" sz="1600" dirty="0"/>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12.3 page 222</a:t>
            </a:r>
            <a:r>
              <a:rPr lang="en-ZA" sz="3200" dirty="0"/>
              <a:t> continued ...</a:t>
            </a:r>
          </a:p>
        </p:txBody>
      </p:sp>
      <p:sp>
        <p:nvSpPr>
          <p:cNvPr id="8" name="Rectangle 7"/>
          <p:cNvSpPr/>
          <p:nvPr/>
        </p:nvSpPr>
        <p:spPr>
          <a:xfrm>
            <a:off x="863600" y="1569946"/>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12.1</a:t>
            </a:r>
            <a:endParaRPr lang="en-ZA" dirty="0"/>
          </a:p>
        </p:txBody>
      </p:sp>
      <p:sp>
        <p:nvSpPr>
          <p:cNvPr id="13" name="Content Placeholder 2"/>
          <p:cNvSpPr txBox="1"/>
          <p:nvPr/>
        </p:nvSpPr>
        <p:spPr>
          <a:xfrm>
            <a:off x="1471449" y="1840785"/>
            <a:ext cx="6327328" cy="3977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AutoNum type="alphaLcParenR"/>
            </a:pPr>
            <a:r>
              <a:rPr lang="en-ZA" sz="2000" dirty="0" smtClean="0"/>
              <a:t>What </a:t>
            </a:r>
            <a:r>
              <a:rPr lang="en-ZA" sz="2000" dirty="0"/>
              <a:t>transport service does this timetable refer to? </a:t>
            </a:r>
            <a:endParaRPr lang="en-ZA" sz="2000" dirty="0" smtClean="0"/>
          </a:p>
          <a:p>
            <a:pPr marL="457200" indent="-457200">
              <a:buAutoNum type="alphaLcParenR"/>
            </a:pPr>
            <a:r>
              <a:rPr lang="en-ZA" sz="2000" dirty="0" smtClean="0"/>
              <a:t>Which </a:t>
            </a:r>
            <a:r>
              <a:rPr lang="en-ZA" sz="2000" dirty="0"/>
              <a:t>day does the service not operate on? </a:t>
            </a:r>
            <a:endParaRPr lang="en-ZA" sz="2000" dirty="0" smtClean="0"/>
          </a:p>
          <a:p>
            <a:pPr marL="457200" indent="-457200">
              <a:buAutoNum type="alphaLcParenR"/>
            </a:pPr>
            <a:r>
              <a:rPr lang="en-ZA" sz="2000" dirty="0" smtClean="0"/>
              <a:t>How </a:t>
            </a:r>
            <a:r>
              <a:rPr lang="en-ZA" sz="2000" dirty="0"/>
              <a:t>many times does the train stop between Johannesburg and East London? </a:t>
            </a:r>
            <a:endParaRPr lang="en-ZA" sz="2000" dirty="0" smtClean="0"/>
          </a:p>
          <a:p>
            <a:pPr marL="457200" indent="-457200">
              <a:buAutoNum type="alphaLcParenR"/>
            </a:pPr>
            <a:r>
              <a:rPr lang="en-ZA" sz="2000" dirty="0" smtClean="0"/>
              <a:t>If </a:t>
            </a:r>
            <a:r>
              <a:rPr lang="en-ZA" sz="2000" dirty="0"/>
              <a:t>you wanted to travel from Bloemfontein to Queenstown, what time would you board the train? </a:t>
            </a:r>
            <a:endParaRPr lang="en-ZA" sz="2000" dirty="0" smtClean="0"/>
          </a:p>
          <a:p>
            <a:pPr marL="457200" indent="-457200">
              <a:buAutoNum type="alphaLcParenR"/>
            </a:pPr>
            <a:r>
              <a:rPr lang="en-ZA" sz="2000" dirty="0" smtClean="0"/>
              <a:t>How </a:t>
            </a:r>
            <a:r>
              <a:rPr lang="en-ZA" sz="2000" dirty="0"/>
              <a:t>long does the train stop at Bloemfontein station? </a:t>
            </a:r>
            <a:endParaRPr lang="en-ZA" altLang="en-US" sz="2000" dirty="0">
              <a:sym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Example </a:t>
            </a:r>
            <a:r>
              <a:rPr lang="en-ZA" sz="4400" dirty="0" smtClean="0"/>
              <a:t>12.3 </a:t>
            </a:r>
            <a:r>
              <a:rPr lang="en-ZA" sz="4400" dirty="0"/>
              <a:t>page </a:t>
            </a:r>
            <a:r>
              <a:rPr lang="en-ZA" dirty="0" smtClean="0"/>
              <a:t>222</a:t>
            </a:r>
            <a:r>
              <a:rPr lang="en-ZA" sz="3200" dirty="0" smtClean="0"/>
              <a:t> continued ...</a:t>
            </a:r>
          </a:p>
        </p:txBody>
      </p:sp>
      <p:sp>
        <p:nvSpPr>
          <p:cNvPr id="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12.1</a:t>
            </a:r>
            <a:endParaRPr lang="en-ZA" dirty="0"/>
          </a:p>
        </p:txBody>
      </p:sp>
      <p:sp>
        <p:nvSpPr>
          <p:cNvPr id="8" name="Rectangle 7"/>
          <p:cNvSpPr/>
          <p:nvPr/>
        </p:nvSpPr>
        <p:spPr>
          <a:xfrm>
            <a:off x="863599" y="1581930"/>
            <a:ext cx="7198724" cy="456088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a:grpSpLocks noChangeAspect="1"/>
          </p:cNvGrpSpPr>
          <p:nvPr/>
        </p:nvGrpSpPr>
        <p:grpSpPr>
          <a:xfrm>
            <a:off x="348042" y="1769342"/>
            <a:ext cx="1031115" cy="957600"/>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13" name="TextBox 12"/>
          <p:cNvSpPr txBox="1"/>
          <p:nvPr/>
        </p:nvSpPr>
        <p:spPr>
          <a:xfrm>
            <a:off x="1523054" y="1936832"/>
            <a:ext cx="6287446" cy="1938020"/>
          </a:xfrm>
          <a:prstGeom prst="rect">
            <a:avLst/>
          </a:prstGeom>
          <a:noFill/>
        </p:spPr>
        <p:txBody>
          <a:bodyPr wrap="square" rtlCol="0">
            <a:spAutoFit/>
          </a:bodyPr>
          <a:lstStyle/>
          <a:p>
            <a:pPr marL="342900" indent="-342900">
              <a:buAutoNum type="alphaLcParenR"/>
            </a:pPr>
            <a:r>
              <a:rPr lang="en-ZA" sz="2000" dirty="0" smtClean="0"/>
              <a:t>The </a:t>
            </a:r>
            <a:r>
              <a:rPr lang="en-ZA" sz="2000" dirty="0"/>
              <a:t>train service between Johannesburg and East London. </a:t>
            </a:r>
            <a:endParaRPr lang="en-ZA" sz="2000" dirty="0" smtClean="0"/>
          </a:p>
          <a:p>
            <a:pPr marL="342900" indent="-342900">
              <a:buAutoNum type="alphaLcParenR"/>
            </a:pPr>
            <a:r>
              <a:rPr lang="en-ZA" sz="2000" dirty="0" smtClean="0"/>
              <a:t>On </a:t>
            </a:r>
            <a:r>
              <a:rPr lang="en-ZA" sz="2000" dirty="0"/>
              <a:t>Mondays, Tuesdays, Thursdays and Saturdays </a:t>
            </a:r>
            <a:endParaRPr lang="en-ZA" sz="2000" dirty="0" smtClean="0"/>
          </a:p>
          <a:p>
            <a:pPr marL="342900" indent="-342900">
              <a:buAutoNum type="alphaLcParenR"/>
            </a:pPr>
            <a:r>
              <a:rPr lang="en-ZA" sz="2000" dirty="0" smtClean="0"/>
              <a:t>Five </a:t>
            </a:r>
            <a:r>
              <a:rPr lang="en-ZA" sz="2000" dirty="0"/>
              <a:t>times </a:t>
            </a:r>
            <a:endParaRPr lang="en-ZA" sz="2000" dirty="0" smtClean="0"/>
          </a:p>
          <a:p>
            <a:pPr marL="342900" indent="-342900">
              <a:buAutoNum type="alphaLcParenR"/>
            </a:pPr>
            <a:r>
              <a:rPr lang="en-ZA" sz="2000" dirty="0" smtClean="0"/>
              <a:t>00:55 </a:t>
            </a:r>
          </a:p>
          <a:p>
            <a:pPr marL="342900" indent="-342900">
              <a:buAutoNum type="alphaLcParenR"/>
            </a:pPr>
            <a:r>
              <a:rPr lang="en-ZA" sz="2000" dirty="0" smtClean="0"/>
              <a:t>23 </a:t>
            </a:r>
            <a:r>
              <a:rPr lang="en-ZA" sz="2000" dirty="0"/>
              <a:t>minutes (00:32 till 00:55) </a:t>
            </a:r>
            <a:endParaRPr lang="en-ZA" sz="2000" dirty="0" smtClean="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3545" y="1817550"/>
            <a:ext cx="3096186" cy="365845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500"/>
                                        <p:tgtEl>
                                          <p:spTgt spid="1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Effect transition="in" filter="fade">
                                      <p:cBhvr>
                                        <p:cTn id="28" dur="500"/>
                                        <p:tgtEl>
                                          <p:spTgt spid="1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xEl>
                                              <p:pRg st="2" end="2"/>
                                            </p:txEl>
                                          </p:spTgt>
                                        </p:tgtEl>
                                        <p:attrNameLst>
                                          <p:attrName>style.visibility</p:attrName>
                                        </p:attrNameLst>
                                      </p:cBhvr>
                                      <p:to>
                                        <p:strVal val="visible"/>
                                      </p:to>
                                    </p:set>
                                    <p:animEffect transition="in" filter="fade">
                                      <p:cBhvr>
                                        <p:cTn id="33" dur="500"/>
                                        <p:tgtEl>
                                          <p:spTgt spid="1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xEl>
                                              <p:pRg st="3" end="3"/>
                                            </p:txEl>
                                          </p:spTgt>
                                        </p:tgtEl>
                                        <p:attrNameLst>
                                          <p:attrName>style.visibility</p:attrName>
                                        </p:attrNameLst>
                                      </p:cBhvr>
                                      <p:to>
                                        <p:strVal val="visible"/>
                                      </p:to>
                                    </p:set>
                                    <p:animEffect transition="in" filter="fade">
                                      <p:cBhvr>
                                        <p:cTn id="38" dur="500"/>
                                        <p:tgtEl>
                                          <p:spTgt spid="1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xEl>
                                              <p:pRg st="4" end="4"/>
                                            </p:txEl>
                                          </p:spTgt>
                                        </p:tgtEl>
                                        <p:attrNameLst>
                                          <p:attrName>style.visibility</p:attrName>
                                        </p:attrNameLst>
                                      </p:cBhvr>
                                      <p:to>
                                        <p:strVal val="visible"/>
                                      </p:to>
                                    </p:set>
                                    <p:animEffect transition="in" filter="fade">
                                      <p:cBhvr>
                                        <p:cTn id="43"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smtClean="0"/>
              <a:t>Unit 12.1 </a:t>
            </a:r>
            <a:endParaRPr lang="en-ZA" dirty="0"/>
          </a:p>
        </p:txBody>
      </p:sp>
      <p:sp>
        <p:nvSpPr>
          <p:cNvPr id="3" name="Content Placeholder 2"/>
          <p:cNvSpPr>
            <a:spLocks noGrp="1"/>
          </p:cNvSpPr>
          <p:nvPr>
            <p:ph sz="quarter" idx="10"/>
          </p:nvPr>
        </p:nvSpPr>
        <p:spPr/>
        <p:txBody>
          <a:bodyPr/>
          <a:lstStyle/>
          <a:p>
            <a:r>
              <a:rPr lang="en-ZA" sz="4400" dirty="0" smtClean="0"/>
              <a:t>Exercise 12.1</a:t>
            </a:r>
          </a:p>
        </p:txBody>
      </p:sp>
      <p:sp>
        <p:nvSpPr>
          <p:cNvPr id="4" name="Text Placeholder 3"/>
          <p:cNvSpPr>
            <a:spLocks noGrp="1"/>
          </p:cNvSpPr>
          <p:nvPr>
            <p:ph type="body" idx="11"/>
          </p:nvPr>
        </p:nvSpPr>
        <p:spPr/>
        <p:txBody>
          <a:bodyPr>
            <a:normAutofit/>
          </a:bodyPr>
          <a:lstStyle/>
          <a:p>
            <a:r>
              <a:rPr lang="en-US" altLang="en-US" sz="2000" dirty="0" smtClean="0"/>
              <a:t>Complete </a:t>
            </a:r>
            <a:r>
              <a:rPr lang="en-US" altLang="en-US" sz="2000" b="1" dirty="0" smtClean="0"/>
              <a:t>Exercise 12.1  </a:t>
            </a:r>
            <a:r>
              <a:rPr lang="en-US" altLang="en-US" sz="2000" dirty="0" smtClean="0"/>
              <a:t>on </a:t>
            </a:r>
            <a:r>
              <a:rPr lang="en-US" altLang="en-US" sz="2000" b="1" dirty="0" smtClean="0"/>
              <a:t>page 2</a:t>
            </a:r>
            <a:r>
              <a:rPr lang="en-ZA" altLang="en-US" sz="2000" b="1" dirty="0" smtClean="0"/>
              <a:t>23</a:t>
            </a:r>
            <a:r>
              <a:rPr lang="en-US" altLang="en-US" sz="2000" b="1" dirty="0" smtClean="0"/>
              <a:t> </a:t>
            </a:r>
            <a:r>
              <a:rPr lang="en-US" altLang="en-US" sz="2000" dirty="0" smtClean="0"/>
              <a:t>of </a:t>
            </a:r>
            <a:r>
              <a:rPr lang="en-US" altLang="en-US" sz="2000" dirty="0"/>
              <a:t>your </a:t>
            </a:r>
            <a:r>
              <a:rPr lang="en-US" altLang="en-US" sz="2000" dirty="0" smtClean="0"/>
              <a:t>Student’s </a:t>
            </a:r>
            <a:r>
              <a:rPr lang="en-US" altLang="en-US" sz="2000" dirty="0"/>
              <a:t>Book</a:t>
            </a:r>
            <a:r>
              <a:rPr lang="en-ZA" altLang="en-US" sz="2000" dirty="0"/>
              <a:t>.</a:t>
            </a:r>
          </a:p>
          <a:p>
            <a:endParaRPr lang="en-GB"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3545" y="2180360"/>
            <a:ext cx="3096186" cy="3658455"/>
          </a:xfrm>
          <a:prstGeom prst="rect">
            <a:avLst/>
          </a:prstGeom>
          <a:noFill/>
          <a:ln>
            <a:noFill/>
          </a:ln>
        </p:spPr>
      </p:pic>
      <p:sp>
        <p:nvSpPr>
          <p:cNvPr id="2" name="Title 1"/>
          <p:cNvSpPr>
            <a:spLocks noGrp="1"/>
          </p:cNvSpPr>
          <p:nvPr>
            <p:ph type="title"/>
          </p:nvPr>
        </p:nvSpPr>
        <p:spPr/>
        <p:txBody>
          <a:bodyPr/>
          <a:lstStyle/>
          <a:p>
            <a:r>
              <a:rPr lang="en-ZA" sz="4400" dirty="0"/>
              <a:t>Calculations with telephone </a:t>
            </a:r>
            <a:r>
              <a:rPr lang="en-ZA" sz="4400" dirty="0" smtClean="0"/>
              <a:t>tariffs</a:t>
            </a:r>
            <a:endParaRPr lang="en-ZA" sz="4400" dirty="0"/>
          </a:p>
        </p:txBody>
      </p:sp>
      <p:sp>
        <p:nvSpPr>
          <p:cNvPr id="3" name="Content Placeholder 2"/>
          <p:cNvSpPr>
            <a:spLocks noGrp="1"/>
          </p:cNvSpPr>
          <p:nvPr>
            <p:ph idx="1"/>
          </p:nvPr>
        </p:nvSpPr>
        <p:spPr/>
        <p:txBody>
          <a:bodyPr/>
          <a:lstStyle/>
          <a:p>
            <a:r>
              <a:rPr lang="en-ZA" dirty="0"/>
              <a:t>There are two types of cell phone services available. </a:t>
            </a:r>
          </a:p>
        </p:txBody>
      </p:sp>
      <p:sp>
        <p:nvSpPr>
          <p:cNvPr id="4" name="Text Placeholder 3"/>
          <p:cNvSpPr>
            <a:spLocks noGrp="1"/>
          </p:cNvSpPr>
          <p:nvPr>
            <p:ph type="body" sz="quarter" idx="10"/>
          </p:nvPr>
        </p:nvSpPr>
        <p:spPr/>
        <p:txBody>
          <a:bodyPr/>
          <a:lstStyle/>
          <a:p>
            <a:r>
              <a:rPr lang="en-ZA" dirty="0"/>
              <a:t>Unit </a:t>
            </a:r>
            <a:r>
              <a:rPr lang="en-ZA" dirty="0" smtClean="0"/>
              <a:t>12.2</a:t>
            </a:r>
            <a:endParaRPr lang="en-ZA" dirty="0"/>
          </a:p>
        </p:txBody>
      </p:sp>
      <p:sp>
        <p:nvSpPr>
          <p:cNvPr id="5" name="TextBox 4"/>
          <p:cNvSpPr txBox="1"/>
          <p:nvPr/>
        </p:nvSpPr>
        <p:spPr>
          <a:xfrm>
            <a:off x="496414" y="4484598"/>
            <a:ext cx="3476161" cy="1353185"/>
          </a:xfrm>
          <a:prstGeom prst="rect">
            <a:avLst/>
          </a:prstGeom>
          <a:noFill/>
        </p:spPr>
        <p:txBody>
          <a:bodyPr wrap="square" rtlCol="0">
            <a:spAutoFit/>
          </a:bodyPr>
          <a:lstStyle/>
          <a:p>
            <a:pPr algn="ctr">
              <a:tabLst>
                <a:tab pos="3315970" algn="l"/>
              </a:tabLst>
            </a:pPr>
            <a:r>
              <a:rPr lang="en-ZA" sz="2800" b="1" dirty="0">
                <a:solidFill>
                  <a:srgbClr val="1A9495"/>
                </a:solidFill>
              </a:rPr>
              <a:t>Contract </a:t>
            </a:r>
            <a:r>
              <a:rPr lang="en-ZA" sz="2800" b="1" dirty="0" smtClean="0">
                <a:solidFill>
                  <a:srgbClr val="1A9495"/>
                </a:solidFill>
              </a:rPr>
              <a:t>option</a:t>
            </a:r>
          </a:p>
          <a:p>
            <a:pPr algn="ctr">
              <a:tabLst>
                <a:tab pos="3315970" algn="l"/>
              </a:tabLst>
            </a:pPr>
            <a:r>
              <a:rPr lang="en-ZA" dirty="0" smtClean="0"/>
              <a:t>a </a:t>
            </a:r>
            <a:r>
              <a:rPr lang="en-ZA" dirty="0"/>
              <a:t>fixed rate is paid each month for </a:t>
            </a:r>
            <a:r>
              <a:rPr lang="en-ZA" dirty="0" smtClean="0"/>
              <a:t>certain fixed </a:t>
            </a:r>
            <a:r>
              <a:rPr lang="en-ZA" dirty="0"/>
              <a:t>benefits. </a:t>
            </a:r>
          </a:p>
          <a:p>
            <a:endParaRPr lang="en-ZA" dirty="0"/>
          </a:p>
        </p:txBody>
      </p:sp>
      <p:sp>
        <p:nvSpPr>
          <p:cNvPr id="6" name="Rectangle 5"/>
          <p:cNvSpPr/>
          <p:nvPr/>
        </p:nvSpPr>
        <p:spPr>
          <a:xfrm>
            <a:off x="4177132" y="2718678"/>
            <a:ext cx="86264" cy="25879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7374" y="2489827"/>
            <a:ext cx="1354243" cy="173251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1526" y="2489827"/>
            <a:ext cx="1180524" cy="1731600"/>
          </a:xfrm>
          <a:prstGeom prst="rect">
            <a:avLst/>
          </a:prstGeom>
        </p:spPr>
      </p:pic>
      <p:sp>
        <p:nvSpPr>
          <p:cNvPr id="10" name="TextBox 9"/>
          <p:cNvSpPr txBox="1"/>
          <p:nvPr/>
        </p:nvSpPr>
        <p:spPr>
          <a:xfrm>
            <a:off x="4467953" y="4484598"/>
            <a:ext cx="3476161" cy="1354217"/>
          </a:xfrm>
          <a:prstGeom prst="rect">
            <a:avLst/>
          </a:prstGeom>
          <a:noFill/>
        </p:spPr>
        <p:txBody>
          <a:bodyPr wrap="square" rtlCol="0">
            <a:spAutoFit/>
          </a:bodyPr>
          <a:lstStyle/>
          <a:p>
            <a:pPr algn="ctr">
              <a:tabLst>
                <a:tab pos="3315970" algn="l"/>
              </a:tabLst>
            </a:pPr>
            <a:r>
              <a:rPr lang="en-ZA" sz="2800" b="1" dirty="0" smtClean="0">
                <a:solidFill>
                  <a:srgbClr val="A6CE39"/>
                </a:solidFill>
              </a:rPr>
              <a:t>Prepaid option</a:t>
            </a:r>
          </a:p>
          <a:p>
            <a:pPr algn="ctr">
              <a:tabLst>
                <a:tab pos="3315970" algn="l"/>
              </a:tabLst>
            </a:pPr>
            <a:r>
              <a:rPr lang="en-ZA" dirty="0" smtClean="0"/>
              <a:t>Airtime or data is purchased for use as and when it is required.</a:t>
            </a:r>
            <a:endParaRPr lang="en-ZA" dirty="0"/>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p:cTn id="2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p:cTn id="3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3" dur="5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up)">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12.5 page 224</a:t>
            </a:r>
            <a:endParaRPr lang="en-ZA" sz="4400" dirty="0"/>
          </a:p>
        </p:txBody>
      </p:sp>
      <p:sp>
        <p:nvSpPr>
          <p:cNvPr id="8" name="Rectangle 7"/>
          <p:cNvSpPr/>
          <p:nvPr/>
        </p:nvSpPr>
        <p:spPr>
          <a:xfrm>
            <a:off x="863600" y="1569946"/>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12.2</a:t>
            </a:r>
            <a:endParaRPr lang="en-ZA" dirty="0"/>
          </a:p>
        </p:txBody>
      </p:sp>
      <p:sp>
        <p:nvSpPr>
          <p:cNvPr id="13" name="Content Placeholder 2"/>
          <p:cNvSpPr txBox="1"/>
          <p:nvPr/>
        </p:nvSpPr>
        <p:spPr>
          <a:xfrm>
            <a:off x="1471449" y="1840785"/>
            <a:ext cx="6327328" cy="3977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ZA" sz="2000" dirty="0" smtClean="0"/>
              <a:t>Jenny </a:t>
            </a:r>
            <a:r>
              <a:rPr lang="en-ZA" sz="2000" dirty="0"/>
              <a:t>is looking for the cheapest option for airtime and data. She can afford to spend R150 per month. She compares three </a:t>
            </a:r>
            <a:r>
              <a:rPr lang="en-ZA" sz="2000" dirty="0" smtClean="0"/>
              <a:t>plans: </a:t>
            </a:r>
            <a:endParaRPr lang="en-ZA" altLang="en-US" sz="1600" b="1" dirty="0">
              <a:sym typeface="+mn-ea"/>
            </a:endParaRPr>
          </a:p>
        </p:txBody>
      </p:sp>
      <p:graphicFrame>
        <p:nvGraphicFramePr>
          <p:cNvPr id="9" name="Table 8"/>
          <p:cNvGraphicFramePr>
            <a:graphicFrameLocks noGrp="1"/>
          </p:cNvGraphicFramePr>
          <p:nvPr/>
        </p:nvGraphicFramePr>
        <p:xfrm>
          <a:off x="1207902" y="2892484"/>
          <a:ext cx="6728400" cy="2805054"/>
        </p:xfrm>
        <a:graphic>
          <a:graphicData uri="http://schemas.openxmlformats.org/drawingml/2006/table">
            <a:tbl>
              <a:tblPr firstRow="1" bandRow="1">
                <a:tableStyleId>{5C22544A-7EE6-4342-B048-85BDC9FD1C3A}</a:tableStyleId>
              </a:tblPr>
              <a:tblGrid>
                <a:gridCol w="2242800"/>
                <a:gridCol w="2242800"/>
                <a:gridCol w="2242800"/>
              </a:tblGrid>
              <a:tr h="20326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ZA" sz="2000" b="1" i="0" u="none" strike="noStrike" kern="1200" baseline="0" dirty="0" smtClean="0">
                          <a:solidFill>
                            <a:schemeClr val="bg1"/>
                          </a:solidFill>
                          <a:latin typeface="+mn-lt"/>
                          <a:ea typeface="+mn-ea"/>
                          <a:cs typeface="+mn-cs"/>
                        </a:rPr>
                        <a:t>Deal 1 </a:t>
                      </a:r>
                      <a:endParaRPr lang="en-GB" sz="14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pPr algn="ctr"/>
                      <a:r>
                        <a:rPr lang="en-GB" sz="2000" b="1" dirty="0" smtClean="0">
                          <a:solidFill>
                            <a:schemeClr val="bg1"/>
                          </a:solidFill>
                        </a:rPr>
                        <a:t>Deal 2</a:t>
                      </a:r>
                      <a:endParaRPr lang="en-GB" sz="20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pPr algn="ctr"/>
                      <a:r>
                        <a:rPr lang="en-GB" sz="2000" b="1" dirty="0" smtClean="0">
                          <a:solidFill>
                            <a:schemeClr val="bg1"/>
                          </a:solidFill>
                        </a:rPr>
                        <a:t>Deal 3</a:t>
                      </a:r>
                      <a:endParaRPr lang="en-GB" sz="20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r>
              <a:tr h="1442581">
                <a:tc>
                  <a:txBody>
                    <a:bodyPr/>
                    <a:lstStyle/>
                    <a:p>
                      <a:pPr marL="180975" indent="-180975">
                        <a:buFont typeface="Arial" panose="020B0604020202020204" pitchFamily="34" charset="0"/>
                        <a:buChar char="•"/>
                      </a:pPr>
                      <a:r>
                        <a:rPr lang="en-ZA" sz="1800" b="0" i="0" u="none" strike="noStrike" kern="1200" baseline="0" dirty="0" smtClean="0">
                          <a:solidFill>
                            <a:schemeClr val="dk1"/>
                          </a:solidFill>
                          <a:latin typeface="+mn-lt"/>
                          <a:ea typeface="+mn-ea"/>
                          <a:cs typeface="+mn-cs"/>
                        </a:rPr>
                        <a:t>You pay R109 PM for 24 months </a:t>
                      </a:r>
                    </a:p>
                    <a:p>
                      <a:pPr marL="180975" indent="-180975">
                        <a:buFont typeface="Arial" panose="020B0604020202020204" pitchFamily="34" charset="0"/>
                        <a:buChar char="•"/>
                      </a:pPr>
                      <a:r>
                        <a:rPr lang="en-ZA" sz="1800" b="0" i="0" u="none" strike="noStrike" kern="1200" baseline="0" dirty="0" smtClean="0">
                          <a:solidFill>
                            <a:schemeClr val="dk1"/>
                          </a:solidFill>
                          <a:latin typeface="+mn-lt"/>
                          <a:ea typeface="+mn-ea"/>
                          <a:cs typeface="+mn-cs"/>
                        </a:rPr>
                        <a:t>You get R150 airtime per month</a:t>
                      </a:r>
                    </a:p>
                    <a:p>
                      <a:pPr marL="180975" indent="-180975">
                        <a:buFont typeface="Arial" panose="020B0604020202020204" pitchFamily="34" charset="0"/>
                        <a:buChar char="•"/>
                      </a:pPr>
                      <a:r>
                        <a:rPr lang="en-ZA" sz="1800" b="0" i="0" u="none" strike="noStrike" kern="1200" baseline="0" dirty="0" smtClean="0">
                          <a:solidFill>
                            <a:schemeClr val="dk1"/>
                          </a:solidFill>
                          <a:latin typeface="+mn-lt"/>
                          <a:ea typeface="+mn-ea"/>
                          <a:cs typeface="+mn-cs"/>
                        </a:rPr>
                        <a:t>You pay 40c per Mb of data, 50c per SMS and 80c per voice minute </a:t>
                      </a:r>
                      <a:endParaRPr lang="en-GB" sz="1200" b="0" dirty="0">
                        <a:solidFill>
                          <a:schemeClr val="tx1"/>
                        </a:solidFill>
                      </a:endParaRP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180975" indent="-180975">
                        <a:buFont typeface="Arial" panose="020B0604020202020204" pitchFamily="34" charset="0"/>
                        <a:buChar char="•"/>
                      </a:pPr>
                      <a:r>
                        <a:rPr lang="en-ZA" sz="1800" b="0" i="0" u="none" strike="noStrike" kern="1200" baseline="0" dirty="0" smtClean="0">
                          <a:solidFill>
                            <a:schemeClr val="dk1"/>
                          </a:solidFill>
                          <a:latin typeface="+mn-lt"/>
                          <a:ea typeface="+mn-ea"/>
                          <a:cs typeface="+mn-cs"/>
                        </a:rPr>
                        <a:t>You pay R150 month-to-month and get R200 airtime </a:t>
                      </a:r>
                    </a:p>
                    <a:p>
                      <a:pPr marL="180975" indent="-180975">
                        <a:buFont typeface="Arial" panose="020B0604020202020204" pitchFamily="34" charset="0"/>
                        <a:buChar char="•"/>
                      </a:pPr>
                      <a:r>
                        <a:rPr lang="en-ZA" sz="1800" b="0" i="0" u="none" strike="noStrike" kern="1200" baseline="0" dirty="0" smtClean="0">
                          <a:solidFill>
                            <a:schemeClr val="dk1"/>
                          </a:solidFill>
                          <a:latin typeface="+mn-lt"/>
                          <a:ea typeface="+mn-ea"/>
                          <a:cs typeface="+mn-cs"/>
                        </a:rPr>
                        <a:t>You pay R0,79 per voice minute, R0,50 per SMS and R0,99 per Mb of data </a:t>
                      </a:r>
                    </a:p>
                    <a:p>
                      <a:pPr marL="180975" indent="-180975">
                        <a:buFont typeface="Arial" panose="020B0604020202020204" pitchFamily="34" charset="0"/>
                        <a:buChar char="•"/>
                      </a:pPr>
                      <a:endParaRPr lang="en-GB" sz="1200" b="0" dirty="0">
                        <a:solidFill>
                          <a:schemeClr val="tx1"/>
                        </a:solidFill>
                      </a:endParaRP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180975" indent="-180975">
                        <a:buFont typeface="Arial" panose="020B0604020202020204" pitchFamily="34" charset="0"/>
                        <a:buChar char="•"/>
                      </a:pPr>
                      <a:r>
                        <a:rPr lang="en-ZA" sz="1800" b="0" i="0" u="none" strike="noStrike" kern="1200" baseline="0" dirty="0" smtClean="0">
                          <a:solidFill>
                            <a:schemeClr val="dk1"/>
                          </a:solidFill>
                          <a:latin typeface="+mn-lt"/>
                          <a:ea typeface="+mn-ea"/>
                          <a:cs typeface="+mn-cs"/>
                        </a:rPr>
                        <a:t>You pay R149 month-to-month</a:t>
                      </a:r>
                    </a:p>
                    <a:p>
                      <a:pPr marL="180975" indent="-180975">
                        <a:buFont typeface="Arial" panose="020B0604020202020204" pitchFamily="34" charset="0"/>
                        <a:buChar char="•"/>
                      </a:pPr>
                      <a:r>
                        <a:rPr lang="en-ZA" sz="1800" b="0" i="0" u="none" strike="noStrike" kern="1200" baseline="0" dirty="0" smtClean="0">
                          <a:solidFill>
                            <a:schemeClr val="dk1"/>
                          </a:solidFill>
                          <a:latin typeface="+mn-lt"/>
                          <a:ea typeface="+mn-ea"/>
                          <a:cs typeface="+mn-cs"/>
                        </a:rPr>
                        <a:t>You get 150 voice minutes, 300 Mb data and for every 5 SMSs you send, you get 50 SMSs </a:t>
                      </a:r>
                      <a:endParaRPr lang="en-GB" sz="1200" b="0" dirty="0">
                        <a:solidFill>
                          <a:schemeClr val="tx1"/>
                        </a:solidFill>
                      </a:endParaRP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12.5 page 224</a:t>
            </a:r>
            <a:r>
              <a:rPr lang="en-ZA" sz="3200" dirty="0"/>
              <a:t> continued ...</a:t>
            </a:r>
          </a:p>
        </p:txBody>
      </p:sp>
      <p:sp>
        <p:nvSpPr>
          <p:cNvPr id="8" name="Rectangle 7"/>
          <p:cNvSpPr/>
          <p:nvPr/>
        </p:nvSpPr>
        <p:spPr>
          <a:xfrm>
            <a:off x="863600" y="1569946"/>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12.2</a:t>
            </a:r>
            <a:endParaRPr lang="en-ZA" dirty="0"/>
          </a:p>
        </p:txBody>
      </p:sp>
      <p:sp>
        <p:nvSpPr>
          <p:cNvPr id="13" name="Content Placeholder 2"/>
          <p:cNvSpPr txBox="1"/>
          <p:nvPr/>
        </p:nvSpPr>
        <p:spPr>
          <a:xfrm>
            <a:off x="1471449" y="1840785"/>
            <a:ext cx="6327328" cy="3977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lphaLcParenR"/>
            </a:pPr>
            <a:r>
              <a:rPr lang="en-ZA" sz="2000" dirty="0" smtClean="0"/>
              <a:t>In </a:t>
            </a:r>
            <a:r>
              <a:rPr lang="en-ZA" sz="2000" dirty="0"/>
              <a:t>an average month Jenny uses 170 Mb of data and speaks on the phone for 90 voice minutes. Will she have enough airtime if she chooses Deal 1? Show your calculations. </a:t>
            </a:r>
            <a:endParaRPr lang="en-ZA" sz="2000" dirty="0" smtClean="0"/>
          </a:p>
          <a:p>
            <a:pPr marL="457200" indent="-457200">
              <a:buFont typeface="+mj-lt"/>
              <a:buAutoNum type="alphaLcParenR"/>
            </a:pPr>
            <a:r>
              <a:rPr lang="en-ZA" sz="2000" dirty="0" smtClean="0"/>
              <a:t>How </a:t>
            </a:r>
            <a:r>
              <a:rPr lang="en-ZA" sz="2000" dirty="0"/>
              <a:t>does Deal 2 compare with Deal 1? Give reasons for your answer, but do not do any calculations. </a:t>
            </a:r>
            <a:endParaRPr lang="en-ZA" sz="2000" dirty="0" smtClean="0"/>
          </a:p>
          <a:p>
            <a:pPr marL="457200" indent="-457200">
              <a:buFont typeface="+mj-lt"/>
              <a:buAutoNum type="alphaLcParenR"/>
            </a:pPr>
            <a:r>
              <a:rPr lang="en-ZA" sz="2000" dirty="0" smtClean="0"/>
              <a:t>Would </a:t>
            </a:r>
            <a:r>
              <a:rPr lang="en-ZA" sz="2000" dirty="0"/>
              <a:t>Deal 3 be a good option for Jenny? Give a reason for your answer. </a:t>
            </a:r>
            <a:endParaRPr lang="en-ZA" sz="2000" dirty="0" smtClean="0"/>
          </a:p>
          <a:p>
            <a:pPr marL="457200" indent="-457200">
              <a:buFont typeface="+mj-lt"/>
              <a:buAutoNum type="alphaLcParenR"/>
            </a:pPr>
            <a:endParaRPr lang="en-ZA" sz="2000" dirty="0" smtClean="0"/>
          </a:p>
          <a:p>
            <a:pPr marL="914400" lvl="1" indent="-457200">
              <a:buFont typeface="+mj-lt"/>
              <a:buAutoNum type="romanLcPeriod"/>
            </a:pPr>
            <a:r>
              <a:rPr lang="en-ZA" sz="1800" dirty="0" smtClean="0"/>
              <a:t>What is the difference between a 24 month contract and a month-to-month contract?</a:t>
            </a:r>
          </a:p>
          <a:p>
            <a:pPr marL="914400" lvl="1" indent="-457200">
              <a:buFont typeface="+mj-lt"/>
              <a:buAutoNum type="romanLcPeriod"/>
            </a:pPr>
            <a:r>
              <a:rPr lang="en-ZA" sz="1800" dirty="0" smtClean="0"/>
              <a:t>What are the advantages and disadvantages of a 24 month contract?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12.5 page 224</a:t>
            </a:r>
            <a:r>
              <a:rPr lang="en-ZA" sz="3200" dirty="0"/>
              <a:t> continued ...</a:t>
            </a:r>
          </a:p>
        </p:txBody>
      </p:sp>
      <p:sp>
        <p:nvSpPr>
          <p:cNvPr id="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12.2</a:t>
            </a:r>
            <a:endParaRPr lang="en-ZA" dirty="0"/>
          </a:p>
        </p:txBody>
      </p:sp>
      <p:sp>
        <p:nvSpPr>
          <p:cNvPr id="8" name="Rectangle 7"/>
          <p:cNvSpPr/>
          <p:nvPr/>
        </p:nvSpPr>
        <p:spPr>
          <a:xfrm>
            <a:off x="863599" y="1581930"/>
            <a:ext cx="7198724" cy="456088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a:grpSpLocks noChangeAspect="1"/>
          </p:cNvGrpSpPr>
          <p:nvPr/>
        </p:nvGrpSpPr>
        <p:grpSpPr>
          <a:xfrm>
            <a:off x="348042" y="1769342"/>
            <a:ext cx="1031115" cy="957600"/>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13" name="TextBox 12"/>
          <p:cNvSpPr txBox="1"/>
          <p:nvPr/>
        </p:nvSpPr>
        <p:spPr>
          <a:xfrm>
            <a:off x="1523054" y="1936832"/>
            <a:ext cx="6287446" cy="2584450"/>
          </a:xfrm>
          <a:prstGeom prst="rect">
            <a:avLst/>
          </a:prstGeom>
          <a:noFill/>
        </p:spPr>
        <p:txBody>
          <a:bodyPr wrap="square" rtlCol="0">
            <a:spAutoFit/>
          </a:bodyPr>
          <a:lstStyle/>
          <a:p>
            <a:pPr marL="342900" indent="-342900">
              <a:buAutoNum type="alphaLcParenR"/>
            </a:pPr>
            <a:r>
              <a:rPr lang="en-ZA" dirty="0" smtClean="0"/>
              <a:t>170 </a:t>
            </a:r>
            <a:r>
              <a:rPr lang="en-ZA" dirty="0"/>
              <a:t>Mb of data @ 40c per Mb = R68,00 </a:t>
            </a:r>
          </a:p>
          <a:p>
            <a:pPr lvl="1" indent="0">
              <a:buNone/>
            </a:pPr>
            <a:r>
              <a:rPr lang="en-ZA" dirty="0"/>
              <a:t>90 voice minutes @ 80c per voice minute = R72,00 </a:t>
            </a:r>
          </a:p>
          <a:p>
            <a:pPr lvl="1" indent="0">
              <a:buNone/>
            </a:pPr>
            <a:r>
              <a:rPr lang="en-ZA" dirty="0"/>
              <a:t>Total airtime used: R140  </a:t>
            </a:r>
          </a:p>
          <a:p>
            <a:pPr lvl="1" indent="0">
              <a:buNone/>
            </a:pPr>
            <a:r>
              <a:rPr lang="en-ZA" dirty="0"/>
              <a:t>She will have enough airtime. </a:t>
            </a:r>
          </a:p>
          <a:p>
            <a:pPr lvl="1" indent="0">
              <a:buNone/>
            </a:pPr>
            <a:r>
              <a:rPr lang="en-ZA" dirty="0"/>
              <a:t>She pays R109 and gets R150 worth of airtime. </a:t>
            </a:r>
            <a:endParaRPr lang="en-ZA" dirty="0" smtClean="0"/>
          </a:p>
          <a:p>
            <a:pPr marL="342900" indent="-342900">
              <a:buAutoNum type="alphaLcParenR"/>
            </a:pPr>
            <a:r>
              <a:rPr lang="en-ZA" dirty="0" smtClean="0"/>
              <a:t>Deal </a:t>
            </a:r>
            <a:r>
              <a:rPr lang="en-ZA" dirty="0"/>
              <a:t>2 is more expensive. The voice minutes and data cost more per unit. </a:t>
            </a:r>
            <a:endParaRPr lang="en-ZA" dirty="0" smtClean="0"/>
          </a:p>
          <a:p>
            <a:pPr marL="342900" indent="-342900">
              <a:buAutoNum type="alphaLcParenR"/>
            </a:pPr>
            <a:r>
              <a:rPr lang="en-ZA" dirty="0" smtClean="0"/>
              <a:t>Deal </a:t>
            </a:r>
            <a:r>
              <a:rPr lang="en-ZA" dirty="0"/>
              <a:t>3 is not a good option. It is more expensive than Deal 1 and Jenny does not use that much data or voice minutes. </a:t>
            </a:r>
            <a:endParaRPr lang="en-ZA" sz="2000" dirty="0" smtClean="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3545" y="1817550"/>
            <a:ext cx="3096186" cy="365845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500"/>
                                        <p:tgtEl>
                                          <p:spTgt spid="13">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xEl>
                                              <p:pRg st="1" end="1"/>
                                            </p:txEl>
                                          </p:spTgt>
                                        </p:tgtEl>
                                        <p:attrNameLst>
                                          <p:attrName>style.visibility</p:attrName>
                                        </p:attrNameLst>
                                      </p:cBhvr>
                                      <p:to>
                                        <p:strVal val="visible"/>
                                      </p:to>
                                    </p:set>
                                    <p:animEffect transition="in" filter="fade">
                                      <p:cBhvr>
                                        <p:cTn id="26" dur="500"/>
                                        <p:tgtEl>
                                          <p:spTgt spid="13">
                                            <p:txEl>
                                              <p:pRg st="1" end="1"/>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xEl>
                                              <p:pRg st="2" end="2"/>
                                            </p:txEl>
                                          </p:spTgt>
                                        </p:tgtEl>
                                        <p:attrNameLst>
                                          <p:attrName>style.visibility</p:attrName>
                                        </p:attrNameLst>
                                      </p:cBhvr>
                                      <p:to>
                                        <p:strVal val="visible"/>
                                      </p:to>
                                    </p:set>
                                    <p:animEffect transition="in" filter="fade">
                                      <p:cBhvr>
                                        <p:cTn id="29" dur="500"/>
                                        <p:tgtEl>
                                          <p:spTgt spid="13">
                                            <p:txEl>
                                              <p:pRg st="2" end="2"/>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xEl>
                                              <p:pRg st="3" end="3"/>
                                            </p:txEl>
                                          </p:spTgt>
                                        </p:tgtEl>
                                        <p:attrNameLst>
                                          <p:attrName>style.visibility</p:attrName>
                                        </p:attrNameLst>
                                      </p:cBhvr>
                                      <p:to>
                                        <p:strVal val="visible"/>
                                      </p:to>
                                    </p:set>
                                    <p:animEffect transition="in" filter="fade">
                                      <p:cBhvr>
                                        <p:cTn id="32" dur="500"/>
                                        <p:tgtEl>
                                          <p:spTgt spid="13">
                                            <p:txEl>
                                              <p:pRg st="3" end="3"/>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fade">
                                      <p:cBhvr>
                                        <p:cTn id="35" dur="500"/>
                                        <p:tgtEl>
                                          <p:spTgt spid="1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xEl>
                                              <p:pRg st="5" end="5"/>
                                            </p:txEl>
                                          </p:spTgt>
                                        </p:tgtEl>
                                        <p:attrNameLst>
                                          <p:attrName>style.visibility</p:attrName>
                                        </p:attrNameLst>
                                      </p:cBhvr>
                                      <p:to>
                                        <p:strVal val="visible"/>
                                      </p:to>
                                    </p:set>
                                    <p:animEffect transition="in" filter="fade">
                                      <p:cBhvr>
                                        <p:cTn id="40" dur="500"/>
                                        <p:tgtEl>
                                          <p:spTgt spid="1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xEl>
                                              <p:pRg st="6" end="6"/>
                                            </p:txEl>
                                          </p:spTgt>
                                        </p:tgtEl>
                                        <p:attrNameLst>
                                          <p:attrName>style.visibility</p:attrName>
                                        </p:attrNameLst>
                                      </p:cBhvr>
                                      <p:to>
                                        <p:strVal val="visible"/>
                                      </p:to>
                                    </p:set>
                                    <p:animEffect transition="in" filter="fade">
                                      <p:cBhvr>
                                        <p:cTn id="45"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12.5 page 224</a:t>
            </a:r>
            <a:r>
              <a:rPr lang="en-ZA" sz="3200" dirty="0"/>
              <a:t> continued ...</a:t>
            </a:r>
          </a:p>
        </p:txBody>
      </p:sp>
      <p:sp>
        <p:nvSpPr>
          <p:cNvPr id="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12.2</a:t>
            </a:r>
            <a:endParaRPr lang="en-ZA" dirty="0"/>
          </a:p>
        </p:txBody>
      </p:sp>
      <p:sp>
        <p:nvSpPr>
          <p:cNvPr id="8" name="Rectangle 7"/>
          <p:cNvSpPr/>
          <p:nvPr/>
        </p:nvSpPr>
        <p:spPr>
          <a:xfrm>
            <a:off x="863599" y="1581930"/>
            <a:ext cx="7198724" cy="456088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a:grpSpLocks noChangeAspect="1"/>
          </p:cNvGrpSpPr>
          <p:nvPr/>
        </p:nvGrpSpPr>
        <p:grpSpPr>
          <a:xfrm>
            <a:off x="348042" y="1769342"/>
            <a:ext cx="1031115" cy="957600"/>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13" name="TextBox 12"/>
          <p:cNvSpPr txBox="1"/>
          <p:nvPr/>
        </p:nvSpPr>
        <p:spPr>
          <a:xfrm>
            <a:off x="1523054" y="1936832"/>
            <a:ext cx="6287446" cy="3446145"/>
          </a:xfrm>
          <a:prstGeom prst="rect">
            <a:avLst/>
          </a:prstGeom>
          <a:noFill/>
        </p:spPr>
        <p:txBody>
          <a:bodyPr wrap="square" rtlCol="0">
            <a:spAutoFit/>
          </a:bodyPr>
          <a:lstStyle/>
          <a:p>
            <a:pPr marL="342900" indent="-342900">
              <a:buFont typeface="+mj-lt"/>
              <a:buAutoNum type="alphaLcParenR" startAt="4"/>
            </a:pPr>
            <a:r>
              <a:rPr lang="en-ZA" dirty="0" smtClean="0"/>
              <a:t> </a:t>
            </a:r>
          </a:p>
          <a:p>
            <a:pPr marL="716280" lvl="1" indent="-354330">
              <a:buFont typeface="+mj-lt"/>
              <a:buAutoNum type="romanLcPeriod"/>
            </a:pPr>
            <a:r>
              <a:rPr lang="en-ZA" sz="2000" dirty="0" smtClean="0"/>
              <a:t>When </a:t>
            </a:r>
            <a:r>
              <a:rPr lang="en-ZA" sz="2000" dirty="0"/>
              <a:t>you sign up for a 24 month contract, you pay the contract amount every month for 24 months.  </a:t>
            </a:r>
          </a:p>
          <a:p>
            <a:pPr marL="819150" lvl="2" indent="0">
              <a:buFont typeface="+mj-lt"/>
              <a:buNone/>
            </a:pPr>
            <a:r>
              <a:rPr lang="en-ZA" sz="2000" dirty="0"/>
              <a:t>A month-to-month contract is valid only for one month. You can buy a new contract every month. </a:t>
            </a:r>
          </a:p>
          <a:p>
            <a:pPr marL="716280" lvl="1" indent="-354330">
              <a:buFont typeface="+mj-lt"/>
              <a:buAutoNum type="romanLcPeriod"/>
            </a:pPr>
            <a:r>
              <a:rPr lang="en-ZA" sz="2000" dirty="0" smtClean="0"/>
              <a:t>The </a:t>
            </a:r>
            <a:r>
              <a:rPr lang="en-ZA" sz="2000" dirty="0"/>
              <a:t>advantage of a 24 month contract is that if you have a good deal, the prices stay the same for the next 24 months. </a:t>
            </a:r>
          </a:p>
          <a:p>
            <a:pPr marL="819150" lvl="2" indent="0">
              <a:buFont typeface="+mj-lt"/>
              <a:buNone/>
            </a:pPr>
            <a:r>
              <a:rPr lang="en-ZA" sz="2000" dirty="0"/>
              <a:t>The disadvantage is that if better deals come along, or your needs change, you cannot change your contract. </a:t>
            </a:r>
            <a:endParaRPr lang="en-ZA"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fade">
                                      <p:cBhvr>
                                        <p:cTn id="10" dur="500"/>
                                        <p:tgtEl>
                                          <p:spTgt spid="1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fade">
                                      <p:cBhvr>
                                        <p:cTn id="13" dur="500"/>
                                        <p:tgtEl>
                                          <p:spTgt spid="1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fade">
                                      <p:cBhvr>
                                        <p:cTn id="18" dur="500"/>
                                        <p:tgtEl>
                                          <p:spTgt spid="1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Effect transition="in" filter="fade">
                                      <p:cBhvr>
                                        <p:cTn id="21"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Understanding and using </a:t>
            </a:r>
            <a:r>
              <a:rPr lang="en-ZA" dirty="0" smtClean="0"/>
              <a:t>tariff systems</a:t>
            </a:r>
            <a:endParaRPr lang="en-GB" dirty="0"/>
          </a:p>
        </p:txBody>
      </p:sp>
      <p:sp>
        <p:nvSpPr>
          <p:cNvPr id="3" name="Text Placeholder 2"/>
          <p:cNvSpPr>
            <a:spLocks noGrp="1"/>
          </p:cNvSpPr>
          <p:nvPr>
            <p:ph type="body" idx="1"/>
          </p:nvPr>
        </p:nvSpPr>
        <p:spPr/>
        <p:txBody>
          <a:bodyPr/>
          <a:lstStyle/>
          <a:p>
            <a:r>
              <a:rPr lang="en-ZA" sz="3200" dirty="0"/>
              <a:t>Module </a:t>
            </a:r>
            <a:r>
              <a:rPr lang="en-ZA" sz="3200" dirty="0" smtClean="0"/>
              <a:t>12</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smtClean="0"/>
              <a:t>Unit 12.2 </a:t>
            </a:r>
            <a:endParaRPr lang="en-ZA" dirty="0"/>
          </a:p>
        </p:txBody>
      </p:sp>
      <p:sp>
        <p:nvSpPr>
          <p:cNvPr id="3" name="Content Placeholder 2"/>
          <p:cNvSpPr>
            <a:spLocks noGrp="1"/>
          </p:cNvSpPr>
          <p:nvPr>
            <p:ph sz="quarter" idx="10"/>
          </p:nvPr>
        </p:nvSpPr>
        <p:spPr/>
        <p:txBody>
          <a:bodyPr/>
          <a:lstStyle/>
          <a:p>
            <a:r>
              <a:rPr lang="en-ZA" dirty="0" smtClean="0"/>
              <a:t>Exercise 12.2</a:t>
            </a:r>
            <a:endParaRPr lang="en-ZA" dirty="0"/>
          </a:p>
        </p:txBody>
      </p:sp>
      <p:sp>
        <p:nvSpPr>
          <p:cNvPr id="4" name="Text Placeholder 3"/>
          <p:cNvSpPr>
            <a:spLocks noGrp="1"/>
          </p:cNvSpPr>
          <p:nvPr>
            <p:ph type="body" idx="11"/>
          </p:nvPr>
        </p:nvSpPr>
        <p:spPr/>
        <p:txBody>
          <a:bodyPr>
            <a:normAutofit/>
          </a:bodyPr>
          <a:lstStyle/>
          <a:p>
            <a:r>
              <a:rPr lang="en-US" altLang="en-US" dirty="0" smtClean="0"/>
              <a:t>Complete </a:t>
            </a:r>
            <a:r>
              <a:rPr lang="en-US" altLang="en-US" b="1" dirty="0" smtClean="0"/>
              <a:t>Exercise 12.2  </a:t>
            </a:r>
            <a:r>
              <a:rPr lang="en-US" altLang="en-US" dirty="0" smtClean="0"/>
              <a:t>on </a:t>
            </a:r>
            <a:r>
              <a:rPr lang="en-US" altLang="en-US" b="1" dirty="0" smtClean="0"/>
              <a:t>page 2</a:t>
            </a:r>
            <a:r>
              <a:rPr lang="en-ZA" altLang="en-US" b="1" dirty="0" smtClean="0"/>
              <a:t>26</a:t>
            </a:r>
            <a:r>
              <a:rPr lang="en-US" altLang="en-US" b="1" dirty="0" smtClean="0"/>
              <a:t> </a:t>
            </a:r>
            <a:r>
              <a:rPr lang="en-US" altLang="en-US" dirty="0" smtClean="0"/>
              <a:t>of </a:t>
            </a:r>
            <a:r>
              <a:rPr lang="en-US" altLang="en-US" dirty="0"/>
              <a:t>your </a:t>
            </a:r>
            <a:r>
              <a:rPr lang="en-US" altLang="en-US" dirty="0" smtClean="0"/>
              <a:t>Student’s </a:t>
            </a:r>
            <a:r>
              <a:rPr lang="en-US" altLang="en-US" dirty="0"/>
              <a:t>Book</a:t>
            </a:r>
            <a:endParaRPr lang="en-GB" altLang="en-US" dirty="0"/>
          </a:p>
          <a:p>
            <a:endParaRPr lang="en-GB"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Calculations with transport </a:t>
            </a:r>
            <a:r>
              <a:rPr lang="en-ZA" sz="4400" dirty="0" smtClean="0"/>
              <a:t>tariffs</a:t>
            </a:r>
            <a:endParaRPr lang="en-ZA" sz="4400" dirty="0"/>
          </a:p>
        </p:txBody>
      </p:sp>
      <p:sp>
        <p:nvSpPr>
          <p:cNvPr id="3" name="Content Placeholder 2"/>
          <p:cNvSpPr>
            <a:spLocks noGrp="1"/>
          </p:cNvSpPr>
          <p:nvPr>
            <p:ph idx="1"/>
          </p:nvPr>
        </p:nvSpPr>
        <p:spPr/>
        <p:txBody>
          <a:bodyPr/>
          <a:lstStyle/>
          <a:p>
            <a:r>
              <a:rPr lang="en-ZA" dirty="0"/>
              <a:t>We all use transport on a regular basis and need to know how to work out what different types of transport will cost.</a:t>
            </a:r>
          </a:p>
          <a:p>
            <a:r>
              <a:rPr lang="en-ZA" dirty="0"/>
              <a:t>Some tariff systems are confusing, so reading tables carefully and accurately is an important skill to develop. </a:t>
            </a:r>
          </a:p>
          <a:p>
            <a:endParaRPr lang="en-ZA" dirty="0"/>
          </a:p>
        </p:txBody>
      </p:sp>
      <p:sp>
        <p:nvSpPr>
          <p:cNvPr id="4" name="Text Placeholder 3"/>
          <p:cNvSpPr>
            <a:spLocks noGrp="1"/>
          </p:cNvSpPr>
          <p:nvPr>
            <p:ph type="body" sz="quarter" idx="10"/>
          </p:nvPr>
        </p:nvSpPr>
        <p:spPr/>
        <p:txBody>
          <a:bodyPr/>
          <a:lstStyle/>
          <a:p>
            <a:r>
              <a:rPr lang="en-ZA" dirty="0" smtClean="0"/>
              <a:t>Unit 12.3</a:t>
            </a:r>
            <a:endParaRPr lang="en-Z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12.7 page 228</a:t>
            </a:r>
            <a:endParaRPr lang="en-ZA" sz="4400" dirty="0"/>
          </a:p>
        </p:txBody>
      </p:sp>
      <p:sp>
        <p:nvSpPr>
          <p:cNvPr id="8" name="Rectangle 7"/>
          <p:cNvSpPr/>
          <p:nvPr/>
        </p:nvSpPr>
        <p:spPr>
          <a:xfrm>
            <a:off x="863600" y="1569946"/>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p:txBody>
          <a:bodyPr/>
          <a:lstStyle/>
          <a:p>
            <a:r>
              <a:rPr lang="en-ZA" dirty="0"/>
              <a:t>Unit </a:t>
            </a:r>
            <a:r>
              <a:rPr lang="en-ZA" dirty="0" smtClean="0"/>
              <a:t>12.3</a:t>
            </a:r>
            <a:endParaRPr lang="en-ZA" dirty="0"/>
          </a:p>
        </p:txBody>
      </p:sp>
      <p:sp>
        <p:nvSpPr>
          <p:cNvPr id="13" name="Content Placeholder 2"/>
          <p:cNvSpPr txBox="1"/>
          <p:nvPr/>
        </p:nvSpPr>
        <p:spPr>
          <a:xfrm>
            <a:off x="1471449" y="1910692"/>
            <a:ext cx="6327328" cy="3977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ZA" sz="1800" dirty="0" err="1"/>
              <a:t>Pumeza</a:t>
            </a:r>
            <a:r>
              <a:rPr lang="en-ZA" sz="1800" dirty="0"/>
              <a:t> lives in Queenstown in the </a:t>
            </a:r>
          </a:p>
          <a:p>
            <a:pPr marL="0" indent="0" algn="just">
              <a:buNone/>
            </a:pPr>
            <a:r>
              <a:rPr lang="en-ZA" sz="1800" dirty="0"/>
              <a:t>Eastern Cape. She has to travel to </a:t>
            </a:r>
          </a:p>
          <a:p>
            <a:pPr marL="0" indent="0" algn="just">
              <a:buNone/>
            </a:pPr>
            <a:r>
              <a:rPr lang="en-ZA" sz="1800" dirty="0"/>
              <a:t>Pretoria for a job interview. </a:t>
            </a:r>
          </a:p>
          <a:p>
            <a:pPr marL="0" indent="0" algn="just">
              <a:buNone/>
            </a:pPr>
            <a:r>
              <a:rPr lang="en-ZA" sz="1800" dirty="0"/>
              <a:t>The interview is at 10:30 on 26 July. </a:t>
            </a:r>
          </a:p>
          <a:p>
            <a:pPr marL="0" indent="0" algn="just">
              <a:buNone/>
            </a:pPr>
            <a:r>
              <a:rPr lang="en-ZA" sz="1800" dirty="0"/>
              <a:t>She will stay with family in Pretoria and return to Queenstown on 28 July. </a:t>
            </a:r>
          </a:p>
          <a:p>
            <a:pPr marL="0" indent="0" algn="just">
              <a:buNone/>
            </a:pPr>
            <a:endParaRPr lang="en-ZA" sz="1800" dirty="0"/>
          </a:p>
          <a:p>
            <a:pPr marL="0" indent="0" algn="just">
              <a:buNone/>
            </a:pPr>
            <a:r>
              <a:rPr lang="en-ZA" sz="1800" dirty="0"/>
              <a:t>She considers her transport options. Should she go by plane, train or bus? </a:t>
            </a:r>
            <a:r>
              <a:rPr lang="en-ZA" sz="1800" dirty="0" err="1"/>
              <a:t>Pumeza</a:t>
            </a:r>
            <a:r>
              <a:rPr lang="en-ZA" sz="1800" dirty="0"/>
              <a:t> cannot afford the plane fare. She compares the fares of two bus services. </a:t>
            </a:r>
            <a:endParaRPr lang="en-ZA" altLang="en-US" sz="1800" dirty="0">
              <a:sym typeface="+mn-ea"/>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5890" y="1138228"/>
            <a:ext cx="2676705" cy="220918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12.7 page 228 </a:t>
            </a:r>
            <a:r>
              <a:rPr lang="en-ZA" sz="3200" dirty="0"/>
              <a:t>continued ...</a:t>
            </a:r>
          </a:p>
        </p:txBody>
      </p:sp>
      <p:sp>
        <p:nvSpPr>
          <p:cNvPr id="8" name="Rectangle 7"/>
          <p:cNvSpPr/>
          <p:nvPr/>
        </p:nvSpPr>
        <p:spPr>
          <a:xfrm>
            <a:off x="863600" y="1569946"/>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w="57150">
                <a:solidFill>
                  <a:srgbClr val="B4DB6F"/>
                </a:solidFill>
              </a:ln>
              <a:solidFill>
                <a:srgbClr val="008D91"/>
              </a:solidFill>
            </a:endParaRPr>
          </a:p>
        </p:txBody>
      </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12.3</a:t>
            </a:r>
            <a:endParaRPr lang="en-ZA" dirty="0"/>
          </a:p>
        </p:txBody>
      </p:sp>
      <p:sp>
        <p:nvSpPr>
          <p:cNvPr id="13" name="Content Placeholder 2"/>
          <p:cNvSpPr txBox="1"/>
          <p:nvPr/>
        </p:nvSpPr>
        <p:spPr>
          <a:xfrm>
            <a:off x="1471449" y="1840785"/>
            <a:ext cx="6327328" cy="3977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ZA" altLang="en-US" sz="1600" b="1" dirty="0">
              <a:sym typeface="+mn-ea"/>
            </a:endParaRPr>
          </a:p>
        </p:txBody>
      </p:sp>
      <p:graphicFrame>
        <p:nvGraphicFramePr>
          <p:cNvPr id="9" name="Table 8"/>
          <p:cNvGraphicFramePr>
            <a:graphicFrameLocks noGrp="1"/>
          </p:cNvGraphicFramePr>
          <p:nvPr/>
        </p:nvGraphicFramePr>
        <p:xfrm>
          <a:off x="1470660" y="2347595"/>
          <a:ext cx="6465570" cy="1222625"/>
        </p:xfrm>
        <a:graphic>
          <a:graphicData uri="http://schemas.openxmlformats.org/drawingml/2006/table">
            <a:tbl>
              <a:tblPr firstRow="1" bandRow="1">
                <a:tableStyleId>{5C22544A-7EE6-4342-B048-85BDC9FD1C3A}</a:tableStyleId>
              </a:tblPr>
              <a:tblGrid>
                <a:gridCol w="3232785"/>
                <a:gridCol w="3232785"/>
              </a:tblGrid>
              <a:tr h="287243">
                <a:tc gridSpan="2">
                  <a:txBody>
                    <a:bodyPr/>
                    <a:lstStyle/>
                    <a:p>
                      <a:r>
                        <a:rPr lang="en-ZA" sz="2000" b="1" i="0" u="none" strike="noStrike" kern="1200" baseline="0" dirty="0" smtClean="0">
                          <a:solidFill>
                            <a:schemeClr val="tx1"/>
                          </a:solidFill>
                          <a:latin typeface="+mn-lt"/>
                          <a:ea typeface="+mn-ea"/>
                          <a:cs typeface="+mn-cs"/>
                        </a:rPr>
                        <a:t>Route: Queenstown Station-</a:t>
                      </a:r>
                      <a:r>
                        <a:rPr lang="en-ZA" sz="2000" b="1" i="0" u="none" strike="noStrike" kern="1200" baseline="0" dirty="0" err="1" smtClean="0">
                          <a:solidFill>
                            <a:schemeClr val="tx1"/>
                          </a:solidFill>
                          <a:latin typeface="+mn-lt"/>
                          <a:ea typeface="+mn-ea"/>
                          <a:cs typeface="+mn-cs"/>
                        </a:rPr>
                        <a:t>Jhb</a:t>
                      </a:r>
                      <a:r>
                        <a:rPr lang="en-ZA" sz="2000" b="1" i="0" u="none" strike="noStrike" kern="1200" baseline="0" dirty="0" smtClean="0">
                          <a:solidFill>
                            <a:schemeClr val="tx1"/>
                          </a:solidFill>
                          <a:latin typeface="+mn-lt"/>
                          <a:ea typeface="+mn-ea"/>
                          <a:cs typeface="+mn-cs"/>
                        </a:rPr>
                        <a:t>/</a:t>
                      </a:r>
                      <a:r>
                        <a:rPr lang="en-ZA" sz="2000" b="1" i="0" u="none" strike="noStrike" kern="1200" baseline="0" dirty="0" err="1" smtClean="0">
                          <a:solidFill>
                            <a:schemeClr val="tx1"/>
                          </a:solidFill>
                          <a:latin typeface="+mn-lt"/>
                          <a:ea typeface="+mn-ea"/>
                          <a:cs typeface="+mn-cs"/>
                        </a:rPr>
                        <a:t>Pta</a:t>
                      </a:r>
                      <a:r>
                        <a:rPr lang="en-ZA" sz="2000" b="1" i="0" u="none" strike="noStrike" kern="1200" baseline="0" dirty="0" smtClean="0">
                          <a:solidFill>
                            <a:schemeClr val="tx1"/>
                          </a:solidFill>
                          <a:latin typeface="+mn-lt"/>
                          <a:ea typeface="+mn-ea"/>
                          <a:cs typeface="+mn-cs"/>
                        </a:rPr>
                        <a:t>    Seats: Price: R495,00 </a:t>
                      </a: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r>
              <a:tr h="377190">
                <a:tc>
                  <a:txBody>
                    <a:bodyPr/>
                    <a:lstStyle/>
                    <a:p>
                      <a:pPr marL="0" indent="0">
                        <a:buFont typeface="Arial" panose="020B0604020202020204" pitchFamily="34" charset="0"/>
                        <a:buNone/>
                      </a:pPr>
                      <a:r>
                        <a:rPr lang="en-ZA" sz="2000" b="0" i="0" u="none" strike="noStrike" kern="1200" baseline="0" dirty="0" smtClean="0">
                          <a:solidFill>
                            <a:schemeClr val="dk1"/>
                          </a:solidFill>
                          <a:latin typeface="+mn-lt"/>
                          <a:ea typeface="+mn-ea"/>
                          <a:cs typeface="+mn-cs"/>
                        </a:rPr>
                        <a:t>Depart: Queenstown</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2000" b="0" i="0" u="none" strike="noStrike" kern="1200" baseline="0" dirty="0" smtClean="0">
                          <a:solidFill>
                            <a:schemeClr val="dk1"/>
                          </a:solidFill>
                          <a:latin typeface="+mn-lt"/>
                          <a:ea typeface="+mn-ea"/>
                          <a:cs typeface="+mn-cs"/>
                        </a:rPr>
                        <a:t>Arrive: Pretoria</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396635">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ZA" sz="2000" b="0" i="0" u="none" strike="noStrike" kern="1200" baseline="0" dirty="0" smtClean="0">
                          <a:solidFill>
                            <a:schemeClr val="dk1"/>
                          </a:solidFill>
                          <a:latin typeface="+mn-lt"/>
                          <a:ea typeface="+mn-ea"/>
                          <a:cs typeface="+mn-cs"/>
                        </a:rPr>
                        <a:t>Tue, 24 Jul 2018 20:00</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ZA" sz="2000" b="0" i="0" u="none" strike="noStrike" kern="1200" baseline="0" dirty="0" smtClean="0">
                          <a:solidFill>
                            <a:schemeClr val="dk1"/>
                          </a:solidFill>
                          <a:latin typeface="+mn-lt"/>
                          <a:ea typeface="+mn-ea"/>
                          <a:cs typeface="+mn-cs"/>
                        </a:rPr>
                        <a:t>Wed, 25 Jul 2018 06:30 </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bl>
          </a:graphicData>
        </a:graphic>
      </p:graphicFrame>
      <p:graphicFrame>
        <p:nvGraphicFramePr>
          <p:cNvPr id="16" name="Table 15"/>
          <p:cNvGraphicFramePr>
            <a:graphicFrameLocks noGrp="1"/>
          </p:cNvGraphicFramePr>
          <p:nvPr/>
        </p:nvGraphicFramePr>
        <p:xfrm>
          <a:off x="1470660" y="3645535"/>
          <a:ext cx="6465570" cy="1222235"/>
        </p:xfrm>
        <a:graphic>
          <a:graphicData uri="http://schemas.openxmlformats.org/drawingml/2006/table">
            <a:tbl>
              <a:tblPr firstRow="1" bandRow="1">
                <a:tableStyleId>{5C22544A-7EE6-4342-B048-85BDC9FD1C3A}</a:tableStyleId>
              </a:tblPr>
              <a:tblGrid>
                <a:gridCol w="3232785"/>
                <a:gridCol w="3232785"/>
              </a:tblGrid>
              <a:tr h="287243">
                <a:tc gridSpan="2">
                  <a:txBody>
                    <a:bodyPr/>
                    <a:lstStyle/>
                    <a:p>
                      <a:r>
                        <a:rPr lang="en-ZA" sz="2000" b="1" i="0" u="none" strike="noStrike" kern="1200" baseline="0" dirty="0" smtClean="0">
                          <a:solidFill>
                            <a:schemeClr val="tx1"/>
                          </a:solidFill>
                          <a:latin typeface="+mn-lt"/>
                          <a:ea typeface="+mn-ea"/>
                          <a:cs typeface="+mn-cs"/>
                        </a:rPr>
                        <a:t>Route: </a:t>
                      </a:r>
                      <a:r>
                        <a:rPr lang="en-ZA" sz="2000" b="1" i="0" u="none" strike="noStrike" kern="1200" baseline="0" dirty="0" err="1" smtClean="0">
                          <a:solidFill>
                            <a:schemeClr val="tx1"/>
                          </a:solidFill>
                          <a:latin typeface="+mn-lt"/>
                          <a:ea typeface="+mn-ea"/>
                          <a:cs typeface="+mn-cs"/>
                        </a:rPr>
                        <a:t>Pta</a:t>
                      </a:r>
                      <a:r>
                        <a:rPr lang="en-ZA" sz="2000" b="1" i="0" u="none" strike="noStrike" kern="1200" baseline="0" dirty="0" smtClean="0">
                          <a:solidFill>
                            <a:schemeClr val="tx1"/>
                          </a:solidFill>
                          <a:latin typeface="+mn-lt"/>
                          <a:ea typeface="+mn-ea"/>
                          <a:cs typeface="+mn-cs"/>
                        </a:rPr>
                        <a:t>/</a:t>
                      </a:r>
                      <a:r>
                        <a:rPr lang="en-ZA" sz="2000" b="1" i="0" u="none" strike="noStrike" kern="1200" baseline="0" dirty="0" err="1" smtClean="0">
                          <a:solidFill>
                            <a:schemeClr val="tx1"/>
                          </a:solidFill>
                          <a:latin typeface="+mn-lt"/>
                          <a:ea typeface="+mn-ea"/>
                          <a:cs typeface="+mn-cs"/>
                        </a:rPr>
                        <a:t>Jhb</a:t>
                      </a:r>
                      <a:r>
                        <a:rPr lang="en-ZA" sz="2000" b="1" i="0" u="none" strike="noStrike" kern="1200" baseline="0" dirty="0" smtClean="0">
                          <a:solidFill>
                            <a:schemeClr val="tx1"/>
                          </a:solidFill>
                          <a:latin typeface="+mn-lt"/>
                          <a:ea typeface="+mn-ea"/>
                          <a:cs typeface="+mn-cs"/>
                        </a:rPr>
                        <a:t>-Queenstown Station    Seats: Price: R495,00</a:t>
                      </a: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hMerge="1">
                  <a:txBody>
                    <a:bodyPr/>
                    <a:lstStyle/>
                    <a:p>
                      <a:endParaRPr lang="en-US"/>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r>
              <a:tr h="305960">
                <a:tc>
                  <a:txBody>
                    <a:bodyPr/>
                    <a:lstStyle/>
                    <a:p>
                      <a:pPr marL="0" indent="0">
                        <a:buFont typeface="Arial" panose="020B0604020202020204" pitchFamily="34" charset="0"/>
                        <a:buNone/>
                      </a:pPr>
                      <a:r>
                        <a:rPr lang="en-ZA" sz="2000" b="0" i="0" u="none" strike="noStrike" kern="1200" baseline="0" dirty="0" smtClean="0">
                          <a:solidFill>
                            <a:schemeClr val="dk1"/>
                          </a:solidFill>
                          <a:latin typeface="+mn-lt"/>
                          <a:ea typeface="+mn-ea"/>
                          <a:cs typeface="+mn-cs"/>
                        </a:rPr>
                        <a:t>Depart: Pretoria</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2000" b="0" i="0" u="none" strike="noStrike" kern="1200" baseline="0" dirty="0" smtClean="0">
                          <a:solidFill>
                            <a:schemeClr val="dk1"/>
                          </a:solidFill>
                          <a:latin typeface="+mn-lt"/>
                          <a:ea typeface="+mn-ea"/>
                          <a:cs typeface="+mn-cs"/>
                        </a:rPr>
                        <a:t>Arrive: Queenstown</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396635">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ZA" sz="2000" b="0" i="0" u="none" strike="noStrike" kern="1200" baseline="0" dirty="0" smtClean="0">
                          <a:solidFill>
                            <a:schemeClr val="dk1"/>
                          </a:solidFill>
                          <a:latin typeface="+mn-lt"/>
                          <a:ea typeface="+mn-ea"/>
                          <a:cs typeface="+mn-cs"/>
                        </a:rPr>
                        <a:t>Tue, 27 Jul 2018 23:10</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ZA" sz="2000" b="0" i="0" u="none" strike="noStrike" kern="1200" baseline="0" dirty="0" smtClean="0">
                          <a:solidFill>
                            <a:schemeClr val="dk1"/>
                          </a:solidFill>
                          <a:latin typeface="+mn-lt"/>
                          <a:ea typeface="+mn-ea"/>
                          <a:cs typeface="+mn-cs"/>
                        </a:rPr>
                        <a:t>Wed, 28 Jul 2018 09:30 </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bl>
          </a:graphicData>
        </a:graphic>
      </p:graphicFrame>
      <p:sp>
        <p:nvSpPr>
          <p:cNvPr id="3" name="TextBox 2"/>
          <p:cNvSpPr txBox="1"/>
          <p:nvPr/>
        </p:nvSpPr>
        <p:spPr>
          <a:xfrm>
            <a:off x="1566598" y="1815416"/>
            <a:ext cx="1853565" cy="398780"/>
          </a:xfrm>
          <a:prstGeom prst="rect">
            <a:avLst/>
          </a:prstGeom>
          <a:noFill/>
        </p:spPr>
        <p:txBody>
          <a:bodyPr wrap="none" rtlCol="0">
            <a:spAutoFit/>
          </a:bodyPr>
          <a:lstStyle/>
          <a:p>
            <a:pPr marL="266700" indent="-266700">
              <a:buFont typeface="Arial" panose="020B0604020202020204" pitchFamily="34" charset="0"/>
              <a:buChar char="•"/>
            </a:pPr>
            <a:r>
              <a:rPr lang="en-ZA" sz="2000" b="1" dirty="0" smtClean="0"/>
              <a:t>Bus Service 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12.7 page 228</a:t>
            </a:r>
            <a:r>
              <a:rPr lang="en-ZA" sz="3200" dirty="0"/>
              <a:t> </a:t>
            </a:r>
            <a:r>
              <a:rPr lang="en-ZA" sz="3200" dirty="0">
                <a:sym typeface="+mn-ea"/>
              </a:rPr>
              <a:t>continued ...</a:t>
            </a:r>
            <a:endParaRPr lang="en-ZA" sz="3200" dirty="0"/>
          </a:p>
        </p:txBody>
      </p:sp>
      <p:sp>
        <p:nvSpPr>
          <p:cNvPr id="8" name="Rectangle 7"/>
          <p:cNvSpPr/>
          <p:nvPr/>
        </p:nvSpPr>
        <p:spPr>
          <a:xfrm>
            <a:off x="863600" y="1569946"/>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w="57150">
                <a:solidFill>
                  <a:srgbClr val="B4DB6F"/>
                </a:solidFill>
              </a:ln>
              <a:solidFill>
                <a:srgbClr val="008D91"/>
              </a:solidFill>
            </a:endParaRPr>
          </a:p>
        </p:txBody>
      </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12.3</a:t>
            </a:r>
            <a:endParaRPr lang="en-ZA" dirty="0"/>
          </a:p>
        </p:txBody>
      </p:sp>
      <p:sp>
        <p:nvSpPr>
          <p:cNvPr id="13" name="Content Placeholder 2"/>
          <p:cNvSpPr txBox="1"/>
          <p:nvPr/>
        </p:nvSpPr>
        <p:spPr>
          <a:xfrm>
            <a:off x="1471449" y="1840785"/>
            <a:ext cx="6327328" cy="3977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ZA" altLang="en-US" sz="1600" b="1" dirty="0">
              <a:sym typeface="+mn-ea"/>
            </a:endParaRPr>
          </a:p>
        </p:txBody>
      </p:sp>
      <p:sp>
        <p:nvSpPr>
          <p:cNvPr id="3" name="TextBox 2"/>
          <p:cNvSpPr txBox="1"/>
          <p:nvPr/>
        </p:nvSpPr>
        <p:spPr>
          <a:xfrm>
            <a:off x="1566598" y="1815416"/>
            <a:ext cx="2715260" cy="2676525"/>
          </a:xfrm>
          <a:prstGeom prst="rect">
            <a:avLst/>
          </a:prstGeom>
          <a:noFill/>
        </p:spPr>
        <p:txBody>
          <a:bodyPr wrap="none" rtlCol="0">
            <a:spAutoFit/>
          </a:bodyPr>
          <a:lstStyle/>
          <a:p>
            <a:pPr marL="266700" indent="-266700">
              <a:buFont typeface="Arial" panose="020B0604020202020204" pitchFamily="34" charset="0"/>
              <a:buChar char="•"/>
            </a:pPr>
            <a:r>
              <a:rPr lang="en-ZA" sz="2000" b="1" dirty="0" smtClean="0"/>
              <a:t>Bus Service B: </a:t>
            </a:r>
          </a:p>
          <a:p>
            <a:r>
              <a:rPr lang="en-ZA" sz="2000" b="1" dirty="0" smtClean="0"/>
              <a:t>Queenstown to Pretoria</a:t>
            </a:r>
          </a:p>
          <a:p>
            <a:endParaRPr lang="en-ZA" sz="2000" b="1" dirty="0" smtClean="0"/>
          </a:p>
          <a:p>
            <a:endParaRPr lang="en-ZA" b="1" dirty="0" smtClean="0"/>
          </a:p>
          <a:p>
            <a:endParaRPr lang="en-ZA" b="1" dirty="0"/>
          </a:p>
          <a:p>
            <a:endParaRPr lang="en-ZA" b="1" dirty="0" smtClean="0"/>
          </a:p>
          <a:p>
            <a:endParaRPr lang="en-ZA" b="1" dirty="0"/>
          </a:p>
          <a:p>
            <a:r>
              <a:rPr lang="en-ZA" b="1" dirty="0" smtClean="0"/>
              <a:t>Pretoria to Queenstown</a:t>
            </a:r>
            <a:endParaRPr lang="en-ZA" b="1" dirty="0"/>
          </a:p>
          <a:p>
            <a:endParaRPr lang="en-ZA" b="1" dirty="0"/>
          </a:p>
        </p:txBody>
      </p:sp>
      <p:graphicFrame>
        <p:nvGraphicFramePr>
          <p:cNvPr id="14" name="Table 13"/>
          <p:cNvGraphicFramePr>
            <a:graphicFrameLocks noGrp="1"/>
          </p:cNvGraphicFramePr>
          <p:nvPr/>
        </p:nvGraphicFramePr>
        <p:xfrm>
          <a:off x="1628974" y="4176684"/>
          <a:ext cx="6307328" cy="1106680"/>
        </p:xfrm>
        <a:graphic>
          <a:graphicData uri="http://schemas.openxmlformats.org/drawingml/2006/table">
            <a:tbl>
              <a:tblPr firstRow="1" bandRow="1">
                <a:tableStyleId>{5C22544A-7EE6-4342-B048-85BDC9FD1C3A}</a:tableStyleId>
              </a:tblPr>
              <a:tblGrid>
                <a:gridCol w="1062468"/>
                <a:gridCol w="1181812"/>
                <a:gridCol w="1052423"/>
                <a:gridCol w="733251"/>
                <a:gridCol w="957532"/>
                <a:gridCol w="715987"/>
                <a:gridCol w="603855"/>
              </a:tblGrid>
              <a:tr h="479791">
                <a:tc>
                  <a:txBody>
                    <a:bodyPr/>
                    <a:lstStyle/>
                    <a:p>
                      <a:r>
                        <a:rPr lang="en-ZA" sz="1400" b="1" i="0" u="none" strike="noStrike" kern="1200" baseline="0" dirty="0" smtClean="0">
                          <a:solidFill>
                            <a:schemeClr val="tx1"/>
                          </a:solidFill>
                          <a:latin typeface="+mn-lt"/>
                          <a:ea typeface="+mn-ea"/>
                          <a:cs typeface="+mn-cs"/>
                        </a:rPr>
                        <a:t>Board</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Destination</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Departure</a:t>
                      </a:r>
                    </a:p>
                    <a:p>
                      <a:r>
                        <a:rPr lang="en-GB" sz="1400" b="1" dirty="0" smtClean="0">
                          <a:solidFill>
                            <a:schemeClr val="tx1"/>
                          </a:solidFill>
                        </a:rPr>
                        <a:t>Date</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Depart</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Arrival date</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Arrive</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Fare</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r>
              <a:tr h="535960">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Pretoria</a:t>
                      </a:r>
                      <a:endParaRPr lang="en-GB" sz="1050" b="0" dirty="0">
                        <a:solidFill>
                          <a:schemeClr val="tx1"/>
                        </a:solidFill>
                      </a:endParaRP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Queenstown</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27 Jul 2018</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16:30</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28 Jul 2018</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03:45</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R459</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bl>
          </a:graphicData>
        </a:graphic>
      </p:graphicFrame>
      <p:graphicFrame>
        <p:nvGraphicFramePr>
          <p:cNvPr id="9" name="Table 8"/>
          <p:cNvGraphicFramePr>
            <a:graphicFrameLocks noGrp="1"/>
          </p:cNvGraphicFramePr>
          <p:nvPr/>
        </p:nvGraphicFramePr>
        <p:xfrm>
          <a:off x="1628974" y="2503826"/>
          <a:ext cx="6307328" cy="1106680"/>
        </p:xfrm>
        <a:graphic>
          <a:graphicData uri="http://schemas.openxmlformats.org/drawingml/2006/table">
            <a:tbl>
              <a:tblPr firstRow="1" bandRow="1">
                <a:tableStyleId>{5C22544A-7EE6-4342-B048-85BDC9FD1C3A}</a:tableStyleId>
              </a:tblPr>
              <a:tblGrid>
                <a:gridCol w="1157352"/>
                <a:gridCol w="1086928"/>
                <a:gridCol w="1052423"/>
                <a:gridCol w="733245"/>
                <a:gridCol w="966159"/>
                <a:gridCol w="707366"/>
                <a:gridCol w="603855"/>
              </a:tblGrid>
              <a:tr h="479791">
                <a:tc>
                  <a:txBody>
                    <a:bodyPr/>
                    <a:lstStyle/>
                    <a:p>
                      <a:r>
                        <a:rPr lang="en-ZA" sz="1400" b="1" i="0" u="none" strike="noStrike" kern="1200" baseline="0" dirty="0" smtClean="0">
                          <a:solidFill>
                            <a:schemeClr val="tx1"/>
                          </a:solidFill>
                          <a:latin typeface="+mn-lt"/>
                          <a:ea typeface="+mn-ea"/>
                          <a:cs typeface="+mn-cs"/>
                        </a:rPr>
                        <a:t>Board</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Destination</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Departure</a:t>
                      </a:r>
                    </a:p>
                    <a:p>
                      <a:r>
                        <a:rPr lang="en-GB" sz="1400" b="1" dirty="0" smtClean="0">
                          <a:solidFill>
                            <a:schemeClr val="tx1"/>
                          </a:solidFill>
                        </a:rPr>
                        <a:t>Date</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Depart</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Arrival date</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Arrive</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GB" sz="1400" b="1" dirty="0" smtClean="0">
                          <a:solidFill>
                            <a:schemeClr val="tx1"/>
                          </a:solidFill>
                        </a:rPr>
                        <a:t>Fare</a:t>
                      </a:r>
                      <a:endParaRPr lang="en-GB" sz="1400" b="1" dirty="0">
                        <a:solidFill>
                          <a:schemeClr val="tx1"/>
                        </a:solidFill>
                      </a:endParaRPr>
                    </a:p>
                  </a:txBody>
                  <a:tcPr marL="108000" marR="108000" marT="72000" marB="72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r>
              <a:tr h="535960">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Queenstown</a:t>
                      </a:r>
                      <a:endParaRPr lang="en-GB" sz="1050" b="0" dirty="0">
                        <a:solidFill>
                          <a:schemeClr val="tx1"/>
                        </a:solidFill>
                      </a:endParaRP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Pretoria</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24 Jul 2018</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20:15</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25 Jul 2018</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06:30</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c>
                  <a:txBody>
                    <a:bodyPr/>
                    <a:lstStyle/>
                    <a:p>
                      <a:pPr marL="0" indent="0">
                        <a:buFont typeface="Arial" panose="020B0604020202020204" pitchFamily="34" charset="0"/>
                        <a:buNone/>
                      </a:pPr>
                      <a:r>
                        <a:rPr lang="en-ZA" sz="1400" b="0" i="0" u="none" strike="noStrike" kern="1200" baseline="0" dirty="0" smtClean="0">
                          <a:solidFill>
                            <a:schemeClr val="dk1"/>
                          </a:solidFill>
                          <a:latin typeface="+mn-lt"/>
                          <a:ea typeface="+mn-ea"/>
                          <a:cs typeface="+mn-cs"/>
                        </a:rPr>
                        <a:t>R399</a:t>
                      </a:r>
                    </a:p>
                  </a:txBody>
                  <a:tcPr marL="108000" marR="108000" marT="36000" marB="36000">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12.7 page 228</a:t>
            </a:r>
            <a:r>
              <a:rPr lang="en-ZA" sz="3200" dirty="0"/>
              <a:t> </a:t>
            </a:r>
            <a:r>
              <a:rPr lang="en-ZA" sz="3200" dirty="0">
                <a:sym typeface="+mn-ea"/>
              </a:rPr>
              <a:t>continued ...</a:t>
            </a:r>
            <a:endParaRPr lang="en-ZA" sz="3200" dirty="0"/>
          </a:p>
        </p:txBody>
      </p:sp>
      <p:sp>
        <p:nvSpPr>
          <p:cNvPr id="4" name="Text Placeholder 3"/>
          <p:cNvSpPr>
            <a:spLocks noGrp="1"/>
          </p:cNvSpPr>
          <p:nvPr>
            <p:ph type="body" sz="quarter" idx="10"/>
          </p:nvPr>
        </p:nvSpPr>
        <p:spPr/>
        <p:txBody>
          <a:bodyPr/>
          <a:lstStyle/>
          <a:p>
            <a:r>
              <a:rPr lang="en-ZA" dirty="0"/>
              <a:t>Unit </a:t>
            </a:r>
            <a:r>
              <a:rPr lang="en-ZA" dirty="0" smtClean="0"/>
              <a:t>12.3</a:t>
            </a:r>
            <a:endParaRPr lang="en-ZA" dirty="0"/>
          </a:p>
        </p:txBody>
      </p:sp>
      <p:sp>
        <p:nvSpPr>
          <p:cNvPr id="5" name="Rectangle 4"/>
          <p:cNvSpPr/>
          <p:nvPr/>
        </p:nvSpPr>
        <p:spPr>
          <a:xfrm>
            <a:off x="863600" y="1569946"/>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w="57150">
                <a:solidFill>
                  <a:srgbClr val="B4DB6F"/>
                </a:solidFill>
              </a:ln>
              <a:solidFill>
                <a:srgbClr val="008D91"/>
              </a:solidFill>
            </a:endParaRPr>
          </a:p>
        </p:txBody>
      </p:sp>
      <p:grpSp>
        <p:nvGrpSpPr>
          <p:cNvPr id="6" name="Group 5"/>
          <p:cNvGrpSpPr/>
          <p:nvPr/>
        </p:nvGrpSpPr>
        <p:grpSpPr>
          <a:xfrm>
            <a:off x="352501" y="1661223"/>
            <a:ext cx="1029149" cy="955774"/>
            <a:chOff x="352501" y="2871461"/>
            <a:chExt cx="1525437" cy="1416679"/>
          </a:xfrm>
        </p:grpSpPr>
        <p:sp>
          <p:nvSpPr>
            <p:cNvPr id="7" name="Rectangle 6"/>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3" name="Content Placeholder 2"/>
          <p:cNvSpPr>
            <a:spLocks noGrp="1"/>
          </p:cNvSpPr>
          <p:nvPr>
            <p:ph idx="1"/>
          </p:nvPr>
        </p:nvSpPr>
        <p:spPr>
          <a:xfrm>
            <a:off x="1522854" y="1844675"/>
            <a:ext cx="6284052" cy="3687078"/>
          </a:xfrm>
        </p:spPr>
        <p:txBody>
          <a:bodyPr/>
          <a:lstStyle/>
          <a:p>
            <a:pPr marL="457200" indent="-457200">
              <a:buAutoNum type="alphaLcParenR"/>
            </a:pPr>
            <a:r>
              <a:rPr lang="en-ZA" dirty="0" smtClean="0"/>
              <a:t>What </a:t>
            </a:r>
            <a:r>
              <a:rPr lang="en-ZA" dirty="0"/>
              <a:t>will a return journey cost </a:t>
            </a:r>
            <a:r>
              <a:rPr lang="en-ZA" dirty="0" err="1"/>
              <a:t>Pumeza</a:t>
            </a:r>
            <a:r>
              <a:rPr lang="en-ZA" dirty="0"/>
              <a:t> if she uses Bus Service A? </a:t>
            </a:r>
            <a:endParaRPr lang="en-ZA" dirty="0" smtClean="0"/>
          </a:p>
          <a:p>
            <a:pPr marL="457200" indent="-457200">
              <a:buAutoNum type="alphaLcParenR"/>
            </a:pPr>
            <a:r>
              <a:rPr lang="en-ZA" dirty="0" smtClean="0"/>
              <a:t>What </a:t>
            </a:r>
            <a:r>
              <a:rPr lang="en-ZA" dirty="0"/>
              <a:t>time would the bus leave Queenstown? </a:t>
            </a:r>
            <a:endParaRPr lang="en-ZA" dirty="0" smtClean="0"/>
          </a:p>
          <a:p>
            <a:pPr marL="457200" indent="-457200">
              <a:buAutoNum type="alphaLcParenR"/>
            </a:pPr>
            <a:r>
              <a:rPr lang="en-ZA" dirty="0" smtClean="0"/>
              <a:t>How </a:t>
            </a:r>
            <a:r>
              <a:rPr lang="en-ZA" dirty="0"/>
              <a:t>long will the trip take? </a:t>
            </a:r>
            <a:endParaRPr lang="en-ZA" dirty="0" smtClean="0"/>
          </a:p>
          <a:p>
            <a:pPr marL="457200" indent="-457200">
              <a:buAutoNum type="alphaLcParenR"/>
            </a:pPr>
            <a:r>
              <a:rPr lang="en-ZA" dirty="0" smtClean="0"/>
              <a:t>What </a:t>
            </a:r>
            <a:r>
              <a:rPr lang="en-ZA" dirty="0"/>
              <a:t>will a return journey cost with Bus Service B? </a:t>
            </a:r>
            <a:endParaRPr lang="en-ZA" dirty="0" smtClean="0"/>
          </a:p>
          <a:p>
            <a:pPr marL="457200" indent="-457200">
              <a:buAutoNum type="alphaLcParenR"/>
            </a:pPr>
            <a:r>
              <a:rPr lang="en-ZA" dirty="0" smtClean="0"/>
              <a:t>What </a:t>
            </a:r>
            <a:r>
              <a:rPr lang="en-ZA" dirty="0"/>
              <a:t>time would she return to Queenstown if she travelled home with Bus Service B? </a:t>
            </a:r>
            <a:endParaRPr lang="en-ZA" dirty="0" smtClean="0"/>
          </a:p>
          <a:p>
            <a:pPr marL="457200" indent="-457200">
              <a:buAutoNum type="alphaLcParenR"/>
            </a:pPr>
            <a:r>
              <a:rPr lang="en-ZA" dirty="0" smtClean="0"/>
              <a:t>What </a:t>
            </a:r>
            <a:r>
              <a:rPr lang="en-ZA" dirty="0"/>
              <a:t>would you advise </a:t>
            </a:r>
            <a:r>
              <a:rPr lang="en-ZA" dirty="0" err="1"/>
              <a:t>Pumeza</a:t>
            </a:r>
            <a:r>
              <a:rPr lang="en-ZA" dirty="0"/>
              <a:t> to do? </a:t>
            </a:r>
            <a:r>
              <a:rPr lang="en-ZA" dirty="0" smtClean="0"/>
              <a:t>Give </a:t>
            </a:r>
            <a:r>
              <a:rPr lang="en-ZA" dirty="0"/>
              <a:t>a reason for your answer.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a:t>
            </a:r>
            <a:r>
              <a:rPr lang="en-ZA" dirty="0" smtClean="0"/>
              <a:t>12.7 </a:t>
            </a:r>
            <a:r>
              <a:rPr lang="en-ZA" dirty="0"/>
              <a:t>page </a:t>
            </a:r>
            <a:r>
              <a:rPr lang="en-ZA" dirty="0" smtClean="0"/>
              <a:t>228</a:t>
            </a:r>
            <a:r>
              <a:rPr lang="en-ZA" sz="3200" dirty="0" smtClean="0"/>
              <a:t> </a:t>
            </a:r>
            <a:r>
              <a:rPr lang="en-ZA" sz="3200" dirty="0">
                <a:sym typeface="+mn-ea"/>
              </a:rPr>
              <a:t>continued ... </a:t>
            </a:r>
          </a:p>
        </p:txBody>
      </p:sp>
      <p:sp>
        <p:nvSpPr>
          <p:cNvPr id="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12.3</a:t>
            </a:r>
            <a:endParaRPr lang="en-ZA" dirty="0"/>
          </a:p>
        </p:txBody>
      </p:sp>
      <p:sp>
        <p:nvSpPr>
          <p:cNvPr id="8" name="Rectangle 7"/>
          <p:cNvSpPr/>
          <p:nvPr/>
        </p:nvSpPr>
        <p:spPr>
          <a:xfrm>
            <a:off x="863599" y="1581930"/>
            <a:ext cx="7198724" cy="456088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a:grpSpLocks noChangeAspect="1"/>
          </p:cNvGrpSpPr>
          <p:nvPr/>
        </p:nvGrpSpPr>
        <p:grpSpPr>
          <a:xfrm>
            <a:off x="348042" y="1769342"/>
            <a:ext cx="1031115" cy="957600"/>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13" name="TextBox 12"/>
          <p:cNvSpPr txBox="1"/>
          <p:nvPr/>
        </p:nvSpPr>
        <p:spPr>
          <a:xfrm>
            <a:off x="1523054" y="1936832"/>
            <a:ext cx="6287446" cy="3476625"/>
          </a:xfrm>
          <a:prstGeom prst="rect">
            <a:avLst/>
          </a:prstGeom>
          <a:noFill/>
        </p:spPr>
        <p:txBody>
          <a:bodyPr wrap="square" rtlCol="0">
            <a:spAutoFit/>
          </a:bodyPr>
          <a:lstStyle/>
          <a:p>
            <a:pPr marL="342900" indent="-342900">
              <a:buAutoNum type="alphaLcParenR"/>
            </a:pPr>
            <a:r>
              <a:rPr lang="en-ZA" sz="2000" dirty="0" smtClean="0"/>
              <a:t>R459 </a:t>
            </a:r>
            <a:r>
              <a:rPr lang="en-ZA" sz="2000" dirty="0"/>
              <a:t>+ R459 = R918,00 </a:t>
            </a:r>
            <a:endParaRPr lang="en-ZA" sz="2000" dirty="0" smtClean="0"/>
          </a:p>
          <a:p>
            <a:pPr marL="342900" indent="-342900">
              <a:buAutoNum type="alphaLcParenR"/>
            </a:pPr>
            <a:r>
              <a:rPr lang="en-ZA" sz="2000" dirty="0" smtClean="0"/>
              <a:t>20:00 </a:t>
            </a:r>
          </a:p>
          <a:p>
            <a:pPr marL="342900" indent="-342900">
              <a:buAutoNum type="alphaLcParenR"/>
            </a:pPr>
            <a:r>
              <a:rPr lang="en-ZA" sz="2000" dirty="0" smtClean="0"/>
              <a:t>20:00 </a:t>
            </a:r>
            <a:r>
              <a:rPr lang="en-ZA" sz="2000" dirty="0"/>
              <a:t>to 06:30 = 10 hours 30 minutes </a:t>
            </a:r>
            <a:endParaRPr lang="en-ZA" sz="2000" dirty="0" smtClean="0"/>
          </a:p>
          <a:p>
            <a:pPr marL="342900" indent="-342900">
              <a:buAutoNum type="alphaLcParenR"/>
            </a:pPr>
            <a:r>
              <a:rPr lang="en-ZA" sz="2000" dirty="0" smtClean="0"/>
              <a:t>R399 </a:t>
            </a:r>
            <a:r>
              <a:rPr lang="en-ZA" sz="2000" dirty="0"/>
              <a:t>+ R459 = R858,00 </a:t>
            </a:r>
            <a:endParaRPr lang="en-ZA" sz="2000" dirty="0" smtClean="0"/>
          </a:p>
          <a:p>
            <a:pPr marL="342900" indent="-342900">
              <a:buAutoNum type="alphaLcParenR"/>
            </a:pPr>
            <a:r>
              <a:rPr lang="en-ZA" sz="2000" dirty="0" smtClean="0"/>
              <a:t>03:45 </a:t>
            </a:r>
          </a:p>
          <a:p>
            <a:pPr marL="342900" indent="-342900">
              <a:buAutoNum type="alphaLcParenR"/>
            </a:pPr>
            <a:r>
              <a:rPr lang="en-ZA" sz="2000" dirty="0" smtClean="0"/>
              <a:t>Although </a:t>
            </a:r>
            <a:r>
              <a:rPr lang="en-ZA" sz="2000" dirty="0"/>
              <a:t>Bus Service B is cheaper, I would advise </a:t>
            </a:r>
            <a:r>
              <a:rPr lang="en-ZA" sz="2000" dirty="0" err="1"/>
              <a:t>Pumeza</a:t>
            </a:r>
            <a:r>
              <a:rPr lang="en-ZA" sz="2000" dirty="0"/>
              <a:t> to travel to Pretoria on Bus Service B and back to Queenstown on Bus Service A. If </a:t>
            </a:r>
            <a:r>
              <a:rPr lang="en-ZA" sz="2000" dirty="0" err="1"/>
              <a:t>Pumeza</a:t>
            </a:r>
            <a:r>
              <a:rPr lang="en-ZA" sz="2000" dirty="0"/>
              <a:t> gets a lift from Queenstown station, she can use Bus Service B for the return journey. If not, it would be dangerous to arrive at 03:45. </a:t>
            </a:r>
            <a:endParaRPr lang="en-ZA" sz="2000" dirty="0" smtClean="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3545" y="1817550"/>
            <a:ext cx="3096186" cy="365845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500"/>
                                        <p:tgtEl>
                                          <p:spTgt spid="1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Effect transition="in" filter="fade">
                                      <p:cBhvr>
                                        <p:cTn id="28" dur="500"/>
                                        <p:tgtEl>
                                          <p:spTgt spid="1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xEl>
                                              <p:pRg st="2" end="2"/>
                                            </p:txEl>
                                          </p:spTgt>
                                        </p:tgtEl>
                                        <p:attrNameLst>
                                          <p:attrName>style.visibility</p:attrName>
                                        </p:attrNameLst>
                                      </p:cBhvr>
                                      <p:to>
                                        <p:strVal val="visible"/>
                                      </p:to>
                                    </p:set>
                                    <p:animEffect transition="in" filter="fade">
                                      <p:cBhvr>
                                        <p:cTn id="33" dur="500"/>
                                        <p:tgtEl>
                                          <p:spTgt spid="1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xEl>
                                              <p:pRg st="3" end="3"/>
                                            </p:txEl>
                                          </p:spTgt>
                                        </p:tgtEl>
                                        <p:attrNameLst>
                                          <p:attrName>style.visibility</p:attrName>
                                        </p:attrNameLst>
                                      </p:cBhvr>
                                      <p:to>
                                        <p:strVal val="visible"/>
                                      </p:to>
                                    </p:set>
                                    <p:animEffect transition="in" filter="fade">
                                      <p:cBhvr>
                                        <p:cTn id="38" dur="500"/>
                                        <p:tgtEl>
                                          <p:spTgt spid="1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xEl>
                                              <p:pRg st="4" end="4"/>
                                            </p:txEl>
                                          </p:spTgt>
                                        </p:tgtEl>
                                        <p:attrNameLst>
                                          <p:attrName>style.visibility</p:attrName>
                                        </p:attrNameLst>
                                      </p:cBhvr>
                                      <p:to>
                                        <p:strVal val="visible"/>
                                      </p:to>
                                    </p:set>
                                    <p:animEffect transition="in" filter="fade">
                                      <p:cBhvr>
                                        <p:cTn id="43" dur="500"/>
                                        <p:tgtEl>
                                          <p:spTgt spid="1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3">
                                            <p:txEl>
                                              <p:pRg st="5" end="5"/>
                                            </p:txEl>
                                          </p:spTgt>
                                        </p:tgtEl>
                                        <p:attrNameLst>
                                          <p:attrName>style.visibility</p:attrName>
                                        </p:attrNameLst>
                                      </p:cBhvr>
                                      <p:to>
                                        <p:strVal val="visible"/>
                                      </p:to>
                                    </p:set>
                                    <p:animEffect transition="in" filter="fade">
                                      <p:cBhvr>
                                        <p:cTn id="48"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smtClean="0"/>
              <a:t>Unit 12.3</a:t>
            </a:r>
            <a:endParaRPr lang="en-ZA" dirty="0"/>
          </a:p>
        </p:txBody>
      </p:sp>
      <p:sp>
        <p:nvSpPr>
          <p:cNvPr id="3" name="Content Placeholder 2"/>
          <p:cNvSpPr>
            <a:spLocks noGrp="1"/>
          </p:cNvSpPr>
          <p:nvPr>
            <p:ph sz="quarter" idx="10"/>
          </p:nvPr>
        </p:nvSpPr>
        <p:spPr/>
        <p:txBody>
          <a:bodyPr/>
          <a:lstStyle/>
          <a:p>
            <a:r>
              <a:rPr lang="en-ZA" dirty="0" smtClean="0"/>
              <a:t>Exercise 12.3</a:t>
            </a:r>
            <a:endParaRPr lang="en-ZA" dirty="0"/>
          </a:p>
        </p:txBody>
      </p:sp>
      <p:sp>
        <p:nvSpPr>
          <p:cNvPr id="4" name="Text Placeholder 3"/>
          <p:cNvSpPr>
            <a:spLocks noGrp="1"/>
          </p:cNvSpPr>
          <p:nvPr>
            <p:ph type="body" idx="11"/>
          </p:nvPr>
        </p:nvSpPr>
        <p:spPr/>
        <p:txBody>
          <a:bodyPr>
            <a:normAutofit/>
          </a:bodyPr>
          <a:lstStyle/>
          <a:p>
            <a:r>
              <a:rPr lang="en-US" altLang="en-US" sz="2000" dirty="0" smtClean="0"/>
              <a:t>Complete </a:t>
            </a:r>
            <a:r>
              <a:rPr lang="en-US" altLang="en-US" sz="2000" b="1" dirty="0" smtClean="0"/>
              <a:t>Exercise 12.3  </a:t>
            </a:r>
            <a:r>
              <a:rPr lang="en-US" altLang="en-US" sz="2000" dirty="0" smtClean="0"/>
              <a:t>on </a:t>
            </a:r>
            <a:r>
              <a:rPr lang="en-US" altLang="en-US" sz="2000" b="1" dirty="0" smtClean="0"/>
              <a:t>page 2</a:t>
            </a:r>
            <a:r>
              <a:rPr lang="en-ZA" altLang="en-US" sz="2000" b="1" dirty="0" smtClean="0"/>
              <a:t>29</a:t>
            </a:r>
            <a:r>
              <a:rPr lang="en-US" altLang="en-US" sz="2000" b="1" dirty="0" smtClean="0"/>
              <a:t> </a:t>
            </a:r>
            <a:r>
              <a:rPr lang="en-US" altLang="en-US" sz="2000" dirty="0" smtClean="0"/>
              <a:t>of </a:t>
            </a:r>
            <a:r>
              <a:rPr lang="en-US" altLang="en-US" sz="2000" dirty="0"/>
              <a:t>your </a:t>
            </a:r>
            <a:r>
              <a:rPr lang="en-US" altLang="en-US" sz="2000" dirty="0" smtClean="0"/>
              <a:t>Student’s </a:t>
            </a:r>
            <a:r>
              <a:rPr lang="en-US" altLang="en-US" sz="2000" dirty="0"/>
              <a:t>Book</a:t>
            </a:r>
          </a:p>
          <a:p>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smtClean="0"/>
              <a:t>Module 12</a:t>
            </a:r>
            <a:endParaRPr lang="en-GB" dirty="0"/>
          </a:p>
        </p:txBody>
      </p:sp>
      <p:sp>
        <p:nvSpPr>
          <p:cNvPr id="3" name="Content Placeholder 2"/>
          <p:cNvSpPr>
            <a:spLocks noGrp="1"/>
          </p:cNvSpPr>
          <p:nvPr>
            <p:ph sz="quarter" idx="10"/>
          </p:nvPr>
        </p:nvSpPr>
        <p:spPr>
          <a:xfrm>
            <a:off x="392595" y="3189224"/>
            <a:ext cx="8051800" cy="870712"/>
          </a:xfrm>
        </p:spPr>
        <p:txBody>
          <a:bodyPr/>
          <a:lstStyle/>
          <a:p>
            <a:r>
              <a:rPr lang="en-US" altLang="en-US" dirty="0"/>
              <a:t>Module assessment</a:t>
            </a:r>
            <a:endParaRPr lang="en-GB" dirty="0"/>
          </a:p>
        </p:txBody>
      </p:sp>
      <p:sp>
        <p:nvSpPr>
          <p:cNvPr id="7" name="Text Placeholder 6"/>
          <p:cNvSpPr>
            <a:spLocks noGrp="1"/>
          </p:cNvSpPr>
          <p:nvPr>
            <p:ph type="body" idx="11"/>
          </p:nvPr>
        </p:nvSpPr>
        <p:spPr>
          <a:xfrm>
            <a:off x="392595" y="4475632"/>
            <a:ext cx="7910513" cy="1294232"/>
          </a:xfrm>
        </p:spPr>
        <p:txBody>
          <a:bodyPr>
            <a:noAutofit/>
          </a:bodyPr>
          <a:lstStyle/>
          <a:p>
            <a:r>
              <a:rPr lang="en-US" altLang="en-US" sz="2000" dirty="0"/>
              <a:t>Complete </a:t>
            </a:r>
            <a:r>
              <a:rPr lang="en-US" altLang="en-US" sz="2000" b="1" dirty="0"/>
              <a:t>Module assessment </a:t>
            </a:r>
            <a:r>
              <a:rPr lang="en-US" altLang="en-US" sz="2000" dirty="0" smtClean="0"/>
              <a:t>on </a:t>
            </a:r>
            <a:r>
              <a:rPr lang="en-US" altLang="en-US" sz="2000" b="1" dirty="0" smtClean="0"/>
              <a:t>page 2</a:t>
            </a:r>
            <a:r>
              <a:rPr lang="en-ZA" altLang="en-US" sz="2000" b="1" dirty="0" smtClean="0"/>
              <a:t>35</a:t>
            </a:r>
            <a:r>
              <a:rPr lang="en-US" altLang="en-US" sz="2000" b="1" dirty="0" smtClean="0"/>
              <a:t> </a:t>
            </a:r>
            <a:r>
              <a:rPr lang="en-US" altLang="en-US" sz="2000" dirty="0" smtClean="0"/>
              <a:t>of </a:t>
            </a:r>
            <a:r>
              <a:rPr lang="en-US" altLang="en-US" sz="2000" dirty="0"/>
              <a:t>your </a:t>
            </a:r>
            <a:r>
              <a:rPr lang="en-US" altLang="en-US" sz="2000" dirty="0" smtClean="0"/>
              <a:t>Student’s </a:t>
            </a:r>
            <a:r>
              <a:rPr lang="en-US" altLang="en-US" sz="2000" dirty="0"/>
              <a:t>Book</a:t>
            </a:r>
            <a:endParaRPr lang="en-GB" altLang="en-US"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464" y="439031"/>
            <a:ext cx="1722045" cy="24840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787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mn-lt"/>
              </a:rPr>
              <a:t>Overview</a:t>
            </a:r>
            <a:endParaRPr lang="en-GB" b="1" dirty="0">
              <a:latin typeface="+mn-lt"/>
            </a:endParaRPr>
          </a:p>
        </p:txBody>
      </p:sp>
      <p:sp>
        <p:nvSpPr>
          <p:cNvPr id="3" name="Content Placeholder 2"/>
          <p:cNvSpPr>
            <a:spLocks noGrp="1"/>
          </p:cNvSpPr>
          <p:nvPr>
            <p:ph idx="1"/>
          </p:nvPr>
        </p:nvSpPr>
        <p:spPr/>
        <p:txBody>
          <a:bodyPr/>
          <a:lstStyle/>
          <a:p>
            <a:pPr marL="0" indent="0">
              <a:buNone/>
            </a:pPr>
            <a:r>
              <a:rPr lang="en-ZA" sz="2800" dirty="0" smtClean="0"/>
              <a:t>12.1	Tariff </a:t>
            </a:r>
            <a:r>
              <a:rPr lang="en-ZA" sz="2800" dirty="0"/>
              <a:t>systems</a:t>
            </a:r>
          </a:p>
          <a:p>
            <a:pPr marL="0" indent="0">
              <a:buNone/>
            </a:pPr>
            <a:r>
              <a:rPr lang="en-ZA" sz="2800" dirty="0" smtClean="0"/>
              <a:t>12.2</a:t>
            </a:r>
            <a:r>
              <a:rPr lang="en-ZA" sz="2800" dirty="0"/>
              <a:t>	</a:t>
            </a:r>
            <a:r>
              <a:rPr lang="en-ZA" sz="2800" dirty="0" smtClean="0"/>
              <a:t>Calculations </a:t>
            </a:r>
            <a:r>
              <a:rPr lang="en-ZA" sz="2800" dirty="0"/>
              <a:t>with telephone tariffs</a:t>
            </a:r>
          </a:p>
          <a:p>
            <a:pPr marL="0" indent="0">
              <a:buNone/>
            </a:pPr>
            <a:r>
              <a:rPr lang="en-ZA" sz="2800" dirty="0" smtClean="0"/>
              <a:t>12.3</a:t>
            </a:r>
            <a:r>
              <a:rPr lang="en-ZA" sz="2800" dirty="0"/>
              <a:t>	</a:t>
            </a:r>
            <a:r>
              <a:rPr lang="en-ZA" sz="2800" dirty="0" smtClean="0"/>
              <a:t>Calculations </a:t>
            </a:r>
            <a:r>
              <a:rPr lang="en-ZA" sz="2800" dirty="0"/>
              <a:t>with transport tariffs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ZA" dirty="0" smtClean="0"/>
          </a:p>
          <a:p>
            <a:pPr marL="0" indent="0" algn="ctr">
              <a:buNone/>
            </a:pPr>
            <a:endParaRPr lang="en-ZA" dirty="0"/>
          </a:p>
          <a:p>
            <a:pPr marL="0" indent="0" algn="ctr">
              <a:buNone/>
            </a:pPr>
            <a:endParaRPr lang="en-ZA" dirty="0" smtClean="0"/>
          </a:p>
          <a:p>
            <a:pPr marL="0" indent="0" algn="ctr">
              <a:buNone/>
            </a:pPr>
            <a:endParaRPr lang="en-ZA" dirty="0" smtClean="0"/>
          </a:p>
          <a:p>
            <a:pPr marL="0" indent="0" algn="ctr">
              <a:buNone/>
            </a:pPr>
            <a:r>
              <a:rPr lang="en-ZA" dirty="0" smtClean="0"/>
              <a:t>We </a:t>
            </a:r>
            <a:r>
              <a:rPr lang="en-ZA" dirty="0"/>
              <a:t>can identify two types of phone tariffs in South Africa</a:t>
            </a:r>
            <a:r>
              <a:rPr lang="en-ZA" dirty="0" smtClean="0"/>
              <a:t>:</a:t>
            </a:r>
            <a:endParaRPr lang="en-ZA" dirty="0"/>
          </a:p>
        </p:txBody>
      </p:sp>
      <p:sp>
        <p:nvSpPr>
          <p:cNvPr id="2" name="Title 1"/>
          <p:cNvSpPr>
            <a:spLocks noGrp="1"/>
          </p:cNvSpPr>
          <p:nvPr>
            <p:ph type="title"/>
          </p:nvPr>
        </p:nvSpPr>
        <p:spPr/>
        <p:txBody>
          <a:bodyPr/>
          <a:lstStyle/>
          <a:p>
            <a:r>
              <a:rPr lang="en-ZA" dirty="0"/>
              <a:t>Tariff </a:t>
            </a:r>
            <a:r>
              <a:rPr lang="en-ZA" dirty="0" smtClean="0"/>
              <a:t>systems</a:t>
            </a:r>
            <a:endParaRPr lang="en-ZA" dirty="0"/>
          </a:p>
        </p:txBody>
      </p:sp>
      <p:sp>
        <p:nvSpPr>
          <p:cNvPr id="4"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12.1</a:t>
            </a:r>
            <a:endParaRPr lang="en-ZA" dirty="0"/>
          </a:p>
        </p:txBody>
      </p:sp>
      <p:sp>
        <p:nvSpPr>
          <p:cNvPr id="5" name="Rectangle 4"/>
          <p:cNvSpPr/>
          <p:nvPr/>
        </p:nvSpPr>
        <p:spPr>
          <a:xfrm>
            <a:off x="518159" y="1599735"/>
            <a:ext cx="7386701" cy="958347"/>
          </a:xfrm>
          <a:prstGeom prst="rect">
            <a:avLst/>
          </a:prstGeom>
          <a:noFill/>
          <a:ln w="28575">
            <a:solidFill>
              <a:srgbClr val="B4DB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6" name="Content Placeholder 2"/>
          <p:cNvSpPr txBox="1"/>
          <p:nvPr/>
        </p:nvSpPr>
        <p:spPr>
          <a:xfrm>
            <a:off x="893438" y="1406882"/>
            <a:ext cx="935362" cy="339596"/>
          </a:xfrm>
          <a:prstGeom prst="rect">
            <a:avLst/>
          </a:prstGeom>
          <a:solidFill>
            <a:schemeClr val="bg1"/>
          </a:solid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ZA" sz="2000" b="1" i="1" dirty="0" smtClean="0">
                <a:solidFill>
                  <a:srgbClr val="64AFA8"/>
                </a:solidFill>
              </a:rPr>
              <a:t>Tariffs</a:t>
            </a:r>
            <a:endParaRPr lang="en-GB" sz="2000" b="1" i="1" dirty="0">
              <a:solidFill>
                <a:srgbClr val="64AFA8"/>
              </a:solidFill>
            </a:endParaRPr>
          </a:p>
        </p:txBody>
      </p:sp>
      <p:sp>
        <p:nvSpPr>
          <p:cNvPr id="7" name="TextBox 6"/>
          <p:cNvSpPr txBox="1"/>
          <p:nvPr/>
        </p:nvSpPr>
        <p:spPr>
          <a:xfrm>
            <a:off x="639217" y="1768336"/>
            <a:ext cx="7144583" cy="706755"/>
          </a:xfrm>
          <a:prstGeom prst="rect">
            <a:avLst/>
          </a:prstGeom>
          <a:noFill/>
        </p:spPr>
        <p:txBody>
          <a:bodyPr wrap="square" rtlCol="0">
            <a:spAutoFit/>
          </a:bodyPr>
          <a:lstStyle/>
          <a:p>
            <a:r>
              <a:rPr lang="en-ZA" sz="2000" dirty="0"/>
              <a:t>A tariff is the cost per unit of a service usually based on time duration or volume of the service.</a:t>
            </a:r>
          </a:p>
        </p:txBody>
      </p:sp>
      <p:sp>
        <p:nvSpPr>
          <p:cNvPr id="8" name="Content Placeholder 2"/>
          <p:cNvSpPr txBox="1"/>
          <p:nvPr/>
        </p:nvSpPr>
        <p:spPr>
          <a:xfrm>
            <a:off x="7159861" y="2278751"/>
            <a:ext cx="582168" cy="521398"/>
          </a:xfrm>
          <a:prstGeom prst="rect">
            <a:avLst/>
          </a:prstGeom>
          <a:solidFill>
            <a:schemeClr val="bg1"/>
          </a:solid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ZA" sz="6000" b="1" i="1" dirty="0" smtClean="0">
                <a:solidFill>
                  <a:srgbClr val="64AFA8"/>
                </a:solidFill>
              </a:rPr>
              <a:t>” </a:t>
            </a:r>
            <a:endParaRPr lang="en-GB" sz="6000" b="1" i="1" dirty="0">
              <a:solidFill>
                <a:srgbClr val="64AFA8"/>
              </a:solidFill>
            </a:endParaRPr>
          </a:p>
        </p:txBody>
      </p:sp>
      <p:grpSp>
        <p:nvGrpSpPr>
          <p:cNvPr id="9" name="Group 8"/>
          <p:cNvGrpSpPr/>
          <p:nvPr/>
        </p:nvGrpSpPr>
        <p:grpSpPr>
          <a:xfrm>
            <a:off x="1918861" y="3762683"/>
            <a:ext cx="2275525" cy="1969955"/>
            <a:chOff x="458407" y="3504545"/>
            <a:chExt cx="2275525" cy="1969955"/>
          </a:xfrm>
        </p:grpSpPr>
        <p:sp>
          <p:nvSpPr>
            <p:cNvPr id="10" name="Rectangle 9"/>
            <p:cNvSpPr/>
            <p:nvPr/>
          </p:nvSpPr>
          <p:spPr>
            <a:xfrm>
              <a:off x="458407" y="5105168"/>
              <a:ext cx="2275525" cy="369332"/>
            </a:xfrm>
            <a:prstGeom prst="rect">
              <a:avLst/>
            </a:prstGeom>
          </p:spPr>
          <p:txBody>
            <a:bodyPr wrap="square">
              <a:spAutoFit/>
            </a:bodyPr>
            <a:lstStyle/>
            <a:p>
              <a:pPr algn="ctr"/>
              <a:r>
                <a:rPr lang="en-ZA" b="1" dirty="0" smtClean="0"/>
                <a:t>Cell phone tariffs</a:t>
              </a:r>
              <a:endParaRPr lang="en-ZA" dirty="0"/>
            </a:p>
          </p:txBody>
        </p:sp>
        <p:grpSp>
          <p:nvGrpSpPr>
            <p:cNvPr id="11" name="Group 10"/>
            <p:cNvGrpSpPr/>
            <p:nvPr/>
          </p:nvGrpSpPr>
          <p:grpSpPr>
            <a:xfrm>
              <a:off x="839637" y="3504545"/>
              <a:ext cx="1540802" cy="1540802"/>
              <a:chOff x="800241" y="3557496"/>
              <a:chExt cx="1959256" cy="1959256"/>
            </a:xfrm>
          </p:grpSpPr>
          <p:sp>
            <p:nvSpPr>
              <p:cNvPr id="12" name="Oval 11"/>
              <p:cNvSpPr/>
              <p:nvPr/>
            </p:nvSpPr>
            <p:spPr>
              <a:xfrm>
                <a:off x="800241" y="3557496"/>
                <a:ext cx="1959256" cy="1959256"/>
              </a:xfrm>
              <a:prstGeom prst="ellipse">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3001" y="3986467"/>
                <a:ext cx="1149271" cy="1148662"/>
              </a:xfrm>
              <a:prstGeom prst="rect">
                <a:avLst/>
              </a:prstGeom>
            </p:spPr>
          </p:pic>
        </p:grpSp>
      </p:grpSp>
      <p:grpSp>
        <p:nvGrpSpPr>
          <p:cNvPr id="14" name="Group 13"/>
          <p:cNvGrpSpPr/>
          <p:nvPr/>
        </p:nvGrpSpPr>
        <p:grpSpPr>
          <a:xfrm>
            <a:off x="4249113" y="3752850"/>
            <a:ext cx="2275525" cy="2256479"/>
            <a:chOff x="6030772" y="3511399"/>
            <a:chExt cx="2275525" cy="2256479"/>
          </a:xfrm>
        </p:grpSpPr>
        <p:sp>
          <p:nvSpPr>
            <p:cNvPr id="15" name="Rectangle 14"/>
            <p:cNvSpPr/>
            <p:nvPr/>
          </p:nvSpPr>
          <p:spPr>
            <a:xfrm>
              <a:off x="6030772" y="5121547"/>
              <a:ext cx="2275525" cy="646331"/>
            </a:xfrm>
            <a:prstGeom prst="rect">
              <a:avLst/>
            </a:prstGeom>
          </p:spPr>
          <p:txBody>
            <a:bodyPr wrap="square">
              <a:spAutoFit/>
            </a:bodyPr>
            <a:lstStyle/>
            <a:p>
              <a:pPr algn="ctr"/>
              <a:r>
                <a:rPr lang="en-ZA" b="1" dirty="0" smtClean="0"/>
                <a:t>Landline and data deals for the home</a:t>
              </a:r>
              <a:endParaRPr lang="en-ZA" dirty="0"/>
            </a:p>
          </p:txBody>
        </p:sp>
        <p:grpSp>
          <p:nvGrpSpPr>
            <p:cNvPr id="16" name="Group 15"/>
            <p:cNvGrpSpPr/>
            <p:nvPr/>
          </p:nvGrpSpPr>
          <p:grpSpPr>
            <a:xfrm>
              <a:off x="6398132" y="3511399"/>
              <a:ext cx="1540803" cy="1540802"/>
              <a:chOff x="800241" y="3557496"/>
              <a:chExt cx="1959256" cy="1959256"/>
            </a:xfrm>
          </p:grpSpPr>
          <p:sp>
            <p:nvSpPr>
              <p:cNvPr id="17" name="Oval 16"/>
              <p:cNvSpPr/>
              <p:nvPr/>
            </p:nvSpPr>
            <p:spPr>
              <a:xfrm>
                <a:off x="800241" y="3557496"/>
                <a:ext cx="1959256" cy="1959256"/>
              </a:xfrm>
              <a:prstGeom prst="ellipse">
                <a:avLst/>
              </a:prstGeom>
              <a:solidFill>
                <a:srgbClr val="9CC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915" y="4025719"/>
                <a:ext cx="1286633" cy="1034796"/>
              </a:xfrm>
              <a:prstGeom prst="rect">
                <a:avLst/>
              </a:prstGeom>
            </p:spPr>
          </p:pic>
        </p:grpSp>
      </p:gr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32021" y="3076193"/>
            <a:ext cx="2324730" cy="27469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p:cTn id="1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12.1 page 221</a:t>
            </a:r>
            <a:endParaRPr lang="en-ZA" sz="4400" dirty="0"/>
          </a:p>
        </p:txBody>
      </p:sp>
      <p:grpSp>
        <p:nvGrpSpPr>
          <p:cNvPr id="7" name="Group 6"/>
          <p:cNvGrpSpPr/>
          <p:nvPr/>
        </p:nvGrpSpPr>
        <p:grpSpPr>
          <a:xfrm>
            <a:off x="863600" y="1569946"/>
            <a:ext cx="7198724" cy="4404133"/>
            <a:chOff x="863600" y="2622793"/>
            <a:chExt cx="7198724" cy="4404133"/>
          </a:xfrm>
        </p:grpSpPr>
        <p:sp>
          <p:nvSpPr>
            <p:cNvPr id="8" name="Rectangle 7"/>
            <p:cNvSpPr/>
            <p:nvPr/>
          </p:nvSpPr>
          <p:spPr>
            <a:xfrm>
              <a:off x="863600" y="2622793"/>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9" name="Content Placeholder 2"/>
            <p:cNvSpPr txBox="1"/>
            <p:nvPr/>
          </p:nvSpPr>
          <p:spPr>
            <a:xfrm>
              <a:off x="1471449" y="2893632"/>
              <a:ext cx="6327328" cy="3977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None/>
              </a:pPr>
              <a:r>
                <a:rPr lang="en-ZA" sz="2000" dirty="0" smtClean="0"/>
                <a:t>The </a:t>
              </a:r>
              <a:r>
                <a:rPr lang="en-ZA" sz="2000" dirty="0"/>
                <a:t>following is a deal offered by a cell phone company. Answer the questions relating to </a:t>
              </a:r>
              <a:r>
                <a:rPr lang="en-ZA" sz="2000" dirty="0" smtClean="0"/>
                <a:t>it.</a:t>
              </a:r>
            </a:p>
            <a:p>
              <a:pPr marL="0" indent="0">
                <a:spcBef>
                  <a:spcPts val="600"/>
                </a:spcBef>
                <a:buNone/>
              </a:pPr>
              <a:endParaRPr lang="en-ZA" sz="2000" dirty="0"/>
            </a:p>
            <a:p>
              <a:pPr marL="0" indent="0">
                <a:spcBef>
                  <a:spcPts val="600"/>
                </a:spcBef>
                <a:buNone/>
              </a:pPr>
              <a:endParaRPr lang="en-ZA" sz="2000" dirty="0" smtClean="0"/>
            </a:p>
            <a:p>
              <a:pPr marL="0" indent="0">
                <a:spcBef>
                  <a:spcPts val="600"/>
                </a:spcBef>
                <a:buNone/>
              </a:pPr>
              <a:endParaRPr lang="en-ZA" sz="2000" dirty="0" smtClean="0"/>
            </a:p>
            <a:p>
              <a:pPr marL="0" indent="0">
                <a:spcBef>
                  <a:spcPts val="600"/>
                </a:spcBef>
                <a:buNone/>
              </a:pPr>
              <a:endParaRPr lang="en-ZA" sz="2000" dirty="0"/>
            </a:p>
            <a:p>
              <a:pPr marL="0" indent="0">
                <a:spcBef>
                  <a:spcPts val="600"/>
                </a:spcBef>
                <a:buNone/>
              </a:pPr>
              <a:endParaRPr lang="en-ZA" sz="2000" dirty="0" smtClean="0"/>
            </a:p>
            <a:p>
              <a:pPr marL="457200" indent="-457200">
                <a:spcBef>
                  <a:spcPts val="600"/>
                </a:spcBef>
                <a:buAutoNum type="alphaLcParenR"/>
              </a:pPr>
              <a:r>
                <a:rPr lang="en-ZA" sz="2000" dirty="0" smtClean="0"/>
                <a:t>What would you pay per month for this contract? </a:t>
              </a:r>
            </a:p>
            <a:p>
              <a:pPr marL="457200" indent="-457200">
                <a:spcBef>
                  <a:spcPts val="600"/>
                </a:spcBef>
                <a:buAutoNum type="alphaLcParenR"/>
              </a:pPr>
              <a:r>
                <a:rPr lang="en-ZA" sz="2000" dirty="0" smtClean="0"/>
                <a:t>List three things included in the bundle. </a:t>
              </a:r>
            </a:p>
            <a:p>
              <a:pPr marL="457200" indent="-457200">
                <a:spcBef>
                  <a:spcPts val="600"/>
                </a:spcBef>
                <a:buAutoNum type="alphaLcParenR"/>
              </a:pPr>
              <a:r>
                <a:rPr lang="en-ZA" sz="2000" dirty="0" smtClean="0"/>
                <a:t>Explain what is meant by ‘monthly minutes’. </a:t>
              </a:r>
            </a:p>
            <a:p>
              <a:pPr marL="457200" indent="-457200">
                <a:spcBef>
                  <a:spcPts val="600"/>
                </a:spcBef>
                <a:buAutoNum type="alphaLcParenR"/>
              </a:pPr>
              <a:r>
                <a:rPr lang="en-ZA" sz="2000" dirty="0" smtClean="0"/>
                <a:t>Explain what happens when you have used up your airtime minutes. </a:t>
              </a:r>
              <a:endParaRPr lang="en-ZA" altLang="en-US" sz="2000" b="1" dirty="0">
                <a:sym typeface="+mn-ea"/>
              </a:endParaRPr>
            </a:p>
          </p:txBody>
        </p:sp>
      </p:gr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12.1</a:t>
            </a:r>
            <a:endParaRPr lang="en-ZA" dirty="0"/>
          </a:p>
        </p:txBody>
      </p:sp>
      <p:graphicFrame>
        <p:nvGraphicFramePr>
          <p:cNvPr id="13" name="Table 12"/>
          <p:cNvGraphicFramePr>
            <a:graphicFrameLocks noGrp="1"/>
          </p:cNvGraphicFramePr>
          <p:nvPr/>
        </p:nvGraphicFramePr>
        <p:xfrm>
          <a:off x="1522853" y="2484860"/>
          <a:ext cx="5403546" cy="1635858"/>
        </p:xfrm>
        <a:graphic>
          <a:graphicData uri="http://schemas.openxmlformats.org/drawingml/2006/table">
            <a:tbl>
              <a:tblPr firstRow="1" bandRow="1">
                <a:tableStyleId>{5C22544A-7EE6-4342-B048-85BDC9FD1C3A}</a:tableStyleId>
              </a:tblPr>
              <a:tblGrid>
                <a:gridCol w="3195185"/>
                <a:gridCol w="2208361"/>
              </a:tblGrid>
              <a:tr h="203260">
                <a:tc>
                  <a:txBody>
                    <a:bodyPr/>
                    <a:lstStyle/>
                    <a:p>
                      <a:r>
                        <a:rPr lang="en-ZA" sz="1200" dirty="0" smtClean="0"/>
                        <a:t>Monthly</a:t>
                      </a:r>
                      <a:r>
                        <a:rPr lang="en-ZA" sz="1200" baseline="0" dirty="0" smtClean="0"/>
                        <a:t> Fee</a:t>
                      </a:r>
                      <a:endParaRPr lang="en-GB" sz="1200" dirty="0"/>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ZA" sz="1200" b="0" dirty="0" smtClean="0">
                          <a:solidFill>
                            <a:schemeClr val="tx1"/>
                          </a:solidFill>
                        </a:rPr>
                        <a:t>R129,00</a:t>
                      </a:r>
                      <a:endParaRPr lang="en-GB" sz="1200" b="0" dirty="0">
                        <a:solidFill>
                          <a:schemeClr val="tx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ZA" sz="1200" b="1" i="0" u="none" strike="noStrike" kern="1200" baseline="0" dirty="0" smtClean="0">
                          <a:solidFill>
                            <a:schemeClr val="bg1"/>
                          </a:solidFill>
                          <a:latin typeface="+mn-lt"/>
                          <a:ea typeface="+mn-ea"/>
                          <a:cs typeface="+mn-cs"/>
                        </a:rPr>
                        <a:t>SMS bundle </a:t>
                      </a:r>
                      <a:endParaRPr lang="en-GB" sz="10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ZA" sz="1200" dirty="0" smtClean="0"/>
                        <a:t>R100,00</a:t>
                      </a:r>
                      <a:endParaRPr lang="en-GB" sz="1200" dirty="0"/>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ZA" sz="1200" b="1" dirty="0" smtClean="0">
                          <a:solidFill>
                            <a:schemeClr val="bg1"/>
                          </a:solidFill>
                        </a:rPr>
                        <a:t>Airtime</a:t>
                      </a:r>
                      <a:r>
                        <a:rPr lang="en-ZA" sz="1200" b="1" baseline="0" dirty="0" smtClean="0">
                          <a:solidFill>
                            <a:schemeClr val="bg1"/>
                          </a:solidFill>
                        </a:rPr>
                        <a:t> minutes</a:t>
                      </a:r>
                      <a:endParaRPr lang="en-GB" sz="12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ZA" sz="1200" dirty="0" smtClean="0"/>
                        <a:t>R100,00</a:t>
                      </a:r>
                      <a:endParaRPr lang="en-GB" sz="1200" dirty="0"/>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ZA" sz="1200" b="1" dirty="0" smtClean="0">
                          <a:solidFill>
                            <a:schemeClr val="bg1"/>
                          </a:solidFill>
                        </a:rPr>
                        <a:t>Anytime</a:t>
                      </a:r>
                      <a:r>
                        <a:rPr lang="en-ZA" sz="1200" b="1" baseline="0" dirty="0" smtClean="0">
                          <a:solidFill>
                            <a:schemeClr val="bg1"/>
                          </a:solidFill>
                        </a:rPr>
                        <a:t> Data</a:t>
                      </a:r>
                      <a:endParaRPr lang="en-GB" sz="12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ZA" sz="1200" dirty="0" smtClean="0"/>
                        <a:t>R150,00</a:t>
                      </a:r>
                      <a:endParaRPr lang="en-GB" sz="1200" dirty="0"/>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ZA" sz="1200" b="1" dirty="0" smtClean="0">
                          <a:solidFill>
                            <a:schemeClr val="bg1"/>
                          </a:solidFill>
                        </a:rPr>
                        <a:t>Out of bundle data (per Mb)</a:t>
                      </a:r>
                      <a:endParaRPr lang="en-GB" sz="12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ZA" sz="1200" dirty="0" smtClean="0"/>
                        <a:t>R0.,95</a:t>
                      </a:r>
                      <a:endParaRPr lang="en-GB" sz="1200" dirty="0"/>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ZA" sz="1200" b="1" dirty="0" smtClean="0">
                          <a:solidFill>
                            <a:schemeClr val="bg1"/>
                          </a:solidFill>
                        </a:rPr>
                        <a:t>Out</a:t>
                      </a:r>
                      <a:r>
                        <a:rPr lang="en-ZA" sz="1200" b="1" baseline="0" dirty="0" smtClean="0">
                          <a:solidFill>
                            <a:schemeClr val="bg1"/>
                          </a:solidFill>
                        </a:rPr>
                        <a:t> of bundle SMS and MMS</a:t>
                      </a:r>
                      <a:endParaRPr lang="en-GB" sz="12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ZA" sz="1200" dirty="0" smtClean="0"/>
                        <a:t>R0,55</a:t>
                      </a:r>
                      <a:endParaRPr lang="en-GB" sz="1200" dirty="0"/>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r h="206083">
                <a:tc>
                  <a:txBody>
                    <a:bodyPr/>
                    <a:lstStyle/>
                    <a:p>
                      <a:r>
                        <a:rPr lang="en-ZA" sz="1200" b="1" dirty="0" smtClean="0">
                          <a:solidFill>
                            <a:schemeClr val="bg1"/>
                          </a:solidFill>
                        </a:rPr>
                        <a:t>Out</a:t>
                      </a:r>
                      <a:r>
                        <a:rPr lang="en-ZA" sz="1200" b="1" baseline="0" dirty="0" smtClean="0">
                          <a:solidFill>
                            <a:schemeClr val="bg1"/>
                          </a:solidFill>
                        </a:rPr>
                        <a:t> of bundle </a:t>
                      </a:r>
                      <a:r>
                        <a:rPr lang="en-ZA" sz="1200" b="1" baseline="0" dirty="0" err="1" smtClean="0">
                          <a:solidFill>
                            <a:schemeClr val="bg1"/>
                          </a:solidFill>
                        </a:rPr>
                        <a:t>Wifi</a:t>
                      </a:r>
                      <a:r>
                        <a:rPr lang="en-ZA" sz="1200" b="1" baseline="0" dirty="0" smtClean="0">
                          <a:solidFill>
                            <a:schemeClr val="bg1"/>
                          </a:solidFill>
                        </a:rPr>
                        <a:t> voice calls (per minute)</a:t>
                      </a:r>
                      <a:endParaRPr lang="en-GB" sz="1200" b="1" dirty="0">
                        <a:solidFill>
                          <a:schemeClr val="bg1"/>
                        </a:solidFill>
                      </a:endParaRPr>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61A6AF"/>
                    </a:solidFill>
                  </a:tcPr>
                </a:tc>
                <a:tc>
                  <a:txBody>
                    <a:bodyPr/>
                    <a:lstStyle/>
                    <a:p>
                      <a:r>
                        <a:rPr lang="en-ZA" sz="1200" dirty="0" smtClean="0"/>
                        <a:t>R0,55</a:t>
                      </a:r>
                      <a:endParaRPr lang="en-GB" sz="1200" dirty="0"/>
                    </a:p>
                  </a:txBody>
                  <a:tcPr marL="50815" marR="50815" marT="25407" marB="25407">
                    <a:lnL w="28575" cap="flat" cmpd="sng" algn="ctr">
                      <a:solidFill>
                        <a:srgbClr val="A6CE39"/>
                      </a:solidFill>
                      <a:prstDash val="solid"/>
                      <a:round/>
                      <a:headEnd type="none" w="med" len="med"/>
                      <a:tailEnd type="none" w="med" len="med"/>
                    </a:lnL>
                    <a:lnR w="28575" cap="flat" cmpd="sng" algn="ctr">
                      <a:solidFill>
                        <a:srgbClr val="A6CE39"/>
                      </a:solidFill>
                      <a:prstDash val="solid"/>
                      <a:round/>
                      <a:headEnd type="none" w="med" len="med"/>
                      <a:tailEnd type="none" w="med" len="med"/>
                    </a:lnR>
                    <a:lnT w="28575" cap="flat" cmpd="sng" algn="ctr">
                      <a:solidFill>
                        <a:srgbClr val="A6CE39"/>
                      </a:solidFill>
                      <a:prstDash val="solid"/>
                      <a:round/>
                      <a:headEnd type="none" w="med" len="med"/>
                      <a:tailEnd type="none" w="med" len="med"/>
                    </a:lnT>
                    <a:lnB w="28575" cap="flat" cmpd="sng" algn="ctr">
                      <a:solidFill>
                        <a:srgbClr val="A6CE39"/>
                      </a:solidFill>
                      <a:prstDash val="solid"/>
                      <a:round/>
                      <a:headEnd type="none" w="med" len="med"/>
                      <a:tailEnd type="none" w="med" len="med"/>
                    </a:lnB>
                    <a:solidFill>
                      <a:srgbClr val="D9E8EB"/>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Example </a:t>
            </a:r>
            <a:r>
              <a:rPr lang="en-ZA" sz="4400" dirty="0" smtClean="0"/>
              <a:t>12.1 </a:t>
            </a:r>
            <a:r>
              <a:rPr lang="en-ZA" sz="4400" dirty="0"/>
              <a:t>page </a:t>
            </a:r>
            <a:r>
              <a:rPr lang="en-ZA" dirty="0" smtClean="0"/>
              <a:t>221</a:t>
            </a:r>
            <a:r>
              <a:rPr lang="en-ZA" sz="3200" dirty="0" smtClean="0"/>
              <a:t> continued ...</a:t>
            </a:r>
          </a:p>
        </p:txBody>
      </p:sp>
      <p:sp>
        <p:nvSpPr>
          <p:cNvPr id="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12.1</a:t>
            </a:r>
            <a:endParaRPr lang="en-ZA" dirty="0"/>
          </a:p>
        </p:txBody>
      </p:sp>
      <p:sp>
        <p:nvSpPr>
          <p:cNvPr id="8" name="Rectangle 7"/>
          <p:cNvSpPr/>
          <p:nvPr/>
        </p:nvSpPr>
        <p:spPr>
          <a:xfrm>
            <a:off x="863599" y="1581930"/>
            <a:ext cx="7198724" cy="456088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a:grpSpLocks noChangeAspect="1"/>
          </p:cNvGrpSpPr>
          <p:nvPr/>
        </p:nvGrpSpPr>
        <p:grpSpPr>
          <a:xfrm>
            <a:off x="348042" y="1769342"/>
            <a:ext cx="1031115" cy="957600"/>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13" name="TextBox 12"/>
          <p:cNvSpPr txBox="1"/>
          <p:nvPr/>
        </p:nvSpPr>
        <p:spPr>
          <a:xfrm>
            <a:off x="1523054" y="1936832"/>
            <a:ext cx="6287446" cy="1754326"/>
          </a:xfrm>
          <a:prstGeom prst="rect">
            <a:avLst/>
          </a:prstGeom>
          <a:noFill/>
        </p:spPr>
        <p:txBody>
          <a:bodyPr wrap="square" rtlCol="0">
            <a:spAutoFit/>
          </a:bodyPr>
          <a:lstStyle/>
          <a:p>
            <a:pPr marL="342900" indent="-342900">
              <a:buAutoNum type="alphaLcParenR"/>
            </a:pPr>
            <a:r>
              <a:rPr lang="en-ZA" dirty="0" smtClean="0"/>
              <a:t>R129,00 </a:t>
            </a:r>
          </a:p>
          <a:p>
            <a:pPr marL="342900" indent="-342900">
              <a:buAutoNum type="alphaLcParenR"/>
            </a:pPr>
            <a:r>
              <a:rPr lang="en-ZA" dirty="0" smtClean="0"/>
              <a:t>Monthly </a:t>
            </a:r>
            <a:r>
              <a:rPr lang="en-ZA" dirty="0"/>
              <a:t>SMSs, airtime minutes and anytime data. </a:t>
            </a:r>
            <a:endParaRPr lang="en-ZA" dirty="0" smtClean="0"/>
          </a:p>
          <a:p>
            <a:pPr marL="342900" indent="-342900">
              <a:buAutoNum type="alphaLcParenR"/>
            </a:pPr>
            <a:r>
              <a:rPr lang="en-ZA" dirty="0" smtClean="0"/>
              <a:t>This </a:t>
            </a:r>
            <a:r>
              <a:rPr lang="en-ZA" dirty="0"/>
              <a:t>refers to the number of minutes you may speak on the phone every month, as part of the contract. </a:t>
            </a:r>
            <a:endParaRPr lang="en-ZA" dirty="0" smtClean="0"/>
          </a:p>
          <a:p>
            <a:pPr marL="342900" indent="-342900">
              <a:buAutoNum type="alphaLcParenR"/>
            </a:pPr>
            <a:r>
              <a:rPr lang="en-ZA" dirty="0" smtClean="0"/>
              <a:t>You </a:t>
            </a:r>
            <a:r>
              <a:rPr lang="en-ZA" dirty="0"/>
              <a:t>will be charged at the out-of-bundle rate of R0,55 per minute. </a:t>
            </a:r>
            <a:endParaRPr lang="en-ZA" sz="2000" dirty="0" smtClean="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3545" y="1817550"/>
            <a:ext cx="3096186" cy="365845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500"/>
                                        <p:tgtEl>
                                          <p:spTgt spid="1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Effect transition="in" filter="fade">
                                      <p:cBhvr>
                                        <p:cTn id="28" dur="500"/>
                                        <p:tgtEl>
                                          <p:spTgt spid="1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xEl>
                                              <p:pRg st="2" end="2"/>
                                            </p:txEl>
                                          </p:spTgt>
                                        </p:tgtEl>
                                        <p:attrNameLst>
                                          <p:attrName>style.visibility</p:attrName>
                                        </p:attrNameLst>
                                      </p:cBhvr>
                                      <p:to>
                                        <p:strVal val="visible"/>
                                      </p:to>
                                    </p:set>
                                    <p:animEffect transition="in" filter="fade">
                                      <p:cBhvr>
                                        <p:cTn id="33" dur="500"/>
                                        <p:tgtEl>
                                          <p:spTgt spid="1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xEl>
                                              <p:pRg st="3" end="3"/>
                                            </p:txEl>
                                          </p:spTgt>
                                        </p:tgtEl>
                                        <p:attrNameLst>
                                          <p:attrName>style.visibility</p:attrName>
                                        </p:attrNameLst>
                                      </p:cBhvr>
                                      <p:to>
                                        <p:strVal val="visible"/>
                                      </p:to>
                                    </p:set>
                                    <p:animEffect transition="in" filter="fade">
                                      <p:cBhvr>
                                        <p:cTn id="38"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a:t>
            </a:r>
            <a:r>
              <a:rPr lang="en-ZA" dirty="0" smtClean="0"/>
              <a:t>12.2 </a:t>
            </a:r>
            <a:r>
              <a:rPr lang="en-ZA" dirty="0"/>
              <a:t>page </a:t>
            </a:r>
            <a:r>
              <a:rPr lang="en-ZA" dirty="0" smtClean="0"/>
              <a:t>221</a:t>
            </a:r>
            <a:endParaRPr lang="en-ZA" sz="4400" dirty="0"/>
          </a:p>
        </p:txBody>
      </p:sp>
      <p:grpSp>
        <p:nvGrpSpPr>
          <p:cNvPr id="7" name="Group 6"/>
          <p:cNvGrpSpPr/>
          <p:nvPr/>
        </p:nvGrpSpPr>
        <p:grpSpPr>
          <a:xfrm>
            <a:off x="863600" y="1569946"/>
            <a:ext cx="7198724" cy="4404133"/>
            <a:chOff x="863600" y="2622793"/>
            <a:chExt cx="7198724" cy="4404133"/>
          </a:xfrm>
        </p:grpSpPr>
        <p:sp>
          <p:nvSpPr>
            <p:cNvPr id="8" name="Rectangle 7"/>
            <p:cNvSpPr/>
            <p:nvPr/>
          </p:nvSpPr>
          <p:spPr>
            <a:xfrm>
              <a:off x="863600" y="2622793"/>
              <a:ext cx="7198724" cy="440413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9" name="Content Placeholder 2"/>
            <p:cNvSpPr txBox="1"/>
            <p:nvPr/>
          </p:nvSpPr>
          <p:spPr>
            <a:xfrm>
              <a:off x="1471448" y="2893632"/>
              <a:ext cx="6473479" cy="3977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indent="-361950">
                <a:buNone/>
              </a:pPr>
              <a:r>
                <a:rPr lang="en-ZA" sz="2000" dirty="0" smtClean="0"/>
                <a:t>This </a:t>
              </a:r>
              <a:r>
                <a:rPr lang="en-ZA" sz="2000" dirty="0"/>
                <a:t>contract is a deal for a landline phone in a home</a:t>
              </a:r>
              <a:r>
                <a:rPr lang="en-ZA" sz="2000" dirty="0" smtClean="0"/>
                <a:t>:</a:t>
              </a:r>
            </a:p>
            <a:p>
              <a:pPr marL="361950" indent="-361950">
                <a:buAutoNum type="alphaLcParenR"/>
              </a:pPr>
              <a:r>
                <a:rPr lang="en-ZA" sz="2000" dirty="0" smtClean="0"/>
                <a:t>What </a:t>
              </a:r>
              <a:r>
                <a:rPr lang="en-ZA" sz="2000" dirty="0"/>
                <a:t>is the length of this contract? </a:t>
              </a:r>
              <a:endParaRPr lang="en-ZA" sz="2000" dirty="0" smtClean="0"/>
            </a:p>
            <a:p>
              <a:pPr marL="361950" indent="-361950">
                <a:buAutoNum type="alphaLcParenR"/>
              </a:pPr>
              <a:r>
                <a:rPr lang="en-ZA" sz="2000" dirty="0" smtClean="0"/>
                <a:t>What </a:t>
              </a:r>
              <a:r>
                <a:rPr lang="en-ZA" sz="2000" dirty="0"/>
                <a:t>is the cost per month? </a:t>
              </a:r>
              <a:endParaRPr lang="en-ZA" sz="2000" dirty="0" smtClean="0"/>
            </a:p>
            <a:p>
              <a:pPr marL="361950" indent="-361950">
                <a:buAutoNum type="alphaLcParenR"/>
              </a:pPr>
              <a:r>
                <a:rPr lang="en-ZA" sz="2000" dirty="0" smtClean="0"/>
                <a:t>Explain </a:t>
              </a:r>
              <a:r>
                <a:rPr lang="en-ZA" sz="2000" dirty="0"/>
                <a:t>what is meant by ‘unlimited fixed line minutes’. </a:t>
              </a:r>
              <a:endParaRPr lang="en-ZA" sz="2000" dirty="0" smtClean="0"/>
            </a:p>
            <a:p>
              <a:pPr marL="361950" indent="-361950">
                <a:buAutoNum type="alphaLcParenR"/>
              </a:pPr>
              <a:r>
                <a:rPr lang="en-ZA" sz="2000" dirty="0" smtClean="0"/>
                <a:t>Who </a:t>
              </a:r>
              <a:r>
                <a:rPr lang="en-ZA" sz="2000" dirty="0"/>
                <a:t>would a contract like this appeal to? </a:t>
              </a:r>
              <a:endParaRPr lang="en-ZA" altLang="en-US" sz="2000" dirty="0">
                <a:sym typeface="+mn-ea"/>
              </a:endParaRPr>
            </a:p>
          </p:txBody>
        </p:sp>
      </p:grpSp>
      <p:grpSp>
        <p:nvGrpSpPr>
          <p:cNvPr id="10" name="Group 9"/>
          <p:cNvGrpSpPr/>
          <p:nvPr/>
        </p:nvGrpSpPr>
        <p:grpSpPr>
          <a:xfrm>
            <a:off x="352501" y="1661223"/>
            <a:ext cx="1029149" cy="955774"/>
            <a:chOff x="352501" y="2871461"/>
            <a:chExt cx="1525437" cy="1416679"/>
          </a:xfrm>
        </p:grpSpPr>
        <p:sp>
          <p:nvSpPr>
            <p:cNvPr id="11" name="Rectangle 10"/>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a:fillRect/>
            </a:stretch>
          </p:blipFill>
          <p:spPr>
            <a:xfrm>
              <a:off x="626636" y="3081420"/>
              <a:ext cx="977166" cy="1010861"/>
            </a:xfrm>
            <a:prstGeom prst="rect">
              <a:avLst/>
            </a:prstGeom>
          </p:spPr>
        </p:pic>
      </p:grpSp>
      <p:sp>
        <p:nvSpPr>
          <p:cNvPr id="1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12.1</a:t>
            </a:r>
            <a:endParaRPr lang="en-ZA"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3260" y="3835958"/>
            <a:ext cx="3199404" cy="230901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Example </a:t>
            </a:r>
            <a:r>
              <a:rPr lang="en-ZA" sz="4400" dirty="0" smtClean="0"/>
              <a:t>12.2 </a:t>
            </a:r>
            <a:r>
              <a:rPr lang="en-ZA" sz="4400" dirty="0"/>
              <a:t>page </a:t>
            </a:r>
            <a:r>
              <a:rPr lang="en-ZA" dirty="0" smtClean="0"/>
              <a:t>221 </a:t>
            </a:r>
            <a:r>
              <a:rPr lang="en-ZA" sz="3200" dirty="0" smtClean="0"/>
              <a:t>continued ...</a:t>
            </a:r>
          </a:p>
        </p:txBody>
      </p:sp>
      <p:sp>
        <p:nvSpPr>
          <p:cNvPr id="7" name="Text Placeholder 3"/>
          <p:cNvSpPr>
            <a:spLocks noGrp="1"/>
          </p:cNvSpPr>
          <p:nvPr>
            <p:ph type="body" sz="quarter" idx="10"/>
          </p:nvPr>
        </p:nvSpPr>
        <p:spPr>
          <a:xfrm>
            <a:off x="399289" y="1097179"/>
            <a:ext cx="7905751" cy="301871"/>
          </a:xfrm>
        </p:spPr>
        <p:txBody>
          <a:bodyPr/>
          <a:lstStyle/>
          <a:p>
            <a:r>
              <a:rPr lang="en-ZA" dirty="0"/>
              <a:t>Unit </a:t>
            </a:r>
            <a:r>
              <a:rPr lang="en-ZA" dirty="0" smtClean="0"/>
              <a:t>12.1</a:t>
            </a:r>
            <a:endParaRPr lang="en-ZA" dirty="0"/>
          </a:p>
        </p:txBody>
      </p:sp>
      <p:sp>
        <p:nvSpPr>
          <p:cNvPr id="8" name="Rectangle 7"/>
          <p:cNvSpPr/>
          <p:nvPr/>
        </p:nvSpPr>
        <p:spPr>
          <a:xfrm>
            <a:off x="863599" y="1581930"/>
            <a:ext cx="7198724" cy="456088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a:grpSpLocks noChangeAspect="1"/>
          </p:cNvGrpSpPr>
          <p:nvPr/>
        </p:nvGrpSpPr>
        <p:grpSpPr>
          <a:xfrm>
            <a:off x="348042" y="1769342"/>
            <a:ext cx="1031115" cy="957600"/>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13" name="TextBox 12"/>
          <p:cNvSpPr txBox="1"/>
          <p:nvPr/>
        </p:nvSpPr>
        <p:spPr>
          <a:xfrm>
            <a:off x="1523054" y="1936832"/>
            <a:ext cx="6287446" cy="1754326"/>
          </a:xfrm>
          <a:prstGeom prst="rect">
            <a:avLst/>
          </a:prstGeom>
          <a:noFill/>
        </p:spPr>
        <p:txBody>
          <a:bodyPr wrap="square" rtlCol="0">
            <a:spAutoFit/>
          </a:bodyPr>
          <a:lstStyle/>
          <a:p>
            <a:pPr marL="342900" indent="-342900">
              <a:buAutoNum type="alphaLcParenR"/>
            </a:pPr>
            <a:r>
              <a:rPr lang="en-ZA" dirty="0" smtClean="0"/>
              <a:t>24 </a:t>
            </a:r>
            <a:r>
              <a:rPr lang="en-ZA" dirty="0"/>
              <a:t>months </a:t>
            </a:r>
            <a:endParaRPr lang="en-ZA" dirty="0" smtClean="0"/>
          </a:p>
          <a:p>
            <a:pPr marL="342900" indent="-342900">
              <a:buAutoNum type="alphaLcParenR"/>
            </a:pPr>
            <a:r>
              <a:rPr lang="en-ZA" dirty="0" smtClean="0"/>
              <a:t>R349,00 </a:t>
            </a:r>
          </a:p>
          <a:p>
            <a:pPr marL="342900" indent="-342900">
              <a:buAutoNum type="alphaLcParenR"/>
            </a:pPr>
            <a:r>
              <a:rPr lang="en-ZA" dirty="0" smtClean="0"/>
              <a:t>You </a:t>
            </a:r>
            <a:r>
              <a:rPr lang="en-ZA" dirty="0"/>
              <a:t>may speak to someone on another landline for an unlimited amount of time. </a:t>
            </a:r>
            <a:endParaRPr lang="en-ZA" dirty="0" smtClean="0"/>
          </a:p>
          <a:p>
            <a:pPr marL="342900" indent="-342900">
              <a:buAutoNum type="alphaLcParenR"/>
            </a:pPr>
            <a:r>
              <a:rPr lang="en-ZA" dirty="0" smtClean="0"/>
              <a:t>Someone </a:t>
            </a:r>
            <a:r>
              <a:rPr lang="en-ZA" dirty="0"/>
              <a:t>who is housebound and uses a landline a lot, e.g. a pensioner. </a:t>
            </a:r>
            <a:endParaRPr lang="en-ZA" sz="2000" dirty="0" smtClean="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3545" y="1817550"/>
            <a:ext cx="3096186" cy="365845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500"/>
                                        <p:tgtEl>
                                          <p:spTgt spid="1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Effect transition="in" filter="fade">
                                      <p:cBhvr>
                                        <p:cTn id="28" dur="500"/>
                                        <p:tgtEl>
                                          <p:spTgt spid="1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xEl>
                                              <p:pRg st="2" end="2"/>
                                            </p:txEl>
                                          </p:spTgt>
                                        </p:tgtEl>
                                        <p:attrNameLst>
                                          <p:attrName>style.visibility</p:attrName>
                                        </p:attrNameLst>
                                      </p:cBhvr>
                                      <p:to>
                                        <p:strVal val="visible"/>
                                      </p:to>
                                    </p:set>
                                    <p:animEffect transition="in" filter="fade">
                                      <p:cBhvr>
                                        <p:cTn id="33" dur="500"/>
                                        <p:tgtEl>
                                          <p:spTgt spid="1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xEl>
                                              <p:pRg st="3" end="3"/>
                                            </p:txEl>
                                          </p:spTgt>
                                        </p:tgtEl>
                                        <p:attrNameLst>
                                          <p:attrName>style.visibility</p:attrName>
                                        </p:attrNameLst>
                                      </p:cBhvr>
                                      <p:to>
                                        <p:strVal val="visible"/>
                                      </p:to>
                                    </p:set>
                                    <p:animEffect transition="in" filter="fade">
                                      <p:cBhvr>
                                        <p:cTn id="38"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Transport </a:t>
            </a:r>
            <a:r>
              <a:rPr lang="en-ZA" dirty="0" smtClean="0"/>
              <a:t>tariffs</a:t>
            </a:r>
            <a:endParaRPr lang="en-ZA" dirty="0"/>
          </a:p>
        </p:txBody>
      </p:sp>
      <p:sp>
        <p:nvSpPr>
          <p:cNvPr id="3" name="Content Placeholder 2"/>
          <p:cNvSpPr>
            <a:spLocks noGrp="1"/>
          </p:cNvSpPr>
          <p:nvPr>
            <p:ph idx="1"/>
          </p:nvPr>
        </p:nvSpPr>
        <p:spPr/>
        <p:txBody>
          <a:bodyPr/>
          <a:lstStyle/>
          <a:p>
            <a:pPr marL="0" indent="0">
              <a:buNone/>
            </a:pPr>
            <a:r>
              <a:rPr lang="en-ZA" dirty="0"/>
              <a:t>When we have many options to choose from, decision making can be difficult.</a:t>
            </a:r>
          </a:p>
          <a:p>
            <a:pPr marL="0" indent="0">
              <a:buNone/>
            </a:pPr>
            <a:endParaRPr lang="en-ZA" dirty="0"/>
          </a:p>
          <a:p>
            <a:pPr marL="0" indent="0">
              <a:buNone/>
            </a:pPr>
            <a:r>
              <a:rPr lang="en-ZA" dirty="0"/>
              <a:t>Transport systems have information that you need to filter before making an informed decision</a:t>
            </a:r>
            <a:r>
              <a:rPr lang="en-ZA" dirty="0" smtClean="0"/>
              <a:t>:</a:t>
            </a:r>
            <a:endParaRPr lang="en-ZA" dirty="0"/>
          </a:p>
          <a:p>
            <a:pPr marL="0" indent="0">
              <a:buNone/>
            </a:pPr>
            <a:endParaRPr lang="en-ZA" dirty="0"/>
          </a:p>
          <a:p>
            <a:endParaRPr lang="en-ZA" dirty="0"/>
          </a:p>
        </p:txBody>
      </p:sp>
      <p:sp>
        <p:nvSpPr>
          <p:cNvPr id="4" name="Text Placeholder 3"/>
          <p:cNvSpPr>
            <a:spLocks noGrp="1"/>
          </p:cNvSpPr>
          <p:nvPr>
            <p:ph type="body" sz="quarter" idx="10"/>
          </p:nvPr>
        </p:nvSpPr>
        <p:spPr/>
        <p:txBody>
          <a:bodyPr/>
          <a:lstStyle/>
          <a:p>
            <a:r>
              <a:rPr lang="en-ZA" dirty="0"/>
              <a:t>Unit </a:t>
            </a:r>
            <a:r>
              <a:rPr lang="en-ZA" dirty="0" smtClean="0"/>
              <a:t>12.1</a:t>
            </a:r>
            <a:endParaRPr lang="en-ZA" dirty="0"/>
          </a:p>
        </p:txBody>
      </p:sp>
      <p:grpSp>
        <p:nvGrpSpPr>
          <p:cNvPr id="5" name="Group 4"/>
          <p:cNvGrpSpPr/>
          <p:nvPr/>
        </p:nvGrpSpPr>
        <p:grpSpPr>
          <a:xfrm>
            <a:off x="3074804" y="3547023"/>
            <a:ext cx="2275525" cy="2245783"/>
            <a:chOff x="458407" y="3504545"/>
            <a:chExt cx="2275525" cy="2245783"/>
          </a:xfrm>
        </p:grpSpPr>
        <p:sp>
          <p:nvSpPr>
            <p:cNvPr id="6" name="Rectangle 5"/>
            <p:cNvSpPr/>
            <p:nvPr/>
          </p:nvSpPr>
          <p:spPr>
            <a:xfrm>
              <a:off x="458407" y="5105168"/>
              <a:ext cx="2275525" cy="645160"/>
            </a:xfrm>
            <a:prstGeom prst="rect">
              <a:avLst/>
            </a:prstGeom>
          </p:spPr>
          <p:txBody>
            <a:bodyPr wrap="square">
              <a:spAutoFit/>
            </a:bodyPr>
            <a:lstStyle/>
            <a:p>
              <a:pPr algn="ctr"/>
              <a:r>
                <a:rPr lang="en-ZA" b="1" dirty="0"/>
                <a:t>different timetables schedules</a:t>
              </a:r>
            </a:p>
          </p:txBody>
        </p:sp>
        <p:grpSp>
          <p:nvGrpSpPr>
            <p:cNvPr id="7" name="Group 6"/>
            <p:cNvGrpSpPr/>
            <p:nvPr/>
          </p:nvGrpSpPr>
          <p:grpSpPr>
            <a:xfrm>
              <a:off x="839637" y="3504545"/>
              <a:ext cx="1540802" cy="1540802"/>
              <a:chOff x="800241" y="3557496"/>
              <a:chExt cx="1959256" cy="1959256"/>
            </a:xfrm>
          </p:grpSpPr>
          <p:sp>
            <p:nvSpPr>
              <p:cNvPr id="8" name="Oval 7"/>
              <p:cNvSpPr/>
              <p:nvPr/>
            </p:nvSpPr>
            <p:spPr>
              <a:xfrm>
                <a:off x="800241" y="3557496"/>
                <a:ext cx="1959256" cy="1959256"/>
              </a:xfrm>
              <a:prstGeom prst="ellipse">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0223" y="4013216"/>
                <a:ext cx="1420118" cy="1093653"/>
              </a:xfrm>
              <a:prstGeom prst="rect">
                <a:avLst/>
              </a:prstGeom>
            </p:spPr>
          </p:pic>
        </p:grpSp>
      </p:grpSp>
      <p:grpSp>
        <p:nvGrpSpPr>
          <p:cNvPr id="10" name="Group 9"/>
          <p:cNvGrpSpPr/>
          <p:nvPr/>
        </p:nvGrpSpPr>
        <p:grpSpPr>
          <a:xfrm>
            <a:off x="5620714" y="3545816"/>
            <a:ext cx="2275525" cy="2255308"/>
            <a:chOff x="6030772" y="3511399"/>
            <a:chExt cx="2275525" cy="2255308"/>
          </a:xfrm>
        </p:grpSpPr>
        <p:sp>
          <p:nvSpPr>
            <p:cNvPr id="11" name="Rectangle 10"/>
            <p:cNvSpPr/>
            <p:nvPr/>
          </p:nvSpPr>
          <p:spPr>
            <a:xfrm>
              <a:off x="6030772" y="5121547"/>
              <a:ext cx="2275525" cy="645160"/>
            </a:xfrm>
            <a:prstGeom prst="rect">
              <a:avLst/>
            </a:prstGeom>
          </p:spPr>
          <p:txBody>
            <a:bodyPr wrap="square">
              <a:spAutoFit/>
            </a:bodyPr>
            <a:lstStyle/>
            <a:p>
              <a:pPr algn="ctr"/>
              <a:r>
                <a:rPr lang="en-ZA" b="1" dirty="0"/>
                <a:t>prices and rates charged</a:t>
              </a:r>
            </a:p>
          </p:txBody>
        </p:sp>
        <p:grpSp>
          <p:nvGrpSpPr>
            <p:cNvPr id="12" name="Group 11"/>
            <p:cNvGrpSpPr/>
            <p:nvPr/>
          </p:nvGrpSpPr>
          <p:grpSpPr>
            <a:xfrm>
              <a:off x="6398132" y="3511399"/>
              <a:ext cx="1540803" cy="1540802"/>
              <a:chOff x="800241" y="3557496"/>
              <a:chExt cx="1959256" cy="1959256"/>
            </a:xfrm>
          </p:grpSpPr>
          <p:sp>
            <p:nvSpPr>
              <p:cNvPr id="13" name="Oval 12"/>
              <p:cNvSpPr/>
              <p:nvPr/>
            </p:nvSpPr>
            <p:spPr>
              <a:xfrm>
                <a:off x="800241" y="3557496"/>
                <a:ext cx="1959256" cy="1959256"/>
              </a:xfrm>
              <a:prstGeom prst="ellipse">
                <a:avLst/>
              </a:prstGeom>
              <a:solidFill>
                <a:srgbClr val="9CC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7419" y="3924566"/>
                <a:ext cx="941956" cy="1194806"/>
              </a:xfrm>
              <a:prstGeom prst="rect">
                <a:avLst/>
              </a:prstGeom>
            </p:spPr>
          </p:pic>
        </p:grpSp>
      </p:grpSp>
      <p:grpSp>
        <p:nvGrpSpPr>
          <p:cNvPr id="25" name="Group 24"/>
          <p:cNvGrpSpPr/>
          <p:nvPr/>
        </p:nvGrpSpPr>
        <p:grpSpPr>
          <a:xfrm>
            <a:off x="540879" y="3539201"/>
            <a:ext cx="2275525" cy="1978448"/>
            <a:chOff x="6030772" y="3511399"/>
            <a:chExt cx="2275525" cy="1978448"/>
          </a:xfrm>
        </p:grpSpPr>
        <p:sp>
          <p:nvSpPr>
            <p:cNvPr id="26" name="Rectangle 25"/>
            <p:cNvSpPr/>
            <p:nvPr/>
          </p:nvSpPr>
          <p:spPr>
            <a:xfrm>
              <a:off x="6030772" y="5121547"/>
              <a:ext cx="2275525" cy="368300"/>
            </a:xfrm>
            <a:prstGeom prst="rect">
              <a:avLst/>
            </a:prstGeom>
          </p:spPr>
          <p:txBody>
            <a:bodyPr wrap="square">
              <a:spAutoFit/>
            </a:bodyPr>
            <a:lstStyle/>
            <a:p>
              <a:pPr algn="ctr"/>
              <a:r>
                <a:rPr lang="en-ZA" b="1" dirty="0"/>
                <a:t>different routes </a:t>
              </a:r>
            </a:p>
          </p:txBody>
        </p:sp>
        <p:grpSp>
          <p:nvGrpSpPr>
            <p:cNvPr id="27" name="Group 26"/>
            <p:cNvGrpSpPr/>
            <p:nvPr/>
          </p:nvGrpSpPr>
          <p:grpSpPr>
            <a:xfrm>
              <a:off x="6398132" y="3511399"/>
              <a:ext cx="1540803" cy="1540802"/>
              <a:chOff x="800241" y="3557496"/>
              <a:chExt cx="1959256" cy="1959256"/>
            </a:xfrm>
          </p:grpSpPr>
          <p:sp>
            <p:nvSpPr>
              <p:cNvPr id="28" name="Oval 27"/>
              <p:cNvSpPr/>
              <p:nvPr/>
            </p:nvSpPr>
            <p:spPr>
              <a:xfrm>
                <a:off x="800241" y="3557496"/>
                <a:ext cx="1959256" cy="1959256"/>
              </a:xfrm>
              <a:prstGeom prst="ellipse">
                <a:avLst/>
              </a:prstGeom>
              <a:solidFill>
                <a:srgbClr val="9CC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72960" y="3846012"/>
                <a:ext cx="961107" cy="1371138"/>
              </a:xfrm>
              <a:prstGeom prst="rect">
                <a:avLst/>
              </a:prstGeom>
            </p:spPr>
          </p:pic>
        </p:grpSp>
      </p:gr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6736" y="3400418"/>
            <a:ext cx="2031685" cy="240063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resentation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1545</Words>
  <Application>Microsoft Office PowerPoint</Application>
  <PresentationFormat>On-screen Show (4:3)</PresentationFormat>
  <Paragraphs>310</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Presentation2</vt:lpstr>
      <vt:lpstr>Mathematical Literacy</vt:lpstr>
      <vt:lpstr>Understanding and using tariff systems</vt:lpstr>
      <vt:lpstr>Overview</vt:lpstr>
      <vt:lpstr>Tariff systems</vt:lpstr>
      <vt:lpstr>Example 12.1 page 221</vt:lpstr>
      <vt:lpstr>Example 12.1 page 221 continued ...</vt:lpstr>
      <vt:lpstr>Example 12.2 page 221</vt:lpstr>
      <vt:lpstr>Example 12.2 page 221 continued ...</vt:lpstr>
      <vt:lpstr>Transport tariffs</vt:lpstr>
      <vt:lpstr>Example 12.3 page 222</vt:lpstr>
      <vt:lpstr>Example 12.3 page 222 continued ...</vt:lpstr>
      <vt:lpstr>Example 12.3 page 222 continued ...</vt:lpstr>
      <vt:lpstr>Example 12.3 page 222 continued ...</vt:lpstr>
      <vt:lpstr>PowerPoint Presentation</vt:lpstr>
      <vt:lpstr>Calculations with telephone tariffs</vt:lpstr>
      <vt:lpstr>Example 12.5 page 224</vt:lpstr>
      <vt:lpstr>Example 12.5 page 224 continued ...</vt:lpstr>
      <vt:lpstr>Example 12.5 page 224 continued ...</vt:lpstr>
      <vt:lpstr>Example 12.5 page 224 continued ...</vt:lpstr>
      <vt:lpstr>PowerPoint Presentation</vt:lpstr>
      <vt:lpstr>Calculations with transport tariffs</vt:lpstr>
      <vt:lpstr>Example 12.7 page 228</vt:lpstr>
      <vt:lpstr>Example 12.7 page 228 continued ...</vt:lpstr>
      <vt:lpstr>Example 12.7 page 228 continued ...</vt:lpstr>
      <vt:lpstr>Example 12.7 page 228 continued ...</vt:lpstr>
      <vt:lpstr>Example 12.7 page 228 continued ...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Storer</dc:creator>
  <cp:lastModifiedBy>Macmillan</cp:lastModifiedBy>
  <cp:revision>679</cp:revision>
  <dcterms:created xsi:type="dcterms:W3CDTF">2017-08-15T07:49:00Z</dcterms:created>
  <dcterms:modified xsi:type="dcterms:W3CDTF">2017-12-01T07:37:01Z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1033-10.2.0.5978</vt:lpwstr>
  </property>
</Properties>
</file>