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57" r:id="rId3"/>
    <p:sldId id="258" r:id="rId4"/>
    <p:sldId id="295" r:id="rId5"/>
    <p:sldId id="296" r:id="rId6"/>
    <p:sldId id="297" r:id="rId7"/>
    <p:sldId id="331" r:id="rId8"/>
    <p:sldId id="332" r:id="rId9"/>
    <p:sldId id="333" r:id="rId10"/>
    <p:sldId id="299" r:id="rId11"/>
    <p:sldId id="301" r:id="rId12"/>
    <p:sldId id="294" r:id="rId13"/>
    <p:sldId id="302" r:id="rId14"/>
    <p:sldId id="303" r:id="rId15"/>
    <p:sldId id="304" r:id="rId16"/>
    <p:sldId id="318" r:id="rId17"/>
    <p:sldId id="319" r:id="rId18"/>
    <p:sldId id="308" r:id="rId19"/>
    <p:sldId id="310" r:id="rId20"/>
    <p:sldId id="309" r:id="rId21"/>
    <p:sldId id="311" r:id="rId22"/>
    <p:sldId id="312" r:id="rId23"/>
    <p:sldId id="313" r:id="rId24"/>
    <p:sldId id="315" r:id="rId25"/>
    <p:sldId id="314" r:id="rId26"/>
    <p:sldId id="335" r:id="rId27"/>
    <p:sldId id="317" r:id="rId28"/>
    <p:sldId id="285" r:id="rId29"/>
    <p:sldId id="33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p15:clr>
            <a:srgbClr val="A4A3A4"/>
          </p15:clr>
        </p15:guide>
        <p15:guide id="2" pos="265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9DCC47"/>
    <a:srgbClr val="BDDA73"/>
    <a:srgbClr val="1A9495"/>
    <a:srgbClr val="4BB3B5"/>
    <a:srgbClr val="00A54F"/>
    <a:srgbClr val="FAD5E5"/>
    <a:srgbClr val="F287B7"/>
    <a:srgbClr val="EC008C"/>
    <a:srgbClr val="2E3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5972" autoAdjust="0"/>
  </p:normalViewPr>
  <p:slideViewPr>
    <p:cSldViewPr snapToGrid="0">
      <p:cViewPr varScale="1">
        <p:scale>
          <a:sx n="67" d="100"/>
          <a:sy n="67" d="100"/>
        </p:scale>
        <p:origin x="1428" y="48"/>
      </p:cViewPr>
      <p:guideLst>
        <p:guide orient="horz" pos="3589"/>
        <p:guide pos="2653"/>
      </p:guideLst>
    </p:cSldViewPr>
  </p:slideViewPr>
  <p:outlineViewPr>
    <p:cViewPr>
      <p:scale>
        <a:sx n="33" d="100"/>
        <a:sy n="33" d="100"/>
      </p:scale>
      <p:origin x="0" y="-1090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AD5217-9243-4D08-BB2E-F432D742695D}" type="datetimeFigureOut">
              <a:rPr lang="en-ZA" smtClean="0"/>
              <a:t>2017/12/01</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BD5F5A-78BC-4890-ACC3-FE9D68C2D497}" type="slidenum">
              <a:rPr lang="en-ZA" smtClean="0"/>
              <a:t>‹#›</a:t>
            </a:fld>
            <a:endParaRPr lang="en-ZA"/>
          </a:p>
        </p:txBody>
      </p:sp>
    </p:spTree>
    <p:extLst>
      <p:ext uri="{BB962C8B-B14F-4D97-AF65-F5344CB8AC3E}">
        <p14:creationId xmlns:p14="http://schemas.microsoft.com/office/powerpoint/2010/main" val="1293415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9215B-25A5-45B6-BA3D-768A6A4AAE3D}" type="datetimeFigureOut">
              <a:rPr lang="en-ZA" smtClean="0"/>
              <a:t>2017/12/01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C153-CA4F-4159-A5ED-F784D34F6B67}" type="slidenum">
              <a:rPr lang="en-ZA" smtClean="0"/>
              <a:t>‹#›</a:t>
            </a:fld>
            <a:endParaRPr lang="en-ZA"/>
          </a:p>
        </p:txBody>
      </p:sp>
    </p:spTree>
    <p:extLst>
      <p:ext uri="{BB962C8B-B14F-4D97-AF65-F5344CB8AC3E}">
        <p14:creationId xmlns:p14="http://schemas.microsoft.com/office/powerpoint/2010/main" val="80457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D04C153-CA4F-4159-A5ED-F784D34F6B67}" type="slidenum">
              <a:rPr lang="en-ZA" smtClean="0"/>
              <a:t>10</a:t>
            </a:fld>
            <a:endParaRPr lang="en-ZA"/>
          </a:p>
        </p:txBody>
      </p:sp>
    </p:spTree>
    <p:extLst>
      <p:ext uri="{BB962C8B-B14F-4D97-AF65-F5344CB8AC3E}">
        <p14:creationId xmlns:p14="http://schemas.microsoft.com/office/powerpoint/2010/main" val="2640373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
        <p:nvSpPr>
          <p:cNvPr id="7" name="Text Placeholder 2"/>
          <p:cNvSpPr txBox="1"/>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39031"/>
            <a:ext cx="1722045" cy="24840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89" y="1592288"/>
            <a:ext cx="7905751" cy="4485323"/>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p:nvPr>
        </p:nvSpPr>
        <p:spPr>
          <a:xfrm>
            <a:off x="399289" y="1097179"/>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smtClean="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65127"/>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1" y="1285875"/>
            <a:ext cx="7905751" cy="48910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p>
          <a:p>
            <a:pPr algn="ctr"/>
            <a:r>
              <a:rPr lang="en-ZA" sz="1600" kern="1200" dirty="0" smtClean="0">
                <a:solidFill>
                  <a:schemeClr val="tx1"/>
                </a:solidFill>
                <a:effectLst/>
                <a:latin typeface="+mn-lt"/>
                <a:ea typeface="+mn-ea"/>
                <a:cs typeface="+mn-cs"/>
              </a:rPr>
              <a:t> </a:t>
            </a: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smtClean="0"/>
              <a:t>TERMS AND CONDITIONS</a:t>
            </a:r>
            <a:endParaRPr lang="en-ZA" sz="4800" b="1" dirty="0"/>
          </a:p>
        </p:txBody>
      </p:sp>
    </p:spTree>
    <p:custDataLst>
      <p:tags r:id="rId1"/>
    </p:custDataLst>
    <p:extLst>
      <p:ext uri="{BB962C8B-B14F-4D97-AF65-F5344CB8AC3E}">
        <p14:creationId xmlns:p14="http://schemas.microsoft.com/office/powerpoint/2010/main" val="1835923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272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Maths Lit NQF Level 2</a:t>
            </a:r>
            <a:endParaRPr lang="en-ZA" sz="2400" b="1" dirty="0">
              <a:solidFill>
                <a:prstClr val="white"/>
              </a:solidFill>
            </a:endParaRPr>
          </a:p>
        </p:txBody>
      </p:sp>
      <p:pic>
        <p:nvPicPr>
          <p:cNvPr id="12" name="Picture 11"/>
          <p:cNvPicPr>
            <a:picLocks noChangeAspect="1"/>
          </p:cNvPicPr>
          <p:nvPr userDrawn="1"/>
        </p:nvPicPr>
        <p:blipFill rotWithShape="1">
          <a:blip r:embed="rId12" cstate="print">
            <a:extLst>
              <a:ext uri="{28A0092B-C50C-407E-A947-70E740481C1C}">
                <a14:useLocalDpi xmlns:a14="http://schemas.microsoft.com/office/drawing/2010/main" val="0"/>
              </a:ext>
            </a:extLst>
          </a:blip>
          <a:srcRect t="6546" r="13299"/>
          <a:stretch>
            <a:fillRect/>
          </a:stretch>
        </p:blipFill>
        <p:spPr>
          <a:xfrm>
            <a:off x="8419326" y="5622383"/>
            <a:ext cx="724674" cy="6954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smtClean="0"/>
              <a:t>NQF 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smtClean="0"/>
          </a:p>
          <a:p>
            <a:pPr marL="0" indent="0">
              <a:buNone/>
            </a:pPr>
            <a:endParaRPr lang="en-ZA" sz="300" dirty="0"/>
          </a:p>
          <a:p>
            <a:r>
              <a:rPr lang="en-ZA" dirty="0" smtClean="0"/>
              <a:t>It </a:t>
            </a:r>
            <a:r>
              <a:rPr lang="en-ZA" dirty="0"/>
              <a:t>is linked to your </a:t>
            </a:r>
            <a:r>
              <a:rPr lang="en-ZA" b="1" dirty="0"/>
              <a:t>cheque</a:t>
            </a:r>
            <a:r>
              <a:rPr lang="en-ZA" dirty="0"/>
              <a:t> or </a:t>
            </a:r>
            <a:r>
              <a:rPr lang="en-ZA" b="1" dirty="0"/>
              <a:t>savings account </a:t>
            </a:r>
            <a:r>
              <a:rPr lang="en-ZA" dirty="0"/>
              <a:t>and the amount swiped or withdrawn is deducted immediately from the account to which the card is linked.</a:t>
            </a:r>
          </a:p>
          <a:p>
            <a:endParaRPr lang="en-ZA" dirty="0"/>
          </a:p>
        </p:txBody>
      </p:sp>
      <p:sp>
        <p:nvSpPr>
          <p:cNvPr id="2" name="Title 1"/>
          <p:cNvSpPr>
            <a:spLocks noGrp="1"/>
          </p:cNvSpPr>
          <p:nvPr>
            <p:ph type="title"/>
          </p:nvPr>
        </p:nvSpPr>
        <p:spPr/>
        <p:txBody>
          <a:bodyPr/>
          <a:lstStyle/>
          <a:p>
            <a:r>
              <a:rPr lang="en-ZA" dirty="0" smtClean="0"/>
              <a:t>Debit card</a:t>
            </a:r>
            <a:endParaRPr lang="en-ZA" dirty="0"/>
          </a:p>
        </p:txBody>
      </p:sp>
      <p:sp>
        <p:nvSpPr>
          <p:cNvPr id="4" name="Text Placeholder 3"/>
          <p:cNvSpPr>
            <a:spLocks noGrp="1"/>
          </p:cNvSpPr>
          <p:nvPr>
            <p:ph type="body" sz="quarter" idx="10"/>
          </p:nvPr>
        </p:nvSpPr>
        <p:spPr/>
        <p:txBody>
          <a:bodyPr/>
          <a:lstStyle/>
          <a:p>
            <a:r>
              <a:rPr lang="en-ZA" dirty="0" smtClean="0"/>
              <a:t>Unit 11.1</a:t>
            </a:r>
            <a:endParaRPr lang="en-ZA" dirty="0"/>
          </a:p>
        </p:txBody>
      </p:sp>
      <p:sp>
        <p:nvSpPr>
          <p:cNvPr id="5" name="Rectangle 4"/>
          <p:cNvSpPr/>
          <p:nvPr/>
        </p:nvSpPr>
        <p:spPr>
          <a:xfrm>
            <a:off x="518159" y="1758245"/>
            <a:ext cx="7386701" cy="1269567"/>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p:nvPr/>
        </p:nvSpPr>
        <p:spPr>
          <a:xfrm>
            <a:off x="893438" y="1565393"/>
            <a:ext cx="1697362"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b="1" i="1" smtClean="0">
                <a:solidFill>
                  <a:srgbClr val="64AFA8"/>
                </a:solidFill>
              </a:rPr>
              <a:t>Description</a:t>
            </a:r>
            <a:endParaRPr lang="en-GB" sz="2000" b="1" i="1" dirty="0">
              <a:solidFill>
                <a:srgbClr val="64AFA8"/>
              </a:solidFill>
            </a:endParaRPr>
          </a:p>
        </p:txBody>
      </p:sp>
      <p:sp>
        <p:nvSpPr>
          <p:cNvPr id="7" name="TextBox 6"/>
          <p:cNvSpPr txBox="1"/>
          <p:nvPr/>
        </p:nvSpPr>
        <p:spPr>
          <a:xfrm>
            <a:off x="653696" y="1926847"/>
            <a:ext cx="7144583" cy="1014730"/>
          </a:xfrm>
          <a:prstGeom prst="rect">
            <a:avLst/>
          </a:prstGeom>
          <a:noFill/>
        </p:spPr>
        <p:txBody>
          <a:bodyPr wrap="square" rtlCol="0">
            <a:spAutoFit/>
          </a:bodyPr>
          <a:lstStyle/>
          <a:p>
            <a:r>
              <a:rPr lang="en-ZA" sz="2000" dirty="0"/>
              <a:t>A debit card is usually issued for any transactional account.</a:t>
            </a:r>
          </a:p>
          <a:p>
            <a:r>
              <a:rPr lang="en-ZA" sz="2000" dirty="0"/>
              <a:t>The cardholder can withdraw money at an ATM or at the till at most supermarkets.</a:t>
            </a:r>
          </a:p>
        </p:txBody>
      </p:sp>
      <p:sp>
        <p:nvSpPr>
          <p:cNvPr id="8" name="Content Placeholder 2"/>
          <p:cNvSpPr txBox="1"/>
          <p:nvPr/>
        </p:nvSpPr>
        <p:spPr>
          <a:xfrm>
            <a:off x="7159861" y="2767113"/>
            <a:ext cx="582168" cy="521398"/>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6600" b="1" i="1" dirty="0" smtClean="0">
                <a:solidFill>
                  <a:srgbClr val="64AFA8"/>
                </a:solidFill>
              </a:rPr>
              <a:t>” </a:t>
            </a:r>
            <a:endParaRPr lang="en-GB" sz="6600" b="1" i="1" dirty="0">
              <a:solidFill>
                <a:srgbClr val="64AFA8"/>
              </a:solidFill>
            </a:endParaRPr>
          </a:p>
        </p:txBody>
      </p:sp>
      <p:grpSp>
        <p:nvGrpSpPr>
          <p:cNvPr id="12" name="Group 11"/>
          <p:cNvGrpSpPr/>
          <p:nvPr/>
        </p:nvGrpSpPr>
        <p:grpSpPr>
          <a:xfrm>
            <a:off x="545927" y="4414579"/>
            <a:ext cx="7423697" cy="1125609"/>
            <a:chOff x="474207" y="4414579"/>
            <a:chExt cx="7423697" cy="1125609"/>
          </a:xfrm>
        </p:grpSpPr>
        <p:sp>
          <p:nvSpPr>
            <p:cNvPr id="9" name="Rectangle 8"/>
            <p:cNvSpPr/>
            <p:nvPr/>
          </p:nvSpPr>
          <p:spPr>
            <a:xfrm>
              <a:off x="474207" y="4622479"/>
              <a:ext cx="7423697" cy="917709"/>
            </a:xfrm>
            <a:prstGeom prst="rect">
              <a:avLst/>
            </a:prstGeom>
            <a:solidFill>
              <a:srgbClr val="D9E8B0"/>
            </a:solid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10" name="Content Placeholder 2"/>
            <p:cNvSpPr txBox="1"/>
            <p:nvPr/>
          </p:nvSpPr>
          <p:spPr>
            <a:xfrm>
              <a:off x="702808" y="4414579"/>
              <a:ext cx="787896"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9CCB45"/>
                  </a:solidFill>
                </a:rPr>
                <a:t>Note:</a:t>
              </a:r>
              <a:endParaRPr lang="en-GB" sz="2000" b="1" i="1" dirty="0">
                <a:solidFill>
                  <a:srgbClr val="9CCB45"/>
                </a:solidFill>
              </a:endParaRPr>
            </a:p>
          </p:txBody>
        </p:sp>
        <p:sp>
          <p:nvSpPr>
            <p:cNvPr id="11" name="TextBox 10"/>
            <p:cNvSpPr txBox="1"/>
            <p:nvPr/>
          </p:nvSpPr>
          <p:spPr>
            <a:xfrm>
              <a:off x="702809" y="4724848"/>
              <a:ext cx="6182086" cy="707886"/>
            </a:xfrm>
            <a:prstGeom prst="rect">
              <a:avLst/>
            </a:prstGeom>
            <a:noFill/>
          </p:spPr>
          <p:txBody>
            <a:bodyPr wrap="square" rtlCol="0">
              <a:spAutoFit/>
            </a:bodyPr>
            <a:lstStyle/>
            <a:p>
              <a:r>
                <a:rPr lang="en-ZA" sz="2000" dirty="0"/>
                <a:t>The debit card must not be confused with a credit card. They are two different types of transaction cards.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Credit card account</a:t>
            </a:r>
            <a:endParaRPr lang="en-ZA" dirty="0"/>
          </a:p>
        </p:txBody>
      </p:sp>
      <p:sp>
        <p:nvSpPr>
          <p:cNvPr id="3" name="Content Placeholder 2"/>
          <p:cNvSpPr>
            <a:spLocks noGrp="1"/>
          </p:cNvSpPr>
          <p:nvPr>
            <p:ph idx="1"/>
          </p:nvPr>
        </p:nvSpPr>
        <p:spPr/>
        <p:txBody>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smtClean="0"/>
          </a:p>
          <a:p>
            <a:pPr marL="0" indent="0">
              <a:buNone/>
            </a:pPr>
            <a:endParaRPr lang="en-ZA" dirty="0"/>
          </a:p>
          <a:p>
            <a:r>
              <a:rPr lang="en-ZA" dirty="0"/>
              <a:t>All purchases made on a credit card account become debt owed. </a:t>
            </a:r>
          </a:p>
          <a:p>
            <a:r>
              <a:rPr lang="en-ZA" dirty="0"/>
              <a:t>The interest payable is much higher than for some other forms of credit</a:t>
            </a:r>
            <a:r>
              <a:rPr lang="en-ZA" dirty="0" smtClean="0"/>
              <a:t>.</a:t>
            </a:r>
            <a:endParaRPr lang="en-ZA" dirty="0"/>
          </a:p>
          <a:p>
            <a:r>
              <a:rPr lang="en-ZA" dirty="0"/>
              <a:t>The amount owing is repayable over six or twelve months, which makes the account expensive to maintain. </a:t>
            </a:r>
          </a:p>
          <a:p>
            <a:pPr marL="0" indent="0">
              <a:buNone/>
            </a:pPr>
            <a:endParaRPr lang="en-ZA" dirty="0"/>
          </a:p>
          <a:p>
            <a:pPr marL="0" indent="0">
              <a:buNone/>
            </a:pPr>
            <a:endParaRPr lang="en-ZA" dirty="0"/>
          </a:p>
          <a:p>
            <a:endParaRPr lang="en-ZA" dirty="0"/>
          </a:p>
          <a:p>
            <a:endParaRPr lang="en-ZA" dirty="0"/>
          </a:p>
          <a:p>
            <a:endParaRPr lang="en-ZA" dirty="0"/>
          </a:p>
          <a:p>
            <a:pPr marL="0" indent="0">
              <a:buNone/>
            </a:pPr>
            <a:endParaRPr lang="en-ZA" dirty="0"/>
          </a:p>
          <a:p>
            <a:pPr marL="0" indent="0">
              <a:buNone/>
            </a:pPr>
            <a:endParaRPr lang="en-ZA" dirty="0"/>
          </a:p>
          <a:p>
            <a:pPr marL="0" indent="0">
              <a:buNone/>
            </a:pPr>
            <a:endParaRPr lang="en-ZA" dirty="0"/>
          </a:p>
        </p:txBody>
      </p:sp>
      <p:sp>
        <p:nvSpPr>
          <p:cNvPr id="4" name="Text Placeholder 3"/>
          <p:cNvSpPr>
            <a:spLocks noGrp="1"/>
          </p:cNvSpPr>
          <p:nvPr>
            <p:ph type="body" sz="quarter" idx="10"/>
          </p:nvPr>
        </p:nvSpPr>
        <p:spPr/>
        <p:txBody>
          <a:bodyPr/>
          <a:lstStyle/>
          <a:p>
            <a:r>
              <a:rPr lang="en-ZA" dirty="0" smtClean="0"/>
              <a:t>Unit 11.1</a:t>
            </a:r>
            <a:endParaRPr lang="en-ZA" dirty="0"/>
          </a:p>
        </p:txBody>
      </p:sp>
      <p:sp>
        <p:nvSpPr>
          <p:cNvPr id="5" name="Rectangle 4"/>
          <p:cNvSpPr/>
          <p:nvPr/>
        </p:nvSpPr>
        <p:spPr>
          <a:xfrm>
            <a:off x="518159" y="1758245"/>
            <a:ext cx="7386701" cy="1269567"/>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p:nvPr/>
        </p:nvSpPr>
        <p:spPr>
          <a:xfrm>
            <a:off x="893438" y="1565393"/>
            <a:ext cx="1697362"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b="1" i="1" smtClean="0">
                <a:solidFill>
                  <a:srgbClr val="64AFA8"/>
                </a:solidFill>
              </a:rPr>
              <a:t>Description</a:t>
            </a:r>
            <a:endParaRPr lang="en-GB" sz="2000" b="1" i="1" dirty="0">
              <a:solidFill>
                <a:srgbClr val="64AFA8"/>
              </a:solidFill>
            </a:endParaRPr>
          </a:p>
        </p:txBody>
      </p:sp>
      <p:sp>
        <p:nvSpPr>
          <p:cNvPr id="7" name="TextBox 6"/>
          <p:cNvSpPr txBox="1"/>
          <p:nvPr/>
        </p:nvSpPr>
        <p:spPr>
          <a:xfrm>
            <a:off x="653696" y="1926847"/>
            <a:ext cx="7144583" cy="1014730"/>
          </a:xfrm>
          <a:prstGeom prst="rect">
            <a:avLst/>
          </a:prstGeom>
          <a:noFill/>
        </p:spPr>
        <p:txBody>
          <a:bodyPr wrap="square" rtlCol="0">
            <a:spAutoFit/>
          </a:bodyPr>
          <a:lstStyle/>
          <a:p>
            <a:r>
              <a:rPr lang="en-ZA" sz="2000" dirty="0"/>
              <a:t>This account is often opened as an additional benefit to a cheque account. The amount of credit granted depends on the risk profile of the account holder.</a:t>
            </a:r>
          </a:p>
        </p:txBody>
      </p:sp>
      <p:sp>
        <p:nvSpPr>
          <p:cNvPr id="8" name="Content Placeholder 2"/>
          <p:cNvSpPr txBox="1"/>
          <p:nvPr/>
        </p:nvSpPr>
        <p:spPr>
          <a:xfrm>
            <a:off x="7159861" y="2767113"/>
            <a:ext cx="582168" cy="521398"/>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6600" b="1" i="1" dirty="0" smtClean="0">
                <a:solidFill>
                  <a:srgbClr val="64AFA8"/>
                </a:solidFill>
              </a:rPr>
              <a:t>” </a:t>
            </a:r>
            <a:endParaRPr lang="en-GB" sz="6600" b="1" i="1" dirty="0">
              <a:solidFill>
                <a:srgbClr val="64AFA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11.1 </a:t>
            </a:r>
            <a:endParaRPr lang="en-ZA" dirty="0"/>
          </a:p>
        </p:txBody>
      </p:sp>
      <p:sp>
        <p:nvSpPr>
          <p:cNvPr id="3" name="Content Placeholder 2"/>
          <p:cNvSpPr>
            <a:spLocks noGrp="1"/>
          </p:cNvSpPr>
          <p:nvPr>
            <p:ph sz="quarter" idx="10"/>
          </p:nvPr>
        </p:nvSpPr>
        <p:spPr/>
        <p:txBody>
          <a:bodyPr/>
          <a:lstStyle/>
          <a:p>
            <a:r>
              <a:rPr lang="en-ZA" dirty="0" smtClean="0"/>
              <a:t>Case study</a:t>
            </a:r>
            <a:endParaRPr lang="en-ZA" dirty="0"/>
          </a:p>
        </p:txBody>
      </p:sp>
      <p:sp>
        <p:nvSpPr>
          <p:cNvPr id="4" name="Text Placeholder 3"/>
          <p:cNvSpPr>
            <a:spLocks noGrp="1"/>
          </p:cNvSpPr>
          <p:nvPr>
            <p:ph type="body" idx="11"/>
          </p:nvPr>
        </p:nvSpPr>
        <p:spPr/>
        <p:txBody>
          <a:bodyPr>
            <a:normAutofit/>
          </a:bodyPr>
          <a:lstStyle/>
          <a:p>
            <a:r>
              <a:rPr lang="en-US" altLang="en-US" sz="2000" dirty="0" smtClean="0"/>
              <a:t>Complete </a:t>
            </a:r>
            <a:r>
              <a:rPr lang="en-US" altLang="en-US" sz="2000" b="1" dirty="0" smtClean="0"/>
              <a:t>Case study </a:t>
            </a:r>
            <a:r>
              <a:rPr lang="en-US" altLang="en-US" sz="2000" dirty="0" smtClean="0"/>
              <a:t>on </a:t>
            </a:r>
            <a:r>
              <a:rPr lang="en-US" altLang="en-US" sz="2000" b="1" dirty="0" smtClean="0"/>
              <a:t>page </a:t>
            </a:r>
            <a:r>
              <a:rPr lang="en-ZA" altLang="en-US" sz="2000" b="1" dirty="0" smtClean="0"/>
              <a:t>208 </a:t>
            </a:r>
            <a:r>
              <a:rPr lang="en-US" altLang="en-US" sz="2000" dirty="0" smtClean="0"/>
              <a:t>of </a:t>
            </a:r>
            <a:r>
              <a:rPr lang="en-US" altLang="en-US" sz="2000" dirty="0"/>
              <a:t>your </a:t>
            </a:r>
            <a:r>
              <a:rPr lang="en-US" altLang="en-US" sz="2000" dirty="0" smtClean="0"/>
              <a:t>Student’s </a:t>
            </a:r>
            <a:r>
              <a:rPr lang="en-US" altLang="en-US" sz="2000" dirty="0"/>
              <a:t>Book</a:t>
            </a:r>
          </a:p>
          <a:p>
            <a:endParaRPr lang="en-GB"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you need to open a bank account</a:t>
            </a:r>
          </a:p>
        </p:txBody>
      </p:sp>
      <p:sp>
        <p:nvSpPr>
          <p:cNvPr id="4" name="Text Placeholder 3"/>
          <p:cNvSpPr>
            <a:spLocks noGrp="1"/>
          </p:cNvSpPr>
          <p:nvPr>
            <p:ph type="body" sz="quarter" idx="10"/>
          </p:nvPr>
        </p:nvSpPr>
        <p:spPr/>
        <p:txBody>
          <a:bodyPr/>
          <a:lstStyle/>
          <a:p>
            <a:r>
              <a:rPr lang="en-ZA" dirty="0"/>
              <a:t>Unit </a:t>
            </a:r>
            <a:r>
              <a:rPr lang="en-ZA" dirty="0" smtClean="0"/>
              <a:t>11.1</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1149" y="1947863"/>
            <a:ext cx="3084407" cy="4129087"/>
          </a:xfrm>
        </p:spPr>
      </p:pic>
      <p:sp>
        <p:nvSpPr>
          <p:cNvPr id="3" name="Text Box 2"/>
          <p:cNvSpPr txBox="1"/>
          <p:nvPr/>
        </p:nvSpPr>
        <p:spPr>
          <a:xfrm>
            <a:off x="399415" y="1948180"/>
            <a:ext cx="2959735" cy="1014730"/>
          </a:xfrm>
          <a:prstGeom prst="rect">
            <a:avLst/>
          </a:prstGeom>
          <a:noFill/>
        </p:spPr>
        <p:txBody>
          <a:bodyPr wrap="square" rtlCol="0" anchor="t">
            <a:spAutoFit/>
          </a:bodyPr>
          <a:lstStyle/>
          <a:p>
            <a:r>
              <a:rPr lang="en-US" sz="2000"/>
              <a:t>This is part of an application form for a bank account.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you need to open a bank account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dirty="0"/>
              <a:t>The </a:t>
            </a:r>
            <a:r>
              <a:rPr lang="en-ZA" b="1" dirty="0"/>
              <a:t>Financial Intelligence Centre Act</a:t>
            </a:r>
            <a:r>
              <a:rPr lang="en-ZA" dirty="0"/>
              <a:t>, 38 of 2001, abbreviated to “FICA” requires every person opening a bank account to provide the bank with</a:t>
            </a:r>
            <a:r>
              <a:rPr lang="en-ZA" dirty="0" smtClean="0"/>
              <a:t>:</a:t>
            </a:r>
            <a:endParaRPr lang="en-ZA" dirty="0"/>
          </a:p>
          <a:p>
            <a:pPr marL="1200150" lvl="1" indent="-514350">
              <a:buFont typeface="+mj-lt"/>
              <a:buAutoNum type="romanLcPeriod"/>
            </a:pPr>
            <a:r>
              <a:rPr lang="en-ZA" sz="2000" dirty="0"/>
              <a:t>a bar-coded Identity document</a:t>
            </a:r>
          </a:p>
          <a:p>
            <a:pPr marL="1200150" lvl="1" indent="-514350">
              <a:buFont typeface="+mj-lt"/>
              <a:buAutoNum type="romanLcPeriod"/>
            </a:pPr>
            <a:r>
              <a:rPr lang="en-ZA" sz="2000" dirty="0"/>
              <a:t>proof of residence</a:t>
            </a:r>
          </a:p>
          <a:p>
            <a:pPr marL="1200150" lvl="1" indent="-514350">
              <a:buFont typeface="+mj-lt"/>
              <a:buAutoNum type="romanLcPeriod"/>
            </a:pPr>
            <a:r>
              <a:rPr lang="en-ZA" sz="2000" dirty="0"/>
              <a:t>a source of primary income, e.g. salary, rental income, etc.</a:t>
            </a:r>
          </a:p>
          <a:p>
            <a:endParaRPr lang="en-ZA" sz="2000" dirty="0"/>
          </a:p>
          <a:p>
            <a:pPr marL="342900" indent="-342900">
              <a:buFont typeface="Arial" panose="020B0604020202020204" pitchFamily="34" charset="0"/>
              <a:buChar char="•"/>
            </a:pPr>
            <a:r>
              <a:rPr lang="en-ZA" dirty="0"/>
              <a:t>FICA regulations are necessary to prevent money laundering (the abuse of financial systems to hide or disguise the proceeds of crime). </a:t>
            </a:r>
          </a:p>
          <a:p>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11.1</a:t>
            </a:r>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Banking forms</a:t>
            </a:r>
            <a:endParaRPr lang="en-ZA" dirty="0"/>
          </a:p>
        </p:txBody>
      </p:sp>
      <p:sp>
        <p:nvSpPr>
          <p:cNvPr id="3" name="Content Placeholder 2"/>
          <p:cNvSpPr>
            <a:spLocks noGrp="1"/>
          </p:cNvSpPr>
          <p:nvPr>
            <p:ph idx="1"/>
          </p:nvPr>
        </p:nvSpPr>
        <p:spPr>
          <a:xfrm>
            <a:off x="399289" y="3657600"/>
            <a:ext cx="7905751" cy="2420011"/>
          </a:xfrm>
        </p:spPr>
        <p:txBody>
          <a:bodyPr/>
          <a:lstStyle/>
          <a:p>
            <a:r>
              <a:rPr lang="en-ZA" dirty="0"/>
              <a:t>Most banking today takes place via the internet and ATMs. There is not much need for bank forms. </a:t>
            </a:r>
          </a:p>
          <a:p>
            <a:r>
              <a:rPr lang="en-ZA" dirty="0"/>
              <a:t>Cheques will soon become a thing of the past</a:t>
            </a:r>
            <a:r>
              <a:rPr lang="en-ZA" dirty="0" smtClean="0"/>
              <a:t>. Some</a:t>
            </a:r>
            <a:r>
              <a:rPr lang="en-ZA" dirty="0"/>
              <a:t> companies do not accept cheques anymore.</a:t>
            </a:r>
          </a:p>
          <a:p>
            <a:r>
              <a:rPr lang="en-ZA" dirty="0"/>
              <a:t>A cheque is only valid for a limited time period and once expired is referred to as being </a:t>
            </a:r>
            <a:r>
              <a:rPr lang="en-ZA" i="1" dirty="0"/>
              <a:t>stale </a:t>
            </a:r>
            <a:r>
              <a:rPr lang="en-ZA" dirty="0"/>
              <a:t>and no longer valid. </a:t>
            </a:r>
          </a:p>
          <a:p>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11.1</a:t>
            </a:r>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096" y="1470212"/>
            <a:ext cx="2997083" cy="2039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dule M11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3021" y="1650388"/>
            <a:ext cx="6109305" cy="4320000"/>
          </a:xfrm>
          <a:prstGeom prst="rect">
            <a:avLst/>
          </a:prstGeom>
        </p:spPr>
      </p:pic>
      <p:sp>
        <p:nvSpPr>
          <p:cNvPr id="5" name="Rectangle 4"/>
          <p:cNvSpPr/>
          <p:nvPr/>
        </p:nvSpPr>
        <p:spPr>
          <a:xfrm>
            <a:off x="131064" y="1419613"/>
            <a:ext cx="8058151" cy="478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Cheques</a:t>
            </a:r>
            <a:r>
              <a:rPr lang="en-ZA" dirty="0"/>
              <a:t/>
            </a:r>
            <a:br>
              <a:rPr lang="en-ZA" dirty="0"/>
            </a:br>
            <a:r>
              <a:rPr lang="en-ZA" sz="1800" dirty="0">
                <a:solidFill>
                  <a:schemeClr val="bg1">
                    <a:lumMod val="65000"/>
                  </a:schemeClr>
                </a:solidFill>
              </a:rPr>
              <a:t>Unit </a:t>
            </a:r>
            <a:r>
              <a:rPr lang="en-ZA" sz="1800" dirty="0" smtClean="0">
                <a:solidFill>
                  <a:schemeClr val="bg1">
                    <a:lumMod val="65000"/>
                  </a:schemeClr>
                </a:solidFill>
              </a:rPr>
              <a:t>11.1</a:t>
            </a:r>
            <a:endParaRPr lang="en-GB" dirty="0">
              <a:solidFill>
                <a:schemeClr val="bg1">
                  <a:lumMod val="65000"/>
                </a:schemeClr>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2180" y="2058358"/>
            <a:ext cx="2970990" cy="3504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7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Odule M11b">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03021" y="1650388"/>
            <a:ext cx="6109305" cy="4320000"/>
          </a:xfrm>
          <a:prstGeom prst="rect">
            <a:avLst/>
          </a:prstGeom>
        </p:spPr>
      </p:pic>
      <p:sp>
        <p:nvSpPr>
          <p:cNvPr id="5" name="Rectangle 4"/>
          <p:cNvSpPr/>
          <p:nvPr/>
        </p:nvSpPr>
        <p:spPr>
          <a:xfrm>
            <a:off x="131064" y="1419613"/>
            <a:ext cx="8058151" cy="4781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The deposit slip</a:t>
            </a:r>
            <a:r>
              <a:rPr lang="en-ZA" dirty="0"/>
              <a:t/>
            </a:r>
            <a:br>
              <a:rPr lang="en-ZA" dirty="0"/>
            </a:br>
            <a:r>
              <a:rPr lang="en-ZA" sz="1800" dirty="0">
                <a:solidFill>
                  <a:schemeClr val="bg1">
                    <a:lumMod val="65000"/>
                  </a:schemeClr>
                </a:solidFill>
              </a:rPr>
              <a:t>Unit </a:t>
            </a:r>
            <a:r>
              <a:rPr lang="en-ZA" sz="1800" dirty="0" smtClean="0">
                <a:solidFill>
                  <a:schemeClr val="bg1">
                    <a:lumMod val="65000"/>
                  </a:schemeClr>
                </a:solidFill>
              </a:rPr>
              <a:t>11.1</a:t>
            </a:r>
            <a:endParaRPr lang="en-GB" dirty="0">
              <a:solidFill>
                <a:schemeClr val="bg1">
                  <a:lumMod val="65000"/>
                </a:schemeClr>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2180" y="2058358"/>
            <a:ext cx="2970990" cy="3504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225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4" fill="hold" display="0">
                  <p:stCondLst>
                    <p:cond delay="indefinite"/>
                  </p:stCondLst>
                </p:cTn>
                <p:tgtEl>
                  <p:spTgt spid="6"/>
                </p:tgtEl>
              </p:cMediaNode>
            </p:vide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212</a:t>
            </a:r>
            <a:endParaRPr lang="en-ZA" sz="4400" dirty="0"/>
          </a:p>
        </p:txBody>
      </p:sp>
      <p:sp>
        <p:nvSpPr>
          <p:cNvPr id="8" name="Rectangle 7"/>
          <p:cNvSpPr/>
          <p:nvPr/>
        </p:nvSpPr>
        <p:spPr>
          <a:xfrm>
            <a:off x="863600" y="1569946"/>
            <a:ext cx="7198724" cy="440413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61223"/>
            <a:ext cx="1029149" cy="955774"/>
            <a:chOff x="352501" y="2871461"/>
            <a:chExt cx="1525437" cy="1416679"/>
          </a:xfrm>
        </p:grpSpPr>
        <p:sp>
          <p:nvSpPr>
            <p:cNvPr id="11" name="Rectangle 1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11.1</a:t>
            </a:r>
            <a:endParaRPr lang="en-ZA" dirty="0"/>
          </a:p>
        </p:txBody>
      </p:sp>
      <p:sp>
        <p:nvSpPr>
          <p:cNvPr id="13" name="Content Placeholder 2"/>
          <p:cNvSpPr txBox="1"/>
          <p:nvPr/>
        </p:nvSpPr>
        <p:spPr>
          <a:xfrm>
            <a:off x="1471449" y="1840785"/>
            <a:ext cx="6327328" cy="397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000" dirty="0"/>
              <a:t>Carl </a:t>
            </a:r>
            <a:r>
              <a:rPr lang="en-ZA" sz="2000" dirty="0" err="1"/>
              <a:t>Pieterse</a:t>
            </a:r>
            <a:r>
              <a:rPr lang="en-ZA" sz="2000" dirty="0"/>
              <a:t> works for Sterling Plumbers. The company has an account with SB Bank, </a:t>
            </a:r>
            <a:r>
              <a:rPr lang="en-ZA" sz="2000" dirty="0" err="1"/>
              <a:t>Rosettenville</a:t>
            </a:r>
            <a:r>
              <a:rPr lang="en-ZA" sz="2000" dirty="0"/>
              <a:t> Branch. The branch code is 53111 and the account number is 98445522100. </a:t>
            </a:r>
          </a:p>
          <a:p>
            <a:pPr marL="0" indent="0">
              <a:buNone/>
            </a:pPr>
            <a:r>
              <a:rPr lang="en-ZA" sz="2000" dirty="0"/>
              <a:t>On 23 August 2017 his employer sends him to the bank to do some deposits. He deposits the following: </a:t>
            </a:r>
          </a:p>
          <a:p>
            <a:r>
              <a:rPr lang="en-ZA" sz="2000" dirty="0"/>
              <a:t>8 × R100 notes, 3 × R50 notes, 2 × R20 notes, 7 × R5 coins, 14 × R2 coins, 30 × 20c coins, 5 × 10c coins </a:t>
            </a:r>
          </a:p>
          <a:p>
            <a:r>
              <a:rPr lang="en-ZA" sz="2000" dirty="0"/>
              <a:t>A cheque for R544,60 from Pioneer Bank </a:t>
            </a:r>
            <a:r>
              <a:rPr lang="en-ZA" sz="2000" dirty="0" err="1"/>
              <a:t>Clerewood</a:t>
            </a:r>
            <a:r>
              <a:rPr lang="en-ZA" sz="2000" dirty="0"/>
              <a:t> branch, in the name of M. Mbabane. </a:t>
            </a:r>
          </a:p>
          <a:p>
            <a:r>
              <a:rPr lang="en-ZA" sz="2000" dirty="0"/>
              <a:t>A cheque for R1 744,50 from Savvy Bank in the name of  P. </a:t>
            </a:r>
            <a:r>
              <a:rPr lang="en-ZA" sz="2000" dirty="0" err="1"/>
              <a:t>Toerien</a:t>
            </a:r>
            <a:r>
              <a:rPr lang="en-ZA" sz="2000"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212</a:t>
            </a:r>
            <a:r>
              <a:rPr lang="en-ZA" sz="3200" dirty="0"/>
              <a:t> continued ...</a:t>
            </a:r>
          </a:p>
        </p:txBody>
      </p:sp>
      <p:sp>
        <p:nvSpPr>
          <p:cNvPr id="8" name="Rectangle 7"/>
          <p:cNvSpPr/>
          <p:nvPr/>
        </p:nvSpPr>
        <p:spPr>
          <a:xfrm>
            <a:off x="863600" y="1569946"/>
            <a:ext cx="7198724" cy="440413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61223"/>
            <a:ext cx="1029149" cy="955774"/>
            <a:chOff x="352501" y="2871461"/>
            <a:chExt cx="1525437" cy="1416679"/>
          </a:xfrm>
        </p:grpSpPr>
        <p:sp>
          <p:nvSpPr>
            <p:cNvPr id="11" name="Rectangle 1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11.1</a:t>
            </a:r>
            <a:endParaRPr lang="en-ZA" dirty="0"/>
          </a:p>
        </p:txBody>
      </p:sp>
      <p:sp>
        <p:nvSpPr>
          <p:cNvPr id="13" name="Content Placeholder 2"/>
          <p:cNvSpPr txBox="1"/>
          <p:nvPr/>
        </p:nvSpPr>
        <p:spPr>
          <a:xfrm>
            <a:off x="1471449" y="1840785"/>
            <a:ext cx="6327328" cy="397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000" dirty="0" smtClean="0"/>
              <a:t>Use </a:t>
            </a:r>
            <a:r>
              <a:rPr lang="en-ZA" sz="2000" dirty="0"/>
              <a:t>this information to complete the deposit slip provided. Write down what you would fill in for A–S.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104" y="2749965"/>
            <a:ext cx="5984143" cy="25735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Reading and interpreting </a:t>
            </a:r>
            <a:r>
              <a:rPr lang="en-ZA" dirty="0" smtClean="0"/>
              <a:t>bank information</a:t>
            </a:r>
            <a:endParaRPr lang="en-GB" dirty="0"/>
          </a:p>
        </p:txBody>
      </p:sp>
      <p:sp>
        <p:nvSpPr>
          <p:cNvPr id="3" name="Text Placeholder 2"/>
          <p:cNvSpPr>
            <a:spLocks noGrp="1"/>
          </p:cNvSpPr>
          <p:nvPr>
            <p:ph type="body" idx="1"/>
          </p:nvPr>
        </p:nvSpPr>
        <p:spPr/>
        <p:txBody>
          <a:bodyPr/>
          <a:lstStyle/>
          <a:p>
            <a:r>
              <a:rPr lang="en-ZA" sz="3200" dirty="0"/>
              <a:t>Module </a:t>
            </a:r>
            <a:r>
              <a:rPr lang="en-ZA" sz="3200" dirty="0" smtClean="0"/>
              <a:t>11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212</a:t>
            </a:r>
            <a:r>
              <a:rPr lang="en-ZA" sz="3200" dirty="0"/>
              <a:t> continued ...</a:t>
            </a:r>
          </a:p>
        </p:txBody>
      </p:sp>
      <p:sp>
        <p:nvSpPr>
          <p:cNvPr id="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11.1</a:t>
            </a:r>
            <a:endParaRPr lang="en-ZA" dirty="0"/>
          </a:p>
        </p:txBody>
      </p:sp>
      <p:sp>
        <p:nvSpPr>
          <p:cNvPr id="8" name="Rectangle 7"/>
          <p:cNvSpPr/>
          <p:nvPr/>
        </p:nvSpPr>
        <p:spPr>
          <a:xfrm>
            <a:off x="863599" y="1581930"/>
            <a:ext cx="7198724" cy="456088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a:grpSpLocks noChangeAspect="1"/>
          </p:cNvGrpSpPr>
          <p:nvPr/>
        </p:nvGrpSpPr>
        <p:grpSpPr>
          <a:xfrm>
            <a:off x="348042" y="1769342"/>
            <a:ext cx="1031115" cy="957600"/>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3" name="TextBox 12"/>
          <p:cNvSpPr txBox="1"/>
          <p:nvPr/>
        </p:nvSpPr>
        <p:spPr>
          <a:xfrm>
            <a:off x="1523054" y="1936832"/>
            <a:ext cx="6287446" cy="3969385"/>
          </a:xfrm>
          <a:prstGeom prst="rect">
            <a:avLst/>
          </a:prstGeom>
          <a:noFill/>
        </p:spPr>
        <p:txBody>
          <a:bodyPr wrap="square" rtlCol="0">
            <a:spAutoFit/>
          </a:bodyPr>
          <a:lstStyle/>
          <a:p>
            <a:pPr marL="342900" indent="-342900">
              <a:buAutoNum type="alphaUcPeriod"/>
            </a:pPr>
            <a:r>
              <a:rPr lang="pt-BR" dirty="0" smtClean="0"/>
              <a:t>Sterling </a:t>
            </a:r>
            <a:r>
              <a:rPr lang="pt-BR" dirty="0"/>
              <a:t>Plumbers </a:t>
            </a:r>
            <a:endParaRPr lang="pt-BR" dirty="0" smtClean="0"/>
          </a:p>
          <a:p>
            <a:pPr marL="342900" indent="-342900">
              <a:buAutoNum type="alphaUcPeriod"/>
            </a:pPr>
            <a:r>
              <a:rPr lang="pt-BR" dirty="0" smtClean="0"/>
              <a:t>53111 </a:t>
            </a:r>
          </a:p>
          <a:p>
            <a:pPr marL="342900" indent="-342900">
              <a:buAutoNum type="alphaUcPeriod"/>
            </a:pPr>
            <a:r>
              <a:rPr lang="pt-BR" dirty="0" smtClean="0"/>
              <a:t>98445522100 </a:t>
            </a:r>
            <a:r>
              <a:rPr lang="pt-BR" dirty="0"/>
              <a:t>D. </a:t>
            </a:r>
            <a:endParaRPr lang="pt-BR" dirty="0" smtClean="0"/>
          </a:p>
          <a:p>
            <a:pPr marL="342900" indent="-342900">
              <a:buAutoNum type="alphaUcPeriod"/>
            </a:pPr>
            <a:r>
              <a:rPr lang="pt-BR" dirty="0" smtClean="0"/>
              <a:t>Pieterse </a:t>
            </a:r>
          </a:p>
          <a:p>
            <a:pPr marL="342900" indent="-342900">
              <a:buAutoNum type="alphaUcPeriod"/>
            </a:pPr>
            <a:r>
              <a:rPr lang="pt-BR" dirty="0" smtClean="0"/>
              <a:t>(</a:t>
            </a:r>
            <a:r>
              <a:rPr lang="pt-BR" dirty="0"/>
              <a:t>8 × R100 notes) + (3 × R50 notes) + (2 × R20 notes) </a:t>
            </a:r>
          </a:p>
          <a:p>
            <a:pPr indent="0">
              <a:buNone/>
            </a:pPr>
            <a:r>
              <a:rPr lang="pt-BR" dirty="0"/>
              <a:t>       = R800 + R150 + R40 </a:t>
            </a:r>
            <a:r>
              <a:rPr lang="en-ZA" altLang="pt-BR" dirty="0"/>
              <a:t>= </a:t>
            </a:r>
            <a:r>
              <a:rPr lang="pt-BR" dirty="0"/>
              <a:t>R990 </a:t>
            </a:r>
            <a:endParaRPr lang="pt-BR" dirty="0" smtClean="0"/>
          </a:p>
          <a:p>
            <a:pPr marL="358775"/>
            <a:endParaRPr lang="pt-BR" dirty="0" smtClean="0"/>
          </a:p>
          <a:p>
            <a:pPr marL="358775"/>
            <a:r>
              <a:rPr lang="pt-BR" dirty="0" smtClean="0"/>
              <a:t>(</a:t>
            </a:r>
            <a:r>
              <a:rPr lang="pt-BR" dirty="0"/>
              <a:t>7 × R5 coins) + (14 × R2 coins) + (30 × 20c coins) </a:t>
            </a:r>
          </a:p>
          <a:p>
            <a:pPr marL="358775"/>
            <a:r>
              <a:rPr lang="pt-BR" dirty="0"/>
              <a:t>+ (5 × 10c coins) = R35 + R28 + R6 + R0,50</a:t>
            </a:r>
            <a:endParaRPr lang="pt-BR" dirty="0" smtClean="0"/>
          </a:p>
          <a:p>
            <a:r>
              <a:rPr lang="pt-BR" dirty="0" smtClean="0"/>
              <a:t>F</a:t>
            </a:r>
            <a:r>
              <a:rPr lang="pt-BR" dirty="0"/>
              <a:t>. R69 </a:t>
            </a:r>
            <a:r>
              <a:rPr lang="pt-BR" dirty="0" smtClean="0"/>
              <a:t>		G</a:t>
            </a:r>
            <a:r>
              <a:rPr lang="pt-BR" dirty="0"/>
              <a:t>. 50c </a:t>
            </a:r>
            <a:r>
              <a:rPr lang="pt-BR" dirty="0" smtClean="0"/>
              <a:t>		H</a:t>
            </a:r>
            <a:r>
              <a:rPr lang="pt-BR" dirty="0"/>
              <a:t>. R1 059 </a:t>
            </a:r>
            <a:endParaRPr lang="pt-BR" dirty="0" smtClean="0"/>
          </a:p>
          <a:p>
            <a:r>
              <a:rPr lang="pt-BR" dirty="0" smtClean="0"/>
              <a:t>I. 50c 		J</a:t>
            </a:r>
            <a:r>
              <a:rPr lang="pt-BR" dirty="0"/>
              <a:t>. M. Mbabane </a:t>
            </a:r>
            <a:r>
              <a:rPr lang="pt-BR" dirty="0" smtClean="0"/>
              <a:t>	K</a:t>
            </a:r>
            <a:r>
              <a:rPr lang="pt-BR" dirty="0"/>
              <a:t>. Pioneer Bank </a:t>
            </a:r>
            <a:endParaRPr lang="pt-BR" dirty="0" smtClean="0"/>
          </a:p>
          <a:p>
            <a:r>
              <a:rPr lang="pt-BR" dirty="0" smtClean="0"/>
              <a:t>L</a:t>
            </a:r>
            <a:r>
              <a:rPr lang="pt-BR" dirty="0"/>
              <a:t>. 544 </a:t>
            </a:r>
            <a:r>
              <a:rPr lang="pt-BR" dirty="0" smtClean="0"/>
              <a:t>		M</a:t>
            </a:r>
            <a:r>
              <a:rPr lang="pt-BR" dirty="0"/>
              <a:t>. 60c </a:t>
            </a:r>
            <a:r>
              <a:rPr lang="pt-BR" dirty="0" smtClean="0"/>
              <a:t>		N</a:t>
            </a:r>
            <a:r>
              <a:rPr lang="pt-BR" dirty="0"/>
              <a:t>. P. Toerien </a:t>
            </a:r>
            <a:endParaRPr lang="pt-BR" dirty="0" smtClean="0"/>
          </a:p>
          <a:p>
            <a:r>
              <a:rPr lang="pt-BR" dirty="0" smtClean="0"/>
              <a:t>O</a:t>
            </a:r>
            <a:r>
              <a:rPr lang="pt-BR" dirty="0"/>
              <a:t>. Savvy Bank </a:t>
            </a:r>
            <a:r>
              <a:rPr lang="pt-BR" dirty="0" smtClean="0"/>
              <a:t>	P</a:t>
            </a:r>
            <a:r>
              <a:rPr lang="pt-BR" dirty="0"/>
              <a:t>. 1 744 </a:t>
            </a:r>
            <a:r>
              <a:rPr lang="pt-BR" dirty="0" smtClean="0"/>
              <a:t>		Q</a:t>
            </a:r>
            <a:r>
              <a:rPr lang="pt-BR" dirty="0"/>
              <a:t>. 50c </a:t>
            </a:r>
            <a:endParaRPr lang="pt-BR" dirty="0" smtClean="0"/>
          </a:p>
          <a:p>
            <a:r>
              <a:rPr lang="pt-BR" dirty="0" smtClean="0"/>
              <a:t>R</a:t>
            </a:r>
            <a:r>
              <a:rPr lang="pt-BR" dirty="0"/>
              <a:t>. </a:t>
            </a:r>
            <a:r>
              <a:rPr lang="en-ZA" altLang="pt-BR" dirty="0"/>
              <a:t>R</a:t>
            </a:r>
            <a:r>
              <a:rPr lang="pt-BR" dirty="0"/>
              <a:t>2 289,10 </a:t>
            </a:r>
            <a:r>
              <a:rPr lang="pt-BR" dirty="0" smtClean="0"/>
              <a:t>	S</a:t>
            </a:r>
            <a:r>
              <a:rPr lang="pt-BR" dirty="0"/>
              <a:t>. </a:t>
            </a:r>
            <a:r>
              <a:rPr lang="en-ZA" altLang="pt-BR" dirty="0"/>
              <a:t>R</a:t>
            </a:r>
            <a:r>
              <a:rPr lang="pt-BR" dirty="0"/>
              <a:t>3 348,60 </a:t>
            </a:r>
            <a:endParaRPr lang="en-ZA" sz="2000"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545" y="1817550"/>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5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Effect transition="in" filter="fade">
                                      <p:cBhvr>
                                        <p:cTn id="43" dur="500"/>
                                        <p:tgtEl>
                                          <p:spTgt spid="1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fade">
                                      <p:cBhvr>
                                        <p:cTn id="48" dur="500"/>
                                        <p:tgtEl>
                                          <p:spTgt spid="1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Effect transition="in" filter="fade">
                                      <p:cBhvr>
                                        <p:cTn id="53" dur="500"/>
                                        <p:tgtEl>
                                          <p:spTgt spid="1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xEl>
                                              <p:pRg st="8" end="8"/>
                                            </p:txEl>
                                          </p:spTgt>
                                        </p:tgtEl>
                                        <p:attrNameLst>
                                          <p:attrName>style.visibility</p:attrName>
                                        </p:attrNameLst>
                                      </p:cBhvr>
                                      <p:to>
                                        <p:strVal val="visible"/>
                                      </p:to>
                                    </p:set>
                                    <p:animEffect transition="in" filter="fade">
                                      <p:cBhvr>
                                        <p:cTn id="58" dur="500"/>
                                        <p:tgtEl>
                                          <p:spTgt spid="1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xEl>
                                              <p:pRg st="9" end="9"/>
                                            </p:txEl>
                                          </p:spTgt>
                                        </p:tgtEl>
                                        <p:attrNameLst>
                                          <p:attrName>style.visibility</p:attrName>
                                        </p:attrNameLst>
                                      </p:cBhvr>
                                      <p:to>
                                        <p:strVal val="visible"/>
                                      </p:to>
                                    </p:set>
                                    <p:animEffect transition="in" filter="fade">
                                      <p:cBhvr>
                                        <p:cTn id="63" dur="500"/>
                                        <p:tgtEl>
                                          <p:spTgt spid="1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xEl>
                                              <p:pRg st="10" end="10"/>
                                            </p:txEl>
                                          </p:spTgt>
                                        </p:tgtEl>
                                        <p:attrNameLst>
                                          <p:attrName>style.visibility</p:attrName>
                                        </p:attrNameLst>
                                      </p:cBhvr>
                                      <p:to>
                                        <p:strVal val="visible"/>
                                      </p:to>
                                    </p:set>
                                    <p:animEffect transition="in" filter="fade">
                                      <p:cBhvr>
                                        <p:cTn id="68" dur="500"/>
                                        <p:tgtEl>
                                          <p:spTgt spid="1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3">
                                            <p:txEl>
                                              <p:pRg st="11" end="11"/>
                                            </p:txEl>
                                          </p:spTgt>
                                        </p:tgtEl>
                                        <p:attrNameLst>
                                          <p:attrName>style.visibility</p:attrName>
                                        </p:attrNameLst>
                                      </p:cBhvr>
                                      <p:to>
                                        <p:strVal val="visible"/>
                                      </p:to>
                                    </p:set>
                                    <p:animEffect transition="in" filter="fade">
                                      <p:cBhvr>
                                        <p:cTn id="73" dur="500"/>
                                        <p:tgtEl>
                                          <p:spTgt spid="13">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xEl>
                                              <p:pRg st="12" end="12"/>
                                            </p:txEl>
                                          </p:spTgt>
                                        </p:tgtEl>
                                        <p:attrNameLst>
                                          <p:attrName>style.visibility</p:attrName>
                                        </p:attrNameLst>
                                      </p:cBhvr>
                                      <p:to>
                                        <p:strVal val="visible"/>
                                      </p:to>
                                    </p:set>
                                    <p:animEffect transition="in" filter="fade">
                                      <p:cBhvr>
                                        <p:cTn id="78" dur="500"/>
                                        <p:tgtEl>
                                          <p:spTgt spid="13">
                                            <p:txEl>
                                              <p:pRg st="12" end="1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
                                            <p:txEl>
                                              <p:pRg st="13" end="13"/>
                                            </p:txEl>
                                          </p:spTgt>
                                        </p:tgtEl>
                                        <p:attrNameLst>
                                          <p:attrName>style.visibility</p:attrName>
                                        </p:attrNameLst>
                                      </p:cBhvr>
                                      <p:to>
                                        <p:strVal val="visible"/>
                                      </p:to>
                                    </p:set>
                                    <p:animEffect transition="in" filter="fade">
                                      <p:cBhvr>
                                        <p:cTn id="83" dur="500"/>
                                        <p:tgtEl>
                                          <p:spTgt spid="1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11.1 </a:t>
            </a:r>
            <a:endParaRPr lang="en-ZA" dirty="0"/>
          </a:p>
        </p:txBody>
      </p:sp>
      <p:sp>
        <p:nvSpPr>
          <p:cNvPr id="3" name="Content Placeholder 2"/>
          <p:cNvSpPr>
            <a:spLocks noGrp="1"/>
          </p:cNvSpPr>
          <p:nvPr>
            <p:ph sz="quarter" idx="10"/>
          </p:nvPr>
        </p:nvSpPr>
        <p:spPr/>
        <p:txBody>
          <a:bodyPr/>
          <a:lstStyle/>
          <a:p>
            <a:r>
              <a:rPr lang="en-ZA" sz="4400" dirty="0" smtClean="0"/>
              <a:t>Exercise 11.1</a:t>
            </a:r>
          </a:p>
        </p:txBody>
      </p:sp>
      <p:sp>
        <p:nvSpPr>
          <p:cNvPr id="4" name="Text Placeholder 3"/>
          <p:cNvSpPr>
            <a:spLocks noGrp="1"/>
          </p:cNvSpPr>
          <p:nvPr>
            <p:ph type="body" idx="11"/>
          </p:nvPr>
        </p:nvSpPr>
        <p:spPr/>
        <p:txBody>
          <a:bodyPr>
            <a:normAutofit/>
          </a:bodyPr>
          <a:lstStyle/>
          <a:p>
            <a:r>
              <a:rPr lang="en-US" altLang="en-US" sz="2000" dirty="0" smtClean="0"/>
              <a:t>Complete </a:t>
            </a:r>
            <a:r>
              <a:rPr lang="en-US" altLang="en-US" sz="2000" b="1" dirty="0" smtClean="0"/>
              <a:t>Exercise 11.1  </a:t>
            </a:r>
            <a:r>
              <a:rPr lang="en-US" altLang="en-US" sz="2000" dirty="0" smtClean="0"/>
              <a:t>on </a:t>
            </a:r>
            <a:r>
              <a:rPr lang="en-US" altLang="en-US" sz="2000" b="1" dirty="0" smtClean="0"/>
              <a:t>page </a:t>
            </a:r>
            <a:r>
              <a:rPr lang="en-ZA" altLang="en-US" sz="2000" b="1" dirty="0" smtClean="0"/>
              <a:t>213 </a:t>
            </a:r>
            <a:r>
              <a:rPr lang="en-US" altLang="en-US" sz="2000" dirty="0" smtClean="0"/>
              <a:t>of </a:t>
            </a:r>
            <a:r>
              <a:rPr lang="en-US" altLang="en-US" sz="2000" dirty="0"/>
              <a:t>your </a:t>
            </a:r>
            <a:r>
              <a:rPr lang="en-US" altLang="en-US" sz="2000" dirty="0" smtClean="0"/>
              <a:t>Student’s </a:t>
            </a:r>
            <a:r>
              <a:rPr lang="en-US" altLang="en-US" sz="2000" dirty="0"/>
              <a:t>Book</a:t>
            </a:r>
          </a:p>
          <a:p>
            <a:endParaRPr lang="en-GB"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t>Read and interpret bank statements and fees brochures</a:t>
            </a:r>
          </a:p>
        </p:txBody>
      </p:sp>
      <p:sp>
        <p:nvSpPr>
          <p:cNvPr id="3" name="Content Placeholder 2"/>
          <p:cNvSpPr>
            <a:spLocks noGrp="1"/>
          </p:cNvSpPr>
          <p:nvPr>
            <p:ph idx="1"/>
          </p:nvPr>
        </p:nvSpPr>
        <p:spPr/>
        <p:txBody>
          <a:bodyPr/>
          <a:lstStyle/>
          <a:p>
            <a:r>
              <a:rPr lang="en-ZA" dirty="0"/>
              <a:t>A bank statement is a record of all transactions on a bank account. </a:t>
            </a:r>
          </a:p>
          <a:p>
            <a:r>
              <a:rPr lang="en-ZA" dirty="0"/>
              <a:t>Internet banking and EFTs (electronic funds transfer) are recorded online, so banks only issue statements when you ask. </a:t>
            </a:r>
            <a:endParaRPr lang="en-ZA" dirty="0" smtClean="0"/>
          </a:p>
          <a:p>
            <a:r>
              <a:rPr lang="en-ZA" dirty="0" smtClean="0"/>
              <a:t>Most </a:t>
            </a:r>
            <a:r>
              <a:rPr lang="en-ZA" dirty="0"/>
              <a:t>bank statements have the same format:</a:t>
            </a:r>
          </a:p>
          <a:p>
            <a:pPr marL="897255" lvl="1" indent="-211455"/>
            <a:r>
              <a:rPr lang="en-ZA" sz="2000" dirty="0"/>
              <a:t>Transaction date</a:t>
            </a:r>
          </a:p>
          <a:p>
            <a:pPr marL="897255" lvl="1" indent="-211455"/>
            <a:r>
              <a:rPr lang="en-ZA" sz="2000" dirty="0"/>
              <a:t>Type of transaction</a:t>
            </a:r>
          </a:p>
          <a:p>
            <a:pPr marL="897255" lvl="1" indent="-211455"/>
            <a:r>
              <a:rPr lang="en-ZA" sz="2000" dirty="0"/>
              <a:t>Description of transaction</a:t>
            </a:r>
          </a:p>
          <a:p>
            <a:pPr marL="897255" lvl="1" indent="-211455"/>
            <a:r>
              <a:rPr lang="en-ZA" sz="2000" dirty="0"/>
              <a:t>Credit transaction </a:t>
            </a:r>
          </a:p>
          <a:p>
            <a:pPr marL="897255" lvl="1" indent="-211455"/>
            <a:r>
              <a:rPr lang="en-ZA" sz="2000" dirty="0"/>
              <a:t>Debit transaction</a:t>
            </a:r>
          </a:p>
          <a:p>
            <a:pPr marL="897255" lvl="1" indent="-211455"/>
            <a:r>
              <a:rPr lang="en-ZA" sz="2000" dirty="0"/>
              <a:t>Balance on the account after each transaction.</a:t>
            </a:r>
          </a:p>
          <a:p>
            <a:endParaRPr lang="en-ZA" sz="2000" dirty="0"/>
          </a:p>
          <a:p>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11.2</a:t>
            </a:r>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t>11.2 </a:t>
            </a:r>
            <a:r>
              <a:rPr lang="en-ZA" dirty="0"/>
              <a:t>page </a:t>
            </a:r>
            <a:r>
              <a:rPr lang="en-ZA" dirty="0" smtClean="0"/>
              <a:t>214</a:t>
            </a:r>
            <a:endParaRPr lang="en-ZA" sz="4400" dirty="0"/>
          </a:p>
        </p:txBody>
      </p:sp>
      <p:sp>
        <p:nvSpPr>
          <p:cNvPr id="8" name="Rectangle 7"/>
          <p:cNvSpPr/>
          <p:nvPr/>
        </p:nvSpPr>
        <p:spPr>
          <a:xfrm>
            <a:off x="863600" y="1569946"/>
            <a:ext cx="7198724" cy="440413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61223"/>
            <a:ext cx="1029149" cy="955774"/>
            <a:chOff x="352501" y="2871461"/>
            <a:chExt cx="1525437" cy="1416679"/>
          </a:xfrm>
        </p:grpSpPr>
        <p:sp>
          <p:nvSpPr>
            <p:cNvPr id="11" name="Rectangle 1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11.2</a:t>
            </a:r>
            <a:endParaRPr lang="en-ZA" dirty="0"/>
          </a:p>
        </p:txBody>
      </p:sp>
      <p:sp>
        <p:nvSpPr>
          <p:cNvPr id="13" name="Content Placeholder 2"/>
          <p:cNvSpPr txBox="1"/>
          <p:nvPr/>
        </p:nvSpPr>
        <p:spPr>
          <a:xfrm>
            <a:off x="1471448" y="1840785"/>
            <a:ext cx="6480245" cy="397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000" dirty="0" smtClean="0"/>
              <a:t>Petrus </a:t>
            </a:r>
            <a:r>
              <a:rPr lang="en-ZA" sz="2000" dirty="0"/>
              <a:t>printed out this bank statement from the internet.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749" y="2439339"/>
            <a:ext cx="5723952" cy="27996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smtClean="0"/>
              <a:t>11.2 </a:t>
            </a:r>
            <a:r>
              <a:rPr lang="en-ZA" dirty="0"/>
              <a:t>page </a:t>
            </a:r>
            <a:r>
              <a:rPr lang="en-ZA" dirty="0" smtClean="0"/>
              <a:t>214</a:t>
            </a:r>
            <a:r>
              <a:rPr lang="en-ZA" sz="3200" dirty="0" smtClean="0"/>
              <a:t> continued ...</a:t>
            </a:r>
          </a:p>
        </p:txBody>
      </p:sp>
      <p:sp>
        <p:nvSpPr>
          <p:cNvPr id="8" name="Rectangle 7"/>
          <p:cNvSpPr/>
          <p:nvPr/>
        </p:nvSpPr>
        <p:spPr>
          <a:xfrm>
            <a:off x="863600" y="1569946"/>
            <a:ext cx="7198724" cy="440413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61223"/>
            <a:ext cx="1029149" cy="955774"/>
            <a:chOff x="352501" y="2871461"/>
            <a:chExt cx="1525437" cy="1416679"/>
          </a:xfrm>
        </p:grpSpPr>
        <p:sp>
          <p:nvSpPr>
            <p:cNvPr id="11" name="Rectangle 1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11.2</a:t>
            </a:r>
            <a:endParaRPr lang="en-ZA" dirty="0"/>
          </a:p>
        </p:txBody>
      </p:sp>
      <p:sp>
        <p:nvSpPr>
          <p:cNvPr id="13" name="Content Placeholder 2"/>
          <p:cNvSpPr txBox="1"/>
          <p:nvPr/>
        </p:nvSpPr>
        <p:spPr>
          <a:xfrm>
            <a:off x="1471448" y="1840785"/>
            <a:ext cx="6480245" cy="397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lphaLcParenR"/>
            </a:pPr>
            <a:r>
              <a:rPr lang="en-ZA" sz="2000" dirty="0" smtClean="0"/>
              <a:t>At </a:t>
            </a:r>
            <a:r>
              <a:rPr lang="en-ZA" sz="2000" dirty="0"/>
              <a:t>which branch does Petrus bank? </a:t>
            </a:r>
            <a:endParaRPr lang="en-ZA" sz="2000" dirty="0" smtClean="0"/>
          </a:p>
          <a:p>
            <a:pPr marL="457200" indent="-457200">
              <a:buAutoNum type="alphaLcParenR"/>
            </a:pPr>
            <a:r>
              <a:rPr lang="en-ZA" sz="2000" dirty="0" smtClean="0"/>
              <a:t>Write </a:t>
            </a:r>
            <a:r>
              <a:rPr lang="en-ZA" sz="2000" dirty="0"/>
              <a:t>down the branch code he uses on transactions. </a:t>
            </a:r>
            <a:endParaRPr lang="en-ZA" sz="2000" dirty="0" smtClean="0"/>
          </a:p>
          <a:p>
            <a:pPr marL="457200" indent="-457200">
              <a:buAutoNum type="alphaLcParenR"/>
            </a:pPr>
            <a:r>
              <a:rPr lang="en-ZA" sz="2000" dirty="0" smtClean="0"/>
              <a:t>For </a:t>
            </a:r>
            <a:r>
              <a:rPr lang="en-ZA" sz="2000" dirty="0"/>
              <a:t>which dates did Petrus request a statement? Name the opening and closing dates of the statement. </a:t>
            </a:r>
            <a:endParaRPr lang="en-ZA" sz="2000" dirty="0" smtClean="0"/>
          </a:p>
          <a:p>
            <a:pPr marL="457200" indent="-457200">
              <a:buAutoNum type="alphaLcParenR"/>
            </a:pPr>
            <a:r>
              <a:rPr lang="en-ZA" sz="2000" dirty="0" smtClean="0"/>
              <a:t>Explain </a:t>
            </a:r>
            <a:r>
              <a:rPr lang="en-ZA" sz="2000" dirty="0"/>
              <a:t>what the debits are. </a:t>
            </a:r>
            <a:endParaRPr lang="en-ZA" sz="2000" dirty="0" smtClean="0"/>
          </a:p>
          <a:p>
            <a:pPr marL="457200" indent="-457200">
              <a:buAutoNum type="alphaLcParenR"/>
            </a:pPr>
            <a:r>
              <a:rPr lang="en-ZA" sz="2000" dirty="0" smtClean="0"/>
              <a:t>The </a:t>
            </a:r>
            <a:r>
              <a:rPr lang="en-ZA" sz="2000" dirty="0"/>
              <a:t>opening balance is not given on this statement. Calculate what it would have been. </a:t>
            </a:r>
            <a:endParaRPr lang="en-ZA" sz="2000" dirty="0" smtClean="0"/>
          </a:p>
          <a:p>
            <a:pPr marL="457200" indent="-457200">
              <a:buAutoNum type="alphaLcParenR"/>
            </a:pPr>
            <a:r>
              <a:rPr lang="en-ZA" sz="2000" dirty="0" smtClean="0"/>
              <a:t>How </a:t>
            </a:r>
            <a:r>
              <a:rPr lang="en-ZA" sz="2000" dirty="0"/>
              <a:t>much did Petrus pay in banking charges this month?</a:t>
            </a:r>
            <a:r>
              <a:rPr lang="en-ZA" sz="2000" b="1"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11.2 page 214</a:t>
            </a:r>
            <a:r>
              <a:rPr lang="en-ZA" sz="3200" dirty="0"/>
              <a:t> continued ...</a:t>
            </a:r>
          </a:p>
        </p:txBody>
      </p:sp>
      <p:sp>
        <p:nvSpPr>
          <p:cNvPr id="7" name="Text Placeholder 3"/>
          <p:cNvSpPr>
            <a:spLocks noGrp="1"/>
          </p:cNvSpPr>
          <p:nvPr>
            <p:ph type="body" sz="quarter" idx="10"/>
          </p:nvPr>
        </p:nvSpPr>
        <p:spPr>
          <a:xfrm>
            <a:off x="399289" y="1097179"/>
            <a:ext cx="7905751" cy="301871"/>
          </a:xfrm>
        </p:spPr>
        <p:txBody>
          <a:bodyPr/>
          <a:lstStyle/>
          <a:p>
            <a:r>
              <a:rPr lang="en-ZA" dirty="0"/>
              <a:t>Unit </a:t>
            </a:r>
            <a:r>
              <a:rPr lang="en-ZA" dirty="0" smtClean="0"/>
              <a:t>11.2</a:t>
            </a:r>
            <a:endParaRPr lang="en-ZA" dirty="0"/>
          </a:p>
        </p:txBody>
      </p:sp>
      <p:sp>
        <p:nvSpPr>
          <p:cNvPr id="8" name="Rectangle 7"/>
          <p:cNvSpPr/>
          <p:nvPr/>
        </p:nvSpPr>
        <p:spPr>
          <a:xfrm>
            <a:off x="863599" y="1581930"/>
            <a:ext cx="7198724" cy="456088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a:grpSpLocks noChangeAspect="1"/>
          </p:cNvGrpSpPr>
          <p:nvPr/>
        </p:nvGrpSpPr>
        <p:grpSpPr>
          <a:xfrm>
            <a:off x="348042" y="1769342"/>
            <a:ext cx="1031115" cy="957600"/>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13" name="TextBox 12"/>
          <p:cNvSpPr txBox="1"/>
          <p:nvPr/>
        </p:nvSpPr>
        <p:spPr>
          <a:xfrm>
            <a:off x="1523054" y="1936832"/>
            <a:ext cx="6287446" cy="2585323"/>
          </a:xfrm>
          <a:prstGeom prst="rect">
            <a:avLst/>
          </a:prstGeom>
          <a:noFill/>
        </p:spPr>
        <p:txBody>
          <a:bodyPr wrap="square" rtlCol="0">
            <a:spAutoFit/>
          </a:bodyPr>
          <a:lstStyle/>
          <a:p>
            <a:pPr marL="342900" indent="-342900">
              <a:buAutoNum type="alphaLcParenR"/>
            </a:pPr>
            <a:r>
              <a:rPr lang="en-ZA" dirty="0" smtClean="0"/>
              <a:t>Epping </a:t>
            </a:r>
            <a:r>
              <a:rPr lang="en-ZA" dirty="0"/>
              <a:t>Heights branch </a:t>
            </a:r>
            <a:endParaRPr lang="en-ZA" dirty="0" smtClean="0"/>
          </a:p>
          <a:p>
            <a:pPr marL="342900" indent="-342900">
              <a:buAutoNum type="alphaLcParenR"/>
            </a:pPr>
            <a:r>
              <a:rPr lang="en-ZA" dirty="0" smtClean="0"/>
              <a:t>Branch </a:t>
            </a:r>
            <a:r>
              <a:rPr lang="en-ZA" dirty="0"/>
              <a:t>code 5643 </a:t>
            </a:r>
            <a:endParaRPr lang="en-ZA" dirty="0" smtClean="0"/>
          </a:p>
          <a:p>
            <a:pPr marL="342900" indent="-342900">
              <a:buAutoNum type="alphaLcParenR"/>
            </a:pPr>
            <a:r>
              <a:rPr lang="en-ZA" dirty="0" smtClean="0"/>
              <a:t>The </a:t>
            </a:r>
            <a:r>
              <a:rPr lang="en-ZA" dirty="0"/>
              <a:t>transactions are from 31 August 2018 to 15 September 2018. </a:t>
            </a:r>
            <a:endParaRPr lang="en-ZA" dirty="0" smtClean="0"/>
          </a:p>
          <a:p>
            <a:pPr marL="342900" indent="-342900">
              <a:buAutoNum type="alphaLcParenR"/>
            </a:pPr>
            <a:r>
              <a:rPr lang="en-ZA" dirty="0" smtClean="0"/>
              <a:t>The </a:t>
            </a:r>
            <a:r>
              <a:rPr lang="en-ZA" dirty="0"/>
              <a:t>debits are all the amounts that were paid to other people or businesses. The account was debited each time. </a:t>
            </a:r>
            <a:endParaRPr lang="en-ZA" dirty="0" smtClean="0"/>
          </a:p>
          <a:p>
            <a:pPr marL="342900" indent="-342900">
              <a:buAutoNum type="alphaLcParenR"/>
            </a:pPr>
            <a:r>
              <a:rPr lang="en-ZA" dirty="0" smtClean="0"/>
              <a:t>R1 </a:t>
            </a:r>
            <a:r>
              <a:rPr lang="en-ZA" dirty="0"/>
              <a:t>020 – R1 000 = R20. The opening balance would have been R20. </a:t>
            </a:r>
            <a:endParaRPr lang="en-ZA" dirty="0" smtClean="0"/>
          </a:p>
          <a:p>
            <a:pPr marL="342900" indent="-342900">
              <a:buAutoNum type="alphaLcParenR"/>
            </a:pPr>
            <a:r>
              <a:rPr lang="en-ZA" dirty="0" smtClean="0"/>
              <a:t>R28 </a:t>
            </a:r>
            <a:endParaRPr lang="en-ZA" sz="2000"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545" y="1817550"/>
            <a:ext cx="3096186" cy="3658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5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5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Effect transition="in" filter="fade">
                                      <p:cBhvr>
                                        <p:cTn id="43" dur="500"/>
                                        <p:tgtEl>
                                          <p:spTgt spid="1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fade">
                                      <p:cBhvr>
                                        <p:cTn id="4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Bank fees</a:t>
            </a:r>
          </a:p>
        </p:txBody>
      </p:sp>
      <p:sp>
        <p:nvSpPr>
          <p:cNvPr id="3" name="Content Placeholder 2"/>
          <p:cNvSpPr>
            <a:spLocks noGrp="1"/>
          </p:cNvSpPr>
          <p:nvPr>
            <p:ph idx="1"/>
          </p:nvPr>
        </p:nvSpPr>
        <p:spPr/>
        <p:txBody>
          <a:bodyPr/>
          <a:lstStyle/>
          <a:p>
            <a:pPr marL="179705" indent="-179705">
              <a:lnSpc>
                <a:spcPct val="90000"/>
              </a:lnSpc>
              <a:spcBef>
                <a:spcPts val="1000"/>
              </a:spcBef>
              <a:spcAft>
                <a:spcPts val="0"/>
              </a:spcAft>
            </a:pPr>
            <a:r>
              <a:rPr lang="en-ZA" dirty="0"/>
              <a:t>Banks charge their clients for all services. </a:t>
            </a:r>
          </a:p>
          <a:p>
            <a:pPr marL="179705" indent="-179705">
              <a:lnSpc>
                <a:spcPct val="90000"/>
              </a:lnSpc>
              <a:spcBef>
                <a:spcPts val="1000"/>
              </a:spcBef>
              <a:spcAft>
                <a:spcPts val="0"/>
              </a:spcAft>
            </a:pPr>
            <a:r>
              <a:rPr lang="en-ZA" dirty="0"/>
              <a:t>Some banks have a high monthly charge and do not charge for individual transactions. Other banks have a low monthly charge, but charge for individual transactions.</a:t>
            </a:r>
          </a:p>
          <a:p>
            <a:pPr marL="179705" indent="-179705">
              <a:lnSpc>
                <a:spcPct val="90000"/>
              </a:lnSpc>
              <a:spcBef>
                <a:spcPts val="1000"/>
              </a:spcBef>
              <a:spcAft>
                <a:spcPts val="0"/>
              </a:spcAft>
            </a:pPr>
            <a:r>
              <a:rPr lang="en-ZA" dirty="0"/>
              <a:t>A good way to save is to always use your own bank’s ATM machines. All banks charge more when you use a different bank’s ATM. </a:t>
            </a:r>
          </a:p>
          <a:p>
            <a:pPr marL="179705" indent="-179705">
              <a:lnSpc>
                <a:spcPct val="90000"/>
              </a:lnSpc>
              <a:spcBef>
                <a:spcPts val="1000"/>
              </a:spcBef>
              <a:spcAft>
                <a:spcPts val="0"/>
              </a:spcAft>
            </a:pPr>
            <a:r>
              <a:rPr lang="en-ZA" dirty="0"/>
              <a:t>Different types of bank accounts also have different charge structures.</a:t>
            </a:r>
          </a:p>
          <a:p>
            <a:pPr marL="179705" indent="-179705">
              <a:lnSpc>
                <a:spcPct val="90000"/>
              </a:lnSpc>
              <a:spcBef>
                <a:spcPts val="1000"/>
              </a:spcBef>
              <a:spcAft>
                <a:spcPts val="0"/>
              </a:spcAft>
            </a:pPr>
            <a:r>
              <a:rPr lang="en-ZA" dirty="0"/>
              <a:t>You can use an independent online website to compare the fees of different banks.</a:t>
            </a:r>
          </a:p>
        </p:txBody>
      </p:sp>
      <p:sp>
        <p:nvSpPr>
          <p:cNvPr id="4" name="Text Placeholder 3"/>
          <p:cNvSpPr>
            <a:spLocks noGrp="1"/>
          </p:cNvSpPr>
          <p:nvPr>
            <p:ph type="body" sz="quarter" idx="10"/>
          </p:nvPr>
        </p:nvSpPr>
        <p:spPr/>
        <p:txBody>
          <a:bodyPr/>
          <a:lstStyle/>
          <a:p>
            <a:r>
              <a:rPr lang="en-ZA" dirty="0"/>
              <a:t>Unit </a:t>
            </a:r>
            <a:r>
              <a:rPr lang="en-ZA" dirty="0" smtClean="0"/>
              <a:t>11.2</a:t>
            </a:r>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11.2 </a:t>
            </a:r>
            <a:endParaRPr lang="en-ZA" dirty="0"/>
          </a:p>
        </p:txBody>
      </p:sp>
      <p:sp>
        <p:nvSpPr>
          <p:cNvPr id="3" name="Content Placeholder 2"/>
          <p:cNvSpPr>
            <a:spLocks noGrp="1"/>
          </p:cNvSpPr>
          <p:nvPr>
            <p:ph sz="quarter" idx="10"/>
          </p:nvPr>
        </p:nvSpPr>
        <p:spPr/>
        <p:txBody>
          <a:bodyPr/>
          <a:lstStyle/>
          <a:p>
            <a:r>
              <a:rPr lang="en-ZA" sz="4400" dirty="0" smtClean="0"/>
              <a:t>Exercise 11.2</a:t>
            </a:r>
          </a:p>
        </p:txBody>
      </p:sp>
      <p:sp>
        <p:nvSpPr>
          <p:cNvPr id="4" name="Text Placeholder 3"/>
          <p:cNvSpPr>
            <a:spLocks noGrp="1"/>
          </p:cNvSpPr>
          <p:nvPr>
            <p:ph type="body" idx="11"/>
          </p:nvPr>
        </p:nvSpPr>
        <p:spPr/>
        <p:txBody>
          <a:bodyPr>
            <a:normAutofit/>
          </a:bodyPr>
          <a:lstStyle/>
          <a:p>
            <a:r>
              <a:rPr lang="en-US" altLang="en-US" sz="2000" dirty="0" smtClean="0"/>
              <a:t>Complete </a:t>
            </a:r>
            <a:r>
              <a:rPr lang="en-US" altLang="en-US" sz="2000" b="1" dirty="0" smtClean="0"/>
              <a:t>Exercise 11.2  </a:t>
            </a:r>
            <a:r>
              <a:rPr lang="en-US" altLang="en-US" sz="2000" dirty="0" smtClean="0"/>
              <a:t>on </a:t>
            </a:r>
            <a:r>
              <a:rPr lang="en-US" altLang="en-US" sz="2000" b="1" dirty="0" smtClean="0"/>
              <a:t>page 2</a:t>
            </a:r>
            <a:r>
              <a:rPr lang="en-ZA" altLang="en-US" sz="2000" b="1" dirty="0" smtClean="0"/>
              <a:t>15</a:t>
            </a:r>
            <a:r>
              <a:rPr lang="en-US" altLang="en-US" sz="2000" b="1" dirty="0" smtClean="0"/>
              <a:t> </a:t>
            </a:r>
            <a:r>
              <a:rPr lang="en-US" altLang="en-US" sz="2000" dirty="0" smtClean="0"/>
              <a:t>of </a:t>
            </a:r>
            <a:r>
              <a:rPr lang="en-US" altLang="en-US" sz="2000" dirty="0"/>
              <a:t>your </a:t>
            </a:r>
            <a:r>
              <a:rPr lang="en-US" altLang="en-US" sz="2000" dirty="0" smtClean="0"/>
              <a:t>Student’s </a:t>
            </a:r>
            <a:r>
              <a:rPr lang="en-US" altLang="en-US" sz="2000" dirty="0"/>
              <a:t>Book</a:t>
            </a:r>
          </a:p>
          <a:p>
            <a:endParaRPr lang="en-GB"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Module 11</a:t>
            </a:r>
            <a:endParaRPr lang="en-GB" dirty="0"/>
          </a:p>
        </p:txBody>
      </p:sp>
      <p:sp>
        <p:nvSpPr>
          <p:cNvPr id="3" name="Content Placeholder 2"/>
          <p:cNvSpPr>
            <a:spLocks noGrp="1"/>
          </p:cNvSpPr>
          <p:nvPr>
            <p:ph sz="quarter" idx="10"/>
          </p:nvPr>
        </p:nvSpPr>
        <p:spPr>
          <a:xfrm>
            <a:off x="392595" y="3189224"/>
            <a:ext cx="8051800" cy="870712"/>
          </a:xfrm>
        </p:spPr>
        <p:txBody>
          <a:bodyPr/>
          <a:lstStyle/>
          <a:p>
            <a:r>
              <a:rPr lang="en-US" altLang="en-US" dirty="0"/>
              <a:t>Module assessment</a:t>
            </a:r>
            <a:endParaRPr lang="en-GB" dirty="0"/>
          </a:p>
        </p:txBody>
      </p:sp>
      <p:sp>
        <p:nvSpPr>
          <p:cNvPr id="7" name="Text Placeholder 6"/>
          <p:cNvSpPr>
            <a:spLocks noGrp="1"/>
          </p:cNvSpPr>
          <p:nvPr>
            <p:ph type="body" idx="11"/>
          </p:nvPr>
        </p:nvSpPr>
        <p:spPr>
          <a:xfrm>
            <a:off x="392595" y="4475632"/>
            <a:ext cx="7910513" cy="1294232"/>
          </a:xfrm>
        </p:spPr>
        <p:txBody>
          <a:bodyPr>
            <a:noAutofit/>
          </a:bodyPr>
          <a:lstStyle/>
          <a:p>
            <a:r>
              <a:rPr lang="en-US" altLang="en-US" sz="2000" dirty="0"/>
              <a:t>Complete </a:t>
            </a:r>
            <a:r>
              <a:rPr lang="en-US" altLang="en-US" sz="2000" b="1" dirty="0"/>
              <a:t>Module assessment </a:t>
            </a:r>
            <a:r>
              <a:rPr lang="en-US" altLang="en-US" sz="2000" dirty="0" smtClean="0"/>
              <a:t>on </a:t>
            </a:r>
            <a:r>
              <a:rPr lang="en-US" altLang="en-US" sz="2000" b="1" dirty="0" smtClean="0"/>
              <a:t>page 2</a:t>
            </a:r>
            <a:r>
              <a:rPr lang="en-ZA" altLang="en-US" sz="2000" b="1" dirty="0" smtClean="0"/>
              <a:t>18</a:t>
            </a:r>
            <a:r>
              <a:rPr lang="en-US" altLang="en-US" sz="2000" b="1" dirty="0" smtClean="0"/>
              <a:t> </a:t>
            </a:r>
            <a:r>
              <a:rPr lang="en-US" altLang="en-US" sz="2000" dirty="0" smtClean="0"/>
              <a:t>of </a:t>
            </a:r>
            <a:r>
              <a:rPr lang="en-US" altLang="en-US" sz="2000" dirty="0"/>
              <a:t>your </a:t>
            </a:r>
            <a:r>
              <a:rPr lang="en-US" altLang="en-US" sz="2000" dirty="0" smtClean="0"/>
              <a:t>Student’s </a:t>
            </a:r>
            <a:r>
              <a:rPr lang="en-US" altLang="en-US" sz="2000" dirty="0"/>
              <a:t>Book</a:t>
            </a:r>
            <a:r>
              <a:rPr lang="en-ZA" altLang="en-US" sz="2000"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64" y="439031"/>
            <a:ext cx="1722045" cy="2484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36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sz="2800" dirty="0" smtClean="0"/>
              <a:t>11.1	Bank </a:t>
            </a:r>
            <a:r>
              <a:rPr lang="en-ZA" sz="2800" dirty="0"/>
              <a:t>accounts for personal use</a:t>
            </a:r>
          </a:p>
          <a:p>
            <a:pPr marL="0" indent="0">
              <a:buNone/>
            </a:pPr>
            <a:r>
              <a:rPr lang="en-ZA" sz="2800" dirty="0" smtClean="0"/>
              <a:t>11.2	Read </a:t>
            </a:r>
            <a:r>
              <a:rPr lang="en-ZA" sz="2800" dirty="0"/>
              <a:t>and interpret bank statements and fees </a:t>
            </a:r>
            <a:r>
              <a:rPr lang="en-ZA" sz="2800" dirty="0" smtClean="0"/>
              <a:t>	brochures</a:t>
            </a: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Reading and interpreting </a:t>
            </a:r>
            <a:r>
              <a:rPr lang="en-ZA" dirty="0" smtClean="0"/>
              <a:t>bank information</a:t>
            </a:r>
            <a:endParaRPr lang="en-ZA" dirty="0"/>
          </a:p>
        </p:txBody>
      </p:sp>
      <p:sp>
        <p:nvSpPr>
          <p:cNvPr id="3" name="Content Placeholder 2"/>
          <p:cNvSpPr>
            <a:spLocks noGrp="1"/>
          </p:cNvSpPr>
          <p:nvPr>
            <p:ph idx="1"/>
          </p:nvPr>
        </p:nvSpPr>
        <p:spPr>
          <a:xfrm>
            <a:off x="381000" y="2100580"/>
            <a:ext cx="4095750" cy="4016375"/>
          </a:xfrm>
        </p:spPr>
        <p:txBody>
          <a:bodyPr/>
          <a:lstStyle/>
          <a:p>
            <a:pPr marL="0" indent="0">
              <a:buNone/>
            </a:pPr>
            <a:r>
              <a:rPr lang="en-ZA" dirty="0"/>
              <a:t>Choosing a bank</a:t>
            </a:r>
          </a:p>
          <a:p>
            <a:pPr lvl="0">
              <a:lnSpc>
                <a:spcPct val="100000"/>
              </a:lnSpc>
            </a:pPr>
            <a:r>
              <a:rPr lang="en-ZA" dirty="0"/>
              <a:t>Does the bank have an account type and services suited to my needs?</a:t>
            </a:r>
          </a:p>
          <a:p>
            <a:pPr lvl="0">
              <a:lnSpc>
                <a:spcPct val="100000"/>
              </a:lnSpc>
            </a:pPr>
            <a:r>
              <a:rPr lang="en-ZA" dirty="0"/>
              <a:t>Does the bank have a branch close by that I can access easily?</a:t>
            </a:r>
          </a:p>
          <a:p>
            <a:pPr lvl="0">
              <a:lnSpc>
                <a:spcPct val="100000"/>
              </a:lnSpc>
            </a:pPr>
            <a:r>
              <a:rPr lang="en-ZA" dirty="0"/>
              <a:t>Are there ATMs close enough for my purposes?</a:t>
            </a:r>
          </a:p>
          <a:p>
            <a:pPr lvl="0">
              <a:lnSpc>
                <a:spcPct val="100000"/>
              </a:lnSpc>
            </a:pPr>
            <a:r>
              <a:rPr lang="en-ZA" dirty="0"/>
              <a:t>Are the banking charges and information about how to keep the banking fees low </a:t>
            </a:r>
            <a:r>
              <a:rPr lang="en-ZA" dirty="0">
                <a:sym typeface="+mn-ea"/>
              </a:rPr>
              <a:t>clearly stated?</a:t>
            </a:r>
            <a:endParaRPr lang="en-ZA" dirty="0"/>
          </a:p>
        </p:txBody>
      </p:sp>
      <p:sp>
        <p:nvSpPr>
          <p:cNvPr id="4" name="Text Placeholder 3"/>
          <p:cNvSpPr>
            <a:spLocks noGrp="1"/>
          </p:cNvSpPr>
          <p:nvPr>
            <p:ph type="body" sz="quarter" idx="10"/>
          </p:nvPr>
        </p:nvSpPr>
        <p:spPr>
          <a:xfrm>
            <a:off x="399289" y="1712640"/>
            <a:ext cx="7905751" cy="301871"/>
          </a:xfrm>
        </p:spPr>
        <p:txBody>
          <a:bodyPr/>
          <a:lstStyle/>
          <a:p>
            <a:r>
              <a:rPr lang="en-ZA" dirty="0" smtClean="0"/>
              <a:t>Unit 11.1</a:t>
            </a:r>
          </a:p>
          <a:p>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885" y="1810891"/>
            <a:ext cx="2541709" cy="3975206"/>
          </a:xfrm>
          <a:prstGeom prst="rect">
            <a:avLst/>
          </a:prstGeom>
        </p:spPr>
      </p:pic>
      <p:grpSp>
        <p:nvGrpSpPr>
          <p:cNvPr id="9" name="Group 8"/>
          <p:cNvGrpSpPr/>
          <p:nvPr/>
        </p:nvGrpSpPr>
        <p:grpSpPr>
          <a:xfrm>
            <a:off x="6310600" y="1205236"/>
            <a:ext cx="1595717" cy="1237357"/>
            <a:chOff x="6310600" y="1205236"/>
            <a:chExt cx="1595717" cy="1237357"/>
          </a:xfrm>
        </p:grpSpPr>
        <p:sp>
          <p:nvSpPr>
            <p:cNvPr id="8" name="Oval Callout 7"/>
            <p:cNvSpPr/>
            <p:nvPr/>
          </p:nvSpPr>
          <p:spPr>
            <a:xfrm>
              <a:off x="6310600" y="1205236"/>
              <a:ext cx="1595717" cy="1237357"/>
            </a:xfrm>
            <a:prstGeom prst="wedgeEllipse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6429900" y="1448076"/>
              <a:ext cx="1357116" cy="830997"/>
            </a:xfrm>
            <a:prstGeom prst="rect">
              <a:avLst/>
            </a:prstGeom>
            <a:noFill/>
          </p:spPr>
          <p:txBody>
            <a:bodyPr wrap="square" rtlCol="0">
              <a:spAutoFit/>
            </a:bodyPr>
            <a:lstStyle/>
            <a:p>
              <a:pPr algn="ctr"/>
              <a:r>
                <a:rPr lang="en-ZA" sz="1600" dirty="0" smtClean="0"/>
                <a:t>Which bank?</a:t>
              </a:r>
            </a:p>
            <a:p>
              <a:pPr algn="ctr"/>
              <a:r>
                <a:rPr lang="en-ZA" sz="1600" dirty="0" smtClean="0"/>
                <a:t>What type of account?</a:t>
              </a:r>
              <a:endParaRPr lang="en-ZA" sz="16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bank accounts</a:t>
            </a:r>
          </a:p>
        </p:txBody>
      </p:sp>
      <p:sp>
        <p:nvSpPr>
          <p:cNvPr id="3" name="Content Placeholder 2"/>
          <p:cNvSpPr>
            <a:spLocks noGrp="1"/>
          </p:cNvSpPr>
          <p:nvPr>
            <p:ph idx="1"/>
          </p:nvPr>
        </p:nvSpPr>
        <p:spPr/>
        <p:txBody>
          <a:bodyPr/>
          <a:lstStyle/>
          <a:p>
            <a:r>
              <a:rPr lang="en-ZA" dirty="0"/>
              <a:t>The type of account you choose is based on</a:t>
            </a:r>
            <a:r>
              <a:rPr lang="en-ZA" dirty="0" smtClean="0"/>
              <a:t>:</a:t>
            </a:r>
            <a:endParaRPr lang="en-ZA" dirty="0"/>
          </a:p>
          <a:p>
            <a:pPr marL="457200" lvl="1" indent="0">
              <a:buNone/>
            </a:pPr>
            <a:endParaRPr lang="en-ZA" sz="2000" dirty="0"/>
          </a:p>
          <a:p>
            <a:pPr lvl="1"/>
            <a:endParaRPr lang="en-ZA" sz="2000" dirty="0" smtClean="0"/>
          </a:p>
          <a:p>
            <a:pPr lvl="1"/>
            <a:endParaRPr lang="en-ZA" sz="2000" dirty="0"/>
          </a:p>
          <a:p>
            <a:pPr lvl="1"/>
            <a:endParaRPr lang="en-ZA" sz="2000" dirty="0" smtClean="0"/>
          </a:p>
          <a:p>
            <a:pPr lvl="1"/>
            <a:endParaRPr lang="en-ZA" sz="2000" dirty="0"/>
          </a:p>
          <a:p>
            <a:pPr lvl="1"/>
            <a:endParaRPr lang="en-ZA" sz="2000" dirty="0" smtClean="0"/>
          </a:p>
          <a:p>
            <a:pPr lvl="1"/>
            <a:endParaRPr lang="en-ZA" sz="2000" dirty="0" smtClean="0"/>
          </a:p>
          <a:p>
            <a:pPr lvl="1"/>
            <a:endParaRPr lang="en-ZA" sz="2000" dirty="0"/>
          </a:p>
          <a:p>
            <a:r>
              <a:rPr lang="en-ZA" dirty="0"/>
              <a:t>There are basically two types of transactional account available today.</a:t>
            </a:r>
          </a:p>
          <a:p>
            <a:r>
              <a:rPr lang="en-ZA" b="1" dirty="0"/>
              <a:t>Current</a:t>
            </a:r>
            <a:r>
              <a:rPr lang="en-ZA" dirty="0"/>
              <a:t> or </a:t>
            </a:r>
            <a:r>
              <a:rPr lang="en-ZA" b="1" dirty="0"/>
              <a:t>Cheque</a:t>
            </a:r>
            <a:r>
              <a:rPr lang="en-ZA" dirty="0"/>
              <a:t> account and </a:t>
            </a:r>
            <a:r>
              <a:rPr lang="en-ZA" b="1" dirty="0"/>
              <a:t>Savings</a:t>
            </a:r>
            <a:r>
              <a:rPr lang="en-ZA" dirty="0"/>
              <a:t> account</a:t>
            </a:r>
          </a:p>
          <a:p>
            <a:endParaRPr lang="en-ZA" dirty="0"/>
          </a:p>
        </p:txBody>
      </p:sp>
      <p:sp>
        <p:nvSpPr>
          <p:cNvPr id="4" name="Text Placeholder 3"/>
          <p:cNvSpPr>
            <a:spLocks noGrp="1"/>
          </p:cNvSpPr>
          <p:nvPr>
            <p:ph type="body" sz="quarter" idx="10"/>
          </p:nvPr>
        </p:nvSpPr>
        <p:spPr/>
        <p:txBody>
          <a:bodyPr/>
          <a:lstStyle/>
          <a:p>
            <a:r>
              <a:rPr lang="en-ZA" dirty="0" smtClean="0"/>
              <a:t>Unit 11.1</a:t>
            </a:r>
            <a:endParaRPr lang="en-ZA" dirty="0"/>
          </a:p>
        </p:txBody>
      </p:sp>
      <p:sp>
        <p:nvSpPr>
          <p:cNvPr id="8" name="Rectangle 7"/>
          <p:cNvSpPr/>
          <p:nvPr/>
        </p:nvSpPr>
        <p:spPr>
          <a:xfrm>
            <a:off x="717531" y="2097713"/>
            <a:ext cx="7243127" cy="688915"/>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9" name="TextBox 8"/>
          <p:cNvSpPr txBox="1"/>
          <p:nvPr/>
        </p:nvSpPr>
        <p:spPr>
          <a:xfrm>
            <a:off x="744070" y="2078909"/>
            <a:ext cx="609600" cy="707886"/>
          </a:xfrm>
          <a:prstGeom prst="rect">
            <a:avLst/>
          </a:prstGeom>
          <a:noFill/>
        </p:spPr>
        <p:txBody>
          <a:bodyPr wrap="square" rtlCol="0">
            <a:spAutoFit/>
          </a:bodyPr>
          <a:lstStyle/>
          <a:p>
            <a:pPr algn="ctr"/>
            <a:r>
              <a:rPr lang="en-GB" sz="4000" b="1" dirty="0" smtClean="0">
                <a:solidFill>
                  <a:schemeClr val="bg1"/>
                </a:solidFill>
              </a:rPr>
              <a:t>1</a:t>
            </a:r>
            <a:endParaRPr lang="en-ZA" sz="4000" dirty="0" smtClean="0">
              <a:solidFill>
                <a:schemeClr val="bg1"/>
              </a:solidFill>
            </a:endParaRPr>
          </a:p>
        </p:txBody>
      </p:sp>
      <p:sp>
        <p:nvSpPr>
          <p:cNvPr id="10" name="TextBox 9"/>
          <p:cNvSpPr txBox="1"/>
          <p:nvPr/>
        </p:nvSpPr>
        <p:spPr>
          <a:xfrm>
            <a:off x="1449660" y="2250727"/>
            <a:ext cx="3424518" cy="400110"/>
          </a:xfrm>
          <a:prstGeom prst="rect">
            <a:avLst/>
          </a:prstGeom>
          <a:noFill/>
        </p:spPr>
        <p:txBody>
          <a:bodyPr wrap="square" rtlCol="0">
            <a:spAutoFit/>
          </a:bodyPr>
          <a:lstStyle/>
          <a:p>
            <a:r>
              <a:rPr lang="en-ZA" sz="2000" dirty="0" smtClean="0">
                <a:solidFill>
                  <a:schemeClr val="bg1"/>
                </a:solidFill>
              </a:rPr>
              <a:t>The fees and charges</a:t>
            </a:r>
            <a:endParaRPr lang="en-ZA" sz="2000" dirty="0">
              <a:solidFill>
                <a:schemeClr val="bg1"/>
              </a:solidFill>
            </a:endParaRPr>
          </a:p>
        </p:txBody>
      </p:sp>
      <p:sp>
        <p:nvSpPr>
          <p:cNvPr id="14" name="Rectangle 13"/>
          <p:cNvSpPr/>
          <p:nvPr/>
        </p:nvSpPr>
        <p:spPr>
          <a:xfrm>
            <a:off x="1335740" y="2185993"/>
            <a:ext cx="45719" cy="528917"/>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717531" y="2849994"/>
            <a:ext cx="7243127" cy="688915"/>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16" name="TextBox 15"/>
          <p:cNvSpPr txBox="1"/>
          <p:nvPr/>
        </p:nvSpPr>
        <p:spPr>
          <a:xfrm>
            <a:off x="744070" y="2831190"/>
            <a:ext cx="609600" cy="707886"/>
          </a:xfrm>
          <a:prstGeom prst="rect">
            <a:avLst/>
          </a:prstGeom>
          <a:noFill/>
        </p:spPr>
        <p:txBody>
          <a:bodyPr wrap="square" rtlCol="0">
            <a:spAutoFit/>
          </a:bodyPr>
          <a:lstStyle/>
          <a:p>
            <a:pPr algn="ctr"/>
            <a:r>
              <a:rPr lang="en-GB" sz="4000" b="1" dirty="0">
                <a:solidFill>
                  <a:schemeClr val="bg1"/>
                </a:solidFill>
              </a:rPr>
              <a:t>2</a:t>
            </a:r>
            <a:endParaRPr lang="en-ZA" sz="4000" dirty="0" smtClean="0">
              <a:solidFill>
                <a:schemeClr val="bg1"/>
              </a:solidFill>
            </a:endParaRPr>
          </a:p>
        </p:txBody>
      </p:sp>
      <p:sp>
        <p:nvSpPr>
          <p:cNvPr id="17" name="TextBox 16"/>
          <p:cNvSpPr txBox="1"/>
          <p:nvPr/>
        </p:nvSpPr>
        <p:spPr>
          <a:xfrm>
            <a:off x="1449659" y="3003008"/>
            <a:ext cx="5399375" cy="400110"/>
          </a:xfrm>
          <a:prstGeom prst="rect">
            <a:avLst/>
          </a:prstGeom>
          <a:noFill/>
        </p:spPr>
        <p:txBody>
          <a:bodyPr wrap="square" rtlCol="0">
            <a:spAutoFit/>
          </a:bodyPr>
          <a:lstStyle/>
          <a:p>
            <a:pPr marL="0" lvl="1"/>
            <a:r>
              <a:rPr lang="en-ZA" sz="2000" dirty="0" smtClean="0"/>
              <a:t>The minimum </a:t>
            </a:r>
            <a:r>
              <a:rPr lang="en-ZA" sz="2000" dirty="0"/>
              <a:t>and maximum </a:t>
            </a:r>
            <a:r>
              <a:rPr lang="en-ZA" sz="2000" dirty="0" smtClean="0"/>
              <a:t>balances</a:t>
            </a:r>
            <a:endParaRPr lang="en-ZA" sz="2000" dirty="0"/>
          </a:p>
        </p:txBody>
      </p:sp>
      <p:sp>
        <p:nvSpPr>
          <p:cNvPr id="18" name="Rectangle 17"/>
          <p:cNvSpPr/>
          <p:nvPr/>
        </p:nvSpPr>
        <p:spPr>
          <a:xfrm>
            <a:off x="1335740" y="2938274"/>
            <a:ext cx="45719" cy="52891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717531" y="3620205"/>
            <a:ext cx="7243127" cy="688915"/>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20" name="TextBox 19"/>
          <p:cNvSpPr txBox="1"/>
          <p:nvPr/>
        </p:nvSpPr>
        <p:spPr>
          <a:xfrm>
            <a:off x="744070" y="3601401"/>
            <a:ext cx="609600" cy="707886"/>
          </a:xfrm>
          <a:prstGeom prst="rect">
            <a:avLst/>
          </a:prstGeom>
          <a:noFill/>
        </p:spPr>
        <p:txBody>
          <a:bodyPr wrap="square" rtlCol="0">
            <a:spAutoFit/>
          </a:bodyPr>
          <a:lstStyle/>
          <a:p>
            <a:pPr algn="ctr"/>
            <a:r>
              <a:rPr lang="en-GB" sz="4000" b="1" dirty="0">
                <a:solidFill>
                  <a:schemeClr val="bg1"/>
                </a:solidFill>
              </a:rPr>
              <a:t>3</a:t>
            </a:r>
            <a:endParaRPr lang="en-ZA" sz="4000" dirty="0" smtClean="0">
              <a:solidFill>
                <a:schemeClr val="bg1"/>
              </a:solidFill>
            </a:endParaRPr>
          </a:p>
        </p:txBody>
      </p:sp>
      <p:sp>
        <p:nvSpPr>
          <p:cNvPr id="21" name="TextBox 20"/>
          <p:cNvSpPr txBox="1"/>
          <p:nvPr/>
        </p:nvSpPr>
        <p:spPr>
          <a:xfrm>
            <a:off x="1449659" y="3773219"/>
            <a:ext cx="6510999" cy="400110"/>
          </a:xfrm>
          <a:prstGeom prst="rect">
            <a:avLst/>
          </a:prstGeom>
          <a:noFill/>
        </p:spPr>
        <p:txBody>
          <a:bodyPr wrap="square" rtlCol="0">
            <a:spAutoFit/>
          </a:bodyPr>
          <a:lstStyle/>
          <a:p>
            <a:pPr marL="0" lvl="1"/>
            <a:r>
              <a:rPr lang="en-ZA" sz="2000" dirty="0"/>
              <a:t>The types of transactions available on the account type</a:t>
            </a:r>
            <a:r>
              <a:rPr lang="en-ZA" sz="2000" dirty="0" smtClean="0"/>
              <a:t>.</a:t>
            </a:r>
            <a:endParaRPr lang="en-ZA" sz="2000" dirty="0"/>
          </a:p>
        </p:txBody>
      </p:sp>
      <p:sp>
        <p:nvSpPr>
          <p:cNvPr id="22" name="Rectangle 21"/>
          <p:cNvSpPr/>
          <p:nvPr/>
        </p:nvSpPr>
        <p:spPr>
          <a:xfrm>
            <a:off x="1335740" y="3708485"/>
            <a:ext cx="45719" cy="528917"/>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818" y="2045627"/>
            <a:ext cx="3048460" cy="3602061"/>
          </a:xfrm>
          <a:prstGeom prst="rect">
            <a:avLst/>
          </a:prstGeom>
          <a:noFill/>
          <a:ln>
            <a:noFill/>
          </a:ln>
        </p:spPr>
      </p:pic>
      <p:sp>
        <p:nvSpPr>
          <p:cNvPr id="25" name="Rectangle 24"/>
          <p:cNvSpPr/>
          <p:nvPr/>
        </p:nvSpPr>
        <p:spPr>
          <a:xfrm>
            <a:off x="8424000" y="3"/>
            <a:ext cx="720000" cy="56476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1+#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additive="base">
                                        <p:cTn id="7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p:bldP spid="10" grpId="0"/>
      <p:bldP spid="14" grpId="0" animBg="1"/>
      <p:bldP spid="15" grpId="0" animBg="1"/>
      <p:bldP spid="16" grpId="0"/>
      <p:bldP spid="17" grpId="0"/>
      <p:bldP spid="18" grpId="0" animBg="1"/>
      <p:bldP spid="19" grpId="0" animBg="1"/>
      <p:bldP spid="20" grpId="0"/>
      <p:bldP spid="2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115" y="2078909"/>
            <a:ext cx="5422795" cy="2913154"/>
          </a:xfrm>
          <a:prstGeom prst="rect">
            <a:avLst/>
          </a:prstGeom>
        </p:spPr>
      </p:pic>
      <p:sp>
        <p:nvSpPr>
          <p:cNvPr id="2" name="Title 1"/>
          <p:cNvSpPr>
            <a:spLocks noGrp="1"/>
          </p:cNvSpPr>
          <p:nvPr>
            <p:ph type="title"/>
          </p:nvPr>
        </p:nvSpPr>
        <p:spPr>
          <a:xfrm>
            <a:off x="381001" y="417320"/>
            <a:ext cx="7905750" cy="700405"/>
          </a:xfrm>
        </p:spPr>
        <p:txBody>
          <a:bodyPr>
            <a:spAutoFit/>
          </a:bodyPr>
          <a:lstStyle/>
          <a:p>
            <a:r>
              <a:rPr lang="en-ZA" dirty="0"/>
              <a:t>Transactional bank accounts </a:t>
            </a:r>
          </a:p>
        </p:txBody>
      </p:sp>
      <p:sp>
        <p:nvSpPr>
          <p:cNvPr id="7" name="Text Placeholder 3"/>
          <p:cNvSpPr>
            <a:spLocks noGrp="1"/>
          </p:cNvSpPr>
          <p:nvPr>
            <p:ph type="body" sz="quarter" idx="10"/>
          </p:nvPr>
        </p:nvSpPr>
        <p:spPr>
          <a:xfrm>
            <a:off x="399289" y="1097179"/>
            <a:ext cx="7905751" cy="301871"/>
          </a:xfrm>
        </p:spPr>
        <p:txBody>
          <a:bodyPr/>
          <a:lstStyle/>
          <a:p>
            <a:r>
              <a:rPr lang="en-ZA" dirty="0" smtClean="0"/>
              <a:t>Unit 11.1</a:t>
            </a:r>
            <a:endParaRPr lang="en-Z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20" y="2078909"/>
            <a:ext cx="7268235" cy="2938488"/>
          </a:xfrm>
          <a:prstGeom prst="rect">
            <a:avLst/>
          </a:prstGeom>
        </p:spPr>
      </p:pic>
      <p:sp>
        <p:nvSpPr>
          <p:cNvPr id="2" name="Title 1"/>
          <p:cNvSpPr>
            <a:spLocks noGrp="1"/>
          </p:cNvSpPr>
          <p:nvPr>
            <p:ph type="title"/>
          </p:nvPr>
        </p:nvSpPr>
        <p:spPr>
          <a:xfrm>
            <a:off x="381001" y="417320"/>
            <a:ext cx="7905750" cy="700405"/>
          </a:xfrm>
        </p:spPr>
        <p:txBody>
          <a:bodyPr>
            <a:spAutoFit/>
          </a:bodyPr>
          <a:lstStyle/>
          <a:p>
            <a:r>
              <a:rPr lang="en-ZA" dirty="0">
                <a:sym typeface="+mn-ea"/>
              </a:rPr>
              <a:t>Transactional bank accounts</a:t>
            </a:r>
            <a:r>
              <a:rPr lang="en-ZA" dirty="0"/>
              <a:t> </a:t>
            </a:r>
          </a:p>
        </p:txBody>
      </p:sp>
      <p:sp>
        <p:nvSpPr>
          <p:cNvPr id="9" name="Text Placeholder 3"/>
          <p:cNvSpPr>
            <a:spLocks noGrp="1"/>
          </p:cNvSpPr>
          <p:nvPr>
            <p:ph type="body" sz="quarter" idx="10"/>
          </p:nvPr>
        </p:nvSpPr>
        <p:spPr>
          <a:xfrm>
            <a:off x="399289" y="1097179"/>
            <a:ext cx="7905751" cy="301871"/>
          </a:xfrm>
        </p:spPr>
        <p:txBody>
          <a:bodyPr/>
          <a:lstStyle/>
          <a:p>
            <a:r>
              <a:rPr lang="en-ZA" dirty="0" smtClean="0"/>
              <a:t>Unit 11.1</a:t>
            </a: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34" y="1817904"/>
            <a:ext cx="4765808" cy="3686756"/>
          </a:xfrm>
          <a:prstGeom prst="rect">
            <a:avLst/>
          </a:prstGeom>
        </p:spPr>
      </p:pic>
      <p:sp>
        <p:nvSpPr>
          <p:cNvPr id="2" name="Title 1"/>
          <p:cNvSpPr>
            <a:spLocks noGrp="1"/>
          </p:cNvSpPr>
          <p:nvPr>
            <p:ph type="title"/>
          </p:nvPr>
        </p:nvSpPr>
        <p:spPr>
          <a:xfrm>
            <a:off x="381001" y="417320"/>
            <a:ext cx="7905750" cy="700405"/>
          </a:xfrm>
        </p:spPr>
        <p:txBody>
          <a:bodyPr>
            <a:spAutoFit/>
          </a:bodyPr>
          <a:lstStyle/>
          <a:p>
            <a:r>
              <a:rPr lang="en-ZA" dirty="0">
                <a:sym typeface="+mn-ea"/>
              </a:rPr>
              <a:t>Transactional bank accounts</a:t>
            </a:r>
            <a:r>
              <a:rPr lang="en-ZA" dirty="0"/>
              <a:t> </a:t>
            </a:r>
          </a:p>
        </p:txBody>
      </p:sp>
      <p:sp>
        <p:nvSpPr>
          <p:cNvPr id="4" name="Text Placeholder 3"/>
          <p:cNvSpPr>
            <a:spLocks noGrp="1"/>
          </p:cNvSpPr>
          <p:nvPr>
            <p:ph type="body" sz="quarter" idx="10"/>
          </p:nvPr>
        </p:nvSpPr>
        <p:spPr>
          <a:xfrm>
            <a:off x="398654" y="1117499"/>
            <a:ext cx="7905751" cy="301871"/>
          </a:xfrm>
        </p:spPr>
        <p:txBody>
          <a:bodyPr/>
          <a:lstStyle/>
          <a:p>
            <a:r>
              <a:rPr lang="en-ZA" dirty="0" smtClean="0"/>
              <a:t>Unit 11.1</a:t>
            </a: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38" y="2078909"/>
            <a:ext cx="6471000" cy="3575226"/>
          </a:xfrm>
          <a:prstGeom prst="rect">
            <a:avLst/>
          </a:prstGeom>
        </p:spPr>
      </p:pic>
      <p:sp>
        <p:nvSpPr>
          <p:cNvPr id="2" name="Title 1"/>
          <p:cNvSpPr>
            <a:spLocks noGrp="1"/>
          </p:cNvSpPr>
          <p:nvPr>
            <p:ph type="title"/>
          </p:nvPr>
        </p:nvSpPr>
        <p:spPr>
          <a:xfrm>
            <a:off x="381001" y="417320"/>
            <a:ext cx="7905750" cy="700405"/>
          </a:xfrm>
        </p:spPr>
        <p:txBody>
          <a:bodyPr>
            <a:spAutoFit/>
          </a:bodyPr>
          <a:lstStyle/>
          <a:p>
            <a:r>
              <a:rPr lang="en-ZA" dirty="0">
                <a:sym typeface="+mn-ea"/>
              </a:rPr>
              <a:t>Transactional bank accounts</a:t>
            </a:r>
            <a:r>
              <a:rPr lang="en-ZA" dirty="0"/>
              <a:t> </a:t>
            </a:r>
          </a:p>
        </p:txBody>
      </p:sp>
      <p:sp>
        <p:nvSpPr>
          <p:cNvPr id="4" name="Text Placeholder 3"/>
          <p:cNvSpPr>
            <a:spLocks noGrp="1"/>
          </p:cNvSpPr>
          <p:nvPr>
            <p:ph type="body" sz="quarter" idx="10"/>
          </p:nvPr>
        </p:nvSpPr>
        <p:spPr/>
        <p:txBody>
          <a:bodyPr/>
          <a:lstStyle/>
          <a:p>
            <a:r>
              <a:rPr lang="en-ZA" dirty="0" smtClean="0"/>
              <a:t>Unit 11.1</a:t>
            </a:r>
            <a:endParaRPr lang="en-ZA"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1124</Words>
  <Application>Microsoft Office PowerPoint</Application>
  <PresentationFormat>On-screen Show (4:3)</PresentationFormat>
  <Paragraphs>170</Paragraphs>
  <Slides>29</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Presentation2</vt:lpstr>
      <vt:lpstr>Mathematical Literacy</vt:lpstr>
      <vt:lpstr>Reading and interpreting bank information</vt:lpstr>
      <vt:lpstr>Overview</vt:lpstr>
      <vt:lpstr>Reading and interpreting bank information</vt:lpstr>
      <vt:lpstr>Types of bank accounts</vt:lpstr>
      <vt:lpstr>Transactional bank accounts </vt:lpstr>
      <vt:lpstr>Transactional bank accounts </vt:lpstr>
      <vt:lpstr>Transactional bank accounts </vt:lpstr>
      <vt:lpstr>Transactional bank accounts </vt:lpstr>
      <vt:lpstr>Debit card</vt:lpstr>
      <vt:lpstr>Credit card account</vt:lpstr>
      <vt:lpstr>PowerPoint Presentation</vt:lpstr>
      <vt:lpstr>What you need to open a bank account</vt:lpstr>
      <vt:lpstr>What you need to open a bank account</vt:lpstr>
      <vt:lpstr>Banking forms</vt:lpstr>
      <vt:lpstr>Cheques Unit 11.1</vt:lpstr>
      <vt:lpstr>The deposit slip Unit 11.1</vt:lpstr>
      <vt:lpstr>Example 11.1 page 212</vt:lpstr>
      <vt:lpstr>Example 11.1 page 212 continued ...</vt:lpstr>
      <vt:lpstr>Example 11.1 page 212 continued ...</vt:lpstr>
      <vt:lpstr>PowerPoint Presentation</vt:lpstr>
      <vt:lpstr>Read and interpret bank statements and fees brochures</vt:lpstr>
      <vt:lpstr>Example 11.2 page 214</vt:lpstr>
      <vt:lpstr>Example 11.2 page 214 continued ...</vt:lpstr>
      <vt:lpstr>Example 11.2 page 214 continued ...</vt:lpstr>
      <vt:lpstr>Bank fees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Macmillan</cp:lastModifiedBy>
  <cp:revision>640</cp:revision>
  <dcterms:created xsi:type="dcterms:W3CDTF">2017-08-15T07:49:00Z</dcterms:created>
  <dcterms:modified xsi:type="dcterms:W3CDTF">2017-12-01T07:36:41Z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