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57" r:id="rId3"/>
    <p:sldId id="258" r:id="rId4"/>
    <p:sldId id="438" r:id="rId5"/>
    <p:sldId id="439" r:id="rId6"/>
    <p:sldId id="401" r:id="rId7"/>
    <p:sldId id="442" r:id="rId8"/>
    <p:sldId id="437" r:id="rId9"/>
    <p:sldId id="475" r:id="rId10"/>
    <p:sldId id="441" r:id="rId11"/>
    <p:sldId id="470" r:id="rId12"/>
    <p:sldId id="444" r:id="rId13"/>
    <p:sldId id="371" r:id="rId14"/>
    <p:sldId id="445" r:id="rId15"/>
    <p:sldId id="449" r:id="rId16"/>
    <p:sldId id="450" r:id="rId17"/>
    <p:sldId id="451" r:id="rId18"/>
    <p:sldId id="452" r:id="rId19"/>
    <p:sldId id="453" r:id="rId20"/>
    <p:sldId id="454" r:id="rId21"/>
    <p:sldId id="456" r:id="rId22"/>
    <p:sldId id="457" r:id="rId23"/>
    <p:sldId id="459" r:id="rId24"/>
    <p:sldId id="458" r:id="rId25"/>
    <p:sldId id="472" r:id="rId26"/>
    <p:sldId id="461" r:id="rId27"/>
    <p:sldId id="468" r:id="rId28"/>
    <p:sldId id="469" r:id="rId29"/>
    <p:sldId id="465" r:id="rId30"/>
    <p:sldId id="473" r:id="rId31"/>
    <p:sldId id="467" r:id="rId32"/>
    <p:sldId id="474" r:id="rId33"/>
    <p:sldId id="500" r:id="rId34"/>
    <p:sldId id="285" r:id="rId35"/>
    <p:sldId id="501"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53">
          <p15:clr>
            <a:srgbClr val="A4A3A4"/>
          </p15:clr>
        </p15:guide>
        <p15:guide id="2" pos="2653">
          <p15:clr>
            <a:srgbClr val="A4A3A4"/>
          </p15:clr>
        </p15:guide>
        <p15:guide id="3" orient="horz" pos="2205">
          <p15:clr>
            <a:srgbClr val="A4A3A4"/>
          </p15:clr>
        </p15:guide>
        <p15:guide id="4" orient="horz" pos="9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CB45"/>
    <a:srgbClr val="4BB3B5"/>
    <a:srgbClr val="64AFA8"/>
    <a:srgbClr val="9DCCC8"/>
    <a:srgbClr val="0D9293"/>
    <a:srgbClr val="B4DB6F"/>
    <a:srgbClr val="991C1B"/>
    <a:srgbClr val="90A44E"/>
    <a:srgbClr val="3791BF"/>
    <a:srgbClr val="BF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96433" autoAdjust="0"/>
  </p:normalViewPr>
  <p:slideViewPr>
    <p:cSldViewPr snapToGrid="0">
      <p:cViewPr varScale="1">
        <p:scale>
          <a:sx n="67" d="100"/>
          <a:sy n="67" d="100"/>
        </p:scale>
        <p:origin x="1428" y="48"/>
      </p:cViewPr>
      <p:guideLst>
        <p:guide orient="horz" pos="3453"/>
        <p:guide pos="2653"/>
        <p:guide orient="horz" pos="2205"/>
        <p:guide orient="horz" pos="981"/>
      </p:guideLst>
    </p:cSldViewPr>
  </p:slideViewPr>
  <p:outlineViewPr>
    <p:cViewPr>
      <p:scale>
        <a:sx n="33" d="100"/>
        <a:sy n="33" d="100"/>
      </p:scale>
      <p:origin x="0" y="-10908"/>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FCD91F-07A0-470F-B55A-3AB11C0B1406}" type="datetimeFigureOut">
              <a:rPr lang="en-GB" smtClean="0"/>
              <a:t>01/12/2017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805EAC-8C9D-499A-9A2F-0CF709A6323E}" type="slidenum">
              <a:rPr lang="en-GB" smtClean="0"/>
              <a:t>‹#›</a:t>
            </a:fld>
            <a:endParaRPr lang="en-GB"/>
          </a:p>
        </p:txBody>
      </p:sp>
    </p:spTree>
    <p:extLst>
      <p:ext uri="{BB962C8B-B14F-4D97-AF65-F5344CB8AC3E}">
        <p14:creationId xmlns:p14="http://schemas.microsoft.com/office/powerpoint/2010/main" val="7460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7"/>
            <a:ext cx="7910513" cy="479206"/>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3262376"/>
            <a:ext cx="8051800" cy="870712"/>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
        <p:nvSpPr>
          <p:cNvPr id="7" name="Text Placeholder 2"/>
          <p:cNvSpPr txBox="1"/>
          <p:nvPr userDrawn="1"/>
        </p:nvSpPr>
        <p:spPr>
          <a:xfrm>
            <a:off x="385763" y="4440022"/>
            <a:ext cx="7910513" cy="55042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ZA" sz="1800" b="0" dirty="0">
              <a:solidFill>
                <a:schemeClr val="tx1"/>
              </a:solidFill>
            </a:endParaRPr>
          </a:p>
        </p:txBody>
      </p:sp>
      <p:sp>
        <p:nvSpPr>
          <p:cNvPr id="9" name="Text Placeholder 2"/>
          <p:cNvSpPr>
            <a:spLocks noGrp="1"/>
          </p:cNvSpPr>
          <p:nvPr>
            <p:ph type="body" idx="11" hasCustomPrompt="1"/>
          </p:nvPr>
        </p:nvSpPr>
        <p:spPr>
          <a:xfrm>
            <a:off x="392595" y="4475632"/>
            <a:ext cx="7910513" cy="479206"/>
          </a:xfrm>
          <a:prstGeom prst="rect">
            <a:avLst/>
          </a:prstGeom>
        </p:spPr>
        <p:txBody>
          <a:bodyPr>
            <a:normAutofit/>
          </a:bodyPr>
          <a:lstStyle>
            <a:lvl1pPr marL="0" indent="0" algn="l">
              <a:buNone/>
              <a:defRPr sz="1700" b="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464" y="439031"/>
            <a:ext cx="1722045" cy="2484000"/>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4000" b="1">
                <a:latin typeface="+mn-lt"/>
              </a:defRPr>
            </a:lvl1pPr>
          </a:lstStyle>
          <a:p>
            <a:endParaRPr lang="en-US" dirty="0"/>
          </a:p>
        </p:txBody>
      </p:sp>
      <p:sp>
        <p:nvSpPr>
          <p:cNvPr id="3" name="Content Placeholder 2"/>
          <p:cNvSpPr>
            <a:spLocks noGrp="1"/>
          </p:cNvSpPr>
          <p:nvPr>
            <p:ph idx="1"/>
          </p:nvPr>
        </p:nvSpPr>
        <p:spPr>
          <a:xfrm>
            <a:off x="399289" y="1592288"/>
            <a:ext cx="7905751" cy="4485323"/>
          </a:xfrm>
          <a:prstGeom prst="rect">
            <a:avLst/>
          </a:prstGeom>
        </p:spPr>
        <p:txBody>
          <a:bodyPr/>
          <a:lstStyle>
            <a:lvl1pPr marL="0" indent="0">
              <a:buNone/>
              <a:defRPr sz="2000" baseline="0"/>
            </a:lvl1pPr>
            <a:lvl2pPr>
              <a:defRPr sz="1800"/>
            </a:lvl2pPr>
            <a:lvl3pPr>
              <a:defRPr sz="1600"/>
            </a:lvl3pPr>
            <a:lvl4pPr>
              <a:defRPr sz="1400"/>
            </a:lvl4pPr>
            <a:lvl5pPr>
              <a:defRPr sz="1200"/>
            </a:lvl5pPr>
          </a:lstStyle>
          <a:p>
            <a:pPr lvl="0"/>
            <a:endParaRPr lang="en-ZA" dirty="0" smtClean="0"/>
          </a:p>
        </p:txBody>
      </p:sp>
      <p:sp>
        <p:nvSpPr>
          <p:cNvPr id="6" name="Text Placeholder 5"/>
          <p:cNvSpPr>
            <a:spLocks noGrp="1"/>
          </p:cNvSpPr>
          <p:nvPr>
            <p:ph type="body" sz="quarter" idx="10"/>
          </p:nvPr>
        </p:nvSpPr>
        <p:spPr>
          <a:xfrm>
            <a:off x="399289" y="1097179"/>
            <a:ext cx="7905751" cy="301871"/>
          </a:xfrm>
          <a:prstGeom prst="rect">
            <a:avLst/>
          </a:prstGeom>
        </p:spPr>
        <p:txBody>
          <a:bodyPr/>
          <a:lstStyle>
            <a:lvl1pPr marL="0" indent="0">
              <a:buNone/>
              <a:defRPr sz="1800" b="1">
                <a:solidFill>
                  <a:schemeClr val="bg1">
                    <a:lumMod val="65000"/>
                  </a:schemeClr>
                </a:solidFill>
              </a:defRPr>
            </a:lvl1pPr>
          </a:lstStyle>
          <a:p>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4000" b="1">
                <a:latin typeface="+mn-lt"/>
              </a:defRPr>
            </a:lvl1pPr>
          </a:lstStyle>
          <a:p>
            <a:endParaRPr lang="en-US" dirty="0"/>
          </a:p>
        </p:txBody>
      </p:sp>
      <p:sp>
        <p:nvSpPr>
          <p:cNvPr id="3" name="Content Placeholder 2"/>
          <p:cNvSpPr>
            <a:spLocks noGrp="1"/>
          </p:cNvSpPr>
          <p:nvPr>
            <p:ph idx="1"/>
          </p:nvPr>
        </p:nvSpPr>
        <p:spPr>
          <a:xfrm>
            <a:off x="399289" y="1947672"/>
            <a:ext cx="7905751" cy="4129939"/>
          </a:xfrm>
          <a:prstGeom prst="rect">
            <a:avLst/>
          </a:prstGeom>
        </p:spPr>
        <p:txBody>
          <a:bodyPr/>
          <a:lstStyle>
            <a:lvl1pPr marL="0" indent="0">
              <a:buNone/>
              <a:defRPr sz="2000" baseline="0"/>
            </a:lvl1pPr>
            <a:lvl2pPr>
              <a:defRPr sz="1800"/>
            </a:lvl2pPr>
            <a:lvl3pPr>
              <a:defRPr sz="1600"/>
            </a:lvl3pPr>
            <a:lvl4pPr>
              <a:defRPr sz="1400"/>
            </a:lvl4pPr>
            <a:lvl5pPr>
              <a:defRPr sz="1200"/>
            </a:lvl5pPr>
          </a:lstStyle>
          <a:p>
            <a:pPr lvl="0"/>
            <a:endParaRPr lang="en-ZA" dirty="0" smtClean="0"/>
          </a:p>
        </p:txBody>
      </p:sp>
      <p:sp>
        <p:nvSpPr>
          <p:cNvPr id="6" name="Text Placeholder 5"/>
          <p:cNvSpPr>
            <a:spLocks noGrp="1"/>
          </p:cNvSpPr>
          <p:nvPr>
            <p:ph type="body" sz="quarter" idx="10"/>
          </p:nvPr>
        </p:nvSpPr>
        <p:spPr>
          <a:xfrm>
            <a:off x="399289" y="1563523"/>
            <a:ext cx="7905751" cy="301871"/>
          </a:xfrm>
          <a:prstGeom prst="rect">
            <a:avLst/>
          </a:prstGeom>
        </p:spPr>
        <p:txBody>
          <a:bodyPr/>
          <a:lstStyle>
            <a:lvl1pPr marL="0" indent="0">
              <a:buNone/>
              <a:defRPr sz="1800" b="1">
                <a:solidFill>
                  <a:schemeClr val="bg1">
                    <a:lumMod val="65000"/>
                  </a:schemeClr>
                </a:solidFill>
              </a:defRPr>
            </a:lvl1pPr>
          </a:lstStyle>
          <a:p>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ook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25709"/>
            <a:ext cx="3635892" cy="1033709"/>
          </a:xfrm>
          <a:prstGeom prst="rect">
            <a:avLst/>
          </a:prstGeom>
        </p:spPr>
      </p:pic>
      <p:sp>
        <p:nvSpPr>
          <p:cNvPr id="4" name="TextBox 3"/>
          <p:cNvSpPr txBox="1"/>
          <p:nvPr userDrawn="1"/>
        </p:nvSpPr>
        <p:spPr>
          <a:xfrm>
            <a:off x="687354" y="2710438"/>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7" name="Straight Connector 6"/>
          <p:cNvCxnSpPr/>
          <p:nvPr userDrawn="1"/>
        </p:nvCxnSpPr>
        <p:spPr>
          <a:xfrm>
            <a:off x="2809457" y="2464904"/>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980662" y="1590261"/>
            <a:ext cx="6688369" cy="830997"/>
          </a:xfrm>
          <a:prstGeom prst="rect">
            <a:avLst/>
          </a:prstGeom>
          <a:noFill/>
        </p:spPr>
        <p:txBody>
          <a:bodyPr wrap="none" rtlCol="0">
            <a:spAutoFit/>
          </a:bodyPr>
          <a:lstStyle/>
          <a:p>
            <a:r>
              <a:rPr lang="en-ZA" sz="4800" b="1" dirty="0" smtClean="0"/>
              <a:t>TERMS AND CONDITIONS</a:t>
            </a:r>
            <a:endParaRPr lang="en-ZA" sz="4800" b="1" dirty="0"/>
          </a:p>
        </p:txBody>
      </p:sp>
    </p:spTree>
    <p:custDataLst>
      <p:tags r:id="rId1"/>
    </p:custDataLst>
    <p:extLst>
      <p:ext uri="{BB962C8B-B14F-4D97-AF65-F5344CB8AC3E}">
        <p14:creationId xmlns:p14="http://schemas.microsoft.com/office/powerpoint/2010/main" val="142019844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272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11" name="TextBox 10"/>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Maths Lit NQF Level 2</a:t>
            </a:r>
            <a:endParaRPr lang="en-ZA" sz="2400" b="1" dirty="0">
              <a:solidFill>
                <a:prstClr val="white"/>
              </a:solidFill>
            </a:endParaRPr>
          </a:p>
        </p:txBody>
      </p:sp>
      <p:pic>
        <p:nvPicPr>
          <p:cNvPr id="12" name="Picture 11"/>
          <p:cNvPicPr>
            <a:picLocks noChangeAspect="1"/>
          </p:cNvPicPr>
          <p:nvPr userDrawn="1"/>
        </p:nvPicPr>
        <p:blipFill rotWithShape="1">
          <a:blip r:embed="rId12" cstate="print">
            <a:extLst>
              <a:ext uri="{28A0092B-C50C-407E-A947-70E740481C1C}">
                <a14:useLocalDpi xmlns:a14="http://schemas.microsoft.com/office/drawing/2010/main" val="0"/>
              </a:ext>
            </a:extLst>
          </a:blip>
          <a:srcRect t="6546" r="13299"/>
          <a:stretch>
            <a:fillRect/>
          </a:stretch>
        </p:blipFill>
        <p:spPr>
          <a:xfrm>
            <a:off x="8419326" y="5622383"/>
            <a:ext cx="724674" cy="69542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sz="6600" dirty="0"/>
              <a:t>Mathematical Literacy</a:t>
            </a:r>
            <a:endParaRPr lang="en-GB" sz="6600" dirty="0"/>
          </a:p>
        </p:txBody>
      </p:sp>
      <p:sp>
        <p:nvSpPr>
          <p:cNvPr id="3" name="Subtitle 2"/>
          <p:cNvSpPr>
            <a:spLocks noGrp="1"/>
          </p:cNvSpPr>
          <p:nvPr>
            <p:ph type="subTitle" idx="1"/>
          </p:nvPr>
        </p:nvSpPr>
        <p:spPr/>
        <p:txBody>
          <a:bodyPr/>
          <a:lstStyle/>
          <a:p>
            <a:r>
              <a:rPr lang="en-ZA" dirty="0" smtClean="0"/>
              <a:t>NQF 2</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Example </a:t>
            </a:r>
            <a:r>
              <a:rPr lang="en-ZA" sz="4400" dirty="0" smtClean="0"/>
              <a:t>10.2 </a:t>
            </a:r>
            <a:r>
              <a:rPr lang="en-ZA" sz="4400" dirty="0"/>
              <a:t>page </a:t>
            </a:r>
            <a:r>
              <a:rPr lang="en-ZA" sz="4400" dirty="0" smtClean="0"/>
              <a:t>191</a:t>
            </a:r>
            <a:endParaRPr lang="en-ZA" sz="4400" dirty="0"/>
          </a:p>
        </p:txBody>
      </p:sp>
      <p:sp>
        <p:nvSpPr>
          <p:cNvPr id="17" name="Text Placeholder 3"/>
          <p:cNvSpPr>
            <a:spLocks noGrp="1"/>
          </p:cNvSpPr>
          <p:nvPr>
            <p:ph type="body" sz="quarter" idx="10"/>
          </p:nvPr>
        </p:nvSpPr>
        <p:spPr>
          <a:xfrm>
            <a:off x="399289" y="1097179"/>
            <a:ext cx="7905751" cy="301871"/>
          </a:xfrm>
        </p:spPr>
        <p:txBody>
          <a:bodyPr/>
          <a:lstStyle/>
          <a:p>
            <a:r>
              <a:rPr lang="en-ZA" dirty="0"/>
              <a:t>Unit 10.1</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3160" y="1466279"/>
            <a:ext cx="2536955" cy="4800847"/>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Example </a:t>
            </a:r>
            <a:r>
              <a:rPr lang="en-ZA" sz="4400" dirty="0" smtClean="0"/>
              <a:t>10.2 </a:t>
            </a:r>
            <a:r>
              <a:rPr lang="en-ZA" sz="4400" dirty="0"/>
              <a:t>page </a:t>
            </a:r>
            <a:r>
              <a:rPr lang="en-ZA" sz="4400" dirty="0" smtClean="0"/>
              <a:t>191 </a:t>
            </a:r>
            <a:r>
              <a:rPr lang="en-ZA" sz="3200" dirty="0" smtClean="0"/>
              <a:t>continued ...</a:t>
            </a:r>
          </a:p>
        </p:txBody>
      </p:sp>
      <p:grpSp>
        <p:nvGrpSpPr>
          <p:cNvPr id="7" name="Group 6"/>
          <p:cNvGrpSpPr/>
          <p:nvPr/>
        </p:nvGrpSpPr>
        <p:grpSpPr>
          <a:xfrm>
            <a:off x="863600" y="1569946"/>
            <a:ext cx="7198724" cy="4404133"/>
            <a:chOff x="863600" y="2622793"/>
            <a:chExt cx="7198724" cy="4404133"/>
          </a:xfrm>
        </p:grpSpPr>
        <p:sp>
          <p:nvSpPr>
            <p:cNvPr id="8" name="Rectangle 7"/>
            <p:cNvSpPr/>
            <p:nvPr/>
          </p:nvSpPr>
          <p:spPr>
            <a:xfrm>
              <a:off x="863600" y="2622793"/>
              <a:ext cx="7198724" cy="440413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9" name="Content Placeholder 2"/>
            <p:cNvSpPr txBox="1"/>
            <p:nvPr/>
          </p:nvSpPr>
          <p:spPr>
            <a:xfrm>
              <a:off x="1471449" y="2893632"/>
              <a:ext cx="6327328" cy="3977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lphaLcParenR"/>
              </a:pPr>
              <a:r>
                <a:rPr lang="en-GB" sz="2000" dirty="0" smtClean="0"/>
                <a:t>Where </a:t>
              </a:r>
              <a:r>
                <a:rPr lang="en-ZA" altLang="en-GB" sz="2000" dirty="0"/>
                <a:t>and when was this purchase made</a:t>
              </a:r>
              <a:r>
                <a:rPr lang="en-GB" sz="2000" dirty="0"/>
                <a:t>? </a:t>
              </a:r>
              <a:endParaRPr lang="en-GB" sz="2000" dirty="0" smtClean="0"/>
            </a:p>
            <a:p>
              <a:pPr marL="457200" indent="-457200">
                <a:buAutoNum type="alphaLcParenR"/>
              </a:pPr>
              <a:r>
                <a:rPr lang="en-GB" sz="2000" dirty="0"/>
                <a:t>Identify the following amounts from the slip: </a:t>
              </a:r>
            </a:p>
            <a:p>
              <a:pPr marL="0" indent="0">
                <a:buNone/>
              </a:pPr>
              <a:r>
                <a:rPr lang="en-ZA" altLang="en-GB" sz="2000" dirty="0"/>
                <a:t>	</a:t>
              </a:r>
              <a:r>
                <a:rPr lang="en-GB" sz="2000" dirty="0"/>
                <a:t>i)  The total cost of the purchase </a:t>
              </a:r>
            </a:p>
            <a:p>
              <a:pPr marL="0" indent="0">
                <a:buNone/>
              </a:pPr>
              <a:r>
                <a:rPr lang="en-ZA" altLang="en-GB" sz="2000" dirty="0"/>
                <a:t>	</a:t>
              </a:r>
              <a:r>
                <a:rPr lang="en-GB" sz="2000" dirty="0"/>
                <a:t>ii)  The amount paid by the customer and the </a:t>
              </a:r>
              <a:r>
                <a:rPr lang="en-ZA" altLang="en-GB" sz="2000" dirty="0"/>
                <a:t>	      </a:t>
              </a:r>
              <a:r>
                <a:rPr lang="en-GB" sz="2000" dirty="0"/>
                <a:t>method of payment </a:t>
              </a:r>
            </a:p>
            <a:p>
              <a:pPr marL="0" indent="0">
                <a:buNone/>
              </a:pPr>
              <a:r>
                <a:rPr lang="en-ZA" altLang="en-GB" sz="2000" dirty="0"/>
                <a:t>	</a:t>
              </a:r>
              <a:r>
                <a:rPr lang="en-GB" sz="2000" dirty="0"/>
                <a:t>iii) The change paid to the customer. </a:t>
              </a:r>
            </a:p>
            <a:p>
              <a:pPr marL="0" indent="0">
                <a:buNone/>
              </a:pPr>
              <a:r>
                <a:rPr lang="en-ZA" altLang="en-GB" sz="2000" dirty="0"/>
                <a:t>	</a:t>
              </a:r>
              <a:r>
                <a:rPr lang="en-GB" sz="2000" dirty="0"/>
                <a:t>iv) The VAT amount. </a:t>
              </a:r>
            </a:p>
            <a:p>
              <a:pPr marL="457200" indent="-457200">
                <a:buFont typeface="+mj-lt"/>
                <a:buAutoNum type="alphaLcParenR" startAt="3"/>
              </a:pPr>
              <a:r>
                <a:rPr lang="en-GB" sz="2000" dirty="0"/>
                <a:t>What does ‘ROUNDING − 0,06’ mean? </a:t>
              </a:r>
            </a:p>
            <a:p>
              <a:pPr marL="457200" indent="-457200">
                <a:buAutoNum type="alphaLcParenR" startAt="3"/>
              </a:pPr>
              <a:r>
                <a:rPr lang="en-GB" sz="2000" dirty="0"/>
                <a:t>Why do you think the cashier’s name and time of purchase are included on the till slip?</a:t>
              </a:r>
            </a:p>
          </p:txBody>
        </p:sp>
      </p:grpSp>
      <p:grpSp>
        <p:nvGrpSpPr>
          <p:cNvPr id="10" name="Group 9"/>
          <p:cNvGrpSpPr/>
          <p:nvPr/>
        </p:nvGrpSpPr>
        <p:grpSpPr>
          <a:xfrm>
            <a:off x="352501" y="1661223"/>
            <a:ext cx="1029149" cy="955774"/>
            <a:chOff x="352501" y="2871461"/>
            <a:chExt cx="1525437" cy="1416679"/>
          </a:xfrm>
        </p:grpSpPr>
        <p:sp>
          <p:nvSpPr>
            <p:cNvPr id="11" name="Rectangle 10"/>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17" name="Text Placeholder 3"/>
          <p:cNvSpPr>
            <a:spLocks noGrp="1"/>
          </p:cNvSpPr>
          <p:nvPr>
            <p:ph type="body" sz="quarter" idx="10"/>
          </p:nvPr>
        </p:nvSpPr>
        <p:spPr>
          <a:xfrm>
            <a:off x="399289" y="1097179"/>
            <a:ext cx="7905751" cy="301871"/>
          </a:xfrm>
        </p:spPr>
        <p:txBody>
          <a:bodyPr/>
          <a:lstStyle/>
          <a:p>
            <a:r>
              <a:rPr lang="en-ZA" dirty="0"/>
              <a:t>Unit 10.1</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Example </a:t>
            </a:r>
            <a:r>
              <a:rPr lang="en-ZA" sz="4400" dirty="0" smtClean="0"/>
              <a:t>10.2 </a:t>
            </a:r>
            <a:r>
              <a:rPr lang="en-ZA" sz="4400" dirty="0"/>
              <a:t>page </a:t>
            </a:r>
            <a:r>
              <a:rPr lang="en-ZA" sz="4400" dirty="0" smtClean="0"/>
              <a:t>191</a:t>
            </a:r>
            <a:r>
              <a:rPr lang="en-ZA" sz="3200" dirty="0" smtClean="0"/>
              <a:t> continued ...</a:t>
            </a:r>
          </a:p>
        </p:txBody>
      </p:sp>
      <p:sp>
        <p:nvSpPr>
          <p:cNvPr id="7" name="Text Placeholder 3"/>
          <p:cNvSpPr>
            <a:spLocks noGrp="1"/>
          </p:cNvSpPr>
          <p:nvPr>
            <p:ph type="body" sz="quarter" idx="10"/>
          </p:nvPr>
        </p:nvSpPr>
        <p:spPr>
          <a:xfrm>
            <a:off x="399289" y="1097179"/>
            <a:ext cx="7905751" cy="301871"/>
          </a:xfrm>
        </p:spPr>
        <p:txBody>
          <a:bodyPr/>
          <a:lstStyle/>
          <a:p>
            <a:r>
              <a:rPr lang="en-ZA" dirty="0"/>
              <a:t>Unit </a:t>
            </a:r>
            <a:r>
              <a:rPr lang="en-ZA" dirty="0" smtClean="0"/>
              <a:t>10.1</a:t>
            </a:r>
            <a:endParaRPr lang="en-ZA" dirty="0"/>
          </a:p>
        </p:txBody>
      </p:sp>
      <p:sp>
        <p:nvSpPr>
          <p:cNvPr id="8" name="Rectangle 7"/>
          <p:cNvSpPr/>
          <p:nvPr/>
        </p:nvSpPr>
        <p:spPr>
          <a:xfrm>
            <a:off x="863599" y="1581930"/>
            <a:ext cx="7198724" cy="456088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a:grpSpLocks noChangeAspect="1"/>
          </p:cNvGrpSpPr>
          <p:nvPr/>
        </p:nvGrpSpPr>
        <p:grpSpPr>
          <a:xfrm>
            <a:off x="348042" y="1769342"/>
            <a:ext cx="1031115" cy="957600"/>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13" name="TextBox 12"/>
          <p:cNvSpPr txBox="1"/>
          <p:nvPr/>
        </p:nvSpPr>
        <p:spPr>
          <a:xfrm>
            <a:off x="1523054" y="1936832"/>
            <a:ext cx="6287446" cy="3785652"/>
          </a:xfrm>
          <a:prstGeom prst="rect">
            <a:avLst/>
          </a:prstGeom>
          <a:noFill/>
        </p:spPr>
        <p:txBody>
          <a:bodyPr wrap="square" rtlCol="0">
            <a:spAutoFit/>
          </a:bodyPr>
          <a:lstStyle/>
          <a:p>
            <a:pPr marL="457200" indent="-457200">
              <a:buAutoNum type="alphaLcParenR"/>
            </a:pPr>
            <a:r>
              <a:rPr lang="en-GB" sz="2000" dirty="0" smtClean="0"/>
              <a:t>At </a:t>
            </a:r>
            <a:r>
              <a:rPr lang="en-GB" sz="2000" dirty="0" err="1"/>
              <a:t>Thulamahashe</a:t>
            </a:r>
            <a:r>
              <a:rPr lang="en-GB" sz="2000" dirty="0"/>
              <a:t> Supermarket in Greenways on 21 May 2018. </a:t>
            </a:r>
            <a:endParaRPr lang="en-GB" sz="2000" dirty="0" smtClean="0"/>
          </a:p>
          <a:p>
            <a:pPr marL="457200" indent="-457200">
              <a:buAutoNum type="alphaLcParenR"/>
            </a:pPr>
            <a:r>
              <a:rPr lang="en-GB" sz="2000" dirty="0" smtClean="0"/>
              <a:t> 	</a:t>
            </a:r>
            <a:r>
              <a:rPr lang="en-GB" sz="2000" dirty="0" err="1" smtClean="0"/>
              <a:t>i</a:t>
            </a:r>
            <a:r>
              <a:rPr lang="en-GB" sz="2000" dirty="0"/>
              <a:t>) R128,86 </a:t>
            </a:r>
            <a:r>
              <a:rPr lang="en-GB" sz="2000" dirty="0" smtClean="0"/>
              <a:t>	ii</a:t>
            </a:r>
            <a:r>
              <a:rPr lang="en-GB" sz="2000" dirty="0"/>
              <a:t>) R130,00 cash payment </a:t>
            </a:r>
            <a:r>
              <a:rPr lang="en-GB" sz="2000" dirty="0" smtClean="0"/>
              <a:t>		iii</a:t>
            </a:r>
            <a:r>
              <a:rPr lang="en-GB" sz="2000" dirty="0"/>
              <a:t>) R1,20 </a:t>
            </a:r>
            <a:r>
              <a:rPr lang="en-GB" sz="2000" dirty="0" smtClean="0"/>
              <a:t>	iv</a:t>
            </a:r>
            <a:r>
              <a:rPr lang="en-GB" sz="2000" dirty="0"/>
              <a:t>) R8,40 </a:t>
            </a:r>
            <a:endParaRPr lang="en-GB" sz="2000" dirty="0" smtClean="0"/>
          </a:p>
          <a:p>
            <a:pPr marL="457200" indent="-457200">
              <a:buAutoNum type="alphaLcParenR"/>
            </a:pPr>
            <a:r>
              <a:rPr lang="en-GB" sz="2000" dirty="0" smtClean="0"/>
              <a:t>When </a:t>
            </a:r>
            <a:r>
              <a:rPr lang="en-GB" sz="2000" dirty="0"/>
              <a:t>working with cash, the lowest denomination this store deals in is 10c coins. The shop gives the customer the benefit by rounding down the amount owing to the nearest 10c. In this case, R128,86 is rounded down to R128,80. </a:t>
            </a:r>
            <a:endParaRPr lang="en-GB" sz="2000" dirty="0" smtClean="0"/>
          </a:p>
          <a:p>
            <a:pPr marL="457200" indent="-457200">
              <a:buAutoNum type="alphaLcParenR"/>
            </a:pPr>
            <a:r>
              <a:rPr lang="en-GB" sz="2000" dirty="0" smtClean="0"/>
              <a:t>If </a:t>
            </a:r>
            <a:r>
              <a:rPr lang="en-GB" sz="2000" dirty="0"/>
              <a:t>there is any problem with the sale, the store would know which till operator was responsible, and when the problem occurred. </a:t>
            </a:r>
            <a:endParaRPr lang="en-ZA" sz="2000" dirty="0" smtClean="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545" y="1817550"/>
            <a:ext cx="3096186" cy="36584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fade">
                                      <p:cBhvr>
                                        <p:cTn id="28" dur="500"/>
                                        <p:tgtEl>
                                          <p:spTgt spid="1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animEffect transition="in" filter="fade">
                                      <p:cBhvr>
                                        <p:cTn id="33" dur="500"/>
                                        <p:tgtEl>
                                          <p:spTgt spid="1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xEl>
                                              <p:pRg st="3" end="3"/>
                                            </p:txEl>
                                          </p:spTgt>
                                        </p:tgtEl>
                                        <p:attrNameLst>
                                          <p:attrName>style.visibility</p:attrName>
                                        </p:attrNameLst>
                                      </p:cBhvr>
                                      <p:to>
                                        <p:strVal val="visible"/>
                                      </p:to>
                                    </p:set>
                                    <p:animEffect transition="in" filter="fade">
                                      <p:cBhvr>
                                        <p:cTn id="38"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10.1</a:t>
            </a:r>
            <a:endParaRPr lang="en-ZA" dirty="0"/>
          </a:p>
        </p:txBody>
      </p:sp>
      <p:sp>
        <p:nvSpPr>
          <p:cNvPr id="3" name="Content Placeholder 2"/>
          <p:cNvSpPr>
            <a:spLocks noGrp="1"/>
          </p:cNvSpPr>
          <p:nvPr>
            <p:ph sz="quarter" idx="10"/>
          </p:nvPr>
        </p:nvSpPr>
        <p:spPr/>
        <p:txBody>
          <a:bodyPr/>
          <a:lstStyle/>
          <a:p>
            <a:r>
              <a:rPr lang="en-ZA" dirty="0" smtClean="0"/>
              <a:t>Exercise 10.1</a:t>
            </a:r>
            <a:endParaRPr lang="en-ZA" dirty="0"/>
          </a:p>
        </p:txBody>
      </p:sp>
      <p:sp>
        <p:nvSpPr>
          <p:cNvPr id="4" name="Text Placeholder 3"/>
          <p:cNvSpPr>
            <a:spLocks noGrp="1"/>
          </p:cNvSpPr>
          <p:nvPr>
            <p:ph type="body" idx="11"/>
          </p:nvPr>
        </p:nvSpPr>
        <p:spPr/>
        <p:txBody>
          <a:bodyPr>
            <a:normAutofit/>
          </a:bodyPr>
          <a:lstStyle/>
          <a:p>
            <a:r>
              <a:rPr lang="en-ZA" altLang="en-US" dirty="0"/>
              <a:t>Complete </a:t>
            </a:r>
            <a:r>
              <a:rPr lang="en-ZA" altLang="en-US" b="1" dirty="0"/>
              <a:t>Exercise </a:t>
            </a:r>
            <a:r>
              <a:rPr lang="en-ZA" altLang="en-US" b="1" dirty="0" smtClean="0"/>
              <a:t>10.1 </a:t>
            </a:r>
            <a:r>
              <a:rPr lang="en-ZA" altLang="en-US" dirty="0"/>
              <a:t>on </a:t>
            </a:r>
            <a:r>
              <a:rPr lang="en-ZA" altLang="en-US" b="1" dirty="0"/>
              <a:t>page </a:t>
            </a:r>
            <a:r>
              <a:rPr lang="en-ZA" altLang="en-US" b="1" dirty="0" smtClean="0"/>
              <a:t>193 </a:t>
            </a:r>
            <a:r>
              <a:rPr lang="en-ZA" altLang="en-US" dirty="0" smtClean="0"/>
              <a:t>of </a:t>
            </a:r>
            <a:r>
              <a:rPr lang="en-ZA" altLang="en-US" dirty="0"/>
              <a:t>your Student’s Book</a:t>
            </a:r>
          </a:p>
          <a:p>
            <a:endParaRPr lang="en-GB"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Reading statements of accounts</a:t>
            </a:r>
            <a:r>
              <a:rPr lang="en-GB" sz="4400" dirty="0"/>
              <a:t/>
            </a:r>
            <a:br>
              <a:rPr lang="en-GB" sz="4400" dirty="0"/>
            </a:br>
            <a:endParaRPr lang="en-GB" sz="4400" dirty="0"/>
          </a:p>
        </p:txBody>
      </p:sp>
      <p:sp>
        <p:nvSpPr>
          <p:cNvPr id="3" name="Content Placeholder 2"/>
          <p:cNvSpPr>
            <a:spLocks noGrp="1"/>
          </p:cNvSpPr>
          <p:nvPr>
            <p:ph idx="1"/>
          </p:nvPr>
        </p:nvSpPr>
        <p:spPr>
          <a:xfrm>
            <a:off x="399289" y="3500438"/>
            <a:ext cx="7905751" cy="2577173"/>
          </a:xfrm>
        </p:spPr>
        <p:txBody>
          <a:bodyPr/>
          <a:lstStyle/>
          <a:p>
            <a:r>
              <a:rPr lang="en-ZA" dirty="0"/>
              <a:t>These statements are often just referred to as 'accounts’.</a:t>
            </a:r>
          </a:p>
          <a:p>
            <a:r>
              <a:rPr lang="en-ZA" dirty="0"/>
              <a:t>Statements can be issued monthly, quarterly or annually.</a:t>
            </a:r>
          </a:p>
          <a:p>
            <a:endParaRPr lang="en-ZA" dirty="0"/>
          </a:p>
          <a:p>
            <a:r>
              <a:rPr lang="en-ZA" dirty="0"/>
              <a:t>Any breach in the conditions of the account is also stipulated on the statement, e.g. late payment, interest.</a:t>
            </a:r>
          </a:p>
        </p:txBody>
      </p:sp>
      <p:sp>
        <p:nvSpPr>
          <p:cNvPr id="4" name="Text Placeholder 3"/>
          <p:cNvSpPr>
            <a:spLocks noGrp="1"/>
          </p:cNvSpPr>
          <p:nvPr>
            <p:ph type="body" sz="quarter" idx="10"/>
          </p:nvPr>
        </p:nvSpPr>
        <p:spPr/>
        <p:txBody>
          <a:bodyPr/>
          <a:lstStyle/>
          <a:p>
            <a:r>
              <a:rPr lang="en-ZA" dirty="0" smtClean="0"/>
              <a:t>Unit 10.2</a:t>
            </a:r>
            <a:endParaRPr lang="en-GB" dirty="0"/>
          </a:p>
        </p:txBody>
      </p:sp>
      <p:sp>
        <p:nvSpPr>
          <p:cNvPr id="5" name="Rectangle 4"/>
          <p:cNvSpPr/>
          <p:nvPr/>
        </p:nvSpPr>
        <p:spPr>
          <a:xfrm>
            <a:off x="484419" y="1620087"/>
            <a:ext cx="7558914" cy="1248843"/>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868447" y="1427234"/>
            <a:ext cx="1394693"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Statements</a:t>
            </a:r>
            <a:endParaRPr lang="en-GB" sz="2000" b="1" i="1" dirty="0">
              <a:solidFill>
                <a:srgbClr val="64AFA8"/>
              </a:solidFill>
            </a:endParaRPr>
          </a:p>
        </p:txBody>
      </p:sp>
      <p:sp>
        <p:nvSpPr>
          <p:cNvPr id="7" name="TextBox 6"/>
          <p:cNvSpPr txBox="1"/>
          <p:nvPr/>
        </p:nvSpPr>
        <p:spPr>
          <a:xfrm>
            <a:off x="640049" y="1766830"/>
            <a:ext cx="7311151" cy="1014730"/>
          </a:xfrm>
          <a:prstGeom prst="rect">
            <a:avLst/>
          </a:prstGeom>
          <a:noFill/>
        </p:spPr>
        <p:txBody>
          <a:bodyPr wrap="square" rtlCol="0">
            <a:spAutoFit/>
          </a:bodyPr>
          <a:lstStyle/>
          <a:p>
            <a:r>
              <a:rPr lang="en-ZA" sz="2000" dirty="0"/>
              <a:t>Statements of account are financial documents issued by institutions to their customers. The details of all the transactions for a specific period are listed.</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Example </a:t>
            </a:r>
            <a:r>
              <a:rPr lang="en-ZA" sz="4400" dirty="0" smtClean="0"/>
              <a:t>10.4 </a:t>
            </a:r>
            <a:r>
              <a:rPr lang="en-ZA" sz="4400" dirty="0"/>
              <a:t>page 196</a:t>
            </a:r>
          </a:p>
        </p:txBody>
      </p:sp>
      <p:grpSp>
        <p:nvGrpSpPr>
          <p:cNvPr id="7" name="Group 6"/>
          <p:cNvGrpSpPr/>
          <p:nvPr/>
        </p:nvGrpSpPr>
        <p:grpSpPr>
          <a:xfrm>
            <a:off x="863600" y="1569946"/>
            <a:ext cx="7198724" cy="4404133"/>
            <a:chOff x="863600" y="2622793"/>
            <a:chExt cx="7198724" cy="4404133"/>
          </a:xfrm>
        </p:grpSpPr>
        <p:sp>
          <p:nvSpPr>
            <p:cNvPr id="8" name="Rectangle 7"/>
            <p:cNvSpPr/>
            <p:nvPr/>
          </p:nvSpPr>
          <p:spPr>
            <a:xfrm>
              <a:off x="863600" y="2622793"/>
              <a:ext cx="7198724" cy="440413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9" name="Content Placeholder 2"/>
            <p:cNvSpPr txBox="1"/>
            <p:nvPr/>
          </p:nvSpPr>
          <p:spPr>
            <a:xfrm>
              <a:off x="1471449" y="2893632"/>
              <a:ext cx="6327328" cy="3977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altLang="en-US" sz="2000" b="1" dirty="0" smtClean="0">
                  <a:sym typeface="+mn-ea"/>
                </a:rPr>
                <a:t>Petrus has an account at </a:t>
              </a:r>
              <a:r>
                <a:rPr lang="en-GB" sz="2000" b="1" dirty="0" err="1" smtClean="0"/>
                <a:t>Smartchoice</a:t>
              </a:r>
              <a:r>
                <a:rPr lang="en-GB" sz="2000" b="1" dirty="0" smtClean="0"/>
                <a:t> </a:t>
              </a:r>
              <a:r>
                <a:rPr lang="en-GB" sz="2000" b="1" dirty="0"/>
                <a:t>Clothing Store. Every month he receives </a:t>
              </a:r>
              <a:r>
                <a:rPr lang="en-GB" sz="2000" b="1" dirty="0" smtClean="0"/>
                <a:t>a statement </a:t>
              </a:r>
              <a:r>
                <a:rPr lang="en-GB" sz="2000" b="1" dirty="0"/>
                <a:t>such as this</a:t>
              </a:r>
              <a:r>
                <a:rPr lang="en-GB" sz="2000" b="1" dirty="0" smtClean="0"/>
                <a:t>:</a:t>
              </a:r>
              <a:endParaRPr lang="en-GB" sz="2000" b="1" dirty="0"/>
            </a:p>
          </p:txBody>
        </p:sp>
      </p:grpSp>
      <p:grpSp>
        <p:nvGrpSpPr>
          <p:cNvPr id="10" name="Group 9"/>
          <p:cNvGrpSpPr/>
          <p:nvPr/>
        </p:nvGrpSpPr>
        <p:grpSpPr>
          <a:xfrm>
            <a:off x="352501" y="1661223"/>
            <a:ext cx="1029149" cy="955774"/>
            <a:chOff x="352501" y="2871461"/>
            <a:chExt cx="1525437" cy="1416679"/>
          </a:xfrm>
        </p:grpSpPr>
        <p:sp>
          <p:nvSpPr>
            <p:cNvPr id="11" name="Rectangle 10"/>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17" name="Text Placeholder 3"/>
          <p:cNvSpPr>
            <a:spLocks noGrp="1"/>
          </p:cNvSpPr>
          <p:nvPr>
            <p:ph type="body" sz="quarter" idx="10"/>
          </p:nvPr>
        </p:nvSpPr>
        <p:spPr>
          <a:xfrm>
            <a:off x="399289" y="1097179"/>
            <a:ext cx="7905751" cy="301871"/>
          </a:xfrm>
        </p:spPr>
        <p:txBody>
          <a:bodyPr/>
          <a:lstStyle/>
          <a:p>
            <a:r>
              <a:rPr lang="en-ZA" dirty="0"/>
              <a:t>Unit 10.2</a:t>
            </a:r>
            <a:endParaRPr lang="en-GB"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0087" y="2602080"/>
            <a:ext cx="5819433" cy="325989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Example </a:t>
            </a:r>
            <a:r>
              <a:rPr lang="en-ZA" sz="4400" dirty="0" smtClean="0"/>
              <a:t>10.4 </a:t>
            </a:r>
            <a:r>
              <a:rPr lang="en-ZA" sz="4400" dirty="0"/>
              <a:t>page 196 </a:t>
            </a:r>
            <a:r>
              <a:rPr lang="en-ZA" sz="3200" dirty="0"/>
              <a:t>continued ...</a:t>
            </a:r>
          </a:p>
        </p:txBody>
      </p:sp>
      <p:sp>
        <p:nvSpPr>
          <p:cNvPr id="8" name="Rectangle 7"/>
          <p:cNvSpPr/>
          <p:nvPr/>
        </p:nvSpPr>
        <p:spPr>
          <a:xfrm>
            <a:off x="863600" y="1569946"/>
            <a:ext cx="7198724" cy="440413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9" name="Content Placeholder 2"/>
          <p:cNvSpPr txBox="1"/>
          <p:nvPr/>
        </p:nvSpPr>
        <p:spPr>
          <a:xfrm>
            <a:off x="1471449" y="1840785"/>
            <a:ext cx="6327328" cy="38856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600"/>
              </a:spcBef>
              <a:buFont typeface="+mj-lt"/>
              <a:buAutoNum type="alphaLcParenR"/>
            </a:pPr>
            <a:r>
              <a:rPr lang="en-GB" sz="2000" dirty="0" smtClean="0"/>
              <a:t>Identify the following on </a:t>
            </a:r>
            <a:r>
              <a:rPr lang="en-GB" sz="2000" dirty="0"/>
              <a:t>the statement:</a:t>
            </a:r>
          </a:p>
          <a:p>
            <a:pPr marL="971550" lvl="1" indent="-514350">
              <a:spcBef>
                <a:spcPts val="600"/>
              </a:spcBef>
              <a:buFont typeface="+mj-lt"/>
              <a:buAutoNum type="romanLcPeriod"/>
            </a:pPr>
            <a:r>
              <a:rPr lang="en-GB" sz="2000" dirty="0" smtClean="0"/>
              <a:t>the </a:t>
            </a:r>
            <a:r>
              <a:rPr lang="en-GB" sz="2000" dirty="0"/>
              <a:t>statement date</a:t>
            </a:r>
          </a:p>
          <a:p>
            <a:pPr marL="971550" lvl="1" indent="-514350">
              <a:spcBef>
                <a:spcPts val="600"/>
              </a:spcBef>
              <a:buFont typeface="+mj-lt"/>
              <a:buAutoNum type="romanLcPeriod"/>
            </a:pPr>
            <a:r>
              <a:rPr lang="en-GB" sz="2000" dirty="0" smtClean="0"/>
              <a:t>the </a:t>
            </a:r>
            <a:r>
              <a:rPr lang="en-GB" sz="2000" dirty="0"/>
              <a:t>due date and amount of the next instalment</a:t>
            </a:r>
          </a:p>
          <a:p>
            <a:pPr marL="971550" lvl="1" indent="-514350">
              <a:spcBef>
                <a:spcPts val="600"/>
              </a:spcBef>
              <a:buFont typeface="+mj-lt"/>
              <a:buAutoNum type="romanLcPeriod"/>
            </a:pPr>
            <a:r>
              <a:rPr lang="en-GB" sz="2000" dirty="0" smtClean="0"/>
              <a:t>the </a:t>
            </a:r>
            <a:r>
              <a:rPr lang="en-GB" sz="2000" dirty="0"/>
              <a:t>balance brought </a:t>
            </a:r>
            <a:r>
              <a:rPr lang="en-GB" sz="2000" dirty="0" smtClean="0"/>
              <a:t>forward</a:t>
            </a:r>
          </a:p>
          <a:p>
            <a:pPr marL="971550" lvl="1" indent="-514350">
              <a:spcBef>
                <a:spcPts val="600"/>
              </a:spcBef>
              <a:buFont typeface="+mj-lt"/>
              <a:buAutoNum type="romanLcPeriod"/>
            </a:pPr>
            <a:r>
              <a:rPr lang="en-ZA" sz="2000" dirty="0"/>
              <a:t>t</a:t>
            </a:r>
            <a:r>
              <a:rPr lang="en-ZA" sz="2000" dirty="0" smtClean="0"/>
              <a:t>he closing balance</a:t>
            </a:r>
            <a:endParaRPr lang="en-GB" sz="2000" dirty="0"/>
          </a:p>
          <a:p>
            <a:pPr marL="446405" indent="-446405">
              <a:buNone/>
            </a:pPr>
            <a:r>
              <a:rPr lang="en-GB" sz="2000" dirty="0" smtClean="0"/>
              <a:t>b</a:t>
            </a:r>
            <a:r>
              <a:rPr lang="en-GB" sz="2000" dirty="0"/>
              <a:t>) </a:t>
            </a:r>
            <a:r>
              <a:rPr lang="en-GB" sz="2000" dirty="0" smtClean="0"/>
              <a:t>	How </a:t>
            </a:r>
            <a:r>
              <a:rPr lang="en-GB" sz="2000" dirty="0"/>
              <a:t>many purchases does Petrus make during the month? </a:t>
            </a:r>
            <a:endParaRPr lang="en-GB" sz="2000" dirty="0" smtClean="0"/>
          </a:p>
          <a:p>
            <a:pPr marL="446405" indent="-446405">
              <a:buNone/>
            </a:pPr>
            <a:r>
              <a:rPr lang="en-GB" sz="2000" dirty="0" smtClean="0"/>
              <a:t>c</a:t>
            </a:r>
            <a:r>
              <a:rPr lang="en-GB" sz="2000" dirty="0"/>
              <a:t>) </a:t>
            </a:r>
            <a:r>
              <a:rPr lang="en-GB" sz="2000" dirty="0" smtClean="0"/>
              <a:t>	What </a:t>
            </a:r>
            <a:r>
              <a:rPr lang="en-GB" sz="2000" dirty="0"/>
              <a:t>was the total amount of his purchases during this statement period? </a:t>
            </a:r>
            <a:endParaRPr lang="en-GB" sz="2000" dirty="0" smtClean="0"/>
          </a:p>
          <a:p>
            <a:pPr marL="446405" indent="-446405">
              <a:buNone/>
            </a:pPr>
            <a:r>
              <a:rPr lang="en-GB" sz="2000" dirty="0" smtClean="0"/>
              <a:t>d</a:t>
            </a:r>
            <a:r>
              <a:rPr lang="en-GB" sz="2000" dirty="0"/>
              <a:t>) </a:t>
            </a:r>
            <a:r>
              <a:rPr lang="en-GB" sz="2000" dirty="0" smtClean="0"/>
              <a:t>	His </a:t>
            </a:r>
            <a:r>
              <a:rPr lang="en-GB" sz="2000" dirty="0"/>
              <a:t>minimum payment in the previous month was R240. Explain why it has increased to R585,00. </a:t>
            </a:r>
            <a:endParaRPr lang="en-GB" sz="2000" dirty="0" smtClean="0"/>
          </a:p>
        </p:txBody>
      </p:sp>
      <p:grpSp>
        <p:nvGrpSpPr>
          <p:cNvPr id="10" name="Group 9"/>
          <p:cNvGrpSpPr/>
          <p:nvPr/>
        </p:nvGrpSpPr>
        <p:grpSpPr>
          <a:xfrm>
            <a:off x="352501" y="1661223"/>
            <a:ext cx="1029149" cy="955774"/>
            <a:chOff x="352501" y="2871461"/>
            <a:chExt cx="1525437" cy="1416679"/>
          </a:xfrm>
        </p:grpSpPr>
        <p:sp>
          <p:nvSpPr>
            <p:cNvPr id="11" name="Rectangle 10"/>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17" name="Text Placeholder 3"/>
          <p:cNvSpPr>
            <a:spLocks noGrp="1"/>
          </p:cNvSpPr>
          <p:nvPr>
            <p:ph type="body" sz="quarter" idx="10"/>
          </p:nvPr>
        </p:nvSpPr>
        <p:spPr>
          <a:xfrm>
            <a:off x="399289" y="1097179"/>
            <a:ext cx="7905751" cy="301871"/>
          </a:xfrm>
        </p:spPr>
        <p:txBody>
          <a:bodyPr/>
          <a:lstStyle/>
          <a:p>
            <a:r>
              <a:rPr lang="en-ZA" dirty="0"/>
              <a:t>Unit 10.2</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Example </a:t>
            </a:r>
            <a:r>
              <a:rPr lang="en-ZA" sz="4400" dirty="0" smtClean="0"/>
              <a:t>10.4 </a:t>
            </a:r>
            <a:r>
              <a:rPr lang="en-ZA" sz="4400" dirty="0"/>
              <a:t>page 196 </a:t>
            </a:r>
            <a:r>
              <a:rPr lang="en-ZA" sz="3200" dirty="0"/>
              <a:t>continued ...</a:t>
            </a:r>
          </a:p>
        </p:txBody>
      </p:sp>
      <p:sp>
        <p:nvSpPr>
          <p:cNvPr id="8" name="Rectangle 7"/>
          <p:cNvSpPr/>
          <p:nvPr/>
        </p:nvSpPr>
        <p:spPr>
          <a:xfrm>
            <a:off x="863600" y="1569946"/>
            <a:ext cx="7198724" cy="440413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9" name="Content Placeholder 2"/>
          <p:cNvSpPr txBox="1"/>
          <p:nvPr/>
        </p:nvSpPr>
        <p:spPr>
          <a:xfrm>
            <a:off x="1471449" y="1840785"/>
            <a:ext cx="6327328" cy="1748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4330" indent="-354330">
              <a:buNone/>
            </a:pPr>
            <a:r>
              <a:rPr lang="en-GB" sz="2000" dirty="0"/>
              <a:t>e)</a:t>
            </a:r>
            <a:r>
              <a:rPr lang="en-GB" sz="2000" b="1" dirty="0"/>
              <a:t> </a:t>
            </a:r>
            <a:r>
              <a:rPr lang="en-GB" sz="2000" b="1" dirty="0" smtClean="0"/>
              <a:t>	</a:t>
            </a:r>
            <a:r>
              <a:rPr lang="en-GB" sz="2000" dirty="0" smtClean="0"/>
              <a:t>What </a:t>
            </a:r>
            <a:r>
              <a:rPr lang="en-GB" sz="2000" dirty="0"/>
              <a:t>is the total amount of credit that </a:t>
            </a:r>
            <a:r>
              <a:rPr lang="en-GB" sz="2000" dirty="0" err="1"/>
              <a:t>Smartchoice</a:t>
            </a:r>
            <a:r>
              <a:rPr lang="en-GB" sz="2000" dirty="0"/>
              <a:t> grants him? </a:t>
            </a:r>
            <a:endParaRPr lang="en-GB" sz="2000" dirty="0" smtClean="0"/>
          </a:p>
          <a:p>
            <a:pPr marL="354330" indent="-354330">
              <a:buNone/>
            </a:pPr>
            <a:r>
              <a:rPr lang="en-GB" sz="2000" dirty="0" smtClean="0"/>
              <a:t>f</a:t>
            </a:r>
            <a:r>
              <a:rPr lang="en-GB" sz="2000" dirty="0"/>
              <a:t>) </a:t>
            </a:r>
            <a:r>
              <a:rPr lang="en-GB" sz="2000" dirty="0" smtClean="0"/>
              <a:t>	In </a:t>
            </a:r>
            <a:r>
              <a:rPr lang="en-GB" sz="2000" dirty="0"/>
              <a:t>the next statement period, Petrus makes a payment of R585,00 and another purchase of R400. If he does no further transactions in the statement period, what will his closing balance be? Show your calculations. </a:t>
            </a:r>
          </a:p>
          <a:p>
            <a:endParaRPr lang="en-GB" sz="2000" dirty="0"/>
          </a:p>
        </p:txBody>
      </p:sp>
      <p:grpSp>
        <p:nvGrpSpPr>
          <p:cNvPr id="10" name="Group 9"/>
          <p:cNvGrpSpPr/>
          <p:nvPr/>
        </p:nvGrpSpPr>
        <p:grpSpPr>
          <a:xfrm>
            <a:off x="352501" y="1661223"/>
            <a:ext cx="1029149" cy="955774"/>
            <a:chOff x="352501" y="2871461"/>
            <a:chExt cx="1525437" cy="1416679"/>
          </a:xfrm>
        </p:grpSpPr>
        <p:sp>
          <p:nvSpPr>
            <p:cNvPr id="11" name="Rectangle 10"/>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17" name="Text Placeholder 3"/>
          <p:cNvSpPr>
            <a:spLocks noGrp="1"/>
          </p:cNvSpPr>
          <p:nvPr>
            <p:ph type="body" sz="quarter" idx="10"/>
          </p:nvPr>
        </p:nvSpPr>
        <p:spPr>
          <a:xfrm>
            <a:off x="399289" y="1097179"/>
            <a:ext cx="7905751" cy="301871"/>
          </a:xfrm>
        </p:spPr>
        <p:txBody>
          <a:bodyPr/>
          <a:lstStyle/>
          <a:p>
            <a:r>
              <a:rPr lang="en-ZA" dirty="0"/>
              <a:t>Unit 10.2</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Example </a:t>
            </a:r>
            <a:r>
              <a:rPr lang="en-ZA" sz="4400" dirty="0" smtClean="0"/>
              <a:t>10.4 </a:t>
            </a:r>
            <a:r>
              <a:rPr lang="en-ZA" sz="4400" dirty="0"/>
              <a:t>page </a:t>
            </a:r>
            <a:r>
              <a:rPr lang="en-ZA" sz="4400" dirty="0" smtClean="0"/>
              <a:t>196 </a:t>
            </a:r>
            <a:r>
              <a:rPr lang="en-ZA" sz="3200" dirty="0" smtClean="0"/>
              <a:t>continued ...</a:t>
            </a:r>
          </a:p>
        </p:txBody>
      </p:sp>
      <p:sp>
        <p:nvSpPr>
          <p:cNvPr id="7" name="Text Placeholder 3"/>
          <p:cNvSpPr>
            <a:spLocks noGrp="1"/>
          </p:cNvSpPr>
          <p:nvPr>
            <p:ph type="body" sz="quarter" idx="10"/>
          </p:nvPr>
        </p:nvSpPr>
        <p:spPr>
          <a:xfrm>
            <a:off x="399289" y="1097179"/>
            <a:ext cx="7905751" cy="301871"/>
          </a:xfrm>
        </p:spPr>
        <p:txBody>
          <a:bodyPr/>
          <a:lstStyle/>
          <a:p>
            <a:r>
              <a:rPr lang="en-ZA" dirty="0" smtClean="0"/>
              <a:t>Unit 10.2</a:t>
            </a:r>
            <a:endParaRPr lang="en-ZA" dirty="0"/>
          </a:p>
        </p:txBody>
      </p:sp>
      <p:sp>
        <p:nvSpPr>
          <p:cNvPr id="8" name="Rectangle 7"/>
          <p:cNvSpPr/>
          <p:nvPr/>
        </p:nvSpPr>
        <p:spPr>
          <a:xfrm>
            <a:off x="863599" y="1581930"/>
            <a:ext cx="7198724" cy="456088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a:grpSpLocks noChangeAspect="1"/>
          </p:cNvGrpSpPr>
          <p:nvPr/>
        </p:nvGrpSpPr>
        <p:grpSpPr>
          <a:xfrm>
            <a:off x="348042" y="1769342"/>
            <a:ext cx="1031115" cy="957600"/>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13" name="TextBox 12"/>
          <p:cNvSpPr txBox="1"/>
          <p:nvPr/>
        </p:nvSpPr>
        <p:spPr>
          <a:xfrm>
            <a:off x="1523054" y="1936832"/>
            <a:ext cx="6287446" cy="4092575"/>
          </a:xfrm>
          <a:prstGeom prst="rect">
            <a:avLst/>
          </a:prstGeom>
          <a:noFill/>
        </p:spPr>
        <p:txBody>
          <a:bodyPr wrap="square" rtlCol="0">
            <a:spAutoFit/>
          </a:bodyPr>
          <a:lstStyle/>
          <a:p>
            <a:pPr marL="457200" indent="-457200">
              <a:buFont typeface="+mj-lt"/>
              <a:buAutoNum type="alphaLcParenR"/>
            </a:pPr>
            <a:r>
              <a:rPr lang="en-ZA" sz="2000" dirty="0"/>
              <a:t> </a:t>
            </a:r>
            <a:r>
              <a:rPr lang="en-ZA" sz="2000" dirty="0" smtClean="0"/>
              <a:t>   </a:t>
            </a:r>
          </a:p>
          <a:p>
            <a:pPr marL="914400" lvl="1" indent="-457200">
              <a:buFont typeface="+mj-lt"/>
              <a:buAutoNum type="romanLcPeriod"/>
            </a:pPr>
            <a:r>
              <a:rPr lang="en-GB" sz="2000" dirty="0"/>
              <a:t>21 June </a:t>
            </a:r>
            <a:r>
              <a:rPr lang="en-GB" sz="2000" dirty="0" smtClean="0"/>
              <a:t>2018</a:t>
            </a:r>
          </a:p>
          <a:p>
            <a:pPr marL="914400" lvl="1" indent="-457200">
              <a:buFont typeface="+mj-lt"/>
              <a:buAutoNum type="romanLcPeriod"/>
            </a:pPr>
            <a:r>
              <a:rPr lang="en-GB" sz="2000" dirty="0"/>
              <a:t>The due date is 01 July 2018. </a:t>
            </a:r>
            <a:r>
              <a:rPr lang="en-GB" sz="2000" dirty="0" smtClean="0"/>
              <a:t>                                     The </a:t>
            </a:r>
            <a:r>
              <a:rPr lang="en-GB" sz="2000" dirty="0"/>
              <a:t>amount due is </a:t>
            </a:r>
            <a:r>
              <a:rPr lang="en-GB" sz="2000" dirty="0" smtClean="0"/>
              <a:t>R585,00</a:t>
            </a:r>
          </a:p>
          <a:p>
            <a:pPr marL="914400" lvl="1" indent="-457200">
              <a:buFont typeface="+mj-lt"/>
              <a:buAutoNum type="romanLcPeriod"/>
            </a:pPr>
            <a:r>
              <a:rPr lang="en-GB" sz="2000" dirty="0"/>
              <a:t>R2 </a:t>
            </a:r>
            <a:r>
              <a:rPr lang="en-GB" sz="2000" dirty="0" smtClean="0"/>
              <a:t>315,76</a:t>
            </a:r>
          </a:p>
          <a:p>
            <a:pPr marL="914400" lvl="1" indent="-457200">
              <a:buFont typeface="+mj-lt"/>
              <a:buAutoNum type="romanLcPeriod"/>
            </a:pPr>
            <a:r>
              <a:rPr lang="en-GB" sz="2000" dirty="0"/>
              <a:t>R4 279,71 </a:t>
            </a:r>
            <a:endParaRPr lang="en-ZA" sz="2000" dirty="0" smtClean="0"/>
          </a:p>
          <a:p>
            <a:pPr marL="971550" lvl="1" indent="-514350">
              <a:buFont typeface="+mj-lt"/>
              <a:buAutoNum type="romanLcPeriod"/>
            </a:pPr>
            <a:endParaRPr lang="en-ZA" sz="2000" dirty="0" smtClean="0"/>
          </a:p>
          <a:p>
            <a:pPr marL="457200" indent="-457200">
              <a:buFont typeface="+mj-lt"/>
              <a:buAutoNum type="alphaLcParenR"/>
            </a:pPr>
            <a:r>
              <a:rPr lang="en-ZA" sz="2000" dirty="0" smtClean="0"/>
              <a:t>Three</a:t>
            </a:r>
          </a:p>
          <a:p>
            <a:pPr marL="457200" indent="-457200">
              <a:buFont typeface="+mj-lt"/>
              <a:buAutoNum type="alphaLcParenR"/>
            </a:pPr>
            <a:r>
              <a:rPr lang="pt-BR" sz="2000" dirty="0"/>
              <a:t>R879,95 + R545,00 + R779,00 = R2 </a:t>
            </a:r>
            <a:r>
              <a:rPr lang="pt-BR" sz="2000" dirty="0" smtClean="0"/>
              <a:t>203,95</a:t>
            </a:r>
          </a:p>
          <a:p>
            <a:pPr marL="457200" indent="-457200">
              <a:buFont typeface="+mj-lt"/>
              <a:buAutoNum type="alphaLcParenR"/>
            </a:pPr>
            <a:r>
              <a:rPr lang="pt-BR" sz="2000" dirty="0"/>
              <a:t>His balance owing has increased</a:t>
            </a:r>
            <a:r>
              <a:rPr lang="pt-BR" sz="2000" dirty="0" smtClean="0"/>
              <a:t>.</a:t>
            </a:r>
          </a:p>
          <a:p>
            <a:pPr marL="457200" indent="-457200">
              <a:buFont typeface="+mj-lt"/>
              <a:buAutoNum type="alphaLcParenR"/>
            </a:pPr>
            <a:r>
              <a:rPr lang="pt-BR" sz="2000" dirty="0"/>
              <a:t>R5 </a:t>
            </a:r>
            <a:r>
              <a:rPr lang="pt-BR" sz="2000" dirty="0" smtClean="0"/>
              <a:t>000,00</a:t>
            </a:r>
          </a:p>
          <a:p>
            <a:pPr marL="457200" indent="-457200">
              <a:buFont typeface="+mj-lt"/>
              <a:buAutoNum type="alphaLcParenR"/>
            </a:pPr>
            <a:r>
              <a:rPr lang="pt-BR" sz="2000" dirty="0"/>
              <a:t>R4 279,71 – R585,00 + R400,00 = R4 094,71 </a:t>
            </a:r>
            <a:endParaRPr lang="en-ZA" sz="4000" dirty="0"/>
          </a:p>
          <a:p>
            <a:pPr marL="457200" indent="-457200">
              <a:buFont typeface="+mj-lt"/>
              <a:buAutoNum type="alphaLcParenR"/>
            </a:pPr>
            <a:endParaRPr lang="en-GB" sz="2000" dirty="0" smtClean="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545" y="2033145"/>
            <a:ext cx="3096186" cy="36584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Effect transition="in" filter="fade">
                                      <p:cBhvr>
                                        <p:cTn id="26" dur="500"/>
                                        <p:tgtEl>
                                          <p:spTgt spid="1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fade">
                                      <p:cBhvr>
                                        <p:cTn id="31" dur="500"/>
                                        <p:tgtEl>
                                          <p:spTgt spid="1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xEl>
                                              <p:pRg st="3" end="3"/>
                                            </p:txEl>
                                          </p:spTgt>
                                        </p:tgtEl>
                                        <p:attrNameLst>
                                          <p:attrName>style.visibility</p:attrName>
                                        </p:attrNameLst>
                                      </p:cBhvr>
                                      <p:to>
                                        <p:strVal val="visible"/>
                                      </p:to>
                                    </p:set>
                                    <p:animEffect transition="in" filter="fade">
                                      <p:cBhvr>
                                        <p:cTn id="36" dur="500"/>
                                        <p:tgtEl>
                                          <p:spTgt spid="1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xEl>
                                              <p:pRg st="4" end="4"/>
                                            </p:txEl>
                                          </p:spTgt>
                                        </p:tgtEl>
                                        <p:attrNameLst>
                                          <p:attrName>style.visibility</p:attrName>
                                        </p:attrNameLst>
                                      </p:cBhvr>
                                      <p:to>
                                        <p:strVal val="visible"/>
                                      </p:to>
                                    </p:set>
                                    <p:animEffect transition="in" filter="fade">
                                      <p:cBhvr>
                                        <p:cTn id="41" dur="500"/>
                                        <p:tgtEl>
                                          <p:spTgt spid="1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xEl>
                                              <p:pRg st="6" end="6"/>
                                            </p:txEl>
                                          </p:spTgt>
                                        </p:tgtEl>
                                        <p:attrNameLst>
                                          <p:attrName>style.visibility</p:attrName>
                                        </p:attrNameLst>
                                      </p:cBhvr>
                                      <p:to>
                                        <p:strVal val="visible"/>
                                      </p:to>
                                    </p:set>
                                    <p:animEffect transition="in" filter="fade">
                                      <p:cBhvr>
                                        <p:cTn id="46" dur="500"/>
                                        <p:tgtEl>
                                          <p:spTgt spid="1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xEl>
                                              <p:pRg st="7" end="7"/>
                                            </p:txEl>
                                          </p:spTgt>
                                        </p:tgtEl>
                                        <p:attrNameLst>
                                          <p:attrName>style.visibility</p:attrName>
                                        </p:attrNameLst>
                                      </p:cBhvr>
                                      <p:to>
                                        <p:strVal val="visible"/>
                                      </p:to>
                                    </p:set>
                                    <p:animEffect transition="in" filter="fade">
                                      <p:cBhvr>
                                        <p:cTn id="51" dur="500"/>
                                        <p:tgtEl>
                                          <p:spTgt spid="1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xEl>
                                              <p:pRg st="8" end="8"/>
                                            </p:txEl>
                                          </p:spTgt>
                                        </p:tgtEl>
                                        <p:attrNameLst>
                                          <p:attrName>style.visibility</p:attrName>
                                        </p:attrNameLst>
                                      </p:cBhvr>
                                      <p:to>
                                        <p:strVal val="visible"/>
                                      </p:to>
                                    </p:set>
                                    <p:animEffect transition="in" filter="fade">
                                      <p:cBhvr>
                                        <p:cTn id="56" dur="500"/>
                                        <p:tgtEl>
                                          <p:spTgt spid="13">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3">
                                            <p:txEl>
                                              <p:pRg st="9" end="9"/>
                                            </p:txEl>
                                          </p:spTgt>
                                        </p:tgtEl>
                                        <p:attrNameLst>
                                          <p:attrName>style.visibility</p:attrName>
                                        </p:attrNameLst>
                                      </p:cBhvr>
                                      <p:to>
                                        <p:strVal val="visible"/>
                                      </p:to>
                                    </p:set>
                                    <p:animEffect transition="in" filter="fade">
                                      <p:cBhvr>
                                        <p:cTn id="61" dur="500"/>
                                        <p:tgtEl>
                                          <p:spTgt spid="13">
                                            <p:txEl>
                                              <p:pRg st="9" end="9"/>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3">
                                            <p:txEl>
                                              <p:pRg st="10" end="10"/>
                                            </p:txEl>
                                          </p:spTgt>
                                        </p:tgtEl>
                                        <p:attrNameLst>
                                          <p:attrName>style.visibility</p:attrName>
                                        </p:attrNameLst>
                                      </p:cBhvr>
                                      <p:to>
                                        <p:strVal val="visible"/>
                                      </p:to>
                                    </p:set>
                                    <p:animEffect transition="in" filter="fade">
                                      <p:cBhvr>
                                        <p:cTn id="66" dur="500"/>
                                        <p:tgtEl>
                                          <p:spTgt spid="1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10.2</a:t>
            </a:r>
            <a:endParaRPr lang="en-ZA" dirty="0"/>
          </a:p>
        </p:txBody>
      </p:sp>
      <p:sp>
        <p:nvSpPr>
          <p:cNvPr id="3" name="Content Placeholder 2"/>
          <p:cNvSpPr>
            <a:spLocks noGrp="1"/>
          </p:cNvSpPr>
          <p:nvPr>
            <p:ph sz="quarter" idx="10"/>
          </p:nvPr>
        </p:nvSpPr>
        <p:spPr/>
        <p:txBody>
          <a:bodyPr/>
          <a:lstStyle/>
          <a:p>
            <a:r>
              <a:rPr lang="en-ZA" dirty="0" smtClean="0"/>
              <a:t>Exercise 10.2</a:t>
            </a:r>
            <a:endParaRPr lang="en-ZA" dirty="0"/>
          </a:p>
        </p:txBody>
      </p:sp>
      <p:sp>
        <p:nvSpPr>
          <p:cNvPr id="4" name="Text Placeholder 3"/>
          <p:cNvSpPr>
            <a:spLocks noGrp="1"/>
          </p:cNvSpPr>
          <p:nvPr>
            <p:ph type="body" idx="11"/>
          </p:nvPr>
        </p:nvSpPr>
        <p:spPr/>
        <p:txBody>
          <a:bodyPr>
            <a:normAutofit/>
          </a:bodyPr>
          <a:lstStyle/>
          <a:p>
            <a:r>
              <a:rPr lang="en-ZA" altLang="en-US" sz="2000" dirty="0"/>
              <a:t>Complete </a:t>
            </a:r>
            <a:r>
              <a:rPr lang="en-ZA" altLang="en-US" sz="2000" b="1" dirty="0"/>
              <a:t>Exercise </a:t>
            </a:r>
            <a:r>
              <a:rPr lang="en-ZA" altLang="en-US" sz="2000" b="1" dirty="0" smtClean="0"/>
              <a:t>10.2 </a:t>
            </a:r>
            <a:r>
              <a:rPr lang="en-ZA" altLang="en-US" sz="2000" dirty="0"/>
              <a:t>on </a:t>
            </a:r>
            <a:r>
              <a:rPr lang="en-ZA" altLang="en-US" sz="2000" b="1" dirty="0"/>
              <a:t>page </a:t>
            </a:r>
            <a:r>
              <a:rPr lang="en-ZA" altLang="en-US" sz="2000" b="1" dirty="0" smtClean="0"/>
              <a:t>197 </a:t>
            </a:r>
            <a:r>
              <a:rPr lang="en-ZA" altLang="en-US" sz="2000" dirty="0" smtClean="0"/>
              <a:t>of </a:t>
            </a:r>
            <a:r>
              <a:rPr lang="en-ZA" altLang="en-US" sz="2000" dirty="0"/>
              <a:t>your Student’s Book</a:t>
            </a:r>
          </a:p>
          <a:p>
            <a:endParaRPr lang="en-GB"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Reading information in </a:t>
            </a:r>
            <a:r>
              <a:rPr lang="en-ZA" dirty="0" smtClean="0"/>
              <a:t>financial documents</a:t>
            </a:r>
            <a:endParaRPr lang="en-GB" dirty="0"/>
          </a:p>
        </p:txBody>
      </p:sp>
      <p:sp>
        <p:nvSpPr>
          <p:cNvPr id="3" name="Text Placeholder 2"/>
          <p:cNvSpPr>
            <a:spLocks noGrp="1"/>
          </p:cNvSpPr>
          <p:nvPr>
            <p:ph type="body" idx="1"/>
          </p:nvPr>
        </p:nvSpPr>
        <p:spPr/>
        <p:txBody>
          <a:bodyPr/>
          <a:lstStyle/>
          <a:p>
            <a:r>
              <a:rPr lang="en-ZA" sz="3200" dirty="0"/>
              <a:t>Module </a:t>
            </a:r>
            <a:r>
              <a:rPr lang="en-ZA" sz="3200" dirty="0" smtClean="0"/>
              <a:t>10</a:t>
            </a: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Payslips</a:t>
            </a:r>
            <a:endParaRPr lang="en-GB" sz="4400" dirty="0"/>
          </a:p>
        </p:txBody>
      </p:sp>
      <p:sp>
        <p:nvSpPr>
          <p:cNvPr id="3" name="Content Placeholder 2"/>
          <p:cNvSpPr>
            <a:spLocks noGrp="1"/>
          </p:cNvSpPr>
          <p:nvPr>
            <p:ph idx="1"/>
          </p:nvPr>
        </p:nvSpPr>
        <p:spPr>
          <a:xfrm>
            <a:off x="399289" y="3028950"/>
            <a:ext cx="7905751" cy="3048661"/>
          </a:xfrm>
        </p:spPr>
        <p:txBody>
          <a:bodyPr/>
          <a:lstStyle/>
          <a:p>
            <a:r>
              <a:rPr lang="en-ZA" dirty="0"/>
              <a:t>When the employee is paid monthly it is called a </a:t>
            </a:r>
            <a:r>
              <a:rPr lang="en-ZA" i="1" dirty="0"/>
              <a:t>salary advice</a:t>
            </a:r>
            <a:r>
              <a:rPr lang="en-ZA" dirty="0"/>
              <a:t>.</a:t>
            </a:r>
          </a:p>
          <a:p>
            <a:endParaRPr lang="en-ZA" dirty="0"/>
          </a:p>
          <a:p>
            <a:r>
              <a:rPr lang="en-ZA" dirty="0"/>
              <a:t>The following details ae included on a payslip:</a:t>
            </a:r>
          </a:p>
          <a:p>
            <a:pPr marL="720725" lvl="1" indent="-252730"/>
            <a:r>
              <a:rPr lang="en-ZA" dirty="0"/>
              <a:t>Employer's details</a:t>
            </a:r>
          </a:p>
          <a:p>
            <a:pPr marL="720725" lvl="1" indent="-252730"/>
            <a:r>
              <a:rPr lang="en-ZA" dirty="0"/>
              <a:t>Employee’s personal details</a:t>
            </a:r>
          </a:p>
          <a:p>
            <a:pPr marL="720725" lvl="1" indent="-252730"/>
            <a:r>
              <a:rPr lang="en-ZA" dirty="0"/>
              <a:t>Employee’s tax reference number</a:t>
            </a:r>
          </a:p>
          <a:p>
            <a:pPr marL="720725" lvl="1" indent="-252730"/>
            <a:r>
              <a:rPr lang="en-ZA" dirty="0"/>
              <a:t>Employee’s bank and bank account number</a:t>
            </a:r>
          </a:p>
        </p:txBody>
      </p:sp>
      <p:sp>
        <p:nvSpPr>
          <p:cNvPr id="4" name="Text Placeholder 3"/>
          <p:cNvSpPr>
            <a:spLocks noGrp="1"/>
          </p:cNvSpPr>
          <p:nvPr>
            <p:ph type="body" sz="quarter" idx="10"/>
          </p:nvPr>
        </p:nvSpPr>
        <p:spPr/>
        <p:txBody>
          <a:bodyPr/>
          <a:lstStyle/>
          <a:p>
            <a:r>
              <a:rPr lang="en-ZA" dirty="0"/>
              <a:t>Unit 10.3</a:t>
            </a:r>
          </a:p>
        </p:txBody>
      </p:sp>
      <p:sp>
        <p:nvSpPr>
          <p:cNvPr id="5" name="Rectangle 4"/>
          <p:cNvSpPr/>
          <p:nvPr/>
        </p:nvSpPr>
        <p:spPr>
          <a:xfrm>
            <a:off x="484419" y="1620087"/>
            <a:ext cx="7558914" cy="1065963"/>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868447" y="1427234"/>
            <a:ext cx="1074653"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Payslip</a:t>
            </a:r>
            <a:endParaRPr lang="en-GB" sz="2000" b="1" i="1" dirty="0">
              <a:solidFill>
                <a:srgbClr val="64AFA8"/>
              </a:solidFill>
            </a:endParaRPr>
          </a:p>
        </p:txBody>
      </p:sp>
      <p:sp>
        <p:nvSpPr>
          <p:cNvPr id="7" name="TextBox 6"/>
          <p:cNvSpPr txBox="1"/>
          <p:nvPr/>
        </p:nvSpPr>
        <p:spPr>
          <a:xfrm>
            <a:off x="640049" y="1766830"/>
            <a:ext cx="7311151" cy="706755"/>
          </a:xfrm>
          <a:prstGeom prst="rect">
            <a:avLst/>
          </a:prstGeom>
          <a:noFill/>
        </p:spPr>
        <p:txBody>
          <a:bodyPr wrap="square" rtlCol="0">
            <a:spAutoFit/>
          </a:bodyPr>
          <a:lstStyle/>
          <a:p>
            <a:r>
              <a:rPr lang="en-ZA" sz="2000" dirty="0"/>
              <a:t>A payslip is a document issued by an employer to an employee listing all the details of the employee's income and deductions.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Payslips</a:t>
            </a:r>
            <a:endParaRPr lang="en-GB" dirty="0"/>
          </a:p>
        </p:txBody>
      </p:sp>
      <p:sp>
        <p:nvSpPr>
          <p:cNvPr id="3" name="Content Placeholder 2"/>
          <p:cNvSpPr>
            <a:spLocks noGrp="1"/>
          </p:cNvSpPr>
          <p:nvPr>
            <p:ph idx="1"/>
          </p:nvPr>
        </p:nvSpPr>
        <p:spPr/>
        <p:txBody>
          <a:bodyPr/>
          <a:lstStyle/>
          <a:p>
            <a:r>
              <a:rPr lang="en-ZA" dirty="0"/>
              <a:t>The following important information must be on the payslip:</a:t>
            </a:r>
          </a:p>
          <a:p>
            <a:endParaRPr lang="en-ZA" dirty="0"/>
          </a:p>
          <a:p>
            <a:endParaRPr lang="en-ZA" dirty="0" smtClean="0"/>
          </a:p>
          <a:p>
            <a:endParaRPr lang="en-ZA" dirty="0"/>
          </a:p>
          <a:p>
            <a:endParaRPr lang="en-ZA" dirty="0" smtClean="0"/>
          </a:p>
          <a:p>
            <a:endParaRPr lang="en-ZA" dirty="0"/>
          </a:p>
          <a:p>
            <a:endParaRPr lang="en-ZA" dirty="0" smtClean="0"/>
          </a:p>
          <a:p>
            <a:endParaRPr lang="en-ZA" dirty="0"/>
          </a:p>
          <a:p>
            <a:r>
              <a:rPr lang="en-ZA" dirty="0"/>
              <a:t>On some payslips/salary advices, a detailed summary is shown of the income earned and deductions  up to this point in the employer's financial year</a:t>
            </a:r>
            <a:r>
              <a:rPr lang="en-ZA" dirty="0" smtClean="0"/>
              <a:t>.</a:t>
            </a:r>
            <a:endParaRPr lang="en-ZA" dirty="0"/>
          </a:p>
        </p:txBody>
      </p:sp>
      <p:sp>
        <p:nvSpPr>
          <p:cNvPr id="4" name="Text Placeholder 3"/>
          <p:cNvSpPr>
            <a:spLocks noGrp="1"/>
          </p:cNvSpPr>
          <p:nvPr>
            <p:ph type="body" sz="quarter" idx="10"/>
          </p:nvPr>
        </p:nvSpPr>
        <p:spPr/>
        <p:txBody>
          <a:bodyPr/>
          <a:lstStyle/>
          <a:p>
            <a:r>
              <a:rPr lang="en-ZA" dirty="0"/>
              <a:t>Unit 10.3</a:t>
            </a:r>
          </a:p>
        </p:txBody>
      </p:sp>
      <p:sp>
        <p:nvSpPr>
          <p:cNvPr id="5" name="Rectangle 4"/>
          <p:cNvSpPr/>
          <p:nvPr/>
        </p:nvSpPr>
        <p:spPr>
          <a:xfrm>
            <a:off x="484419" y="2225877"/>
            <a:ext cx="7558914" cy="997383"/>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868447" y="2033024"/>
            <a:ext cx="1520423"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2000" b="1" i="1" dirty="0">
                <a:solidFill>
                  <a:srgbClr val="64AFA8"/>
                </a:solidFill>
              </a:rPr>
              <a:t>Gross salary</a:t>
            </a:r>
            <a:endParaRPr lang="en-GB" sz="2000" b="1" i="1" dirty="0">
              <a:solidFill>
                <a:srgbClr val="64AFA8"/>
              </a:solidFill>
            </a:endParaRPr>
          </a:p>
        </p:txBody>
      </p:sp>
      <p:sp>
        <p:nvSpPr>
          <p:cNvPr id="7" name="TextBox 6"/>
          <p:cNvSpPr txBox="1"/>
          <p:nvPr/>
        </p:nvSpPr>
        <p:spPr>
          <a:xfrm>
            <a:off x="640049" y="2372620"/>
            <a:ext cx="7311151" cy="707886"/>
          </a:xfrm>
          <a:prstGeom prst="rect">
            <a:avLst/>
          </a:prstGeom>
          <a:noFill/>
        </p:spPr>
        <p:txBody>
          <a:bodyPr wrap="square" rtlCol="0">
            <a:spAutoFit/>
          </a:bodyPr>
          <a:lstStyle/>
          <a:p>
            <a:r>
              <a:rPr lang="en-ZA" sz="2000" dirty="0" smtClean="0"/>
              <a:t>This includes </a:t>
            </a:r>
            <a:r>
              <a:rPr lang="en-ZA" sz="2000" dirty="0"/>
              <a:t>basic salary and any other income such </a:t>
            </a:r>
            <a:r>
              <a:rPr lang="en-ZA" sz="2000" dirty="0" smtClean="0"/>
              <a:t>as commission </a:t>
            </a:r>
            <a:r>
              <a:rPr lang="en-ZA" sz="2000" dirty="0"/>
              <a:t>or overtime</a:t>
            </a:r>
          </a:p>
        </p:txBody>
      </p:sp>
      <p:sp>
        <p:nvSpPr>
          <p:cNvPr id="9" name="Rectangle 8"/>
          <p:cNvSpPr/>
          <p:nvPr/>
        </p:nvSpPr>
        <p:spPr>
          <a:xfrm>
            <a:off x="484419" y="3589857"/>
            <a:ext cx="7558914" cy="730683"/>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0" name="Content Placeholder 2"/>
          <p:cNvSpPr txBox="1"/>
          <p:nvPr/>
        </p:nvSpPr>
        <p:spPr>
          <a:xfrm>
            <a:off x="868447" y="3397004"/>
            <a:ext cx="1520423"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2000" b="1" i="1" dirty="0">
                <a:solidFill>
                  <a:srgbClr val="4BB3B5"/>
                </a:solidFill>
              </a:rPr>
              <a:t>Deductions</a:t>
            </a:r>
            <a:endParaRPr lang="en-GB" sz="2000" b="1" i="1" dirty="0">
              <a:solidFill>
                <a:srgbClr val="4BB3B5"/>
              </a:solidFill>
            </a:endParaRPr>
          </a:p>
        </p:txBody>
      </p:sp>
      <p:sp>
        <p:nvSpPr>
          <p:cNvPr id="11" name="TextBox 10"/>
          <p:cNvSpPr txBox="1"/>
          <p:nvPr/>
        </p:nvSpPr>
        <p:spPr>
          <a:xfrm>
            <a:off x="640049" y="3736600"/>
            <a:ext cx="7311151" cy="400110"/>
          </a:xfrm>
          <a:prstGeom prst="rect">
            <a:avLst/>
          </a:prstGeom>
          <a:noFill/>
        </p:spPr>
        <p:txBody>
          <a:bodyPr wrap="square" rtlCol="0">
            <a:spAutoFit/>
          </a:bodyPr>
          <a:lstStyle/>
          <a:p>
            <a:r>
              <a:rPr lang="en-ZA" sz="2000" dirty="0" smtClean="0"/>
              <a:t>This includes </a:t>
            </a:r>
            <a:r>
              <a:rPr lang="en-ZA" sz="2000" dirty="0"/>
              <a:t>Tax, UIF, Pension fund, etc.</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Example </a:t>
            </a:r>
            <a:r>
              <a:rPr lang="en-ZA" sz="4400" dirty="0" smtClean="0"/>
              <a:t>10.5 </a:t>
            </a:r>
            <a:r>
              <a:rPr lang="en-ZA" sz="4400" dirty="0"/>
              <a:t>page </a:t>
            </a:r>
            <a:r>
              <a:rPr lang="en-ZA" sz="4400" dirty="0" smtClean="0"/>
              <a:t>199</a:t>
            </a:r>
            <a:endParaRPr lang="en-ZA" sz="4400" dirty="0"/>
          </a:p>
        </p:txBody>
      </p:sp>
      <p:sp>
        <p:nvSpPr>
          <p:cNvPr id="8" name="Rectangle 7"/>
          <p:cNvSpPr/>
          <p:nvPr/>
        </p:nvSpPr>
        <p:spPr>
          <a:xfrm>
            <a:off x="863600" y="1569946"/>
            <a:ext cx="7198724" cy="440413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9" name="Content Placeholder 2"/>
          <p:cNvSpPr txBox="1"/>
          <p:nvPr/>
        </p:nvSpPr>
        <p:spPr>
          <a:xfrm>
            <a:off x="1471449" y="1840785"/>
            <a:ext cx="6327328" cy="1748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smtClean="0"/>
              <a:t>Study </a:t>
            </a:r>
            <a:r>
              <a:rPr lang="en-GB" sz="2000" dirty="0"/>
              <a:t>this payslip and then answer the questions that follow. </a:t>
            </a:r>
          </a:p>
        </p:txBody>
      </p:sp>
      <p:grpSp>
        <p:nvGrpSpPr>
          <p:cNvPr id="10" name="Group 9"/>
          <p:cNvGrpSpPr/>
          <p:nvPr/>
        </p:nvGrpSpPr>
        <p:grpSpPr>
          <a:xfrm>
            <a:off x="352501" y="1661223"/>
            <a:ext cx="1029149" cy="955774"/>
            <a:chOff x="352501" y="2871461"/>
            <a:chExt cx="1525437" cy="1416679"/>
          </a:xfrm>
        </p:grpSpPr>
        <p:sp>
          <p:nvSpPr>
            <p:cNvPr id="11" name="Rectangle 10"/>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17" name="Text Placeholder 3"/>
          <p:cNvSpPr>
            <a:spLocks noGrp="1"/>
          </p:cNvSpPr>
          <p:nvPr>
            <p:ph type="body" sz="quarter" idx="10"/>
          </p:nvPr>
        </p:nvSpPr>
        <p:spPr>
          <a:xfrm>
            <a:off x="399289" y="1097179"/>
            <a:ext cx="7905751" cy="301871"/>
          </a:xfrm>
        </p:spPr>
        <p:txBody>
          <a:bodyPr/>
          <a:lstStyle/>
          <a:p>
            <a:r>
              <a:rPr lang="en-ZA" dirty="0" smtClean="0"/>
              <a:t>Unit 10.3</a:t>
            </a:r>
            <a:endParaRPr lang="en-ZA" dirty="0"/>
          </a:p>
        </p:txBody>
      </p:sp>
      <p:grpSp>
        <p:nvGrpSpPr>
          <p:cNvPr id="5" name="Group 4"/>
          <p:cNvGrpSpPr/>
          <p:nvPr/>
        </p:nvGrpSpPr>
        <p:grpSpPr>
          <a:xfrm>
            <a:off x="2270585" y="2484860"/>
            <a:ext cx="3882106" cy="3374961"/>
            <a:chOff x="2270867" y="2674147"/>
            <a:chExt cx="3882106" cy="3374961"/>
          </a:xfrm>
        </p:grpSpPr>
        <p:sp>
          <p:nvSpPr>
            <p:cNvPr id="4" name="Rectangle 3"/>
            <p:cNvSpPr/>
            <p:nvPr/>
          </p:nvSpPr>
          <p:spPr>
            <a:xfrm>
              <a:off x="2271432" y="2674147"/>
              <a:ext cx="3881541" cy="3178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0867" y="2678958"/>
              <a:ext cx="3881541" cy="3370150"/>
            </a:xfrm>
            <a:prstGeom prst="rect">
              <a:avLst/>
            </a:prstGeom>
          </p:spPr>
        </p:pic>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Example </a:t>
            </a:r>
            <a:r>
              <a:rPr lang="en-ZA" sz="4400" dirty="0" smtClean="0"/>
              <a:t>10.5 </a:t>
            </a:r>
            <a:r>
              <a:rPr lang="en-ZA" sz="4400" dirty="0"/>
              <a:t>page </a:t>
            </a:r>
            <a:r>
              <a:rPr lang="en-ZA" sz="4400" dirty="0" smtClean="0"/>
              <a:t>199</a:t>
            </a:r>
            <a:r>
              <a:rPr lang="en-ZA" sz="3200" dirty="0" smtClean="0"/>
              <a:t> continued ...</a:t>
            </a:r>
          </a:p>
        </p:txBody>
      </p:sp>
      <p:sp>
        <p:nvSpPr>
          <p:cNvPr id="8" name="Rectangle 7"/>
          <p:cNvSpPr/>
          <p:nvPr/>
        </p:nvSpPr>
        <p:spPr>
          <a:xfrm>
            <a:off x="863600" y="1569946"/>
            <a:ext cx="7198724" cy="440413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9" name="Content Placeholder 2"/>
          <p:cNvSpPr txBox="1"/>
          <p:nvPr/>
        </p:nvSpPr>
        <p:spPr>
          <a:xfrm>
            <a:off x="1471449" y="1840785"/>
            <a:ext cx="6327328" cy="30728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lphaLcParenR"/>
            </a:pPr>
            <a:r>
              <a:rPr lang="en-GB" sz="2000" dirty="0" smtClean="0"/>
              <a:t>Who </a:t>
            </a:r>
            <a:r>
              <a:rPr lang="en-GB" sz="2000" dirty="0"/>
              <a:t>is Pearl’s employer? </a:t>
            </a:r>
            <a:endParaRPr lang="en-GB" sz="2000" dirty="0" smtClean="0"/>
          </a:p>
          <a:p>
            <a:pPr marL="457200" indent="-457200">
              <a:buFont typeface="+mj-lt"/>
              <a:buAutoNum type="alphaLcParenR"/>
            </a:pPr>
            <a:r>
              <a:rPr lang="en-GB" sz="2000" dirty="0" smtClean="0"/>
              <a:t>How </a:t>
            </a:r>
            <a:r>
              <a:rPr lang="en-GB" sz="2000" dirty="0"/>
              <a:t>does her employer pay her salary? </a:t>
            </a:r>
            <a:endParaRPr lang="en-GB" sz="2000" dirty="0" smtClean="0"/>
          </a:p>
          <a:p>
            <a:pPr marL="457200" indent="-457200">
              <a:buFont typeface="+mj-lt"/>
              <a:buAutoNum type="alphaLcParenR"/>
            </a:pPr>
            <a:r>
              <a:rPr lang="en-GB" sz="2000" dirty="0" smtClean="0"/>
              <a:t>What </a:t>
            </a:r>
            <a:r>
              <a:rPr lang="en-GB" sz="2000" dirty="0"/>
              <a:t>is Pearl’s gross salary? </a:t>
            </a:r>
            <a:endParaRPr lang="en-GB" sz="2000" dirty="0" smtClean="0"/>
          </a:p>
          <a:p>
            <a:pPr marL="457200" indent="-457200">
              <a:buFont typeface="+mj-lt"/>
              <a:buAutoNum type="alphaLcParenR"/>
            </a:pPr>
            <a:r>
              <a:rPr lang="en-GB" sz="2000" dirty="0" smtClean="0"/>
              <a:t>What </a:t>
            </a:r>
            <a:r>
              <a:rPr lang="en-GB" sz="2000" dirty="0"/>
              <a:t>tax is reflected on her salary advice slip? </a:t>
            </a:r>
            <a:endParaRPr lang="en-GB" sz="2000" dirty="0" smtClean="0"/>
          </a:p>
          <a:p>
            <a:pPr marL="457200" indent="-457200">
              <a:buFont typeface="+mj-lt"/>
              <a:buAutoNum type="alphaLcParenR"/>
            </a:pPr>
            <a:r>
              <a:rPr lang="en-GB" sz="2000" dirty="0" smtClean="0"/>
              <a:t>Which </a:t>
            </a:r>
            <a:r>
              <a:rPr lang="en-GB" sz="2000" dirty="0"/>
              <a:t>two expenses does the employer subsidise? </a:t>
            </a:r>
            <a:endParaRPr lang="en-GB" sz="2000" dirty="0" smtClean="0"/>
          </a:p>
          <a:p>
            <a:pPr marL="457200" indent="-457200">
              <a:buFont typeface="+mj-lt"/>
              <a:buAutoNum type="alphaLcParenR"/>
            </a:pPr>
            <a:r>
              <a:rPr lang="en-GB" sz="2000" dirty="0" smtClean="0"/>
              <a:t>Do </a:t>
            </a:r>
            <a:r>
              <a:rPr lang="en-GB" sz="2000" dirty="0"/>
              <a:t>the calculations to show that her nett pay is correctly calculated</a:t>
            </a:r>
            <a:r>
              <a:rPr lang="en-ZA" altLang="en-GB" sz="2000" dirty="0"/>
              <a:t>?</a:t>
            </a:r>
          </a:p>
        </p:txBody>
      </p:sp>
      <p:grpSp>
        <p:nvGrpSpPr>
          <p:cNvPr id="10" name="Group 9"/>
          <p:cNvGrpSpPr/>
          <p:nvPr/>
        </p:nvGrpSpPr>
        <p:grpSpPr>
          <a:xfrm>
            <a:off x="352501" y="1661223"/>
            <a:ext cx="1029149" cy="955774"/>
            <a:chOff x="352501" y="2871461"/>
            <a:chExt cx="1525437" cy="1416679"/>
          </a:xfrm>
        </p:grpSpPr>
        <p:sp>
          <p:nvSpPr>
            <p:cNvPr id="11" name="Rectangle 10"/>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17" name="Text Placeholder 3"/>
          <p:cNvSpPr>
            <a:spLocks noGrp="1"/>
          </p:cNvSpPr>
          <p:nvPr>
            <p:ph type="body" sz="quarter" idx="10"/>
          </p:nvPr>
        </p:nvSpPr>
        <p:spPr>
          <a:xfrm>
            <a:off x="399289" y="1097179"/>
            <a:ext cx="7905751" cy="301871"/>
          </a:xfrm>
        </p:spPr>
        <p:txBody>
          <a:bodyPr/>
          <a:lstStyle/>
          <a:p>
            <a:r>
              <a:rPr lang="en-ZA" dirty="0" smtClean="0"/>
              <a:t>Unit 10.3</a:t>
            </a:r>
            <a:endParaRPr lang="en-Z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Example </a:t>
            </a:r>
            <a:r>
              <a:rPr lang="en-ZA" sz="4400" dirty="0" smtClean="0"/>
              <a:t>10.5 </a:t>
            </a:r>
            <a:r>
              <a:rPr lang="en-ZA" sz="4400" dirty="0"/>
              <a:t>page </a:t>
            </a:r>
            <a:r>
              <a:rPr lang="en-ZA" sz="4400" dirty="0" smtClean="0"/>
              <a:t>199 </a:t>
            </a:r>
            <a:r>
              <a:rPr lang="en-ZA" sz="3200" dirty="0" smtClean="0"/>
              <a:t>continued ...</a:t>
            </a:r>
          </a:p>
        </p:txBody>
      </p:sp>
      <p:sp>
        <p:nvSpPr>
          <p:cNvPr id="7" name="Text Placeholder 3"/>
          <p:cNvSpPr>
            <a:spLocks noGrp="1"/>
          </p:cNvSpPr>
          <p:nvPr>
            <p:ph type="body" sz="quarter" idx="10"/>
          </p:nvPr>
        </p:nvSpPr>
        <p:spPr>
          <a:xfrm>
            <a:off x="399289" y="1097179"/>
            <a:ext cx="7905751" cy="301871"/>
          </a:xfrm>
        </p:spPr>
        <p:txBody>
          <a:bodyPr/>
          <a:lstStyle/>
          <a:p>
            <a:r>
              <a:rPr lang="en-ZA" dirty="0" smtClean="0"/>
              <a:t>Unit 10.3</a:t>
            </a:r>
            <a:endParaRPr lang="en-ZA" dirty="0"/>
          </a:p>
        </p:txBody>
      </p:sp>
      <p:sp>
        <p:nvSpPr>
          <p:cNvPr id="8" name="Rectangle 7"/>
          <p:cNvSpPr/>
          <p:nvPr/>
        </p:nvSpPr>
        <p:spPr>
          <a:xfrm>
            <a:off x="863599" y="1581930"/>
            <a:ext cx="7198724" cy="456088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a:grpSpLocks noChangeAspect="1"/>
          </p:cNvGrpSpPr>
          <p:nvPr/>
        </p:nvGrpSpPr>
        <p:grpSpPr>
          <a:xfrm>
            <a:off x="348042" y="1769342"/>
            <a:ext cx="1031115" cy="957600"/>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13" name="TextBox 12"/>
          <p:cNvSpPr txBox="1"/>
          <p:nvPr/>
        </p:nvSpPr>
        <p:spPr>
          <a:xfrm>
            <a:off x="1523054" y="1936832"/>
            <a:ext cx="6287446" cy="2554545"/>
          </a:xfrm>
          <a:prstGeom prst="rect">
            <a:avLst/>
          </a:prstGeom>
          <a:noFill/>
        </p:spPr>
        <p:txBody>
          <a:bodyPr wrap="square" rtlCol="0">
            <a:spAutoFit/>
          </a:bodyPr>
          <a:lstStyle/>
          <a:p>
            <a:pPr marL="457200" indent="-457200">
              <a:buFont typeface="+mj-lt"/>
              <a:buAutoNum type="alphaLcParenR"/>
            </a:pPr>
            <a:r>
              <a:rPr lang="en-GB" sz="2000" dirty="0" smtClean="0"/>
              <a:t>Mr </a:t>
            </a:r>
            <a:r>
              <a:rPr lang="en-GB" sz="2000" dirty="0"/>
              <a:t>Curtain </a:t>
            </a:r>
            <a:endParaRPr lang="en-GB" sz="2000" dirty="0" smtClean="0"/>
          </a:p>
          <a:p>
            <a:pPr marL="457200" indent="-457200">
              <a:buFont typeface="+mj-lt"/>
              <a:buAutoNum type="alphaLcParenR"/>
            </a:pPr>
            <a:r>
              <a:rPr lang="en-GB" sz="2000" dirty="0" smtClean="0"/>
              <a:t>Her </a:t>
            </a:r>
            <a:r>
              <a:rPr lang="en-GB" sz="2000" dirty="0"/>
              <a:t>salary is deposited into her </a:t>
            </a:r>
            <a:r>
              <a:rPr lang="en-GB" sz="2000" dirty="0" err="1"/>
              <a:t>Standup</a:t>
            </a:r>
            <a:r>
              <a:rPr lang="en-GB" sz="2000" dirty="0"/>
              <a:t> Bank account. </a:t>
            </a:r>
            <a:endParaRPr lang="en-GB" sz="2000" dirty="0" smtClean="0"/>
          </a:p>
          <a:p>
            <a:pPr marL="457200" indent="-457200">
              <a:buFont typeface="+mj-lt"/>
              <a:buAutoNum type="alphaLcParenR"/>
            </a:pPr>
            <a:r>
              <a:rPr lang="en-GB" sz="2000" dirty="0" smtClean="0"/>
              <a:t>R9 </a:t>
            </a:r>
            <a:r>
              <a:rPr lang="en-GB" sz="2000" dirty="0"/>
              <a:t>765,00 </a:t>
            </a:r>
            <a:endParaRPr lang="en-GB" sz="2000" dirty="0" smtClean="0"/>
          </a:p>
          <a:p>
            <a:pPr marL="457200" indent="-457200">
              <a:buFont typeface="+mj-lt"/>
              <a:buAutoNum type="alphaLcParenR"/>
            </a:pPr>
            <a:r>
              <a:rPr lang="en-GB" sz="2000" dirty="0" smtClean="0"/>
              <a:t>PAYE </a:t>
            </a:r>
            <a:r>
              <a:rPr lang="en-GB" sz="2000" dirty="0"/>
              <a:t>(Pay as you earn) </a:t>
            </a:r>
            <a:endParaRPr lang="en-GB" sz="2000" dirty="0" smtClean="0"/>
          </a:p>
          <a:p>
            <a:pPr marL="457200" indent="-457200">
              <a:buFont typeface="+mj-lt"/>
              <a:buAutoNum type="alphaLcParenR"/>
            </a:pPr>
            <a:r>
              <a:rPr lang="en-GB" sz="2000" dirty="0" smtClean="0"/>
              <a:t>Her </a:t>
            </a:r>
            <a:r>
              <a:rPr lang="en-GB" sz="2000" dirty="0"/>
              <a:t>employer subsidises her uniform and transport costs. </a:t>
            </a:r>
            <a:endParaRPr lang="en-GB" sz="2000" dirty="0" smtClean="0"/>
          </a:p>
          <a:p>
            <a:pPr marL="457200" indent="-457200">
              <a:buFont typeface="+mj-lt"/>
              <a:buAutoNum type="alphaLcParenR"/>
            </a:pPr>
            <a:r>
              <a:rPr lang="en-GB" sz="2000" dirty="0" smtClean="0"/>
              <a:t>R9 </a:t>
            </a:r>
            <a:r>
              <a:rPr lang="en-GB" sz="2000" dirty="0"/>
              <a:t>285,00 + (R400,00 + R80,00) – (R803,00 + R97,65</a:t>
            </a:r>
            <a:r>
              <a:rPr lang="en-GB" sz="2000" dirty="0" smtClean="0"/>
              <a:t>)  </a:t>
            </a:r>
            <a:r>
              <a:rPr lang="en-GB" sz="2000" dirty="0"/>
              <a:t>= R9 285,00 + R480,00 − R900,65 = R8 864,35 </a:t>
            </a:r>
            <a:endParaRPr lang="en-GB" sz="2000" dirty="0" smtClean="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545" y="2033145"/>
            <a:ext cx="3096186" cy="36584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fade">
                                      <p:cBhvr>
                                        <p:cTn id="28" dur="500"/>
                                        <p:tgtEl>
                                          <p:spTgt spid="1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animEffect transition="in" filter="fade">
                                      <p:cBhvr>
                                        <p:cTn id="33" dur="500"/>
                                        <p:tgtEl>
                                          <p:spTgt spid="1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xEl>
                                              <p:pRg st="3" end="3"/>
                                            </p:txEl>
                                          </p:spTgt>
                                        </p:tgtEl>
                                        <p:attrNameLst>
                                          <p:attrName>style.visibility</p:attrName>
                                        </p:attrNameLst>
                                      </p:cBhvr>
                                      <p:to>
                                        <p:strVal val="visible"/>
                                      </p:to>
                                    </p:set>
                                    <p:animEffect transition="in" filter="fade">
                                      <p:cBhvr>
                                        <p:cTn id="38" dur="500"/>
                                        <p:tgtEl>
                                          <p:spTgt spid="1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xEl>
                                              <p:pRg st="4" end="4"/>
                                            </p:txEl>
                                          </p:spTgt>
                                        </p:tgtEl>
                                        <p:attrNameLst>
                                          <p:attrName>style.visibility</p:attrName>
                                        </p:attrNameLst>
                                      </p:cBhvr>
                                      <p:to>
                                        <p:strVal val="visible"/>
                                      </p:to>
                                    </p:set>
                                    <p:animEffect transition="in" filter="fade">
                                      <p:cBhvr>
                                        <p:cTn id="43" dur="500"/>
                                        <p:tgtEl>
                                          <p:spTgt spid="13">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xEl>
                                              <p:pRg st="5" end="5"/>
                                            </p:txEl>
                                          </p:spTgt>
                                        </p:tgtEl>
                                        <p:attrNameLst>
                                          <p:attrName>style.visibility</p:attrName>
                                        </p:attrNameLst>
                                      </p:cBhvr>
                                      <p:to>
                                        <p:strVal val="visible"/>
                                      </p:to>
                                    </p:set>
                                    <p:animEffect transition="in" filter="fade">
                                      <p:cBhvr>
                                        <p:cTn id="48"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dule M10c pg 18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3021" y="1650388"/>
            <a:ext cx="6109305" cy="4320000"/>
          </a:xfrm>
          <a:prstGeom prst="rect">
            <a:avLst/>
          </a:prstGeom>
        </p:spPr>
      </p:pic>
      <p:sp>
        <p:nvSpPr>
          <p:cNvPr id="5" name="Rectangle 4"/>
          <p:cNvSpPr/>
          <p:nvPr/>
        </p:nvSpPr>
        <p:spPr>
          <a:xfrm>
            <a:off x="131064" y="1419613"/>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a:sym typeface="+mn-ea"/>
              </a:rPr>
              <a:t>Example </a:t>
            </a:r>
            <a:r>
              <a:rPr lang="en-ZA" dirty="0" smtClean="0">
                <a:sym typeface="+mn-ea"/>
              </a:rPr>
              <a:t>10.5 f) </a:t>
            </a:r>
            <a:r>
              <a:rPr lang="en-ZA" dirty="0">
                <a:sym typeface="+mn-ea"/>
              </a:rPr>
              <a:t>page </a:t>
            </a:r>
            <a:r>
              <a:rPr lang="en-ZA" dirty="0" smtClean="0">
                <a:sym typeface="+mn-ea"/>
              </a:rPr>
              <a:t>199</a:t>
            </a:r>
            <a:r>
              <a:rPr lang="en-ZA" sz="3200" dirty="0" smtClean="0">
                <a:sym typeface="+mn-ea"/>
              </a:rPr>
              <a:t> </a:t>
            </a:r>
            <a:r>
              <a:rPr lang="en-ZA" dirty="0" smtClean="0"/>
              <a:t/>
            </a:r>
            <a:br>
              <a:rPr lang="en-ZA" dirty="0" smtClean="0"/>
            </a:br>
            <a:r>
              <a:rPr lang="en-ZA" sz="1800" dirty="0" smtClean="0">
                <a:solidFill>
                  <a:schemeClr val="bg1">
                    <a:lumMod val="65000"/>
                  </a:schemeClr>
                </a:solidFill>
              </a:rPr>
              <a:t>Unit 10.3</a:t>
            </a:r>
            <a:endParaRPr lang="en-GB" dirty="0">
              <a:solidFill>
                <a:schemeClr val="bg1">
                  <a:lumMod val="6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58358"/>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430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10.3</a:t>
            </a:r>
            <a:endParaRPr lang="en-ZA" dirty="0"/>
          </a:p>
        </p:txBody>
      </p:sp>
      <p:sp>
        <p:nvSpPr>
          <p:cNvPr id="3" name="Content Placeholder 2"/>
          <p:cNvSpPr>
            <a:spLocks noGrp="1"/>
          </p:cNvSpPr>
          <p:nvPr>
            <p:ph sz="quarter" idx="10"/>
          </p:nvPr>
        </p:nvSpPr>
        <p:spPr/>
        <p:txBody>
          <a:bodyPr/>
          <a:lstStyle/>
          <a:p>
            <a:r>
              <a:rPr lang="en-ZA" sz="4400" dirty="0" smtClean="0"/>
              <a:t>Exercise 10.3</a:t>
            </a:r>
          </a:p>
        </p:txBody>
      </p:sp>
      <p:sp>
        <p:nvSpPr>
          <p:cNvPr id="4" name="Text Placeholder 3"/>
          <p:cNvSpPr>
            <a:spLocks noGrp="1"/>
          </p:cNvSpPr>
          <p:nvPr>
            <p:ph type="body" idx="11"/>
          </p:nvPr>
        </p:nvSpPr>
        <p:spPr/>
        <p:txBody>
          <a:bodyPr>
            <a:normAutofit/>
          </a:bodyPr>
          <a:lstStyle/>
          <a:p>
            <a:r>
              <a:rPr lang="en-ZA" altLang="en-US" sz="2000" dirty="0"/>
              <a:t>Complete </a:t>
            </a:r>
            <a:r>
              <a:rPr lang="en-ZA" altLang="en-US" sz="2000" b="1" dirty="0"/>
              <a:t>Exercise </a:t>
            </a:r>
            <a:r>
              <a:rPr lang="en-ZA" altLang="en-US" sz="2000" b="1" dirty="0" smtClean="0"/>
              <a:t>10.3 </a:t>
            </a:r>
            <a:r>
              <a:rPr lang="en-ZA" altLang="en-US" sz="2000" dirty="0"/>
              <a:t>on </a:t>
            </a:r>
            <a:r>
              <a:rPr lang="en-ZA" altLang="en-US" sz="2000" b="1" dirty="0"/>
              <a:t>page </a:t>
            </a:r>
            <a:r>
              <a:rPr lang="en-ZA" altLang="en-US" sz="2000" b="1" dirty="0" smtClean="0"/>
              <a:t>192 </a:t>
            </a:r>
            <a:r>
              <a:rPr lang="en-ZA" altLang="en-US" sz="2000" dirty="0" smtClean="0"/>
              <a:t>of </a:t>
            </a:r>
            <a:r>
              <a:rPr lang="en-ZA" altLang="en-US" sz="2000" dirty="0"/>
              <a:t>your Student’s Book</a:t>
            </a:r>
          </a:p>
          <a:p>
            <a:endParaRPr lang="en-GB" alt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Understanding VAT</a:t>
            </a:r>
            <a:r>
              <a:rPr lang="en-GB" dirty="0"/>
              <a:t/>
            </a:r>
            <a:br>
              <a:rPr lang="en-GB" dirty="0"/>
            </a:br>
            <a:endParaRPr lang="en-GB" dirty="0"/>
          </a:p>
        </p:txBody>
      </p:sp>
      <p:sp>
        <p:nvSpPr>
          <p:cNvPr id="3" name="Content Placeholder 2"/>
          <p:cNvSpPr>
            <a:spLocks noGrp="1"/>
          </p:cNvSpPr>
          <p:nvPr>
            <p:ph idx="1"/>
          </p:nvPr>
        </p:nvSpPr>
        <p:spPr/>
        <p:txBody>
          <a:bodyPr/>
          <a:lstStyle/>
          <a:p>
            <a:endParaRPr lang="en-ZA" dirty="0" smtClean="0"/>
          </a:p>
          <a:p>
            <a:endParaRPr lang="en-ZA" dirty="0" smtClean="0"/>
          </a:p>
          <a:p>
            <a:endParaRPr lang="en-ZA" dirty="0"/>
          </a:p>
          <a:p>
            <a:endParaRPr lang="en-ZA" dirty="0" smtClean="0"/>
          </a:p>
          <a:p>
            <a:endParaRPr lang="en-ZA" dirty="0"/>
          </a:p>
          <a:p>
            <a:r>
              <a:rPr lang="en-ZA" dirty="0"/>
              <a:t>Facts about VAT</a:t>
            </a:r>
          </a:p>
          <a:p>
            <a:pPr marL="361950" indent="-361950">
              <a:buFont typeface="Arial" panose="020B0604020202020204" pitchFamily="34" charset="0"/>
              <a:buChar char="•"/>
            </a:pPr>
            <a:r>
              <a:rPr lang="en-ZA" dirty="0"/>
              <a:t>An indirect form of tax collection, where business owners are responsible for collecting it and paying it over to SARS.</a:t>
            </a:r>
          </a:p>
          <a:p>
            <a:pPr marL="361950" indent="-361950">
              <a:buFont typeface="Arial" panose="020B0604020202020204" pitchFamily="34" charset="0"/>
              <a:buChar char="•"/>
            </a:pPr>
            <a:r>
              <a:rPr lang="en-ZA" dirty="0"/>
              <a:t>It is calculated at a rate of 14% on all goods sold and services rendered subject to certain exemptions.</a:t>
            </a:r>
          </a:p>
          <a:p>
            <a:pPr marL="361950" indent="-361950">
              <a:buFont typeface="Arial" panose="020B0604020202020204" pitchFamily="34" charset="0"/>
              <a:buChar char="•"/>
            </a:pPr>
            <a:r>
              <a:rPr lang="en-ZA" dirty="0"/>
              <a:t>Exempt items include basic food stuff, school fees, rent, train fares etc. </a:t>
            </a:r>
          </a:p>
          <a:p>
            <a:endParaRPr lang="en-GB" dirty="0"/>
          </a:p>
        </p:txBody>
      </p:sp>
      <p:sp>
        <p:nvSpPr>
          <p:cNvPr id="4" name="Text Placeholder 3"/>
          <p:cNvSpPr>
            <a:spLocks noGrp="1"/>
          </p:cNvSpPr>
          <p:nvPr>
            <p:ph type="body" sz="quarter" idx="10"/>
          </p:nvPr>
        </p:nvSpPr>
        <p:spPr/>
        <p:txBody>
          <a:bodyPr/>
          <a:lstStyle/>
          <a:p>
            <a:r>
              <a:rPr lang="en-ZA" dirty="0" smtClean="0"/>
              <a:t>Unit 10.4</a:t>
            </a:r>
            <a:endParaRPr lang="en-GB" dirty="0"/>
          </a:p>
        </p:txBody>
      </p:sp>
      <p:sp>
        <p:nvSpPr>
          <p:cNvPr id="5" name="Rectangle 4"/>
          <p:cNvSpPr/>
          <p:nvPr/>
        </p:nvSpPr>
        <p:spPr>
          <a:xfrm>
            <a:off x="2514699" y="864874"/>
            <a:ext cx="3393878" cy="2646878"/>
          </a:xfrm>
          <a:prstGeom prst="rect">
            <a:avLst/>
          </a:prstGeom>
          <a:noFill/>
        </p:spPr>
        <p:txBody>
          <a:bodyPr wrap="none" lIns="91440" tIns="45720" rIns="91440" bIns="45720">
            <a:spAutoFit/>
          </a:bodyPr>
          <a:lstStyle/>
          <a:p>
            <a:pPr algn="ctr"/>
            <a:r>
              <a:rPr lang="en-US" sz="16600" b="0" cap="none" spc="0" dirty="0" smtClean="0">
                <a:ln w="0"/>
                <a:solidFill>
                  <a:srgbClr val="4BB3B5"/>
                </a:solidFill>
                <a:effectLst>
                  <a:outerShdw blurRad="38100" dist="19050" dir="2700000" algn="tl" rotWithShape="0">
                    <a:schemeClr val="dk1">
                      <a:alpha val="40000"/>
                    </a:schemeClr>
                  </a:outerShdw>
                </a:effectLst>
              </a:rPr>
              <a:t>VAT</a:t>
            </a:r>
            <a:endParaRPr lang="en-US" sz="16600" b="0" cap="none" spc="0" dirty="0">
              <a:ln w="0"/>
              <a:solidFill>
                <a:srgbClr val="4BB3B5"/>
              </a:solidFill>
              <a:effectLst>
                <a:outerShdw blurRad="38100" dist="19050" dir="2700000" algn="tl" rotWithShape="0">
                  <a:schemeClr val="dk1">
                    <a:alpha val="40000"/>
                  </a:schemeClr>
                </a:outerShdw>
              </a:effectLst>
            </a:endParaRPr>
          </a:p>
        </p:txBody>
      </p:sp>
      <p:sp>
        <p:nvSpPr>
          <p:cNvPr id="6" name="Rectangle 5"/>
          <p:cNvSpPr/>
          <p:nvPr/>
        </p:nvSpPr>
        <p:spPr>
          <a:xfrm>
            <a:off x="2602702" y="2946440"/>
            <a:ext cx="3255635" cy="646331"/>
          </a:xfrm>
          <a:prstGeom prst="rect">
            <a:avLst/>
          </a:prstGeom>
          <a:noFill/>
        </p:spPr>
        <p:txBody>
          <a:bodyPr wrap="none" lIns="91440" tIns="45720" rIns="91440" bIns="45720">
            <a:spAutoFit/>
          </a:bodyPr>
          <a:lstStyle/>
          <a:p>
            <a:pPr algn="ctr"/>
            <a:r>
              <a:rPr lang="en-US" sz="3600" b="0" cap="none" spc="0" dirty="0" smtClean="0">
                <a:ln w="0"/>
                <a:effectLst>
                  <a:outerShdw blurRad="38100" dist="19050" dir="2700000" algn="tl" rotWithShape="0">
                    <a:schemeClr val="dk1">
                      <a:alpha val="40000"/>
                    </a:schemeClr>
                  </a:outerShdw>
                </a:effectLst>
              </a:rPr>
              <a:t>Value Added Tax</a:t>
            </a:r>
            <a:endParaRPr lang="en-US" sz="3600" b="0" cap="none" spc="0" dirty="0">
              <a:ln w="0"/>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Calculations</a:t>
            </a:r>
            <a:endParaRPr lang="en-GB" dirty="0"/>
          </a:p>
        </p:txBody>
      </p:sp>
      <p:sp>
        <p:nvSpPr>
          <p:cNvPr id="3" name="Content Placeholder 2"/>
          <p:cNvSpPr>
            <a:spLocks noGrp="1"/>
          </p:cNvSpPr>
          <p:nvPr>
            <p:ph idx="1"/>
          </p:nvPr>
        </p:nvSpPr>
        <p:spPr/>
        <p:txBody>
          <a:bodyPr/>
          <a:lstStyle/>
          <a:p>
            <a:r>
              <a:rPr lang="en-ZA" dirty="0"/>
              <a:t>There are basically two calculations you need to know when calculating VAT</a:t>
            </a:r>
            <a:r>
              <a:rPr lang="en-ZA" dirty="0" smtClean="0"/>
              <a:t>.</a:t>
            </a:r>
            <a:endParaRPr lang="en-GB" dirty="0"/>
          </a:p>
        </p:txBody>
      </p:sp>
      <p:sp>
        <p:nvSpPr>
          <p:cNvPr id="4" name="Text Placeholder 3"/>
          <p:cNvSpPr>
            <a:spLocks noGrp="1"/>
          </p:cNvSpPr>
          <p:nvPr>
            <p:ph type="body" sz="quarter" idx="10"/>
          </p:nvPr>
        </p:nvSpPr>
        <p:spPr/>
        <p:txBody>
          <a:bodyPr/>
          <a:lstStyle/>
          <a:p>
            <a:r>
              <a:rPr lang="en-ZA" dirty="0" smtClean="0"/>
              <a:t>Module 10.4</a:t>
            </a:r>
            <a:endParaRPr lang="en-GB" dirty="0"/>
          </a:p>
        </p:txBody>
      </p:sp>
      <p:sp>
        <p:nvSpPr>
          <p:cNvPr id="5" name="Cube 4"/>
          <p:cNvSpPr/>
          <p:nvPr/>
        </p:nvSpPr>
        <p:spPr>
          <a:xfrm>
            <a:off x="967677" y="2631010"/>
            <a:ext cx="1172620" cy="1128489"/>
          </a:xfrm>
          <a:prstGeom prst="cube">
            <a:avLst/>
          </a:prstGeom>
          <a:solidFill>
            <a:srgbClr val="4BB3B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64AFA8"/>
              </a:solidFill>
            </a:endParaRPr>
          </a:p>
        </p:txBody>
      </p:sp>
      <p:sp>
        <p:nvSpPr>
          <p:cNvPr id="6" name="TextBox 5"/>
          <p:cNvSpPr txBox="1"/>
          <p:nvPr/>
        </p:nvSpPr>
        <p:spPr>
          <a:xfrm>
            <a:off x="2583653" y="2779757"/>
            <a:ext cx="1870320" cy="830997"/>
          </a:xfrm>
          <a:prstGeom prst="rect">
            <a:avLst/>
          </a:prstGeom>
          <a:noFill/>
        </p:spPr>
        <p:txBody>
          <a:bodyPr wrap="none" rtlCol="0">
            <a:spAutoFit/>
          </a:bodyPr>
          <a:lstStyle/>
          <a:p>
            <a:r>
              <a:rPr lang="en-ZA" sz="4800" b="1" dirty="0" smtClean="0">
                <a:ln w="0"/>
                <a:effectLst>
                  <a:outerShdw blurRad="38100" dist="19050" dir="2700000" algn="tl" rotWithShape="0">
                    <a:schemeClr val="dk1">
                      <a:alpha val="40000"/>
                    </a:schemeClr>
                  </a:outerShdw>
                </a:effectLst>
              </a:rPr>
              <a:t>+  VAT </a:t>
            </a:r>
            <a:endParaRPr lang="en-GB" sz="4800" b="1" dirty="0">
              <a:ln w="0"/>
              <a:effectLst>
                <a:outerShdw blurRad="38100" dist="19050" dir="2700000" algn="tl" rotWithShape="0">
                  <a:schemeClr val="dk1">
                    <a:alpha val="40000"/>
                  </a:schemeClr>
                </a:outerShdw>
              </a:effectLst>
            </a:endParaRPr>
          </a:p>
        </p:txBody>
      </p:sp>
      <p:sp>
        <p:nvSpPr>
          <p:cNvPr id="9" name="Cube 8"/>
          <p:cNvSpPr/>
          <p:nvPr/>
        </p:nvSpPr>
        <p:spPr>
          <a:xfrm>
            <a:off x="945235" y="4393842"/>
            <a:ext cx="1172620" cy="1128489"/>
          </a:xfrm>
          <a:prstGeom prst="cube">
            <a:avLst/>
          </a:prstGeom>
          <a:solidFill>
            <a:srgbClr val="9CCB4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64AFA8"/>
              </a:solidFill>
            </a:endParaRPr>
          </a:p>
        </p:txBody>
      </p:sp>
      <p:sp>
        <p:nvSpPr>
          <p:cNvPr id="10" name="TextBox 9"/>
          <p:cNvSpPr txBox="1"/>
          <p:nvPr/>
        </p:nvSpPr>
        <p:spPr>
          <a:xfrm>
            <a:off x="2561211" y="4542589"/>
            <a:ext cx="1892762" cy="830997"/>
          </a:xfrm>
          <a:prstGeom prst="rect">
            <a:avLst/>
          </a:prstGeom>
          <a:noFill/>
        </p:spPr>
        <p:txBody>
          <a:bodyPr wrap="none" rtlCol="0">
            <a:spAutoFit/>
          </a:bodyPr>
          <a:lstStyle/>
          <a:p>
            <a:r>
              <a:rPr lang="en-ZA" sz="4800" b="1" dirty="0" smtClean="0">
                <a:ln w="0"/>
                <a:effectLst>
                  <a:outerShdw blurRad="38100" dist="19050" dir="2700000" algn="tl" rotWithShape="0">
                    <a:schemeClr val="dk1">
                      <a:alpha val="40000"/>
                    </a:schemeClr>
                  </a:outerShdw>
                </a:effectLst>
              </a:rPr>
              <a:t>-   VAT </a:t>
            </a:r>
            <a:endParaRPr lang="en-GB" sz="4800" b="1" dirty="0">
              <a:ln w="0"/>
              <a:effectLst>
                <a:outerShdw blurRad="38100" dist="19050" dir="2700000" algn="tl" rotWithShape="0">
                  <a:schemeClr val="dk1">
                    <a:alpha val="40000"/>
                  </a:schemeClr>
                </a:outerShdw>
              </a:effectLst>
            </a:endParaRPr>
          </a:p>
        </p:txBody>
      </p:sp>
      <p:sp>
        <p:nvSpPr>
          <p:cNvPr id="11" name="TextBox 10"/>
          <p:cNvSpPr txBox="1"/>
          <p:nvPr/>
        </p:nvSpPr>
        <p:spPr>
          <a:xfrm>
            <a:off x="5064371" y="2631010"/>
            <a:ext cx="2665900" cy="1477328"/>
          </a:xfrm>
          <a:prstGeom prst="rect">
            <a:avLst/>
          </a:prstGeom>
          <a:noFill/>
        </p:spPr>
        <p:txBody>
          <a:bodyPr wrap="square" rtlCol="0">
            <a:spAutoFit/>
          </a:bodyPr>
          <a:lstStyle/>
          <a:p>
            <a:pPr marL="342900" indent="-342900">
              <a:buFont typeface="+mj-lt"/>
              <a:buAutoNum type="arabicPeriod"/>
            </a:pPr>
            <a:r>
              <a:rPr lang="en-ZA" dirty="0"/>
              <a:t>Calculating the price of an item with VAT when you are given the price without VAT.</a:t>
            </a:r>
          </a:p>
          <a:p>
            <a:endParaRPr lang="en-GB" dirty="0"/>
          </a:p>
        </p:txBody>
      </p:sp>
      <p:sp>
        <p:nvSpPr>
          <p:cNvPr id="12" name="TextBox 11"/>
          <p:cNvSpPr txBox="1"/>
          <p:nvPr/>
        </p:nvSpPr>
        <p:spPr>
          <a:xfrm>
            <a:off x="5137353" y="4289442"/>
            <a:ext cx="2665900" cy="1477328"/>
          </a:xfrm>
          <a:prstGeom prst="rect">
            <a:avLst/>
          </a:prstGeom>
          <a:noFill/>
        </p:spPr>
        <p:txBody>
          <a:bodyPr wrap="square" rtlCol="0">
            <a:spAutoFit/>
          </a:bodyPr>
          <a:lstStyle/>
          <a:p>
            <a:pPr marL="342900" indent="-342900">
              <a:buFont typeface="+mj-lt"/>
              <a:buAutoNum type="arabicPeriod" startAt="2"/>
            </a:pPr>
            <a:r>
              <a:rPr lang="en-ZA" dirty="0"/>
              <a:t>Calculating the price of an item without VAT when you are given the price inclusive of VAT.</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3545" y="2033145"/>
            <a:ext cx="3096186" cy="36584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1"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p:bldP spid="9" grpId="0" animBg="1"/>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Example </a:t>
            </a:r>
            <a:r>
              <a:rPr lang="en-ZA" sz="4400" dirty="0" smtClean="0"/>
              <a:t>10.6 </a:t>
            </a:r>
            <a:r>
              <a:rPr lang="en-ZA" sz="4400" dirty="0"/>
              <a:t>page </a:t>
            </a:r>
            <a:r>
              <a:rPr lang="en-ZA" sz="4400" dirty="0" smtClean="0"/>
              <a:t>202</a:t>
            </a:r>
            <a:endParaRPr lang="en-ZA" sz="4400" dirty="0"/>
          </a:p>
        </p:txBody>
      </p:sp>
      <p:sp>
        <p:nvSpPr>
          <p:cNvPr id="8" name="Rectangle 7"/>
          <p:cNvSpPr/>
          <p:nvPr/>
        </p:nvSpPr>
        <p:spPr>
          <a:xfrm>
            <a:off x="863600" y="1569946"/>
            <a:ext cx="7198724" cy="440413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9" name="Content Placeholder 2"/>
          <p:cNvSpPr txBox="1"/>
          <p:nvPr/>
        </p:nvSpPr>
        <p:spPr>
          <a:xfrm>
            <a:off x="1471295" y="1840865"/>
            <a:ext cx="6327140" cy="197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err="1" smtClean="0"/>
              <a:t>Sibusiso</a:t>
            </a:r>
            <a:r>
              <a:rPr lang="en-GB" sz="2000" dirty="0" smtClean="0"/>
              <a:t> </a:t>
            </a:r>
            <a:r>
              <a:rPr lang="en-GB" sz="2000" dirty="0"/>
              <a:t>needs to buy a new tyre for his car. The price of a new tyre excluding VAT is R500. </a:t>
            </a:r>
            <a:endParaRPr lang="en-GB" sz="2000" dirty="0" smtClean="0"/>
          </a:p>
          <a:p>
            <a:pPr marL="0" indent="0">
              <a:buNone/>
            </a:pPr>
            <a:endParaRPr lang="en-GB" sz="2000" dirty="0" smtClean="0"/>
          </a:p>
          <a:p>
            <a:pPr marL="457200" indent="-457200">
              <a:buAutoNum type="alphaLcParenR"/>
            </a:pPr>
            <a:r>
              <a:rPr lang="en-GB" sz="2000" dirty="0" smtClean="0"/>
              <a:t>Calculate </a:t>
            </a:r>
            <a:r>
              <a:rPr lang="en-GB" sz="2000" dirty="0"/>
              <a:t>the VAT that would have to be added. </a:t>
            </a:r>
            <a:endParaRPr lang="en-GB" sz="2000" dirty="0" smtClean="0"/>
          </a:p>
          <a:p>
            <a:pPr marL="457200" indent="-457200">
              <a:buAutoNum type="alphaLcParenR"/>
            </a:pPr>
            <a:r>
              <a:rPr lang="en-GB" sz="2000" dirty="0"/>
              <a:t>How much will the total price of the tyre be? </a:t>
            </a:r>
          </a:p>
        </p:txBody>
      </p:sp>
      <p:grpSp>
        <p:nvGrpSpPr>
          <p:cNvPr id="10" name="Group 9"/>
          <p:cNvGrpSpPr/>
          <p:nvPr/>
        </p:nvGrpSpPr>
        <p:grpSpPr>
          <a:xfrm>
            <a:off x="352501" y="1661223"/>
            <a:ext cx="1029149" cy="955774"/>
            <a:chOff x="352501" y="2871461"/>
            <a:chExt cx="1525437" cy="1416679"/>
          </a:xfrm>
        </p:grpSpPr>
        <p:sp>
          <p:nvSpPr>
            <p:cNvPr id="11" name="Rectangle 10"/>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17" name="Text Placeholder 3"/>
          <p:cNvSpPr>
            <a:spLocks noGrp="1"/>
          </p:cNvSpPr>
          <p:nvPr>
            <p:ph type="body" sz="quarter" idx="10"/>
          </p:nvPr>
        </p:nvSpPr>
        <p:spPr>
          <a:xfrm>
            <a:off x="399289" y="1097179"/>
            <a:ext cx="7905751" cy="301871"/>
          </a:xfrm>
        </p:spPr>
        <p:txBody>
          <a:bodyPr/>
          <a:lstStyle/>
          <a:p>
            <a:r>
              <a:rPr lang="en-ZA" dirty="0" smtClean="0"/>
              <a:t>Unit 10.4</a:t>
            </a:r>
            <a:endParaRPr lang="en-ZA"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b="1" dirty="0" smtClean="0">
                <a:latin typeface="+mn-lt"/>
              </a:rPr>
              <a:t>Overview</a:t>
            </a:r>
            <a:endParaRPr lang="en-GB" b="1" dirty="0">
              <a:latin typeface="+mn-lt"/>
            </a:endParaRPr>
          </a:p>
        </p:txBody>
      </p:sp>
      <p:sp>
        <p:nvSpPr>
          <p:cNvPr id="3" name="Content Placeholder 2"/>
          <p:cNvSpPr>
            <a:spLocks noGrp="1"/>
          </p:cNvSpPr>
          <p:nvPr>
            <p:ph idx="1"/>
          </p:nvPr>
        </p:nvSpPr>
        <p:spPr/>
        <p:txBody>
          <a:bodyPr/>
          <a:lstStyle/>
          <a:p>
            <a:r>
              <a:rPr lang="en-ZA" sz="2800" dirty="0" smtClean="0"/>
              <a:t>10.1	Documents </a:t>
            </a:r>
            <a:r>
              <a:rPr lang="en-ZA" sz="2800" dirty="0"/>
              <a:t>for goods and services</a:t>
            </a:r>
          </a:p>
          <a:p>
            <a:r>
              <a:rPr lang="en-ZA" sz="2800" dirty="0" smtClean="0"/>
              <a:t>10.2	Reading </a:t>
            </a:r>
            <a:r>
              <a:rPr lang="en-ZA" sz="2800" dirty="0"/>
              <a:t>statements of accounts</a:t>
            </a:r>
          </a:p>
          <a:p>
            <a:r>
              <a:rPr lang="en-ZA" sz="2800" dirty="0" smtClean="0"/>
              <a:t>10.3	Payslips</a:t>
            </a:r>
            <a:endParaRPr lang="en-ZA" sz="2800" dirty="0"/>
          </a:p>
          <a:p>
            <a:r>
              <a:rPr lang="en-ZA" sz="2800" dirty="0" smtClean="0"/>
              <a:t>10.4	Understanding </a:t>
            </a:r>
            <a:r>
              <a:rPr lang="en-ZA" sz="2800" dirty="0"/>
              <a:t>VAT</a:t>
            </a:r>
            <a:endParaRPr lang="en-GB" sz="2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ule M10d pg 18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3021" y="1650388"/>
            <a:ext cx="6109306" cy="4320000"/>
          </a:xfrm>
          <a:prstGeom prst="rect">
            <a:avLst/>
          </a:prstGeom>
        </p:spPr>
      </p:pic>
      <p:sp>
        <p:nvSpPr>
          <p:cNvPr id="5" name="Rectangle 4"/>
          <p:cNvSpPr/>
          <p:nvPr/>
        </p:nvSpPr>
        <p:spPr>
          <a:xfrm>
            <a:off x="131064" y="1419613"/>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a:sym typeface="+mn-ea"/>
              </a:rPr>
              <a:t>Example </a:t>
            </a:r>
            <a:r>
              <a:rPr lang="en-ZA" dirty="0" smtClean="0">
                <a:sym typeface="+mn-ea"/>
              </a:rPr>
              <a:t>10.6 </a:t>
            </a:r>
            <a:r>
              <a:rPr lang="en-ZA" dirty="0">
                <a:sym typeface="+mn-ea"/>
              </a:rPr>
              <a:t>page </a:t>
            </a:r>
            <a:r>
              <a:rPr lang="en-ZA" dirty="0" smtClean="0">
                <a:sym typeface="+mn-ea"/>
              </a:rPr>
              <a:t>202</a:t>
            </a:r>
            <a:r>
              <a:rPr lang="en-ZA" sz="3200" dirty="0" smtClean="0">
                <a:sym typeface="+mn-ea"/>
              </a:rPr>
              <a:t> continued ...</a:t>
            </a:r>
            <a:r>
              <a:rPr lang="en-ZA" dirty="0"/>
              <a:t/>
            </a:r>
            <a:br>
              <a:rPr lang="en-ZA" dirty="0"/>
            </a:br>
            <a:r>
              <a:rPr lang="en-ZA" sz="1800" dirty="0">
                <a:solidFill>
                  <a:schemeClr val="bg1">
                    <a:lumMod val="65000"/>
                  </a:schemeClr>
                </a:solidFill>
              </a:rPr>
              <a:t>Unit </a:t>
            </a:r>
            <a:r>
              <a:rPr lang="en-ZA" sz="1800" dirty="0" smtClean="0">
                <a:solidFill>
                  <a:schemeClr val="bg1">
                    <a:lumMod val="65000"/>
                  </a:schemeClr>
                </a:solidFill>
              </a:rPr>
              <a:t>10.4</a:t>
            </a:r>
            <a:endParaRPr lang="en-GB" dirty="0">
              <a:solidFill>
                <a:schemeClr val="bg1">
                  <a:lumMod val="6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58358"/>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67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Example </a:t>
            </a:r>
            <a:r>
              <a:rPr lang="en-ZA" sz="4400" dirty="0" smtClean="0"/>
              <a:t>10.7 </a:t>
            </a:r>
            <a:r>
              <a:rPr lang="en-ZA" sz="4400" dirty="0"/>
              <a:t>page </a:t>
            </a:r>
            <a:r>
              <a:rPr lang="en-ZA" sz="4400" dirty="0" smtClean="0"/>
              <a:t>202</a:t>
            </a:r>
            <a:endParaRPr lang="en-ZA" sz="4400" dirty="0"/>
          </a:p>
        </p:txBody>
      </p:sp>
      <p:sp>
        <p:nvSpPr>
          <p:cNvPr id="8" name="Rectangle 7"/>
          <p:cNvSpPr/>
          <p:nvPr/>
        </p:nvSpPr>
        <p:spPr>
          <a:xfrm>
            <a:off x="863600" y="1569946"/>
            <a:ext cx="7198724" cy="440413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9" name="Content Placeholder 2"/>
          <p:cNvSpPr txBox="1"/>
          <p:nvPr/>
        </p:nvSpPr>
        <p:spPr>
          <a:xfrm>
            <a:off x="1471449" y="1840785"/>
            <a:ext cx="6327328" cy="1748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smtClean="0"/>
              <a:t>Kaylee </a:t>
            </a:r>
            <a:r>
              <a:rPr lang="en-GB" sz="2000" dirty="0"/>
              <a:t>wants to buy a printer to print out her projects. The printer at Computer Supplies is marked as R990. </a:t>
            </a:r>
            <a:endParaRPr lang="en-GB" sz="2000" dirty="0" smtClean="0"/>
          </a:p>
          <a:p>
            <a:pPr marL="0" indent="0">
              <a:buNone/>
            </a:pPr>
            <a:r>
              <a:rPr lang="en-GB" sz="2000" dirty="0" smtClean="0"/>
              <a:t>    What </a:t>
            </a:r>
            <a:r>
              <a:rPr lang="en-GB" sz="2000" dirty="0"/>
              <a:t>is the price excluding the VAT? </a:t>
            </a:r>
          </a:p>
        </p:txBody>
      </p:sp>
      <p:grpSp>
        <p:nvGrpSpPr>
          <p:cNvPr id="10" name="Group 9"/>
          <p:cNvGrpSpPr/>
          <p:nvPr/>
        </p:nvGrpSpPr>
        <p:grpSpPr>
          <a:xfrm>
            <a:off x="352501" y="1661223"/>
            <a:ext cx="1029149" cy="955774"/>
            <a:chOff x="352501" y="2871461"/>
            <a:chExt cx="1525437" cy="1416679"/>
          </a:xfrm>
        </p:grpSpPr>
        <p:sp>
          <p:nvSpPr>
            <p:cNvPr id="11" name="Rectangle 10"/>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17" name="Text Placeholder 3"/>
          <p:cNvSpPr>
            <a:spLocks noGrp="1"/>
          </p:cNvSpPr>
          <p:nvPr>
            <p:ph type="body" sz="quarter" idx="10"/>
          </p:nvPr>
        </p:nvSpPr>
        <p:spPr>
          <a:xfrm>
            <a:off x="399289" y="1097179"/>
            <a:ext cx="7905751" cy="301871"/>
          </a:xfrm>
        </p:spPr>
        <p:txBody>
          <a:bodyPr/>
          <a:lstStyle/>
          <a:p>
            <a:r>
              <a:rPr lang="en-ZA" dirty="0" smtClean="0"/>
              <a:t>Unit 10.4</a:t>
            </a:r>
            <a:endParaRPr lang="en-ZA"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dule M10e pg 18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3020" y="1650388"/>
            <a:ext cx="6109306" cy="4320000"/>
          </a:xfrm>
          <a:prstGeom prst="rect">
            <a:avLst/>
          </a:prstGeom>
        </p:spPr>
      </p:pic>
      <p:sp>
        <p:nvSpPr>
          <p:cNvPr id="5" name="Rectangle 4"/>
          <p:cNvSpPr/>
          <p:nvPr/>
        </p:nvSpPr>
        <p:spPr>
          <a:xfrm>
            <a:off x="131064" y="1419613"/>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a:sym typeface="+mn-ea"/>
              </a:rPr>
              <a:t>Example </a:t>
            </a:r>
            <a:r>
              <a:rPr lang="en-ZA" dirty="0" smtClean="0">
                <a:sym typeface="+mn-ea"/>
              </a:rPr>
              <a:t>10.7 </a:t>
            </a:r>
            <a:r>
              <a:rPr lang="en-ZA" dirty="0">
                <a:sym typeface="+mn-ea"/>
              </a:rPr>
              <a:t>page </a:t>
            </a:r>
            <a:r>
              <a:rPr lang="en-ZA" dirty="0" smtClean="0">
                <a:sym typeface="+mn-ea"/>
              </a:rPr>
              <a:t>202</a:t>
            </a:r>
            <a:r>
              <a:rPr lang="en-ZA" sz="3200" dirty="0" smtClean="0">
                <a:sym typeface="+mn-ea"/>
              </a:rPr>
              <a:t> continued ...</a:t>
            </a:r>
            <a:r>
              <a:rPr lang="en-ZA" dirty="0"/>
              <a:t/>
            </a:r>
            <a:br>
              <a:rPr lang="en-ZA" dirty="0"/>
            </a:br>
            <a:r>
              <a:rPr lang="en-ZA" sz="1800" dirty="0">
                <a:solidFill>
                  <a:schemeClr val="bg1">
                    <a:lumMod val="65000"/>
                  </a:schemeClr>
                </a:solidFill>
              </a:rPr>
              <a:t>Unit </a:t>
            </a:r>
            <a:r>
              <a:rPr lang="en-ZA" sz="1800" dirty="0" smtClean="0">
                <a:solidFill>
                  <a:schemeClr val="bg1">
                    <a:lumMod val="65000"/>
                  </a:schemeClr>
                </a:solidFill>
              </a:rPr>
              <a:t>10.4</a:t>
            </a:r>
            <a:endParaRPr lang="en-GB" dirty="0">
              <a:solidFill>
                <a:schemeClr val="bg1">
                  <a:lumMod val="6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58358"/>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37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10.3</a:t>
            </a:r>
            <a:endParaRPr lang="en-ZA" dirty="0"/>
          </a:p>
        </p:txBody>
      </p:sp>
      <p:sp>
        <p:nvSpPr>
          <p:cNvPr id="3" name="Content Placeholder 2"/>
          <p:cNvSpPr>
            <a:spLocks noGrp="1"/>
          </p:cNvSpPr>
          <p:nvPr>
            <p:ph sz="quarter" idx="10"/>
          </p:nvPr>
        </p:nvSpPr>
        <p:spPr/>
        <p:txBody>
          <a:bodyPr/>
          <a:lstStyle/>
          <a:p>
            <a:r>
              <a:rPr lang="en-ZA" sz="4400" dirty="0" smtClean="0"/>
              <a:t>Exercise 10.4</a:t>
            </a:r>
          </a:p>
        </p:txBody>
      </p:sp>
      <p:sp>
        <p:nvSpPr>
          <p:cNvPr id="4" name="Text Placeholder 3"/>
          <p:cNvSpPr>
            <a:spLocks noGrp="1"/>
          </p:cNvSpPr>
          <p:nvPr>
            <p:ph type="body" idx="11"/>
          </p:nvPr>
        </p:nvSpPr>
        <p:spPr/>
        <p:txBody>
          <a:bodyPr>
            <a:normAutofit/>
          </a:bodyPr>
          <a:lstStyle/>
          <a:p>
            <a:r>
              <a:rPr lang="en-ZA" altLang="en-US" sz="2000" dirty="0"/>
              <a:t>Complete </a:t>
            </a:r>
            <a:r>
              <a:rPr lang="en-ZA" altLang="en-US" sz="2000" b="1" dirty="0"/>
              <a:t>Exercise </a:t>
            </a:r>
            <a:r>
              <a:rPr lang="en-ZA" altLang="en-US" sz="2000" b="1" dirty="0" smtClean="0"/>
              <a:t>10.4 </a:t>
            </a:r>
            <a:r>
              <a:rPr lang="en-ZA" altLang="en-US" sz="2000" dirty="0"/>
              <a:t>on </a:t>
            </a:r>
            <a:r>
              <a:rPr lang="en-ZA" altLang="en-US" sz="2000" b="1" dirty="0"/>
              <a:t>page 20</a:t>
            </a:r>
            <a:r>
              <a:rPr lang="en-ZA" altLang="en-US" sz="2000" b="1" dirty="0" smtClean="0"/>
              <a:t>2 </a:t>
            </a:r>
            <a:r>
              <a:rPr lang="en-ZA" altLang="en-US" sz="2000" dirty="0" smtClean="0"/>
              <a:t>of </a:t>
            </a:r>
            <a:r>
              <a:rPr lang="en-ZA" altLang="en-US" sz="2000" dirty="0"/>
              <a:t>your Student’s Book</a:t>
            </a:r>
          </a:p>
          <a:p>
            <a:endParaRPr lang="en-GB"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Module 10</a:t>
            </a:r>
            <a:endParaRPr lang="en-GB" dirty="0"/>
          </a:p>
        </p:txBody>
      </p:sp>
      <p:sp>
        <p:nvSpPr>
          <p:cNvPr id="3" name="Content Placeholder 2"/>
          <p:cNvSpPr>
            <a:spLocks noGrp="1"/>
          </p:cNvSpPr>
          <p:nvPr>
            <p:ph sz="quarter" idx="10"/>
          </p:nvPr>
        </p:nvSpPr>
        <p:spPr>
          <a:xfrm>
            <a:off x="392595" y="3189224"/>
            <a:ext cx="8051800" cy="870712"/>
          </a:xfrm>
        </p:spPr>
        <p:txBody>
          <a:bodyPr/>
          <a:lstStyle/>
          <a:p>
            <a:r>
              <a:rPr lang="en-US" altLang="en-US" dirty="0"/>
              <a:t>Module assessment</a:t>
            </a:r>
            <a:endParaRPr lang="en-GB" dirty="0"/>
          </a:p>
        </p:txBody>
      </p:sp>
      <p:sp>
        <p:nvSpPr>
          <p:cNvPr id="7" name="Text Placeholder 6"/>
          <p:cNvSpPr>
            <a:spLocks noGrp="1"/>
          </p:cNvSpPr>
          <p:nvPr>
            <p:ph type="body" idx="11"/>
          </p:nvPr>
        </p:nvSpPr>
        <p:spPr>
          <a:xfrm>
            <a:off x="392595" y="4475632"/>
            <a:ext cx="7910513" cy="1294232"/>
          </a:xfrm>
        </p:spPr>
        <p:txBody>
          <a:bodyPr>
            <a:noAutofit/>
          </a:bodyPr>
          <a:lstStyle/>
          <a:p>
            <a:r>
              <a:rPr lang="en-US" altLang="en-US" sz="2000" dirty="0"/>
              <a:t>Complete </a:t>
            </a:r>
            <a:r>
              <a:rPr lang="en-US" altLang="en-US" sz="2000" b="1" dirty="0"/>
              <a:t>Module assessment </a:t>
            </a:r>
            <a:r>
              <a:rPr lang="en-US" altLang="en-US" sz="2000" dirty="0" smtClean="0"/>
              <a:t>on </a:t>
            </a:r>
            <a:r>
              <a:rPr lang="en-US" altLang="en-US" sz="2000" b="1" dirty="0" smtClean="0"/>
              <a:t>page </a:t>
            </a:r>
            <a:r>
              <a:rPr lang="en-ZA" altLang="en-US" sz="2000" b="1" dirty="0" smtClean="0"/>
              <a:t>204 </a:t>
            </a:r>
            <a:r>
              <a:rPr lang="en-US" altLang="en-US" sz="2000" dirty="0" smtClean="0"/>
              <a:t>of </a:t>
            </a:r>
            <a:r>
              <a:rPr lang="en-US" altLang="en-US" sz="2000" dirty="0"/>
              <a:t>your </a:t>
            </a:r>
            <a:r>
              <a:rPr lang="en-US" altLang="en-US" sz="2000" dirty="0" smtClean="0"/>
              <a:t>Student’s </a:t>
            </a:r>
            <a:r>
              <a:rPr lang="en-US" altLang="en-US" sz="2000" dirty="0"/>
              <a:t>Book</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464" y="439031"/>
            <a:ext cx="1722045" cy="24840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964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Documents for goods and services</a:t>
            </a:r>
            <a:endParaRPr lang="en-GB" sz="4400"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ZA" dirty="0"/>
              <a:t>Goods and services are delivered to people daily. In these transactions money is exchanged and as proof of this exchange, documents are issued as proof of the transaction.</a:t>
            </a:r>
          </a:p>
          <a:p>
            <a:pPr marL="342900" indent="-342900">
              <a:buFont typeface="Arial" panose="020B0604020202020204" pitchFamily="34" charset="0"/>
              <a:buChar char="•"/>
            </a:pPr>
            <a:r>
              <a:rPr lang="en-ZA" dirty="0"/>
              <a:t>These documents include the following</a:t>
            </a:r>
            <a:r>
              <a:rPr lang="en-ZA" dirty="0" smtClean="0"/>
              <a:t>:</a:t>
            </a:r>
            <a:endParaRPr lang="en-ZA" dirty="0"/>
          </a:p>
          <a:p>
            <a:endParaRPr lang="en-ZA" dirty="0"/>
          </a:p>
          <a:p>
            <a:endParaRPr lang="en-GB" dirty="0"/>
          </a:p>
        </p:txBody>
      </p:sp>
      <p:sp>
        <p:nvSpPr>
          <p:cNvPr id="4" name="Text Placeholder 3"/>
          <p:cNvSpPr>
            <a:spLocks noGrp="1"/>
          </p:cNvSpPr>
          <p:nvPr>
            <p:ph type="body" sz="quarter" idx="10"/>
          </p:nvPr>
        </p:nvSpPr>
        <p:spPr/>
        <p:txBody>
          <a:bodyPr/>
          <a:lstStyle/>
          <a:p>
            <a:r>
              <a:rPr lang="en-ZA" dirty="0"/>
              <a:t>Unit </a:t>
            </a:r>
            <a:r>
              <a:rPr lang="en-ZA" dirty="0" smtClean="0"/>
              <a:t>10.1</a:t>
            </a:r>
            <a:endParaRPr lang="en-ZA" dirty="0"/>
          </a:p>
        </p:txBody>
      </p:sp>
      <p:grpSp>
        <p:nvGrpSpPr>
          <p:cNvPr id="28" name="Group 27"/>
          <p:cNvGrpSpPr/>
          <p:nvPr/>
        </p:nvGrpSpPr>
        <p:grpSpPr>
          <a:xfrm>
            <a:off x="458407" y="3504545"/>
            <a:ext cx="2275525" cy="1968923"/>
            <a:chOff x="458407" y="3504545"/>
            <a:chExt cx="2275525" cy="1968923"/>
          </a:xfrm>
        </p:grpSpPr>
        <p:sp>
          <p:nvSpPr>
            <p:cNvPr id="5" name="Rectangle 4"/>
            <p:cNvSpPr/>
            <p:nvPr/>
          </p:nvSpPr>
          <p:spPr>
            <a:xfrm>
              <a:off x="458407" y="5105168"/>
              <a:ext cx="2275525" cy="368300"/>
            </a:xfrm>
            <a:prstGeom prst="rect">
              <a:avLst/>
            </a:prstGeom>
          </p:spPr>
          <p:txBody>
            <a:bodyPr wrap="square">
              <a:spAutoFit/>
            </a:bodyPr>
            <a:lstStyle/>
            <a:p>
              <a:pPr algn="ctr"/>
              <a:r>
                <a:rPr lang="en-ZA" b="1" dirty="0" smtClean="0"/>
                <a:t>receipts</a:t>
              </a:r>
              <a:endParaRPr lang="en-ZA" dirty="0"/>
            </a:p>
          </p:txBody>
        </p:sp>
        <p:grpSp>
          <p:nvGrpSpPr>
            <p:cNvPr id="6" name="Group 5"/>
            <p:cNvGrpSpPr/>
            <p:nvPr/>
          </p:nvGrpSpPr>
          <p:grpSpPr>
            <a:xfrm>
              <a:off x="839637" y="3504545"/>
              <a:ext cx="1540802" cy="1540802"/>
              <a:chOff x="800241" y="3557496"/>
              <a:chExt cx="1959256" cy="1959256"/>
            </a:xfrm>
          </p:grpSpPr>
          <p:sp>
            <p:nvSpPr>
              <p:cNvPr id="7" name="Oval 6"/>
              <p:cNvSpPr/>
              <p:nvPr/>
            </p:nvSpPr>
            <p:spPr>
              <a:xfrm>
                <a:off x="800241" y="3557496"/>
                <a:ext cx="1959256" cy="1959256"/>
              </a:xfrm>
              <a:prstGeom prst="ellipse">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1724" y="3879413"/>
                <a:ext cx="970106" cy="1267134"/>
              </a:xfrm>
              <a:prstGeom prst="rect">
                <a:avLst/>
              </a:prstGeom>
            </p:spPr>
          </p:pic>
        </p:grpSp>
      </p:grpSp>
      <p:grpSp>
        <p:nvGrpSpPr>
          <p:cNvPr id="29" name="Group 28"/>
          <p:cNvGrpSpPr/>
          <p:nvPr/>
        </p:nvGrpSpPr>
        <p:grpSpPr>
          <a:xfrm>
            <a:off x="2314832" y="3514070"/>
            <a:ext cx="2275525" cy="1968923"/>
            <a:chOff x="2314832" y="3514070"/>
            <a:chExt cx="2275525" cy="1968923"/>
          </a:xfrm>
        </p:grpSpPr>
        <p:sp>
          <p:nvSpPr>
            <p:cNvPr id="13" name="Rectangle 12"/>
            <p:cNvSpPr/>
            <p:nvPr/>
          </p:nvSpPr>
          <p:spPr>
            <a:xfrm>
              <a:off x="2314832" y="5114693"/>
              <a:ext cx="2275525" cy="368300"/>
            </a:xfrm>
            <a:prstGeom prst="rect">
              <a:avLst/>
            </a:prstGeom>
          </p:spPr>
          <p:txBody>
            <a:bodyPr wrap="square">
              <a:spAutoFit/>
            </a:bodyPr>
            <a:lstStyle/>
            <a:p>
              <a:pPr algn="ctr"/>
              <a:r>
                <a:rPr lang="en-ZA" b="1" dirty="0"/>
                <a:t>till </a:t>
              </a:r>
              <a:r>
                <a:rPr lang="en-ZA" b="1" dirty="0" smtClean="0"/>
                <a:t>slips</a:t>
              </a:r>
              <a:endParaRPr lang="en-ZA" dirty="0"/>
            </a:p>
          </p:txBody>
        </p:sp>
        <p:grpSp>
          <p:nvGrpSpPr>
            <p:cNvPr id="14" name="Group 13"/>
            <p:cNvGrpSpPr/>
            <p:nvPr/>
          </p:nvGrpSpPr>
          <p:grpSpPr>
            <a:xfrm>
              <a:off x="2682192" y="3514070"/>
              <a:ext cx="1540803" cy="1540802"/>
              <a:chOff x="800241" y="3557496"/>
              <a:chExt cx="1959256" cy="1959256"/>
            </a:xfrm>
          </p:grpSpPr>
          <p:sp>
            <p:nvSpPr>
              <p:cNvPr id="15" name="Oval 14"/>
              <p:cNvSpPr/>
              <p:nvPr/>
            </p:nvSpPr>
            <p:spPr>
              <a:xfrm>
                <a:off x="800241" y="3557496"/>
                <a:ext cx="1959256" cy="1959256"/>
              </a:xfrm>
              <a:prstGeom prst="ellipse">
                <a:avLst/>
              </a:prstGeom>
              <a:solidFill>
                <a:srgbClr val="9CC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3043" y="3842680"/>
                <a:ext cx="960957" cy="1388885"/>
              </a:xfrm>
              <a:prstGeom prst="rect">
                <a:avLst/>
              </a:prstGeom>
            </p:spPr>
          </p:pic>
        </p:grpSp>
      </p:grpSp>
      <p:grpSp>
        <p:nvGrpSpPr>
          <p:cNvPr id="30" name="Group 29"/>
          <p:cNvGrpSpPr/>
          <p:nvPr/>
        </p:nvGrpSpPr>
        <p:grpSpPr>
          <a:xfrm>
            <a:off x="4154397" y="3507161"/>
            <a:ext cx="2275525" cy="1968923"/>
            <a:chOff x="4154397" y="3507161"/>
            <a:chExt cx="2275525" cy="1968923"/>
          </a:xfrm>
        </p:grpSpPr>
        <p:sp>
          <p:nvSpPr>
            <p:cNvPr id="20" name="Rectangle 19"/>
            <p:cNvSpPr/>
            <p:nvPr/>
          </p:nvSpPr>
          <p:spPr>
            <a:xfrm>
              <a:off x="4154397" y="5107784"/>
              <a:ext cx="2275525" cy="368300"/>
            </a:xfrm>
            <a:prstGeom prst="rect">
              <a:avLst/>
            </a:prstGeom>
          </p:spPr>
          <p:txBody>
            <a:bodyPr wrap="square">
              <a:spAutoFit/>
            </a:bodyPr>
            <a:lstStyle/>
            <a:p>
              <a:pPr algn="ctr"/>
              <a:r>
                <a:rPr lang="en-ZA" b="1" dirty="0" smtClean="0"/>
                <a:t>invoices</a:t>
              </a:r>
              <a:endParaRPr lang="en-ZA" dirty="0"/>
            </a:p>
          </p:txBody>
        </p:sp>
        <p:grpSp>
          <p:nvGrpSpPr>
            <p:cNvPr id="21" name="Group 20"/>
            <p:cNvGrpSpPr/>
            <p:nvPr/>
          </p:nvGrpSpPr>
          <p:grpSpPr>
            <a:xfrm>
              <a:off x="4535627" y="3507161"/>
              <a:ext cx="1540802" cy="1540802"/>
              <a:chOff x="800241" y="3557496"/>
              <a:chExt cx="1959256" cy="1959256"/>
            </a:xfrm>
          </p:grpSpPr>
          <p:sp>
            <p:nvSpPr>
              <p:cNvPr id="22" name="Oval 21"/>
              <p:cNvSpPr/>
              <p:nvPr/>
            </p:nvSpPr>
            <p:spPr>
              <a:xfrm>
                <a:off x="800241" y="3557496"/>
                <a:ext cx="1959256" cy="1959256"/>
              </a:xfrm>
              <a:prstGeom prst="ellipse">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3277" y="3945162"/>
                <a:ext cx="1099908" cy="1236297"/>
              </a:xfrm>
              <a:prstGeom prst="rect">
                <a:avLst/>
              </a:prstGeom>
            </p:spPr>
          </p:pic>
        </p:grpSp>
      </p:grpSp>
      <p:grpSp>
        <p:nvGrpSpPr>
          <p:cNvPr id="31" name="Group 30"/>
          <p:cNvGrpSpPr/>
          <p:nvPr/>
        </p:nvGrpSpPr>
        <p:grpSpPr>
          <a:xfrm>
            <a:off x="6030772" y="3511399"/>
            <a:ext cx="2275525" cy="1978448"/>
            <a:chOff x="6030772" y="3511399"/>
            <a:chExt cx="2275525" cy="1978448"/>
          </a:xfrm>
        </p:grpSpPr>
        <p:sp>
          <p:nvSpPr>
            <p:cNvPr id="24" name="Rectangle 23"/>
            <p:cNvSpPr/>
            <p:nvPr/>
          </p:nvSpPr>
          <p:spPr>
            <a:xfrm>
              <a:off x="6030772" y="5121547"/>
              <a:ext cx="2275525" cy="368300"/>
            </a:xfrm>
            <a:prstGeom prst="rect">
              <a:avLst/>
            </a:prstGeom>
          </p:spPr>
          <p:txBody>
            <a:bodyPr wrap="square">
              <a:spAutoFit/>
            </a:bodyPr>
            <a:lstStyle/>
            <a:p>
              <a:pPr algn="ctr"/>
              <a:r>
                <a:rPr lang="en-ZA" b="1" dirty="0" smtClean="0"/>
                <a:t>credit notes</a:t>
              </a:r>
              <a:endParaRPr lang="en-ZA" dirty="0"/>
            </a:p>
          </p:txBody>
        </p:sp>
        <p:grpSp>
          <p:nvGrpSpPr>
            <p:cNvPr id="25" name="Group 24"/>
            <p:cNvGrpSpPr/>
            <p:nvPr/>
          </p:nvGrpSpPr>
          <p:grpSpPr>
            <a:xfrm>
              <a:off x="6398132" y="3511399"/>
              <a:ext cx="1540803" cy="1540802"/>
              <a:chOff x="800241" y="3557496"/>
              <a:chExt cx="1959256" cy="1959256"/>
            </a:xfrm>
          </p:grpSpPr>
          <p:sp>
            <p:nvSpPr>
              <p:cNvPr id="26" name="Oval 25"/>
              <p:cNvSpPr/>
              <p:nvPr/>
            </p:nvSpPr>
            <p:spPr>
              <a:xfrm>
                <a:off x="800241" y="3557496"/>
                <a:ext cx="1959256" cy="1959256"/>
              </a:xfrm>
              <a:prstGeom prst="ellipse">
                <a:avLst/>
              </a:prstGeom>
              <a:solidFill>
                <a:srgbClr val="9CC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695" y="4025719"/>
                <a:ext cx="1537073" cy="1034796"/>
              </a:xfrm>
              <a:prstGeom prst="rect">
                <a:avLst/>
              </a:prstGeom>
            </p:spPr>
          </p:pic>
        </p:grpSp>
      </p:gr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2236" y="2435847"/>
            <a:ext cx="2668913" cy="31535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500" fill="hold"/>
                                        <p:tgtEl>
                                          <p:spTgt spid="29"/>
                                        </p:tgtEl>
                                        <p:attrNameLst>
                                          <p:attrName>ppt_w</p:attrName>
                                        </p:attrNameLst>
                                      </p:cBhvr>
                                      <p:tavLst>
                                        <p:tav tm="0">
                                          <p:val>
                                            <p:fltVal val="0"/>
                                          </p:val>
                                        </p:tav>
                                        <p:tav tm="100000">
                                          <p:val>
                                            <p:strVal val="#ppt_w"/>
                                          </p:val>
                                        </p:tav>
                                      </p:tavLst>
                                    </p:anim>
                                    <p:anim calcmode="lin" valueType="num">
                                      <p:cBhvr>
                                        <p:cTn id="31" dur="500" fill="hold"/>
                                        <p:tgtEl>
                                          <p:spTgt spid="29"/>
                                        </p:tgtEl>
                                        <p:attrNameLst>
                                          <p:attrName>ppt_h</p:attrName>
                                        </p:attrNameLst>
                                      </p:cBhvr>
                                      <p:tavLst>
                                        <p:tav tm="0">
                                          <p:val>
                                            <p:fltVal val="0"/>
                                          </p:val>
                                        </p:tav>
                                        <p:tav tm="100000">
                                          <p:val>
                                            <p:strVal val="#ppt_h"/>
                                          </p:val>
                                        </p:tav>
                                      </p:tavLst>
                                    </p:anim>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p:cTn id="44" dur="500" fill="hold"/>
                                        <p:tgtEl>
                                          <p:spTgt spid="31"/>
                                        </p:tgtEl>
                                        <p:attrNameLst>
                                          <p:attrName>ppt_w</p:attrName>
                                        </p:attrNameLst>
                                      </p:cBhvr>
                                      <p:tavLst>
                                        <p:tav tm="0">
                                          <p:val>
                                            <p:fltVal val="0"/>
                                          </p:val>
                                        </p:tav>
                                        <p:tav tm="100000">
                                          <p:val>
                                            <p:strVal val="#ppt_w"/>
                                          </p:val>
                                        </p:tav>
                                      </p:tavLst>
                                    </p:anim>
                                    <p:anim calcmode="lin" valueType="num">
                                      <p:cBhvr>
                                        <p:cTn id="45" dur="500" fill="hold"/>
                                        <p:tgtEl>
                                          <p:spTgt spid="31"/>
                                        </p:tgtEl>
                                        <p:attrNameLst>
                                          <p:attrName>ppt_h</p:attrName>
                                        </p:attrNameLst>
                                      </p:cBhvr>
                                      <p:tavLst>
                                        <p:tav tm="0">
                                          <p:val>
                                            <p:fltVal val="0"/>
                                          </p:val>
                                        </p:tav>
                                        <p:tav tm="100000">
                                          <p:val>
                                            <p:strVal val="#ppt_h"/>
                                          </p:val>
                                        </p:tav>
                                      </p:tavLst>
                                    </p:anim>
                                    <p:animEffect transition="in" filter="fade">
                                      <p:cBhvr>
                                        <p:cTn id="4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600211" y="1769298"/>
            <a:ext cx="1958400" cy="1958400"/>
            <a:chOff x="800241" y="3557496"/>
            <a:chExt cx="1959256" cy="1959256"/>
          </a:xfrm>
        </p:grpSpPr>
        <p:sp>
          <p:nvSpPr>
            <p:cNvPr id="22" name="Oval 21"/>
            <p:cNvSpPr/>
            <p:nvPr/>
          </p:nvSpPr>
          <p:spPr>
            <a:xfrm>
              <a:off x="800241" y="3557496"/>
              <a:ext cx="1959256" cy="1959256"/>
            </a:xfrm>
            <a:prstGeom prst="ellipse">
              <a:avLst/>
            </a:prstGeom>
            <a:solidFill>
              <a:srgbClr val="9CC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3043" y="3842680"/>
              <a:ext cx="960957" cy="1388885"/>
            </a:xfrm>
            <a:prstGeom prst="rect">
              <a:avLst/>
            </a:prstGeom>
          </p:spPr>
        </p:pic>
      </p:grpSp>
      <p:grpSp>
        <p:nvGrpSpPr>
          <p:cNvPr id="35" name="Group 34"/>
          <p:cNvGrpSpPr/>
          <p:nvPr/>
        </p:nvGrpSpPr>
        <p:grpSpPr>
          <a:xfrm>
            <a:off x="3278686" y="1750170"/>
            <a:ext cx="1958400" cy="1958400"/>
            <a:chOff x="800241" y="3557496"/>
            <a:chExt cx="1959256" cy="1959256"/>
          </a:xfrm>
        </p:grpSpPr>
        <p:sp>
          <p:nvSpPr>
            <p:cNvPr id="36" name="Oval 35"/>
            <p:cNvSpPr/>
            <p:nvPr/>
          </p:nvSpPr>
          <p:spPr>
            <a:xfrm>
              <a:off x="800241" y="3557496"/>
              <a:ext cx="1959256" cy="1959256"/>
            </a:xfrm>
            <a:prstGeom prst="ellipse">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3277" y="3945162"/>
              <a:ext cx="1099908" cy="1236297"/>
            </a:xfrm>
            <a:prstGeom prst="rect">
              <a:avLst/>
            </a:prstGeom>
          </p:spPr>
        </p:pic>
      </p:grpSp>
      <p:grpSp>
        <p:nvGrpSpPr>
          <p:cNvPr id="40" name="Group 39"/>
          <p:cNvGrpSpPr/>
          <p:nvPr/>
        </p:nvGrpSpPr>
        <p:grpSpPr>
          <a:xfrm>
            <a:off x="5876088" y="1732585"/>
            <a:ext cx="1958400" cy="1958400"/>
            <a:chOff x="800241" y="3557496"/>
            <a:chExt cx="1959256" cy="1959256"/>
          </a:xfrm>
        </p:grpSpPr>
        <p:sp>
          <p:nvSpPr>
            <p:cNvPr id="41" name="Oval 40"/>
            <p:cNvSpPr/>
            <p:nvPr/>
          </p:nvSpPr>
          <p:spPr>
            <a:xfrm>
              <a:off x="800241" y="3557496"/>
              <a:ext cx="1959256" cy="1959256"/>
            </a:xfrm>
            <a:prstGeom prst="ellipse">
              <a:avLst/>
            </a:prstGeom>
            <a:solidFill>
              <a:srgbClr val="9CC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695" y="4025719"/>
              <a:ext cx="1537073" cy="1034796"/>
            </a:xfrm>
            <a:prstGeom prst="rect">
              <a:avLst/>
            </a:prstGeom>
          </p:spPr>
        </p:pic>
      </p:grpSp>
      <p:sp>
        <p:nvSpPr>
          <p:cNvPr id="2" name="Title 1"/>
          <p:cNvSpPr>
            <a:spLocks noGrp="1"/>
          </p:cNvSpPr>
          <p:nvPr>
            <p:ph type="title"/>
          </p:nvPr>
        </p:nvSpPr>
        <p:spPr/>
        <p:txBody>
          <a:bodyPr/>
          <a:lstStyle/>
          <a:p>
            <a:r>
              <a:rPr lang="en-ZA" sz="4400" dirty="0"/>
              <a:t>Types of invoices</a:t>
            </a:r>
          </a:p>
        </p:txBody>
      </p:sp>
      <p:sp>
        <p:nvSpPr>
          <p:cNvPr id="4" name="Text Placeholder 3"/>
          <p:cNvSpPr>
            <a:spLocks noGrp="1"/>
          </p:cNvSpPr>
          <p:nvPr>
            <p:ph type="body" sz="quarter" idx="10"/>
          </p:nvPr>
        </p:nvSpPr>
        <p:spPr>
          <a:xfrm>
            <a:off x="381001" y="1147452"/>
            <a:ext cx="7905751" cy="301871"/>
          </a:xfrm>
        </p:spPr>
        <p:txBody>
          <a:bodyPr/>
          <a:lstStyle/>
          <a:p>
            <a:r>
              <a:rPr lang="en-ZA" dirty="0"/>
              <a:t>Unit 10.1</a:t>
            </a:r>
          </a:p>
        </p:txBody>
      </p:sp>
      <p:sp>
        <p:nvSpPr>
          <p:cNvPr id="19" name="Rectangle 18"/>
          <p:cNvSpPr/>
          <p:nvPr/>
        </p:nvSpPr>
        <p:spPr>
          <a:xfrm>
            <a:off x="365590" y="3974247"/>
            <a:ext cx="2393734" cy="1476375"/>
          </a:xfrm>
          <a:prstGeom prst="rect">
            <a:avLst/>
          </a:prstGeom>
        </p:spPr>
        <p:txBody>
          <a:bodyPr wrap="square">
            <a:spAutoFit/>
          </a:bodyPr>
          <a:lstStyle/>
          <a:p>
            <a:pPr algn="ctr"/>
            <a:r>
              <a:rPr lang="en-ZA" b="1" dirty="0"/>
              <a:t>cash invoice </a:t>
            </a:r>
            <a:endParaRPr lang="en-ZA" dirty="0"/>
          </a:p>
          <a:p>
            <a:pPr algn="ctr"/>
            <a:r>
              <a:rPr lang="en-ZA" dirty="0" smtClean="0"/>
              <a:t>A simple </a:t>
            </a:r>
            <a:r>
              <a:rPr lang="en-ZA" dirty="0"/>
              <a:t>record where the buyer </a:t>
            </a:r>
            <a:r>
              <a:rPr lang="en-ZA" dirty="0" smtClean="0"/>
              <a:t>pays immediately for the </a:t>
            </a:r>
            <a:r>
              <a:rPr lang="en-ZA" dirty="0"/>
              <a:t>goods or services.</a:t>
            </a:r>
          </a:p>
        </p:txBody>
      </p:sp>
      <p:sp>
        <p:nvSpPr>
          <p:cNvPr id="20" name="Rectangle 19"/>
          <p:cNvSpPr/>
          <p:nvPr/>
        </p:nvSpPr>
        <p:spPr>
          <a:xfrm>
            <a:off x="3014442" y="3956234"/>
            <a:ext cx="2518291" cy="1753235"/>
          </a:xfrm>
          <a:prstGeom prst="rect">
            <a:avLst/>
          </a:prstGeom>
        </p:spPr>
        <p:txBody>
          <a:bodyPr wrap="square">
            <a:spAutoFit/>
          </a:bodyPr>
          <a:lstStyle/>
          <a:p>
            <a:pPr algn="ctr"/>
            <a:r>
              <a:rPr lang="en-ZA" b="1" dirty="0"/>
              <a:t>till slip </a:t>
            </a:r>
            <a:endParaRPr lang="en-ZA" b="1" dirty="0" smtClean="0"/>
          </a:p>
          <a:p>
            <a:pPr algn="ctr"/>
            <a:r>
              <a:rPr lang="en-ZA" dirty="0" smtClean="0"/>
              <a:t>A </a:t>
            </a:r>
            <a:r>
              <a:rPr lang="en-ZA" dirty="0"/>
              <a:t>record of a purchase without the buyer's details,</a:t>
            </a:r>
            <a:r>
              <a:rPr lang="en-ZA" dirty="0" smtClean="0"/>
              <a:t> </a:t>
            </a:r>
            <a:r>
              <a:rPr lang="en-ZA" dirty="0"/>
              <a:t>as payment usually happens immediately.</a:t>
            </a:r>
          </a:p>
        </p:txBody>
      </p:sp>
      <p:sp>
        <p:nvSpPr>
          <p:cNvPr id="21" name="Rectangle 20"/>
          <p:cNvSpPr/>
          <p:nvPr/>
        </p:nvSpPr>
        <p:spPr>
          <a:xfrm>
            <a:off x="5841866" y="4009417"/>
            <a:ext cx="2171700" cy="1753235"/>
          </a:xfrm>
          <a:prstGeom prst="rect">
            <a:avLst/>
          </a:prstGeom>
        </p:spPr>
        <p:txBody>
          <a:bodyPr wrap="square">
            <a:spAutoFit/>
          </a:bodyPr>
          <a:lstStyle/>
          <a:p>
            <a:pPr algn="ctr"/>
            <a:r>
              <a:rPr lang="en-ZA" b="1" dirty="0" smtClean="0"/>
              <a:t>credit </a:t>
            </a:r>
            <a:r>
              <a:rPr lang="en-ZA" b="1" dirty="0"/>
              <a:t>invoice </a:t>
            </a:r>
            <a:endParaRPr lang="en-ZA" dirty="0" smtClean="0"/>
          </a:p>
          <a:p>
            <a:pPr algn="ctr"/>
            <a:r>
              <a:rPr lang="en-ZA" dirty="0"/>
              <a:t>Issued to a buyer when goods are returned, or </a:t>
            </a:r>
            <a:r>
              <a:rPr lang="en-ZA" dirty="0" smtClean="0"/>
              <a:t>when </a:t>
            </a:r>
            <a:r>
              <a:rPr lang="en-ZA" dirty="0"/>
              <a:t>a transaction is reversed</a:t>
            </a:r>
          </a:p>
        </p:txBody>
      </p:sp>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3846" y="574027"/>
            <a:ext cx="2668913" cy="31535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3"/>
                                        </p:tgtEl>
                                      </p:cBhvr>
                                    </p:animEffect>
                                    <p:set>
                                      <p:cBhvr>
                                        <p:cTn id="7" dur="1" fill="hold">
                                          <p:stCondLst>
                                            <p:cond delay="499"/>
                                          </p:stCondLst>
                                        </p:cTn>
                                        <p:tgtEl>
                                          <p:spTgt spid="43"/>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p:cTn id="39" dur="500" fill="hold"/>
                                        <p:tgtEl>
                                          <p:spTgt spid="40"/>
                                        </p:tgtEl>
                                        <p:attrNameLst>
                                          <p:attrName>ppt_w</p:attrName>
                                        </p:attrNameLst>
                                      </p:cBhvr>
                                      <p:tavLst>
                                        <p:tav tm="0">
                                          <p:val>
                                            <p:fltVal val="0"/>
                                          </p:val>
                                        </p:tav>
                                        <p:tav tm="100000">
                                          <p:val>
                                            <p:strVal val="#ppt_w"/>
                                          </p:val>
                                        </p:tav>
                                      </p:tavLst>
                                    </p:anim>
                                    <p:anim calcmode="lin" valueType="num">
                                      <p:cBhvr>
                                        <p:cTn id="40" dur="500" fill="hold"/>
                                        <p:tgtEl>
                                          <p:spTgt spid="40"/>
                                        </p:tgtEl>
                                        <p:attrNameLst>
                                          <p:attrName>ppt_h</p:attrName>
                                        </p:attrNameLst>
                                      </p:cBhvr>
                                      <p:tavLst>
                                        <p:tav tm="0">
                                          <p:val>
                                            <p:fltVal val="0"/>
                                          </p:val>
                                        </p:tav>
                                        <p:tav tm="100000">
                                          <p:val>
                                            <p:strVal val="#ppt_h"/>
                                          </p:val>
                                        </p:tav>
                                      </p:tavLst>
                                    </p:anim>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500" fill="hold"/>
                                        <p:tgtEl>
                                          <p:spTgt spid="21"/>
                                        </p:tgtEl>
                                        <p:attrNameLst>
                                          <p:attrName>ppt_w</p:attrName>
                                        </p:attrNameLst>
                                      </p:cBhvr>
                                      <p:tavLst>
                                        <p:tav tm="0">
                                          <p:val>
                                            <p:fltVal val="0"/>
                                          </p:val>
                                        </p:tav>
                                        <p:tav tm="100000">
                                          <p:val>
                                            <p:strVal val="#ppt_w"/>
                                          </p:val>
                                        </p:tav>
                                      </p:tavLst>
                                    </p:anim>
                                    <p:anim calcmode="lin" valueType="num">
                                      <p:cBhvr>
                                        <p:cTn id="47" dur="500" fill="hold"/>
                                        <p:tgtEl>
                                          <p:spTgt spid="21"/>
                                        </p:tgtEl>
                                        <p:attrNameLst>
                                          <p:attrName>ppt_h</p:attrName>
                                        </p:attrNameLst>
                                      </p:cBhvr>
                                      <p:tavLst>
                                        <p:tav tm="0">
                                          <p:val>
                                            <p:fltVal val="0"/>
                                          </p:val>
                                        </p:tav>
                                        <p:tav tm="100000">
                                          <p:val>
                                            <p:strVal val="#ppt_h"/>
                                          </p:val>
                                        </p:tav>
                                      </p:tavLst>
                                    </p:anim>
                                    <p:animEffect transition="in" filter="fade">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Example </a:t>
            </a:r>
            <a:r>
              <a:rPr lang="en-ZA" sz="4400" dirty="0" smtClean="0"/>
              <a:t>10.1 </a:t>
            </a:r>
            <a:r>
              <a:rPr lang="en-ZA" sz="4400" dirty="0"/>
              <a:t>page </a:t>
            </a:r>
            <a:r>
              <a:rPr lang="en-ZA" sz="4400" dirty="0" smtClean="0"/>
              <a:t>190</a:t>
            </a:r>
            <a:endParaRPr lang="en-ZA" sz="4400" dirty="0"/>
          </a:p>
        </p:txBody>
      </p:sp>
      <p:sp>
        <p:nvSpPr>
          <p:cNvPr id="17" name="Text Placeholder 3"/>
          <p:cNvSpPr>
            <a:spLocks noGrp="1"/>
          </p:cNvSpPr>
          <p:nvPr>
            <p:ph type="body" sz="quarter" idx="10"/>
          </p:nvPr>
        </p:nvSpPr>
        <p:spPr>
          <a:xfrm>
            <a:off x="399289" y="1097179"/>
            <a:ext cx="7905751" cy="301871"/>
          </a:xfrm>
        </p:spPr>
        <p:txBody>
          <a:bodyPr/>
          <a:lstStyle/>
          <a:p>
            <a:r>
              <a:rPr lang="en-ZA" dirty="0"/>
              <a:t>Unit 10.1</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1811" y="1462723"/>
            <a:ext cx="5499654" cy="470256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Example </a:t>
            </a:r>
            <a:r>
              <a:rPr lang="en-ZA" sz="4400" dirty="0" smtClean="0"/>
              <a:t>10.1 </a:t>
            </a:r>
            <a:r>
              <a:rPr lang="en-ZA" sz="4400" dirty="0"/>
              <a:t>page 190 </a:t>
            </a:r>
            <a:r>
              <a:rPr lang="en-ZA" sz="3200" dirty="0"/>
              <a:t>continued ...</a:t>
            </a:r>
          </a:p>
        </p:txBody>
      </p:sp>
      <p:grpSp>
        <p:nvGrpSpPr>
          <p:cNvPr id="7" name="Group 6"/>
          <p:cNvGrpSpPr/>
          <p:nvPr/>
        </p:nvGrpSpPr>
        <p:grpSpPr>
          <a:xfrm>
            <a:off x="863600" y="1569946"/>
            <a:ext cx="7198724" cy="4404133"/>
            <a:chOff x="863600" y="2622793"/>
            <a:chExt cx="7198724" cy="4404133"/>
          </a:xfrm>
        </p:grpSpPr>
        <p:sp>
          <p:nvSpPr>
            <p:cNvPr id="8" name="Rectangle 7"/>
            <p:cNvSpPr/>
            <p:nvPr/>
          </p:nvSpPr>
          <p:spPr>
            <a:xfrm>
              <a:off x="863600" y="2622793"/>
              <a:ext cx="7198724" cy="440413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9" name="Content Placeholder 2"/>
            <p:cNvSpPr txBox="1"/>
            <p:nvPr/>
          </p:nvSpPr>
          <p:spPr>
            <a:xfrm>
              <a:off x="1471449" y="2893632"/>
              <a:ext cx="6327328" cy="3977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lphaLcParenR"/>
              </a:pPr>
              <a:r>
                <a:rPr lang="en-GB" sz="2000" dirty="0" smtClean="0"/>
                <a:t>Who </a:t>
              </a:r>
              <a:r>
                <a:rPr lang="en-GB" sz="2000" dirty="0"/>
                <a:t>is the buyer (customer)? </a:t>
              </a:r>
              <a:endParaRPr lang="en-GB" sz="2000" dirty="0" smtClean="0"/>
            </a:p>
            <a:p>
              <a:pPr marL="457200" indent="-457200">
                <a:buFont typeface="+mj-lt"/>
                <a:buAutoNum type="alphaLcParenR"/>
              </a:pPr>
              <a:r>
                <a:rPr lang="en-GB" sz="2000" dirty="0" smtClean="0"/>
                <a:t>What </a:t>
              </a:r>
              <a:r>
                <a:rPr lang="en-GB" sz="2000" dirty="0"/>
                <a:t>did she buy? </a:t>
              </a:r>
              <a:endParaRPr lang="en-GB" sz="2000" dirty="0" smtClean="0"/>
            </a:p>
            <a:p>
              <a:pPr marL="457200" indent="-457200">
                <a:buFont typeface="+mj-lt"/>
                <a:buAutoNum type="alphaLcParenR"/>
              </a:pPr>
              <a:r>
                <a:rPr lang="en-GB" sz="2000" dirty="0" smtClean="0"/>
                <a:t>Who </a:t>
              </a:r>
              <a:r>
                <a:rPr lang="en-GB" sz="2000" dirty="0"/>
                <a:t>is the seller? </a:t>
              </a:r>
              <a:endParaRPr lang="en-GB" sz="2000" dirty="0" smtClean="0"/>
            </a:p>
            <a:p>
              <a:pPr marL="457200" indent="-457200">
                <a:buFont typeface="+mj-lt"/>
                <a:buAutoNum type="alphaLcParenR"/>
              </a:pPr>
              <a:r>
                <a:rPr lang="en-GB" sz="2000" dirty="0" smtClean="0"/>
                <a:t>Is </a:t>
              </a:r>
              <a:r>
                <a:rPr lang="en-GB" sz="2000" dirty="0"/>
                <a:t>the seller registered for VAT? Give a reason for your answer. </a:t>
              </a:r>
              <a:endParaRPr lang="en-GB" sz="2000" dirty="0" smtClean="0"/>
            </a:p>
            <a:p>
              <a:pPr marL="457200" indent="-457200">
                <a:buFont typeface="+mj-lt"/>
                <a:buAutoNum type="alphaLcParenR"/>
              </a:pPr>
              <a:r>
                <a:rPr lang="en-GB" sz="2000" dirty="0" smtClean="0"/>
                <a:t>When </a:t>
              </a:r>
              <a:r>
                <a:rPr lang="en-GB" sz="2000" dirty="0"/>
                <a:t>was this purchase made? </a:t>
              </a:r>
              <a:endParaRPr lang="en-GB" sz="2000" dirty="0" smtClean="0"/>
            </a:p>
            <a:p>
              <a:pPr marL="457200" indent="-457200">
                <a:buFont typeface="+mj-lt"/>
                <a:buAutoNum type="alphaLcParenR"/>
              </a:pPr>
              <a:r>
                <a:rPr lang="en-GB" sz="2000" dirty="0" smtClean="0"/>
                <a:t>Calculate </a:t>
              </a:r>
              <a:r>
                <a:rPr lang="en-GB" sz="2000" dirty="0"/>
                <a:t>the cost of the appliance before VAT was included.</a:t>
              </a:r>
              <a:r>
                <a:rPr lang="en-GB" sz="2000" b="1" dirty="0"/>
                <a:t> </a:t>
              </a:r>
              <a:endParaRPr lang="en-ZA" altLang="en-US" sz="1800" b="1" dirty="0">
                <a:sym typeface="+mn-ea"/>
              </a:endParaRPr>
            </a:p>
          </p:txBody>
        </p:sp>
      </p:grpSp>
      <p:grpSp>
        <p:nvGrpSpPr>
          <p:cNvPr id="10" name="Group 9"/>
          <p:cNvGrpSpPr/>
          <p:nvPr/>
        </p:nvGrpSpPr>
        <p:grpSpPr>
          <a:xfrm>
            <a:off x="352501" y="1661223"/>
            <a:ext cx="1029149" cy="955774"/>
            <a:chOff x="352501" y="2871461"/>
            <a:chExt cx="1525437" cy="1416679"/>
          </a:xfrm>
        </p:grpSpPr>
        <p:sp>
          <p:nvSpPr>
            <p:cNvPr id="11" name="Rectangle 10"/>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17" name="Text Placeholder 3"/>
          <p:cNvSpPr>
            <a:spLocks noGrp="1"/>
          </p:cNvSpPr>
          <p:nvPr>
            <p:ph type="body" sz="quarter" idx="10"/>
          </p:nvPr>
        </p:nvSpPr>
        <p:spPr>
          <a:xfrm>
            <a:off x="399289" y="1097179"/>
            <a:ext cx="7905751" cy="301871"/>
          </a:xfrm>
        </p:spPr>
        <p:txBody>
          <a:bodyPr/>
          <a:lstStyle/>
          <a:p>
            <a:r>
              <a:rPr lang="en-ZA" dirty="0"/>
              <a:t>Unit 10.1</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4400" dirty="0"/>
              <a:t>Example </a:t>
            </a:r>
            <a:r>
              <a:rPr lang="en-ZA" sz="4400" dirty="0" smtClean="0"/>
              <a:t>10.1 </a:t>
            </a:r>
            <a:r>
              <a:rPr lang="en-ZA" sz="4400" dirty="0"/>
              <a:t>page 190 </a:t>
            </a:r>
            <a:r>
              <a:rPr lang="en-ZA" sz="3200" dirty="0"/>
              <a:t>continued ...</a:t>
            </a:r>
          </a:p>
        </p:txBody>
      </p:sp>
      <p:sp>
        <p:nvSpPr>
          <p:cNvPr id="7" name="Text Placeholder 3"/>
          <p:cNvSpPr>
            <a:spLocks noGrp="1"/>
          </p:cNvSpPr>
          <p:nvPr>
            <p:ph type="body" sz="quarter" idx="10"/>
          </p:nvPr>
        </p:nvSpPr>
        <p:spPr>
          <a:xfrm>
            <a:off x="399289" y="1097179"/>
            <a:ext cx="7905751" cy="301871"/>
          </a:xfrm>
        </p:spPr>
        <p:txBody>
          <a:bodyPr/>
          <a:lstStyle/>
          <a:p>
            <a:r>
              <a:rPr lang="en-ZA" dirty="0"/>
              <a:t>Unit 10.1</a:t>
            </a:r>
          </a:p>
        </p:txBody>
      </p:sp>
      <p:sp>
        <p:nvSpPr>
          <p:cNvPr id="8" name="Rectangle 7"/>
          <p:cNvSpPr/>
          <p:nvPr/>
        </p:nvSpPr>
        <p:spPr>
          <a:xfrm>
            <a:off x="863599" y="1581930"/>
            <a:ext cx="7198724" cy="456088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a:grpSpLocks noChangeAspect="1"/>
          </p:cNvGrpSpPr>
          <p:nvPr/>
        </p:nvGrpSpPr>
        <p:grpSpPr>
          <a:xfrm>
            <a:off x="348042" y="1769342"/>
            <a:ext cx="1031115" cy="957600"/>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13" name="TextBox 12"/>
          <p:cNvSpPr txBox="1"/>
          <p:nvPr/>
        </p:nvSpPr>
        <p:spPr>
          <a:xfrm>
            <a:off x="1523054" y="1936832"/>
            <a:ext cx="6287446" cy="3169285"/>
          </a:xfrm>
          <a:prstGeom prst="rect">
            <a:avLst/>
          </a:prstGeom>
          <a:noFill/>
        </p:spPr>
        <p:txBody>
          <a:bodyPr wrap="square" rtlCol="0">
            <a:spAutoFit/>
          </a:bodyPr>
          <a:lstStyle/>
          <a:p>
            <a:pPr marL="457200" indent="-457200">
              <a:buFont typeface="+mj-lt"/>
              <a:buAutoNum type="alphaLcParenR"/>
            </a:pPr>
            <a:r>
              <a:rPr lang="en-GB" sz="2000" dirty="0" smtClean="0"/>
              <a:t>Ms </a:t>
            </a:r>
            <a:r>
              <a:rPr lang="en-GB" sz="2000" dirty="0"/>
              <a:t>M. </a:t>
            </a:r>
            <a:r>
              <a:rPr lang="en-GB" sz="2000" dirty="0" err="1"/>
              <a:t>Taetso</a:t>
            </a:r>
            <a:r>
              <a:rPr lang="en-GB" sz="2000" dirty="0"/>
              <a:t> </a:t>
            </a:r>
          </a:p>
          <a:p>
            <a:pPr marL="457200" indent="-457200">
              <a:buFont typeface="+mj-lt"/>
              <a:buAutoNum type="alphaLcParenR"/>
            </a:pPr>
            <a:r>
              <a:rPr lang="en-GB" sz="2000" dirty="0" smtClean="0"/>
              <a:t>A </a:t>
            </a:r>
            <a:r>
              <a:rPr lang="en-GB" sz="2000" dirty="0" err="1"/>
              <a:t>toploader</a:t>
            </a:r>
            <a:r>
              <a:rPr lang="en-GB" sz="2000" dirty="0"/>
              <a:t> washing machine </a:t>
            </a:r>
            <a:endParaRPr lang="en-GB" sz="2000" dirty="0" smtClean="0"/>
          </a:p>
          <a:p>
            <a:pPr marL="457200" indent="-457200">
              <a:buFont typeface="+mj-lt"/>
              <a:buAutoNum type="alphaLcParenR"/>
            </a:pPr>
            <a:r>
              <a:rPr lang="en-GB" sz="2000" dirty="0" smtClean="0"/>
              <a:t>Appliance </a:t>
            </a:r>
            <a:r>
              <a:rPr lang="en-GB" sz="2000" dirty="0"/>
              <a:t>Queen </a:t>
            </a:r>
            <a:endParaRPr lang="en-GB" sz="2000" dirty="0" smtClean="0"/>
          </a:p>
          <a:p>
            <a:pPr marL="457200" indent="-457200">
              <a:buFont typeface="+mj-lt"/>
              <a:buAutoNum type="alphaLcParenR"/>
            </a:pPr>
            <a:r>
              <a:rPr lang="en-GB" sz="2000" dirty="0" smtClean="0"/>
              <a:t>Yes</a:t>
            </a:r>
            <a:r>
              <a:rPr lang="en-GB" sz="2000" dirty="0"/>
              <a:t>. There is a VAT registration number (560798) on the invoice. </a:t>
            </a:r>
          </a:p>
          <a:p>
            <a:pPr marL="457200" indent="-457200">
              <a:buFont typeface="+mj-lt"/>
              <a:buAutoNum type="alphaLcParenR"/>
            </a:pPr>
            <a:r>
              <a:rPr lang="en-GB" sz="2000" dirty="0" smtClean="0"/>
              <a:t>6 </a:t>
            </a:r>
            <a:r>
              <a:rPr lang="en-GB" sz="2000" dirty="0"/>
              <a:t>July 2018 </a:t>
            </a:r>
            <a:endParaRPr lang="en-GB" sz="2000" dirty="0" smtClean="0"/>
          </a:p>
          <a:p>
            <a:pPr marL="457200" indent="-457200">
              <a:buFont typeface="+mj-lt"/>
              <a:buAutoNum type="alphaLcParenR"/>
            </a:pPr>
            <a:r>
              <a:rPr lang="en-GB" sz="2000" dirty="0" smtClean="0"/>
              <a:t>Cost </a:t>
            </a:r>
            <a:r>
              <a:rPr lang="en-GB" sz="2000" dirty="0"/>
              <a:t>of appliance before VAT was included: </a:t>
            </a:r>
            <a:endParaRPr lang="en-GB" sz="2000" dirty="0" smtClean="0"/>
          </a:p>
          <a:p>
            <a:pPr indent="0">
              <a:buFont typeface="+mj-lt"/>
              <a:buNone/>
            </a:pPr>
            <a:r>
              <a:rPr lang="en-ZA" altLang="en-GB" sz="2000" dirty="0" smtClean="0"/>
              <a:t>	</a:t>
            </a:r>
            <a:r>
              <a:rPr lang="en-GB" sz="2000" dirty="0" smtClean="0"/>
              <a:t>Amount </a:t>
            </a:r>
            <a:r>
              <a:rPr lang="en-GB" sz="2000" dirty="0"/>
              <a:t>owed – VAT </a:t>
            </a:r>
            <a:r>
              <a:rPr lang="en-GB" sz="2000" dirty="0" smtClean="0"/>
              <a:t>				= </a:t>
            </a:r>
            <a:r>
              <a:rPr lang="en-GB" sz="2000" dirty="0"/>
              <a:t>R8 504,39 – R1 044,39 </a:t>
            </a:r>
            <a:r>
              <a:rPr lang="en-GB" sz="2000" dirty="0" smtClean="0"/>
              <a:t>                                                     </a:t>
            </a:r>
            <a:r>
              <a:rPr lang="en-ZA" altLang="en-GB" sz="2000" dirty="0" smtClean="0"/>
              <a:t>	</a:t>
            </a:r>
            <a:r>
              <a:rPr lang="en-GB" sz="2000" dirty="0" smtClean="0"/>
              <a:t>= </a:t>
            </a:r>
            <a:r>
              <a:rPr lang="en-GB" sz="2000" dirty="0"/>
              <a:t>R7 460,90. </a:t>
            </a:r>
            <a:endParaRPr lang="en-ZA" sz="2000" dirty="0" smtClean="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545" y="1817550"/>
            <a:ext cx="3096186" cy="36584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fade">
                                      <p:cBhvr>
                                        <p:cTn id="28" dur="500"/>
                                        <p:tgtEl>
                                          <p:spTgt spid="1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animEffect transition="in" filter="fade">
                                      <p:cBhvr>
                                        <p:cTn id="33" dur="500"/>
                                        <p:tgtEl>
                                          <p:spTgt spid="1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xEl>
                                              <p:pRg st="3" end="3"/>
                                            </p:txEl>
                                          </p:spTgt>
                                        </p:tgtEl>
                                        <p:attrNameLst>
                                          <p:attrName>style.visibility</p:attrName>
                                        </p:attrNameLst>
                                      </p:cBhvr>
                                      <p:to>
                                        <p:strVal val="visible"/>
                                      </p:to>
                                    </p:set>
                                    <p:animEffect transition="in" filter="fade">
                                      <p:cBhvr>
                                        <p:cTn id="38" dur="500"/>
                                        <p:tgtEl>
                                          <p:spTgt spid="1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xEl>
                                              <p:pRg st="4" end="4"/>
                                            </p:txEl>
                                          </p:spTgt>
                                        </p:tgtEl>
                                        <p:attrNameLst>
                                          <p:attrName>style.visibility</p:attrName>
                                        </p:attrNameLst>
                                      </p:cBhvr>
                                      <p:to>
                                        <p:strVal val="visible"/>
                                      </p:to>
                                    </p:set>
                                    <p:animEffect transition="in" filter="fade">
                                      <p:cBhvr>
                                        <p:cTn id="43" dur="500"/>
                                        <p:tgtEl>
                                          <p:spTgt spid="13">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xEl>
                                              <p:pRg st="5" end="5"/>
                                            </p:txEl>
                                          </p:spTgt>
                                        </p:tgtEl>
                                        <p:attrNameLst>
                                          <p:attrName>style.visibility</p:attrName>
                                        </p:attrNameLst>
                                      </p:cBhvr>
                                      <p:to>
                                        <p:strVal val="visible"/>
                                      </p:to>
                                    </p:set>
                                    <p:animEffect transition="in" filter="fade">
                                      <p:cBhvr>
                                        <p:cTn id="48" dur="500"/>
                                        <p:tgtEl>
                                          <p:spTgt spid="13">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3">
                                            <p:txEl>
                                              <p:pRg st="6" end="6"/>
                                            </p:txEl>
                                          </p:spTgt>
                                        </p:tgtEl>
                                        <p:attrNameLst>
                                          <p:attrName>style.visibility</p:attrName>
                                        </p:attrNameLst>
                                      </p:cBhvr>
                                      <p:to>
                                        <p:strVal val="visible"/>
                                      </p:to>
                                    </p:set>
                                    <p:animEffect transition="in" filter="fade">
                                      <p:cBhvr>
                                        <p:cTn id="53"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Odule M10b pg 175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65226" y="1574800"/>
            <a:ext cx="6109305" cy="4320000"/>
          </a:xfrm>
          <a:prstGeom prst="rect">
            <a:avLst/>
          </a:prstGeom>
        </p:spPr>
      </p:pic>
      <p:sp>
        <p:nvSpPr>
          <p:cNvPr id="5" name="Rectangle 4"/>
          <p:cNvSpPr/>
          <p:nvPr/>
        </p:nvSpPr>
        <p:spPr>
          <a:xfrm>
            <a:off x="131064" y="1344025"/>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a:sym typeface="+mn-ea"/>
              </a:rPr>
              <a:t>Example </a:t>
            </a:r>
            <a:r>
              <a:rPr lang="en-ZA" dirty="0" smtClean="0">
                <a:sym typeface="+mn-ea"/>
              </a:rPr>
              <a:t>10.1 f) </a:t>
            </a:r>
            <a:r>
              <a:rPr lang="en-ZA" dirty="0">
                <a:sym typeface="+mn-ea"/>
              </a:rPr>
              <a:t>page 190</a:t>
            </a:r>
            <a:r>
              <a:rPr lang="en-ZA" sz="3200" dirty="0">
                <a:sym typeface="+mn-ea"/>
              </a:rPr>
              <a:t> </a:t>
            </a:r>
            <a:r>
              <a:rPr lang="en-ZA" dirty="0"/>
              <a:t/>
            </a:r>
            <a:br>
              <a:rPr lang="en-ZA" dirty="0"/>
            </a:br>
            <a:r>
              <a:rPr lang="en-ZA" sz="1800" dirty="0">
                <a:solidFill>
                  <a:schemeClr val="bg1">
                    <a:lumMod val="65000"/>
                  </a:schemeClr>
                </a:solidFill>
              </a:rPr>
              <a:t>Unit </a:t>
            </a:r>
            <a:r>
              <a:rPr lang="en-ZA" sz="1800" dirty="0" smtClean="0">
                <a:solidFill>
                  <a:schemeClr val="bg1">
                    <a:lumMod val="65000"/>
                  </a:schemeClr>
                </a:solidFill>
              </a:rPr>
              <a:t>10.1</a:t>
            </a:r>
            <a:endParaRPr lang="en-GB" dirty="0">
              <a:solidFill>
                <a:schemeClr val="bg1">
                  <a:lumMod val="6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58358"/>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329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8"/>
                </p:tgtEl>
              </p:cMediaNode>
            </p:video>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8"/>
                                        </p:tgtEl>
                                      </p:cBhvr>
                                    </p:cmd>
                                  </p:childTnLst>
                                </p:cTn>
                              </p:par>
                            </p:childTnLst>
                          </p:cTn>
                        </p:par>
                      </p:childTnLst>
                    </p:cTn>
                  </p:par>
                </p:childTnLst>
              </p:cTn>
              <p:nextCondLst>
                <p:cond evt="onClick" delay="0">
                  <p:tgtEl>
                    <p:spTgt spid="8"/>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1047</Words>
  <Application>Microsoft Office PowerPoint</Application>
  <PresentationFormat>On-screen Show (4:3)</PresentationFormat>
  <Paragraphs>194</Paragraphs>
  <Slides>35</Slides>
  <Notes>0</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Calibri</vt:lpstr>
      <vt:lpstr>Presentation2</vt:lpstr>
      <vt:lpstr>Mathematical Literacy</vt:lpstr>
      <vt:lpstr>Reading information in financial documents</vt:lpstr>
      <vt:lpstr>Overview</vt:lpstr>
      <vt:lpstr>Documents for goods and services</vt:lpstr>
      <vt:lpstr>Types of invoices</vt:lpstr>
      <vt:lpstr>Example 10.1 page 190</vt:lpstr>
      <vt:lpstr>Example 10.1 page 190 continued ...</vt:lpstr>
      <vt:lpstr>Example 10.1 page 190 continued ...</vt:lpstr>
      <vt:lpstr>Example 10.1 f) page 190  Unit 10.1</vt:lpstr>
      <vt:lpstr>Example 10.2 page 191</vt:lpstr>
      <vt:lpstr>Example 10.2 page 191 continued ...</vt:lpstr>
      <vt:lpstr>Example 10.2 page 191 continued ...</vt:lpstr>
      <vt:lpstr>PowerPoint Presentation</vt:lpstr>
      <vt:lpstr>Reading statements of accounts </vt:lpstr>
      <vt:lpstr>Example 10.4 page 196</vt:lpstr>
      <vt:lpstr>Example 10.4 page 196 continued ...</vt:lpstr>
      <vt:lpstr>Example 10.4 page 196 continued ...</vt:lpstr>
      <vt:lpstr>Example 10.4 page 196 continued ...</vt:lpstr>
      <vt:lpstr>PowerPoint Presentation</vt:lpstr>
      <vt:lpstr>Payslips</vt:lpstr>
      <vt:lpstr>Payslips</vt:lpstr>
      <vt:lpstr>Example 10.5 page 199</vt:lpstr>
      <vt:lpstr>Example 10.5 page 199 continued ...</vt:lpstr>
      <vt:lpstr>Example 10.5 page 199 continued ...</vt:lpstr>
      <vt:lpstr>Example 10.5 f) page 199  Unit 10.3</vt:lpstr>
      <vt:lpstr>PowerPoint Presentation</vt:lpstr>
      <vt:lpstr>Understanding VAT </vt:lpstr>
      <vt:lpstr>Calculations</vt:lpstr>
      <vt:lpstr>Example 10.6 page 202</vt:lpstr>
      <vt:lpstr>Example 10.6 page 202 continued ... Unit 10.4</vt:lpstr>
      <vt:lpstr>Example 10.7 page 202</vt:lpstr>
      <vt:lpstr>Example 10.7 page 202 continued ... Unit 10.4</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Storer</dc:creator>
  <cp:lastModifiedBy>Macmillan</cp:lastModifiedBy>
  <cp:revision>695</cp:revision>
  <dcterms:created xsi:type="dcterms:W3CDTF">2017-08-15T07:49:00Z</dcterms:created>
  <dcterms:modified xsi:type="dcterms:W3CDTF">2017-12-01T07:36:16Z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1033-10.2.0.5978</vt:lpwstr>
  </property>
</Properties>
</file>