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  <p:sldMasterId id="2147483682" r:id="rId2"/>
    <p:sldMasterId id="2147483690" r:id="rId3"/>
    <p:sldMasterId id="2147483698" r:id="rId4"/>
  </p:sldMasterIdLst>
  <p:notesMasterIdLst>
    <p:notesMasterId r:id="rId34"/>
  </p:notesMasterIdLst>
  <p:sldIdLst>
    <p:sldId id="330" r:id="rId5"/>
    <p:sldId id="331" r:id="rId6"/>
    <p:sldId id="332" r:id="rId7"/>
    <p:sldId id="333" r:id="rId8"/>
    <p:sldId id="295" r:id="rId9"/>
    <p:sldId id="581" r:id="rId10"/>
    <p:sldId id="552" r:id="rId11"/>
    <p:sldId id="582" r:id="rId12"/>
    <p:sldId id="553" r:id="rId13"/>
    <p:sldId id="583" r:id="rId14"/>
    <p:sldId id="584" r:id="rId15"/>
    <p:sldId id="334" r:id="rId16"/>
    <p:sldId id="585" r:id="rId17"/>
    <p:sldId id="586" r:id="rId18"/>
    <p:sldId id="545" r:id="rId19"/>
    <p:sldId id="396" r:id="rId20"/>
    <p:sldId id="587" r:id="rId21"/>
    <p:sldId id="588" r:id="rId22"/>
    <p:sldId id="589" r:id="rId23"/>
    <p:sldId id="590" r:id="rId24"/>
    <p:sldId id="591" r:id="rId25"/>
    <p:sldId id="565" r:id="rId26"/>
    <p:sldId id="568" r:id="rId27"/>
    <p:sldId id="575" r:id="rId28"/>
    <p:sldId id="592" r:id="rId29"/>
    <p:sldId id="551" r:id="rId30"/>
    <p:sldId id="580" r:id="rId31"/>
    <p:sldId id="340" r:id="rId32"/>
    <p:sldId id="289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yoti Singh" initials="JS" lastIdx="66" clrIdx="0">
    <p:extLst/>
  </p:cmAuthor>
  <p:cmAuthor id="2" name="Janet Bartlet" initials="JB" lastIdx="4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E614"/>
    <a:srgbClr val="767DC0"/>
    <a:srgbClr val="B7E37D"/>
    <a:srgbClr val="9A73FD"/>
    <a:srgbClr val="D3E856"/>
    <a:srgbClr val="9EA2F4"/>
    <a:srgbClr val="4A3D9B"/>
    <a:srgbClr val="F2FAC2"/>
    <a:srgbClr val="9FBFF3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05" autoAdjust="0"/>
    <p:restoredTop sz="94434" autoAdjust="0"/>
  </p:normalViewPr>
  <p:slideViewPr>
    <p:cSldViewPr snapToGrid="0">
      <p:cViewPr varScale="1">
        <p:scale>
          <a:sx n="114" d="100"/>
          <a:sy n="114" d="100"/>
        </p:scale>
        <p:origin x="74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172"/>
    </p:cViewPr>
  </p:sorterViewPr>
  <p:notesViewPr>
    <p:cSldViewPr snapToGrid="0">
      <p:cViewPr varScale="1">
        <p:scale>
          <a:sx n="59" d="100"/>
          <a:sy n="59" d="100"/>
        </p:scale>
        <p:origin x="279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D15C1-6C30-42F8-B52C-DF90764BC816}" type="datetimeFigureOut">
              <a:rPr lang="en-ZA" smtClean="0"/>
              <a:t>2018/02/08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5FF47-8810-4EDB-A7B4-DB23811AE84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65472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49960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32023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80931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23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04969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26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17967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8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9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0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5.xml"/><Relationship Id="rId4" Type="http://schemas.openxmlformats.org/officeDocument/2006/relationships/image" Target="../media/image10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6.xml"/><Relationship Id="rId4" Type="http://schemas.openxmlformats.org/officeDocument/2006/relationships/image" Target="../media/image11.jpe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7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68" y="574335"/>
            <a:ext cx="3727793" cy="5259642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59551" y="6405524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" action="ppaction://hlinkshowjump?jump=lastslide"/>
              </a:rPr>
              <a:t>*see</a:t>
            </a:r>
            <a:r>
              <a:rPr lang="en-US" baseline="0" dirty="0">
                <a:solidFill>
                  <a:schemeClr val="bg1"/>
                </a:solidFill>
                <a:hlinkClick r:id="" action="ppaction://hlinkshowjump?jump=lastslide"/>
              </a:rPr>
              <a:t> terms and conditions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655976" y="374260"/>
            <a:ext cx="3640299" cy="4869544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65306" y="5397069"/>
            <a:ext cx="3638938" cy="531878"/>
          </a:xfrm>
        </p:spPr>
        <p:txBody>
          <a:bodyPr>
            <a:noAutofit/>
          </a:bodyPr>
          <a:lstStyle>
            <a:lvl1pPr marL="0" indent="0" algn="l">
              <a:buNone/>
              <a:defRPr sz="3600" b="1">
                <a:solidFill>
                  <a:srgbClr val="767D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</p:spTree>
    <p:extLst>
      <p:ext uri="{BB962C8B-B14F-4D97-AF65-F5344CB8AC3E}">
        <p14:creationId xmlns:p14="http://schemas.microsoft.com/office/powerpoint/2010/main" val="503271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60616" y="3701874"/>
            <a:ext cx="7551702" cy="716776"/>
          </a:xfrm>
        </p:spPr>
        <p:txBody>
          <a:bodyPr anchor="b">
            <a:normAutofit/>
          </a:bodyPr>
          <a:lstStyle>
            <a:lvl1pPr>
              <a:defRPr sz="4000" b="1" baseline="0">
                <a:solidFill>
                  <a:srgbClr val="9A73FD"/>
                </a:solidFill>
                <a:latin typeface="+mn-lt"/>
              </a:defRPr>
            </a:lvl1pPr>
          </a:lstStyle>
          <a:p>
            <a:r>
              <a:rPr lang="en-ZA" dirty="0"/>
              <a:t>Learning activity number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0615" y="4430822"/>
            <a:ext cx="7560755" cy="550427"/>
          </a:xfrm>
        </p:spPr>
        <p:txBody>
          <a:bodyPr/>
          <a:lstStyle>
            <a:lvl1pPr marL="0" indent="0">
              <a:buNone/>
              <a:defRPr b="1">
                <a:solidFill>
                  <a:srgbClr val="8CE614"/>
                </a:solidFill>
              </a:defRPr>
            </a:lvl1pPr>
          </a:lstStyle>
          <a:p>
            <a:r>
              <a:rPr lang="en-ZA" dirty="0"/>
              <a:t>Module number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60145" y="4991774"/>
            <a:ext cx="7561226" cy="110307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41" y="589167"/>
            <a:ext cx="2112209" cy="29801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656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1" y="4461310"/>
            <a:ext cx="7910513" cy="632369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8CE61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761" y="206454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41" y="589167"/>
            <a:ext cx="2112209" cy="298017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5763" y="5087938"/>
            <a:ext cx="7910512" cy="7699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8122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s and cond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1990" y="2065530"/>
            <a:ext cx="7913294" cy="7864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9674" y="2839069"/>
            <a:ext cx="6639119" cy="26824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1990" y="5618365"/>
            <a:ext cx="7815749" cy="676715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896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4964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extLst>
      <p:ext uri="{BB962C8B-B14F-4D97-AF65-F5344CB8AC3E}">
        <p14:creationId xmlns:p14="http://schemas.microsoft.com/office/powerpoint/2010/main" val="320500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8314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140557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5654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2997200"/>
            <a:ext cx="8051800" cy="871183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9E130B-3808-42C5-A711-1E484DF1348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679" y="222285"/>
            <a:ext cx="1926933" cy="27187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6417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744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6956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2497069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4689678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503583" y="5844209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" action="ppaction://hlinkshowjump?jump=lastslide"/>
              </a:rPr>
              <a:t>*see</a:t>
            </a:r>
            <a:r>
              <a:rPr lang="en-US" baseline="0" dirty="0">
                <a:hlinkClick r:id="" action="ppaction://hlinkshowjump?jump=lastslide"/>
              </a:rPr>
              <a:t> terms and conditions</a:t>
            </a:r>
            <a:endParaRPr lang="en-GB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9985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8861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extLst>
      <p:ext uri="{BB962C8B-B14F-4D97-AF65-F5344CB8AC3E}">
        <p14:creationId xmlns:p14="http://schemas.microsoft.com/office/powerpoint/2010/main" val="3692057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16719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3411" y="4949358"/>
            <a:ext cx="7910513" cy="512330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8CE61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2548701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AF75D6-A52B-4502-9440-7524898409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297" y="187329"/>
            <a:ext cx="2799966" cy="39505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30327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2" y="4860795"/>
            <a:ext cx="7910513" cy="41703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rgbClr val="8CE61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4049910"/>
            <a:ext cx="8051800" cy="651744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rgbClr val="9A73FD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DB4316-2DD9-4B4C-AC49-EB53A16FF6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90" y="181076"/>
            <a:ext cx="2671953" cy="37699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79913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1177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2178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55694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extLst>
      <p:ext uri="{BB962C8B-B14F-4D97-AF65-F5344CB8AC3E}">
        <p14:creationId xmlns:p14="http://schemas.microsoft.com/office/powerpoint/2010/main" val="18046449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3280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2" y="1540567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4323750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</p:spTree>
    <p:extLst>
      <p:ext uri="{BB962C8B-B14F-4D97-AF65-F5344CB8AC3E}">
        <p14:creationId xmlns:p14="http://schemas.microsoft.com/office/powerpoint/2010/main" val="23194734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3411" y="4949358"/>
            <a:ext cx="7910513" cy="512330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2548701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AF75D6-A52B-4502-9440-7524898409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332" y="167072"/>
            <a:ext cx="2819896" cy="39910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58692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2" y="4860795"/>
            <a:ext cx="7910513" cy="41703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4049910"/>
            <a:ext cx="8051800" cy="651744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DB4316-2DD9-4B4C-AC49-EB53A16FF6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480" y="161744"/>
            <a:ext cx="2690973" cy="38085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31687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4891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7771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/ Uni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2449" y="1524000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2449" y="4336998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7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4226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1" y="1285875"/>
            <a:ext cx="7905751" cy="4891088"/>
          </a:xfrm>
        </p:spPr>
        <p:txBody>
          <a:bodyPr/>
          <a:lstStyle>
            <a:lvl1pPr marL="363538" indent="-363538">
              <a:spcBef>
                <a:spcPts val="1800"/>
              </a:spcBef>
              <a:defRPr/>
            </a:lvl1pPr>
            <a:lvl2pPr marL="801688" indent="-344488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</p:spTree>
    <p:extLst>
      <p:ext uri="{BB962C8B-B14F-4D97-AF65-F5344CB8AC3E}">
        <p14:creationId xmlns:p14="http://schemas.microsoft.com/office/powerpoint/2010/main" val="375756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1" y="1285875"/>
            <a:ext cx="3421453" cy="489108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 marL="685800" indent="-228600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028792" y="1284367"/>
            <a:ext cx="4190246" cy="489108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 marL="685800" indent="-228600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81147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267983"/>
            <a:ext cx="7658100" cy="298267"/>
          </a:xfrm>
        </p:spPr>
        <p:txBody>
          <a:bodyPr>
            <a:noAutofit/>
          </a:bodyPr>
          <a:lstStyle>
            <a:lvl1pPr marL="0" indent="0">
              <a:buNone/>
              <a:defRPr sz="1800" i="1" baseline="0"/>
            </a:lvl1pPr>
          </a:lstStyle>
          <a:p>
            <a:pPr lvl="0"/>
            <a:r>
              <a:rPr lang="en-ZA" i="1" dirty="0"/>
              <a:t>Table caption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17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2" y="4609448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lvl="0"/>
            <a:r>
              <a:rPr lang="en-ZA" sz="2400" b="1" dirty="0">
                <a:solidFill>
                  <a:schemeClr val="bg1"/>
                </a:solidFill>
              </a:rPr>
              <a:t>Mathematics NQF Level</a:t>
            </a:r>
            <a:r>
              <a:rPr lang="en-ZA" sz="2400" b="1" baseline="0" dirty="0">
                <a:solidFill>
                  <a:schemeClr val="bg1"/>
                </a:solidFill>
              </a:rPr>
              <a:t> 2</a:t>
            </a:r>
            <a:endParaRPr lang="en-ZA" sz="2400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6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9338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or example r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A1C1C1D-5690-4A72-8EAD-31DA2CF04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9685" y="2366779"/>
            <a:ext cx="4407478" cy="1803314"/>
          </a:xfrm>
        </p:spPr>
        <p:txBody>
          <a:bodyPr/>
          <a:lstStyle/>
          <a:p>
            <a:pPr marL="0" indent="0">
              <a:buNone/>
            </a:pP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08" y="1584161"/>
            <a:ext cx="2310121" cy="325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58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3.xml"/><Relationship Id="rId9" Type="http://schemas.openxmlformats.org/officeDocument/2006/relationships/tags" Target="../tags/tag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0.xml"/><Relationship Id="rId9" Type="http://schemas.openxmlformats.org/officeDocument/2006/relationships/tags" Target="../tags/tag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rgbClr val="4A3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0"/>
            <a:ext cx="720000" cy="68518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Rectangle 14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5685824"/>
            <a:ext cx="720000" cy="638873"/>
          </a:xfrm>
          <a:prstGeom prst="rect">
            <a:avLst/>
          </a:prstGeom>
        </p:spPr>
      </p:pic>
    </p:spTree>
    <p:custDataLst>
      <p:tags r:id="rId14"/>
    </p:custDataLst>
    <p:extLst>
      <p:ext uri="{BB962C8B-B14F-4D97-AF65-F5344CB8AC3E}">
        <p14:creationId xmlns:p14="http://schemas.microsoft.com/office/powerpoint/2010/main" val="8970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3538" indent="-363538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1688" indent="-344488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-12355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rgbClr val="4D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382" y="5685727"/>
            <a:ext cx="715617" cy="638873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31991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2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37150"/>
            <a:ext cx="9144000" cy="540000"/>
          </a:xfrm>
          <a:prstGeom prst="rect">
            <a:avLst/>
          </a:prstGeom>
          <a:solidFill>
            <a:srgbClr val="41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999" y="5679452"/>
            <a:ext cx="717809" cy="638873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38243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2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37150"/>
            <a:ext cx="9144000" cy="540000"/>
          </a:xfrm>
          <a:prstGeom prst="rect">
            <a:avLst/>
          </a:prstGeom>
          <a:solidFill>
            <a:srgbClr val="41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424000" y="5613400"/>
            <a:ext cx="720000" cy="704406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445228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1" y="2095902"/>
            <a:ext cx="7915274" cy="2114552"/>
          </a:xfrm>
        </p:spPr>
        <p:txBody>
          <a:bodyPr/>
          <a:lstStyle/>
          <a:p>
            <a:r>
              <a:rPr lang="en-GB" dirty="0">
                <a:solidFill>
                  <a:srgbClr val="9A73FD"/>
                </a:solidFill>
              </a:rPr>
              <a:t>Life Orientation: </a:t>
            </a:r>
            <a:r>
              <a:rPr lang="en-GB" dirty="0">
                <a:solidFill>
                  <a:srgbClr val="8CE614"/>
                </a:solidFill>
              </a:rPr>
              <a:t>Life Skills</a:t>
            </a:r>
            <a:endParaRPr lang="en-GB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81001" y="4210454"/>
            <a:ext cx="7915274" cy="644881"/>
          </a:xfrm>
        </p:spPr>
        <p:txBody>
          <a:bodyPr/>
          <a:lstStyle/>
          <a:p>
            <a:r>
              <a:rPr lang="en-GB" dirty="0">
                <a:solidFill>
                  <a:srgbClr val="9A73FD"/>
                </a:solidFill>
              </a:rPr>
              <a:t>NQF 4</a:t>
            </a:r>
          </a:p>
        </p:txBody>
      </p:sp>
    </p:spTree>
    <p:extLst>
      <p:ext uri="{BB962C8B-B14F-4D97-AF65-F5344CB8AC3E}">
        <p14:creationId xmlns:p14="http://schemas.microsoft.com/office/powerpoint/2010/main" val="240560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Symptoms of depression 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157087"/>
            <a:ext cx="7748587" cy="4815088"/>
          </a:xfrm>
        </p:spPr>
        <p:txBody>
          <a:bodyPr>
            <a:noAutofit/>
          </a:bodyPr>
          <a:lstStyle/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767DC0"/>
                </a:solidFill>
              </a:rPr>
              <a:t>Mental symptoms</a:t>
            </a:r>
            <a:r>
              <a:rPr lang="en-ZA" sz="3600" dirty="0"/>
              <a:t>, for example: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Loss of interest </a:t>
            </a:r>
            <a:r>
              <a:rPr lang="en-ZA" sz="3200" dirty="0"/>
              <a:t>in life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dirty="0"/>
              <a:t>Difficulty </a:t>
            </a:r>
            <a:r>
              <a:rPr lang="en-ZA" sz="3200" b="1" dirty="0">
                <a:solidFill>
                  <a:srgbClr val="767DC0"/>
                </a:solidFill>
              </a:rPr>
              <a:t>concentrating</a:t>
            </a:r>
            <a:endParaRPr lang="en-ZA" sz="3200" dirty="0"/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Avoiding</a:t>
            </a:r>
            <a:r>
              <a:rPr lang="en-ZA" sz="3200" dirty="0"/>
              <a:t> other </a:t>
            </a:r>
            <a:r>
              <a:rPr lang="en-ZA" sz="3200" b="1" dirty="0">
                <a:solidFill>
                  <a:srgbClr val="8CE614"/>
                </a:solidFill>
              </a:rPr>
              <a:t>people</a:t>
            </a:r>
            <a:r>
              <a:rPr lang="en-ZA" sz="3200" dirty="0"/>
              <a:t> 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dirty="0"/>
              <a:t>Thinking about </a:t>
            </a:r>
            <a:r>
              <a:rPr lang="en-ZA" sz="3200" b="1" dirty="0">
                <a:solidFill>
                  <a:srgbClr val="767DC0"/>
                </a:solidFill>
              </a:rPr>
              <a:t>death</a:t>
            </a:r>
            <a:r>
              <a:rPr lang="en-ZA" sz="3200" dirty="0"/>
              <a:t> &amp; </a:t>
            </a:r>
            <a:r>
              <a:rPr lang="en-ZA" sz="3200" b="1" dirty="0">
                <a:solidFill>
                  <a:srgbClr val="767DC0"/>
                </a:solidFill>
              </a:rPr>
              <a:t>suicide</a:t>
            </a:r>
            <a:r>
              <a:rPr lang="en-ZA" sz="3200" dirty="0"/>
              <a:t>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5331" y="3713583"/>
            <a:ext cx="3812183" cy="254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54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Symptoms of depression 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157086"/>
            <a:ext cx="7748587" cy="5098029"/>
          </a:xfrm>
        </p:spPr>
        <p:txBody>
          <a:bodyPr>
            <a:noAutofit/>
          </a:bodyPr>
          <a:lstStyle/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767DC0"/>
                </a:solidFill>
              </a:rPr>
              <a:t>Emotional symptoms</a:t>
            </a:r>
            <a:r>
              <a:rPr lang="en-ZA" sz="3600" dirty="0"/>
              <a:t>, for example:</a:t>
            </a:r>
          </a:p>
          <a:p>
            <a:pPr marL="628650" lvl="2" indent="-442913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Anxiety</a:t>
            </a:r>
          </a:p>
          <a:p>
            <a:pPr marL="628650" lvl="2" indent="-442913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767DC0"/>
                </a:solidFill>
              </a:rPr>
              <a:t>Sadness</a:t>
            </a:r>
            <a:r>
              <a:rPr lang="en-ZA" sz="3200" b="1" dirty="0"/>
              <a:t> </a:t>
            </a:r>
            <a:r>
              <a:rPr lang="en-ZA" sz="3200" dirty="0"/>
              <a:t>&amp; </a:t>
            </a:r>
            <a:r>
              <a:rPr lang="en-ZA" sz="3200" b="1" dirty="0">
                <a:solidFill>
                  <a:srgbClr val="767DC0"/>
                </a:solidFill>
              </a:rPr>
              <a:t>negativity</a:t>
            </a:r>
          </a:p>
          <a:p>
            <a:pPr marL="628650" lvl="2" indent="-442913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Sensitivity</a:t>
            </a:r>
            <a:r>
              <a:rPr lang="en-ZA" sz="3200" dirty="0"/>
              <a:t> to </a:t>
            </a:r>
            <a:r>
              <a:rPr lang="en-ZA" sz="3200" b="1" dirty="0">
                <a:solidFill>
                  <a:srgbClr val="8CE614"/>
                </a:solidFill>
              </a:rPr>
              <a:t>noise</a:t>
            </a:r>
          </a:p>
          <a:p>
            <a:pPr marL="628650" lvl="2" indent="-442913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dirty="0"/>
              <a:t>Feeling </a:t>
            </a:r>
            <a:r>
              <a:rPr lang="en-ZA" sz="3200" b="1" dirty="0">
                <a:solidFill>
                  <a:srgbClr val="767DC0"/>
                </a:solidFill>
              </a:rPr>
              <a:t>hopeless</a:t>
            </a:r>
            <a:r>
              <a:rPr lang="en-ZA" sz="3200" dirty="0"/>
              <a:t> &amp; </a:t>
            </a:r>
            <a:r>
              <a:rPr lang="en-ZA" sz="3200" b="1" dirty="0">
                <a:solidFill>
                  <a:srgbClr val="767DC0"/>
                </a:solidFill>
              </a:rPr>
              <a:t>worthless</a:t>
            </a:r>
            <a:r>
              <a:rPr lang="en-ZA" sz="3200" dirty="0"/>
              <a:t>. </a:t>
            </a: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3264695" y="3716747"/>
            <a:ext cx="2138362" cy="18920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43074" y="5608785"/>
            <a:ext cx="58578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8.5: Although most depressed people feel emotionally overwhelmed and fatigued, some may become agitated</a:t>
            </a:r>
            <a:endParaRPr lang="en-Z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15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/>
              <a:t>8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8.1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368721"/>
            <a:ext cx="7740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section by completing Learning activity 8.1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241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>
            <a:normAutofit fontScale="90000"/>
          </a:bodyPr>
          <a:lstStyle/>
          <a:p>
            <a:pPr algn="ctr"/>
            <a:r>
              <a:rPr lang="en-ZA" b="1" dirty="0">
                <a:latin typeface="+mn-lt"/>
              </a:rPr>
              <a:t>Effects of depression </a:t>
            </a:r>
            <a:br>
              <a:rPr lang="en-ZA" b="1" dirty="0">
                <a:latin typeface="+mn-lt"/>
              </a:rPr>
            </a:br>
            <a:r>
              <a:rPr lang="en-ZA" b="1" dirty="0">
                <a:latin typeface="+mn-lt"/>
              </a:rPr>
              <a:t>on personal situations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485699"/>
            <a:ext cx="7748587" cy="2929138"/>
          </a:xfrm>
        </p:spPr>
        <p:txBody>
          <a:bodyPr>
            <a:noAutofit/>
          </a:bodyPr>
          <a:lstStyle/>
          <a:p>
            <a:pPr lvl="0" fontAlgn="base">
              <a:buClr>
                <a:schemeClr val="tx1"/>
              </a:buClr>
            </a:pPr>
            <a:r>
              <a:rPr lang="en-ZA" sz="3600" dirty="0"/>
              <a:t>Difficulty </a:t>
            </a:r>
            <a:r>
              <a:rPr lang="en-ZA" sz="3600" b="1" dirty="0">
                <a:solidFill>
                  <a:srgbClr val="767DC0"/>
                </a:solidFill>
              </a:rPr>
              <a:t>coping with </a:t>
            </a:r>
            <a:r>
              <a:rPr lang="en-ZA" sz="3600" dirty="0"/>
              <a:t>&amp; </a:t>
            </a:r>
            <a:r>
              <a:rPr lang="en-ZA" sz="3600" b="1" dirty="0">
                <a:solidFill>
                  <a:srgbClr val="767DC0"/>
                </a:solidFill>
              </a:rPr>
              <a:t>recovering from illness</a:t>
            </a:r>
            <a:r>
              <a:rPr lang="en-ZA" sz="3600" dirty="0"/>
              <a:t>.</a:t>
            </a:r>
          </a:p>
          <a:p>
            <a:pPr lvl="0" fontAlgn="base">
              <a:buClr>
                <a:schemeClr val="tx1"/>
              </a:buClr>
            </a:pPr>
            <a:r>
              <a:rPr lang="en-ZA" sz="3600" dirty="0"/>
              <a:t>May </a:t>
            </a:r>
            <a:r>
              <a:rPr lang="en-ZA" sz="3600" b="1" dirty="0">
                <a:solidFill>
                  <a:srgbClr val="8CE614"/>
                </a:solidFill>
              </a:rPr>
              <a:t>abuse alcohol </a:t>
            </a:r>
            <a:r>
              <a:rPr lang="en-ZA" sz="3600" dirty="0"/>
              <a:t>or </a:t>
            </a:r>
            <a:r>
              <a:rPr lang="en-ZA" sz="3600" b="1" dirty="0">
                <a:solidFill>
                  <a:srgbClr val="8CE614"/>
                </a:solidFill>
              </a:rPr>
              <a:t>drugs</a:t>
            </a:r>
            <a:r>
              <a:rPr lang="en-ZA" sz="3600" dirty="0"/>
              <a:t>. </a:t>
            </a:r>
          </a:p>
          <a:p>
            <a:pPr lvl="0" fontAlgn="base">
              <a:buClr>
                <a:schemeClr val="tx1"/>
              </a:buClr>
            </a:pPr>
            <a:r>
              <a:rPr lang="en-ZA" sz="3600" dirty="0"/>
              <a:t>May </a:t>
            </a:r>
            <a:r>
              <a:rPr lang="en-ZA" sz="3600" b="1" dirty="0">
                <a:solidFill>
                  <a:srgbClr val="767DC0"/>
                </a:solidFill>
              </a:rPr>
              <a:t>withdraw socially</a:t>
            </a:r>
            <a:r>
              <a:rPr lang="en-ZA" sz="3600" dirty="0"/>
              <a:t>.</a:t>
            </a:r>
          </a:p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8CE614"/>
                </a:solidFill>
              </a:rPr>
              <a:t>Lack of interest </a:t>
            </a:r>
            <a:r>
              <a:rPr lang="en-ZA" sz="3600" dirty="0"/>
              <a:t>in usual activities.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288" y="4414837"/>
            <a:ext cx="2338388" cy="186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87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>
            <a:normAutofit fontScale="90000"/>
          </a:bodyPr>
          <a:lstStyle/>
          <a:p>
            <a:pPr algn="ctr"/>
            <a:r>
              <a:rPr lang="en-ZA" b="1" dirty="0">
                <a:latin typeface="+mn-lt"/>
              </a:rPr>
              <a:t>Effects of depression </a:t>
            </a:r>
            <a:br>
              <a:rPr lang="en-ZA" b="1" dirty="0">
                <a:latin typeface="+mn-lt"/>
              </a:rPr>
            </a:br>
            <a:r>
              <a:rPr lang="en-ZA" b="1" dirty="0">
                <a:latin typeface="+mn-lt"/>
              </a:rPr>
              <a:t>on work situations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485699"/>
            <a:ext cx="7905750" cy="2929138"/>
          </a:xfrm>
        </p:spPr>
        <p:txBody>
          <a:bodyPr>
            <a:noAutofit/>
          </a:bodyPr>
          <a:lstStyle/>
          <a:p>
            <a:pPr lvl="0" fontAlgn="base">
              <a:buClr>
                <a:schemeClr val="tx1"/>
              </a:buClr>
            </a:pPr>
            <a:r>
              <a:rPr lang="en-ZA" sz="3600" dirty="0"/>
              <a:t>Lack of </a:t>
            </a:r>
            <a:r>
              <a:rPr lang="en-ZA" sz="3600" b="1" dirty="0">
                <a:solidFill>
                  <a:srgbClr val="8CE614"/>
                </a:solidFill>
              </a:rPr>
              <a:t>energy </a:t>
            </a:r>
            <a:r>
              <a:rPr lang="en-ZA" sz="3600" dirty="0"/>
              <a:t>&amp; </a:t>
            </a:r>
            <a:r>
              <a:rPr lang="en-ZA" sz="3600" b="1" dirty="0">
                <a:solidFill>
                  <a:srgbClr val="8CE614"/>
                </a:solidFill>
              </a:rPr>
              <a:t>decision-making skills</a:t>
            </a:r>
            <a:r>
              <a:rPr lang="en-ZA" sz="3600" dirty="0"/>
              <a:t>.</a:t>
            </a:r>
          </a:p>
          <a:p>
            <a:pPr lvl="0" fontAlgn="base">
              <a:buClr>
                <a:schemeClr val="tx1"/>
              </a:buClr>
            </a:pPr>
            <a:r>
              <a:rPr lang="en-ZA" sz="3600" dirty="0"/>
              <a:t>Poor </a:t>
            </a:r>
            <a:r>
              <a:rPr lang="en-ZA" sz="3600" b="1" dirty="0">
                <a:solidFill>
                  <a:srgbClr val="767DC0"/>
                </a:solidFill>
              </a:rPr>
              <a:t>work performance</a:t>
            </a:r>
            <a:r>
              <a:rPr lang="en-ZA" sz="3600" dirty="0"/>
              <a:t>.</a:t>
            </a:r>
          </a:p>
          <a:p>
            <a:pPr lvl="0" fontAlgn="base">
              <a:buClr>
                <a:schemeClr val="tx1"/>
              </a:buClr>
            </a:pPr>
            <a:r>
              <a:rPr lang="en-ZA" sz="3600" dirty="0"/>
              <a:t>Lack of </a:t>
            </a:r>
            <a:r>
              <a:rPr lang="en-ZA" sz="3600" b="1" dirty="0">
                <a:solidFill>
                  <a:srgbClr val="8CE614"/>
                </a:solidFill>
              </a:rPr>
              <a:t>motivation</a:t>
            </a:r>
            <a:r>
              <a:rPr lang="en-ZA" sz="3600" dirty="0"/>
              <a:t>.</a:t>
            </a:r>
          </a:p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767DC0"/>
                </a:solidFill>
              </a:rPr>
              <a:t>Moodiness</a:t>
            </a:r>
            <a:r>
              <a:rPr lang="en-ZA" sz="3600" dirty="0"/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330" y="3409544"/>
            <a:ext cx="4061452" cy="270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6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/>
              <a:t>8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8.2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368721"/>
            <a:ext cx="7740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section – and answer a mental health questionnaire – by completing Learning activity 8.2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261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792" y="2479702"/>
            <a:ext cx="8404412" cy="2643187"/>
          </a:xfrm>
        </p:spPr>
        <p:txBody>
          <a:bodyPr>
            <a:noAutofit/>
          </a:bodyPr>
          <a:lstStyle/>
          <a:p>
            <a:pPr algn="ctr"/>
            <a:r>
              <a:rPr lang="en-ZA" dirty="0"/>
              <a:t>Strategies &amp; support structures for dealing with depression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1024" y="1613246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8.2</a:t>
            </a:r>
          </a:p>
        </p:txBody>
      </p:sp>
    </p:spTree>
    <p:extLst>
      <p:ext uri="{BB962C8B-B14F-4D97-AF65-F5344CB8AC3E}">
        <p14:creationId xmlns:p14="http://schemas.microsoft.com/office/powerpoint/2010/main" val="138312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1009952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Strategies against depression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485699"/>
            <a:ext cx="7905750" cy="2929138"/>
          </a:xfrm>
        </p:spPr>
        <p:txBody>
          <a:bodyPr>
            <a:noAutofit/>
          </a:bodyPr>
          <a:lstStyle/>
          <a:p>
            <a:pPr marL="449263" lvl="0" indent="-449263" fontAlgn="base">
              <a:buClr>
                <a:schemeClr val="tx1"/>
              </a:buClr>
              <a:buNone/>
            </a:pPr>
            <a:r>
              <a:rPr lang="en-ZA" sz="3600" dirty="0"/>
              <a:t>•	</a:t>
            </a:r>
            <a:r>
              <a:rPr lang="en-ZA" sz="3600" b="1" dirty="0">
                <a:solidFill>
                  <a:srgbClr val="767DC0"/>
                </a:solidFill>
              </a:rPr>
              <a:t>Lifestyle</a:t>
            </a:r>
            <a:r>
              <a:rPr lang="en-ZA" sz="3600" dirty="0"/>
              <a:t> strategies</a:t>
            </a:r>
          </a:p>
          <a:p>
            <a:pPr marL="449263" lvl="0" indent="-449263" fontAlgn="base">
              <a:buClr>
                <a:schemeClr val="tx1"/>
              </a:buClr>
              <a:buNone/>
            </a:pPr>
            <a:r>
              <a:rPr lang="en-ZA" sz="3600" dirty="0"/>
              <a:t>•	</a:t>
            </a:r>
            <a:r>
              <a:rPr lang="en-ZA" sz="3600" b="1" dirty="0">
                <a:solidFill>
                  <a:srgbClr val="8CE614"/>
                </a:solidFill>
              </a:rPr>
              <a:t>Thinking </a:t>
            </a:r>
            <a:r>
              <a:rPr lang="en-ZA" sz="3600" dirty="0"/>
              <a:t>strategies</a:t>
            </a:r>
          </a:p>
          <a:p>
            <a:pPr marL="449263" lvl="0" indent="-449263" fontAlgn="base">
              <a:buClr>
                <a:schemeClr val="tx1"/>
              </a:buClr>
              <a:buNone/>
            </a:pPr>
            <a:r>
              <a:rPr lang="en-ZA" sz="3600" dirty="0"/>
              <a:t>•	</a:t>
            </a:r>
            <a:r>
              <a:rPr lang="en-ZA" sz="3600" b="1" dirty="0">
                <a:solidFill>
                  <a:srgbClr val="767DC0"/>
                </a:solidFill>
              </a:rPr>
              <a:t>Professional</a:t>
            </a:r>
            <a:r>
              <a:rPr lang="en-ZA" sz="3600" dirty="0"/>
              <a:t> strategies.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929" y="1738859"/>
            <a:ext cx="2989821" cy="382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9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1009952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Lifestyle strategies </a:t>
            </a:r>
            <a:br>
              <a:rPr lang="en-ZA" b="1" dirty="0">
                <a:latin typeface="+mn-lt"/>
              </a:rPr>
            </a:br>
            <a:r>
              <a:rPr lang="en-ZA" b="1" dirty="0">
                <a:latin typeface="+mn-lt"/>
              </a:rPr>
              <a:t>against depression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394259"/>
            <a:ext cx="7905750" cy="4829376"/>
          </a:xfrm>
        </p:spPr>
        <p:txBody>
          <a:bodyPr>
            <a:noAutofit/>
          </a:bodyPr>
          <a:lstStyle/>
          <a:p>
            <a:pPr marL="449263" lvl="0" indent="-449263" fontAlgn="base">
              <a:buClr>
                <a:schemeClr val="tx1"/>
              </a:buClr>
              <a:buNone/>
            </a:pPr>
            <a:r>
              <a:rPr lang="en-ZA" sz="3600" dirty="0"/>
              <a:t>Make </a:t>
            </a:r>
            <a:r>
              <a:rPr lang="en-ZA" sz="3600" b="1" dirty="0">
                <a:solidFill>
                  <a:srgbClr val="8CE614"/>
                </a:solidFill>
              </a:rPr>
              <a:t>positive choices </a:t>
            </a:r>
            <a:r>
              <a:rPr lang="en-ZA" sz="3600" dirty="0"/>
              <a:t>about:</a:t>
            </a:r>
          </a:p>
          <a:p>
            <a:pPr marL="449263" lvl="0" indent="-449263" fontAlgn="base">
              <a:buClr>
                <a:schemeClr val="tx1"/>
              </a:buClr>
              <a:buNone/>
            </a:pPr>
            <a:r>
              <a:rPr lang="en-ZA" sz="3600" dirty="0"/>
              <a:t>•	</a:t>
            </a:r>
            <a:r>
              <a:rPr lang="en-ZA" sz="3600" b="1" dirty="0">
                <a:solidFill>
                  <a:srgbClr val="767DC0"/>
                </a:solidFill>
              </a:rPr>
              <a:t>Food</a:t>
            </a:r>
          </a:p>
          <a:p>
            <a:pPr marL="449263" lvl="0" indent="-449263" fontAlgn="base">
              <a:buClr>
                <a:schemeClr val="tx1"/>
              </a:buClr>
              <a:buNone/>
            </a:pPr>
            <a:r>
              <a:rPr lang="en-ZA" sz="3600" dirty="0"/>
              <a:t>•	</a:t>
            </a:r>
            <a:r>
              <a:rPr lang="en-ZA" sz="3600" b="1" dirty="0">
                <a:solidFill>
                  <a:srgbClr val="8CE614"/>
                </a:solidFill>
              </a:rPr>
              <a:t>Eating</a:t>
            </a:r>
            <a:r>
              <a:rPr lang="en-ZA" sz="3600" dirty="0"/>
              <a:t> habits</a:t>
            </a:r>
          </a:p>
          <a:p>
            <a:pPr marL="449263" lvl="0" indent="-449263" fontAlgn="base">
              <a:buClr>
                <a:schemeClr val="tx1"/>
              </a:buClr>
              <a:buNone/>
            </a:pPr>
            <a:r>
              <a:rPr lang="en-ZA" sz="3600" dirty="0"/>
              <a:t>•	</a:t>
            </a:r>
            <a:r>
              <a:rPr lang="en-ZA" sz="3600" b="1" dirty="0">
                <a:solidFill>
                  <a:srgbClr val="767DC0"/>
                </a:solidFill>
              </a:rPr>
              <a:t>Exercise</a:t>
            </a:r>
            <a:endParaRPr lang="en-ZA" sz="3600" dirty="0"/>
          </a:p>
          <a:p>
            <a:pPr marL="449263" lvl="0" indent="-449263" fontAlgn="base">
              <a:buClr>
                <a:schemeClr val="tx1"/>
              </a:buClr>
              <a:buNone/>
            </a:pPr>
            <a:r>
              <a:rPr lang="en-ZA" sz="3600" dirty="0"/>
              <a:t>•	</a:t>
            </a:r>
            <a:r>
              <a:rPr lang="en-ZA" sz="3600" b="1" dirty="0">
                <a:solidFill>
                  <a:srgbClr val="8CE614"/>
                </a:solidFill>
              </a:rPr>
              <a:t>Sleep</a:t>
            </a:r>
          </a:p>
          <a:p>
            <a:pPr marL="449263" lvl="0" indent="-449263" fontAlgn="base">
              <a:buClr>
                <a:schemeClr val="tx1"/>
              </a:buClr>
              <a:buNone/>
            </a:pPr>
            <a:r>
              <a:rPr lang="en-ZA" sz="3600" dirty="0"/>
              <a:t>•	</a:t>
            </a:r>
            <a:r>
              <a:rPr lang="en-ZA" sz="3600" b="1" dirty="0">
                <a:solidFill>
                  <a:srgbClr val="767DC0"/>
                </a:solidFill>
              </a:rPr>
              <a:t>Alcohol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767DC0"/>
                </a:solidFill>
              </a:rPr>
              <a:t>smoking</a:t>
            </a:r>
            <a:r>
              <a:rPr lang="en-ZA" sz="3600" dirty="0"/>
              <a:t> &amp; </a:t>
            </a:r>
            <a:r>
              <a:rPr lang="en-ZA" sz="3600" b="1" dirty="0">
                <a:solidFill>
                  <a:srgbClr val="767DC0"/>
                </a:solidFill>
              </a:rPr>
              <a:t>drugs</a:t>
            </a:r>
          </a:p>
          <a:p>
            <a:pPr marL="449263" lvl="0" indent="-449263" fontAlgn="base">
              <a:buClr>
                <a:schemeClr val="tx1"/>
              </a:buClr>
              <a:buNone/>
            </a:pPr>
            <a:r>
              <a:rPr lang="en-ZA" sz="3600" dirty="0"/>
              <a:t>•	</a:t>
            </a:r>
            <a:r>
              <a:rPr lang="en-ZA" sz="3600" b="1" dirty="0">
                <a:solidFill>
                  <a:srgbClr val="8CE614"/>
                </a:solidFill>
              </a:rPr>
              <a:t>Stress management</a:t>
            </a:r>
          </a:p>
          <a:p>
            <a:pPr marL="449263" lvl="0" indent="-449263" fontAlgn="base">
              <a:buClr>
                <a:schemeClr val="tx1"/>
              </a:buClr>
              <a:buNone/>
            </a:pPr>
            <a:r>
              <a:rPr lang="en-ZA" sz="3600" dirty="0"/>
              <a:t>•	</a:t>
            </a:r>
            <a:r>
              <a:rPr lang="en-ZA" sz="3600" b="1" dirty="0">
                <a:solidFill>
                  <a:srgbClr val="767DC0"/>
                </a:solidFill>
              </a:rPr>
              <a:t>Medication</a:t>
            </a:r>
            <a:r>
              <a:rPr lang="en-ZA" sz="3600" dirty="0"/>
              <a:t>.</a:t>
            </a:r>
          </a:p>
          <a:p>
            <a:pPr marL="449263" lvl="0" indent="-449263" fontAlgn="base">
              <a:buClr>
                <a:schemeClr val="tx1"/>
              </a:buClr>
              <a:buNone/>
            </a:pPr>
            <a:endParaRPr lang="en-ZA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109" y="1985962"/>
            <a:ext cx="2520059" cy="254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0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1009952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Thinking strategies </a:t>
            </a:r>
            <a:br>
              <a:rPr lang="en-ZA" b="1" dirty="0">
                <a:latin typeface="+mn-lt"/>
              </a:rPr>
            </a:br>
            <a:r>
              <a:rPr lang="en-ZA" b="1" dirty="0">
                <a:latin typeface="+mn-lt"/>
              </a:rPr>
              <a:t>against depression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485699"/>
            <a:ext cx="7905750" cy="4829376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Try to </a:t>
            </a:r>
            <a:r>
              <a:rPr lang="en-ZA" sz="3600" b="1" dirty="0">
                <a:solidFill>
                  <a:srgbClr val="8CE614"/>
                </a:solidFill>
              </a:rPr>
              <a:t>think positively</a:t>
            </a:r>
            <a:r>
              <a:rPr lang="en-ZA" sz="3600" dirty="0"/>
              <a:t>. </a:t>
            </a:r>
          </a:p>
          <a:p>
            <a:pPr lvl="0" fontAlgn="base"/>
            <a:r>
              <a:rPr lang="en-ZA" sz="3600" dirty="0"/>
              <a:t>Face the </a:t>
            </a:r>
            <a:r>
              <a:rPr lang="en-ZA" sz="3600" b="1" dirty="0">
                <a:solidFill>
                  <a:srgbClr val="767DC0"/>
                </a:solidFill>
              </a:rPr>
              <a:t>stressors</a:t>
            </a:r>
            <a:r>
              <a:rPr lang="en-ZA" sz="3600" dirty="0"/>
              <a:t>/</a:t>
            </a:r>
            <a:r>
              <a:rPr lang="en-ZA" sz="3600" b="1" dirty="0">
                <a:solidFill>
                  <a:srgbClr val="767DC0"/>
                </a:solidFill>
              </a:rPr>
              <a:t>life events </a:t>
            </a:r>
            <a:r>
              <a:rPr lang="en-ZA" sz="3600" dirty="0"/>
              <a:t>that </a:t>
            </a:r>
            <a:r>
              <a:rPr lang="en-ZA" sz="3600" b="1" dirty="0">
                <a:solidFill>
                  <a:srgbClr val="767DC0"/>
                </a:solidFill>
              </a:rPr>
              <a:t>trigger </a:t>
            </a:r>
            <a:r>
              <a:rPr lang="en-ZA" sz="3600" dirty="0"/>
              <a:t>depression.</a:t>
            </a:r>
          </a:p>
          <a:p>
            <a:pPr lvl="0" fontAlgn="base"/>
            <a:r>
              <a:rPr lang="en-ZA" sz="3600" dirty="0"/>
              <a:t>Don’t </a:t>
            </a:r>
            <a:r>
              <a:rPr lang="en-ZA" sz="3600" b="1" dirty="0">
                <a:solidFill>
                  <a:srgbClr val="8CE614"/>
                </a:solidFill>
              </a:rPr>
              <a:t>isolate yourself</a:t>
            </a:r>
            <a:r>
              <a:rPr lang="en-ZA" sz="3600" dirty="0"/>
              <a:t>. </a:t>
            </a:r>
          </a:p>
          <a:p>
            <a:pPr lvl="0" fontAlgn="base"/>
            <a:r>
              <a:rPr lang="en-ZA" sz="3600" dirty="0"/>
              <a:t>Look after </a:t>
            </a:r>
            <a:r>
              <a:rPr lang="en-ZA" sz="3600" b="1" dirty="0">
                <a:solidFill>
                  <a:srgbClr val="767DC0"/>
                </a:solidFill>
              </a:rPr>
              <a:t>good relationships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Break off </a:t>
            </a:r>
            <a:r>
              <a:rPr lang="en-ZA" sz="3600" b="1" dirty="0">
                <a:solidFill>
                  <a:srgbClr val="8CE614"/>
                </a:solidFill>
              </a:rPr>
              <a:t>negative relationships</a:t>
            </a:r>
            <a:r>
              <a:rPr lang="en-ZA" sz="3600" dirty="0"/>
              <a:t>. </a:t>
            </a:r>
          </a:p>
          <a:p>
            <a:pPr lvl="0" fontAlgn="base"/>
            <a:r>
              <a:rPr lang="en-ZA" sz="3600" dirty="0"/>
              <a:t>Learn to </a:t>
            </a:r>
            <a:r>
              <a:rPr lang="en-ZA" sz="3600" b="1" dirty="0">
                <a:solidFill>
                  <a:srgbClr val="767DC0"/>
                </a:solidFill>
              </a:rPr>
              <a:t>express your feelings </a:t>
            </a:r>
            <a:r>
              <a:rPr lang="en-ZA" sz="3600" dirty="0"/>
              <a:t>&amp;  </a:t>
            </a:r>
            <a:r>
              <a:rPr lang="en-ZA" sz="3600" b="1" dirty="0">
                <a:solidFill>
                  <a:srgbClr val="767DC0"/>
                </a:solidFill>
              </a:rPr>
              <a:t>handle stress better</a:t>
            </a:r>
            <a:r>
              <a:rPr lang="en-ZA" sz="3600" dirty="0"/>
              <a:t>.  </a:t>
            </a:r>
          </a:p>
          <a:p>
            <a:pPr marL="449263" lvl="0" indent="-449263" fontAlgn="base">
              <a:buClr>
                <a:schemeClr val="tx1"/>
              </a:buClr>
              <a:buNone/>
            </a:pP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339202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9097" y="814388"/>
            <a:ext cx="4229100" cy="4386262"/>
          </a:xfrm>
        </p:spPr>
        <p:txBody>
          <a:bodyPr>
            <a:noAutofit/>
          </a:bodyPr>
          <a:lstStyle/>
          <a:p>
            <a:pPr algn="ctr"/>
            <a:r>
              <a:rPr lang="en-ZA" dirty="0"/>
              <a:t>Understand </a:t>
            </a:r>
            <a:br>
              <a:rPr lang="en-ZA" dirty="0"/>
            </a:br>
            <a:r>
              <a:rPr lang="en-ZA" dirty="0"/>
              <a:t>&amp; deal with depression </a:t>
            </a:r>
            <a:br>
              <a:rPr lang="en-ZA" dirty="0"/>
            </a:br>
            <a:r>
              <a:rPr lang="en-ZA" dirty="0"/>
              <a:t>in personal </a:t>
            </a:r>
            <a:br>
              <a:rPr lang="en-ZA" dirty="0"/>
            </a:br>
            <a:r>
              <a:rPr lang="en-ZA" dirty="0"/>
              <a:t>&amp; work situations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22107" y="5200650"/>
            <a:ext cx="3843081" cy="582870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9A73FD"/>
                </a:solidFill>
              </a:rPr>
              <a:t>Module 8</a:t>
            </a:r>
          </a:p>
        </p:txBody>
      </p:sp>
    </p:spTree>
    <p:extLst>
      <p:ext uri="{BB962C8B-B14F-4D97-AF65-F5344CB8AC3E}">
        <p14:creationId xmlns:p14="http://schemas.microsoft.com/office/powerpoint/2010/main" val="4231529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1009952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Professional strategies </a:t>
            </a:r>
            <a:br>
              <a:rPr lang="en-ZA" b="1" dirty="0">
                <a:latin typeface="+mn-lt"/>
              </a:rPr>
            </a:br>
            <a:r>
              <a:rPr lang="en-ZA" b="1" dirty="0">
                <a:latin typeface="+mn-lt"/>
              </a:rPr>
              <a:t>against depression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85699"/>
            <a:ext cx="8020049" cy="4829376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See a </a:t>
            </a:r>
            <a:r>
              <a:rPr lang="en-ZA" sz="3600" b="1" dirty="0">
                <a:solidFill>
                  <a:srgbClr val="767DC0"/>
                </a:solidFill>
              </a:rPr>
              <a:t>healthcare professional </a:t>
            </a:r>
            <a:r>
              <a:rPr lang="en-ZA" sz="3600" dirty="0"/>
              <a:t>for </a:t>
            </a:r>
            <a:r>
              <a:rPr lang="en-ZA" sz="3600" b="1" dirty="0">
                <a:solidFill>
                  <a:srgbClr val="767DC0"/>
                </a:solidFill>
              </a:rPr>
              <a:t>counselling </a:t>
            </a:r>
            <a:r>
              <a:rPr lang="en-ZA" sz="3600" dirty="0"/>
              <a:t>or </a:t>
            </a:r>
            <a:r>
              <a:rPr lang="en-ZA" sz="3600" b="1" dirty="0">
                <a:solidFill>
                  <a:srgbClr val="767DC0"/>
                </a:solidFill>
              </a:rPr>
              <a:t>treatment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If necessary, take </a:t>
            </a:r>
            <a:r>
              <a:rPr lang="en-ZA" sz="3600" b="1" dirty="0">
                <a:solidFill>
                  <a:srgbClr val="8CE614"/>
                </a:solidFill>
              </a:rPr>
              <a:t>prescribed medication </a:t>
            </a:r>
            <a:r>
              <a:rPr lang="en-ZA" sz="3600" dirty="0"/>
              <a:t>according to prescription.</a:t>
            </a:r>
          </a:p>
          <a:p>
            <a:pPr marL="449263" lvl="0" indent="-449263" fontAlgn="base">
              <a:buClr>
                <a:schemeClr val="tx1"/>
              </a:buClr>
              <a:buNone/>
            </a:pPr>
            <a:endParaRPr lang="en-ZA" sz="3600" dirty="0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3138985" y="3626604"/>
            <a:ext cx="2361703" cy="19695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43050" y="5582483"/>
            <a:ext cx="6129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i="1" dirty="0"/>
              <a:t>Figure 8.14: Professional counsellors and therapists are trained to keep your problems confidential and not to judge you</a:t>
            </a:r>
          </a:p>
        </p:txBody>
      </p:sp>
    </p:spTree>
    <p:extLst>
      <p:ext uri="{BB962C8B-B14F-4D97-AF65-F5344CB8AC3E}">
        <p14:creationId xmlns:p14="http://schemas.microsoft.com/office/powerpoint/2010/main" val="53243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0"/>
            <a:ext cx="8486775" cy="1085648"/>
          </a:xfrm>
        </p:spPr>
        <p:txBody>
          <a:bodyPr>
            <a:noAutofit/>
          </a:bodyPr>
          <a:lstStyle/>
          <a:p>
            <a:pPr algn="ctr"/>
            <a:r>
              <a:rPr lang="en-ZA" sz="4000" b="1" dirty="0">
                <a:latin typeface="+mn-lt"/>
              </a:rPr>
              <a:t>Support structures for </a:t>
            </a:r>
            <a:br>
              <a:rPr lang="en-ZA" sz="4000" b="1" dirty="0">
                <a:latin typeface="+mn-lt"/>
              </a:rPr>
            </a:br>
            <a:r>
              <a:rPr lang="en-ZA" sz="4000" b="1" dirty="0">
                <a:latin typeface="+mn-lt"/>
              </a:rPr>
              <a:t>people with depression</a:t>
            </a:r>
            <a:endParaRPr lang="en-ZA" sz="40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662" y="1085648"/>
            <a:ext cx="8020049" cy="5215139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Offer </a:t>
            </a:r>
            <a:r>
              <a:rPr lang="en-ZA" sz="3600" b="1" dirty="0">
                <a:solidFill>
                  <a:srgbClr val="8CE614"/>
                </a:solidFill>
              </a:rPr>
              <a:t>support</a:t>
            </a:r>
            <a:r>
              <a:rPr lang="en-ZA" sz="3600" dirty="0"/>
              <a:t>:</a:t>
            </a:r>
          </a:p>
          <a:p>
            <a:pPr marL="642938" lvl="2" indent="-457200" fontAlgn="base">
              <a:buFont typeface="Wingdings" panose="05000000000000000000" pitchFamily="2" charset="2"/>
              <a:buChar char="v"/>
            </a:pPr>
            <a:r>
              <a:rPr lang="en-ZA" sz="3200" dirty="0"/>
              <a:t>In the </a:t>
            </a:r>
            <a:r>
              <a:rPr lang="en-ZA" sz="3200" b="1" dirty="0">
                <a:solidFill>
                  <a:srgbClr val="767DC0"/>
                </a:solidFill>
              </a:rPr>
              <a:t>home  </a:t>
            </a:r>
          </a:p>
          <a:p>
            <a:pPr marL="642938" lvl="2" indent="-457200" fontAlgn="base">
              <a:buFont typeface="Wingdings" panose="05000000000000000000" pitchFamily="2" charset="2"/>
              <a:buChar char="v"/>
            </a:pPr>
            <a:r>
              <a:rPr lang="en-ZA" sz="3200" dirty="0"/>
              <a:t>For </a:t>
            </a:r>
            <a:r>
              <a:rPr lang="en-ZA" sz="3200" b="1" dirty="0">
                <a:solidFill>
                  <a:srgbClr val="8CE614"/>
                </a:solidFill>
              </a:rPr>
              <a:t>family</a:t>
            </a:r>
            <a:r>
              <a:rPr lang="en-ZA" sz="3200" dirty="0"/>
              <a:t> &amp; </a:t>
            </a:r>
            <a:r>
              <a:rPr lang="en-ZA" sz="3200" b="1" dirty="0">
                <a:solidFill>
                  <a:srgbClr val="8CE614"/>
                </a:solidFill>
              </a:rPr>
              <a:t>friends</a:t>
            </a:r>
          </a:p>
          <a:p>
            <a:pPr marL="642938" lvl="2" indent="-457200" fontAlgn="base">
              <a:buFont typeface="Wingdings" panose="05000000000000000000" pitchFamily="2" charset="2"/>
              <a:buChar char="v"/>
            </a:pPr>
            <a:r>
              <a:rPr lang="en-ZA" sz="3200" dirty="0"/>
              <a:t>In </a:t>
            </a:r>
            <a:r>
              <a:rPr lang="en-ZA" sz="3200" b="1" dirty="0">
                <a:solidFill>
                  <a:srgbClr val="767DC0"/>
                </a:solidFill>
              </a:rPr>
              <a:t>support groups</a:t>
            </a:r>
          </a:p>
          <a:p>
            <a:pPr marL="642938" lvl="2" indent="-457200" fontAlgn="base">
              <a:buFont typeface="Wingdings" panose="05000000000000000000" pitchFamily="2" charset="2"/>
              <a:buChar char="v"/>
            </a:pPr>
            <a:r>
              <a:rPr lang="en-ZA" sz="3200" dirty="0"/>
              <a:t>In the </a:t>
            </a:r>
            <a:r>
              <a:rPr lang="en-ZA" sz="3200" b="1" dirty="0">
                <a:solidFill>
                  <a:srgbClr val="8CE614"/>
                </a:solidFill>
              </a:rPr>
              <a:t>work environment </a:t>
            </a:r>
          </a:p>
          <a:p>
            <a:pPr marL="642938" lvl="2" indent="-457200" fontAlgn="base">
              <a:buFont typeface="Wingdings" panose="05000000000000000000" pitchFamily="2" charset="2"/>
              <a:buChar char="v"/>
            </a:pPr>
            <a:r>
              <a:rPr lang="en-ZA" sz="3200" dirty="0"/>
              <a:t>In </a:t>
            </a:r>
            <a:r>
              <a:rPr lang="en-ZA" sz="3200" b="1" dirty="0">
                <a:solidFill>
                  <a:srgbClr val="767DC0"/>
                </a:solidFill>
              </a:rPr>
              <a:t>clinics</a:t>
            </a:r>
          </a:p>
          <a:p>
            <a:pPr marL="642938" lvl="2" indent="-457200" fontAlgn="base">
              <a:buFont typeface="Wingdings" panose="05000000000000000000" pitchFamily="2" charset="2"/>
              <a:buChar char="v"/>
            </a:pPr>
            <a:r>
              <a:rPr lang="en-ZA" sz="3200" dirty="0"/>
              <a:t>Through </a:t>
            </a:r>
            <a:r>
              <a:rPr lang="en-ZA" sz="3200" b="1" dirty="0">
                <a:solidFill>
                  <a:srgbClr val="8CE614"/>
                </a:solidFill>
              </a:rPr>
              <a:t>organisations</a:t>
            </a:r>
            <a:r>
              <a:rPr lang="en-ZA" sz="3200" dirty="0"/>
              <a:t> &amp; </a:t>
            </a:r>
            <a:r>
              <a:rPr lang="en-ZA" sz="3200" b="1" dirty="0">
                <a:solidFill>
                  <a:srgbClr val="8CE614"/>
                </a:solidFill>
              </a:rPr>
              <a:t>helplines</a:t>
            </a:r>
            <a:r>
              <a:rPr lang="en-ZA" sz="3200" dirty="0"/>
              <a:t>. </a:t>
            </a:r>
          </a:p>
          <a:p>
            <a:pPr lvl="0" fontAlgn="base"/>
            <a:r>
              <a:rPr lang="en-ZA" sz="3600" dirty="0"/>
              <a:t>Organisations &amp; helplines include:</a:t>
            </a:r>
          </a:p>
          <a:p>
            <a:pPr marL="642938" lvl="2" indent="-457200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 err="1">
                <a:solidFill>
                  <a:srgbClr val="767DC0"/>
                </a:solidFill>
              </a:rPr>
              <a:t>LifeLine</a:t>
            </a:r>
            <a:endParaRPr lang="en-ZA" sz="3200" dirty="0"/>
          </a:p>
          <a:p>
            <a:pPr marL="642938" lvl="2" indent="-457200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SADAG</a:t>
            </a:r>
            <a:r>
              <a:rPr lang="en-ZA" sz="3200" dirty="0"/>
              <a:t>.</a:t>
            </a:r>
          </a:p>
          <a:p>
            <a:pPr marL="449263" lvl="0" indent="-449263" fontAlgn="base">
              <a:buClr>
                <a:schemeClr val="tx1"/>
              </a:buClr>
              <a:buNone/>
            </a:pPr>
            <a:endParaRPr lang="en-ZA" sz="3600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466" y="1084646"/>
            <a:ext cx="3807087" cy="209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5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4 13 Lifestyle Strategies To Beat Depression.mp4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59"/>
          <a:stretch/>
        </p:blipFill>
        <p:spPr>
          <a:xfrm>
            <a:off x="-16778" y="471312"/>
            <a:ext cx="9160778" cy="5148072"/>
          </a:xfrm>
        </p:spPr>
      </p:pic>
      <p:sp>
        <p:nvSpPr>
          <p:cNvPr id="5" name="TextBox 4"/>
          <p:cNvSpPr txBox="1"/>
          <p:nvPr/>
        </p:nvSpPr>
        <p:spPr>
          <a:xfrm>
            <a:off x="475066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above 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33767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/>
              <a:t>8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8.3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368721"/>
            <a:ext cx="7740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section by completing Learning activity 8.3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684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57501"/>
            <a:ext cx="8404412" cy="1928811"/>
          </a:xfrm>
        </p:spPr>
        <p:txBody>
          <a:bodyPr>
            <a:noAutofit/>
          </a:bodyPr>
          <a:lstStyle/>
          <a:p>
            <a:pPr algn="ctr"/>
            <a:r>
              <a:rPr lang="en-ZA" dirty="0"/>
              <a:t>Handling suicidal colleagues or friends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2130407"/>
            <a:ext cx="8429624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8.3</a:t>
            </a:r>
          </a:p>
        </p:txBody>
      </p:sp>
    </p:spTree>
    <p:extLst>
      <p:ext uri="{BB962C8B-B14F-4D97-AF65-F5344CB8AC3E}">
        <p14:creationId xmlns:p14="http://schemas.microsoft.com/office/powerpoint/2010/main" val="2234592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0"/>
            <a:ext cx="8486775" cy="1085648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Dealing with a suicidal </a:t>
            </a:r>
            <a:br>
              <a:rPr lang="en-ZA" b="1" dirty="0">
                <a:latin typeface="+mn-lt"/>
              </a:rPr>
            </a:br>
            <a:r>
              <a:rPr lang="en-ZA" b="1" dirty="0">
                <a:latin typeface="+mn-lt"/>
              </a:rPr>
              <a:t>colleague or friend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4" y="1231556"/>
            <a:ext cx="8020049" cy="2871990"/>
          </a:xfrm>
        </p:spPr>
        <p:txBody>
          <a:bodyPr>
            <a:noAutofit/>
          </a:bodyPr>
          <a:lstStyle/>
          <a:p>
            <a:pPr lvl="0" fontAlgn="base">
              <a:buClr>
                <a:schemeClr val="tx1"/>
              </a:buClr>
            </a:pPr>
            <a:r>
              <a:rPr lang="en-ZA" sz="3600" dirty="0"/>
              <a:t>Be aware of </a:t>
            </a:r>
            <a:r>
              <a:rPr lang="en-ZA" sz="3600" b="1" dirty="0">
                <a:solidFill>
                  <a:srgbClr val="FF0000"/>
                </a:solidFill>
              </a:rPr>
              <a:t>warning signs</a:t>
            </a:r>
            <a:r>
              <a:rPr lang="en-ZA" sz="3600" dirty="0"/>
              <a:t>.</a:t>
            </a:r>
          </a:p>
          <a:p>
            <a:pPr lvl="0" fontAlgn="base">
              <a:buClr>
                <a:schemeClr val="tx1"/>
              </a:buClr>
            </a:pPr>
            <a:r>
              <a:rPr lang="en-ZA" sz="3600" dirty="0"/>
              <a:t>Get </a:t>
            </a:r>
            <a:r>
              <a:rPr lang="en-ZA" sz="3600" b="1" dirty="0">
                <a:solidFill>
                  <a:srgbClr val="8CE614"/>
                </a:solidFill>
              </a:rPr>
              <a:t>immediate help </a:t>
            </a:r>
            <a:r>
              <a:rPr lang="en-ZA" sz="3600" dirty="0"/>
              <a:t>for the person.</a:t>
            </a:r>
          </a:p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767DC0"/>
                </a:solidFill>
              </a:rPr>
              <a:t>Professional treatment </a:t>
            </a:r>
            <a:r>
              <a:rPr lang="en-ZA" sz="3600" dirty="0"/>
              <a:t>is needed.</a:t>
            </a:r>
          </a:p>
          <a:p>
            <a:pPr lvl="0" fontAlgn="base">
              <a:buClr>
                <a:schemeClr val="tx1"/>
              </a:buClr>
            </a:pPr>
            <a:r>
              <a:rPr lang="en-ZA" sz="3600" dirty="0"/>
              <a:t>Encourage </a:t>
            </a:r>
            <a:r>
              <a:rPr lang="en-ZA" sz="3600" b="1" dirty="0">
                <a:solidFill>
                  <a:srgbClr val="8CE614"/>
                </a:solidFill>
              </a:rPr>
              <a:t>personal changes </a:t>
            </a:r>
            <a:r>
              <a:rPr lang="en-ZA" sz="3600" dirty="0"/>
              <a:t>to make them feel better. </a:t>
            </a:r>
          </a:p>
          <a:p>
            <a:pPr marL="449263" lvl="0" indent="-449263" fontAlgn="base">
              <a:buClr>
                <a:schemeClr val="tx1"/>
              </a:buClr>
              <a:buNone/>
            </a:pPr>
            <a:endParaRPr lang="en-ZA" sz="36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1831" y="4207505"/>
            <a:ext cx="2612115" cy="195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61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14559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/>
              <a:t>8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8.4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477549"/>
            <a:ext cx="7740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your knowledge of this unit – and consider ways to deal with suicidal thoughts – by completing Learning activity 8.4 in your </a:t>
            </a:r>
            <a:r>
              <a:rPr lang="en-US" i="1" dirty="0"/>
              <a:t>Student’s Book</a:t>
            </a:r>
            <a:r>
              <a:rPr lang="en-US" dirty="0"/>
              <a:t>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1226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4 14 Dealing With A Suicidal.mp4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" b="-1766"/>
          <a:stretch/>
        </p:blipFill>
        <p:spPr>
          <a:xfrm>
            <a:off x="0" y="473410"/>
            <a:ext cx="9144000" cy="5148072"/>
          </a:xfrm>
        </p:spPr>
      </p:pic>
      <p:sp>
        <p:nvSpPr>
          <p:cNvPr id="5" name="TextBox 4"/>
          <p:cNvSpPr txBox="1"/>
          <p:nvPr/>
        </p:nvSpPr>
        <p:spPr>
          <a:xfrm>
            <a:off x="461418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above 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20119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87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5B2DD1-76A8-4516-AE98-B5866C908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763" y="4899929"/>
            <a:ext cx="7910513" cy="499973"/>
          </a:xfrm>
        </p:spPr>
        <p:txBody>
          <a:bodyPr>
            <a:normAutofit lnSpcReduction="10000"/>
          </a:bodyPr>
          <a:lstStyle/>
          <a:p>
            <a:r>
              <a:rPr lang="en-ZA" dirty="0"/>
              <a:t>Module 8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458409-ED5D-43B5-A861-E3633539FA5D}"/>
              </a:ext>
            </a:extLst>
          </p:cNvPr>
          <p:cNvSpPr txBox="1"/>
          <p:nvPr/>
        </p:nvSpPr>
        <p:spPr>
          <a:xfrm>
            <a:off x="385763" y="5399902"/>
            <a:ext cx="7458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module by completing Summative assessment of Module 8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883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192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0E845-C2E6-4E8B-B558-09C7DD107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844" y="514657"/>
            <a:ext cx="7905750" cy="720724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Think about it…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B573C04-D446-4472-B8E6-C64F86741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844" y="1950079"/>
            <a:ext cx="8096919" cy="2850522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Is medication </a:t>
            </a:r>
            <a:r>
              <a:rPr lang="en-ZA" sz="3600" b="1" dirty="0">
                <a:solidFill>
                  <a:srgbClr val="767DC0"/>
                </a:solidFill>
              </a:rPr>
              <a:t>always the answer </a:t>
            </a:r>
            <a:r>
              <a:rPr lang="en-ZA" sz="3600" dirty="0"/>
              <a:t>for a person who is </a:t>
            </a:r>
            <a:r>
              <a:rPr lang="en-ZA" sz="3600" b="1" dirty="0">
                <a:solidFill>
                  <a:srgbClr val="767DC0"/>
                </a:solidFill>
              </a:rPr>
              <a:t>severely depressed</a:t>
            </a:r>
            <a:r>
              <a:rPr lang="en-ZA" sz="3600" dirty="0"/>
              <a:t>?</a:t>
            </a:r>
          </a:p>
          <a:p>
            <a:pPr lvl="0" fontAlgn="base"/>
            <a:r>
              <a:rPr lang="en-ZA" sz="3600" dirty="0"/>
              <a:t>What role do your </a:t>
            </a:r>
            <a:r>
              <a:rPr lang="en-ZA" sz="3600" b="1" dirty="0">
                <a:solidFill>
                  <a:srgbClr val="8CE614"/>
                </a:solidFill>
              </a:rPr>
              <a:t>thoughts</a:t>
            </a:r>
            <a:r>
              <a:rPr lang="en-ZA" sz="3600" dirty="0"/>
              <a:t> play in </a:t>
            </a:r>
            <a:r>
              <a:rPr lang="en-ZA" sz="3600" b="1" dirty="0">
                <a:solidFill>
                  <a:srgbClr val="8CE614"/>
                </a:solidFill>
              </a:rPr>
              <a:t>feeling depressed</a:t>
            </a:r>
            <a:r>
              <a:rPr lang="en-ZA" sz="3600" dirty="0"/>
              <a:t>?</a:t>
            </a:r>
          </a:p>
          <a:p>
            <a:pPr lvl="0" fontAlgn="base"/>
            <a:r>
              <a:rPr lang="en-ZA" sz="3600" dirty="0"/>
              <a:t>Are all suicides actually </a:t>
            </a:r>
            <a:r>
              <a:rPr lang="en-ZA" sz="3600" b="1" dirty="0">
                <a:solidFill>
                  <a:srgbClr val="767DC0"/>
                </a:solidFill>
              </a:rPr>
              <a:t>preventable</a:t>
            </a:r>
            <a:r>
              <a:rPr lang="en-ZA" sz="3600" dirty="0"/>
              <a:t>?</a:t>
            </a:r>
          </a:p>
        </p:txBody>
      </p:sp>
      <p:pic>
        <p:nvPicPr>
          <p:cNvPr id="5" name="Picture 2" descr="C:\Users\Jyoti\AppData\Local\Microsoft\Windows\INetCache\IE\I4YKZYED\lightbulb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708" y="229835"/>
            <a:ext cx="850403" cy="10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Jyoti\AppData\Local\Microsoft\Windows\INetCache\IE\I4YKZYED\lightbulb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693" y="229836"/>
            <a:ext cx="850403" cy="10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15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0298"/>
            <a:ext cx="8404412" cy="2828925"/>
          </a:xfrm>
        </p:spPr>
        <p:txBody>
          <a:bodyPr>
            <a:noAutofit/>
          </a:bodyPr>
          <a:lstStyle/>
          <a:p>
            <a:pPr algn="ctr" fontAlgn="base"/>
            <a:r>
              <a:rPr lang="en-ZA" dirty="0"/>
              <a:t>Depression – its meaning, symptoms </a:t>
            </a:r>
            <a:br>
              <a:rPr lang="en-ZA" dirty="0"/>
            </a:br>
            <a:r>
              <a:rPr lang="en-ZA" dirty="0"/>
              <a:t>&amp; effects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949" y="1673204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8.1</a:t>
            </a:r>
          </a:p>
        </p:txBody>
      </p:sp>
    </p:spTree>
    <p:extLst>
      <p:ext uri="{BB962C8B-B14F-4D97-AF65-F5344CB8AC3E}">
        <p14:creationId xmlns:p14="http://schemas.microsoft.com/office/powerpoint/2010/main" val="3718441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What does depression mean?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999926"/>
            <a:ext cx="7748587" cy="4115000"/>
          </a:xfrm>
        </p:spPr>
        <p:txBody>
          <a:bodyPr>
            <a:noAutofit/>
          </a:bodyPr>
          <a:lstStyle/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767DC0"/>
                </a:solidFill>
              </a:rPr>
              <a:t>Depression</a:t>
            </a:r>
            <a:r>
              <a:rPr lang="en-ZA" sz="3600" dirty="0"/>
              <a:t> = feeling </a:t>
            </a:r>
            <a:r>
              <a:rPr lang="en-ZA" sz="3600" b="1" dirty="0">
                <a:solidFill>
                  <a:srgbClr val="767DC0"/>
                </a:solidFill>
              </a:rPr>
              <a:t>generally sad </a:t>
            </a:r>
            <a:br>
              <a:rPr lang="en-ZA" sz="3600" b="1" dirty="0">
                <a:solidFill>
                  <a:srgbClr val="767DC0"/>
                </a:solidFill>
              </a:rPr>
            </a:br>
            <a:r>
              <a:rPr lang="en-ZA" sz="3600" dirty="0"/>
              <a:t>(or “pressed down”). </a:t>
            </a:r>
          </a:p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8CE614"/>
                </a:solidFill>
              </a:rPr>
              <a:t>Clinical depression </a:t>
            </a:r>
            <a:r>
              <a:rPr lang="en-ZA" sz="3600" dirty="0"/>
              <a:t>= major depression:</a:t>
            </a:r>
          </a:p>
          <a:p>
            <a:pPr marL="628650" lvl="2" indent="-442913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dirty="0"/>
              <a:t>Intense </a:t>
            </a:r>
            <a:r>
              <a:rPr lang="en-ZA" sz="3200" b="1" dirty="0">
                <a:solidFill>
                  <a:srgbClr val="767DC0"/>
                </a:solidFill>
              </a:rPr>
              <a:t>sadness</a:t>
            </a:r>
          </a:p>
          <a:p>
            <a:pPr marL="628650" lvl="2" indent="-442913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dirty="0"/>
              <a:t>Utter </a:t>
            </a:r>
            <a:r>
              <a:rPr lang="en-ZA" sz="3200" b="1" dirty="0">
                <a:solidFill>
                  <a:srgbClr val="8CE614"/>
                </a:solidFill>
              </a:rPr>
              <a:t>hopelessness</a:t>
            </a:r>
          </a:p>
          <a:p>
            <a:pPr marL="628650" lvl="2" indent="-442913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767DC0"/>
                </a:solidFill>
              </a:rPr>
              <a:t>No enthusiasm</a:t>
            </a:r>
            <a:r>
              <a:rPr lang="en-ZA" sz="3200" dirty="0"/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879" y="3690014"/>
            <a:ext cx="4260756" cy="249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7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What does depression mean?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164" y="999926"/>
            <a:ext cx="7591424" cy="4115000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Depression may be </a:t>
            </a:r>
            <a:r>
              <a:rPr lang="en-ZA" sz="3600" b="1" dirty="0">
                <a:solidFill>
                  <a:srgbClr val="767DC0"/>
                </a:solidFill>
              </a:rPr>
              <a:t>short-term</a:t>
            </a:r>
            <a:r>
              <a:rPr lang="en-ZA" sz="3600" dirty="0"/>
              <a:t> or may continue </a:t>
            </a:r>
            <a:r>
              <a:rPr lang="en-ZA" sz="3600" b="1" dirty="0">
                <a:solidFill>
                  <a:srgbClr val="767DC0"/>
                </a:solidFill>
              </a:rPr>
              <a:t>throughout a person’s life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Bipolar = </a:t>
            </a:r>
            <a:r>
              <a:rPr lang="en-ZA" sz="3600" b="1" dirty="0">
                <a:solidFill>
                  <a:srgbClr val="8CE614"/>
                </a:solidFill>
              </a:rPr>
              <a:t>depressive disorder </a:t>
            </a:r>
            <a:r>
              <a:rPr lang="en-ZA" sz="3600" dirty="0"/>
              <a:t>with </a:t>
            </a:r>
            <a:r>
              <a:rPr lang="en-ZA" sz="3600" b="1" dirty="0">
                <a:solidFill>
                  <a:srgbClr val="8CE614"/>
                </a:solidFill>
              </a:rPr>
              <a:t>extreme lows </a:t>
            </a:r>
            <a:r>
              <a:rPr lang="en-ZA" sz="3600" dirty="0"/>
              <a:t>&amp; </a:t>
            </a:r>
            <a:r>
              <a:rPr lang="en-ZA" sz="3600" b="1" dirty="0">
                <a:solidFill>
                  <a:srgbClr val="8CE614"/>
                </a:solidFill>
              </a:rPr>
              <a:t>extreme highs</a:t>
            </a:r>
            <a:r>
              <a:rPr lang="en-ZA" sz="3600" dirty="0"/>
              <a:t>. </a:t>
            </a:r>
          </a:p>
        </p:txBody>
      </p:sp>
      <p:pic>
        <p:nvPicPr>
          <p:cNvPr id="11" name="Picture 10"/>
          <p:cNvPicPr/>
          <p:nvPr/>
        </p:nvPicPr>
        <p:blipFill>
          <a:blip r:embed="rId2"/>
          <a:stretch>
            <a:fillRect/>
          </a:stretch>
        </p:blipFill>
        <p:spPr>
          <a:xfrm>
            <a:off x="3378995" y="3271837"/>
            <a:ext cx="1909762" cy="20621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69244" y="5353048"/>
            <a:ext cx="55292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i="1" dirty="0"/>
              <a:t>Figure 8.1: The occasional bout of sadness is normal, however, you need to approach someone to help you if it carries on for a long time and for no specific reason</a:t>
            </a:r>
          </a:p>
        </p:txBody>
      </p:sp>
    </p:spTree>
    <p:extLst>
      <p:ext uri="{BB962C8B-B14F-4D97-AF65-F5344CB8AC3E}">
        <p14:creationId xmlns:p14="http://schemas.microsoft.com/office/powerpoint/2010/main" val="418358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57163"/>
            <a:ext cx="7905750" cy="999923"/>
          </a:xfrm>
        </p:spPr>
        <p:txBody>
          <a:bodyPr>
            <a:normAutofit fontScale="90000"/>
          </a:bodyPr>
          <a:lstStyle/>
          <a:p>
            <a:pPr algn="ctr"/>
            <a:r>
              <a:rPr lang="en-ZA" b="1" dirty="0">
                <a:latin typeface="+mn-lt"/>
              </a:rPr>
              <a:t>The link between </a:t>
            </a:r>
            <a:br>
              <a:rPr lang="en-ZA" b="1" dirty="0">
                <a:latin typeface="+mn-lt"/>
              </a:rPr>
            </a:br>
            <a:r>
              <a:rPr lang="en-ZA" b="1" dirty="0">
                <a:latin typeface="+mn-lt"/>
              </a:rPr>
              <a:t>stress &amp; depression 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299962"/>
            <a:ext cx="7748587" cy="4786513"/>
          </a:xfrm>
        </p:spPr>
        <p:txBody>
          <a:bodyPr>
            <a:noAutofit/>
          </a:bodyPr>
          <a:lstStyle/>
          <a:p>
            <a:pPr lvl="0" fontAlgn="base">
              <a:buClr>
                <a:schemeClr val="tx1"/>
              </a:buClr>
            </a:pPr>
            <a:r>
              <a:rPr lang="en-ZA" sz="3600" dirty="0"/>
              <a:t>A </a:t>
            </a:r>
            <a:r>
              <a:rPr lang="en-ZA" sz="3600" b="1" dirty="0">
                <a:solidFill>
                  <a:srgbClr val="767DC0"/>
                </a:solidFill>
              </a:rPr>
              <a:t>stressful event </a:t>
            </a:r>
            <a:r>
              <a:rPr lang="en-ZA" sz="3600" dirty="0"/>
              <a:t>may cause depression, for instance: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Divorce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767DC0"/>
                </a:solidFill>
              </a:rPr>
              <a:t>Financial problems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dirty="0"/>
              <a:t>The </a:t>
            </a:r>
            <a:r>
              <a:rPr lang="en-ZA" sz="3200" b="1" dirty="0">
                <a:solidFill>
                  <a:srgbClr val="8CE614"/>
                </a:solidFill>
              </a:rPr>
              <a:t>death</a:t>
            </a:r>
            <a:r>
              <a:rPr lang="en-ZA" sz="3200" dirty="0"/>
              <a:t> of a loved one. </a:t>
            </a:r>
          </a:p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767DC0"/>
                </a:solidFill>
              </a:rPr>
              <a:t>Other causes </a:t>
            </a:r>
            <a:r>
              <a:rPr lang="en-ZA" sz="3600" dirty="0"/>
              <a:t>of depression: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dirty="0"/>
              <a:t>An </a:t>
            </a:r>
            <a:r>
              <a:rPr lang="en-ZA" sz="3200" b="1" dirty="0">
                <a:solidFill>
                  <a:srgbClr val="8CE614"/>
                </a:solidFill>
              </a:rPr>
              <a:t>imbalance</a:t>
            </a:r>
            <a:r>
              <a:rPr lang="en-ZA" sz="3200" dirty="0"/>
              <a:t> in </a:t>
            </a:r>
            <a:r>
              <a:rPr lang="en-ZA" sz="3200" b="1" dirty="0">
                <a:solidFill>
                  <a:srgbClr val="8CE614"/>
                </a:solidFill>
              </a:rPr>
              <a:t>neurotransmitters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dirty="0"/>
              <a:t>An</a:t>
            </a:r>
            <a:r>
              <a:rPr lang="en-ZA" sz="3200" b="1" dirty="0">
                <a:solidFill>
                  <a:srgbClr val="767DC0"/>
                </a:solidFill>
              </a:rPr>
              <a:t> imbalance </a:t>
            </a:r>
            <a:r>
              <a:rPr lang="en-ZA" sz="3200" dirty="0"/>
              <a:t>in </a:t>
            </a:r>
            <a:r>
              <a:rPr lang="en-ZA" sz="3200" b="1" dirty="0">
                <a:solidFill>
                  <a:srgbClr val="767DC0"/>
                </a:solidFill>
              </a:rPr>
              <a:t>hormones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dirty="0"/>
              <a:t>Certain </a:t>
            </a:r>
            <a:r>
              <a:rPr lang="en-ZA" sz="3200" b="1" dirty="0">
                <a:solidFill>
                  <a:srgbClr val="8CE614"/>
                </a:solidFill>
              </a:rPr>
              <a:t>medication</a:t>
            </a:r>
            <a:r>
              <a:rPr lang="en-ZA" sz="3200" dirty="0"/>
              <a:t>. </a:t>
            </a:r>
          </a:p>
          <a:p>
            <a:pPr lvl="2" fontAlgn="base"/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68071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57163"/>
            <a:ext cx="7905750" cy="999923"/>
          </a:xfrm>
        </p:spPr>
        <p:txBody>
          <a:bodyPr>
            <a:normAutofit fontScale="90000"/>
          </a:bodyPr>
          <a:lstStyle/>
          <a:p>
            <a:pPr algn="ctr"/>
            <a:r>
              <a:rPr lang="en-ZA" b="1" dirty="0">
                <a:latin typeface="+mn-lt"/>
              </a:rPr>
              <a:t>The link between </a:t>
            </a:r>
            <a:br>
              <a:rPr lang="en-ZA" b="1" dirty="0">
                <a:latin typeface="+mn-lt"/>
              </a:rPr>
            </a:br>
            <a:r>
              <a:rPr lang="en-ZA" b="1" dirty="0">
                <a:latin typeface="+mn-lt"/>
              </a:rPr>
              <a:t>stress &amp; depression 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314250"/>
            <a:ext cx="7748587" cy="2871988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Depression can cause</a:t>
            </a:r>
            <a:r>
              <a:rPr lang="en-ZA" sz="3600" b="1" dirty="0">
                <a:solidFill>
                  <a:srgbClr val="767DC0"/>
                </a:solidFill>
              </a:rPr>
              <a:t> physical problems</a:t>
            </a:r>
            <a:r>
              <a:rPr lang="en-ZA" sz="3600" dirty="0"/>
              <a:t>, such as:</a:t>
            </a:r>
          </a:p>
          <a:p>
            <a:pPr marL="800100" lvl="2" indent="-614363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Heart attacks</a:t>
            </a:r>
          </a:p>
          <a:p>
            <a:pPr marL="800100" lvl="2" indent="-614363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767DC0"/>
                </a:solidFill>
              </a:rPr>
              <a:t>Strokes</a:t>
            </a:r>
          </a:p>
          <a:p>
            <a:pPr marL="800100" lvl="2" indent="-614363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Heart disease</a:t>
            </a:r>
            <a:r>
              <a:rPr lang="en-ZA" sz="3200" dirty="0"/>
              <a:t>. </a:t>
            </a:r>
          </a:p>
          <a:p>
            <a:pPr lvl="2" fontAlgn="base"/>
            <a:endParaRPr lang="en-ZA" sz="1400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831093" y="2587955"/>
            <a:ext cx="3168791" cy="26431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14863" y="5272087"/>
            <a:ext cx="3671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i="1" dirty="0"/>
              <a:t>Figure 8.3: The symptoms and causes     of stress and depression can follow      one another in a spiral or cycle</a:t>
            </a:r>
          </a:p>
        </p:txBody>
      </p:sp>
    </p:spTree>
    <p:extLst>
      <p:ext uri="{BB962C8B-B14F-4D97-AF65-F5344CB8AC3E}">
        <p14:creationId xmlns:p14="http://schemas.microsoft.com/office/powerpoint/2010/main" val="268160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Symptoms of depression 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157087"/>
            <a:ext cx="7748587" cy="4815088"/>
          </a:xfrm>
        </p:spPr>
        <p:txBody>
          <a:bodyPr>
            <a:noAutofit/>
          </a:bodyPr>
          <a:lstStyle/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767DC0"/>
                </a:solidFill>
              </a:rPr>
              <a:t>Physical symptoms</a:t>
            </a:r>
            <a:r>
              <a:rPr lang="en-ZA" sz="3600" dirty="0"/>
              <a:t>, for example: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Always </a:t>
            </a:r>
            <a:r>
              <a:rPr lang="en-ZA" sz="3200" b="1" dirty="0">
                <a:solidFill>
                  <a:srgbClr val="8CE614"/>
                </a:solidFill>
              </a:rPr>
              <a:t>tired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Change in </a:t>
            </a:r>
            <a:r>
              <a:rPr lang="en-ZA" sz="3200" b="1" dirty="0">
                <a:solidFill>
                  <a:srgbClr val="767DC0"/>
                </a:solidFill>
              </a:rPr>
              <a:t>appetite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Unexplained </a:t>
            </a:r>
            <a:r>
              <a:rPr lang="en-ZA" sz="3200" b="1" dirty="0">
                <a:solidFill>
                  <a:srgbClr val="8CE614"/>
                </a:solidFill>
              </a:rPr>
              <a:t>headaches </a:t>
            </a:r>
            <a:r>
              <a:rPr lang="en-ZA" sz="3200" dirty="0"/>
              <a:t>or </a:t>
            </a:r>
            <a:r>
              <a:rPr lang="en-ZA" sz="3200" b="1" dirty="0">
                <a:solidFill>
                  <a:srgbClr val="8CE614"/>
                </a:solidFill>
              </a:rPr>
              <a:t>backache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FF0000"/>
                </a:solidFill>
              </a:rPr>
              <a:t>Self-harm</a:t>
            </a:r>
            <a:r>
              <a:rPr lang="en-ZA" sz="3200" dirty="0"/>
              <a:t>. 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3009901" y="3695699"/>
            <a:ext cx="2647950" cy="18954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85950" y="5591174"/>
            <a:ext cx="52149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i="1" dirty="0"/>
              <a:t>Figure 8.4: Depression is mainly a condition of the mind and emotions but also affects people physically</a:t>
            </a:r>
          </a:p>
        </p:txBody>
      </p:sp>
    </p:spTree>
    <p:extLst>
      <p:ext uri="{BB962C8B-B14F-4D97-AF65-F5344CB8AC3E}">
        <p14:creationId xmlns:p14="http://schemas.microsoft.com/office/powerpoint/2010/main" val="380556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Presentation2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10389</TotalTime>
  <Words>660</Words>
  <Application>Microsoft Office PowerPoint</Application>
  <PresentationFormat>On-screen Show (4:3)</PresentationFormat>
  <Paragraphs>130</Paragraphs>
  <Slides>29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Calibri</vt:lpstr>
      <vt:lpstr>Calibri Light</vt:lpstr>
      <vt:lpstr>Courier New</vt:lpstr>
      <vt:lpstr>Times New Roman</vt:lpstr>
      <vt:lpstr>Wingdings</vt:lpstr>
      <vt:lpstr>1_Presentation2</vt:lpstr>
      <vt:lpstr>Presentation2</vt:lpstr>
      <vt:lpstr>2_Presentation2</vt:lpstr>
      <vt:lpstr>3_Presentation2</vt:lpstr>
      <vt:lpstr>Life Orientation: Life Skills</vt:lpstr>
      <vt:lpstr>Understand  &amp; deal with depression  in personal  &amp; work situations</vt:lpstr>
      <vt:lpstr>Think about it…</vt:lpstr>
      <vt:lpstr>Depression – its meaning, symptoms  &amp; effects</vt:lpstr>
      <vt:lpstr>What does depression mean?</vt:lpstr>
      <vt:lpstr>What does depression mean?</vt:lpstr>
      <vt:lpstr>The link between  stress &amp; depression </vt:lpstr>
      <vt:lpstr>The link between  stress &amp; depression </vt:lpstr>
      <vt:lpstr>Symptoms of depression </vt:lpstr>
      <vt:lpstr>Symptoms of depression </vt:lpstr>
      <vt:lpstr>Symptoms of depression </vt:lpstr>
      <vt:lpstr>PowerPoint Presentation</vt:lpstr>
      <vt:lpstr>Effects of depression  on personal situations</vt:lpstr>
      <vt:lpstr>Effects of depression  on work situations</vt:lpstr>
      <vt:lpstr>PowerPoint Presentation</vt:lpstr>
      <vt:lpstr>Strategies &amp; support structures for dealing with depression</vt:lpstr>
      <vt:lpstr>Strategies against depression</vt:lpstr>
      <vt:lpstr>Lifestyle strategies  against depression</vt:lpstr>
      <vt:lpstr>Thinking strategies  against depression</vt:lpstr>
      <vt:lpstr>Professional strategies  against depression</vt:lpstr>
      <vt:lpstr>Support structures for  people with depression</vt:lpstr>
      <vt:lpstr>PowerPoint Presentation</vt:lpstr>
      <vt:lpstr>PowerPoint Presentation</vt:lpstr>
      <vt:lpstr>Handling suicidal colleagues or friends</vt:lpstr>
      <vt:lpstr>Dealing with a suicidal  colleague or friend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Jyoti Singh</dc:creator>
  <cp:lastModifiedBy>Promise</cp:lastModifiedBy>
  <cp:revision>559</cp:revision>
  <dcterms:created xsi:type="dcterms:W3CDTF">2017-08-15T07:49:10Z</dcterms:created>
  <dcterms:modified xsi:type="dcterms:W3CDTF">2018-02-08T07:40:28Z</dcterms:modified>
</cp:coreProperties>
</file>