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  <p:sldMasterId id="2147483698" r:id="rId4"/>
  </p:sldMasterIdLst>
  <p:notesMasterIdLst>
    <p:notesMasterId r:id="rId48"/>
  </p:notesMasterIdLst>
  <p:sldIdLst>
    <p:sldId id="330" r:id="rId5"/>
    <p:sldId id="331" r:id="rId6"/>
    <p:sldId id="332" r:id="rId7"/>
    <p:sldId id="333" r:id="rId8"/>
    <p:sldId id="295" r:id="rId9"/>
    <p:sldId id="552" r:id="rId10"/>
    <p:sldId id="553" r:id="rId11"/>
    <p:sldId id="554" r:id="rId12"/>
    <p:sldId id="555" r:id="rId13"/>
    <p:sldId id="556" r:id="rId14"/>
    <p:sldId id="557" r:id="rId15"/>
    <p:sldId id="558" r:id="rId16"/>
    <p:sldId id="334" r:id="rId17"/>
    <p:sldId id="559" r:id="rId18"/>
    <p:sldId id="543" r:id="rId19"/>
    <p:sldId id="560" r:id="rId20"/>
    <p:sldId id="561" r:id="rId21"/>
    <p:sldId id="562" r:id="rId22"/>
    <p:sldId id="563" r:id="rId23"/>
    <p:sldId id="545" r:id="rId24"/>
    <p:sldId id="564" r:id="rId25"/>
    <p:sldId id="566" r:id="rId26"/>
    <p:sldId id="567" r:id="rId27"/>
    <p:sldId id="565" r:id="rId28"/>
    <p:sldId id="568" r:id="rId29"/>
    <p:sldId id="396" r:id="rId30"/>
    <p:sldId id="569" r:id="rId31"/>
    <p:sldId id="570" r:id="rId32"/>
    <p:sldId id="579" r:id="rId33"/>
    <p:sldId id="551" r:id="rId34"/>
    <p:sldId id="571" r:id="rId35"/>
    <p:sldId id="572" r:id="rId36"/>
    <p:sldId id="573" r:id="rId37"/>
    <p:sldId id="574" r:id="rId38"/>
    <p:sldId id="580" r:id="rId39"/>
    <p:sldId id="445" r:id="rId40"/>
    <p:sldId id="575" r:id="rId41"/>
    <p:sldId id="576" r:id="rId42"/>
    <p:sldId id="581" r:id="rId43"/>
    <p:sldId id="577" r:id="rId44"/>
    <p:sldId id="340" r:id="rId45"/>
    <p:sldId id="578" r:id="rId46"/>
    <p:sldId id="28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65" clrIdx="0">
    <p:extLst/>
  </p:cmAuthor>
  <p:cmAuthor id="2" name="Janet Bartlet" initials="JB" lastIdx="5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8CE614"/>
    <a:srgbClr val="B7E37D"/>
    <a:srgbClr val="9A73FD"/>
    <a:srgbClr val="D3E856"/>
    <a:srgbClr val="9EA2F4"/>
    <a:srgbClr val="4A3D9B"/>
    <a:srgbClr val="F2FAC2"/>
    <a:srgbClr val="9FBFF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9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9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119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093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496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796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921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052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574335"/>
            <a:ext cx="3727793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87118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79" y="222285"/>
            <a:ext cx="1926933" cy="27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97" y="187329"/>
            <a:ext cx="279996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80464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8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69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68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48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7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8" y="1584161"/>
            <a:ext cx="2310121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85824"/>
            <a:ext cx="720000" cy="63887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5685727"/>
            <a:ext cx="715617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9" y="5679452"/>
            <a:ext cx="717809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452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4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Physical symptoms of stress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4229301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Locomotor </a:t>
            </a:r>
            <a:r>
              <a:rPr lang="en-ZA" sz="3600" dirty="0"/>
              <a:t>system: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Sore</a:t>
            </a:r>
            <a:r>
              <a:rPr lang="en-ZA" sz="3200" b="1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767DC0"/>
                </a:solidFill>
              </a:rPr>
              <a:t>muscles</a:t>
            </a:r>
            <a:r>
              <a:rPr lang="en-ZA" sz="3200" dirty="0"/>
              <a:t>,</a:t>
            </a:r>
            <a:r>
              <a:rPr lang="en-ZA" sz="3200" b="1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767DC0"/>
                </a:solidFill>
              </a:rPr>
              <a:t>bones</a:t>
            </a:r>
            <a:r>
              <a:rPr lang="en-ZA" sz="3200" dirty="0"/>
              <a:t>,</a:t>
            </a:r>
            <a:r>
              <a:rPr lang="en-ZA" sz="3200" b="1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767DC0"/>
                </a:solidFill>
              </a:rPr>
              <a:t>joints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tendons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Grinding </a:t>
            </a:r>
            <a:r>
              <a:rPr lang="en-ZA" sz="3200" dirty="0"/>
              <a:t>teeth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Tiredness</a:t>
            </a:r>
            <a:r>
              <a:rPr lang="en-ZA" sz="3200" dirty="0"/>
              <a:t>/</a:t>
            </a:r>
            <a:r>
              <a:rPr lang="en-ZA" sz="3200" b="1" dirty="0">
                <a:solidFill>
                  <a:srgbClr val="767DC0"/>
                </a:solidFill>
              </a:rPr>
              <a:t>clumsiness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Struggling to </a:t>
            </a:r>
            <a:r>
              <a:rPr lang="en-ZA" sz="3200" b="1" dirty="0">
                <a:solidFill>
                  <a:srgbClr val="8CE614"/>
                </a:solidFill>
              </a:rPr>
              <a:t>sit still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Shaking hands </a:t>
            </a:r>
            <a:r>
              <a:rPr lang="en-ZA" sz="3200" dirty="0"/>
              <a:t>or</a:t>
            </a:r>
            <a:r>
              <a:rPr lang="en-ZA" sz="3200" b="1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767DC0"/>
                </a:solidFill>
              </a:rPr>
              <a:t>lips</a:t>
            </a:r>
            <a:r>
              <a:rPr lang="en-ZA" sz="32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6376" y="3205161"/>
            <a:ext cx="3000376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9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Physical symptoms of stress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4972251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Respiratory</a:t>
            </a:r>
            <a:r>
              <a:rPr lang="en-ZA" sz="3600" dirty="0"/>
              <a:t> system: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Shallow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767DC0"/>
                </a:solidFill>
              </a:rPr>
              <a:t>hard breaths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Shortness</a:t>
            </a:r>
            <a:r>
              <a:rPr lang="en-ZA" sz="3200" dirty="0"/>
              <a:t> of breath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Struggle to </a:t>
            </a:r>
            <a:r>
              <a:rPr lang="en-ZA" sz="3200" b="1" dirty="0">
                <a:solidFill>
                  <a:srgbClr val="767DC0"/>
                </a:solidFill>
              </a:rPr>
              <a:t>breathe</a:t>
            </a:r>
            <a:r>
              <a:rPr lang="en-ZA" sz="32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Circulatory </a:t>
            </a:r>
            <a:r>
              <a:rPr lang="en-ZA" sz="3600" dirty="0"/>
              <a:t>system: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Red </a:t>
            </a:r>
            <a:r>
              <a:rPr lang="en-ZA" sz="3200" b="1" dirty="0">
                <a:solidFill>
                  <a:srgbClr val="767DC0"/>
                </a:solidFill>
              </a:rPr>
              <a:t>cheeks</a:t>
            </a:r>
            <a:endParaRPr lang="en-ZA" sz="3200" dirty="0"/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Raised </a:t>
            </a:r>
            <a:r>
              <a:rPr lang="en-ZA" sz="3200" b="1" dirty="0">
                <a:solidFill>
                  <a:srgbClr val="8CE614"/>
                </a:solidFill>
              </a:rPr>
              <a:t>heartbeat</a:t>
            </a:r>
            <a:r>
              <a:rPr lang="en-ZA" sz="3200" dirty="0"/>
              <a:t> </a:t>
            </a:r>
            <a:br>
              <a:rPr lang="en-ZA" sz="3200" dirty="0"/>
            </a:br>
            <a:r>
              <a:rPr lang="en-ZA" sz="3200" dirty="0"/>
              <a:t>and/or </a:t>
            </a:r>
            <a:r>
              <a:rPr lang="en-ZA" sz="3200" b="1" dirty="0">
                <a:solidFill>
                  <a:srgbClr val="8CE614"/>
                </a:solidFill>
              </a:rPr>
              <a:t>blood pressure</a:t>
            </a:r>
            <a:endParaRPr lang="en-ZA" sz="3200" dirty="0"/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Chest </a:t>
            </a:r>
            <a:r>
              <a:rPr lang="en-ZA" sz="3200" b="1" dirty="0">
                <a:solidFill>
                  <a:srgbClr val="767DC0"/>
                </a:solidFill>
              </a:rPr>
              <a:t>pain</a:t>
            </a:r>
            <a:r>
              <a:rPr lang="en-ZA" sz="3200" dirty="0"/>
              <a:t>.</a:t>
            </a:r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14" y="2402006"/>
            <a:ext cx="3484574" cy="23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5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Physical symptoms of stress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962923" cy="4972251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Immune</a:t>
            </a:r>
            <a:r>
              <a:rPr lang="en-ZA" sz="3600" dirty="0"/>
              <a:t> system: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Lower </a:t>
            </a:r>
            <a:r>
              <a:rPr lang="en-ZA" sz="3200" b="1" dirty="0">
                <a:solidFill>
                  <a:srgbClr val="767DC0"/>
                </a:solidFill>
              </a:rPr>
              <a:t>immunity</a:t>
            </a:r>
            <a:endParaRPr lang="en-ZA" sz="3200" dirty="0"/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Slower healing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recovery</a:t>
            </a:r>
            <a:endParaRPr lang="en-ZA" sz="3200" dirty="0"/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Rashes</a:t>
            </a:r>
            <a:r>
              <a:rPr lang="en-ZA" sz="3200" dirty="0"/>
              <a:t>/</a:t>
            </a:r>
            <a:r>
              <a:rPr lang="en-ZA" sz="3200" b="1" dirty="0">
                <a:solidFill>
                  <a:srgbClr val="767DC0"/>
                </a:solidFill>
              </a:rPr>
              <a:t>itching</a:t>
            </a:r>
            <a:r>
              <a:rPr lang="en-ZA" sz="3200" dirty="0"/>
              <a:t>.</a:t>
            </a:r>
          </a:p>
          <a:p>
            <a:pPr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Urogenital</a:t>
            </a:r>
            <a:r>
              <a:rPr lang="en-ZA" sz="3600" dirty="0"/>
              <a:t> system: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Need to </a:t>
            </a:r>
            <a:r>
              <a:rPr lang="en-ZA" sz="3200" b="1" dirty="0">
                <a:solidFill>
                  <a:srgbClr val="767DC0"/>
                </a:solidFill>
              </a:rPr>
              <a:t>urinate more often</a:t>
            </a:r>
            <a:endParaRPr lang="en-ZA" sz="3200" dirty="0"/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Changes to </a:t>
            </a:r>
            <a:r>
              <a:rPr lang="en-ZA" sz="3200" b="1" dirty="0">
                <a:solidFill>
                  <a:srgbClr val="8CE614"/>
                </a:solidFill>
              </a:rPr>
              <a:t>hormones</a:t>
            </a:r>
            <a:endParaRPr lang="en-ZA" sz="3200" dirty="0"/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Irregular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767DC0"/>
                </a:solidFill>
              </a:rPr>
              <a:t>painful periods</a:t>
            </a:r>
            <a:endParaRPr lang="en-ZA" sz="3200" dirty="0"/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Lack</a:t>
            </a:r>
            <a:r>
              <a:rPr lang="en-ZA" sz="3200" dirty="0"/>
              <a:t> of </a:t>
            </a:r>
            <a:r>
              <a:rPr lang="en-ZA" sz="3200" b="1" dirty="0">
                <a:solidFill>
                  <a:srgbClr val="8CE614"/>
                </a:solidFill>
              </a:rPr>
              <a:t>sexual desire </a:t>
            </a:r>
            <a:r>
              <a:rPr lang="en-ZA" sz="3200" dirty="0"/>
              <a:t>and/or </a:t>
            </a:r>
            <a:r>
              <a:rPr lang="en-ZA" sz="3200" b="1" dirty="0">
                <a:solidFill>
                  <a:srgbClr val="8CE614"/>
                </a:solidFill>
              </a:rPr>
              <a:t>ability</a:t>
            </a:r>
            <a:r>
              <a:rPr lang="en-ZA" sz="3200" dirty="0"/>
              <a:t>.</a:t>
            </a:r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465" y="2792478"/>
            <a:ext cx="2552459" cy="17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2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7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7.1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28601"/>
            <a:ext cx="7905750" cy="928486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Emotional &amp; mental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symptoms of stress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43025"/>
            <a:ext cx="7748587" cy="476516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Include </a:t>
            </a:r>
            <a:r>
              <a:rPr lang="en-ZA" sz="3600" b="1" dirty="0">
                <a:solidFill>
                  <a:srgbClr val="767DC0"/>
                </a:solidFill>
              </a:rPr>
              <a:t>feeling</a:t>
            </a:r>
            <a:r>
              <a:rPr lang="en-ZA" sz="3600" dirty="0"/>
              <a:t>: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714375" algn="l"/>
              </a:tabLst>
            </a:pPr>
            <a:r>
              <a:rPr lang="en-ZA" sz="3200" b="1" dirty="0">
                <a:solidFill>
                  <a:srgbClr val="8CE614"/>
                </a:solidFill>
              </a:rPr>
              <a:t>Angry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714375" algn="l"/>
              </a:tabLst>
            </a:pPr>
            <a:r>
              <a:rPr lang="en-ZA" sz="3200" b="1" dirty="0">
                <a:solidFill>
                  <a:srgbClr val="767DC0"/>
                </a:solidFill>
              </a:rPr>
              <a:t>Confused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714375" algn="l"/>
              </a:tabLst>
            </a:pPr>
            <a:r>
              <a:rPr lang="en-ZA" sz="3200" b="1" dirty="0">
                <a:solidFill>
                  <a:srgbClr val="8CE614"/>
                </a:solidFill>
              </a:rPr>
              <a:t>Depressed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714375" algn="l"/>
              </a:tabLst>
            </a:pPr>
            <a:r>
              <a:rPr lang="en-ZA" sz="3200" b="1" dirty="0">
                <a:solidFill>
                  <a:srgbClr val="767DC0"/>
                </a:solidFill>
              </a:rPr>
              <a:t>Frustrated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714375" algn="l"/>
              </a:tabLst>
            </a:pPr>
            <a:r>
              <a:rPr lang="en-ZA" sz="3200" b="1" dirty="0">
                <a:solidFill>
                  <a:srgbClr val="8CE614"/>
                </a:solidFill>
              </a:rPr>
              <a:t>Hopeless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714375" algn="l"/>
              </a:tabLst>
            </a:pPr>
            <a:r>
              <a:rPr lang="en-ZA" sz="3200" b="1" dirty="0">
                <a:solidFill>
                  <a:srgbClr val="767DC0"/>
                </a:solidFill>
              </a:rPr>
              <a:t>Lonely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714375" algn="l"/>
              </a:tabLst>
            </a:pPr>
            <a:r>
              <a:rPr lang="en-ZA" sz="3200" b="1" dirty="0">
                <a:solidFill>
                  <a:srgbClr val="8CE614"/>
                </a:solidFill>
              </a:rPr>
              <a:t>Overwhelmed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714375" algn="l"/>
              </a:tabLst>
            </a:pPr>
            <a:r>
              <a:rPr lang="en-ZA" sz="3200" b="1" dirty="0">
                <a:solidFill>
                  <a:srgbClr val="767DC0"/>
                </a:solidFill>
              </a:rPr>
              <a:t>Worried</a:t>
            </a:r>
            <a:r>
              <a:rPr lang="en-ZA" sz="3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586412" y="4457498"/>
            <a:ext cx="2700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7.6: </a:t>
            </a:r>
            <a:r>
              <a:rPr lang="en-ZA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people feel they need to worry and stress because that shows that they care</a:t>
            </a:r>
            <a:endParaRPr lang="en-ZA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709244" y="1343024"/>
            <a:ext cx="20669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7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7.2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2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Types of stress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4729363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Good </a:t>
            </a:r>
            <a:r>
              <a:rPr lang="en-ZA" sz="3600" dirty="0"/>
              <a:t>stress (</a:t>
            </a:r>
            <a:r>
              <a:rPr lang="en-ZA" sz="3600" b="1" dirty="0">
                <a:solidFill>
                  <a:srgbClr val="767DC0"/>
                </a:solidFill>
              </a:rPr>
              <a:t>eustress</a:t>
            </a:r>
            <a:r>
              <a:rPr lang="en-ZA" sz="3600" dirty="0"/>
              <a:t>):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Energises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Can become </a:t>
            </a:r>
            <a:r>
              <a:rPr lang="en-ZA" sz="3200" b="1" dirty="0">
                <a:solidFill>
                  <a:srgbClr val="767DC0"/>
                </a:solidFill>
              </a:rPr>
              <a:t>harmful if not handled well</a:t>
            </a:r>
            <a:r>
              <a:rPr lang="en-ZA" sz="32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Bad</a:t>
            </a:r>
            <a:r>
              <a:rPr lang="en-ZA" sz="3600" dirty="0"/>
              <a:t> stress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Distress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Acute</a:t>
            </a:r>
            <a:r>
              <a:rPr lang="en-ZA" sz="3200" dirty="0"/>
              <a:t> stress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Chronic</a:t>
            </a:r>
            <a:r>
              <a:rPr lang="en-ZA" sz="3200" dirty="0"/>
              <a:t> stress.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154" y="3362782"/>
            <a:ext cx="3556246" cy="23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7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Eustress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4729363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Energises</a:t>
            </a:r>
            <a:r>
              <a:rPr lang="en-ZA" sz="3600" dirty="0"/>
              <a:t> your mind.</a:t>
            </a:r>
          </a:p>
          <a:p>
            <a:pPr lvl="0" fontAlgn="base"/>
            <a:r>
              <a:rPr lang="en-ZA" sz="3600" dirty="0"/>
              <a:t>Prepares your body to </a:t>
            </a:r>
            <a:r>
              <a:rPr lang="en-ZA" sz="3600" b="1" dirty="0">
                <a:solidFill>
                  <a:srgbClr val="767DC0"/>
                </a:solidFill>
              </a:rPr>
              <a:t>face challenges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Must </a:t>
            </a:r>
            <a:r>
              <a:rPr lang="en-ZA" sz="3600" b="1" dirty="0">
                <a:solidFill>
                  <a:srgbClr val="8CE614"/>
                </a:solidFill>
              </a:rPr>
              <a:t>return to normal </a:t>
            </a:r>
            <a:r>
              <a:rPr lang="en-ZA" sz="3600" dirty="0"/>
              <a:t>so that you can </a:t>
            </a:r>
            <a:r>
              <a:rPr lang="en-ZA" sz="3600" b="1" dirty="0">
                <a:solidFill>
                  <a:srgbClr val="8CE614"/>
                </a:solidFill>
              </a:rPr>
              <a:t>recover</a:t>
            </a:r>
            <a:r>
              <a:rPr lang="en-ZA" sz="3600" dirty="0"/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66987" y="3514523"/>
            <a:ext cx="3124200" cy="201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0109" y="5525471"/>
            <a:ext cx="369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i="1" dirty="0"/>
              <a:t>Figure 7.9: Healthy eustress in action </a:t>
            </a:r>
          </a:p>
        </p:txBody>
      </p:sp>
    </p:spTree>
    <p:extLst>
      <p:ext uri="{BB962C8B-B14F-4D97-AF65-F5344CB8AC3E}">
        <p14:creationId xmlns:p14="http://schemas.microsoft.com/office/powerpoint/2010/main" val="13078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85737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Bad stress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099937"/>
            <a:ext cx="7748587" cy="4300738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Distress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Instead of feeling excited, you </a:t>
            </a:r>
            <a:r>
              <a:rPr lang="en-ZA" sz="3200" b="1" dirty="0">
                <a:solidFill>
                  <a:srgbClr val="8CE614"/>
                </a:solidFill>
              </a:rPr>
              <a:t>dread the challenge</a:t>
            </a:r>
            <a:endParaRPr lang="en-ZA" sz="3200" dirty="0"/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May become </a:t>
            </a:r>
            <a:r>
              <a:rPr lang="en-ZA" sz="3200" b="1" dirty="0">
                <a:solidFill>
                  <a:srgbClr val="767DC0"/>
                </a:solidFill>
              </a:rPr>
              <a:t>more anxious</a:t>
            </a:r>
            <a:endParaRPr lang="en-ZA" sz="3200" dirty="0"/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Need to </a:t>
            </a:r>
            <a:r>
              <a:rPr lang="en-ZA" sz="3200" b="1" dirty="0">
                <a:solidFill>
                  <a:srgbClr val="8CE614"/>
                </a:solidFill>
              </a:rPr>
              <a:t>deal with it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prioritise</a:t>
            </a:r>
            <a:r>
              <a:rPr lang="en-ZA" sz="32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Acute </a:t>
            </a:r>
            <a:r>
              <a:rPr lang="en-ZA" sz="3600" dirty="0"/>
              <a:t>stress: </a:t>
            </a:r>
          </a:p>
          <a:p>
            <a:pPr marL="642937" lvl="2" indent="-45720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Severe stress </a:t>
            </a:r>
            <a:r>
              <a:rPr lang="en-ZA" sz="3200" dirty="0"/>
              <a:t>often caused by </a:t>
            </a:r>
            <a:r>
              <a:rPr lang="en-ZA" sz="3200" b="1" dirty="0">
                <a:solidFill>
                  <a:srgbClr val="767DC0"/>
                </a:solidFill>
              </a:rPr>
              <a:t>one intense thing</a:t>
            </a:r>
            <a:r>
              <a:rPr lang="en-ZA" sz="3200" dirty="0"/>
              <a:t>.</a:t>
            </a:r>
            <a:endParaRPr lang="en-ZA" sz="1400" dirty="0"/>
          </a:p>
          <a:p>
            <a:pPr marL="914400" lvl="2" indent="0" fontAlgn="base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717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85737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Bad stress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099937"/>
            <a:ext cx="7748587" cy="2671963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Chronic </a:t>
            </a:r>
            <a:r>
              <a:rPr lang="en-ZA" sz="3600" dirty="0"/>
              <a:t>stress: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Prolonged</a:t>
            </a:r>
            <a:r>
              <a:rPr lang="en-ZA" sz="3200" dirty="0"/>
              <a:t> distress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Lasts for </a:t>
            </a:r>
            <a:r>
              <a:rPr lang="en-ZA" sz="3200" b="1" dirty="0">
                <a:solidFill>
                  <a:srgbClr val="767DC0"/>
                </a:solidFill>
              </a:rPr>
              <a:t>months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767DC0"/>
                </a:solidFill>
              </a:rPr>
              <a:t>years</a:t>
            </a:r>
            <a:endParaRPr lang="en-ZA" sz="3200" dirty="0"/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May need intervention </a:t>
            </a:r>
            <a:r>
              <a:rPr lang="en-ZA" sz="3200" dirty="0"/>
              <a:t>(e.g. therapy and/or medication).</a:t>
            </a:r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43025" y="3557588"/>
            <a:ext cx="1900237" cy="2357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0437" y="44032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7.10: Post-traumatic stress disorder (PTSD) is a form of chronic stress that follows on from repeated incidences of acute stress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96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097" y="814388"/>
            <a:ext cx="4229100" cy="4386262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Manage stress in </a:t>
            </a:r>
            <a:br>
              <a:rPr lang="en-ZA" dirty="0"/>
            </a:br>
            <a:r>
              <a:rPr lang="en-ZA" dirty="0"/>
              <a:t>order to maintain </a:t>
            </a:r>
            <a:br>
              <a:rPr lang="en-ZA" dirty="0"/>
            </a:br>
            <a:r>
              <a:rPr lang="en-ZA" dirty="0"/>
              <a:t>a balanced lifestyle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2107" y="5200650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7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7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address stress you are facing currently – by completing Learning activity 7.3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6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8882" y="2395357"/>
            <a:ext cx="4996456" cy="1662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7.1 </a:t>
            </a:r>
            <a:r>
              <a:rPr lang="en-US" sz="3600" dirty="0"/>
              <a:t>in    your </a:t>
            </a:r>
            <a:r>
              <a:rPr lang="en-US" sz="3600" i="1" dirty="0"/>
              <a:t>Student’s Book</a:t>
            </a:r>
            <a:r>
              <a:rPr lang="en-US" sz="3600" dirty="0"/>
              <a:t> for general causes of stress.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dirty="0">
                <a:latin typeface="+mn-lt"/>
              </a:rPr>
              <a:t>General causes of stress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4847379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85737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General causes of stress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099938"/>
            <a:ext cx="7748587" cy="4257876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You may be </a:t>
            </a:r>
            <a:r>
              <a:rPr lang="en-ZA" sz="3600" b="1" dirty="0">
                <a:solidFill>
                  <a:srgbClr val="767DC0"/>
                </a:solidFill>
              </a:rPr>
              <a:t>stressed by</a:t>
            </a:r>
            <a:r>
              <a:rPr lang="en-ZA" sz="3600" dirty="0"/>
              <a:t>: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dirty="0"/>
              <a:t>Where you </a:t>
            </a:r>
            <a:r>
              <a:rPr lang="en-ZA" sz="3200" b="1" dirty="0">
                <a:solidFill>
                  <a:srgbClr val="8CE614"/>
                </a:solidFill>
              </a:rPr>
              <a:t>live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Relationship</a:t>
            </a:r>
            <a:r>
              <a:rPr lang="en-ZA" sz="3200" dirty="0"/>
              <a:t> problems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Finances</a:t>
            </a:r>
            <a:r>
              <a:rPr lang="en-ZA" sz="3200" dirty="0"/>
              <a:t>/the </a:t>
            </a:r>
            <a:r>
              <a:rPr lang="en-ZA" sz="3200" b="1" dirty="0">
                <a:solidFill>
                  <a:srgbClr val="8CE614"/>
                </a:solidFill>
              </a:rPr>
              <a:t>economy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dirty="0"/>
              <a:t>The </a:t>
            </a:r>
            <a:r>
              <a:rPr lang="en-ZA" sz="3200" b="1" dirty="0">
                <a:solidFill>
                  <a:srgbClr val="767DC0"/>
                </a:solidFill>
              </a:rPr>
              <a:t>natural environment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Health </a:t>
            </a:r>
            <a:r>
              <a:rPr lang="en-ZA" sz="3200" dirty="0"/>
              <a:t>issues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Education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767DC0"/>
                </a:solidFill>
              </a:rPr>
              <a:t>work</a:t>
            </a:r>
            <a:r>
              <a:rPr lang="en-ZA" sz="3200" dirty="0"/>
              <a:t> problems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dirty="0"/>
              <a:t>Difficulties at </a:t>
            </a:r>
            <a:r>
              <a:rPr lang="en-ZA" sz="3200" b="1" dirty="0">
                <a:solidFill>
                  <a:srgbClr val="8CE614"/>
                </a:solidFill>
              </a:rPr>
              <a:t>home</a:t>
            </a:r>
            <a:r>
              <a:rPr lang="en-ZA" sz="3200" dirty="0"/>
              <a:t>.  </a:t>
            </a:r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97" y="1968922"/>
            <a:ext cx="3194110" cy="22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8882" y="2395356"/>
            <a:ext cx="4996456" cy="2348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7.2 </a:t>
            </a:r>
            <a:r>
              <a:rPr lang="en-US" sz="3600" dirty="0"/>
              <a:t>in    your </a:t>
            </a:r>
            <a:r>
              <a:rPr lang="en-US" sz="3600" i="1" dirty="0"/>
              <a:t>Student’s Book</a:t>
            </a:r>
            <a:r>
              <a:rPr lang="en-US" sz="3600" dirty="0"/>
              <a:t> for work-related causes of stress.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dirty="0">
                <a:latin typeface="+mn-lt"/>
              </a:rPr>
              <a:t>Work-related causes of stress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1726095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10 Types Of Stres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t="1" r="320" b="296"/>
          <a:stretch/>
        </p:blipFill>
        <p:spPr>
          <a:xfrm>
            <a:off x="-29368" y="437783"/>
            <a:ext cx="9173368" cy="5148072"/>
          </a:xfrm>
        </p:spPr>
      </p:pic>
      <p:sp>
        <p:nvSpPr>
          <p:cNvPr id="5" name="TextBox 4"/>
          <p:cNvSpPr txBox="1"/>
          <p:nvPr/>
        </p:nvSpPr>
        <p:spPr>
          <a:xfrm>
            <a:off x="461418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119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7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reflect on solutions to stressful situations you have faced in the past year – by completing Learning activity 7.4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68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4688"/>
            <a:ext cx="8404412" cy="1071562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Effects of stress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58760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7.2</a:t>
            </a: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57163"/>
            <a:ext cx="7905750" cy="942775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Effects of stress on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personal situations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9" y="1442838"/>
            <a:ext cx="8057517" cy="425787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Not being able to </a:t>
            </a:r>
            <a:r>
              <a:rPr lang="en-ZA" sz="3600" b="1" dirty="0">
                <a:solidFill>
                  <a:srgbClr val="767DC0"/>
                </a:solidFill>
              </a:rPr>
              <a:t>control your emotions</a:t>
            </a:r>
          </a:p>
          <a:p>
            <a:pPr lvl="0" fontAlgn="base"/>
            <a:r>
              <a:rPr lang="en-ZA" sz="3600" dirty="0"/>
              <a:t>Worsened </a:t>
            </a:r>
            <a:r>
              <a:rPr lang="en-ZA" sz="3600" b="1" dirty="0">
                <a:solidFill>
                  <a:srgbClr val="8CE614"/>
                </a:solidFill>
              </a:rPr>
              <a:t>physical conditions</a:t>
            </a:r>
          </a:p>
          <a:p>
            <a:pPr lvl="0" fontAlgn="base"/>
            <a:r>
              <a:rPr lang="en-ZA" sz="3600" dirty="0"/>
              <a:t>Becoming </a:t>
            </a:r>
            <a:r>
              <a:rPr lang="en-ZA" sz="3600" b="1" dirty="0">
                <a:solidFill>
                  <a:srgbClr val="767DC0"/>
                </a:solidFill>
              </a:rPr>
              <a:t>withdrawn</a:t>
            </a:r>
          </a:p>
          <a:p>
            <a:pPr lvl="0" fontAlgn="base"/>
            <a:r>
              <a:rPr lang="en-ZA" sz="3600" dirty="0"/>
              <a:t>Struggling to </a:t>
            </a:r>
            <a:r>
              <a:rPr lang="en-ZA" sz="3600" b="1" dirty="0">
                <a:solidFill>
                  <a:srgbClr val="8CE614"/>
                </a:solidFill>
              </a:rPr>
              <a:t>communicate</a:t>
            </a:r>
          </a:p>
          <a:p>
            <a:pPr lvl="0" fontAlgn="base"/>
            <a:r>
              <a:rPr lang="en-ZA" sz="3600" dirty="0"/>
              <a:t>Becoming </a:t>
            </a:r>
            <a:r>
              <a:rPr lang="en-ZA" sz="3600" b="1" dirty="0">
                <a:solidFill>
                  <a:srgbClr val="767DC0"/>
                </a:solidFill>
              </a:rPr>
              <a:t>obsessive</a:t>
            </a:r>
          </a:p>
          <a:p>
            <a:pPr lvl="0" fontAlgn="base"/>
            <a:r>
              <a:rPr lang="en-ZA" sz="3600" dirty="0"/>
              <a:t>Relationships </a:t>
            </a:r>
            <a:r>
              <a:rPr lang="en-ZA" sz="3600" b="1" dirty="0">
                <a:solidFill>
                  <a:srgbClr val="8CE614"/>
                </a:solidFill>
              </a:rPr>
              <a:t>suffer</a:t>
            </a:r>
            <a:r>
              <a:rPr lang="en-ZA" sz="3600" dirty="0"/>
              <a:t>.</a:t>
            </a:r>
          </a:p>
          <a:p>
            <a:pPr lvl="0" fontAlgn="base"/>
            <a:endParaRPr lang="en-ZA" sz="3600" dirty="0"/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5" y="2714624"/>
            <a:ext cx="2327255" cy="33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57163"/>
            <a:ext cx="7905750" cy="942775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Effects of stress on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work situations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9" y="1228526"/>
            <a:ext cx="8086092" cy="4886524"/>
          </a:xfrm>
        </p:spPr>
        <p:txBody>
          <a:bodyPr>
            <a:noAutofit/>
          </a:bodyPr>
          <a:lstStyle/>
          <a:p>
            <a:pPr marL="357188" lvl="0" indent="-357188" fontAlgn="base"/>
            <a:r>
              <a:rPr lang="en-ZA" sz="3600" dirty="0"/>
              <a:t>Feeling </a:t>
            </a:r>
            <a:r>
              <a:rPr lang="en-ZA" sz="3600" b="1" dirty="0">
                <a:solidFill>
                  <a:srgbClr val="767DC0"/>
                </a:solidFill>
              </a:rPr>
              <a:t>tired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sick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overworked</a:t>
            </a:r>
            <a:endParaRPr lang="en-ZA" sz="3600" dirty="0"/>
          </a:p>
          <a:p>
            <a:pPr marL="357188" lvl="0" indent="-357188" fontAlgn="base"/>
            <a:r>
              <a:rPr lang="en-ZA" sz="3600" dirty="0"/>
              <a:t>Struggling to </a:t>
            </a:r>
            <a:r>
              <a:rPr lang="en-ZA" sz="3600" b="1" dirty="0">
                <a:solidFill>
                  <a:srgbClr val="8CE614"/>
                </a:solidFill>
              </a:rPr>
              <a:t>concentrate</a:t>
            </a:r>
            <a:endParaRPr lang="en-ZA" sz="3600" dirty="0"/>
          </a:p>
          <a:p>
            <a:pPr marL="357188" lvl="0" indent="-357188" fontAlgn="base"/>
            <a:r>
              <a:rPr lang="en-ZA" sz="3600" dirty="0"/>
              <a:t>Becoming </a:t>
            </a:r>
            <a:r>
              <a:rPr lang="en-ZA" sz="3600" b="1" dirty="0">
                <a:solidFill>
                  <a:srgbClr val="767DC0"/>
                </a:solidFill>
              </a:rPr>
              <a:t>disorganised</a:t>
            </a:r>
            <a:endParaRPr lang="en-ZA" sz="3600" dirty="0"/>
          </a:p>
          <a:p>
            <a:pPr marL="357188" lvl="0" indent="-357188" fontAlgn="base"/>
            <a:r>
              <a:rPr lang="en-ZA" sz="3600" dirty="0"/>
              <a:t>Unable to perform at </a:t>
            </a:r>
            <a:r>
              <a:rPr lang="en-ZA" sz="3600" b="1" dirty="0">
                <a:solidFill>
                  <a:srgbClr val="8CE614"/>
                </a:solidFill>
              </a:rPr>
              <a:t>best level</a:t>
            </a:r>
            <a:endParaRPr lang="en-ZA" sz="3600" dirty="0"/>
          </a:p>
          <a:p>
            <a:pPr marL="357188" lvl="0" indent="-357188" fontAlgn="base"/>
            <a:r>
              <a:rPr lang="en-ZA" sz="3600" dirty="0"/>
              <a:t>Battling to make </a:t>
            </a:r>
            <a:r>
              <a:rPr lang="en-ZA" sz="3600" b="1" dirty="0">
                <a:solidFill>
                  <a:srgbClr val="767DC0"/>
                </a:solidFill>
              </a:rPr>
              <a:t>decisions</a:t>
            </a:r>
          </a:p>
          <a:p>
            <a:pPr marL="357188" lvl="0" indent="-357188" fontAlgn="base"/>
            <a:r>
              <a:rPr lang="en-ZA" sz="3600" dirty="0"/>
              <a:t>Becoming </a:t>
            </a:r>
            <a:r>
              <a:rPr lang="en-ZA" sz="3600" b="1" dirty="0">
                <a:solidFill>
                  <a:srgbClr val="8CE614"/>
                </a:solidFill>
              </a:rPr>
              <a:t>easily upset</a:t>
            </a:r>
          </a:p>
          <a:p>
            <a:pPr marL="357188" lvl="0" indent="-357188" fontAlgn="base"/>
            <a:r>
              <a:rPr lang="en-ZA" sz="3600" dirty="0"/>
              <a:t>Making </a:t>
            </a:r>
            <a:r>
              <a:rPr lang="en-ZA" sz="3600" b="1" dirty="0">
                <a:solidFill>
                  <a:srgbClr val="767DC0"/>
                </a:solidFill>
              </a:rPr>
              <a:t>mistakes</a:t>
            </a:r>
          </a:p>
          <a:p>
            <a:pPr marL="357188" lvl="0" indent="-357188" fontAlgn="base"/>
            <a:r>
              <a:rPr lang="en-ZA" sz="3600" dirty="0"/>
              <a:t>Abusing </a:t>
            </a:r>
            <a:r>
              <a:rPr lang="en-ZA" sz="3600" b="1" dirty="0">
                <a:solidFill>
                  <a:srgbClr val="8CE614"/>
                </a:solidFill>
              </a:rPr>
              <a:t>substances</a:t>
            </a:r>
            <a:r>
              <a:rPr lang="en-ZA" sz="3600" dirty="0"/>
              <a:t>. </a:t>
            </a:r>
          </a:p>
          <a:p>
            <a:pPr marL="0" lvl="0" indent="0" fontAlgn="base">
              <a:buNone/>
            </a:pPr>
            <a:endParaRPr lang="en-ZA" sz="3600" dirty="0"/>
          </a:p>
          <a:p>
            <a:pPr lvl="0" fontAlgn="base"/>
            <a:endParaRPr lang="en-ZA" sz="3600" dirty="0"/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17" y="4289380"/>
            <a:ext cx="2830951" cy="188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11 Stress In The Workplace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" b="296"/>
          <a:stretch/>
        </p:blipFill>
        <p:spPr>
          <a:xfrm>
            <a:off x="-29368" y="448003"/>
            <a:ext cx="9173368" cy="5148072"/>
          </a:xfrm>
        </p:spPr>
      </p:pic>
      <p:sp>
        <p:nvSpPr>
          <p:cNvPr id="5" name="TextBox 4"/>
          <p:cNvSpPr txBox="1"/>
          <p:nvPr/>
        </p:nvSpPr>
        <p:spPr>
          <a:xfrm>
            <a:off x="475066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33767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0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950079"/>
            <a:ext cx="8096919" cy="285052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Is there a difference between </a:t>
            </a:r>
            <a:r>
              <a:rPr lang="en-ZA" sz="3600" b="1" dirty="0">
                <a:solidFill>
                  <a:srgbClr val="8CE614"/>
                </a:solidFill>
              </a:rPr>
              <a:t>good stress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bad stress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How does stress </a:t>
            </a:r>
            <a:r>
              <a:rPr lang="en-ZA" sz="3600" b="1" dirty="0">
                <a:solidFill>
                  <a:srgbClr val="767DC0"/>
                </a:solidFill>
              </a:rPr>
              <a:t>affect you</a:t>
            </a:r>
            <a:r>
              <a:rPr lang="en-ZA" sz="3600" dirty="0"/>
              <a:t>?</a:t>
            </a:r>
          </a:p>
          <a:p>
            <a:r>
              <a:rPr lang="en-ZA" sz="3600" dirty="0"/>
              <a:t>Can you learn to </a:t>
            </a:r>
            <a:r>
              <a:rPr lang="en-ZA" sz="3600" b="1" dirty="0">
                <a:solidFill>
                  <a:srgbClr val="8CE614"/>
                </a:solidFill>
              </a:rPr>
              <a:t>cope better </a:t>
            </a:r>
            <a:r>
              <a:rPr lang="en-ZA" sz="3600" dirty="0"/>
              <a:t>with </a:t>
            </a:r>
            <a:r>
              <a:rPr lang="en-ZA" sz="3600" b="1" dirty="0">
                <a:solidFill>
                  <a:srgbClr val="8CE614"/>
                </a:solidFill>
              </a:rPr>
              <a:t>bad stress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14559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7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  <a:p>
            <a:r>
              <a:rPr lang="en-ZA" dirty="0"/>
              <a:t>Test your knowledge of this section – and answer a stress test – by completing</a:t>
            </a:r>
          </a:p>
          <a:p>
            <a:r>
              <a:rPr lang="en-ZA" dirty="0"/>
              <a:t>Learning activity 7.5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2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57163"/>
            <a:ext cx="7905750" cy="942775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Harmful effects of using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substances to alleviate stress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9" y="1399976"/>
            <a:ext cx="8086092" cy="4286449"/>
          </a:xfrm>
        </p:spPr>
        <p:txBody>
          <a:bodyPr>
            <a:noAutofit/>
          </a:bodyPr>
          <a:lstStyle/>
          <a:p>
            <a:pPr marL="357188" lvl="0" indent="-357188" fontAlgn="base"/>
            <a:r>
              <a:rPr lang="en-ZA" sz="3600" dirty="0"/>
              <a:t>Examples of </a:t>
            </a:r>
            <a:r>
              <a:rPr lang="en-ZA" sz="3600" b="1" dirty="0">
                <a:solidFill>
                  <a:srgbClr val="8CE614"/>
                </a:solidFill>
              </a:rPr>
              <a:t>harmful substances</a:t>
            </a:r>
            <a:r>
              <a:rPr lang="en-ZA" sz="3600" dirty="0"/>
              <a:t>:</a:t>
            </a:r>
          </a:p>
          <a:p>
            <a:pPr marL="800100" lvl="0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Drugs</a:t>
            </a:r>
          </a:p>
          <a:p>
            <a:pPr marL="800100" lvl="0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Cigarettes </a:t>
            </a:r>
            <a:r>
              <a:rPr lang="en-ZA" sz="3200" dirty="0"/>
              <a:t>(nicotine)</a:t>
            </a:r>
          </a:p>
          <a:p>
            <a:pPr marL="800100" lvl="0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Alcohol</a:t>
            </a:r>
            <a:r>
              <a:rPr lang="en-ZA" sz="3200" dirty="0"/>
              <a:t>.</a:t>
            </a:r>
          </a:p>
          <a:p>
            <a:pPr marL="357188" lvl="0" indent="-357188" fontAlgn="base"/>
            <a:r>
              <a:rPr lang="en-ZA" sz="3600" dirty="0"/>
              <a:t>Bad </a:t>
            </a:r>
            <a:r>
              <a:rPr lang="en-ZA" sz="3600" b="1" dirty="0">
                <a:solidFill>
                  <a:srgbClr val="8CE614"/>
                </a:solidFill>
              </a:rPr>
              <a:t>side-effects</a:t>
            </a:r>
            <a:r>
              <a:rPr lang="en-ZA" sz="3600" dirty="0"/>
              <a:t>.</a:t>
            </a:r>
          </a:p>
          <a:p>
            <a:pPr marL="357188" lvl="0" indent="-357188" fontAlgn="base"/>
            <a:r>
              <a:rPr lang="en-ZA" sz="3600" dirty="0"/>
              <a:t>They don’t do away with the problem           (&amp; usually </a:t>
            </a:r>
            <a:r>
              <a:rPr lang="en-ZA" sz="3600" b="1" dirty="0">
                <a:solidFill>
                  <a:srgbClr val="767DC0"/>
                </a:solidFill>
              </a:rPr>
              <a:t>make it worse</a:t>
            </a:r>
            <a:r>
              <a:rPr lang="en-ZA" sz="3600" dirty="0"/>
              <a:t>). </a:t>
            </a:r>
          </a:p>
          <a:p>
            <a:pPr marL="0" lvl="0" indent="0" fontAlgn="base">
              <a:buNone/>
            </a:pPr>
            <a:endParaRPr lang="en-ZA" sz="3600" dirty="0"/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2" y="2073893"/>
            <a:ext cx="3260003" cy="21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57163"/>
            <a:ext cx="7905750" cy="94277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Harmful effects of drugs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20" y="1099938"/>
            <a:ext cx="8086092" cy="428644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May be: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OTC</a:t>
            </a:r>
            <a:r>
              <a:rPr lang="en-ZA" sz="3200" dirty="0"/>
              <a:t> (over-the-counter) medicine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Prescribed</a:t>
            </a:r>
            <a:r>
              <a:rPr lang="en-ZA" sz="3200" dirty="0"/>
              <a:t> medicine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Illegal</a:t>
            </a:r>
            <a:r>
              <a:rPr lang="en-ZA" sz="3200" dirty="0"/>
              <a:t> drugs.</a:t>
            </a:r>
          </a:p>
          <a:p>
            <a:pPr fontAlgn="base"/>
            <a:r>
              <a:rPr lang="en-ZA" sz="3600" dirty="0"/>
              <a:t>Bad </a:t>
            </a:r>
            <a:r>
              <a:rPr lang="en-ZA" sz="3600" b="1" dirty="0">
                <a:solidFill>
                  <a:srgbClr val="8CE614"/>
                </a:solidFill>
              </a:rPr>
              <a:t>physical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mental side-effects</a:t>
            </a:r>
            <a:r>
              <a:rPr lang="en-ZA" sz="3600" dirty="0"/>
              <a:t>.</a:t>
            </a:r>
          </a:p>
          <a:p>
            <a:pPr fontAlgn="base"/>
            <a:r>
              <a:rPr lang="en-ZA" sz="3600" dirty="0"/>
              <a:t>Don’t remove </a:t>
            </a:r>
            <a:r>
              <a:rPr lang="en-ZA" sz="3600" b="1" dirty="0">
                <a:solidFill>
                  <a:srgbClr val="767DC0"/>
                </a:solidFill>
              </a:rPr>
              <a:t>cause of stress</a:t>
            </a:r>
            <a:r>
              <a:rPr lang="en-ZA" sz="3600" dirty="0"/>
              <a:t>.</a:t>
            </a:r>
          </a:p>
          <a:p>
            <a:pPr fontAlgn="base"/>
            <a:r>
              <a:rPr lang="en-ZA" sz="3600" dirty="0"/>
              <a:t>Can be </a:t>
            </a:r>
            <a:r>
              <a:rPr lang="en-ZA" sz="3600" b="1" dirty="0">
                <a:solidFill>
                  <a:srgbClr val="8CE614"/>
                </a:solidFill>
              </a:rPr>
              <a:t>addictive</a:t>
            </a:r>
            <a:r>
              <a:rPr lang="en-ZA" sz="3600" dirty="0"/>
              <a:t>. </a:t>
            </a:r>
          </a:p>
          <a:p>
            <a:pPr marL="0" lvl="0" indent="0" fontAlgn="base">
              <a:buNone/>
            </a:pPr>
            <a:endParaRPr lang="en-ZA" sz="3600" dirty="0"/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43" y="4386610"/>
            <a:ext cx="2830674" cy="188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57163"/>
            <a:ext cx="7905750" cy="94277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Harmful effects of smoking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9" y="1071162"/>
            <a:ext cx="8086092" cy="521533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Can cause </a:t>
            </a:r>
            <a:r>
              <a:rPr lang="en-ZA" sz="3600" b="1" dirty="0">
                <a:solidFill>
                  <a:srgbClr val="767DC0"/>
                </a:solidFill>
              </a:rPr>
              <a:t>side-effects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cravings</a:t>
            </a:r>
            <a:r>
              <a:rPr lang="en-ZA" sz="3600" dirty="0"/>
              <a:t>               &amp; </a:t>
            </a:r>
            <a:r>
              <a:rPr lang="en-ZA" sz="3600" b="1" dirty="0">
                <a:solidFill>
                  <a:srgbClr val="767DC0"/>
                </a:solidFill>
              </a:rPr>
              <a:t>addiction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Dagga </a:t>
            </a:r>
            <a:r>
              <a:rPr lang="en-ZA" sz="3600" dirty="0"/>
              <a:t>can cause: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Anxiety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Mood swings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Paranoia</a:t>
            </a:r>
            <a:r>
              <a:rPr lang="en-ZA" sz="3200" dirty="0"/>
              <a:t>. </a:t>
            </a:r>
          </a:p>
          <a:p>
            <a:pPr marL="271463" lvl="1" indent="-271463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Cigarette smoking </a:t>
            </a:r>
            <a:r>
              <a:rPr lang="en-ZA" sz="3600" dirty="0"/>
              <a:t>can cause: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Lung &amp; other </a:t>
            </a:r>
            <a:r>
              <a:rPr lang="en-ZA" sz="3200" b="1" dirty="0">
                <a:solidFill>
                  <a:srgbClr val="767DC0"/>
                </a:solidFill>
              </a:rPr>
              <a:t>cancers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Lung</a:t>
            </a:r>
            <a:r>
              <a:rPr lang="en-ZA" sz="3200" dirty="0"/>
              <a:t> disease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Heart disease</a:t>
            </a:r>
            <a:r>
              <a:rPr lang="en-ZA" sz="3200" dirty="0"/>
              <a:t>.</a:t>
            </a:r>
          </a:p>
          <a:p>
            <a:pPr marL="0" lvl="0" indent="0" fontAlgn="base">
              <a:buNone/>
            </a:pPr>
            <a:endParaRPr lang="en-ZA" sz="3600" dirty="0"/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00" y="1733265"/>
            <a:ext cx="3706907" cy="24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6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57163"/>
            <a:ext cx="7905750" cy="94277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Harmful effects of alcohol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9" y="1071162"/>
            <a:ext cx="8086092" cy="521533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Can </a:t>
            </a:r>
            <a:r>
              <a:rPr lang="en-ZA" sz="3600" b="1" dirty="0">
                <a:solidFill>
                  <a:srgbClr val="767DC0"/>
                </a:solidFill>
              </a:rPr>
              <a:t>cause</a:t>
            </a:r>
            <a:r>
              <a:rPr lang="en-ZA" sz="3600" dirty="0"/>
              <a:t>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Slurred speech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Loss of </a:t>
            </a:r>
            <a:r>
              <a:rPr lang="en-ZA" sz="3200" b="1" dirty="0">
                <a:solidFill>
                  <a:srgbClr val="767DC0"/>
                </a:solidFill>
              </a:rPr>
              <a:t>coordination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balance</a:t>
            </a:r>
            <a:endParaRPr lang="en-ZA" sz="3200" dirty="0"/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Accidents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Bad</a:t>
            </a:r>
            <a:r>
              <a:rPr lang="en-ZA" sz="3200" dirty="0"/>
              <a:t> judgements 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Blackouts</a:t>
            </a:r>
            <a:r>
              <a:rPr lang="en-ZA" sz="3200" dirty="0"/>
              <a:t>. </a:t>
            </a:r>
          </a:p>
          <a:p>
            <a:pPr marL="271463" lvl="1" indent="-271463" fontAlgn="base"/>
            <a:r>
              <a:rPr lang="en-ZA" sz="3600" dirty="0"/>
              <a:t>Can </a:t>
            </a:r>
            <a:r>
              <a:rPr lang="en-ZA" sz="3600" b="1" dirty="0">
                <a:solidFill>
                  <a:srgbClr val="767DC0"/>
                </a:solidFill>
              </a:rPr>
              <a:t>lead to</a:t>
            </a:r>
            <a:r>
              <a:rPr lang="en-ZA" sz="3600" dirty="0"/>
              <a:t>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Depression</a:t>
            </a:r>
            <a:endParaRPr lang="en-ZA" sz="3200" dirty="0"/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Memory loss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Damaging </a:t>
            </a:r>
            <a:r>
              <a:rPr lang="en-ZA" sz="3200" dirty="0"/>
              <a:t>internal organs.</a:t>
            </a:r>
          </a:p>
          <a:p>
            <a:pPr marL="0" lvl="0" indent="0" fontAlgn="base">
              <a:buNone/>
            </a:pPr>
            <a:endParaRPr lang="en-ZA" sz="3600" dirty="0"/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92" y="2837517"/>
            <a:ext cx="3069833" cy="20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7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12 Stress-related Substance Abuse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6655"/>
            <a:ext cx="9144000" cy="5146814"/>
          </a:xfrm>
        </p:spPr>
      </p:pic>
      <p:sp>
        <p:nvSpPr>
          <p:cNvPr id="5" name="TextBox 4"/>
          <p:cNvSpPr txBox="1"/>
          <p:nvPr/>
        </p:nvSpPr>
        <p:spPr>
          <a:xfrm>
            <a:off x="475066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33767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182750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7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  <a:p>
            <a:r>
              <a:rPr lang="en-ZA" dirty="0"/>
              <a:t>Test your knowledge of this section by completing Learning activity 7.6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3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2971801"/>
            <a:ext cx="8404412" cy="1928811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Preventing &amp;</a:t>
            </a:r>
            <a:br>
              <a:rPr lang="en-ZA" dirty="0"/>
            </a:br>
            <a:r>
              <a:rPr lang="en-ZA" dirty="0"/>
              <a:t>managing stress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599" y="224470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7.3</a:t>
            </a:r>
          </a:p>
        </p:txBody>
      </p:sp>
    </p:spTree>
    <p:extLst>
      <p:ext uri="{BB962C8B-B14F-4D97-AF65-F5344CB8AC3E}">
        <p14:creationId xmlns:p14="http://schemas.microsoft.com/office/powerpoint/2010/main" val="2234592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57163"/>
            <a:ext cx="7905750" cy="94277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Strategies for handling stress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9" y="1071163"/>
            <a:ext cx="8086092" cy="500879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Don’t be a </a:t>
            </a:r>
            <a:r>
              <a:rPr lang="en-ZA" sz="3600" b="1" dirty="0">
                <a:solidFill>
                  <a:srgbClr val="8CE614"/>
                </a:solidFill>
              </a:rPr>
              <a:t>worrier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Focus on </a:t>
            </a:r>
            <a:r>
              <a:rPr lang="en-ZA" sz="3600" b="1" dirty="0">
                <a:solidFill>
                  <a:srgbClr val="767DC0"/>
                </a:solidFill>
              </a:rPr>
              <a:t>positive things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Keep your mind </a:t>
            </a:r>
            <a:r>
              <a:rPr lang="en-ZA" sz="3600" b="1" dirty="0">
                <a:solidFill>
                  <a:srgbClr val="8CE614"/>
                </a:solidFill>
              </a:rPr>
              <a:t>light</a:t>
            </a:r>
            <a:r>
              <a:rPr lang="en-ZA" sz="3600" dirty="0"/>
              <a:t>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Don’t </a:t>
            </a:r>
            <a:r>
              <a:rPr lang="en-ZA" sz="3200" b="1" dirty="0">
                <a:solidFill>
                  <a:srgbClr val="767DC0"/>
                </a:solidFill>
              </a:rPr>
              <a:t>bad talk yourself</a:t>
            </a:r>
            <a:r>
              <a:rPr lang="en-ZA" sz="3200" dirty="0"/>
              <a:t>.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Read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watch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listen </a:t>
            </a:r>
            <a:r>
              <a:rPr lang="en-ZA" sz="3200" dirty="0"/>
              <a:t>to </a:t>
            </a:r>
            <a:r>
              <a:rPr lang="en-ZA" sz="3200" b="1" dirty="0">
                <a:solidFill>
                  <a:srgbClr val="8CE614"/>
                </a:solidFill>
              </a:rPr>
              <a:t>positive</a:t>
            </a:r>
            <a:r>
              <a:rPr lang="en-ZA" sz="3200" dirty="0"/>
              <a:t> </a:t>
            </a:r>
            <a:r>
              <a:rPr lang="en-ZA" sz="3200" b="1" dirty="0">
                <a:solidFill>
                  <a:srgbClr val="8CE614"/>
                </a:solidFill>
              </a:rPr>
              <a:t>materials</a:t>
            </a:r>
            <a:r>
              <a:rPr lang="en-ZA" sz="3200" dirty="0"/>
              <a:t>. 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Surround yourself with </a:t>
            </a:r>
            <a:r>
              <a:rPr lang="en-ZA" sz="3200" b="1" dirty="0">
                <a:solidFill>
                  <a:srgbClr val="767DC0"/>
                </a:solidFill>
              </a:rPr>
              <a:t>positive people</a:t>
            </a:r>
            <a:r>
              <a:rPr lang="en-ZA" sz="3200" dirty="0"/>
              <a:t>.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Find joy in beautiful things, such as </a:t>
            </a:r>
            <a:r>
              <a:rPr lang="en-ZA" sz="3200" b="1" dirty="0">
                <a:solidFill>
                  <a:srgbClr val="8CE614"/>
                </a:solidFill>
              </a:rPr>
              <a:t>nature</a:t>
            </a:r>
            <a:r>
              <a:rPr lang="en-ZA" sz="3200" dirty="0"/>
              <a:t>.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Practise being </a:t>
            </a:r>
            <a:r>
              <a:rPr lang="en-ZA" sz="3200" b="1" dirty="0">
                <a:solidFill>
                  <a:srgbClr val="767DC0"/>
                </a:solidFill>
              </a:rPr>
              <a:t>thankful</a:t>
            </a:r>
            <a:r>
              <a:rPr lang="en-ZA" sz="3200" dirty="0"/>
              <a:t>.</a:t>
            </a:r>
          </a:p>
          <a:p>
            <a:pPr marL="273050" lvl="2" indent="-273050" fontAlgn="base">
              <a:buClr>
                <a:schemeClr val="tx1"/>
              </a:buClr>
            </a:pPr>
            <a:r>
              <a:rPr lang="en-ZA" sz="3600" dirty="0"/>
              <a:t>Know</a:t>
            </a:r>
            <a:r>
              <a:rPr lang="en-ZA" sz="3600" b="1" dirty="0">
                <a:solidFill>
                  <a:srgbClr val="8CE614"/>
                </a:solidFill>
              </a:rPr>
              <a:t> yourself</a:t>
            </a:r>
            <a:r>
              <a:rPr lang="en-ZA" sz="3600" dirty="0"/>
              <a:t>.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ZA" sz="3200" dirty="0"/>
          </a:p>
          <a:p>
            <a:pPr marL="185737" lvl="2" indent="0" fontAlgn="base">
              <a:buClr>
                <a:schemeClr val="tx1"/>
              </a:buClr>
              <a:buNone/>
            </a:pPr>
            <a:endParaRPr lang="en-ZA" sz="3200" dirty="0"/>
          </a:p>
          <a:p>
            <a:pPr marL="0" lvl="0" indent="0" fontAlgn="base">
              <a:buNone/>
            </a:pPr>
            <a:endParaRPr lang="en-ZA" sz="3600" dirty="0"/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57" y="1099938"/>
            <a:ext cx="2843212" cy="18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9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157163"/>
            <a:ext cx="7905750" cy="94277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Strategies for handling stress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9" y="1071163"/>
            <a:ext cx="8086092" cy="5008796"/>
          </a:xfrm>
        </p:spPr>
        <p:txBody>
          <a:bodyPr>
            <a:noAutofit/>
          </a:bodyPr>
          <a:lstStyle/>
          <a:p>
            <a:pPr marL="266700" lvl="2" indent="-266700" fontAlgn="base">
              <a:buClr>
                <a:schemeClr val="tx1"/>
              </a:buClr>
            </a:pPr>
            <a:r>
              <a:rPr lang="en-ZA" sz="3600" dirty="0"/>
              <a:t>Take care of </a:t>
            </a:r>
            <a:r>
              <a:rPr lang="en-ZA" sz="3600" b="1" dirty="0">
                <a:solidFill>
                  <a:srgbClr val="767DC0"/>
                </a:solidFill>
              </a:rPr>
              <a:t>your relationships</a:t>
            </a:r>
            <a:r>
              <a:rPr lang="en-ZA" sz="3600" dirty="0"/>
              <a:t>.</a:t>
            </a:r>
          </a:p>
          <a:p>
            <a:pPr marL="266700" lvl="2" indent="-266700" fontAlgn="base">
              <a:buClr>
                <a:schemeClr val="tx1"/>
              </a:buClr>
            </a:pPr>
            <a:r>
              <a:rPr lang="en-ZA" sz="3600" dirty="0"/>
              <a:t>Take care of </a:t>
            </a:r>
            <a:r>
              <a:rPr lang="en-ZA" sz="3600" b="1" dirty="0">
                <a:solidFill>
                  <a:srgbClr val="8CE614"/>
                </a:solidFill>
              </a:rPr>
              <a:t>yourself</a:t>
            </a:r>
            <a:r>
              <a:rPr lang="en-ZA" sz="3600" dirty="0"/>
              <a:t>.</a:t>
            </a:r>
          </a:p>
          <a:p>
            <a:pPr marL="714375" lvl="2" indent="-447675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Relax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and rest often.</a:t>
            </a:r>
          </a:p>
          <a:p>
            <a:pPr marL="714375" lvl="2" indent="-447675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Exercise</a:t>
            </a:r>
            <a:r>
              <a:rPr lang="en-ZA" sz="3200" dirty="0"/>
              <a:t> regularly.</a:t>
            </a:r>
          </a:p>
          <a:p>
            <a:pPr marL="266700" lvl="2" indent="-26670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Delegate</a:t>
            </a:r>
            <a:r>
              <a:rPr lang="en-ZA" sz="3600" dirty="0"/>
              <a:t> some tasks </a:t>
            </a:r>
            <a:br>
              <a:rPr lang="en-ZA" sz="3600" dirty="0"/>
            </a:br>
            <a:r>
              <a:rPr lang="en-ZA" sz="3600" dirty="0"/>
              <a:t>and dump others.</a:t>
            </a:r>
          </a:p>
          <a:p>
            <a:pPr marL="714375" lvl="2" indent="-447675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Start with </a:t>
            </a:r>
            <a:r>
              <a:rPr lang="en-ZA" sz="3200" b="1" dirty="0">
                <a:solidFill>
                  <a:srgbClr val="8CE614"/>
                </a:solidFill>
              </a:rPr>
              <a:t>smaller tasks</a:t>
            </a:r>
            <a:r>
              <a:rPr lang="en-ZA" sz="3200" dirty="0"/>
              <a:t>.</a:t>
            </a:r>
          </a:p>
          <a:p>
            <a:pPr marL="714375" lvl="2" indent="-447675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Avoid </a:t>
            </a:r>
            <a:r>
              <a:rPr lang="en-ZA" sz="3200" b="1" dirty="0">
                <a:solidFill>
                  <a:srgbClr val="767DC0"/>
                </a:solidFill>
              </a:rPr>
              <a:t>multi-tasking</a:t>
            </a:r>
            <a:r>
              <a:rPr lang="en-ZA" sz="3200" dirty="0"/>
              <a:t>.</a:t>
            </a:r>
          </a:p>
          <a:p>
            <a:pPr marL="714375" lvl="2" indent="-447675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Discuss the issue with a </a:t>
            </a:r>
            <a:r>
              <a:rPr lang="en-ZA" sz="3200" b="1" dirty="0">
                <a:solidFill>
                  <a:srgbClr val="8CE614"/>
                </a:solidFill>
              </a:rPr>
              <a:t>mature person</a:t>
            </a:r>
            <a:r>
              <a:rPr lang="en-ZA" sz="3200" dirty="0"/>
              <a:t>.</a:t>
            </a:r>
            <a:endParaRPr lang="en-ZA" sz="3600" dirty="0"/>
          </a:p>
          <a:p>
            <a:pPr marL="914400" lvl="2" indent="0" fontAlgn="base">
              <a:buNone/>
            </a:pP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32" y="1789361"/>
            <a:ext cx="3499804" cy="233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1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8924"/>
            <a:ext cx="8404412" cy="1785939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Stress – symptoms, types &amp; causes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191609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7.1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182750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7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291274"/>
            <a:ext cx="759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  <a:p>
            <a:r>
              <a:rPr lang="en-ZA" dirty="0"/>
              <a:t>Test your knowledge of this unit – and practise ways to relieve stress – by completing Learning activity 7.7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68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Module 7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module by completing Summative assessment of Module 7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92595" y="4464246"/>
            <a:ext cx="8051800" cy="651744"/>
          </a:xfrm>
        </p:spPr>
        <p:txBody>
          <a:bodyPr>
            <a:normAutofit fontScale="92500" lnSpcReduction="10000"/>
          </a:bodyPr>
          <a:lstStyle/>
          <a:p>
            <a:r>
              <a:rPr lang="en-ZA" dirty="0"/>
              <a:t>Portfolio task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595" y="5115990"/>
            <a:ext cx="7822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Complete Portfolio task 3A in your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Student’s Book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, or Portfolio task 3B or 3C from your lecturer. This is a formal assessment.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168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stress?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4" y="999926"/>
            <a:ext cx="7591424" cy="4115000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Stress</a:t>
            </a:r>
            <a:r>
              <a:rPr lang="en-ZA" sz="3600" dirty="0"/>
              <a:t> = </a:t>
            </a:r>
            <a:r>
              <a:rPr lang="en-ZA" sz="3600" b="1" dirty="0">
                <a:solidFill>
                  <a:srgbClr val="767DC0"/>
                </a:solidFill>
              </a:rPr>
              <a:t>physical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emotional </a:t>
            </a:r>
            <a:r>
              <a:rPr lang="en-ZA" sz="3600" dirty="0"/>
              <a:t>and/or </a:t>
            </a:r>
            <a:r>
              <a:rPr lang="en-ZA" sz="3600" b="1" dirty="0">
                <a:solidFill>
                  <a:srgbClr val="767DC0"/>
                </a:solidFill>
              </a:rPr>
              <a:t>mental tension </a:t>
            </a:r>
            <a:r>
              <a:rPr lang="en-ZA" sz="3600" dirty="0"/>
              <a:t>caused by an </a:t>
            </a:r>
            <a:r>
              <a:rPr lang="en-ZA" sz="3600" b="1" dirty="0">
                <a:solidFill>
                  <a:srgbClr val="767DC0"/>
                </a:solidFill>
              </a:rPr>
              <a:t>outside source</a:t>
            </a:r>
            <a:endParaRPr lang="en-ZA" sz="3600" dirty="0"/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Stressor </a:t>
            </a:r>
            <a:r>
              <a:rPr lang="en-ZA" sz="3600" dirty="0"/>
              <a:t>= </a:t>
            </a:r>
            <a:r>
              <a:rPr lang="en-ZA" sz="3600" b="1" dirty="0">
                <a:solidFill>
                  <a:srgbClr val="8CE614"/>
                </a:solidFill>
              </a:rPr>
              <a:t>cause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8CE614"/>
                </a:solidFill>
              </a:rPr>
              <a:t>source</a:t>
            </a:r>
            <a:r>
              <a:rPr lang="en-ZA" sz="3600" dirty="0"/>
              <a:t> of </a:t>
            </a:r>
            <a:r>
              <a:rPr lang="en-ZA" sz="3600" b="1" dirty="0">
                <a:solidFill>
                  <a:srgbClr val="8CE614"/>
                </a:solidFill>
              </a:rPr>
              <a:t>stress</a:t>
            </a:r>
            <a:endParaRPr lang="en-ZA" sz="3600" dirty="0"/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People respond to stress </a:t>
            </a:r>
            <a:r>
              <a:rPr lang="en-ZA" sz="3600" b="1" dirty="0">
                <a:solidFill>
                  <a:srgbClr val="767DC0"/>
                </a:solidFill>
              </a:rPr>
              <a:t>differently</a:t>
            </a:r>
            <a:r>
              <a:rPr lang="en-ZA" sz="3600" dirty="0"/>
              <a:t> 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Stress response </a:t>
            </a:r>
            <a:r>
              <a:rPr lang="en-ZA" sz="3600" dirty="0"/>
              <a:t>= the way people </a:t>
            </a:r>
            <a:r>
              <a:rPr lang="en-ZA" sz="3600" b="1" dirty="0">
                <a:solidFill>
                  <a:srgbClr val="8CE614"/>
                </a:solidFill>
              </a:rPr>
              <a:t>react</a:t>
            </a:r>
            <a:r>
              <a:rPr lang="en-ZA" sz="3600" dirty="0"/>
              <a:t> to </a:t>
            </a:r>
            <a:r>
              <a:rPr lang="en-ZA" sz="3600" b="1" dirty="0">
                <a:solidFill>
                  <a:srgbClr val="8CE614"/>
                </a:solidFill>
              </a:rPr>
              <a:t>stressors</a:t>
            </a:r>
            <a:r>
              <a:rPr lang="en-ZA" sz="36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85" y="4411637"/>
            <a:ext cx="2518865" cy="18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Symptoms of stress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3386337"/>
          </a:xfrm>
        </p:spPr>
        <p:txBody>
          <a:bodyPr>
            <a:noAutofit/>
          </a:bodyPr>
          <a:lstStyle/>
          <a:p>
            <a:pPr marL="271463" lvl="0" indent="-271463" fontAlgn="base"/>
            <a:r>
              <a:rPr lang="en-ZA" sz="3600" dirty="0"/>
              <a:t>Stress </a:t>
            </a:r>
            <a:r>
              <a:rPr lang="en-ZA" sz="3600" b="1" dirty="0">
                <a:solidFill>
                  <a:srgbClr val="767DC0"/>
                </a:solidFill>
              </a:rPr>
              <a:t>affects you</a:t>
            </a:r>
            <a:r>
              <a:rPr lang="en-ZA" sz="3600" dirty="0"/>
              <a:t>: 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Physically </a:t>
            </a:r>
            <a:r>
              <a:rPr lang="en-ZA" sz="3200" dirty="0"/>
              <a:t>(in your body)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Emotionally 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Mentally</a:t>
            </a:r>
            <a:r>
              <a:rPr lang="en-ZA" sz="3200" dirty="0"/>
              <a:t> (in your mind).</a:t>
            </a:r>
          </a:p>
          <a:p>
            <a:pPr marL="271463" lvl="1" indent="-271463" fontAlgn="base"/>
            <a:r>
              <a:rPr lang="en-ZA" sz="3600" dirty="0"/>
              <a:t>Stress affects </a:t>
            </a:r>
            <a:r>
              <a:rPr lang="en-ZA" sz="3600" b="1" dirty="0">
                <a:solidFill>
                  <a:srgbClr val="767DC0"/>
                </a:solidFill>
              </a:rPr>
              <a:t>your body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mind</a:t>
            </a:r>
            <a:r>
              <a:rPr lang="en-ZA" sz="3600" dirty="0"/>
              <a:t> at the </a:t>
            </a:r>
            <a:r>
              <a:rPr lang="en-ZA" sz="3600" b="1" dirty="0">
                <a:solidFill>
                  <a:srgbClr val="767DC0"/>
                </a:solidFill>
              </a:rPr>
              <a:t>same time</a:t>
            </a:r>
            <a:r>
              <a:rPr lang="en-ZA" sz="3600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9" y="3790913"/>
            <a:ext cx="3706860" cy="24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Physical symptoms of stress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4815088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Nervous </a:t>
            </a:r>
            <a:r>
              <a:rPr lang="en-ZA" sz="3600" dirty="0"/>
              <a:t>system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glandular </a:t>
            </a:r>
            <a:r>
              <a:rPr lang="en-ZA" sz="3600" dirty="0"/>
              <a:t>system: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Nerves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brain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spinal cord </a:t>
            </a:r>
            <a:r>
              <a:rPr lang="en-ZA" sz="3200" dirty="0"/>
              <a:t>send </a:t>
            </a:r>
            <a:r>
              <a:rPr lang="en-ZA" sz="3200" b="1" dirty="0">
                <a:solidFill>
                  <a:srgbClr val="767DC0"/>
                </a:solidFill>
              </a:rPr>
              <a:t>messages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to the </a:t>
            </a:r>
            <a:r>
              <a:rPr lang="en-ZA" sz="3200" b="1" dirty="0">
                <a:solidFill>
                  <a:srgbClr val="767DC0"/>
                </a:solidFill>
              </a:rPr>
              <a:t>glandular system</a:t>
            </a:r>
            <a:endParaRPr lang="en-ZA" sz="3200" dirty="0"/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Glandular system sends</a:t>
            </a:r>
            <a:r>
              <a:rPr lang="en-ZA" sz="3200" b="1" dirty="0">
                <a:solidFill>
                  <a:srgbClr val="8CE614"/>
                </a:solidFill>
              </a:rPr>
              <a:t> hormones     </a:t>
            </a:r>
            <a:r>
              <a:rPr lang="en-ZA" sz="3200" dirty="0"/>
              <a:t>(e.g. adrenaline &amp; cortisol)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Hormone levels = </a:t>
            </a:r>
            <a:r>
              <a:rPr lang="en-ZA" sz="3200" b="1" dirty="0">
                <a:solidFill>
                  <a:srgbClr val="767DC0"/>
                </a:solidFill>
              </a:rPr>
              <a:t>normal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once</a:t>
            </a:r>
            <a:r>
              <a:rPr lang="en-ZA" sz="3200" b="1" dirty="0"/>
              <a:t> </a:t>
            </a:r>
            <a:r>
              <a:rPr lang="en-ZA" sz="3200" b="1" dirty="0">
                <a:solidFill>
                  <a:srgbClr val="767DC0"/>
                </a:solidFill>
              </a:rPr>
              <a:t>danger  </a:t>
            </a:r>
            <a:r>
              <a:rPr lang="en-ZA" sz="3200" b="1" dirty="0"/>
              <a:t> </a:t>
            </a:r>
            <a:r>
              <a:rPr lang="en-ZA" sz="3200" dirty="0"/>
              <a:t>is </a:t>
            </a:r>
            <a:r>
              <a:rPr lang="en-ZA" sz="3200" b="1" dirty="0">
                <a:solidFill>
                  <a:srgbClr val="767DC0"/>
                </a:solidFill>
              </a:rPr>
              <a:t>over</a:t>
            </a:r>
            <a:endParaRPr lang="en-ZA" sz="3200" dirty="0"/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If a </a:t>
            </a:r>
            <a:r>
              <a:rPr lang="en-ZA" sz="3200" b="1" dirty="0">
                <a:solidFill>
                  <a:srgbClr val="8CE614"/>
                </a:solidFill>
              </a:rPr>
              <a:t>stress</a:t>
            </a:r>
            <a:r>
              <a:rPr lang="en-ZA" sz="3200" dirty="0"/>
              <a:t>/</a:t>
            </a:r>
            <a:r>
              <a:rPr lang="en-ZA" sz="3200" b="1" dirty="0">
                <a:solidFill>
                  <a:srgbClr val="8CE614"/>
                </a:solidFill>
              </a:rPr>
              <a:t>threat</a:t>
            </a:r>
            <a:r>
              <a:rPr lang="en-ZA" sz="3200" dirty="0"/>
              <a:t> is </a:t>
            </a:r>
            <a:r>
              <a:rPr lang="en-ZA" sz="3200" b="1" dirty="0">
                <a:solidFill>
                  <a:srgbClr val="8CE614"/>
                </a:solidFill>
              </a:rPr>
              <a:t>constant</a:t>
            </a:r>
            <a:r>
              <a:rPr lang="en-ZA" sz="3200" dirty="0"/>
              <a:t>, your body becomes </a:t>
            </a:r>
            <a:r>
              <a:rPr lang="en-ZA" sz="3200" b="1" dirty="0">
                <a:solidFill>
                  <a:srgbClr val="8CE614"/>
                </a:solidFill>
              </a:rPr>
              <a:t>nervous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sleepy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achy</a:t>
            </a:r>
            <a:r>
              <a:rPr lang="en-ZA" sz="3200" dirty="0"/>
              <a:t>                &amp; </a:t>
            </a:r>
            <a:r>
              <a:rPr lang="en-ZA" sz="3200" b="1" dirty="0">
                <a:solidFill>
                  <a:srgbClr val="8CE614"/>
                </a:solidFill>
              </a:rPr>
              <a:t>rundown</a:t>
            </a:r>
            <a:r>
              <a:rPr lang="en-ZA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556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Physical symptoms of stress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2800551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Digestive</a:t>
            </a:r>
            <a:r>
              <a:rPr lang="en-ZA" sz="3600" dirty="0"/>
              <a:t> system: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Struggle to </a:t>
            </a:r>
            <a:r>
              <a:rPr lang="en-ZA" sz="3200" b="1" dirty="0">
                <a:solidFill>
                  <a:srgbClr val="767DC0"/>
                </a:solidFill>
              </a:rPr>
              <a:t>swallow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Change in </a:t>
            </a:r>
            <a:r>
              <a:rPr lang="en-ZA" sz="3200" b="1" dirty="0">
                <a:solidFill>
                  <a:srgbClr val="8CE614"/>
                </a:solidFill>
              </a:rPr>
              <a:t>appetite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Indigestion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heartburn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Nausea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vomiting</a:t>
            </a:r>
            <a:r>
              <a:rPr lang="en-ZA" sz="3200" dirty="0"/>
              <a:t>. 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722892" y="1157087"/>
            <a:ext cx="2200275" cy="3143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72764" y="4457498"/>
            <a:ext cx="2700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7.2: Heartburn is a sharp or burning pain in your chest which has nothing to do with your heart but is a form of indigestion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61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Physical symptoms of stress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3543501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Sensory </a:t>
            </a:r>
            <a:r>
              <a:rPr lang="en-ZA" sz="3600" dirty="0"/>
              <a:t>system: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Skin</a:t>
            </a:r>
            <a:r>
              <a:rPr lang="en-ZA" sz="3200" dirty="0"/>
              <a:t> feels strange (e.g. </a:t>
            </a:r>
            <a:r>
              <a:rPr lang="en-ZA" sz="3200" b="1" dirty="0">
                <a:solidFill>
                  <a:srgbClr val="767DC0"/>
                </a:solidFill>
              </a:rPr>
              <a:t>cold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767DC0"/>
                </a:solidFill>
              </a:rPr>
              <a:t>sweaty</a:t>
            </a:r>
            <a:r>
              <a:rPr lang="en-ZA" sz="3200" dirty="0"/>
              <a:t>)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Dry </a:t>
            </a:r>
            <a:r>
              <a:rPr lang="en-ZA" sz="3200" dirty="0"/>
              <a:t>mouth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Senses</a:t>
            </a:r>
            <a:r>
              <a:rPr lang="en-ZA" sz="3200" dirty="0"/>
              <a:t> working </a:t>
            </a:r>
            <a:r>
              <a:rPr lang="en-ZA" sz="3200" b="1" dirty="0">
                <a:solidFill>
                  <a:srgbClr val="767DC0"/>
                </a:solidFill>
              </a:rPr>
              <a:t>better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767DC0"/>
                </a:solidFill>
              </a:rPr>
              <a:t>worse</a:t>
            </a:r>
            <a:r>
              <a:rPr lang="en-ZA" sz="3200" dirty="0"/>
              <a:t> than normal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Strange sounds </a:t>
            </a:r>
            <a:r>
              <a:rPr lang="en-ZA" sz="3200" dirty="0"/>
              <a:t>in your ears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Headaches</a:t>
            </a:r>
            <a:r>
              <a:rPr lang="en-ZA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7127" y="4152347"/>
            <a:ext cx="2712461" cy="205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10185</TotalTime>
  <Words>1103</Words>
  <Application>Microsoft Office PowerPoint</Application>
  <PresentationFormat>On-screen Show (4:3)</PresentationFormat>
  <Paragraphs>237</Paragraphs>
  <Slides>43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MS PGothic</vt:lpstr>
      <vt:lpstr>Arial</vt:lpstr>
      <vt:lpstr>Calibri</vt:lpstr>
      <vt:lpstr>Calibri Light</vt:lpstr>
      <vt:lpstr>Courier New</vt:lpstr>
      <vt:lpstr>Times New Roman</vt:lpstr>
      <vt:lpstr>Wingdings</vt:lpstr>
      <vt:lpstr>1_Presentation2</vt:lpstr>
      <vt:lpstr>Presentation2</vt:lpstr>
      <vt:lpstr>2_Presentation2</vt:lpstr>
      <vt:lpstr>3_Presentation2</vt:lpstr>
      <vt:lpstr>Life Orientation: Life Skills</vt:lpstr>
      <vt:lpstr>Manage stress in  order to maintain  a balanced lifestyle</vt:lpstr>
      <vt:lpstr>Think about it…</vt:lpstr>
      <vt:lpstr>Stress – symptoms, types &amp; causes</vt:lpstr>
      <vt:lpstr>What is stress?</vt:lpstr>
      <vt:lpstr>Symptoms of stress </vt:lpstr>
      <vt:lpstr>Physical symptoms of stress </vt:lpstr>
      <vt:lpstr>Physical symptoms of stress </vt:lpstr>
      <vt:lpstr>Physical symptoms of stress </vt:lpstr>
      <vt:lpstr>Physical symptoms of stress </vt:lpstr>
      <vt:lpstr>Physical symptoms of stress </vt:lpstr>
      <vt:lpstr>Physical symptoms of stress </vt:lpstr>
      <vt:lpstr>PowerPoint Presentation</vt:lpstr>
      <vt:lpstr>Emotional &amp; mental  symptoms of stress </vt:lpstr>
      <vt:lpstr>PowerPoint Presentation</vt:lpstr>
      <vt:lpstr>Types of stress</vt:lpstr>
      <vt:lpstr>Eustress</vt:lpstr>
      <vt:lpstr>Bad stress</vt:lpstr>
      <vt:lpstr>Bad stress</vt:lpstr>
      <vt:lpstr>PowerPoint Presentation</vt:lpstr>
      <vt:lpstr>General causes of stress</vt:lpstr>
      <vt:lpstr>General causes of stress</vt:lpstr>
      <vt:lpstr>Work-related causes of stress</vt:lpstr>
      <vt:lpstr>PowerPoint Presentation</vt:lpstr>
      <vt:lpstr>PowerPoint Presentation</vt:lpstr>
      <vt:lpstr>Effects of stress</vt:lpstr>
      <vt:lpstr>Effects of stress on  personal situations</vt:lpstr>
      <vt:lpstr>Effects of stress on  work situations</vt:lpstr>
      <vt:lpstr>PowerPoint Presentation</vt:lpstr>
      <vt:lpstr>PowerPoint Presentation</vt:lpstr>
      <vt:lpstr>Harmful effects of using  substances to alleviate stress</vt:lpstr>
      <vt:lpstr>Harmful effects of drugs</vt:lpstr>
      <vt:lpstr>Harmful effects of smoking</vt:lpstr>
      <vt:lpstr>Harmful effects of alcohol</vt:lpstr>
      <vt:lpstr>PowerPoint Presentation</vt:lpstr>
      <vt:lpstr>PowerPoint Presentation</vt:lpstr>
      <vt:lpstr>Preventing &amp; managing stress</vt:lpstr>
      <vt:lpstr>Strategies for handling stress</vt:lpstr>
      <vt:lpstr>Strategies for handling stress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Promise</cp:lastModifiedBy>
  <cp:revision>532</cp:revision>
  <dcterms:created xsi:type="dcterms:W3CDTF">2017-08-15T07:49:10Z</dcterms:created>
  <dcterms:modified xsi:type="dcterms:W3CDTF">2018-02-08T07:24:16Z</dcterms:modified>
</cp:coreProperties>
</file>