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  <p:sldMasterId id="2147483690" r:id="rId3"/>
    <p:sldMasterId id="2147483698" r:id="rId4"/>
  </p:sldMasterIdLst>
  <p:notesMasterIdLst>
    <p:notesMasterId r:id="rId45"/>
  </p:notesMasterIdLst>
  <p:sldIdLst>
    <p:sldId id="330" r:id="rId5"/>
    <p:sldId id="331" r:id="rId6"/>
    <p:sldId id="332" r:id="rId7"/>
    <p:sldId id="577" r:id="rId8"/>
    <p:sldId id="333" r:id="rId9"/>
    <p:sldId id="295" r:id="rId10"/>
    <p:sldId id="552" r:id="rId11"/>
    <p:sldId id="553" r:id="rId12"/>
    <p:sldId id="554" r:id="rId13"/>
    <p:sldId id="555" r:id="rId14"/>
    <p:sldId id="556" r:id="rId15"/>
    <p:sldId id="578" r:id="rId16"/>
    <p:sldId id="334" r:id="rId17"/>
    <p:sldId id="557" r:id="rId18"/>
    <p:sldId id="558" r:id="rId19"/>
    <p:sldId id="559" r:id="rId20"/>
    <p:sldId id="560" r:id="rId21"/>
    <p:sldId id="561" r:id="rId22"/>
    <p:sldId id="562" r:id="rId23"/>
    <p:sldId id="563" r:id="rId24"/>
    <p:sldId id="565" r:id="rId25"/>
    <p:sldId id="566" r:id="rId26"/>
    <p:sldId id="545" r:id="rId27"/>
    <p:sldId id="396" r:id="rId28"/>
    <p:sldId id="567" r:id="rId29"/>
    <p:sldId id="568" r:id="rId30"/>
    <p:sldId id="569" r:id="rId31"/>
    <p:sldId id="570" r:id="rId32"/>
    <p:sldId id="571" r:id="rId33"/>
    <p:sldId id="579" r:id="rId34"/>
    <p:sldId id="546" r:id="rId35"/>
    <p:sldId id="572" r:id="rId36"/>
    <p:sldId id="573" r:id="rId37"/>
    <p:sldId id="574" r:id="rId38"/>
    <p:sldId id="575" r:id="rId39"/>
    <p:sldId id="576" r:id="rId40"/>
    <p:sldId id="548" r:id="rId41"/>
    <p:sldId id="340" r:id="rId42"/>
    <p:sldId id="580" r:id="rId43"/>
    <p:sldId id="289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yoti Singh" initials="JS" lastIdx="64" clrIdx="0">
    <p:extLst/>
  </p:cmAuthor>
  <p:cmAuthor id="2" name="Janet Bartlet" initials="JB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DC0"/>
    <a:srgbClr val="8CE614"/>
    <a:srgbClr val="B7E37D"/>
    <a:srgbClr val="9A73FD"/>
    <a:srgbClr val="D3E856"/>
    <a:srgbClr val="9EA2F4"/>
    <a:srgbClr val="4A3D9B"/>
    <a:srgbClr val="F2FAC2"/>
    <a:srgbClr val="9FBFF3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9" autoAdjust="0"/>
    <p:restoredTop sz="94434" autoAdjust="0"/>
  </p:normalViewPr>
  <p:slideViewPr>
    <p:cSldViewPr snapToGrid="0">
      <p:cViewPr varScale="1">
        <p:scale>
          <a:sx n="108" d="100"/>
          <a:sy n="108" d="100"/>
        </p:scale>
        <p:origin x="92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72"/>
    </p:cViewPr>
  </p:sorter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2018/02/08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996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>
                <a:solidFill>
                  <a:prstClr val="black"/>
                </a:solidFill>
              </a:rPr>
              <a:pPr/>
              <a:t>7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643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202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73326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80931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43264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98020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6.xml"/><Relationship Id="rId4" Type="http://schemas.openxmlformats.org/officeDocument/2006/relationships/image" Target="../media/image10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7.xml"/><Relationship Id="rId4" Type="http://schemas.openxmlformats.org/officeDocument/2006/relationships/image" Target="../media/image11.jpe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8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8" y="574335"/>
            <a:ext cx="3727793" cy="525964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rgbClr val="767D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solidFill>
                  <a:srgbClr val="9A73FD"/>
                </a:solidFill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rgbClr val="8CE614"/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1" y="589167"/>
            <a:ext cx="2112209" cy="2980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1" y="589167"/>
            <a:ext cx="2112209" cy="29801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rgbClr val="9A73FD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90" y="181076"/>
            <a:ext cx="2671953" cy="3769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9337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964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extLst>
      <p:ext uri="{BB962C8B-B14F-4D97-AF65-F5344CB8AC3E}">
        <p14:creationId xmlns:p14="http://schemas.microsoft.com/office/powerpoint/2010/main" val="320500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314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140557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65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2997200"/>
            <a:ext cx="8051800" cy="871183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9E130B-3808-42C5-A711-1E484DF134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79" y="222285"/>
            <a:ext cx="1926933" cy="2718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417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44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95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861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extLst>
      <p:ext uri="{BB962C8B-B14F-4D97-AF65-F5344CB8AC3E}">
        <p14:creationId xmlns:p14="http://schemas.microsoft.com/office/powerpoint/2010/main" val="3692057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671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97" y="187329"/>
            <a:ext cx="2799966" cy="39505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3032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rgbClr val="9A73FD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90" y="181076"/>
            <a:ext cx="2671953" cy="3769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991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1177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2178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569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1804644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280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2" y="167072"/>
            <a:ext cx="2819896" cy="3991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5869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" y="161744"/>
            <a:ext cx="2690973" cy="380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1687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4891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77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08" y="1584161"/>
            <a:ext cx="2310121" cy="32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7.xml"/><Relationship Id="rId9" Type="http://schemas.openxmlformats.org/officeDocument/2006/relationships/tags" Target="../tags/tag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4.xml"/><Relationship Id="rId9" Type="http://schemas.openxmlformats.org/officeDocument/2006/relationships/tags" Target="../tags/tag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1.xml"/><Relationship Id="rId9" Type="http://schemas.openxmlformats.org/officeDocument/2006/relationships/tags" Target="../tags/tag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85824"/>
            <a:ext cx="720000" cy="638873"/>
          </a:xfrm>
          <a:prstGeom prst="rect">
            <a:avLst/>
          </a:prstGeom>
        </p:spPr>
      </p:pic>
    </p:spTree>
    <p:custDataLst>
      <p:tags r:id="rId15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-12355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D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82" y="5685727"/>
            <a:ext cx="715617" cy="63887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1991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999" y="5679452"/>
            <a:ext cx="717809" cy="63887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824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44522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095902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1" y="4210454"/>
            <a:ext cx="7915274" cy="644881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4</a:t>
            </a:r>
          </a:p>
        </p:txBody>
      </p:sp>
    </p:spTree>
    <p:extLst>
      <p:ext uri="{BB962C8B-B14F-4D97-AF65-F5344CB8AC3E}">
        <p14:creationId xmlns:p14="http://schemas.microsoft.com/office/powerpoint/2010/main" val="24056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Good exam writing skills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157088"/>
            <a:ext cx="8062912" cy="4410275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Clearly present </a:t>
            </a:r>
            <a:r>
              <a:rPr lang="en-ZA" sz="3600" b="1" dirty="0">
                <a:solidFill>
                  <a:srgbClr val="8CE614"/>
                </a:solidFill>
              </a:rPr>
              <a:t>what is being asked</a:t>
            </a:r>
            <a:r>
              <a:rPr lang="en-ZA" sz="3600" dirty="0"/>
              <a:t>: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Use </a:t>
            </a:r>
            <a:r>
              <a:rPr lang="en-ZA" sz="3200" b="1" dirty="0">
                <a:solidFill>
                  <a:srgbClr val="767DC0"/>
                </a:solidFill>
              </a:rPr>
              <a:t>exact numbering</a:t>
            </a:r>
            <a:r>
              <a:rPr lang="en-ZA" sz="3200" dirty="0"/>
              <a:t>.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Leave </a:t>
            </a:r>
            <a:r>
              <a:rPr lang="en-ZA" sz="3200" b="1" dirty="0">
                <a:solidFill>
                  <a:srgbClr val="8CE614"/>
                </a:solidFill>
              </a:rPr>
              <a:t>2–3 lines between questions</a:t>
            </a:r>
            <a:r>
              <a:rPr lang="en-ZA" sz="3200" dirty="0"/>
              <a:t>.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Use </a:t>
            </a:r>
            <a:r>
              <a:rPr lang="en-ZA" sz="3200" b="1" dirty="0">
                <a:solidFill>
                  <a:srgbClr val="767DC0"/>
                </a:solidFill>
              </a:rPr>
              <a:t>full sentences </a:t>
            </a:r>
            <a:r>
              <a:rPr lang="en-ZA" sz="3200" dirty="0"/>
              <a:t>for </a:t>
            </a:r>
            <a:r>
              <a:rPr lang="en-ZA" sz="3200" b="1" dirty="0">
                <a:solidFill>
                  <a:srgbClr val="767DC0"/>
                </a:solidFill>
              </a:rPr>
              <a:t>paragraphs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767DC0"/>
                </a:solidFill>
              </a:rPr>
              <a:t>essays</a:t>
            </a:r>
            <a:r>
              <a:rPr lang="en-ZA" sz="3200" dirty="0"/>
              <a:t>. 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Structure </a:t>
            </a:r>
            <a:r>
              <a:rPr lang="en-ZA" sz="3200" b="1" dirty="0">
                <a:solidFill>
                  <a:srgbClr val="8CE614"/>
                </a:solidFill>
              </a:rPr>
              <a:t>longer answers</a:t>
            </a:r>
            <a:r>
              <a:rPr lang="en-ZA" sz="3200" dirty="0"/>
              <a:t>.</a:t>
            </a:r>
          </a:p>
          <a:p>
            <a:pPr marL="185737" lvl="2" indent="0" fontAlgn="base">
              <a:buNone/>
            </a:pPr>
            <a:endParaRPr lang="en-ZA" sz="3200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228975" y="3829051"/>
            <a:ext cx="1885949" cy="17383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5788" y="5521735"/>
            <a:ext cx="755808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6.5: If you have expected other questions, don’t be tempted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give their answers instead. You won’t get marks for it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81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Good exam writing skills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881" y="1157089"/>
            <a:ext cx="8186738" cy="3357761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Present </a:t>
            </a:r>
            <a:r>
              <a:rPr lang="en-ZA" sz="3600" b="1" dirty="0">
                <a:solidFill>
                  <a:srgbClr val="8CE614"/>
                </a:solidFill>
              </a:rPr>
              <a:t>answers</a:t>
            </a:r>
            <a:r>
              <a:rPr lang="en-ZA" sz="3600" dirty="0"/>
              <a:t> in an </a:t>
            </a:r>
            <a:r>
              <a:rPr lang="en-ZA" sz="3600" b="1" dirty="0">
                <a:solidFill>
                  <a:srgbClr val="8CE614"/>
                </a:solidFill>
              </a:rPr>
              <a:t>examiner-friendly way</a:t>
            </a:r>
            <a:r>
              <a:rPr lang="en-ZA" sz="3600" dirty="0"/>
              <a:t>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Try to </a:t>
            </a:r>
            <a:r>
              <a:rPr lang="en-ZA" sz="3200" b="1" dirty="0">
                <a:solidFill>
                  <a:srgbClr val="767DC0"/>
                </a:solidFill>
              </a:rPr>
              <a:t>write neatly</a:t>
            </a:r>
            <a:r>
              <a:rPr lang="en-ZA" sz="3200" dirty="0"/>
              <a:t>.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Try to answer questions </a:t>
            </a:r>
            <a:r>
              <a:rPr lang="en-ZA" sz="3200" b="1" dirty="0">
                <a:solidFill>
                  <a:srgbClr val="8CE614"/>
                </a:solidFill>
              </a:rPr>
              <a:t>in the correct order</a:t>
            </a:r>
            <a:r>
              <a:rPr lang="en-ZA" sz="3200" dirty="0">
                <a:solidFill>
                  <a:srgbClr val="8CE614"/>
                </a:solidFill>
              </a:rPr>
              <a:t>           </a:t>
            </a:r>
            <a:r>
              <a:rPr lang="en-ZA" sz="3200" dirty="0"/>
              <a:t>(leave space &amp; </a:t>
            </a:r>
            <a:r>
              <a:rPr lang="en-ZA" sz="3200" b="1" dirty="0">
                <a:solidFill>
                  <a:srgbClr val="8CE614"/>
                </a:solidFill>
              </a:rPr>
              <a:t>come back </a:t>
            </a:r>
            <a:r>
              <a:rPr lang="en-ZA" sz="3200" dirty="0"/>
              <a:t>if you’re unsure). 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Do all </a:t>
            </a:r>
            <a:r>
              <a:rPr lang="en-ZA" sz="3200" b="1" dirty="0">
                <a:solidFill>
                  <a:srgbClr val="767DC0"/>
                </a:solidFill>
              </a:rPr>
              <a:t>planning</a:t>
            </a:r>
            <a:r>
              <a:rPr lang="en-ZA" sz="3200" dirty="0"/>
              <a:t> on the </a:t>
            </a:r>
            <a:r>
              <a:rPr lang="en-ZA" sz="3200" b="1" dirty="0">
                <a:solidFill>
                  <a:srgbClr val="767DC0"/>
                </a:solidFill>
              </a:rPr>
              <a:t>last page </a:t>
            </a:r>
            <a:r>
              <a:rPr lang="en-ZA" sz="3200" dirty="0"/>
              <a:t>&amp; draw      a line through it once you’re done.</a:t>
            </a:r>
          </a:p>
          <a:p>
            <a:pPr marL="185737" lvl="2" indent="0" fontAlgn="base">
              <a:buNone/>
            </a:pPr>
            <a:endParaRPr lang="en-ZA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7911" y="4600971"/>
            <a:ext cx="2445471" cy="163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9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4 8 Study Techniques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78"/>
          <a:stretch/>
        </p:blipFill>
        <p:spPr>
          <a:xfrm>
            <a:off x="7120" y="441335"/>
            <a:ext cx="9144000" cy="5142805"/>
          </a:xfrm>
        </p:spPr>
      </p:pic>
      <p:sp>
        <p:nvSpPr>
          <p:cNvPr id="5" name="TextBox 4"/>
          <p:cNvSpPr txBox="1"/>
          <p:nvPr/>
        </p:nvSpPr>
        <p:spPr>
          <a:xfrm>
            <a:off x="45686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1556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2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6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6.1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unit – and analyse your study techniques and exam writing skills – by completing Learning activity 6.1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24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43263"/>
            <a:ext cx="8404412" cy="914400"/>
          </a:xfrm>
        </p:spPr>
        <p:txBody>
          <a:bodyPr>
            <a:noAutofit/>
          </a:bodyPr>
          <a:lstStyle/>
          <a:p>
            <a:pPr algn="ctr" fontAlgn="base"/>
            <a:r>
              <a:rPr lang="en-ZA" dirty="0"/>
              <a:t>Hints for writing exams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2344719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6.2</a:t>
            </a:r>
          </a:p>
        </p:txBody>
      </p:sp>
    </p:spTree>
    <p:extLst>
      <p:ext uri="{BB962C8B-B14F-4D97-AF65-F5344CB8AC3E}">
        <p14:creationId xmlns:p14="http://schemas.microsoft.com/office/powerpoint/2010/main" val="290309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Typical exam writing errors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157090"/>
            <a:ext cx="8186738" cy="2543374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Exam </a:t>
            </a:r>
            <a:r>
              <a:rPr lang="en-ZA" sz="3600" b="1" dirty="0">
                <a:solidFill>
                  <a:srgbClr val="767DC0"/>
                </a:solidFill>
              </a:rPr>
              <a:t>errors</a:t>
            </a:r>
            <a:r>
              <a:rPr lang="en-ZA" sz="3600" dirty="0"/>
              <a:t> cause </a:t>
            </a:r>
            <a:r>
              <a:rPr lang="en-ZA" sz="3600" b="1" dirty="0">
                <a:solidFill>
                  <a:srgbClr val="767DC0"/>
                </a:solidFill>
              </a:rPr>
              <a:t>lost marks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wasted time</a:t>
            </a:r>
            <a:r>
              <a:rPr lang="en-ZA" sz="3600" dirty="0">
                <a:solidFill>
                  <a:srgbClr val="767DC0"/>
                </a:solidFill>
              </a:rPr>
              <a:t>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767DC0"/>
                </a:solidFill>
              </a:rPr>
              <a:t>increased stress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Refer to </a:t>
            </a:r>
            <a:r>
              <a:rPr lang="en-ZA" sz="3600" b="1" dirty="0">
                <a:solidFill>
                  <a:srgbClr val="8CE614"/>
                </a:solidFill>
              </a:rPr>
              <a:t>Case studies 6.1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8CE614"/>
                </a:solidFill>
              </a:rPr>
              <a:t>6.2</a:t>
            </a:r>
            <a:r>
              <a:rPr lang="en-ZA" sz="3600" dirty="0"/>
              <a:t> in your </a:t>
            </a:r>
            <a:r>
              <a:rPr lang="en-ZA" sz="3600" i="1" dirty="0"/>
              <a:t>Student’s Book</a:t>
            </a:r>
            <a:r>
              <a:rPr lang="en-ZA" sz="3600" dirty="0"/>
              <a:t> to see examples of typical exam errors.</a:t>
            </a:r>
          </a:p>
          <a:p>
            <a:pPr marL="185737" lvl="2" indent="0" fontAlgn="base">
              <a:buNone/>
            </a:pPr>
            <a:endParaRPr lang="en-ZA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7488" y="3927813"/>
            <a:ext cx="3255962" cy="217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95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Typical exam writing errors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157089"/>
            <a:ext cx="8186738" cy="4815086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Exam </a:t>
            </a:r>
            <a:r>
              <a:rPr lang="en-ZA" sz="3600" b="1" dirty="0">
                <a:solidFill>
                  <a:srgbClr val="767DC0"/>
                </a:solidFill>
              </a:rPr>
              <a:t>errors</a:t>
            </a:r>
            <a:r>
              <a:rPr lang="en-ZA" sz="3600" dirty="0"/>
              <a:t> include: 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Poor </a:t>
            </a:r>
            <a:r>
              <a:rPr lang="en-ZA" sz="3200" b="1" dirty="0">
                <a:solidFill>
                  <a:srgbClr val="8CE614"/>
                </a:solidFill>
              </a:rPr>
              <a:t>planning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8CE614"/>
                </a:solidFill>
              </a:rPr>
              <a:t>preparation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Anxiety &amp; </a:t>
            </a:r>
            <a:r>
              <a:rPr lang="en-ZA" sz="3200" b="1" dirty="0">
                <a:solidFill>
                  <a:srgbClr val="767DC0"/>
                </a:solidFill>
              </a:rPr>
              <a:t>stress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Distractedness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Poor </a:t>
            </a:r>
            <a:r>
              <a:rPr lang="en-ZA" sz="3200" b="1" dirty="0">
                <a:solidFill>
                  <a:srgbClr val="8CE614"/>
                </a:solidFill>
              </a:rPr>
              <a:t>writing style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Wrong &amp; poor </a:t>
            </a:r>
            <a:r>
              <a:rPr lang="en-ZA" sz="3200" b="1" dirty="0">
                <a:solidFill>
                  <a:srgbClr val="767DC0"/>
                </a:solidFill>
              </a:rPr>
              <a:t>content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Carelessness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Wordiness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Cheating.</a:t>
            </a:r>
          </a:p>
          <a:p>
            <a:pPr marL="185737" lvl="2" indent="0" fontAlgn="base">
              <a:buNone/>
            </a:pPr>
            <a:endParaRPr lang="en-ZA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7638" y="4004394"/>
            <a:ext cx="3326824" cy="221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3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04594" y="2209619"/>
            <a:ext cx="4996456" cy="21337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Refer to </a:t>
            </a:r>
            <a:r>
              <a:rPr lang="en-US" sz="3600" b="1" dirty="0">
                <a:solidFill>
                  <a:srgbClr val="8CE614"/>
                </a:solidFill>
              </a:rPr>
              <a:t>Table 6.3 </a:t>
            </a:r>
            <a:r>
              <a:rPr lang="en-US" sz="3600" dirty="0"/>
              <a:t>in your </a:t>
            </a:r>
            <a:r>
              <a:rPr lang="en-US" sz="3600" i="1" dirty="0"/>
              <a:t>Student’s Book</a:t>
            </a:r>
            <a:r>
              <a:rPr lang="en-US" sz="3600" dirty="0"/>
              <a:t> for </a:t>
            </a:r>
            <a:r>
              <a:rPr lang="en-ZA" sz="3600" dirty="0"/>
              <a:t>examples of typical exam errors &amp; possible causes.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dirty="0">
                <a:latin typeface="+mn-lt"/>
              </a:rPr>
              <a:t>Typical exam writing errors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8105179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254455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6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4407073"/>
            <a:ext cx="8444395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6.2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dirty="0"/>
          </a:p>
          <a:p>
            <a:r>
              <a:rPr lang="en-ZA" dirty="0"/>
              <a:t>Test your knowledge of this section – and identify exam errors that you’ve made – by completing Learning activity 6.2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493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Hints for preparing for the exam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157089"/>
            <a:ext cx="8186738" cy="1943299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Manage your time</a:t>
            </a:r>
            <a:r>
              <a:rPr lang="en-ZA" sz="3600" b="1" dirty="0"/>
              <a:t> </a:t>
            </a:r>
            <a:r>
              <a:rPr lang="en-ZA" sz="3600" b="1" dirty="0">
                <a:solidFill>
                  <a:srgbClr val="8CE614"/>
                </a:solidFill>
              </a:rPr>
              <a:t>wisely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Choose a </a:t>
            </a:r>
            <a:r>
              <a:rPr lang="en-ZA" sz="3600" b="1" dirty="0">
                <a:solidFill>
                  <a:srgbClr val="767DC0"/>
                </a:solidFill>
              </a:rPr>
              <a:t>suitable place </a:t>
            </a:r>
            <a:r>
              <a:rPr lang="en-ZA" sz="3600" dirty="0"/>
              <a:t>to study.</a:t>
            </a:r>
          </a:p>
          <a:p>
            <a:pPr lvl="0" fontAlgn="base"/>
            <a:r>
              <a:rPr lang="en-ZA" sz="3600" dirty="0"/>
              <a:t>Engage with the </a:t>
            </a:r>
            <a:r>
              <a:rPr lang="en-ZA" sz="3600" b="1" dirty="0">
                <a:solidFill>
                  <a:srgbClr val="8CE614"/>
                </a:solidFill>
              </a:rPr>
              <a:t>content</a:t>
            </a:r>
            <a:r>
              <a:rPr lang="en-ZA" sz="3600" dirty="0"/>
              <a:t>. </a:t>
            </a:r>
          </a:p>
          <a:p>
            <a:pPr marL="185737" lvl="2" indent="0" fontAlgn="base">
              <a:buNone/>
            </a:pPr>
            <a:endParaRPr lang="en-ZA" sz="3200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428999" y="3100388"/>
            <a:ext cx="1885951" cy="24622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14574" y="5562600"/>
            <a:ext cx="4543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i="1" dirty="0"/>
              <a:t>Figure 6.11: Wearing soundless headphones </a:t>
            </a:r>
          </a:p>
          <a:p>
            <a:pPr algn="ctr"/>
            <a:r>
              <a:rPr lang="en-ZA" i="1" dirty="0"/>
              <a:t>could help to block out distractions</a:t>
            </a:r>
          </a:p>
        </p:txBody>
      </p:sp>
    </p:spTree>
    <p:extLst>
      <p:ext uri="{BB962C8B-B14F-4D97-AF65-F5344CB8AC3E}">
        <p14:creationId xmlns:p14="http://schemas.microsoft.com/office/powerpoint/2010/main" val="212634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096" y="1814512"/>
            <a:ext cx="4229100" cy="2400301"/>
          </a:xfrm>
        </p:spPr>
        <p:txBody>
          <a:bodyPr>
            <a:noAutofit/>
          </a:bodyPr>
          <a:lstStyle/>
          <a:p>
            <a:pPr algn="ctr"/>
            <a:r>
              <a:rPr lang="en-ZA" dirty="0"/>
              <a:t>Investigate examination writing skills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2106" y="4214813"/>
            <a:ext cx="3843081" cy="58287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6</a:t>
            </a:r>
          </a:p>
        </p:txBody>
      </p:sp>
    </p:spTree>
    <p:extLst>
      <p:ext uri="{BB962C8B-B14F-4D97-AF65-F5344CB8AC3E}">
        <p14:creationId xmlns:p14="http://schemas.microsoft.com/office/powerpoint/2010/main" val="4231529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Hints for the day before the exam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157089"/>
            <a:ext cx="8186738" cy="3986411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Don’t </a:t>
            </a:r>
            <a:r>
              <a:rPr lang="en-ZA" sz="3600" b="1" dirty="0">
                <a:solidFill>
                  <a:srgbClr val="767DC0"/>
                </a:solidFill>
              </a:rPr>
              <a:t>cram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Get </a:t>
            </a:r>
            <a:r>
              <a:rPr lang="en-ZA" sz="3600" b="1" dirty="0">
                <a:solidFill>
                  <a:srgbClr val="8CE614"/>
                </a:solidFill>
              </a:rPr>
              <a:t>enough sleep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Check the </a:t>
            </a:r>
            <a:r>
              <a:rPr lang="en-ZA" sz="3600" b="1" dirty="0">
                <a:solidFill>
                  <a:srgbClr val="767DC0"/>
                </a:solidFill>
              </a:rPr>
              <a:t>details</a:t>
            </a:r>
            <a:r>
              <a:rPr lang="en-ZA" sz="3600" dirty="0"/>
              <a:t> (</a:t>
            </a:r>
            <a:r>
              <a:rPr lang="en-ZA" sz="3600" b="1" dirty="0">
                <a:solidFill>
                  <a:srgbClr val="767DC0"/>
                </a:solidFill>
              </a:rPr>
              <a:t>date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time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venue</a:t>
            </a:r>
            <a:r>
              <a:rPr lang="en-ZA" sz="3600" dirty="0"/>
              <a:t>       &amp; </a:t>
            </a:r>
            <a:r>
              <a:rPr lang="en-ZA" sz="3600" b="1" dirty="0">
                <a:solidFill>
                  <a:srgbClr val="767DC0"/>
                </a:solidFill>
              </a:rPr>
              <a:t>subject</a:t>
            </a:r>
            <a:r>
              <a:rPr lang="en-ZA" sz="3600" dirty="0"/>
              <a:t>). </a:t>
            </a:r>
          </a:p>
          <a:p>
            <a:pPr lvl="0" fontAlgn="base"/>
            <a:r>
              <a:rPr lang="en-ZA" sz="3600" dirty="0"/>
              <a:t>Confirm your </a:t>
            </a:r>
            <a:r>
              <a:rPr lang="en-ZA" sz="3600" b="1" dirty="0">
                <a:solidFill>
                  <a:srgbClr val="8CE614"/>
                </a:solidFill>
              </a:rPr>
              <a:t>transport</a:t>
            </a:r>
            <a:r>
              <a:rPr lang="en-ZA" sz="3600" dirty="0"/>
              <a:t>. </a:t>
            </a:r>
          </a:p>
          <a:p>
            <a:pPr lvl="0" fontAlgn="base"/>
            <a:r>
              <a:rPr lang="en-ZA" sz="3600" dirty="0"/>
              <a:t>Pack your </a:t>
            </a:r>
            <a:r>
              <a:rPr lang="en-ZA" sz="3600" b="1" dirty="0">
                <a:solidFill>
                  <a:srgbClr val="767DC0"/>
                </a:solidFill>
              </a:rPr>
              <a:t>belongings</a:t>
            </a:r>
            <a:r>
              <a:rPr lang="en-ZA" sz="3600" dirty="0"/>
              <a:t>. </a:t>
            </a:r>
          </a:p>
          <a:p>
            <a:pPr marL="185737" lvl="2" indent="0" fontAlgn="base">
              <a:buNone/>
            </a:pPr>
            <a:endParaRPr lang="en-ZA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2436" y="4046467"/>
            <a:ext cx="3161477" cy="219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56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Hints for the day of the exam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157089"/>
            <a:ext cx="8186738" cy="2786261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Drink </a:t>
            </a:r>
            <a:r>
              <a:rPr lang="en-ZA" sz="3600" b="1" dirty="0">
                <a:solidFill>
                  <a:srgbClr val="8CE614"/>
                </a:solidFill>
              </a:rPr>
              <a:t>enough water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Eat a </a:t>
            </a:r>
            <a:r>
              <a:rPr lang="en-ZA" sz="3600" b="1" dirty="0">
                <a:solidFill>
                  <a:srgbClr val="767DC0"/>
                </a:solidFill>
              </a:rPr>
              <a:t>good breakfast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Arrive with </a:t>
            </a:r>
            <a:r>
              <a:rPr lang="en-ZA" sz="3600" b="1" dirty="0">
                <a:solidFill>
                  <a:srgbClr val="8CE614"/>
                </a:solidFill>
              </a:rPr>
              <a:t>time to spare</a:t>
            </a:r>
            <a:r>
              <a:rPr lang="en-ZA" sz="3600" dirty="0"/>
              <a:t>. </a:t>
            </a:r>
          </a:p>
          <a:p>
            <a:pPr lvl="0" fontAlgn="base"/>
            <a:r>
              <a:rPr lang="en-ZA" sz="3600" dirty="0"/>
              <a:t>Go to the </a:t>
            </a:r>
            <a:r>
              <a:rPr lang="en-ZA" sz="3600" b="1" dirty="0">
                <a:solidFill>
                  <a:srgbClr val="767DC0"/>
                </a:solidFill>
              </a:rPr>
              <a:t>toilet</a:t>
            </a:r>
            <a:r>
              <a:rPr lang="en-ZA" sz="3600" dirty="0"/>
              <a:t>. </a:t>
            </a:r>
          </a:p>
          <a:p>
            <a:pPr marL="185737" lvl="2" indent="0" fontAlgn="base">
              <a:buNone/>
            </a:pPr>
            <a:endParaRPr lang="en-ZA" sz="3200" dirty="0"/>
          </a:p>
        </p:txBody>
      </p:sp>
      <p:sp>
        <p:nvSpPr>
          <p:cNvPr id="4" name="Rectangle 3"/>
          <p:cNvSpPr/>
          <p:nvPr/>
        </p:nvSpPr>
        <p:spPr>
          <a:xfrm>
            <a:off x="3743326" y="5581648"/>
            <a:ext cx="4543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Figure 6.15: Have a satisfying protein-rich meal that won’t spike your blood sugar levels</a:t>
            </a:r>
            <a:endParaRPr lang="en-ZA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5172073" y="3100389"/>
            <a:ext cx="2114552" cy="248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7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Hints for during the exam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157089"/>
            <a:ext cx="8186738" cy="3778229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Keep your </a:t>
            </a:r>
            <a:r>
              <a:rPr lang="en-ZA" sz="3600" b="1" dirty="0">
                <a:solidFill>
                  <a:srgbClr val="767DC0"/>
                </a:solidFill>
              </a:rPr>
              <a:t>desk clear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Be </a:t>
            </a:r>
            <a:r>
              <a:rPr lang="en-ZA" sz="3600" b="1" dirty="0">
                <a:solidFill>
                  <a:srgbClr val="8CE614"/>
                </a:solidFill>
              </a:rPr>
              <a:t>considerate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Be </a:t>
            </a:r>
            <a:r>
              <a:rPr lang="en-ZA" sz="3600" b="1" dirty="0">
                <a:solidFill>
                  <a:srgbClr val="767DC0"/>
                </a:solidFill>
              </a:rPr>
              <a:t>respectful</a:t>
            </a:r>
            <a:r>
              <a:rPr lang="en-ZA" sz="3600" dirty="0"/>
              <a:t>. </a:t>
            </a:r>
          </a:p>
          <a:p>
            <a:pPr lvl="0" fontAlgn="base"/>
            <a:r>
              <a:rPr lang="en-ZA" sz="3600" dirty="0"/>
              <a:t>Keep </a:t>
            </a:r>
            <a:r>
              <a:rPr lang="en-ZA" sz="3600" b="1" dirty="0">
                <a:solidFill>
                  <a:srgbClr val="8CE614"/>
                </a:solidFill>
              </a:rPr>
              <a:t>calm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Tidy up.</a:t>
            </a:r>
          </a:p>
          <a:p>
            <a:pPr lvl="0" fontAlgn="base"/>
            <a:r>
              <a:rPr lang="en-ZA" sz="3600" dirty="0"/>
              <a:t>Exit </a:t>
            </a:r>
            <a:r>
              <a:rPr lang="en-ZA" sz="3600" b="1" dirty="0">
                <a:solidFill>
                  <a:srgbClr val="8CE614"/>
                </a:solidFill>
              </a:rPr>
              <a:t>quietly</a:t>
            </a:r>
            <a:r>
              <a:rPr lang="en-ZA" sz="3600" dirty="0"/>
              <a:t>. </a:t>
            </a:r>
          </a:p>
          <a:p>
            <a:pPr marL="185737" lvl="2" indent="0" fontAlgn="base">
              <a:buNone/>
            </a:pPr>
            <a:endParaRPr lang="en-ZA" sz="3200" dirty="0"/>
          </a:p>
        </p:txBody>
      </p:sp>
      <p:sp>
        <p:nvSpPr>
          <p:cNvPr id="4" name="Rectangle 3"/>
          <p:cNvSpPr/>
          <p:nvPr/>
        </p:nvSpPr>
        <p:spPr>
          <a:xfrm>
            <a:off x="4114800" y="4572748"/>
            <a:ext cx="43291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i="1" dirty="0"/>
              <a:t>Figure 6.16: If you are seen using your cellphone in the exam, it will be confiscated and your paper will be disqualified</a:t>
            </a:r>
            <a:endParaRPr lang="en-ZA" dirty="0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333876" y="1724609"/>
            <a:ext cx="3857625" cy="26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6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6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6.3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by completing Learning activity 6.3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261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338"/>
            <a:ext cx="8404412" cy="1990872"/>
          </a:xfrm>
        </p:spPr>
        <p:txBody>
          <a:bodyPr>
            <a:noAutofit/>
          </a:bodyPr>
          <a:lstStyle/>
          <a:p>
            <a:pPr algn="ctr" fontAlgn="base"/>
            <a:r>
              <a:rPr lang="en-ZA" dirty="0"/>
              <a:t>Words used in </a:t>
            </a:r>
            <a:br>
              <a:rPr lang="en-ZA" dirty="0"/>
            </a:br>
            <a:r>
              <a:rPr lang="en-ZA" dirty="0"/>
              <a:t>exam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1973244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6.3</a:t>
            </a:r>
          </a:p>
        </p:txBody>
      </p:sp>
    </p:spTree>
    <p:extLst>
      <p:ext uri="{BB962C8B-B14F-4D97-AF65-F5344CB8AC3E}">
        <p14:creationId xmlns:p14="http://schemas.microsoft.com/office/powerpoint/2010/main" val="138312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200025"/>
            <a:ext cx="8029576" cy="957063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Verbs used in exam questions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157089"/>
            <a:ext cx="8186738" cy="5152645"/>
          </a:xfrm>
        </p:spPr>
        <p:txBody>
          <a:bodyPr>
            <a:noAutofit/>
          </a:bodyPr>
          <a:lstStyle/>
          <a:p>
            <a:pPr fontAlgn="base">
              <a:buClr>
                <a:schemeClr val="tx1"/>
              </a:buClr>
            </a:pPr>
            <a:r>
              <a:rPr lang="en-ZA" sz="3200" b="1" dirty="0">
                <a:solidFill>
                  <a:srgbClr val="8CE614"/>
                </a:solidFill>
              </a:rPr>
              <a:t>Advise</a:t>
            </a:r>
            <a:r>
              <a:rPr lang="en-ZA" sz="3200" dirty="0"/>
              <a:t> (suggest; recommend): say what should be done &amp; why</a:t>
            </a:r>
          </a:p>
          <a:p>
            <a:pPr fontAlgn="base">
              <a:buClr>
                <a:schemeClr val="tx1"/>
              </a:buClr>
            </a:pPr>
            <a:r>
              <a:rPr lang="en-ZA" sz="3200" b="1" dirty="0">
                <a:solidFill>
                  <a:srgbClr val="767DC0"/>
                </a:solidFill>
              </a:rPr>
              <a:t>Analyse </a:t>
            </a:r>
            <a:r>
              <a:rPr lang="en-ZA" sz="3200" dirty="0"/>
              <a:t>(examine; inspect): break down into main parts</a:t>
            </a:r>
          </a:p>
          <a:p>
            <a:pPr fontAlgn="base">
              <a:buClr>
                <a:schemeClr val="tx1"/>
              </a:buClr>
            </a:pPr>
            <a:r>
              <a:rPr lang="en-ZA" sz="3200" b="1" dirty="0">
                <a:solidFill>
                  <a:srgbClr val="8CE614"/>
                </a:solidFill>
              </a:rPr>
              <a:t>Calculate</a:t>
            </a:r>
            <a:r>
              <a:rPr lang="en-ZA" sz="3200" dirty="0"/>
              <a:t> (solve; work out): work out number or value</a:t>
            </a:r>
          </a:p>
          <a:p>
            <a:pPr fontAlgn="base">
              <a:buClr>
                <a:schemeClr val="tx1"/>
              </a:buClr>
            </a:pPr>
            <a:r>
              <a:rPr lang="en-ZA" sz="3200" b="1" dirty="0">
                <a:solidFill>
                  <a:srgbClr val="767DC0"/>
                </a:solidFill>
              </a:rPr>
              <a:t>Comment</a:t>
            </a:r>
            <a:r>
              <a:rPr lang="en-ZA" sz="3200" dirty="0"/>
              <a:t> (discuss; interpret; point out): state a fact or opinion </a:t>
            </a:r>
          </a:p>
          <a:p>
            <a:pPr fontAlgn="base">
              <a:buClr>
                <a:schemeClr val="tx1"/>
              </a:buClr>
            </a:pPr>
            <a:r>
              <a:rPr lang="en-ZA" sz="3200" b="1" dirty="0">
                <a:solidFill>
                  <a:srgbClr val="8CE614"/>
                </a:solidFill>
              </a:rPr>
              <a:t>Compare</a:t>
            </a:r>
            <a:r>
              <a:rPr lang="en-ZA" sz="3200" dirty="0"/>
              <a:t> (distinguish; relate to): see similarities &amp; differences. </a:t>
            </a:r>
          </a:p>
          <a:p>
            <a:pPr marL="0" indent="0">
              <a:buNone/>
            </a:pPr>
            <a:br>
              <a:rPr lang="en-ZA" dirty="0"/>
            </a:br>
            <a:r>
              <a:rPr lang="en-ZA" dirty="0"/>
              <a:t> </a:t>
            </a:r>
            <a:endParaRPr lang="en-ZA" sz="2400" dirty="0"/>
          </a:p>
          <a:p>
            <a:pPr marL="185737" lvl="2" indent="0" fontAlgn="base">
              <a:buNone/>
            </a:pP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104178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5154"/>
            <a:ext cx="8029576" cy="957063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Verbs used in exam questions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962217"/>
            <a:ext cx="8186738" cy="5048839"/>
          </a:xfrm>
        </p:spPr>
        <p:txBody>
          <a:bodyPr>
            <a:noAutofit/>
          </a:bodyPr>
          <a:lstStyle/>
          <a:p>
            <a:pPr marL="269875" lvl="0" indent="-269875" fontAlgn="base">
              <a:buClr>
                <a:schemeClr val="tx1"/>
              </a:buClr>
            </a:pPr>
            <a:r>
              <a:rPr lang="en-ZA" sz="3200" b="1" dirty="0">
                <a:solidFill>
                  <a:srgbClr val="767DC0"/>
                </a:solidFill>
              </a:rPr>
              <a:t>Contrast</a:t>
            </a:r>
            <a:r>
              <a:rPr lang="en-ZA" sz="3200" dirty="0"/>
              <a:t> (differentiate; show differences): compare differences between two things</a:t>
            </a:r>
          </a:p>
          <a:p>
            <a:pPr marL="269875" lvl="1" indent="-269875" fontAlgn="base">
              <a:buClr>
                <a:schemeClr val="tx1"/>
              </a:buClr>
            </a:pPr>
            <a:r>
              <a:rPr lang="en-ZA" sz="3200" b="1" dirty="0">
                <a:solidFill>
                  <a:srgbClr val="8CE614"/>
                </a:solidFill>
              </a:rPr>
              <a:t>Create</a:t>
            </a:r>
            <a:r>
              <a:rPr lang="en-ZA" sz="3200" dirty="0"/>
              <a:t> (design; draw; invent): use information to make something new </a:t>
            </a:r>
          </a:p>
          <a:p>
            <a:pPr marL="269875" lvl="0" indent="-269875" fontAlgn="base">
              <a:buClr>
                <a:schemeClr val="tx1"/>
              </a:buClr>
            </a:pPr>
            <a:r>
              <a:rPr lang="en-ZA" sz="3200" b="1" dirty="0">
                <a:solidFill>
                  <a:srgbClr val="767DC0"/>
                </a:solidFill>
              </a:rPr>
              <a:t>Define</a:t>
            </a:r>
            <a:r>
              <a:rPr lang="en-ZA" sz="3200" dirty="0"/>
              <a:t> (give the meaning of; set out; specify): give the exact meaning</a:t>
            </a:r>
          </a:p>
          <a:p>
            <a:pPr marL="269875" indent="-269875" fontAlgn="base">
              <a:buClr>
                <a:schemeClr val="tx1"/>
              </a:buClr>
            </a:pPr>
            <a:r>
              <a:rPr lang="en-ZA" sz="3200" b="1" dirty="0">
                <a:solidFill>
                  <a:srgbClr val="8CE614"/>
                </a:solidFill>
              </a:rPr>
              <a:t>Demonstrate</a:t>
            </a:r>
            <a:r>
              <a:rPr lang="en-ZA" sz="3200" dirty="0"/>
              <a:t>: use evidence to show that something is true</a:t>
            </a:r>
          </a:p>
          <a:p>
            <a:pPr marL="269875" indent="-269875" fontAlgn="base">
              <a:buClr>
                <a:schemeClr val="tx1"/>
              </a:buClr>
            </a:pPr>
            <a:r>
              <a:rPr lang="en-ZA" sz="3200" b="1" dirty="0">
                <a:solidFill>
                  <a:srgbClr val="767DC0"/>
                </a:solidFill>
              </a:rPr>
              <a:t>Differentiate</a:t>
            </a:r>
            <a:r>
              <a:rPr lang="en-ZA" sz="3200" dirty="0">
                <a:solidFill>
                  <a:srgbClr val="767DC0"/>
                </a:solidFill>
              </a:rPr>
              <a:t> </a:t>
            </a:r>
            <a:r>
              <a:rPr lang="en-ZA" sz="3200" dirty="0"/>
              <a:t>(contrast; distinguish): show the difference between.</a:t>
            </a:r>
          </a:p>
          <a:p>
            <a:pPr marL="0" indent="0">
              <a:buNone/>
            </a:pPr>
            <a:br>
              <a:rPr lang="en-ZA" dirty="0"/>
            </a:br>
            <a:r>
              <a:rPr lang="en-ZA" dirty="0"/>
              <a:t> </a:t>
            </a:r>
            <a:endParaRPr lang="en-ZA" sz="2400" dirty="0"/>
          </a:p>
          <a:p>
            <a:pPr marL="185737" lvl="2" indent="0" fontAlgn="base">
              <a:buNone/>
            </a:pP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47660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200025"/>
            <a:ext cx="8029576" cy="957063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Verbs used in exam questions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157088"/>
            <a:ext cx="8186738" cy="4853968"/>
          </a:xfrm>
        </p:spPr>
        <p:txBody>
          <a:bodyPr>
            <a:noAutofit/>
          </a:bodyPr>
          <a:lstStyle/>
          <a:p>
            <a:pPr fontAlgn="base">
              <a:buClr>
                <a:schemeClr val="tx1"/>
              </a:buClr>
            </a:pPr>
            <a:r>
              <a:rPr lang="en-ZA" sz="3200" b="1" dirty="0">
                <a:solidFill>
                  <a:srgbClr val="8CE614"/>
                </a:solidFill>
              </a:rPr>
              <a:t>Discuss </a:t>
            </a:r>
            <a:r>
              <a:rPr lang="en-ZA" sz="3200" dirty="0"/>
              <a:t>(consider; elaborate on; examine; explore): describe, analyse, compare, evaluate then give a conclusion</a:t>
            </a:r>
          </a:p>
          <a:p>
            <a:pPr fontAlgn="base">
              <a:buClr>
                <a:schemeClr val="tx1"/>
              </a:buClr>
            </a:pPr>
            <a:r>
              <a:rPr lang="en-ZA" sz="3200" b="1" dirty="0">
                <a:solidFill>
                  <a:srgbClr val="767DC0"/>
                </a:solidFill>
              </a:rPr>
              <a:t>Evaluate</a:t>
            </a:r>
            <a:r>
              <a:rPr lang="en-ZA" sz="3200" dirty="0"/>
              <a:t> (assess; interpret; reflect on): think carefully &amp; give an opinion</a:t>
            </a:r>
          </a:p>
          <a:p>
            <a:pPr fontAlgn="base">
              <a:buClr>
                <a:schemeClr val="tx1"/>
              </a:buClr>
            </a:pPr>
            <a:r>
              <a:rPr lang="en-ZA" sz="3200" b="1" dirty="0">
                <a:solidFill>
                  <a:srgbClr val="8CE614"/>
                </a:solidFill>
              </a:rPr>
              <a:t>Explain</a:t>
            </a:r>
            <a:r>
              <a:rPr lang="en-ZA" sz="3200" dirty="0"/>
              <a:t> (clarify; illuminate; spell out): make something simple to understand</a:t>
            </a:r>
          </a:p>
          <a:p>
            <a:pPr fontAlgn="base">
              <a:buClr>
                <a:schemeClr val="tx1"/>
              </a:buClr>
            </a:pPr>
            <a:r>
              <a:rPr lang="en-ZA" sz="3200" b="1" dirty="0">
                <a:solidFill>
                  <a:srgbClr val="767DC0"/>
                </a:solidFill>
              </a:rPr>
              <a:t>Identify</a:t>
            </a:r>
            <a:r>
              <a:rPr lang="en-ZA" sz="3200" dirty="0">
                <a:solidFill>
                  <a:srgbClr val="767DC0"/>
                </a:solidFill>
              </a:rPr>
              <a:t> </a:t>
            </a:r>
            <a:r>
              <a:rPr lang="en-ZA" sz="3200" dirty="0"/>
              <a:t>(classify; find; indicate; name; specify): show the issue.</a:t>
            </a:r>
          </a:p>
          <a:p>
            <a:pPr marL="0" indent="0">
              <a:buNone/>
            </a:pPr>
            <a:br>
              <a:rPr lang="en-ZA" dirty="0"/>
            </a:br>
            <a:r>
              <a:rPr lang="en-ZA" dirty="0"/>
              <a:t> </a:t>
            </a:r>
            <a:endParaRPr lang="en-ZA" sz="2400" dirty="0"/>
          </a:p>
          <a:p>
            <a:pPr marL="185737" lvl="2" indent="0" fontAlgn="base">
              <a:buNone/>
            </a:pP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198495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200025"/>
            <a:ext cx="8029576" cy="957063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Verbs used in exam questions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304144"/>
            <a:ext cx="8186738" cy="4706912"/>
          </a:xfrm>
        </p:spPr>
        <p:txBody>
          <a:bodyPr>
            <a:noAutofit/>
          </a:bodyPr>
          <a:lstStyle/>
          <a:p>
            <a:pPr fontAlgn="base">
              <a:buClr>
                <a:schemeClr val="tx1"/>
              </a:buClr>
            </a:pPr>
            <a:r>
              <a:rPr lang="en-ZA" sz="3200" b="1" dirty="0">
                <a:solidFill>
                  <a:srgbClr val="8CE614"/>
                </a:solidFill>
              </a:rPr>
              <a:t>Illustrate</a:t>
            </a:r>
            <a:r>
              <a:rPr lang="en-ZA" sz="3200" dirty="0"/>
              <a:t> (show): explain using examples or </a:t>
            </a:r>
            <a:br>
              <a:rPr lang="en-ZA" sz="3200" dirty="0"/>
            </a:br>
            <a:r>
              <a:rPr lang="en-ZA" sz="3200" dirty="0"/>
              <a:t>a diagram/chart/table</a:t>
            </a:r>
          </a:p>
          <a:p>
            <a:pPr fontAlgn="base">
              <a:buClr>
                <a:schemeClr val="tx1"/>
              </a:buClr>
            </a:pPr>
            <a:r>
              <a:rPr lang="en-ZA" sz="3200" b="1" dirty="0">
                <a:solidFill>
                  <a:srgbClr val="767DC0"/>
                </a:solidFill>
              </a:rPr>
              <a:t>Justify</a:t>
            </a:r>
            <a:r>
              <a:rPr lang="en-ZA" sz="3200" dirty="0"/>
              <a:t> (defend; motivate): give good reasons for an opinion or choice</a:t>
            </a:r>
          </a:p>
          <a:p>
            <a:pPr fontAlgn="base">
              <a:buClr>
                <a:schemeClr val="tx1"/>
              </a:buClr>
            </a:pPr>
            <a:r>
              <a:rPr lang="en-ZA" sz="3200" b="1" dirty="0">
                <a:solidFill>
                  <a:srgbClr val="8CE614"/>
                </a:solidFill>
              </a:rPr>
              <a:t>List</a:t>
            </a:r>
            <a:r>
              <a:rPr lang="en-ZA" sz="3200" dirty="0">
                <a:solidFill>
                  <a:srgbClr val="8CE614"/>
                </a:solidFill>
              </a:rPr>
              <a:t> </a:t>
            </a:r>
            <a:r>
              <a:rPr lang="en-ZA" sz="3200" dirty="0"/>
              <a:t>(itemise; name; write down): write single words/phrases/short sentences below each other &amp; bullet or number them</a:t>
            </a:r>
          </a:p>
          <a:p>
            <a:pPr fontAlgn="base">
              <a:buClr>
                <a:schemeClr val="tx1"/>
              </a:buClr>
            </a:pPr>
            <a:r>
              <a:rPr lang="en-ZA" sz="3200" b="1" dirty="0">
                <a:solidFill>
                  <a:srgbClr val="767DC0"/>
                </a:solidFill>
              </a:rPr>
              <a:t>Match</a:t>
            </a:r>
            <a:r>
              <a:rPr lang="en-ZA" sz="3200" dirty="0"/>
              <a:t> (find corresponding; join): find two things that go together.</a:t>
            </a:r>
          </a:p>
          <a:p>
            <a:pPr marL="0" indent="0" fontAlgn="base">
              <a:buNone/>
            </a:pPr>
            <a:endParaRPr lang="en-ZA" sz="3200" dirty="0"/>
          </a:p>
          <a:p>
            <a:pPr marL="0" indent="0">
              <a:buNone/>
            </a:pPr>
            <a:br>
              <a:rPr lang="en-ZA" dirty="0"/>
            </a:br>
            <a:r>
              <a:rPr lang="en-ZA" dirty="0"/>
              <a:t> </a:t>
            </a:r>
            <a:endParaRPr lang="en-ZA" sz="2400" dirty="0"/>
          </a:p>
          <a:p>
            <a:pPr marL="185737" lvl="2" indent="0" fontAlgn="base">
              <a:buNone/>
            </a:pP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310516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200025"/>
            <a:ext cx="8029576" cy="957063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Verbs used in exam questions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304144"/>
            <a:ext cx="8186738" cy="3492708"/>
          </a:xfrm>
        </p:spPr>
        <p:txBody>
          <a:bodyPr>
            <a:noAutofit/>
          </a:bodyPr>
          <a:lstStyle/>
          <a:p>
            <a:pPr marL="269875" lvl="1" indent="-269875" fontAlgn="base">
              <a:buClr>
                <a:schemeClr val="tx1"/>
              </a:buClr>
            </a:pPr>
            <a:r>
              <a:rPr lang="en-ZA" sz="3200" b="1" dirty="0">
                <a:solidFill>
                  <a:srgbClr val="8CE614"/>
                </a:solidFill>
              </a:rPr>
              <a:t>State</a:t>
            </a:r>
            <a:r>
              <a:rPr lang="en-ZA" sz="3200" dirty="0"/>
              <a:t> (formulate; mention): give facts/main points</a:t>
            </a:r>
          </a:p>
          <a:p>
            <a:pPr marL="269875" lvl="1" indent="-269875" fontAlgn="base">
              <a:buClr>
                <a:schemeClr val="tx1"/>
              </a:buClr>
            </a:pPr>
            <a:r>
              <a:rPr lang="en-ZA" sz="3200" b="1" dirty="0">
                <a:solidFill>
                  <a:srgbClr val="767DC0"/>
                </a:solidFill>
              </a:rPr>
              <a:t>Suggest</a:t>
            </a:r>
            <a:r>
              <a:rPr lang="en-ZA" sz="3200" dirty="0"/>
              <a:t> (advise; recommend): give advice/causes/reasons</a:t>
            </a:r>
          </a:p>
          <a:p>
            <a:pPr marL="269875" lvl="1" indent="-269875" fontAlgn="base">
              <a:buClr>
                <a:schemeClr val="tx1"/>
              </a:buClr>
            </a:pPr>
            <a:r>
              <a:rPr lang="en-ZA" sz="3200" b="1" dirty="0">
                <a:solidFill>
                  <a:srgbClr val="8CE614"/>
                </a:solidFill>
              </a:rPr>
              <a:t>Tabulate</a:t>
            </a:r>
            <a:r>
              <a:rPr lang="en-ZA" sz="3200" dirty="0"/>
              <a:t> (create a table; organise): arrange figures in table for easy reading</a:t>
            </a:r>
          </a:p>
          <a:p>
            <a:pPr marL="269875" lvl="1" indent="-269875" fontAlgn="base">
              <a:buClr>
                <a:schemeClr val="tx1"/>
              </a:buClr>
            </a:pPr>
            <a:r>
              <a:rPr lang="en-ZA" sz="3200" b="1" dirty="0">
                <a:solidFill>
                  <a:srgbClr val="767DC0"/>
                </a:solidFill>
              </a:rPr>
              <a:t>Track</a:t>
            </a:r>
            <a:r>
              <a:rPr lang="en-ZA" sz="3200" dirty="0">
                <a:solidFill>
                  <a:srgbClr val="767DC0"/>
                </a:solidFill>
              </a:rPr>
              <a:t> </a:t>
            </a:r>
            <a:r>
              <a:rPr lang="en-ZA" sz="3200" dirty="0"/>
              <a:t>(trace): give stages of a process. </a:t>
            </a:r>
          </a:p>
          <a:p>
            <a:pPr marL="0" indent="0" fontAlgn="base">
              <a:buNone/>
            </a:pPr>
            <a:endParaRPr lang="en-ZA" sz="3200" dirty="0"/>
          </a:p>
          <a:p>
            <a:pPr marL="0" indent="0">
              <a:buNone/>
            </a:pPr>
            <a:br>
              <a:rPr lang="en-ZA" dirty="0"/>
            </a:br>
            <a:r>
              <a:rPr lang="en-ZA" dirty="0"/>
              <a:t> </a:t>
            </a:r>
            <a:endParaRPr lang="en-ZA" sz="2400" dirty="0"/>
          </a:p>
          <a:p>
            <a:pPr marL="185737" lvl="2" indent="0" fontAlgn="base">
              <a:buNone/>
            </a:pP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29129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44" y="51465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Think about it…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573C04-D446-4472-B8E6-C64F8674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844" y="1650041"/>
            <a:ext cx="8096919" cy="3450597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What is the </a:t>
            </a:r>
            <a:r>
              <a:rPr lang="en-ZA" sz="3600" b="1" dirty="0">
                <a:solidFill>
                  <a:srgbClr val="8CE614"/>
                </a:solidFill>
              </a:rPr>
              <a:t>purpose</a:t>
            </a:r>
            <a:r>
              <a:rPr lang="en-ZA" sz="3600" dirty="0"/>
              <a:t> of </a:t>
            </a:r>
            <a:r>
              <a:rPr lang="en-ZA" sz="3600" b="1" dirty="0">
                <a:solidFill>
                  <a:srgbClr val="8CE614"/>
                </a:solidFill>
              </a:rPr>
              <a:t>writing a test    </a:t>
            </a:r>
            <a:r>
              <a:rPr lang="en-ZA" sz="3600" dirty="0"/>
              <a:t>or </a:t>
            </a:r>
            <a:r>
              <a:rPr lang="en-ZA" sz="3600" b="1" dirty="0">
                <a:solidFill>
                  <a:srgbClr val="8CE614"/>
                </a:solidFill>
              </a:rPr>
              <a:t>exam</a:t>
            </a:r>
            <a:r>
              <a:rPr lang="en-ZA" sz="3600" dirty="0"/>
              <a:t>?</a:t>
            </a:r>
          </a:p>
          <a:p>
            <a:pPr lvl="0" fontAlgn="base"/>
            <a:r>
              <a:rPr lang="en-ZA" sz="3600" dirty="0"/>
              <a:t>Are some </a:t>
            </a:r>
            <a:r>
              <a:rPr lang="en-ZA" sz="3600" b="1" dirty="0">
                <a:solidFill>
                  <a:srgbClr val="767DC0"/>
                </a:solidFill>
              </a:rPr>
              <a:t>study techniques </a:t>
            </a:r>
            <a:r>
              <a:rPr lang="en-ZA" sz="3600" dirty="0"/>
              <a:t>more </a:t>
            </a:r>
            <a:r>
              <a:rPr lang="en-ZA" sz="3600" b="1" dirty="0">
                <a:solidFill>
                  <a:srgbClr val="767DC0"/>
                </a:solidFill>
              </a:rPr>
              <a:t>effective</a:t>
            </a:r>
            <a:r>
              <a:rPr lang="en-ZA" sz="3600" dirty="0"/>
              <a:t> than others?</a:t>
            </a:r>
          </a:p>
          <a:p>
            <a:r>
              <a:rPr lang="en-ZA" sz="3600" dirty="0"/>
              <a:t>What is the </a:t>
            </a:r>
            <a:r>
              <a:rPr lang="en-ZA" sz="3600" b="1" dirty="0">
                <a:solidFill>
                  <a:srgbClr val="8CE614"/>
                </a:solidFill>
              </a:rPr>
              <a:t>difference</a:t>
            </a:r>
            <a:r>
              <a:rPr lang="en-ZA" sz="3600" dirty="0">
                <a:solidFill>
                  <a:srgbClr val="8CE614"/>
                </a:solidFill>
              </a:rPr>
              <a:t> </a:t>
            </a:r>
            <a:r>
              <a:rPr lang="en-ZA" sz="3600" dirty="0"/>
              <a:t>between </a:t>
            </a:r>
            <a:r>
              <a:rPr lang="en-ZA" sz="3600" b="1" dirty="0">
                <a:solidFill>
                  <a:srgbClr val="8CE614"/>
                </a:solidFill>
              </a:rPr>
              <a:t>wisdom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8CE614"/>
                </a:solidFill>
              </a:rPr>
              <a:t>knowledge</a:t>
            </a:r>
            <a:r>
              <a:rPr lang="en-ZA" sz="3600" dirty="0"/>
              <a:t>?</a:t>
            </a:r>
          </a:p>
        </p:txBody>
      </p:sp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08" y="229835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93" y="229836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5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4 9 Exam-writing Skills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0217"/>
            <a:ext cx="9144000" cy="5146814"/>
          </a:xfrm>
        </p:spPr>
      </p:pic>
      <p:sp>
        <p:nvSpPr>
          <p:cNvPr id="5" name="TextBox 4"/>
          <p:cNvSpPr txBox="1"/>
          <p:nvPr/>
        </p:nvSpPr>
        <p:spPr>
          <a:xfrm>
            <a:off x="45686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1556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5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6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6.4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unit by completing Learning activity 6.4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6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338"/>
            <a:ext cx="8404412" cy="1990872"/>
          </a:xfrm>
        </p:spPr>
        <p:txBody>
          <a:bodyPr>
            <a:noAutofit/>
          </a:bodyPr>
          <a:lstStyle/>
          <a:p>
            <a:pPr algn="ctr" fontAlgn="base"/>
            <a:r>
              <a:rPr lang="en-ZA" dirty="0"/>
              <a:t>Tracking &amp; improving your academic progress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1973244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6.4</a:t>
            </a:r>
          </a:p>
        </p:txBody>
      </p:sp>
    </p:spTree>
    <p:extLst>
      <p:ext uri="{BB962C8B-B14F-4D97-AF65-F5344CB8AC3E}">
        <p14:creationId xmlns:p14="http://schemas.microsoft.com/office/powerpoint/2010/main" val="1369508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200025"/>
            <a:ext cx="8029576" cy="1104119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Tracking your academic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progress in all subjects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74" y="1484024"/>
            <a:ext cx="8330432" cy="4034459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Identify the </a:t>
            </a:r>
            <a:r>
              <a:rPr lang="en-ZA" sz="3600" b="1" dirty="0">
                <a:solidFill>
                  <a:srgbClr val="767DC0"/>
                </a:solidFill>
              </a:rPr>
              <a:t>indicators</a:t>
            </a:r>
            <a:r>
              <a:rPr lang="en-ZA" sz="3600" dirty="0"/>
              <a:t>/</a:t>
            </a:r>
            <a:r>
              <a:rPr lang="en-ZA" sz="3600" b="1" dirty="0">
                <a:solidFill>
                  <a:srgbClr val="767DC0"/>
                </a:solidFill>
              </a:rPr>
              <a:t>requirements</a:t>
            </a:r>
            <a:r>
              <a:rPr lang="en-ZA" sz="3600" dirty="0"/>
              <a:t>, such as:</a:t>
            </a:r>
          </a:p>
          <a:p>
            <a:pPr marL="784225" lvl="2" indent="-6048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Portfolio of Evidence </a:t>
            </a:r>
            <a:r>
              <a:rPr lang="en-ZA" sz="3200" dirty="0"/>
              <a:t>(</a:t>
            </a:r>
            <a:r>
              <a:rPr lang="en-ZA" sz="3200" dirty="0" err="1"/>
              <a:t>PoE</a:t>
            </a:r>
            <a:r>
              <a:rPr lang="en-ZA" sz="3200" dirty="0"/>
              <a:t>) </a:t>
            </a:r>
            <a:r>
              <a:rPr lang="en-ZA" sz="3200" b="1" dirty="0">
                <a:solidFill>
                  <a:srgbClr val="8CE614"/>
                </a:solidFill>
              </a:rPr>
              <a:t>tasks</a:t>
            </a:r>
          </a:p>
          <a:p>
            <a:pPr marL="784225" lvl="2" indent="-6048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Exams</a:t>
            </a:r>
          </a:p>
          <a:p>
            <a:pPr marL="784225" lvl="2" indent="-6048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Pass rate </a:t>
            </a:r>
            <a:r>
              <a:rPr lang="en-ZA" sz="3200" dirty="0"/>
              <a:t>&amp; </a:t>
            </a:r>
            <a:r>
              <a:rPr lang="en-ZA" sz="3200" b="1" dirty="0">
                <a:solidFill>
                  <a:srgbClr val="8CE614"/>
                </a:solidFill>
              </a:rPr>
              <a:t>rating scale</a:t>
            </a:r>
          </a:p>
          <a:p>
            <a:pPr marL="784225" lvl="2" indent="-6048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Credits</a:t>
            </a:r>
            <a:r>
              <a:rPr lang="en-ZA" sz="3200" dirty="0"/>
              <a:t> for </a:t>
            </a:r>
            <a:r>
              <a:rPr lang="en-ZA" sz="3200" b="1" dirty="0">
                <a:solidFill>
                  <a:srgbClr val="767DC0"/>
                </a:solidFill>
              </a:rPr>
              <a:t>each subject</a:t>
            </a:r>
            <a:br>
              <a:rPr lang="en-ZA" sz="3200" b="1" dirty="0">
                <a:solidFill>
                  <a:srgbClr val="767DC0"/>
                </a:solidFill>
              </a:rPr>
            </a:br>
            <a:r>
              <a:rPr lang="en-ZA" sz="3200" dirty="0"/>
              <a:t>&amp; for the </a:t>
            </a:r>
            <a:r>
              <a:rPr lang="en-ZA" sz="3200" b="1" dirty="0">
                <a:solidFill>
                  <a:srgbClr val="767DC0"/>
                </a:solidFill>
              </a:rPr>
              <a:t>course</a:t>
            </a:r>
            <a:r>
              <a:rPr lang="en-ZA" sz="3200" dirty="0"/>
              <a:t>.</a:t>
            </a:r>
          </a:p>
          <a:p>
            <a:pPr marL="0" indent="0" fontAlgn="base">
              <a:buNone/>
            </a:pPr>
            <a:endParaRPr lang="en-ZA" sz="3200" dirty="0"/>
          </a:p>
          <a:p>
            <a:pPr marL="0" indent="0">
              <a:buNone/>
            </a:pPr>
            <a:br>
              <a:rPr lang="en-ZA" dirty="0"/>
            </a:br>
            <a:r>
              <a:rPr lang="en-ZA" dirty="0"/>
              <a:t> </a:t>
            </a:r>
            <a:endParaRPr lang="en-ZA" sz="2400" dirty="0"/>
          </a:p>
          <a:p>
            <a:pPr marL="185737" lvl="2" indent="0" fontAlgn="base">
              <a:buNone/>
            </a:pPr>
            <a:endParaRPr lang="en-ZA" sz="32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8972" y="3899921"/>
            <a:ext cx="2987779" cy="199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57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1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1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1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1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2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2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200025"/>
            <a:ext cx="8029576" cy="1104119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Tracking your academic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progress in all subjects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902" y="1484024"/>
            <a:ext cx="8330432" cy="4721904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List </a:t>
            </a:r>
            <a:r>
              <a:rPr lang="en-ZA" sz="3600" b="1" dirty="0">
                <a:solidFill>
                  <a:srgbClr val="767DC0"/>
                </a:solidFill>
              </a:rPr>
              <a:t>tasks</a:t>
            </a:r>
            <a:r>
              <a:rPr lang="en-ZA" sz="3600" dirty="0"/>
              <a:t>,</a:t>
            </a:r>
            <a:r>
              <a:rPr lang="en-ZA" sz="3600" b="1" dirty="0">
                <a:solidFill>
                  <a:srgbClr val="767DC0"/>
                </a:solidFill>
              </a:rPr>
              <a:t> tests</a:t>
            </a:r>
            <a:r>
              <a:rPr lang="en-ZA" sz="3600" dirty="0"/>
              <a:t>, etc.:</a:t>
            </a:r>
          </a:p>
          <a:p>
            <a:pPr marL="719138" indent="-539750" fontAlgn="base">
              <a:buFont typeface="Wingdings" panose="05000000000000000000" pitchFamily="2" charset="2"/>
              <a:buChar char="v"/>
            </a:pPr>
            <a:r>
              <a:rPr lang="en-ZA" sz="3200" dirty="0"/>
              <a:t>Use </a:t>
            </a:r>
            <a:r>
              <a:rPr lang="en-ZA" sz="3200" b="1" dirty="0">
                <a:solidFill>
                  <a:srgbClr val="8CE614"/>
                </a:solidFill>
              </a:rPr>
              <a:t>tools</a:t>
            </a:r>
            <a:r>
              <a:rPr lang="en-ZA" sz="3200" dirty="0"/>
              <a:t> like a </a:t>
            </a:r>
            <a:r>
              <a:rPr lang="en-ZA" sz="3200" b="1" dirty="0">
                <a:solidFill>
                  <a:srgbClr val="8CE614"/>
                </a:solidFill>
              </a:rPr>
              <a:t>spreadsheet</a:t>
            </a:r>
            <a:r>
              <a:rPr lang="en-ZA" sz="3200" dirty="0"/>
              <a:t>.</a:t>
            </a:r>
          </a:p>
          <a:p>
            <a:pPr fontAlgn="base"/>
            <a:r>
              <a:rPr lang="en-ZA" sz="3600" dirty="0"/>
              <a:t>Record </a:t>
            </a:r>
            <a:r>
              <a:rPr lang="en-ZA" sz="3600" b="1" dirty="0">
                <a:solidFill>
                  <a:srgbClr val="767DC0"/>
                </a:solidFill>
              </a:rPr>
              <a:t>results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767DC0"/>
                </a:solidFill>
              </a:rPr>
              <a:t>comments</a:t>
            </a:r>
            <a:r>
              <a:rPr lang="en-ZA" sz="3600" dirty="0"/>
              <a:t>:</a:t>
            </a:r>
          </a:p>
          <a:p>
            <a:pPr marL="719138" lvl="2" indent="-539750" fontAlgn="base">
              <a:buFont typeface="Wingdings" panose="05000000000000000000" pitchFamily="2" charset="2"/>
              <a:buChar char="v"/>
            </a:pPr>
            <a:r>
              <a:rPr lang="en-ZA" sz="3200" dirty="0"/>
              <a:t>Update spreadsheet </a:t>
            </a:r>
            <a:r>
              <a:rPr lang="en-ZA" sz="3200" b="1" dirty="0">
                <a:solidFill>
                  <a:srgbClr val="8CE614"/>
                </a:solidFill>
              </a:rPr>
              <a:t>regularly</a:t>
            </a:r>
          </a:p>
          <a:p>
            <a:pPr marL="719138" lvl="2" indent="-539750" fontAlgn="base">
              <a:buFont typeface="Wingdings" panose="05000000000000000000" pitchFamily="2" charset="2"/>
              <a:buChar char="v"/>
            </a:pPr>
            <a:r>
              <a:rPr lang="en-ZA" sz="3200" dirty="0"/>
              <a:t>Fill in </a:t>
            </a:r>
            <a:r>
              <a:rPr lang="en-ZA" sz="3200" b="1" dirty="0">
                <a:solidFill>
                  <a:srgbClr val="767DC0"/>
                </a:solidFill>
              </a:rPr>
              <a:t>all marks</a:t>
            </a:r>
          </a:p>
          <a:p>
            <a:pPr marL="719138" lvl="2" indent="-539750" fontAlgn="base">
              <a:buFont typeface="Wingdings" panose="05000000000000000000" pitchFamily="2" charset="2"/>
              <a:buChar char="v"/>
            </a:pPr>
            <a:r>
              <a:rPr lang="en-ZA" sz="3200" dirty="0"/>
              <a:t>You can convert all </a:t>
            </a:r>
            <a:r>
              <a:rPr lang="en-ZA" sz="3200" b="1" dirty="0">
                <a:solidFill>
                  <a:srgbClr val="8CE614"/>
                </a:solidFill>
              </a:rPr>
              <a:t>ratings</a:t>
            </a:r>
            <a:r>
              <a:rPr lang="en-ZA" sz="3200" dirty="0"/>
              <a:t> to </a:t>
            </a:r>
            <a:r>
              <a:rPr lang="en-ZA" sz="3200" b="1" dirty="0">
                <a:solidFill>
                  <a:srgbClr val="8CE614"/>
                </a:solidFill>
              </a:rPr>
              <a:t>percentages</a:t>
            </a:r>
            <a:r>
              <a:rPr lang="en-ZA" sz="3200" dirty="0"/>
              <a:t>:</a:t>
            </a:r>
          </a:p>
          <a:p>
            <a:pPr marL="0" indent="0" fontAlgn="base">
              <a:buNone/>
            </a:pPr>
            <a:endParaRPr lang="en-ZA" sz="3200" dirty="0"/>
          </a:p>
          <a:p>
            <a:pPr marL="0" indent="0">
              <a:buNone/>
            </a:pPr>
            <a:br>
              <a:rPr lang="en-ZA" dirty="0"/>
            </a:br>
            <a:r>
              <a:rPr lang="en-ZA" dirty="0"/>
              <a:t> </a:t>
            </a:r>
            <a:endParaRPr lang="en-ZA" sz="2400" dirty="0"/>
          </a:p>
          <a:p>
            <a:pPr marL="185737" lvl="2" indent="0" fontAlgn="base">
              <a:buNone/>
            </a:pPr>
            <a:endParaRPr lang="en-ZA" sz="3200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140111" y="4830425"/>
            <a:ext cx="3132086" cy="115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6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200025"/>
            <a:ext cx="8029576" cy="1104119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An action plan for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your academic performance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881" y="1439053"/>
            <a:ext cx="8330432" cy="4886796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Action plan </a:t>
            </a:r>
            <a:r>
              <a:rPr lang="en-ZA" sz="3600" dirty="0"/>
              <a:t>= set of </a:t>
            </a:r>
            <a:r>
              <a:rPr lang="en-ZA" sz="3600" b="1" dirty="0">
                <a:solidFill>
                  <a:srgbClr val="767DC0"/>
                </a:solidFill>
              </a:rPr>
              <a:t>practical steps       </a:t>
            </a:r>
            <a:r>
              <a:rPr lang="en-ZA" sz="3600" dirty="0"/>
              <a:t>(sub-goals) to </a:t>
            </a:r>
            <a:r>
              <a:rPr lang="en-ZA" sz="3600" b="1" dirty="0">
                <a:solidFill>
                  <a:srgbClr val="767DC0"/>
                </a:solidFill>
              </a:rPr>
              <a:t>reach a goal</a:t>
            </a:r>
            <a:r>
              <a:rPr lang="en-ZA" sz="3600" dirty="0"/>
              <a:t>.</a:t>
            </a:r>
          </a:p>
          <a:p>
            <a:pPr lvl="0" fontAlgn="base">
              <a:buClr>
                <a:schemeClr val="tx1"/>
              </a:buClr>
            </a:pPr>
            <a:r>
              <a:rPr lang="en-ZA" sz="3600" dirty="0"/>
              <a:t>You </a:t>
            </a:r>
            <a:r>
              <a:rPr lang="en-ZA" sz="3600" b="1" dirty="0">
                <a:solidFill>
                  <a:srgbClr val="8CE614"/>
                </a:solidFill>
              </a:rPr>
              <a:t>need</a:t>
            </a:r>
            <a:r>
              <a:rPr lang="en-ZA" sz="3600" dirty="0"/>
              <a:t>: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Today’s date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Goal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8CE614"/>
                </a:solidFill>
              </a:rPr>
              <a:t>reason </a:t>
            </a:r>
            <a:r>
              <a:rPr lang="en-ZA" sz="3200" dirty="0"/>
              <a:t>for goal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Strategy </a:t>
            </a:r>
            <a:r>
              <a:rPr lang="en-ZA" sz="3200" dirty="0"/>
              <a:t>to reach goal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Final date </a:t>
            </a:r>
            <a:r>
              <a:rPr lang="en-ZA" sz="3200" dirty="0"/>
              <a:t>to reach goal 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Think about </a:t>
            </a:r>
            <a:r>
              <a:rPr lang="en-ZA" sz="3200" b="1" dirty="0">
                <a:solidFill>
                  <a:srgbClr val="767DC0"/>
                </a:solidFill>
              </a:rPr>
              <a:t>action steps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767DC0"/>
                </a:solidFill>
              </a:rPr>
              <a:t>resources needed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767DC0"/>
                </a:solidFill>
              </a:rPr>
              <a:t>obstacles </a:t>
            </a:r>
            <a:r>
              <a:rPr lang="en-ZA" sz="3200" dirty="0"/>
              <a:t>&amp; </a:t>
            </a:r>
            <a:r>
              <a:rPr lang="en-ZA" sz="3200" b="1" dirty="0">
                <a:solidFill>
                  <a:srgbClr val="767DC0"/>
                </a:solidFill>
              </a:rPr>
              <a:t>solutions</a:t>
            </a:r>
            <a:r>
              <a:rPr lang="en-ZA" sz="3200" dirty="0"/>
              <a:t>. </a:t>
            </a:r>
          </a:p>
          <a:p>
            <a:pPr marL="0" indent="0" fontAlgn="base">
              <a:buNone/>
            </a:pPr>
            <a:endParaRPr lang="en-ZA" sz="3200" dirty="0"/>
          </a:p>
          <a:p>
            <a:pPr marL="0" indent="0">
              <a:buNone/>
            </a:pPr>
            <a:br>
              <a:rPr lang="en-ZA" dirty="0"/>
            </a:br>
            <a:r>
              <a:rPr lang="en-ZA" dirty="0"/>
              <a:t> </a:t>
            </a:r>
            <a:endParaRPr lang="en-ZA" sz="2400" dirty="0"/>
          </a:p>
          <a:p>
            <a:pPr marL="185737" lvl="2" indent="0" fontAlgn="base">
              <a:buNone/>
            </a:pPr>
            <a:endParaRPr lang="en-ZA" sz="32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2063" y="2671225"/>
            <a:ext cx="3214688" cy="214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12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18881" y="1938156"/>
            <a:ext cx="4996456" cy="26481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Refer to </a:t>
            </a:r>
            <a:r>
              <a:rPr lang="en-US" sz="3600" b="1" dirty="0">
                <a:solidFill>
                  <a:srgbClr val="8CE614"/>
                </a:solidFill>
              </a:rPr>
              <a:t>Table 6.6 </a:t>
            </a:r>
            <a:r>
              <a:rPr lang="en-US" sz="3600" dirty="0"/>
              <a:t>in your </a:t>
            </a:r>
            <a:r>
              <a:rPr lang="en-US" sz="3600" i="1" dirty="0"/>
              <a:t>Student’s Book</a:t>
            </a:r>
            <a:r>
              <a:rPr lang="en-US" sz="3600" dirty="0"/>
              <a:t> for </a:t>
            </a:r>
            <a:r>
              <a:rPr lang="en-ZA" sz="3600" dirty="0"/>
              <a:t>more on how to develop an action plan for your academic performance.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85738"/>
            <a:ext cx="7905750" cy="1071562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latin typeface="+mn-lt"/>
              </a:rPr>
              <a:t>An action plan for </a:t>
            </a:r>
            <a:br>
              <a:rPr lang="en-ZA" dirty="0">
                <a:latin typeface="+mn-lt"/>
              </a:rPr>
            </a:br>
            <a:r>
              <a:rPr lang="en-ZA" dirty="0">
                <a:latin typeface="+mn-lt"/>
              </a:rPr>
              <a:t>your academic performance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9492349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6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6.5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unit – and complete an action plan to reach your goals – by completing Learning activity 6.5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3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4899929"/>
            <a:ext cx="7910513" cy="499973"/>
          </a:xfrm>
        </p:spPr>
        <p:txBody>
          <a:bodyPr>
            <a:normAutofit lnSpcReduction="10000"/>
          </a:bodyPr>
          <a:lstStyle/>
          <a:p>
            <a:r>
              <a:rPr lang="en-ZA" dirty="0"/>
              <a:t>Module 6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458409-ED5D-43B5-A861-E3633539FA5D}"/>
              </a:ext>
            </a:extLst>
          </p:cNvPr>
          <p:cNvSpPr txBox="1"/>
          <p:nvPr/>
        </p:nvSpPr>
        <p:spPr>
          <a:xfrm>
            <a:off x="385763" y="5399902"/>
            <a:ext cx="745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module by completing the Summative assessment    of Module 6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88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92595" y="4464246"/>
            <a:ext cx="8051800" cy="651744"/>
          </a:xfrm>
        </p:spPr>
        <p:txBody>
          <a:bodyPr>
            <a:normAutofit fontScale="92500" lnSpcReduction="10000"/>
          </a:bodyPr>
          <a:lstStyle/>
          <a:p>
            <a:r>
              <a:rPr lang="en-ZA" dirty="0"/>
              <a:t>Portfolio task 1</a:t>
            </a:r>
          </a:p>
        </p:txBody>
      </p:sp>
      <p:sp>
        <p:nvSpPr>
          <p:cNvPr id="4" name="Rectangle 3"/>
          <p:cNvSpPr/>
          <p:nvPr/>
        </p:nvSpPr>
        <p:spPr>
          <a:xfrm>
            <a:off x="392595" y="5115990"/>
            <a:ext cx="7822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Complete Portfolio task 1 in your 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Student’s Book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rPr>
              <a:t>. This is a formal assessment.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0045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4 7 Bloom's Taxonomy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" r="-664" b="-510"/>
          <a:stretch/>
        </p:blipFill>
        <p:spPr>
          <a:xfrm>
            <a:off x="-1796" y="455799"/>
            <a:ext cx="9207940" cy="5138928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470719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9420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94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28924"/>
            <a:ext cx="8404412" cy="1785939"/>
          </a:xfrm>
        </p:spPr>
        <p:txBody>
          <a:bodyPr>
            <a:noAutofit/>
          </a:bodyPr>
          <a:lstStyle/>
          <a:p>
            <a:pPr algn="ctr" fontAlgn="base"/>
            <a:r>
              <a:rPr lang="en-ZA" dirty="0"/>
              <a:t>Study techniques &amp; exam writing skills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1916092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6.1</a:t>
            </a:r>
          </a:p>
        </p:txBody>
      </p:sp>
    </p:spTree>
    <p:extLst>
      <p:ext uri="{BB962C8B-B14F-4D97-AF65-F5344CB8AC3E}">
        <p14:creationId xmlns:p14="http://schemas.microsoft.com/office/powerpoint/2010/main" val="3718441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What are skills &amp; techniques?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7" y="1157088"/>
            <a:ext cx="7591424" cy="4229300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Skill = an </a:t>
            </a:r>
            <a:r>
              <a:rPr lang="en-ZA" sz="3600" b="1" dirty="0">
                <a:solidFill>
                  <a:srgbClr val="767DC0"/>
                </a:solidFill>
              </a:rPr>
              <a:t>ability developed</a:t>
            </a:r>
            <a:r>
              <a:rPr lang="en-ZA" sz="3600" dirty="0"/>
              <a:t> through </a:t>
            </a:r>
            <a:r>
              <a:rPr lang="en-ZA" sz="3600" b="1" dirty="0">
                <a:solidFill>
                  <a:srgbClr val="767DC0"/>
                </a:solidFill>
              </a:rPr>
              <a:t>practice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767DC0"/>
                </a:solidFill>
              </a:rPr>
              <a:t>experience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Technique = system of </a:t>
            </a:r>
            <a:r>
              <a:rPr lang="en-ZA" sz="3600" b="1" dirty="0">
                <a:solidFill>
                  <a:srgbClr val="8CE614"/>
                </a:solidFill>
              </a:rPr>
              <a:t>using skills </a:t>
            </a:r>
            <a:br>
              <a:rPr lang="en-ZA" sz="3600" b="1" dirty="0">
                <a:solidFill>
                  <a:srgbClr val="8CE614"/>
                </a:solidFill>
              </a:rPr>
            </a:br>
            <a:r>
              <a:rPr lang="en-ZA" sz="3600" dirty="0"/>
              <a:t>to </a:t>
            </a:r>
            <a:r>
              <a:rPr lang="en-ZA" sz="3600" b="1" dirty="0">
                <a:solidFill>
                  <a:srgbClr val="8CE614"/>
                </a:solidFill>
              </a:rPr>
              <a:t>get a task done</a:t>
            </a:r>
            <a:r>
              <a:rPr lang="en-ZA" sz="3600" dirty="0"/>
              <a:t>. </a:t>
            </a:r>
          </a:p>
          <a:p>
            <a:pPr lvl="0" fontAlgn="base"/>
            <a:r>
              <a:rPr lang="en-ZA" sz="3600" dirty="0"/>
              <a:t>Study </a:t>
            </a:r>
            <a:r>
              <a:rPr lang="en-ZA" sz="3600" b="1" dirty="0">
                <a:solidFill>
                  <a:srgbClr val="767DC0"/>
                </a:solidFill>
              </a:rPr>
              <a:t>goals</a:t>
            </a:r>
            <a:r>
              <a:rPr lang="en-ZA" sz="3600" dirty="0"/>
              <a:t>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Understand &amp; </a:t>
            </a:r>
            <a:r>
              <a:rPr lang="en-ZA" sz="3200" b="1" dirty="0">
                <a:solidFill>
                  <a:srgbClr val="8CE614"/>
                </a:solidFill>
              </a:rPr>
              <a:t>utilise</a:t>
            </a:r>
            <a:r>
              <a:rPr lang="en-ZA" sz="3200" dirty="0"/>
              <a:t>.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Remember &amp; </a:t>
            </a:r>
            <a:r>
              <a:rPr lang="en-ZA" sz="3200" b="1" dirty="0">
                <a:solidFill>
                  <a:srgbClr val="767DC0"/>
                </a:solidFill>
              </a:rPr>
              <a:t>reproduce</a:t>
            </a:r>
            <a:r>
              <a:rPr lang="en-ZA" sz="3200" dirty="0"/>
              <a:t>.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Absorb &amp; </a:t>
            </a:r>
            <a:r>
              <a:rPr lang="en-ZA" sz="3200" b="1" dirty="0">
                <a:solidFill>
                  <a:srgbClr val="8CE614"/>
                </a:solidFill>
              </a:rPr>
              <a:t>apply</a:t>
            </a:r>
            <a:r>
              <a:rPr lang="en-ZA" sz="3200" dirty="0"/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6728" y="2822561"/>
            <a:ext cx="2260024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0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51" y="49791"/>
            <a:ext cx="7905750" cy="792361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Good study techniques </a:t>
            </a:r>
            <a:endParaRPr lang="en-ZA" dirty="0">
              <a:latin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08127" y="2284837"/>
            <a:ext cx="2561631" cy="1268677"/>
          </a:xfrm>
          <a:prstGeom prst="roundRect">
            <a:avLst/>
          </a:prstGeom>
          <a:solidFill>
            <a:srgbClr val="92D050"/>
          </a:solidFill>
          <a:ln>
            <a:solidFill>
              <a:srgbClr val="B7E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800" b="1" dirty="0"/>
              <a:t>Ways to study</a:t>
            </a:r>
          </a:p>
          <a:p>
            <a:pPr algn="ctr"/>
            <a:r>
              <a:rPr lang="en-ZA" sz="2800" b="1" dirty="0"/>
              <a:t>for an exam</a:t>
            </a:r>
            <a:endParaRPr lang="en-ZA" sz="2800" b="1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333874" y="1778373"/>
            <a:ext cx="0" cy="506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458557" y="1328087"/>
            <a:ext cx="1750634" cy="4363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10  Test yourself</a:t>
            </a:r>
            <a:endParaRPr lang="en-ZA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098419" y="1874847"/>
            <a:ext cx="950118" cy="419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6035994" y="1635609"/>
            <a:ext cx="1818383" cy="428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1  Review</a:t>
            </a:r>
            <a:endParaRPr lang="en-ZA" dirty="0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558968" y="3096431"/>
            <a:ext cx="900410" cy="3864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6443242" y="3276484"/>
            <a:ext cx="1809465" cy="427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3  Underline</a:t>
            </a:r>
            <a:endParaRPr lang="en-ZA" dirty="0">
              <a:solidFill>
                <a:prstClr val="white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376816" y="3548064"/>
            <a:ext cx="801245" cy="7966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155719" y="4335115"/>
            <a:ext cx="2096989" cy="380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4  Question</a:t>
            </a:r>
            <a:endParaRPr lang="en-ZA" dirty="0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4743152" y="3548064"/>
            <a:ext cx="0" cy="617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3973796" y="4151722"/>
            <a:ext cx="1800225" cy="3638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5  Analyse</a:t>
            </a:r>
            <a:endParaRPr lang="en-ZA" dirty="0">
              <a:solidFill>
                <a:prstClr val="white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3095136" y="3553514"/>
            <a:ext cx="645451" cy="1187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1982722" y="4740670"/>
            <a:ext cx="1800225" cy="3892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6  Summarise</a:t>
            </a:r>
            <a:endParaRPr lang="en-ZA" dirty="0">
              <a:solidFill>
                <a:prstClr val="white"/>
              </a:solidFill>
            </a:endParaRPr>
          </a:p>
        </p:txBody>
      </p:sp>
      <p:cxnSp>
        <p:nvCxnSpPr>
          <p:cNvPr id="30" name="Straight Connector 29"/>
          <p:cNvCxnSpPr>
            <a:endCxn id="32" idx="3"/>
          </p:cNvCxnSpPr>
          <p:nvPr/>
        </p:nvCxnSpPr>
        <p:spPr>
          <a:xfrm flipH="1">
            <a:off x="2038605" y="3442719"/>
            <a:ext cx="1002565" cy="2571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238380" y="3431679"/>
            <a:ext cx="1800225" cy="536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prstClr val="white"/>
                </a:solidFill>
              </a:rPr>
              <a:t>7  Create </a:t>
            </a:r>
          </a:p>
          <a:p>
            <a:pPr algn="ctr"/>
            <a:r>
              <a:rPr lang="en-ZA" dirty="0">
                <a:solidFill>
                  <a:prstClr val="white"/>
                </a:solidFill>
              </a:rPr>
              <a:t>visual aids</a:t>
            </a:r>
          </a:p>
        </p:txBody>
      </p:sp>
      <p:cxnSp>
        <p:nvCxnSpPr>
          <p:cNvPr id="33" name="Straight Connector 32"/>
          <p:cNvCxnSpPr>
            <a:stCxn id="5" idx="1"/>
            <a:endCxn id="35" idx="3"/>
          </p:cNvCxnSpPr>
          <p:nvPr/>
        </p:nvCxnSpPr>
        <p:spPr>
          <a:xfrm flipH="1" flipV="1">
            <a:off x="2038606" y="2594756"/>
            <a:ext cx="969521" cy="3244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349152" y="2319293"/>
            <a:ext cx="1689454" cy="550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8  Use memory</a:t>
            </a:r>
          </a:p>
          <a:p>
            <a:pPr algn="ctr"/>
            <a:r>
              <a:rPr lang="en-ZA" dirty="0"/>
              <a:t>aids</a:t>
            </a:r>
            <a:endParaRPr lang="en-ZA" dirty="0">
              <a:solidFill>
                <a:prstClr val="white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H="1" flipV="1">
            <a:off x="2399824" y="1927071"/>
            <a:ext cx="608304" cy="544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652832" y="1559575"/>
            <a:ext cx="1800225" cy="3925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prstClr val="white"/>
                </a:solidFill>
              </a:rPr>
              <a:t>9  Interact</a:t>
            </a: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5558968" y="2688216"/>
            <a:ext cx="543222" cy="10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6106870" y="2340606"/>
            <a:ext cx="1747508" cy="4350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2  Read</a:t>
            </a:r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49150" y="5607964"/>
            <a:ext cx="7903557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6.2: A mind map showing good study techniques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25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9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3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8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15" grpId="0" animBg="1"/>
      <p:bldP spid="18" grpId="0" animBg="1"/>
      <p:bldP spid="23" grpId="0" animBg="1"/>
      <p:bldP spid="26" grpId="0" animBg="1"/>
      <p:bldP spid="28" grpId="0" animBg="1"/>
      <p:bldP spid="32" grpId="0" animBg="1"/>
      <p:bldP spid="35" grpId="0" animBg="1"/>
      <p:bldP spid="43" grpId="0" animBg="1"/>
      <p:bldP spid="64" grpId="0" animBg="1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04594" y="2209619"/>
            <a:ext cx="4996456" cy="20051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Refer to </a:t>
            </a:r>
            <a:r>
              <a:rPr lang="en-US" sz="3600" b="1" dirty="0">
                <a:solidFill>
                  <a:srgbClr val="8CE614"/>
                </a:solidFill>
              </a:rPr>
              <a:t>Table 6.1 </a:t>
            </a:r>
            <a:r>
              <a:rPr lang="en-US" sz="3600" dirty="0"/>
              <a:t>in your </a:t>
            </a:r>
            <a:r>
              <a:rPr lang="en-US" sz="3600" i="1" dirty="0"/>
              <a:t>Student’s Book</a:t>
            </a:r>
            <a:r>
              <a:rPr lang="en-US" sz="3600" dirty="0"/>
              <a:t> for descriptions of different study techniques.</a:t>
            </a:r>
            <a:endParaRPr lang="en-ZA" sz="3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dirty="0">
                <a:latin typeface="+mn-lt"/>
              </a:rPr>
              <a:t>Good study techniques 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2610723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Good exam writing skills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7" y="1157088"/>
            <a:ext cx="7591424" cy="4572200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Plan your </a:t>
            </a:r>
            <a:r>
              <a:rPr lang="en-ZA" sz="3600" b="1" dirty="0">
                <a:solidFill>
                  <a:srgbClr val="767DC0"/>
                </a:solidFill>
              </a:rPr>
              <a:t>time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Identify what is </a:t>
            </a:r>
            <a:r>
              <a:rPr lang="en-ZA" sz="3600" b="1" dirty="0">
                <a:solidFill>
                  <a:srgbClr val="8CE614"/>
                </a:solidFill>
              </a:rPr>
              <a:t>being asked</a:t>
            </a:r>
            <a:r>
              <a:rPr lang="en-ZA" sz="3600" dirty="0"/>
              <a:t>:</a:t>
            </a:r>
          </a:p>
          <a:p>
            <a:pPr marL="800100" lvl="2" indent="-614363" fontAlgn="base">
              <a:buFont typeface="Wingdings" panose="05000000000000000000" pitchFamily="2" charset="2"/>
              <a:buChar char="v"/>
            </a:pPr>
            <a:r>
              <a:rPr lang="en-ZA" sz="3200" dirty="0"/>
              <a:t>Read the </a:t>
            </a:r>
            <a:r>
              <a:rPr lang="en-ZA" sz="3200" b="1" dirty="0">
                <a:solidFill>
                  <a:srgbClr val="767DC0"/>
                </a:solidFill>
              </a:rPr>
              <a:t>question</a:t>
            </a:r>
            <a:r>
              <a:rPr lang="en-ZA" sz="3200" dirty="0"/>
              <a:t> a </a:t>
            </a:r>
            <a:r>
              <a:rPr lang="en-ZA" sz="3200" b="1" dirty="0">
                <a:solidFill>
                  <a:srgbClr val="767DC0"/>
                </a:solidFill>
              </a:rPr>
              <a:t>few times</a:t>
            </a:r>
            <a:r>
              <a:rPr lang="en-ZA" sz="3200" dirty="0"/>
              <a:t>.</a:t>
            </a:r>
          </a:p>
          <a:p>
            <a:pPr marL="800100" lvl="2" indent="-614363" fontAlgn="base">
              <a:buFont typeface="Wingdings" panose="05000000000000000000" pitchFamily="2" charset="2"/>
              <a:buChar char="v"/>
            </a:pPr>
            <a:r>
              <a:rPr lang="en-ZA" sz="3200" dirty="0"/>
              <a:t>Underline </a:t>
            </a:r>
            <a:r>
              <a:rPr lang="en-ZA" sz="3200" b="1" dirty="0">
                <a:solidFill>
                  <a:srgbClr val="8CE614"/>
                </a:solidFill>
              </a:rPr>
              <a:t>question words</a:t>
            </a:r>
            <a:r>
              <a:rPr lang="en-ZA" sz="3200" dirty="0"/>
              <a:t>. </a:t>
            </a:r>
          </a:p>
          <a:p>
            <a:pPr lvl="0" fontAlgn="base"/>
            <a:r>
              <a:rPr lang="en-ZA" sz="3600" dirty="0"/>
              <a:t>Check how much is </a:t>
            </a:r>
            <a:r>
              <a:rPr lang="en-ZA" sz="3600" b="1" dirty="0">
                <a:solidFill>
                  <a:srgbClr val="767DC0"/>
                </a:solidFill>
              </a:rPr>
              <a:t>required</a:t>
            </a:r>
            <a:r>
              <a:rPr lang="en-ZA" sz="3600" dirty="0"/>
              <a:t>:</a:t>
            </a:r>
          </a:p>
          <a:p>
            <a:pPr marL="800100" lvl="2" indent="-614363" fontAlgn="base">
              <a:buFont typeface="Wingdings" panose="05000000000000000000" pitchFamily="2" charset="2"/>
              <a:buChar char="v"/>
            </a:pPr>
            <a:r>
              <a:rPr lang="en-ZA" sz="3200" dirty="0"/>
              <a:t>Read the question </a:t>
            </a:r>
            <a:r>
              <a:rPr lang="en-ZA" sz="3200" b="1" dirty="0">
                <a:solidFill>
                  <a:srgbClr val="8CE614"/>
                </a:solidFill>
              </a:rPr>
              <a:t>carefully</a:t>
            </a:r>
            <a:r>
              <a:rPr lang="en-ZA" sz="3200" dirty="0"/>
              <a:t>.</a:t>
            </a:r>
          </a:p>
          <a:p>
            <a:pPr marL="800100" lvl="2" indent="-614363" fontAlgn="base">
              <a:buFont typeface="Wingdings" panose="05000000000000000000" pitchFamily="2" charset="2"/>
              <a:buChar char="v"/>
            </a:pPr>
            <a:r>
              <a:rPr lang="en-ZA" sz="3200" dirty="0"/>
              <a:t>Check the </a:t>
            </a:r>
            <a:r>
              <a:rPr lang="en-ZA" sz="3200" b="1" dirty="0">
                <a:solidFill>
                  <a:srgbClr val="767DC0"/>
                </a:solidFill>
              </a:rPr>
              <a:t>mark allocation</a:t>
            </a:r>
            <a:r>
              <a:rPr lang="en-ZA" sz="3200" dirty="0"/>
              <a:t>.</a:t>
            </a:r>
          </a:p>
          <a:p>
            <a:pPr marL="800100" lvl="2" indent="-614363" fontAlgn="base">
              <a:buFont typeface="Wingdings" panose="05000000000000000000" pitchFamily="2" charset="2"/>
              <a:buChar char="v"/>
            </a:pPr>
            <a:endParaRPr lang="en-ZA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4159" y="4928322"/>
            <a:ext cx="2172592" cy="125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31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1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10077</TotalTime>
  <Words>1095</Words>
  <Application>Microsoft Office PowerPoint</Application>
  <PresentationFormat>On-screen Show (4:3)</PresentationFormat>
  <Paragraphs>196</Paragraphs>
  <Slides>40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MS PGothic</vt:lpstr>
      <vt:lpstr>Arial</vt:lpstr>
      <vt:lpstr>Calibri</vt:lpstr>
      <vt:lpstr>Calibri Light</vt:lpstr>
      <vt:lpstr>Courier New</vt:lpstr>
      <vt:lpstr>Times New Roman</vt:lpstr>
      <vt:lpstr>Wingdings</vt:lpstr>
      <vt:lpstr>1_Presentation2</vt:lpstr>
      <vt:lpstr>Presentation2</vt:lpstr>
      <vt:lpstr>2_Presentation2</vt:lpstr>
      <vt:lpstr>3_Presentation2</vt:lpstr>
      <vt:lpstr>Life Orientation: Life Skills</vt:lpstr>
      <vt:lpstr>Investigate examination writing skills </vt:lpstr>
      <vt:lpstr>Think about it…</vt:lpstr>
      <vt:lpstr>PowerPoint Presentation</vt:lpstr>
      <vt:lpstr>Study techniques &amp; exam writing skills</vt:lpstr>
      <vt:lpstr>What are skills &amp; techniques?</vt:lpstr>
      <vt:lpstr>Good study techniques </vt:lpstr>
      <vt:lpstr>Good study techniques </vt:lpstr>
      <vt:lpstr>Good exam writing skills</vt:lpstr>
      <vt:lpstr>Good exam writing skills</vt:lpstr>
      <vt:lpstr>Good exam writing skills</vt:lpstr>
      <vt:lpstr>PowerPoint Presentation</vt:lpstr>
      <vt:lpstr>PowerPoint Presentation</vt:lpstr>
      <vt:lpstr>Hints for writing exams</vt:lpstr>
      <vt:lpstr>Typical exam writing errors</vt:lpstr>
      <vt:lpstr>Typical exam writing errors</vt:lpstr>
      <vt:lpstr>Typical exam writing errors</vt:lpstr>
      <vt:lpstr>PowerPoint Presentation</vt:lpstr>
      <vt:lpstr>Hints for preparing for the exam</vt:lpstr>
      <vt:lpstr>Hints for the day before the exam</vt:lpstr>
      <vt:lpstr>Hints for the day of the exam</vt:lpstr>
      <vt:lpstr>Hints for during the exam</vt:lpstr>
      <vt:lpstr>PowerPoint Presentation</vt:lpstr>
      <vt:lpstr>Words used in  exam questions</vt:lpstr>
      <vt:lpstr>Verbs used in exam questions</vt:lpstr>
      <vt:lpstr>Verbs used in exam questions</vt:lpstr>
      <vt:lpstr>Verbs used in exam questions</vt:lpstr>
      <vt:lpstr>Verbs used in exam questions</vt:lpstr>
      <vt:lpstr>Verbs used in exam questions</vt:lpstr>
      <vt:lpstr>PowerPoint Presentation</vt:lpstr>
      <vt:lpstr>PowerPoint Presentation</vt:lpstr>
      <vt:lpstr>Tracking &amp; improving your academic progress</vt:lpstr>
      <vt:lpstr>Tracking your academic  progress in all subjects</vt:lpstr>
      <vt:lpstr>Tracking your academic  progress in all subjects</vt:lpstr>
      <vt:lpstr>An action plan for  your academic performance</vt:lpstr>
      <vt:lpstr>An action plan for  your academic performance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Promise</cp:lastModifiedBy>
  <cp:revision>526</cp:revision>
  <dcterms:created xsi:type="dcterms:W3CDTF">2017-08-15T07:49:10Z</dcterms:created>
  <dcterms:modified xsi:type="dcterms:W3CDTF">2018-02-08T07:21:46Z</dcterms:modified>
</cp:coreProperties>
</file>